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4"/>
  </p:notesMasterIdLst>
  <p:sldIdLst>
    <p:sldId id="256" r:id="rId2"/>
    <p:sldId id="362" r:id="rId3"/>
    <p:sldId id="268" r:id="rId4"/>
    <p:sldId id="270" r:id="rId5"/>
    <p:sldId id="272" r:id="rId6"/>
    <p:sldId id="269" r:id="rId7"/>
    <p:sldId id="274" r:id="rId8"/>
    <p:sldId id="275" r:id="rId9"/>
    <p:sldId id="273" r:id="rId10"/>
    <p:sldId id="283" r:id="rId11"/>
    <p:sldId id="293" r:id="rId12"/>
    <p:sldId id="286" r:id="rId13"/>
    <p:sldId id="287" r:id="rId14"/>
    <p:sldId id="288" r:id="rId15"/>
    <p:sldId id="289" r:id="rId16"/>
    <p:sldId id="290" r:id="rId17"/>
    <p:sldId id="291" r:id="rId18"/>
    <p:sldId id="294" r:id="rId19"/>
    <p:sldId id="295" r:id="rId20"/>
    <p:sldId id="292" r:id="rId21"/>
    <p:sldId id="686" r:id="rId22"/>
    <p:sldId id="296" r:id="rId23"/>
    <p:sldId id="297" r:id="rId24"/>
    <p:sldId id="301" r:id="rId25"/>
    <p:sldId id="300" r:id="rId26"/>
    <p:sldId id="358" r:id="rId27"/>
    <p:sldId id="359" r:id="rId28"/>
    <p:sldId id="357" r:id="rId29"/>
    <p:sldId id="304" r:id="rId30"/>
    <p:sldId id="312" r:id="rId31"/>
    <p:sldId id="305" r:id="rId32"/>
    <p:sldId id="306" r:id="rId33"/>
    <p:sldId id="309" r:id="rId34"/>
    <p:sldId id="308" r:id="rId35"/>
    <p:sldId id="303" r:id="rId36"/>
    <p:sldId id="313" r:id="rId37"/>
    <p:sldId id="307" r:id="rId38"/>
    <p:sldId id="311" r:id="rId39"/>
    <p:sldId id="310" r:id="rId40"/>
    <p:sldId id="314" r:id="rId41"/>
    <p:sldId id="316" r:id="rId42"/>
    <p:sldId id="325" r:id="rId43"/>
    <p:sldId id="326" r:id="rId44"/>
    <p:sldId id="327" r:id="rId45"/>
    <p:sldId id="318" r:id="rId46"/>
    <p:sldId id="319" r:id="rId47"/>
    <p:sldId id="677" r:id="rId48"/>
    <p:sldId id="678" r:id="rId49"/>
    <p:sldId id="320" r:id="rId50"/>
    <p:sldId id="321" r:id="rId51"/>
    <p:sldId id="322" r:id="rId52"/>
    <p:sldId id="323" r:id="rId53"/>
    <p:sldId id="324" r:id="rId54"/>
    <p:sldId id="328" r:id="rId55"/>
    <p:sldId id="329" r:id="rId56"/>
    <p:sldId id="330" r:id="rId57"/>
    <p:sldId id="332" r:id="rId58"/>
    <p:sldId id="333" r:id="rId59"/>
    <p:sldId id="334" r:id="rId60"/>
    <p:sldId id="673" r:id="rId61"/>
    <p:sldId id="674" r:id="rId62"/>
    <p:sldId id="618" r:id="rId63"/>
    <p:sldId id="680" r:id="rId64"/>
    <p:sldId id="679" r:id="rId65"/>
    <p:sldId id="682" r:id="rId66"/>
    <p:sldId id="681" r:id="rId67"/>
    <p:sldId id="675" r:id="rId68"/>
    <p:sldId id="620" r:id="rId69"/>
    <p:sldId id="621" r:id="rId70"/>
    <p:sldId id="622" r:id="rId71"/>
    <p:sldId id="360" r:id="rId72"/>
    <p:sldId id="335" r:id="rId73"/>
    <p:sldId id="361" r:id="rId74"/>
    <p:sldId id="363" r:id="rId75"/>
    <p:sldId id="364" r:id="rId76"/>
    <p:sldId id="623" r:id="rId77"/>
    <p:sldId id="365" r:id="rId78"/>
    <p:sldId id="339" r:id="rId79"/>
    <p:sldId id="340" r:id="rId80"/>
    <p:sldId id="341" r:id="rId81"/>
    <p:sldId id="342" r:id="rId82"/>
    <p:sldId id="343" r:id="rId83"/>
    <p:sldId id="344" r:id="rId84"/>
    <p:sldId id="345" r:id="rId85"/>
    <p:sldId id="346" r:id="rId86"/>
    <p:sldId id="347" r:id="rId87"/>
    <p:sldId id="348" r:id="rId88"/>
    <p:sldId id="349" r:id="rId89"/>
    <p:sldId id="350" r:id="rId90"/>
    <p:sldId id="354" r:id="rId91"/>
    <p:sldId id="355" r:id="rId92"/>
    <p:sldId id="624" r:id="rId93"/>
    <p:sldId id="625" r:id="rId94"/>
    <p:sldId id="626" r:id="rId95"/>
    <p:sldId id="627" r:id="rId96"/>
    <p:sldId id="628" r:id="rId97"/>
    <p:sldId id="629" r:id="rId98"/>
    <p:sldId id="631" r:id="rId99"/>
    <p:sldId id="630" r:id="rId100"/>
    <p:sldId id="683" r:id="rId101"/>
    <p:sldId id="684" r:id="rId102"/>
    <p:sldId id="685" r:id="rId10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50AEF"/>
    <a:srgbClr val="00B050"/>
    <a:srgbClr val="FF9600"/>
    <a:srgbClr val="FF9E00"/>
    <a:srgbClr val="EF9600"/>
    <a:srgbClr val="007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4"/>
    <p:restoredTop sz="94719"/>
  </p:normalViewPr>
  <p:slideViewPr>
    <p:cSldViewPr snapToGrid="0" snapToObjects="1">
      <p:cViewPr varScale="1">
        <p:scale>
          <a:sx n="147" d="100"/>
          <a:sy n="147" d="100"/>
        </p:scale>
        <p:origin x="227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  <a:t>4/16/24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851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13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716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CLRS has proof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C6D675-0C42-1E43-9EB2-1D146CC72A3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10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CLRS has proof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C6D675-0C42-1E43-9EB2-1D146CC72A3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42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4/16/24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4/16/24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4/16/24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4/16/24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4/16/24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4/16/24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4/16/24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oleObject" Target="../embeddings/oleObject52.bin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4" Type="http://schemas.openxmlformats.org/officeDocument/2006/relationships/oleObject" Target="../embeddings/oleObject2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4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6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8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0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2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4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6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8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20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22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24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emf"/><Relationship Id="rId4" Type="http://schemas.openxmlformats.org/officeDocument/2006/relationships/oleObject" Target="../embeddings/oleObject26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emf"/><Relationship Id="rId4" Type="http://schemas.openxmlformats.org/officeDocument/2006/relationships/oleObject" Target="../embeddings/oleObject28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emf"/><Relationship Id="rId4" Type="http://schemas.openxmlformats.org/officeDocument/2006/relationships/oleObject" Target="../embeddings/oleObject30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emf"/><Relationship Id="rId4" Type="http://schemas.openxmlformats.org/officeDocument/2006/relationships/oleObject" Target="../embeddings/oleObject32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emf"/><Relationship Id="rId4" Type="http://schemas.openxmlformats.org/officeDocument/2006/relationships/oleObject" Target="../embeddings/oleObject34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emf"/><Relationship Id="rId4" Type="http://schemas.openxmlformats.org/officeDocument/2006/relationships/oleObject" Target="../embeddings/oleObject36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emf"/><Relationship Id="rId4" Type="http://schemas.openxmlformats.org/officeDocument/2006/relationships/oleObject" Target="../embeddings/oleObject38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7" Type="http://schemas.openxmlformats.org/officeDocument/2006/relationships/image" Target="../media/image38.emf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40.emf"/><Relationship Id="rId4" Type="http://schemas.openxmlformats.org/officeDocument/2006/relationships/oleObject" Target="../embeddings/oleObject41.bin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image" Target="../media/image39.emf"/><Relationship Id="rId7" Type="http://schemas.openxmlformats.org/officeDocument/2006/relationships/image" Target="../media/image41.emf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3.bin"/><Relationship Id="rId5" Type="http://schemas.openxmlformats.org/officeDocument/2006/relationships/image" Target="../media/image40.emf"/><Relationship Id="rId4" Type="http://schemas.openxmlformats.org/officeDocument/2006/relationships/oleObject" Target="../embeddings/oleObject41.bin"/><Relationship Id="rId9" Type="http://schemas.openxmlformats.org/officeDocument/2006/relationships/image" Target="../media/image38.e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image" Target="../media/image39.emf"/><Relationship Id="rId7" Type="http://schemas.openxmlformats.org/officeDocument/2006/relationships/image" Target="../media/image41.emf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38.emf"/><Relationship Id="rId5" Type="http://schemas.openxmlformats.org/officeDocument/2006/relationships/image" Target="../media/image40.emf"/><Relationship Id="rId10" Type="http://schemas.openxmlformats.org/officeDocument/2006/relationships/oleObject" Target="../embeddings/oleObject42.bin"/><Relationship Id="rId4" Type="http://schemas.openxmlformats.org/officeDocument/2006/relationships/oleObject" Target="../embeddings/oleObject41.bin"/><Relationship Id="rId9" Type="http://schemas.openxmlformats.org/officeDocument/2006/relationships/image" Target="../media/image42.e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image" Target="../media/image38.emf"/><Relationship Id="rId3" Type="http://schemas.openxmlformats.org/officeDocument/2006/relationships/image" Target="../media/image39.emf"/><Relationship Id="rId7" Type="http://schemas.openxmlformats.org/officeDocument/2006/relationships/image" Target="../media/image41.emf"/><Relationship Id="rId12" Type="http://schemas.openxmlformats.org/officeDocument/2006/relationships/oleObject" Target="../embeddings/oleObject42.bin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43.emf"/><Relationship Id="rId5" Type="http://schemas.openxmlformats.org/officeDocument/2006/relationships/image" Target="../media/image40.emf"/><Relationship Id="rId10" Type="http://schemas.openxmlformats.org/officeDocument/2006/relationships/oleObject" Target="../embeddings/oleObject45.bin"/><Relationship Id="rId4" Type="http://schemas.openxmlformats.org/officeDocument/2006/relationships/oleObject" Target="../embeddings/oleObject41.bin"/><Relationship Id="rId9" Type="http://schemas.openxmlformats.org/officeDocument/2006/relationships/image" Target="../media/image42.em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image" Target="../media/image44.emf"/><Relationship Id="rId3" Type="http://schemas.openxmlformats.org/officeDocument/2006/relationships/image" Target="../media/image39.emf"/><Relationship Id="rId7" Type="http://schemas.openxmlformats.org/officeDocument/2006/relationships/image" Target="../media/image41.emf"/><Relationship Id="rId12" Type="http://schemas.openxmlformats.org/officeDocument/2006/relationships/oleObject" Target="../embeddings/oleObject46.bin"/><Relationship Id="rId17" Type="http://schemas.openxmlformats.org/officeDocument/2006/relationships/image" Target="../media/image38.emf"/><Relationship Id="rId2" Type="http://schemas.openxmlformats.org/officeDocument/2006/relationships/oleObject" Target="../embeddings/oleObject40.bin"/><Relationship Id="rId16" Type="http://schemas.openxmlformats.org/officeDocument/2006/relationships/oleObject" Target="../embeddings/oleObject4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43.emf"/><Relationship Id="rId5" Type="http://schemas.openxmlformats.org/officeDocument/2006/relationships/image" Target="../media/image40.emf"/><Relationship Id="rId15" Type="http://schemas.openxmlformats.org/officeDocument/2006/relationships/image" Target="../media/image45.emf"/><Relationship Id="rId10" Type="http://schemas.openxmlformats.org/officeDocument/2006/relationships/oleObject" Target="../embeddings/oleObject45.bin"/><Relationship Id="rId4" Type="http://schemas.openxmlformats.org/officeDocument/2006/relationships/oleObject" Target="../embeddings/oleObject41.bin"/><Relationship Id="rId9" Type="http://schemas.openxmlformats.org/officeDocument/2006/relationships/image" Target="../media/image42.emf"/><Relationship Id="rId14" Type="http://schemas.openxmlformats.org/officeDocument/2006/relationships/oleObject" Target="../embeddings/oleObject47.bin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oleObject" Target="../embeddings/oleObject48.bin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oleObject" Target="../embeddings/oleObject49.bin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oleObject" Target="../embeddings/oleObject51.bin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oleObject" Target="../embeddings/oleObject52.bin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oleObject" Target="../embeddings/oleObject53.bin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oleObject" Target="../embeddings/oleObject54.bin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oleObject" Target="../embeddings/oleObject55.bin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oleObject" Target="../embeddings/oleObject56.bin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oleObject" Target="../embeddings/oleObject57.bin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oleObject" Target="../embeddings/oleObject58.bin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oleObject" Target="../embeddings/oleObject59.bin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oleObject" Target="../embeddings/oleObject60.bin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oleObject" Target="../embeddings/oleObject61.bin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oleObject" Target="../embeddings/oleObject62.bin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oleObject" Target="../embeddings/oleObject6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emf"/><Relationship Id="rId4" Type="http://schemas.openxmlformats.org/officeDocument/2006/relationships/oleObject" Target="../embeddings/oleObject64.bin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3" Type="http://schemas.openxmlformats.org/officeDocument/2006/relationships/image" Target="../media/image47.emf"/><Relationship Id="rId7" Type="http://schemas.openxmlformats.org/officeDocument/2006/relationships/image" Target="../media/image38.emf"/><Relationship Id="rId2" Type="http://schemas.openxmlformats.org/officeDocument/2006/relationships/oleObject" Target="../embeddings/oleObject6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7.bin"/><Relationship Id="rId5" Type="http://schemas.openxmlformats.org/officeDocument/2006/relationships/image" Target="../media/image48.emf"/><Relationship Id="rId4" Type="http://schemas.openxmlformats.org/officeDocument/2006/relationships/oleObject" Target="../embeddings/oleObject66.bin"/><Relationship Id="rId9" Type="http://schemas.openxmlformats.org/officeDocument/2006/relationships/image" Target="../media/image49.emf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shortest paths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David Kauchak</a:t>
            </a:r>
            <a:br>
              <a:rPr lang="en-US" dirty="0"/>
            </a:br>
            <a:r>
              <a:rPr lang="en-US" dirty="0"/>
              <a:t>CS 140 – Spring 2023</a:t>
            </a:r>
          </a:p>
        </p:txBody>
      </p:sp>
    </p:spTree>
    <p:extLst>
      <p:ext uri="{BB962C8B-B14F-4D97-AF65-F5344CB8AC3E}">
        <p14:creationId xmlns:p14="http://schemas.microsoft.com/office/powerpoint/2010/main" val="3651200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342" y="338328"/>
            <a:ext cx="8153400" cy="990600"/>
          </a:xfrm>
        </p:spPr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: key idea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142" y="2044620"/>
            <a:ext cx="7673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Label all vertices with a number from 1 to 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56342" y="4724400"/>
                <a:ext cx="7673258" cy="19184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V</a:t>
                </a:r>
                <a:r>
                  <a:rPr lang="en-US" sz="2800" baseline="30000" dirty="0"/>
                  <a:t>3</a:t>
                </a:r>
                <a:endParaRPr lang="en-US" sz="2800" dirty="0"/>
              </a:p>
              <a:p>
                <a:pPr marL="457200" indent="-45720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: all vertices</a:t>
                </a:r>
              </a:p>
              <a:p>
                <a:pPr marL="457200" indent="-45720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/>
                  <a:t>: all vertices</a:t>
                </a:r>
              </a:p>
              <a:p>
                <a:pPr marL="457200" indent="-45720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: all vertices</a:t>
                </a:r>
              </a:p>
              <a:p>
                <a:pPr marL="457200" indent="-457200">
                  <a:buFont typeface="Arial"/>
                  <a:buChar char="•"/>
                </a:pPr>
                <a:endParaRPr lang="en-US" sz="2800" baseline="30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342" y="4724400"/>
                <a:ext cx="7673258" cy="1918474"/>
              </a:xfrm>
              <a:prstGeom prst="rect">
                <a:avLst/>
              </a:prstGeom>
              <a:blipFill>
                <a:blip r:embed="rId2"/>
                <a:stretch>
                  <a:fillRect l="-1653" t="-3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849337F-9CF8-7D47-AAA9-782DC99CFF54}"/>
                  </a:ext>
                </a:extLst>
              </p:cNvPr>
              <p:cNvSpPr/>
              <p:nvPr/>
            </p:nvSpPr>
            <p:spPr>
              <a:xfrm>
                <a:off x="480142" y="3113829"/>
                <a:ext cx="7924800" cy="14055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2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32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baseline="30000" dirty="0"/>
                  <a:t> </a:t>
                </a:r>
                <a:r>
                  <a:rPr lang="en-US" sz="3200" dirty="0"/>
                  <a:t>= shortest path from </a:t>
                </a:r>
                <a:r>
                  <a:rPr lang="en-US" sz="3200" dirty="0">
                    <a:solidFill>
                      <a:srgbClr val="00800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dirty="0"/>
                  <a:t> to </a:t>
                </a:r>
                <a:r>
                  <a:rPr lang="en-US" sz="3200" dirty="0">
                    <a:solidFill>
                      <a:srgbClr val="00009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009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3200" dirty="0"/>
                  <a:t> </a:t>
                </a:r>
              </a:p>
              <a:p>
                <a:pPr marL="0" indent="0">
                  <a:buNone/>
                </a:pPr>
                <a:r>
                  <a:rPr lang="en-US" sz="3200" dirty="0"/>
                  <a:t>		using only vertices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{1, 2, …, </m:t>
                    </m:r>
                    <m:r>
                      <a:rPr lang="en-US" sz="3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3200" baseline="300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849337F-9CF8-7D47-AAA9-782DC99CFF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42" y="3113829"/>
                <a:ext cx="7924800" cy="1405513"/>
              </a:xfrm>
              <a:prstGeom prst="rect">
                <a:avLst/>
              </a:prstGeom>
              <a:blipFill>
                <a:blip r:embed="rId3"/>
                <a:stretch>
                  <a:fillRect l="-640" t="-4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668954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2144BA-6C88-8E67-18D0-7FA5C40CF9E9}"/>
              </a:ext>
            </a:extLst>
          </p:cNvPr>
          <p:cNvSpPr txBox="1"/>
          <p:nvPr/>
        </p:nvSpPr>
        <p:spPr>
          <a:xfrm>
            <a:off x="3100552" y="2879835"/>
            <a:ext cx="2249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Handout</a:t>
            </a:r>
          </a:p>
        </p:txBody>
      </p:sp>
    </p:spTree>
    <p:extLst>
      <p:ext uri="{BB962C8B-B14F-4D97-AF65-F5344CB8AC3E}">
        <p14:creationId xmlns:p14="http://schemas.microsoft.com/office/powerpoint/2010/main" val="69303516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>
            <a:grpSpLocks/>
          </p:cNvGrpSpPr>
          <p:nvPr/>
        </p:nvGrpSpPr>
        <p:grpSpPr bwMode="auto">
          <a:xfrm>
            <a:off x="1295400" y="2103226"/>
            <a:ext cx="533400" cy="533400"/>
            <a:chOff x="1824" y="2736"/>
            <a:chExt cx="336" cy="336"/>
          </a:xfrm>
        </p:grpSpPr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1600200" y="4236826"/>
            <a:ext cx="533400" cy="533400"/>
            <a:chOff x="1824" y="2736"/>
            <a:chExt cx="336" cy="336"/>
          </a:xfrm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2743200" y="3322426"/>
            <a:ext cx="533400" cy="533400"/>
            <a:chOff x="1824" y="2736"/>
            <a:chExt cx="336" cy="336"/>
          </a:xfrm>
        </p:grpSpPr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2743200" y="4998826"/>
            <a:ext cx="533400" cy="533400"/>
            <a:chOff x="1824" y="2736"/>
            <a:chExt cx="336" cy="336"/>
          </a:xfrm>
        </p:grpSpPr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4267200" y="4998826"/>
            <a:ext cx="533400" cy="533400"/>
            <a:chOff x="1824" y="2736"/>
            <a:chExt cx="336" cy="336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4267200" y="3322426"/>
            <a:ext cx="533400" cy="533400"/>
            <a:chOff x="1824" y="2736"/>
            <a:chExt cx="336" cy="336"/>
          </a:xfrm>
        </p:grpSpPr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91" name="Straight Arrow Connector 90"/>
          <p:cNvCxnSpPr>
            <a:endCxn id="80" idx="2"/>
          </p:cNvCxnSpPr>
          <p:nvPr/>
        </p:nvCxnSpPr>
        <p:spPr>
          <a:xfrm flipV="1">
            <a:off x="2057400" y="3589126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5"/>
            <a:endCxn id="83" idx="2"/>
          </p:cNvCxnSpPr>
          <p:nvPr/>
        </p:nvCxnSpPr>
        <p:spPr>
          <a:xfrm>
            <a:off x="2055485" y="4692111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057400" y="3551026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94" name="Straight Arrow Connector 93"/>
          <p:cNvCxnSpPr>
            <a:endCxn id="89" idx="2"/>
          </p:cNvCxnSpPr>
          <p:nvPr/>
        </p:nvCxnSpPr>
        <p:spPr>
          <a:xfrm flipV="1">
            <a:off x="3276600" y="3589126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4"/>
            <a:endCxn id="86" idx="0"/>
          </p:cNvCxnSpPr>
          <p:nvPr/>
        </p:nvCxnSpPr>
        <p:spPr>
          <a:xfrm>
            <a:off x="4533900" y="3855826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3276600" y="3703426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5"/>
            <a:endCxn id="86" idx="1"/>
          </p:cNvCxnSpPr>
          <p:nvPr/>
        </p:nvCxnSpPr>
        <p:spPr>
          <a:xfrm>
            <a:off x="3198485" y="3777711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3" idx="6"/>
            <a:endCxn id="86" idx="2"/>
          </p:cNvCxnSpPr>
          <p:nvPr/>
        </p:nvCxnSpPr>
        <p:spPr>
          <a:xfrm>
            <a:off x="3276600" y="5265526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971800" y="3855826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4563087" y="4084426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3581400" y="530362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2057400" y="492262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2667000" y="416062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29000" y="431302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733800" y="393202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295400" y="324622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676400" y="294142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116" name="Straight Arrow Connector 115"/>
          <p:cNvCxnSpPr>
            <a:cxnSpLocks/>
            <a:stCxn id="74" idx="4"/>
          </p:cNvCxnSpPr>
          <p:nvPr/>
        </p:nvCxnSpPr>
        <p:spPr>
          <a:xfrm>
            <a:off x="1562100" y="2636626"/>
            <a:ext cx="266700" cy="1219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74" idx="5"/>
          </p:cNvCxnSpPr>
          <p:nvPr/>
        </p:nvCxnSpPr>
        <p:spPr>
          <a:xfrm>
            <a:off x="1750685" y="2558511"/>
            <a:ext cx="840115" cy="5353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74" idx="6"/>
          </p:cNvCxnSpPr>
          <p:nvPr/>
        </p:nvCxnSpPr>
        <p:spPr>
          <a:xfrm>
            <a:off x="1828800" y="2369926"/>
            <a:ext cx="1295400" cy="571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74" idx="5"/>
          </p:cNvCxnSpPr>
          <p:nvPr/>
        </p:nvCxnSpPr>
        <p:spPr>
          <a:xfrm>
            <a:off x="1750685" y="2558511"/>
            <a:ext cx="611515" cy="7639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cxnSpLocks/>
            <a:stCxn id="74" idx="5"/>
          </p:cNvCxnSpPr>
          <p:nvPr/>
        </p:nvCxnSpPr>
        <p:spPr>
          <a:xfrm>
            <a:off x="1750685" y="2558511"/>
            <a:ext cx="306715" cy="9163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2286000" y="225562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2209800" y="263662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2201556" y="286522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0" y="2712826"/>
            <a:ext cx="2362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A:	</a:t>
            </a:r>
            <a:r>
              <a:rPr lang="en-US" sz="2800" dirty="0">
                <a:solidFill>
                  <a:srgbClr val="FF0000"/>
                </a:solidFill>
              </a:rPr>
              <a:t>?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B: 	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C: 	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D: 	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E: 	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3581400" y="317002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8820BB14-1255-CB40-9FD2-8D00355A1DC8}"/>
              </a:ext>
            </a:extLst>
          </p:cNvPr>
          <p:cNvSpPr txBox="1">
            <a:spLocks/>
          </p:cNvSpPr>
          <p:nvPr/>
        </p:nvSpPr>
        <p:spPr>
          <a:xfrm>
            <a:off x="1642603" y="1045229"/>
            <a:ext cx="6111766" cy="652741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 dirty="0"/>
              <a:t>What are the shortest paths from S to each of the vertices?</a:t>
            </a:r>
          </a:p>
        </p:txBody>
      </p:sp>
    </p:spTree>
    <p:extLst>
      <p:ext uri="{BB962C8B-B14F-4D97-AF65-F5344CB8AC3E}">
        <p14:creationId xmlns:p14="http://schemas.microsoft.com/office/powerpoint/2010/main" val="140704230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685800" y="4572000"/>
            <a:ext cx="533400" cy="533400"/>
            <a:chOff x="1824" y="2736"/>
            <a:chExt cx="336" cy="336"/>
          </a:xfrm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1828800" y="3657600"/>
            <a:ext cx="533400" cy="533400"/>
            <a:chOff x="1824" y="2736"/>
            <a:chExt cx="336" cy="336"/>
          </a:xfrm>
        </p:grpSpPr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1828800" y="5334000"/>
            <a:ext cx="533400" cy="533400"/>
            <a:chOff x="1824" y="2736"/>
            <a:chExt cx="336" cy="336"/>
          </a:xfrm>
        </p:grpSpPr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3352800" y="5334000"/>
            <a:ext cx="533400" cy="533400"/>
            <a:chOff x="1824" y="2736"/>
            <a:chExt cx="336" cy="336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3352800" y="3657600"/>
            <a:ext cx="533400" cy="533400"/>
            <a:chOff x="1824" y="2736"/>
            <a:chExt cx="336" cy="336"/>
          </a:xfrm>
        </p:grpSpPr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91" name="Straight Arrow Connector 90"/>
          <p:cNvCxnSpPr>
            <a:endCxn id="80" idx="2"/>
          </p:cNvCxnSpPr>
          <p:nvPr/>
        </p:nvCxnSpPr>
        <p:spPr>
          <a:xfrm flipV="1">
            <a:off x="1143000" y="3924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5"/>
            <a:endCxn id="83" idx="2"/>
          </p:cNvCxnSpPr>
          <p:nvPr/>
        </p:nvCxnSpPr>
        <p:spPr>
          <a:xfrm>
            <a:off x="1141085" y="5027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3000" y="3886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94" name="Straight Arrow Connector 93"/>
          <p:cNvCxnSpPr>
            <a:endCxn id="89" idx="2"/>
          </p:cNvCxnSpPr>
          <p:nvPr/>
        </p:nvCxnSpPr>
        <p:spPr>
          <a:xfrm flipV="1">
            <a:off x="2362200" y="3924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4"/>
            <a:endCxn id="86" idx="0"/>
          </p:cNvCxnSpPr>
          <p:nvPr/>
        </p:nvCxnSpPr>
        <p:spPr>
          <a:xfrm>
            <a:off x="36195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2362200" y="4038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5"/>
            <a:endCxn id="86" idx="1"/>
          </p:cNvCxnSpPr>
          <p:nvPr/>
        </p:nvCxnSpPr>
        <p:spPr>
          <a:xfrm>
            <a:off x="2284085" y="4112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3" idx="6"/>
            <a:endCxn id="86" idx="2"/>
          </p:cNvCxnSpPr>
          <p:nvPr/>
        </p:nvCxnSpPr>
        <p:spPr>
          <a:xfrm>
            <a:off x="2362200" y="5600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0574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648687" y="4419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667000" y="563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" y="5257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752600" y="4495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5146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819400" y="4267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667000" y="3505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5334000" y="4533900"/>
            <a:ext cx="533400" cy="533400"/>
            <a:chOff x="1824" y="2736"/>
            <a:chExt cx="336" cy="336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6477000" y="3619500"/>
            <a:ext cx="533400" cy="533400"/>
            <a:chOff x="1824" y="2736"/>
            <a:chExt cx="336" cy="336"/>
          </a:xfrm>
        </p:grpSpPr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6477000" y="5295900"/>
            <a:ext cx="533400" cy="533400"/>
            <a:chOff x="1824" y="2736"/>
            <a:chExt cx="336" cy="336"/>
          </a:xfrm>
        </p:grpSpPr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8001000" y="5295900"/>
            <a:ext cx="533400" cy="533400"/>
            <a:chOff x="1824" y="2736"/>
            <a:chExt cx="336" cy="336"/>
          </a:xfrm>
        </p:grpSpPr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8001000" y="3619500"/>
            <a:ext cx="533400" cy="533400"/>
            <a:chOff x="1824" y="2736"/>
            <a:chExt cx="336" cy="336"/>
          </a:xfrm>
        </p:grpSpPr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63" name="Straight Arrow Connector 62"/>
          <p:cNvCxnSpPr>
            <a:endCxn id="52" idx="2"/>
          </p:cNvCxnSpPr>
          <p:nvPr/>
        </p:nvCxnSpPr>
        <p:spPr>
          <a:xfrm flipV="1">
            <a:off x="5791200" y="38862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5"/>
            <a:endCxn id="55" idx="2"/>
          </p:cNvCxnSpPr>
          <p:nvPr/>
        </p:nvCxnSpPr>
        <p:spPr>
          <a:xfrm>
            <a:off x="5789285" y="49891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61" idx="2"/>
          </p:cNvCxnSpPr>
          <p:nvPr/>
        </p:nvCxnSpPr>
        <p:spPr>
          <a:xfrm flipV="1">
            <a:off x="7010400" y="38862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1" idx="4"/>
            <a:endCxn id="58" idx="0"/>
          </p:cNvCxnSpPr>
          <p:nvPr/>
        </p:nvCxnSpPr>
        <p:spPr>
          <a:xfrm>
            <a:off x="82677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7010400" y="40005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2" idx="5"/>
            <a:endCxn id="58" idx="1"/>
          </p:cNvCxnSpPr>
          <p:nvPr/>
        </p:nvCxnSpPr>
        <p:spPr>
          <a:xfrm>
            <a:off x="6932285" y="40747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5" idx="6"/>
            <a:endCxn id="58" idx="2"/>
          </p:cNvCxnSpPr>
          <p:nvPr/>
        </p:nvCxnSpPr>
        <p:spPr>
          <a:xfrm>
            <a:off x="7010400" y="55626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7056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905000" y="32004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-2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62000" y="4191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905000" y="5867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581400" y="3276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886200" y="5562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-3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191000" y="2362200"/>
          <a:ext cx="4600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52600" imgH="203200" progId="Equation.3">
                  <p:embed/>
                </p:oleObj>
              </mc:Choice>
              <mc:Fallback>
                <p:oleObj name="Equation" r:id="rId2" imgW="1752600" imgH="2032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91000" y="2362200"/>
                        <a:ext cx="46005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TextBox 64">
            <a:extLst>
              <a:ext uri="{FF2B5EF4-FFF2-40B4-BE49-F238E27FC236}">
                <a16:creationId xmlns:a16="http://schemas.microsoft.com/office/drawing/2014/main" id="{061425FD-DEC8-6847-A481-0EB5B540F8BE}"/>
              </a:ext>
            </a:extLst>
          </p:cNvPr>
          <p:cNvSpPr txBox="1"/>
          <p:nvPr/>
        </p:nvSpPr>
        <p:spPr>
          <a:xfrm>
            <a:off x="1717797" y="6302844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h(v) in blue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ECCCDB8-79E3-0BA8-4251-BCA537687418}"/>
              </a:ext>
            </a:extLst>
          </p:cNvPr>
          <p:cNvSpPr txBox="1">
            <a:spLocks/>
          </p:cNvSpPr>
          <p:nvPr/>
        </p:nvSpPr>
        <p:spPr>
          <a:xfrm>
            <a:off x="1642603" y="1045229"/>
            <a:ext cx="6111766" cy="652741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 dirty="0"/>
              <a:t>Reweight the graph on the right based on the </a:t>
            </a:r>
            <a:r>
              <a:rPr lang="en-US" sz="2000"/>
              <a:t>h values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18376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: key idea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142" y="2044620"/>
            <a:ext cx="7673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Label all vertices with a number from 1 to 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09600" y="4648200"/>
                <a:ext cx="2895600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rgbClr val="FF0000"/>
                    </a:solidFill>
                  </a:rPr>
                  <a:t>What is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200" i="1" baseline="-25000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3200" i="1" baseline="30000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3200" dirty="0">
                    <a:solidFill>
                      <a:srgbClr val="FF000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648200"/>
                <a:ext cx="2895600" cy="584776"/>
              </a:xfrm>
              <a:prstGeom prst="rect">
                <a:avLst/>
              </a:prstGeom>
              <a:blipFill>
                <a:blip r:embed="rId3"/>
                <a:stretch>
                  <a:fillRect l="-5263" t="-10638" b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85800" y="5334000"/>
                <a:ext cx="83820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/>
                  <a:buChar char="•"/>
                </a:pPr>
                <a:r>
                  <a:rPr lang="en-US" sz="2800" dirty="0">
                    <a:solidFill>
                      <a:srgbClr val="0000FF"/>
                    </a:solidFill>
                  </a:rPr>
                  <a:t>Distance of the shortest path from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800" dirty="0">
                  <a:solidFill>
                    <a:srgbClr val="0000FF"/>
                  </a:solidFill>
                </a:endParaRPr>
              </a:p>
              <a:p>
                <a:pPr marL="457200" indent="-457200">
                  <a:buFont typeface="Arial"/>
                  <a:buChar char="•"/>
                </a:pPr>
                <a:r>
                  <a:rPr lang="en-US" sz="2800" dirty="0">
                    <a:solidFill>
                      <a:srgbClr val="0000FF"/>
                    </a:solidFill>
                  </a:rPr>
                  <a:t>If we can calculate this, for all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err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i="1" dirty="0" err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i="1" dirty="0" err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, we’re done!</a:t>
                </a: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5334000"/>
                <a:ext cx="8382000" cy="954107"/>
              </a:xfrm>
              <a:prstGeom prst="rect">
                <a:avLst/>
              </a:prstGeom>
              <a:blipFill>
                <a:blip r:embed="rId4"/>
                <a:stretch>
                  <a:fillRect l="-1362" t="-7895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32109D3-EA08-B64F-BDCF-3CEC653393E9}"/>
                  </a:ext>
                </a:extLst>
              </p:cNvPr>
              <p:cNvSpPr/>
              <p:nvPr/>
            </p:nvSpPr>
            <p:spPr>
              <a:xfrm>
                <a:off x="480142" y="3113829"/>
                <a:ext cx="7924800" cy="14055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2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32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baseline="30000" dirty="0"/>
                  <a:t> </a:t>
                </a:r>
                <a:r>
                  <a:rPr lang="en-US" sz="3200" dirty="0"/>
                  <a:t>= shortest path from </a:t>
                </a:r>
                <a:r>
                  <a:rPr lang="en-US" sz="3200" dirty="0">
                    <a:solidFill>
                      <a:srgbClr val="00800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dirty="0"/>
                  <a:t> to </a:t>
                </a:r>
                <a:r>
                  <a:rPr lang="en-US" sz="3200" dirty="0">
                    <a:solidFill>
                      <a:srgbClr val="00009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009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3200" dirty="0"/>
                  <a:t> </a:t>
                </a:r>
              </a:p>
              <a:p>
                <a:pPr marL="0" indent="0">
                  <a:buNone/>
                </a:pPr>
                <a:r>
                  <a:rPr lang="en-US" sz="3200" dirty="0"/>
                  <a:t>		using only vertices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{1, 2, …, </m:t>
                    </m:r>
                    <m:r>
                      <a:rPr lang="en-US" sz="3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3200" baseline="300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32109D3-EA08-B64F-BDCF-3CEC653393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42" y="3113829"/>
                <a:ext cx="7924800" cy="1405513"/>
              </a:xfrm>
              <a:prstGeom prst="rect">
                <a:avLst/>
              </a:prstGeom>
              <a:blipFill>
                <a:blip r:embed="rId5"/>
                <a:stretch>
                  <a:fillRect l="-640" t="-4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1454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relationship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04800" y="25908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81000" y="2958404"/>
                <a:ext cx="8077200" cy="1823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Assume we know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28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800" baseline="30000" dirty="0">
                  <a:solidFill>
                    <a:srgbClr val="FF6600"/>
                  </a:solidFill>
                </a:endParaRPr>
              </a:p>
              <a:p>
                <a:endParaRPr lang="en-US" sz="2800" dirty="0"/>
              </a:p>
              <a:p>
                <a:r>
                  <a:rPr lang="en-US" sz="2800" dirty="0">
                    <a:solidFill>
                      <a:srgbClr val="FF0000"/>
                    </a:solidFill>
                  </a:rPr>
                  <a:t>How can we calculate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i="1" baseline="-25000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e>
                      <m:sup>
                        <m:r>
                          <a:rPr lang="en-US" sz="2800" b="0" i="1" dirty="0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dirty="0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, i.e., shortest path now including vertex k+1? (Hint: in terms 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28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)</a:t>
                </a:r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958404"/>
                <a:ext cx="8077200" cy="1823576"/>
              </a:xfrm>
              <a:prstGeom prst="rect">
                <a:avLst/>
              </a:prstGeom>
              <a:blipFill>
                <a:blip r:embed="rId2"/>
                <a:stretch>
                  <a:fillRect l="-1570" t="-2759" b="-8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64284" y="5120458"/>
            <a:ext cx="6096541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Two options:</a:t>
            </a:r>
          </a:p>
          <a:p>
            <a:pPr marL="342900" indent="-342900">
              <a:buAutoNum type="arabicParenR"/>
            </a:pPr>
            <a:r>
              <a:rPr lang="en-US" sz="2400" dirty="0">
                <a:solidFill>
                  <a:srgbClr val="0000FF"/>
                </a:solidFill>
              </a:rPr>
              <a:t>Vertex k+1 doesn’t give us a shorter path</a:t>
            </a:r>
          </a:p>
          <a:p>
            <a:pPr marL="342900" indent="-342900">
              <a:buAutoNum type="arabicParenR"/>
            </a:pPr>
            <a:r>
              <a:rPr lang="en-US" sz="2400" dirty="0">
                <a:solidFill>
                  <a:srgbClr val="0000FF"/>
                </a:solidFill>
              </a:rPr>
              <a:t>Vertex k+1 does give us a shorter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FDE4050-209F-924B-877E-81F4BC787D35}"/>
                  </a:ext>
                </a:extLst>
              </p:cNvPr>
              <p:cNvSpPr/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28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baseline="30000" dirty="0"/>
                  <a:t> </a:t>
                </a:r>
                <a:r>
                  <a:rPr lang="en-US" sz="2800" dirty="0"/>
                  <a:t>= shortest path from </a:t>
                </a:r>
                <a:r>
                  <a:rPr lang="en-US" sz="2800" dirty="0">
                    <a:solidFill>
                      <a:srgbClr val="00800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to </a:t>
                </a:r>
                <a:r>
                  <a:rPr lang="en-US" sz="2800" dirty="0">
                    <a:solidFill>
                      <a:srgbClr val="00009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9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marL="0" indent="0">
                  <a:buNone/>
                </a:pPr>
                <a:r>
                  <a:rPr lang="en-US" sz="2800" dirty="0"/>
                  <a:t>		using only vertices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{1, 2, …, 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800" baseline="30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FDE4050-209F-924B-877E-81F4BC787D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  <a:blipFill>
                <a:blip r:embed="rId3"/>
                <a:stretch>
                  <a:fillRect l="-480" t="-4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448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relationship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04800" y="25908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33400" y="4419600"/>
                <a:ext cx="1981200" cy="530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i="1" baseline="-25000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2800" i="1" dirty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= ?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419600"/>
                <a:ext cx="1981200" cy="530915"/>
              </a:xfrm>
              <a:prstGeom prst="rect">
                <a:avLst/>
              </a:prstGeom>
              <a:blipFill>
                <a:blip r:embed="rId2"/>
                <a:stretch>
                  <a:fillRect l="-1911"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57200" y="2895600"/>
            <a:ext cx="6096541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Two options:</a:t>
            </a:r>
          </a:p>
          <a:p>
            <a:pPr marL="342900" indent="-342900">
              <a:buAutoNum type="arabicParenR"/>
            </a:pPr>
            <a:r>
              <a:rPr lang="en-US" sz="2400" dirty="0">
                <a:solidFill>
                  <a:srgbClr val="FF0000"/>
                </a:solidFill>
              </a:rPr>
              <a:t>Vertex k+1 doesn’t give us a shorter path</a:t>
            </a:r>
          </a:p>
          <a:p>
            <a:pPr marL="342900" indent="-342900">
              <a:buAutoNum type="arabicParenR"/>
            </a:pPr>
            <a:r>
              <a:rPr lang="en-US" sz="2400" dirty="0">
                <a:solidFill>
                  <a:srgbClr val="000000"/>
                </a:solidFill>
              </a:rPr>
              <a:t>Vertex k+1 does give us a shorter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521BE3D-4D2A-D64D-89CF-1EC7184D34CB}"/>
                  </a:ext>
                </a:extLst>
              </p:cNvPr>
              <p:cNvSpPr/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28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baseline="30000" dirty="0"/>
                  <a:t> </a:t>
                </a:r>
                <a:r>
                  <a:rPr lang="en-US" sz="2800" dirty="0"/>
                  <a:t>= shortest path from </a:t>
                </a:r>
                <a:r>
                  <a:rPr lang="en-US" sz="2800" dirty="0">
                    <a:solidFill>
                      <a:srgbClr val="00800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to </a:t>
                </a:r>
                <a:r>
                  <a:rPr lang="en-US" sz="2800" dirty="0">
                    <a:solidFill>
                      <a:srgbClr val="00009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9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marL="0" indent="0">
                  <a:buNone/>
                </a:pPr>
                <a:r>
                  <a:rPr lang="en-US" sz="2800" dirty="0"/>
                  <a:t>		using only vertices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{1, 2, …, 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800" baseline="30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521BE3D-4D2A-D64D-89CF-1EC7184D34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  <a:blipFill>
                <a:blip r:embed="rId3"/>
                <a:stretch>
                  <a:fillRect l="-480" t="-4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2667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relationship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04800" y="25908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33400" y="4419600"/>
                <a:ext cx="2246376" cy="530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i="1" baseline="-25000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2800" i="1" dirty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 baseline="-25000" dirty="0" err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2800" i="1" baseline="30000" dirty="0" err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419600"/>
                <a:ext cx="2246376" cy="530915"/>
              </a:xfrm>
              <a:prstGeom prst="rect">
                <a:avLst/>
              </a:prstGeom>
              <a:blipFill>
                <a:blip r:embed="rId2"/>
                <a:stretch>
                  <a:fillRect l="-1685"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57200" y="2895600"/>
            <a:ext cx="6096541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Two options:</a:t>
            </a:r>
          </a:p>
          <a:p>
            <a:pPr marL="342900" indent="-342900">
              <a:buAutoNum type="arabicParenR"/>
            </a:pPr>
            <a:r>
              <a:rPr lang="en-US" sz="2400" dirty="0">
                <a:solidFill>
                  <a:srgbClr val="FF0000"/>
                </a:solidFill>
              </a:rPr>
              <a:t>Vertex k+1 doesn’t give us a shorter path</a:t>
            </a:r>
          </a:p>
          <a:p>
            <a:pPr marL="342900" indent="-342900">
              <a:buAutoNum type="arabicParenR"/>
            </a:pPr>
            <a:r>
              <a:rPr lang="en-US" sz="2400" dirty="0">
                <a:solidFill>
                  <a:srgbClr val="000000"/>
                </a:solidFill>
              </a:rPr>
              <a:t>Vertex k+1 does give us a shorter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722FC1A-CCD3-2642-A5B7-E88F41D40095}"/>
                  </a:ext>
                </a:extLst>
              </p:cNvPr>
              <p:cNvSpPr/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28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baseline="30000" dirty="0"/>
                  <a:t> </a:t>
                </a:r>
                <a:r>
                  <a:rPr lang="en-US" sz="2800" dirty="0"/>
                  <a:t>= shortest path from </a:t>
                </a:r>
                <a:r>
                  <a:rPr lang="en-US" sz="2800" dirty="0">
                    <a:solidFill>
                      <a:srgbClr val="00800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to </a:t>
                </a:r>
                <a:r>
                  <a:rPr lang="en-US" sz="2800" dirty="0">
                    <a:solidFill>
                      <a:srgbClr val="00009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9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marL="0" indent="0">
                  <a:buNone/>
                </a:pPr>
                <a:r>
                  <a:rPr lang="en-US" sz="2800" dirty="0"/>
                  <a:t>		using only vertices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{1, 2, …, 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800" baseline="30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722FC1A-CCD3-2642-A5B7-E88F41D400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  <a:blipFill>
                <a:blip r:embed="rId3"/>
                <a:stretch>
                  <a:fillRect l="-480" t="-4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4545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relationship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04800" y="25908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33400" y="4343400"/>
                <a:ext cx="1981200" cy="530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i="1" baseline="-25000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2800" i="1" dirty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= ?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343400"/>
                <a:ext cx="1981200" cy="530915"/>
              </a:xfrm>
              <a:prstGeom prst="rect">
                <a:avLst/>
              </a:prstGeom>
              <a:blipFill>
                <a:blip r:embed="rId2"/>
                <a:stretch>
                  <a:fillRect l="-1911" t="-9302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57200" y="2895600"/>
            <a:ext cx="6096541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Two options:</a:t>
            </a:r>
          </a:p>
          <a:p>
            <a:pPr marL="342900" indent="-342900">
              <a:buAutoNum type="arabicParenR"/>
            </a:pPr>
            <a:r>
              <a:rPr lang="en-US" sz="2400" dirty="0">
                <a:solidFill>
                  <a:srgbClr val="000000"/>
                </a:solidFill>
              </a:rPr>
              <a:t>Vertex k+1 doesn’t give us a shorter path</a:t>
            </a:r>
          </a:p>
          <a:p>
            <a:pPr marL="342900" indent="-342900">
              <a:buAutoNum type="arabicParenR"/>
            </a:pPr>
            <a:r>
              <a:rPr lang="en-US" sz="2400" dirty="0">
                <a:solidFill>
                  <a:srgbClr val="FF0000"/>
                </a:solidFill>
              </a:rPr>
              <a:t>Vertex k+1 does give us a shorter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16743EA-FE94-0240-8673-4ED8570641A9}"/>
                  </a:ext>
                </a:extLst>
              </p:cNvPr>
              <p:cNvSpPr/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28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baseline="30000" dirty="0"/>
                  <a:t> </a:t>
                </a:r>
                <a:r>
                  <a:rPr lang="en-US" sz="2800" dirty="0"/>
                  <a:t>= shortest path from </a:t>
                </a:r>
                <a:r>
                  <a:rPr lang="en-US" sz="2800" dirty="0">
                    <a:solidFill>
                      <a:srgbClr val="00800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to </a:t>
                </a:r>
                <a:r>
                  <a:rPr lang="en-US" sz="2800" dirty="0">
                    <a:solidFill>
                      <a:srgbClr val="00009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9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marL="0" indent="0">
                  <a:buNone/>
                </a:pPr>
                <a:r>
                  <a:rPr lang="en-US" sz="2800" dirty="0"/>
                  <a:t>		using only vertices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{1, 2, …, 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800" baseline="30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16743EA-FE94-0240-8673-4ED8570641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  <a:blipFill>
                <a:blip r:embed="rId3"/>
                <a:stretch>
                  <a:fillRect l="-480" t="-4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0318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relationship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04800" y="25908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33400" y="4343400"/>
                <a:ext cx="1981200" cy="530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i="1" baseline="-25000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2800" i="1" dirty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= ?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343400"/>
                <a:ext cx="1981200" cy="530915"/>
              </a:xfrm>
              <a:prstGeom prst="rect">
                <a:avLst/>
              </a:prstGeom>
              <a:blipFill>
                <a:blip r:embed="rId2"/>
                <a:stretch>
                  <a:fillRect l="-1911" t="-9302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57200" y="2895600"/>
            <a:ext cx="6096541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Two options:</a:t>
            </a:r>
          </a:p>
          <a:p>
            <a:pPr marL="342900" indent="-342900">
              <a:buAutoNum type="arabicParenR"/>
            </a:pPr>
            <a:r>
              <a:rPr lang="en-US" sz="2400" dirty="0"/>
              <a:t>Vertex k+1 doesn’t give us a shorter path</a:t>
            </a:r>
          </a:p>
          <a:p>
            <a:pPr marL="342900" indent="-342900">
              <a:buAutoNum type="arabicParenR"/>
            </a:pPr>
            <a:r>
              <a:rPr lang="en-US" sz="2400" dirty="0">
                <a:solidFill>
                  <a:srgbClr val="FF0000"/>
                </a:solidFill>
              </a:rPr>
              <a:t>Vertex k+1 does give us a shorter path</a:t>
            </a: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762000" y="5181600"/>
            <a:ext cx="609600" cy="533400"/>
            <a:chOff x="1824" y="2736"/>
            <a:chExt cx="384" cy="336"/>
          </a:xfrm>
        </p:grpSpPr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1920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 err="1"/>
                <a:t>i</a:t>
              </a:r>
              <a:endParaRPr lang="en-US" sz="2400" dirty="0"/>
            </a:p>
          </p:txBody>
        </p:sp>
      </p:grp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2057400" y="5181600"/>
            <a:ext cx="533400" cy="533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9" name="Oval 14"/>
          <p:cNvSpPr>
            <a:spLocks noChangeArrowheads="1"/>
          </p:cNvSpPr>
          <p:nvPr/>
        </p:nvSpPr>
        <p:spPr bwMode="auto">
          <a:xfrm>
            <a:off x="3200400" y="5181600"/>
            <a:ext cx="533400" cy="533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2" name="Oval 17"/>
          <p:cNvSpPr>
            <a:spLocks noChangeArrowheads="1"/>
          </p:cNvSpPr>
          <p:nvPr/>
        </p:nvSpPr>
        <p:spPr bwMode="auto">
          <a:xfrm>
            <a:off x="4495800" y="5181600"/>
            <a:ext cx="533400" cy="533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>
            <a:off x="1295400" y="5410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>
            <a:off x="2590800" y="5410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00200" y="5791200"/>
            <a:ext cx="2301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vertices {1…k}</a:t>
            </a:r>
          </a:p>
        </p:txBody>
      </p:sp>
      <p:sp>
        <p:nvSpPr>
          <p:cNvPr id="32" name="Text Box 6"/>
          <p:cNvSpPr txBox="1">
            <a:spLocks noChangeArrowheads="1"/>
          </p:cNvSpPr>
          <p:nvPr/>
        </p:nvSpPr>
        <p:spPr bwMode="auto">
          <a:xfrm>
            <a:off x="4495800" y="5269468"/>
            <a:ext cx="685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k+1</a:t>
            </a:r>
          </a:p>
        </p:txBody>
      </p:sp>
      <p:sp>
        <p:nvSpPr>
          <p:cNvPr id="36" name="Oval 8"/>
          <p:cNvSpPr>
            <a:spLocks noChangeArrowheads="1"/>
          </p:cNvSpPr>
          <p:nvPr/>
        </p:nvSpPr>
        <p:spPr bwMode="auto">
          <a:xfrm>
            <a:off x="5791200" y="5181600"/>
            <a:ext cx="533400" cy="533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7" name="Oval 14"/>
          <p:cNvSpPr>
            <a:spLocks noChangeArrowheads="1"/>
          </p:cNvSpPr>
          <p:nvPr/>
        </p:nvSpPr>
        <p:spPr bwMode="auto">
          <a:xfrm>
            <a:off x="6934200" y="5181600"/>
            <a:ext cx="533400" cy="533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8" name="Oval 17"/>
          <p:cNvSpPr>
            <a:spLocks noChangeArrowheads="1"/>
          </p:cNvSpPr>
          <p:nvPr/>
        </p:nvSpPr>
        <p:spPr bwMode="auto">
          <a:xfrm>
            <a:off x="7924800" y="5181600"/>
            <a:ext cx="533400" cy="533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0" name="Line 24"/>
          <p:cNvSpPr>
            <a:spLocks noChangeShapeType="1"/>
          </p:cNvSpPr>
          <p:nvPr/>
        </p:nvSpPr>
        <p:spPr bwMode="auto">
          <a:xfrm>
            <a:off x="7467600" y="5410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" name="Line 25"/>
          <p:cNvSpPr>
            <a:spLocks noChangeShapeType="1"/>
          </p:cNvSpPr>
          <p:nvPr/>
        </p:nvSpPr>
        <p:spPr bwMode="auto">
          <a:xfrm>
            <a:off x="6324600" y="5410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562600" y="5791200"/>
            <a:ext cx="2301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vertices {1…k}</a:t>
            </a:r>
          </a:p>
        </p:txBody>
      </p:sp>
      <p:sp>
        <p:nvSpPr>
          <p:cNvPr id="43" name="Text Box 6"/>
          <p:cNvSpPr txBox="1">
            <a:spLocks noChangeArrowheads="1"/>
          </p:cNvSpPr>
          <p:nvPr/>
        </p:nvSpPr>
        <p:spPr bwMode="auto">
          <a:xfrm>
            <a:off x="8077200" y="5181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/>
              <a:t>J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124200" y="6248400"/>
            <a:ext cx="3477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What is the cost of this path?</a:t>
            </a:r>
          </a:p>
        </p:txBody>
      </p:sp>
      <p:sp>
        <p:nvSpPr>
          <p:cNvPr id="46" name="Line 22"/>
          <p:cNvSpPr>
            <a:spLocks noChangeShapeType="1"/>
          </p:cNvSpPr>
          <p:nvPr/>
        </p:nvSpPr>
        <p:spPr bwMode="auto">
          <a:xfrm>
            <a:off x="3733800" y="5410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7" name="Line 22"/>
          <p:cNvSpPr>
            <a:spLocks noChangeShapeType="1"/>
          </p:cNvSpPr>
          <p:nvPr/>
        </p:nvSpPr>
        <p:spPr bwMode="auto">
          <a:xfrm>
            <a:off x="5029200" y="5410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C9DD9B5-FD20-BA4F-9E06-D2FEA831BD35}"/>
                  </a:ext>
                </a:extLst>
              </p:cNvPr>
              <p:cNvSpPr/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28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baseline="30000" dirty="0"/>
                  <a:t> </a:t>
                </a:r>
                <a:r>
                  <a:rPr lang="en-US" sz="2800" dirty="0"/>
                  <a:t>= shortest path from </a:t>
                </a:r>
                <a:r>
                  <a:rPr lang="en-US" sz="2800" dirty="0">
                    <a:solidFill>
                      <a:srgbClr val="00800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to </a:t>
                </a:r>
                <a:r>
                  <a:rPr lang="en-US" sz="2800" dirty="0">
                    <a:solidFill>
                      <a:srgbClr val="00009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9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marL="0" indent="0">
                  <a:buNone/>
                </a:pPr>
                <a:r>
                  <a:rPr lang="en-US" sz="2800" dirty="0"/>
                  <a:t>		using only vertices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{1, 2, …, 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800" baseline="300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C9DD9B5-FD20-BA4F-9E06-D2FEA831BD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  <a:blipFill>
                <a:blip r:embed="rId3"/>
                <a:stretch>
                  <a:fillRect l="-480" t="-4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160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relationship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04800" y="25908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7200" y="2895600"/>
            <a:ext cx="6096541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Two options:</a:t>
            </a:r>
          </a:p>
          <a:p>
            <a:pPr marL="342900" indent="-342900">
              <a:buAutoNum type="arabicParenR"/>
            </a:pPr>
            <a:r>
              <a:rPr lang="en-US" sz="2400" dirty="0">
                <a:solidFill>
                  <a:srgbClr val="000000"/>
                </a:solidFill>
              </a:rPr>
              <a:t>Vertex k+1 doesn’t give us a shorter path</a:t>
            </a:r>
          </a:p>
          <a:p>
            <a:pPr marL="342900" indent="-342900">
              <a:buAutoNum type="arabicParenR"/>
            </a:pPr>
            <a:r>
              <a:rPr lang="en-US" sz="2400" dirty="0">
                <a:solidFill>
                  <a:srgbClr val="FF0000"/>
                </a:solidFill>
              </a:rPr>
              <a:t>Vertex k+1 does give us a shorter path</a:t>
            </a:r>
          </a:p>
        </p:txBody>
      </p:sp>
      <p:sp>
        <p:nvSpPr>
          <p:cNvPr id="6" name="Rectangle 5"/>
          <p:cNvSpPr/>
          <p:nvPr/>
        </p:nvSpPr>
        <p:spPr>
          <a:xfrm>
            <a:off x="2362200" y="6096000"/>
            <a:ext cx="9925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d</a:t>
            </a:r>
            <a:r>
              <a:rPr lang="en-US" sz="2400" baseline="-25000" dirty="0">
                <a:solidFill>
                  <a:srgbClr val="0000FF"/>
                </a:solidFill>
              </a:rPr>
              <a:t>i(k+1)</a:t>
            </a:r>
            <a:r>
              <a:rPr lang="en-US" sz="2400" baseline="30000" dirty="0">
                <a:solidFill>
                  <a:srgbClr val="0000FF"/>
                </a:solidFill>
              </a:rPr>
              <a:t>k</a:t>
            </a:r>
            <a:endParaRPr lang="en-US" sz="2400" dirty="0">
              <a:solidFill>
                <a:srgbClr val="0000FF"/>
              </a:solidFill>
            </a:endParaRPr>
          </a:p>
        </p:txBody>
      </p:sp>
      <p:grpSp>
        <p:nvGrpSpPr>
          <p:cNvPr id="28" name="Group 4"/>
          <p:cNvGrpSpPr>
            <a:grpSpLocks/>
          </p:cNvGrpSpPr>
          <p:nvPr/>
        </p:nvGrpSpPr>
        <p:grpSpPr bwMode="auto">
          <a:xfrm>
            <a:off x="762000" y="5181600"/>
            <a:ext cx="609600" cy="533400"/>
            <a:chOff x="1824" y="2736"/>
            <a:chExt cx="384" cy="336"/>
          </a:xfrm>
        </p:grpSpPr>
        <p:sp>
          <p:nvSpPr>
            <p:cNvPr id="29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6"/>
            <p:cNvSpPr txBox="1">
              <a:spLocks noChangeArrowheads="1"/>
            </p:cNvSpPr>
            <p:nvPr/>
          </p:nvSpPr>
          <p:spPr bwMode="auto">
            <a:xfrm>
              <a:off x="1920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 err="1"/>
                <a:t>i</a:t>
              </a:r>
              <a:endParaRPr lang="en-US" sz="2400" dirty="0"/>
            </a:p>
          </p:txBody>
        </p:sp>
      </p:grp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2057400" y="5181600"/>
            <a:ext cx="533400" cy="533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4" name="Oval 14"/>
          <p:cNvSpPr>
            <a:spLocks noChangeArrowheads="1"/>
          </p:cNvSpPr>
          <p:nvPr/>
        </p:nvSpPr>
        <p:spPr bwMode="auto">
          <a:xfrm>
            <a:off x="3200400" y="5181600"/>
            <a:ext cx="533400" cy="533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5" name="Oval 17"/>
          <p:cNvSpPr>
            <a:spLocks noChangeArrowheads="1"/>
          </p:cNvSpPr>
          <p:nvPr/>
        </p:nvSpPr>
        <p:spPr bwMode="auto">
          <a:xfrm>
            <a:off x="4495800" y="5181600"/>
            <a:ext cx="533400" cy="533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9" name="Line 22"/>
          <p:cNvSpPr>
            <a:spLocks noChangeShapeType="1"/>
          </p:cNvSpPr>
          <p:nvPr/>
        </p:nvSpPr>
        <p:spPr bwMode="auto">
          <a:xfrm>
            <a:off x="1295400" y="5410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5" name="Line 25"/>
          <p:cNvSpPr>
            <a:spLocks noChangeShapeType="1"/>
          </p:cNvSpPr>
          <p:nvPr/>
        </p:nvSpPr>
        <p:spPr bwMode="auto">
          <a:xfrm>
            <a:off x="2590800" y="5410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1600200" y="5791200"/>
            <a:ext cx="2301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vertices {1…k}</a:t>
            </a:r>
          </a:p>
        </p:txBody>
      </p:sp>
      <p:sp>
        <p:nvSpPr>
          <p:cNvPr id="49" name="Text Box 6"/>
          <p:cNvSpPr txBox="1">
            <a:spLocks noChangeArrowheads="1"/>
          </p:cNvSpPr>
          <p:nvPr/>
        </p:nvSpPr>
        <p:spPr bwMode="auto">
          <a:xfrm>
            <a:off x="4495800" y="5269468"/>
            <a:ext cx="685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k+1</a:t>
            </a:r>
          </a:p>
        </p:txBody>
      </p:sp>
      <p:sp>
        <p:nvSpPr>
          <p:cNvPr id="50" name="Oval 8"/>
          <p:cNvSpPr>
            <a:spLocks noChangeArrowheads="1"/>
          </p:cNvSpPr>
          <p:nvPr/>
        </p:nvSpPr>
        <p:spPr bwMode="auto">
          <a:xfrm>
            <a:off x="5791200" y="5181600"/>
            <a:ext cx="533400" cy="533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1" name="Oval 14"/>
          <p:cNvSpPr>
            <a:spLocks noChangeArrowheads="1"/>
          </p:cNvSpPr>
          <p:nvPr/>
        </p:nvSpPr>
        <p:spPr bwMode="auto">
          <a:xfrm>
            <a:off x="6934200" y="5181600"/>
            <a:ext cx="533400" cy="533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2" name="Oval 17"/>
          <p:cNvSpPr>
            <a:spLocks noChangeArrowheads="1"/>
          </p:cNvSpPr>
          <p:nvPr/>
        </p:nvSpPr>
        <p:spPr bwMode="auto">
          <a:xfrm>
            <a:off x="7924800" y="5181600"/>
            <a:ext cx="533400" cy="533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3" name="Line 24"/>
          <p:cNvSpPr>
            <a:spLocks noChangeShapeType="1"/>
          </p:cNvSpPr>
          <p:nvPr/>
        </p:nvSpPr>
        <p:spPr bwMode="auto">
          <a:xfrm>
            <a:off x="7467600" y="5410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4" name="Line 25"/>
          <p:cNvSpPr>
            <a:spLocks noChangeShapeType="1"/>
          </p:cNvSpPr>
          <p:nvPr/>
        </p:nvSpPr>
        <p:spPr bwMode="auto">
          <a:xfrm>
            <a:off x="6324600" y="5410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5562600" y="5791200"/>
            <a:ext cx="2301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vertices {1…k}</a:t>
            </a:r>
          </a:p>
        </p:txBody>
      </p:sp>
      <p:sp>
        <p:nvSpPr>
          <p:cNvPr id="56" name="Text Box 6"/>
          <p:cNvSpPr txBox="1">
            <a:spLocks noChangeArrowheads="1"/>
          </p:cNvSpPr>
          <p:nvPr/>
        </p:nvSpPr>
        <p:spPr bwMode="auto">
          <a:xfrm>
            <a:off x="8077200" y="5181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/>
              <a:t>J</a:t>
            </a:r>
          </a:p>
        </p:txBody>
      </p:sp>
      <p:sp>
        <p:nvSpPr>
          <p:cNvPr id="57" name="Line 22"/>
          <p:cNvSpPr>
            <a:spLocks noChangeShapeType="1"/>
          </p:cNvSpPr>
          <p:nvPr/>
        </p:nvSpPr>
        <p:spPr bwMode="auto">
          <a:xfrm>
            <a:off x="3733800" y="5410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8" name="Line 22"/>
          <p:cNvSpPr>
            <a:spLocks noChangeShapeType="1"/>
          </p:cNvSpPr>
          <p:nvPr/>
        </p:nvSpPr>
        <p:spPr bwMode="auto">
          <a:xfrm>
            <a:off x="5029200" y="5410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477000" y="6019800"/>
            <a:ext cx="9412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d</a:t>
            </a:r>
            <a:r>
              <a:rPr lang="en-US" sz="2400" baseline="-25000" dirty="0">
                <a:solidFill>
                  <a:srgbClr val="0000FF"/>
                </a:solidFill>
              </a:rPr>
              <a:t>(k+1)</a:t>
            </a:r>
            <a:r>
              <a:rPr lang="en-US" sz="2400" baseline="-250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2400" baseline="30000" dirty="0" err="1">
                <a:solidFill>
                  <a:srgbClr val="0000FF"/>
                </a:solidFill>
              </a:rPr>
              <a:t>k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88597" y="6167735"/>
            <a:ext cx="3644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+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80D28C6-FF2F-5C4B-B49B-509ADC74BC10}"/>
                  </a:ext>
                </a:extLst>
              </p:cNvPr>
              <p:cNvSpPr/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28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baseline="30000" dirty="0"/>
                  <a:t> </a:t>
                </a:r>
                <a:r>
                  <a:rPr lang="en-US" sz="2800" dirty="0"/>
                  <a:t>= shortest path from </a:t>
                </a:r>
                <a:r>
                  <a:rPr lang="en-US" sz="2800" dirty="0">
                    <a:solidFill>
                      <a:srgbClr val="00800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to </a:t>
                </a:r>
                <a:r>
                  <a:rPr lang="en-US" sz="2800" dirty="0">
                    <a:solidFill>
                      <a:srgbClr val="00009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9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marL="0" indent="0">
                  <a:buNone/>
                </a:pPr>
                <a:r>
                  <a:rPr lang="en-US" sz="2800" dirty="0"/>
                  <a:t>		using only vertices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{1, 2, …, 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800" baseline="300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80D28C6-FF2F-5C4B-B49B-509ADC74BC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  <a:blipFill>
                <a:blip r:embed="rId2"/>
                <a:stretch>
                  <a:fillRect l="-480" t="-4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7CAAE1A-91B6-C048-9B03-B6991F5FFA60}"/>
                  </a:ext>
                </a:extLst>
              </p:cNvPr>
              <p:cNvSpPr/>
              <p:nvPr/>
            </p:nvSpPr>
            <p:spPr>
              <a:xfrm>
                <a:off x="469392" y="4263953"/>
                <a:ext cx="4575483" cy="6208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i="1" baseline="-25000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e>
                        <m:sup>
                          <m:r>
                            <a:rPr lang="en-US" sz="28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80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sub>
                          </m:sSub>
                        </m:e>
                        <m:sup>
                          <m:r>
                            <a:rPr lang="en-US" sz="28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sz="28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8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sz="28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US" sz="28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7CAAE1A-91B6-C048-9B03-B6991F5FFA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92" y="4263953"/>
                <a:ext cx="4575483" cy="620876"/>
              </a:xfrm>
              <a:prstGeom prst="rect">
                <a:avLst/>
              </a:prstGeom>
              <a:blipFill>
                <a:blip r:embed="rId3"/>
                <a:stretch>
                  <a:fillRect b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6194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relationship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04800" y="25908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7200" y="2895600"/>
            <a:ext cx="6096541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Two options:</a:t>
            </a:r>
          </a:p>
          <a:p>
            <a:pPr marL="342900" indent="-342900">
              <a:buAutoNum type="arabicParenR"/>
            </a:pPr>
            <a:r>
              <a:rPr lang="en-US" sz="2400" dirty="0">
                <a:solidFill>
                  <a:srgbClr val="000000"/>
                </a:solidFill>
              </a:rPr>
              <a:t>Vertex k+1 doesn’t give us a shorter path</a:t>
            </a:r>
          </a:p>
          <a:p>
            <a:pPr marL="342900" indent="-342900">
              <a:buAutoNum type="arabicParenR"/>
            </a:pPr>
            <a:r>
              <a:rPr lang="en-US" sz="2400" dirty="0">
                <a:solidFill>
                  <a:srgbClr val="000000"/>
                </a:solidFill>
              </a:rPr>
              <a:t>Vertex k+1 does give us a shorter path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0" y="5791200"/>
            <a:ext cx="5608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 we combine these two options?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E307E2F-F181-E142-A6F5-030D69288BFF}"/>
                  </a:ext>
                </a:extLst>
              </p:cNvPr>
              <p:cNvSpPr/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28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baseline="30000" dirty="0"/>
                  <a:t> </a:t>
                </a:r>
                <a:r>
                  <a:rPr lang="en-US" sz="2800" dirty="0"/>
                  <a:t>= shortest path from </a:t>
                </a:r>
                <a:r>
                  <a:rPr lang="en-US" sz="2800" dirty="0">
                    <a:solidFill>
                      <a:srgbClr val="00800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to </a:t>
                </a:r>
                <a:r>
                  <a:rPr lang="en-US" sz="2800" dirty="0">
                    <a:solidFill>
                      <a:srgbClr val="00009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9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marL="0" indent="0">
                  <a:buNone/>
                </a:pPr>
                <a:r>
                  <a:rPr lang="en-US" sz="2800" dirty="0"/>
                  <a:t>		using only vertices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{1, 2, …, 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800" baseline="300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E307E2F-F181-E142-A6F5-030D69288B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  <a:blipFill>
                <a:blip r:embed="rId2"/>
                <a:stretch>
                  <a:fillRect l="-480" t="-4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1311D03-CF4B-3E4B-A252-AF55E5D3D67B}"/>
                  </a:ext>
                </a:extLst>
              </p:cNvPr>
              <p:cNvSpPr txBox="1"/>
              <p:nvPr/>
            </p:nvSpPr>
            <p:spPr>
              <a:xfrm>
                <a:off x="533400" y="4343400"/>
                <a:ext cx="1981200" cy="530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i="1" baseline="-25000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2800" i="1" dirty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= ?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1311D03-CF4B-3E4B-A252-AF55E5D3D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343400"/>
                <a:ext cx="1981200" cy="530915"/>
              </a:xfrm>
              <a:prstGeom prst="rect">
                <a:avLst/>
              </a:prstGeom>
              <a:blipFill>
                <a:blip r:embed="rId3"/>
                <a:stretch>
                  <a:fillRect l="-1911" t="-9302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7421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relationship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04800" y="25908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7200" y="2895600"/>
            <a:ext cx="6096541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Two options:</a:t>
            </a:r>
          </a:p>
          <a:p>
            <a:pPr marL="342900" indent="-342900">
              <a:buAutoNum type="arabicParenR"/>
            </a:pPr>
            <a:r>
              <a:rPr lang="en-US" sz="2400" dirty="0"/>
              <a:t>Vertex k+1 doesn’t give us a shorter path</a:t>
            </a:r>
          </a:p>
          <a:p>
            <a:pPr marL="342900" indent="-342900">
              <a:buAutoNum type="arabicParenR"/>
            </a:pPr>
            <a:r>
              <a:rPr lang="en-US" sz="2400" dirty="0"/>
              <a:t>Vertex k+1 does give us a shorter path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38400" y="5791200"/>
            <a:ext cx="3673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Pick whichever is shorter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239AAAF-D148-8F49-A1CF-13EC73491965}"/>
                  </a:ext>
                </a:extLst>
              </p:cNvPr>
              <p:cNvSpPr/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28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baseline="30000" dirty="0"/>
                  <a:t> </a:t>
                </a:r>
                <a:r>
                  <a:rPr lang="en-US" sz="2800" dirty="0"/>
                  <a:t>= shortest path from </a:t>
                </a:r>
                <a:r>
                  <a:rPr lang="en-US" sz="2800" dirty="0">
                    <a:solidFill>
                      <a:srgbClr val="00800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to </a:t>
                </a:r>
                <a:r>
                  <a:rPr lang="en-US" sz="2800" dirty="0">
                    <a:solidFill>
                      <a:srgbClr val="00009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9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marL="0" indent="0">
                  <a:buNone/>
                </a:pPr>
                <a:r>
                  <a:rPr lang="en-US" sz="2800" dirty="0"/>
                  <a:t>		using only vertices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{1, 2, …, 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800" baseline="300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239AAAF-D148-8F49-A1CF-13EC734919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  <a:blipFill>
                <a:blip r:embed="rId2"/>
                <a:stretch>
                  <a:fillRect l="-480" t="-4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E21C283-B432-1F4D-9B7A-78BFE1777AAB}"/>
                  </a:ext>
                </a:extLst>
              </p:cNvPr>
              <p:cNvSpPr/>
              <p:nvPr/>
            </p:nvSpPr>
            <p:spPr>
              <a:xfrm>
                <a:off x="469392" y="4263953"/>
                <a:ext cx="6486519" cy="6235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i="1" baseline="-25000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e>
                        <m:sup>
                          <m:r>
                            <a:rPr lang="en-US" sz="28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80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  <m:r>
                                <a:rPr lang="en-US" sz="28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sz="2800" b="0" i="1" dirty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dirty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sz="28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sub>
                          </m:sSub>
                        </m:e>
                        <m:sup>
                          <m:r>
                            <a:rPr lang="en-US" sz="28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sz="28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8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sz="28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US" sz="28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800" b="0" i="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E21C283-B432-1F4D-9B7A-78BFE1777A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92" y="4263953"/>
                <a:ext cx="6486519" cy="623504"/>
              </a:xfrm>
              <a:prstGeom prst="rect">
                <a:avLst/>
              </a:prstGeom>
              <a:blipFill>
                <a:blip r:embed="rId3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1305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6CC63-4BDC-8B49-B0F6-DB2FA78DC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12F3D-D7DC-8E4F-AA34-24ED842EBAE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Assignment 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Assignment 9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572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76400"/>
                <a:ext cx="8229600" cy="56673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Calculate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i="1" baseline="30000" dirty="0" err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for increasing k, i.e., k = 1 to V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76400"/>
                <a:ext cx="8229600" cy="566737"/>
              </a:xfrm>
              <a:blipFill>
                <a:blip r:embed="rId2"/>
                <a:stretch>
                  <a:fillRect l="-1698" t="-13333"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3"/>
              <p:cNvSpPr txBox="1">
                <a:spLocks/>
              </p:cNvSpPr>
              <p:nvPr/>
            </p:nvSpPr>
            <p:spPr bwMode="auto">
              <a:xfrm>
                <a:off x="533400" y="2438400"/>
                <a:ext cx="8229600" cy="3886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2800" dirty="0"/>
                  <a:t>Floyd-</a:t>
                </a:r>
                <a:r>
                  <a:rPr lang="en-US" sz="2800" dirty="0" err="1"/>
                  <a:t>Warshall</a:t>
                </a:r>
                <a:r>
                  <a:rPr lang="en-US" sz="2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2800" dirty="0"/>
                  <a:t>d</a:t>
                </a:r>
                <a:r>
                  <a:rPr lang="en-US" sz="2800" baseline="30000" dirty="0"/>
                  <a:t>0</a:t>
                </a:r>
                <a:r>
                  <a:rPr lang="en-US" sz="2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2800" dirty="0"/>
                  <a:t>for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2800" dirty="0"/>
                  <a:t>   for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2800" dirty="0"/>
                  <a:t>      for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US" sz="2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2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2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2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2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6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2438400"/>
                <a:ext cx="8229600" cy="3886200"/>
              </a:xfrm>
              <a:prstGeom prst="rect">
                <a:avLst/>
              </a:prstGeom>
              <a:blipFill>
                <a:blip r:embed="rId3"/>
                <a:stretch>
                  <a:fillRect l="-1541" t="-1954" b="-14007"/>
                </a:stretch>
              </a:blip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304800" y="22860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8077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786" y="228600"/>
            <a:ext cx="8858168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(Coefficient of Boringness).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76400"/>
                <a:ext cx="8229600" cy="56673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Calculate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i="1" baseline="30000" dirty="0" err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for increasing k, i.e. k = 1 to V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76400"/>
                <a:ext cx="8229600" cy="566737"/>
              </a:xfrm>
              <a:blipFill>
                <a:blip r:embed="rId2"/>
                <a:stretch>
                  <a:fillRect l="-1698" t="-13333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3"/>
              <p:cNvSpPr txBox="1">
                <a:spLocks/>
              </p:cNvSpPr>
              <p:nvPr/>
            </p:nvSpPr>
            <p:spPr bwMode="auto">
              <a:xfrm>
                <a:off x="137786" y="2438400"/>
                <a:ext cx="9006214" cy="3886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2800" dirty="0"/>
                  <a:t>Floyd-</a:t>
                </a:r>
                <a:r>
                  <a:rPr lang="en-US" sz="2800" dirty="0" err="1"/>
                  <a:t>Warshall</a:t>
                </a:r>
                <a:r>
                  <a:rPr lang="en-US" sz="2800" dirty="0"/>
                  <a:t> (G = (V, E, 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2800" dirty="0"/>
                  <a:t>d</a:t>
                </a:r>
                <a:r>
                  <a:rPr lang="en-US" sz="2800" baseline="30000" dirty="0"/>
                  <a:t>0</a:t>
                </a:r>
                <a:r>
                  <a:rPr lang="en-US" sz="2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2800" dirty="0"/>
                  <a:t>for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2800" dirty="0"/>
                  <a:t>   for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2800" dirty="0"/>
                  <a:t>      for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𝑐𝑜𝑏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US" sz="2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2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2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𝑐𝑜𝑏</m:t>
                                </m:r>
                                <m:r>
                                  <a:rPr lang="en-US" sz="2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𝑐𝑜𝑏</m:t>
                            </m:r>
                          </m:e>
                          <m:sub>
                            <m: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𝑐𝑜𝑏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8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6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786" y="2438400"/>
                <a:ext cx="9006214" cy="3886200"/>
              </a:xfrm>
              <a:prstGeom prst="rect">
                <a:avLst/>
              </a:prstGeom>
              <a:blipFill>
                <a:blip r:embed="rId3"/>
                <a:stretch>
                  <a:fillRect l="-1551" t="-1954" b="-977"/>
                </a:stretch>
              </a:blip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304800" y="22860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362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0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Object 40"/>
          <p:cNvGraphicFramePr>
            <a:graphicFrameLocks noChangeAspect="1"/>
          </p:cNvGraphicFramePr>
          <p:nvPr/>
        </p:nvGraphicFramePr>
        <p:xfrm>
          <a:off x="380999" y="3733800"/>
          <a:ext cx="307882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200" imgH="1130300" progId="Equation.3">
                  <p:embed/>
                </p:oleObj>
              </mc:Choice>
              <mc:Fallback>
                <p:oleObj name="Equation" r:id="rId2" imgW="1473200" imgH="1130300" progId="Equation.3">
                  <p:embed/>
                  <p:pic>
                    <p:nvPicPr>
                      <p:cNvPr id="41" name="Object 4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0999" y="3733800"/>
                        <a:ext cx="307882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51047" y="6226477"/>
            <a:ext cx="191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adjacency matrix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1</a:t>
            </a:r>
          </a:p>
        </p:txBody>
      </p:sp>
      <p:graphicFrame>
        <p:nvGraphicFramePr>
          <p:cNvPr id="45" name="Object 44"/>
          <p:cNvGraphicFramePr>
            <a:graphicFrameLocks noChangeAspect="1"/>
          </p:cNvGraphicFramePr>
          <p:nvPr/>
        </p:nvGraphicFramePr>
        <p:xfrm>
          <a:off x="4572000" y="3733800"/>
          <a:ext cx="307882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73200" imgH="1130300" progId="Equation.3">
                  <p:embed/>
                </p:oleObj>
              </mc:Choice>
              <mc:Fallback>
                <p:oleObj name="Equation" r:id="rId4" imgW="1473200" imgH="1130300" progId="Equation.3">
                  <p:embed/>
                  <p:pic>
                    <p:nvPicPr>
                      <p:cNvPr id="45" name="Object 4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72000" y="3733800"/>
                        <a:ext cx="307882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5518939" y="6172200"/>
            <a:ext cx="1262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no change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7" name="TextBox 4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250712" y="3886200"/>
            <a:ext cx="321288" cy="2003161"/>
            <a:chOff x="67956" y="3864239"/>
            <a:chExt cx="321288" cy="2003161"/>
          </a:xfrm>
        </p:grpSpPr>
        <p:sp>
          <p:nvSpPr>
            <p:cNvPr id="54" name="TextBox 53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800600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ontent Placeholder 3">
                <a:extLst>
                  <a:ext uri="{FF2B5EF4-FFF2-40B4-BE49-F238E27FC236}">
                    <a16:creationId xmlns:a16="http://schemas.microsoft.com/office/drawing/2014/main" id="{6EEA0C9D-250E-D44D-B0D6-938E27A646C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3" name="Content Placeholder 3">
                <a:extLst>
                  <a:ext uri="{FF2B5EF4-FFF2-40B4-BE49-F238E27FC236}">
                    <a16:creationId xmlns:a16="http://schemas.microsoft.com/office/drawing/2014/main" id="{6EEA0C9D-250E-D44D-B0D6-938E27A64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6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5921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6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1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Object 40"/>
          <p:cNvGraphicFramePr>
            <a:graphicFrameLocks noChangeAspect="1"/>
          </p:cNvGraphicFramePr>
          <p:nvPr/>
        </p:nvGraphicFramePr>
        <p:xfrm>
          <a:off x="380999" y="3733800"/>
          <a:ext cx="307882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200" imgH="1130300" progId="Equation.3">
                  <p:embed/>
                </p:oleObj>
              </mc:Choice>
              <mc:Fallback>
                <p:oleObj name="Equation" r:id="rId2" imgW="1473200" imgH="1130300" progId="Equation.3">
                  <p:embed/>
                  <p:pic>
                    <p:nvPicPr>
                      <p:cNvPr id="41" name="Object 4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0999" y="3733800"/>
                        <a:ext cx="307882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2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9" name="TextBox 48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4724400" y="3733800"/>
          <a:ext cx="2814638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46200" imgH="1130300" progId="Equation.3">
                  <p:embed/>
                </p:oleObj>
              </mc:Choice>
              <mc:Fallback>
                <p:oleObj name="Equation" r:id="rId4" imgW="1346200" imgH="1130300" progId="Equation.3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24400" y="3733800"/>
                        <a:ext cx="2814638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4267200" y="3864239"/>
            <a:ext cx="321288" cy="2003161"/>
            <a:chOff x="67956" y="3864239"/>
            <a:chExt cx="321288" cy="2003161"/>
          </a:xfrm>
        </p:grpSpPr>
        <p:sp>
          <p:nvSpPr>
            <p:cNvPr id="57" name="TextBox 5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969772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sp>
        <p:nvSpPr>
          <p:cNvPr id="63" name="Oval 62"/>
          <p:cNvSpPr/>
          <p:nvPr/>
        </p:nvSpPr>
        <p:spPr>
          <a:xfrm>
            <a:off x="6934200" y="3810000"/>
            <a:ext cx="381000" cy="381000"/>
          </a:xfrm>
          <a:prstGeom prst="ellipse">
            <a:avLst/>
          </a:prstGeom>
          <a:solidFill>
            <a:srgbClr val="FF00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ontent Placeholder 3">
                <a:extLst>
                  <a:ext uri="{FF2B5EF4-FFF2-40B4-BE49-F238E27FC236}">
                    <a16:creationId xmlns:a16="http://schemas.microsoft.com/office/drawing/2014/main" id="{8F24EFC2-860C-BA4B-A1A6-73F69B270F4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6" name="Content Placeholder 3">
                <a:extLst>
                  <a:ext uri="{FF2B5EF4-FFF2-40B4-BE49-F238E27FC236}">
                    <a16:creationId xmlns:a16="http://schemas.microsoft.com/office/drawing/2014/main" id="{8F24EFC2-860C-BA4B-A1A6-73F69B270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7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4934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rgbClr val="1F1F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rgbClr val="1F1F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1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Object 40"/>
          <p:cNvGraphicFramePr>
            <a:graphicFrameLocks noChangeAspect="1"/>
          </p:cNvGraphicFramePr>
          <p:nvPr/>
        </p:nvGraphicFramePr>
        <p:xfrm>
          <a:off x="380999" y="3733800"/>
          <a:ext cx="307882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200" imgH="1130300" progId="Equation.3">
                  <p:embed/>
                </p:oleObj>
              </mc:Choice>
              <mc:Fallback>
                <p:oleObj name="Equation" r:id="rId2" imgW="1473200" imgH="1130300" progId="Equation.3">
                  <p:embed/>
                  <p:pic>
                    <p:nvPicPr>
                      <p:cNvPr id="41" name="Object 4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0999" y="3733800"/>
                        <a:ext cx="307882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2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9" name="TextBox 48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4711700" y="3733800"/>
          <a:ext cx="2841625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58900" imgH="1130300" progId="Equation.3">
                  <p:embed/>
                </p:oleObj>
              </mc:Choice>
              <mc:Fallback>
                <p:oleObj name="Equation" r:id="rId4" imgW="1358900" imgH="1130300" progId="Equation.3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11700" y="3733800"/>
                        <a:ext cx="2841625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4267200" y="3864239"/>
            <a:ext cx="321288" cy="2003161"/>
            <a:chOff x="67956" y="3864239"/>
            <a:chExt cx="321288" cy="2003161"/>
          </a:xfrm>
        </p:grpSpPr>
        <p:sp>
          <p:nvSpPr>
            <p:cNvPr id="57" name="TextBox 5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969772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sp>
        <p:nvSpPr>
          <p:cNvPr id="2" name="Oval 1"/>
          <p:cNvSpPr/>
          <p:nvPr/>
        </p:nvSpPr>
        <p:spPr>
          <a:xfrm>
            <a:off x="2743200" y="3886200"/>
            <a:ext cx="381000" cy="38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1143000" y="3886200"/>
            <a:ext cx="381000" cy="381000"/>
          </a:xfrm>
          <a:prstGeom prst="ellipse">
            <a:avLst/>
          </a:prstGeom>
          <a:solidFill>
            <a:srgbClr val="FF66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2743200" y="4267200"/>
            <a:ext cx="381000" cy="381000"/>
          </a:xfrm>
          <a:prstGeom prst="ellipse">
            <a:avLst/>
          </a:prstGeom>
          <a:solidFill>
            <a:srgbClr val="FF66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447800" y="6210756"/>
            <a:ext cx="1432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minimum</a:t>
            </a:r>
          </a:p>
        </p:txBody>
      </p:sp>
      <p:sp>
        <p:nvSpPr>
          <p:cNvPr id="65" name="Oval 64"/>
          <p:cNvSpPr/>
          <p:nvPr/>
        </p:nvSpPr>
        <p:spPr>
          <a:xfrm>
            <a:off x="6934200" y="3810000"/>
            <a:ext cx="381000" cy="381000"/>
          </a:xfrm>
          <a:prstGeom prst="ellipse">
            <a:avLst/>
          </a:prstGeom>
          <a:solidFill>
            <a:srgbClr val="0000FF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ontent Placeholder 3">
                <a:extLst>
                  <a:ext uri="{FF2B5EF4-FFF2-40B4-BE49-F238E27FC236}">
                    <a16:creationId xmlns:a16="http://schemas.microsoft.com/office/drawing/2014/main" id="{08830710-0245-8840-A45A-C282897590C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8" name="Content Placeholder 3">
                <a:extLst>
                  <a:ext uri="{FF2B5EF4-FFF2-40B4-BE49-F238E27FC236}">
                    <a16:creationId xmlns:a16="http://schemas.microsoft.com/office/drawing/2014/main" id="{08830710-0245-8840-A45A-C28289759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7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4364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2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Object 40"/>
          <p:cNvGraphicFramePr>
            <a:graphicFrameLocks noChangeAspect="1"/>
          </p:cNvGraphicFramePr>
          <p:nvPr/>
        </p:nvGraphicFramePr>
        <p:xfrm>
          <a:off x="380999" y="3733800"/>
          <a:ext cx="307882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200" imgH="1130300" progId="Equation.3">
                  <p:embed/>
                </p:oleObj>
              </mc:Choice>
              <mc:Fallback>
                <p:oleObj name="Equation" r:id="rId2" imgW="1473200" imgH="1130300" progId="Equation.3">
                  <p:embed/>
                  <p:pic>
                    <p:nvPicPr>
                      <p:cNvPr id="41" name="Object 4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0999" y="3733800"/>
                        <a:ext cx="307882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9" name="TextBox 48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4889500" y="3733800"/>
          <a:ext cx="2547938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19200" imgH="1130300" progId="Equation.3">
                  <p:embed/>
                </p:oleObj>
              </mc:Choice>
              <mc:Fallback>
                <p:oleObj name="Equation" r:id="rId4" imgW="1219200" imgH="1130300" progId="Equation.3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89500" y="3733800"/>
                        <a:ext cx="2547938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4267200" y="3864239"/>
            <a:ext cx="321288" cy="2003161"/>
            <a:chOff x="67956" y="3864239"/>
            <a:chExt cx="321288" cy="2003161"/>
          </a:xfrm>
        </p:grpSpPr>
        <p:sp>
          <p:nvSpPr>
            <p:cNvPr id="57" name="TextBox 5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969772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sp>
        <p:nvSpPr>
          <p:cNvPr id="63" name="Oval 62"/>
          <p:cNvSpPr/>
          <p:nvPr/>
        </p:nvSpPr>
        <p:spPr>
          <a:xfrm>
            <a:off x="5562600" y="3810000"/>
            <a:ext cx="381000" cy="381000"/>
          </a:xfrm>
          <a:prstGeom prst="ellipse">
            <a:avLst/>
          </a:prstGeom>
          <a:solidFill>
            <a:srgbClr val="FF00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ontent Placeholder 3">
                <a:extLst>
                  <a:ext uri="{FF2B5EF4-FFF2-40B4-BE49-F238E27FC236}">
                    <a16:creationId xmlns:a16="http://schemas.microsoft.com/office/drawing/2014/main" id="{8C082472-0477-4A44-87E5-D2202AC18C3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6" name="Content Placeholder 3">
                <a:extLst>
                  <a:ext uri="{FF2B5EF4-FFF2-40B4-BE49-F238E27FC236}">
                    <a16:creationId xmlns:a16="http://schemas.microsoft.com/office/drawing/2014/main" id="{8C082472-0477-4A44-87E5-D2202AC18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7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467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2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Object 40"/>
          <p:cNvGraphicFramePr>
            <a:graphicFrameLocks noChangeAspect="1"/>
          </p:cNvGraphicFramePr>
          <p:nvPr/>
        </p:nvGraphicFramePr>
        <p:xfrm>
          <a:off x="380999" y="3733800"/>
          <a:ext cx="307882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200" imgH="1130300" progId="Equation.3">
                  <p:embed/>
                </p:oleObj>
              </mc:Choice>
              <mc:Fallback>
                <p:oleObj name="Equation" r:id="rId2" imgW="1473200" imgH="1130300" progId="Equation.3">
                  <p:embed/>
                  <p:pic>
                    <p:nvPicPr>
                      <p:cNvPr id="41" name="Object 4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0999" y="3733800"/>
                        <a:ext cx="307882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9" name="TextBox 48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4876800" y="3733800"/>
          <a:ext cx="2574925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31900" imgH="1130300" progId="Equation.3">
                  <p:embed/>
                </p:oleObj>
              </mc:Choice>
              <mc:Fallback>
                <p:oleObj name="Equation" r:id="rId4" imgW="1231900" imgH="1130300" progId="Equation.3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76800" y="3733800"/>
                        <a:ext cx="2574925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4267200" y="3864239"/>
            <a:ext cx="321288" cy="2003161"/>
            <a:chOff x="67956" y="3864239"/>
            <a:chExt cx="321288" cy="2003161"/>
          </a:xfrm>
        </p:grpSpPr>
        <p:sp>
          <p:nvSpPr>
            <p:cNvPr id="57" name="TextBox 5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969772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sp>
        <p:nvSpPr>
          <p:cNvPr id="64" name="Oval 63"/>
          <p:cNvSpPr/>
          <p:nvPr/>
        </p:nvSpPr>
        <p:spPr>
          <a:xfrm>
            <a:off x="1143000" y="3886200"/>
            <a:ext cx="381000" cy="38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1752600" y="3886200"/>
            <a:ext cx="381000" cy="381000"/>
          </a:xfrm>
          <a:prstGeom prst="ellipse">
            <a:avLst/>
          </a:prstGeom>
          <a:solidFill>
            <a:srgbClr val="FF66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143000" y="4724400"/>
            <a:ext cx="381000" cy="381000"/>
          </a:xfrm>
          <a:prstGeom prst="ellipse">
            <a:avLst/>
          </a:prstGeom>
          <a:solidFill>
            <a:srgbClr val="FF66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1447800" y="6210756"/>
            <a:ext cx="1432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minimum</a:t>
            </a:r>
          </a:p>
        </p:txBody>
      </p:sp>
      <p:sp>
        <p:nvSpPr>
          <p:cNvPr id="69" name="Oval 68"/>
          <p:cNvSpPr/>
          <p:nvPr/>
        </p:nvSpPr>
        <p:spPr>
          <a:xfrm>
            <a:off x="5562600" y="3810000"/>
            <a:ext cx="381000" cy="381000"/>
          </a:xfrm>
          <a:prstGeom prst="ellipse">
            <a:avLst/>
          </a:prstGeom>
          <a:solidFill>
            <a:srgbClr val="0000FF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4724400" y="6172200"/>
            <a:ext cx="3127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Found a shorter path!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ontent Placeholder 3">
                <a:extLst>
                  <a:ext uri="{FF2B5EF4-FFF2-40B4-BE49-F238E27FC236}">
                    <a16:creationId xmlns:a16="http://schemas.microsoft.com/office/drawing/2014/main" id="{6D51E3FD-1F92-294F-A68E-37D95985ECC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71" name="Content Placeholder 3">
                <a:extLst>
                  <a:ext uri="{FF2B5EF4-FFF2-40B4-BE49-F238E27FC236}">
                    <a16:creationId xmlns:a16="http://schemas.microsoft.com/office/drawing/2014/main" id="{6D51E3FD-1F92-294F-A68E-37D95985E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7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8620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2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Object 40"/>
          <p:cNvGraphicFramePr>
            <a:graphicFrameLocks noChangeAspect="1"/>
          </p:cNvGraphicFramePr>
          <p:nvPr/>
        </p:nvGraphicFramePr>
        <p:xfrm>
          <a:off x="380999" y="3733800"/>
          <a:ext cx="307882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200" imgH="1130300" progId="Equation.3">
                  <p:embed/>
                </p:oleObj>
              </mc:Choice>
              <mc:Fallback>
                <p:oleObj name="Equation" r:id="rId2" imgW="1473200" imgH="1130300" progId="Equation.3">
                  <p:embed/>
                  <p:pic>
                    <p:nvPicPr>
                      <p:cNvPr id="41" name="Object 4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0999" y="3733800"/>
                        <a:ext cx="307882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9" name="TextBox 48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4876800" y="3733800"/>
          <a:ext cx="2574925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31900" imgH="1130300" progId="Equation.3">
                  <p:embed/>
                </p:oleObj>
              </mc:Choice>
              <mc:Fallback>
                <p:oleObj name="Equation" r:id="rId4" imgW="1231900" imgH="1130300" progId="Equation.3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76800" y="3733800"/>
                        <a:ext cx="2574925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4267200" y="3864239"/>
            <a:ext cx="321288" cy="2003161"/>
            <a:chOff x="67956" y="3864239"/>
            <a:chExt cx="321288" cy="2003161"/>
          </a:xfrm>
        </p:grpSpPr>
        <p:sp>
          <p:nvSpPr>
            <p:cNvPr id="57" name="TextBox 5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969772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ontent Placeholder 3">
                <a:extLst>
                  <a:ext uri="{FF2B5EF4-FFF2-40B4-BE49-F238E27FC236}">
                    <a16:creationId xmlns:a16="http://schemas.microsoft.com/office/drawing/2014/main" id="{C37BE488-B8B3-9042-A02F-B7B1C7AE7C4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4" name="Content Placeholder 3">
                <a:extLst>
                  <a:ext uri="{FF2B5EF4-FFF2-40B4-BE49-F238E27FC236}">
                    <a16:creationId xmlns:a16="http://schemas.microsoft.com/office/drawing/2014/main" id="{C37BE488-B8B3-9042-A02F-B7B1C7AE7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7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3170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2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Object 40"/>
          <p:cNvGraphicFramePr>
            <a:graphicFrameLocks noChangeAspect="1"/>
          </p:cNvGraphicFramePr>
          <p:nvPr/>
        </p:nvGraphicFramePr>
        <p:xfrm>
          <a:off x="380999" y="3733800"/>
          <a:ext cx="307882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200" imgH="1130300" progId="Equation.3">
                  <p:embed/>
                </p:oleObj>
              </mc:Choice>
              <mc:Fallback>
                <p:oleObj name="Equation" r:id="rId2" imgW="1473200" imgH="1130300" progId="Equation.3">
                  <p:embed/>
                  <p:pic>
                    <p:nvPicPr>
                      <p:cNvPr id="41" name="Object 4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0999" y="3733800"/>
                        <a:ext cx="307882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9" name="TextBox 48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4783137" y="3733800"/>
          <a:ext cx="276066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20800" imgH="1130300" progId="Equation.3">
                  <p:embed/>
                </p:oleObj>
              </mc:Choice>
              <mc:Fallback>
                <p:oleObj name="Equation" r:id="rId4" imgW="1320800" imgH="1130300" progId="Equation.3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83137" y="3733800"/>
                        <a:ext cx="276066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4267200" y="3864239"/>
            <a:ext cx="321288" cy="2003161"/>
            <a:chOff x="67956" y="3864239"/>
            <a:chExt cx="321288" cy="2003161"/>
          </a:xfrm>
        </p:grpSpPr>
        <p:sp>
          <p:nvSpPr>
            <p:cNvPr id="57" name="TextBox 5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969772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sp>
        <p:nvSpPr>
          <p:cNvPr id="63" name="Oval 62"/>
          <p:cNvSpPr/>
          <p:nvPr/>
        </p:nvSpPr>
        <p:spPr>
          <a:xfrm>
            <a:off x="6477000" y="3810000"/>
            <a:ext cx="381000" cy="381000"/>
          </a:xfrm>
          <a:prstGeom prst="ellipse">
            <a:avLst/>
          </a:prstGeom>
          <a:solidFill>
            <a:srgbClr val="FF00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ontent Placeholder 3">
                <a:extLst>
                  <a:ext uri="{FF2B5EF4-FFF2-40B4-BE49-F238E27FC236}">
                    <a16:creationId xmlns:a16="http://schemas.microsoft.com/office/drawing/2014/main" id="{31F22F00-3F66-AA40-BDC5-3D014F1B500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6" name="Content Placeholder 3">
                <a:extLst>
                  <a:ext uri="{FF2B5EF4-FFF2-40B4-BE49-F238E27FC236}">
                    <a16:creationId xmlns:a16="http://schemas.microsoft.com/office/drawing/2014/main" id="{31F22F00-3F66-AA40-BDC5-3D014F1B5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7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19697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rgbClr val="1F1F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rgbClr val="1F1F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2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Object 40"/>
          <p:cNvGraphicFramePr>
            <a:graphicFrameLocks noChangeAspect="1"/>
          </p:cNvGraphicFramePr>
          <p:nvPr/>
        </p:nvGraphicFramePr>
        <p:xfrm>
          <a:off x="380999" y="3733800"/>
          <a:ext cx="307882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200" imgH="1130300" progId="Equation.3">
                  <p:embed/>
                </p:oleObj>
              </mc:Choice>
              <mc:Fallback>
                <p:oleObj name="Equation" r:id="rId2" imgW="1473200" imgH="1130300" progId="Equation.3">
                  <p:embed/>
                  <p:pic>
                    <p:nvPicPr>
                      <p:cNvPr id="41" name="Object 4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0999" y="3733800"/>
                        <a:ext cx="307882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9" name="TextBox 48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4783137" y="3733800"/>
          <a:ext cx="276066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20800" imgH="1130300" progId="Equation.3">
                  <p:embed/>
                </p:oleObj>
              </mc:Choice>
              <mc:Fallback>
                <p:oleObj name="Equation" r:id="rId4" imgW="1320800" imgH="1130300" progId="Equation.3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83137" y="3733800"/>
                        <a:ext cx="276066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4267200" y="3864239"/>
            <a:ext cx="321288" cy="2003161"/>
            <a:chOff x="67956" y="3864239"/>
            <a:chExt cx="321288" cy="2003161"/>
          </a:xfrm>
        </p:grpSpPr>
        <p:sp>
          <p:nvSpPr>
            <p:cNvPr id="57" name="TextBox 5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969772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sp>
        <p:nvSpPr>
          <p:cNvPr id="63" name="Oval 62"/>
          <p:cNvSpPr/>
          <p:nvPr/>
        </p:nvSpPr>
        <p:spPr>
          <a:xfrm>
            <a:off x="2209800" y="3886200"/>
            <a:ext cx="381000" cy="38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1752600" y="3886200"/>
            <a:ext cx="381000" cy="381000"/>
          </a:xfrm>
          <a:prstGeom prst="ellipse">
            <a:avLst/>
          </a:prstGeom>
          <a:solidFill>
            <a:srgbClr val="FF66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2209800" y="4648200"/>
            <a:ext cx="381000" cy="381000"/>
          </a:xfrm>
          <a:prstGeom prst="ellipse">
            <a:avLst/>
          </a:prstGeom>
          <a:solidFill>
            <a:srgbClr val="FF66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1447800" y="6210756"/>
            <a:ext cx="1432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minimum</a:t>
            </a:r>
          </a:p>
        </p:txBody>
      </p:sp>
      <p:sp>
        <p:nvSpPr>
          <p:cNvPr id="67" name="Oval 66"/>
          <p:cNvSpPr/>
          <p:nvPr/>
        </p:nvSpPr>
        <p:spPr>
          <a:xfrm>
            <a:off x="6477000" y="3810000"/>
            <a:ext cx="381000" cy="381000"/>
          </a:xfrm>
          <a:prstGeom prst="ellipse">
            <a:avLst/>
          </a:prstGeom>
          <a:solidFill>
            <a:srgbClr val="0000FF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ontent Placeholder 3">
                <a:extLst>
                  <a:ext uri="{FF2B5EF4-FFF2-40B4-BE49-F238E27FC236}">
                    <a16:creationId xmlns:a16="http://schemas.microsoft.com/office/drawing/2014/main" id="{8E5A1628-5D0C-C644-B4D3-1288DBDA4C0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70" name="Content Placeholder 3">
                <a:extLst>
                  <a:ext uri="{FF2B5EF4-FFF2-40B4-BE49-F238E27FC236}">
                    <a16:creationId xmlns:a16="http://schemas.microsoft.com/office/drawing/2014/main" id="{8E5A1628-5D0C-C644-B4D3-1288DBDA4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7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8922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pairs shortest paths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590800" y="4419600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733800" y="3505200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B</a:t>
              </a:r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3733800" y="5181600"/>
            <a:ext cx="533400" cy="533400"/>
            <a:chOff x="1824" y="2736"/>
            <a:chExt cx="336" cy="336"/>
          </a:xfrm>
        </p:grpSpPr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C</a:t>
              </a:r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5257800" y="5181600"/>
            <a:ext cx="533400" cy="533400"/>
            <a:chOff x="1824" y="2736"/>
            <a:chExt cx="336" cy="336"/>
          </a:xfrm>
        </p:grpSpPr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E</a:t>
              </a:r>
            </a:p>
          </p:txBody>
        </p:sp>
      </p:grp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5257800" y="3505200"/>
            <a:ext cx="533400" cy="533400"/>
            <a:chOff x="1824" y="2736"/>
            <a:chExt cx="336" cy="336"/>
          </a:xfrm>
        </p:grpSpPr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D</a:t>
              </a:r>
            </a:p>
          </p:txBody>
        </p:sp>
      </p:grpSp>
      <p:cxnSp>
        <p:nvCxnSpPr>
          <p:cNvPr id="19" name="Straight Arrow Connector 18"/>
          <p:cNvCxnSpPr>
            <a:endCxn id="8" idx="2"/>
          </p:cNvCxnSpPr>
          <p:nvPr/>
        </p:nvCxnSpPr>
        <p:spPr>
          <a:xfrm flipV="1">
            <a:off x="3048000" y="37719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5"/>
            <a:endCxn id="11" idx="2"/>
          </p:cNvCxnSpPr>
          <p:nvPr/>
        </p:nvCxnSpPr>
        <p:spPr>
          <a:xfrm>
            <a:off x="3046085" y="48748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48000" y="37338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2" name="Straight Arrow Connector 21"/>
          <p:cNvCxnSpPr>
            <a:endCxn id="17" idx="2"/>
          </p:cNvCxnSpPr>
          <p:nvPr/>
        </p:nvCxnSpPr>
        <p:spPr>
          <a:xfrm flipV="1">
            <a:off x="4267200" y="37719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48200" y="3364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24" name="Straight Arrow Connector 23"/>
          <p:cNvCxnSpPr>
            <a:stCxn id="17" idx="4"/>
            <a:endCxn id="14" idx="0"/>
          </p:cNvCxnSpPr>
          <p:nvPr/>
        </p:nvCxnSpPr>
        <p:spPr>
          <a:xfrm>
            <a:off x="5524500" y="40386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4267200" y="38862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5"/>
            <a:endCxn id="14" idx="1"/>
          </p:cNvCxnSpPr>
          <p:nvPr/>
        </p:nvCxnSpPr>
        <p:spPr>
          <a:xfrm>
            <a:off x="4189085" y="39604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962400" y="40386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553687" y="426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72000" y="5486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048000" y="5105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657600" y="4343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419600" y="4495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724400" y="4114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80142" y="2044620"/>
            <a:ext cx="76732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All pairs shortest paths:</a:t>
            </a:r>
            <a:r>
              <a:rPr lang="en-US" sz="2800" dirty="0"/>
              <a:t> calculate the shortest paths between </a:t>
            </a:r>
            <a:r>
              <a:rPr lang="en-US" sz="2800" i="1" dirty="0"/>
              <a:t>all</a:t>
            </a:r>
            <a:r>
              <a:rPr lang="en-US" sz="2800" dirty="0"/>
              <a:t> vertices</a:t>
            </a:r>
            <a:endParaRPr lang="en-US" sz="2800" dirty="0">
              <a:solidFill>
                <a:srgbClr val="FF660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267200" y="54102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8951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2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Object 40"/>
          <p:cNvGraphicFramePr>
            <a:graphicFrameLocks noChangeAspect="1"/>
          </p:cNvGraphicFramePr>
          <p:nvPr/>
        </p:nvGraphicFramePr>
        <p:xfrm>
          <a:off x="380999" y="3733800"/>
          <a:ext cx="307882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200" imgH="1130300" progId="Equation.3">
                  <p:embed/>
                </p:oleObj>
              </mc:Choice>
              <mc:Fallback>
                <p:oleObj name="Equation" r:id="rId2" imgW="1473200" imgH="1130300" progId="Equation.3">
                  <p:embed/>
                  <p:pic>
                    <p:nvPicPr>
                      <p:cNvPr id="41" name="Object 4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0999" y="3733800"/>
                        <a:ext cx="307882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9" name="TextBox 48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4783137" y="3733800"/>
          <a:ext cx="276066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20800" imgH="1130300" progId="Equation.3">
                  <p:embed/>
                </p:oleObj>
              </mc:Choice>
              <mc:Fallback>
                <p:oleObj name="Equation" r:id="rId4" imgW="1320800" imgH="1130300" progId="Equation.3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83137" y="3733800"/>
                        <a:ext cx="276066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4267200" y="3864239"/>
            <a:ext cx="321288" cy="2003161"/>
            <a:chOff x="67956" y="3864239"/>
            <a:chExt cx="321288" cy="2003161"/>
          </a:xfrm>
        </p:grpSpPr>
        <p:sp>
          <p:nvSpPr>
            <p:cNvPr id="57" name="TextBox 5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969772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ontent Placeholder 3">
                <a:extLst>
                  <a:ext uri="{FF2B5EF4-FFF2-40B4-BE49-F238E27FC236}">
                    <a16:creationId xmlns:a16="http://schemas.microsoft.com/office/drawing/2014/main" id="{36A165BC-05E8-5143-AC00-DD54764BA57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4" name="Content Placeholder 3">
                <a:extLst>
                  <a:ext uri="{FF2B5EF4-FFF2-40B4-BE49-F238E27FC236}">
                    <a16:creationId xmlns:a16="http://schemas.microsoft.com/office/drawing/2014/main" id="{36A165BC-05E8-5143-AC00-DD54764BA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7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33467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2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Object 40"/>
          <p:cNvGraphicFramePr>
            <a:graphicFrameLocks noChangeAspect="1"/>
          </p:cNvGraphicFramePr>
          <p:nvPr/>
        </p:nvGraphicFramePr>
        <p:xfrm>
          <a:off x="380999" y="3733800"/>
          <a:ext cx="307882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200" imgH="1130300" progId="Equation.3">
                  <p:embed/>
                </p:oleObj>
              </mc:Choice>
              <mc:Fallback>
                <p:oleObj name="Equation" r:id="rId2" imgW="1473200" imgH="1130300" progId="Equation.3">
                  <p:embed/>
                  <p:pic>
                    <p:nvPicPr>
                      <p:cNvPr id="41" name="Object 4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0999" y="3733800"/>
                        <a:ext cx="307882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9" name="TextBox 48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4783137" y="3733800"/>
          <a:ext cx="276066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20800" imgH="1130300" progId="Equation.3">
                  <p:embed/>
                </p:oleObj>
              </mc:Choice>
              <mc:Fallback>
                <p:oleObj name="Equation" r:id="rId4" imgW="1320800" imgH="1130300" progId="Equation.3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83137" y="3733800"/>
                        <a:ext cx="276066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4267200" y="3864239"/>
            <a:ext cx="321288" cy="2003161"/>
            <a:chOff x="67956" y="3864239"/>
            <a:chExt cx="321288" cy="2003161"/>
          </a:xfrm>
        </p:grpSpPr>
        <p:sp>
          <p:nvSpPr>
            <p:cNvPr id="57" name="TextBox 5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969772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sp>
        <p:nvSpPr>
          <p:cNvPr id="63" name="Oval 62"/>
          <p:cNvSpPr/>
          <p:nvPr/>
        </p:nvSpPr>
        <p:spPr>
          <a:xfrm>
            <a:off x="6934200" y="3810000"/>
            <a:ext cx="381000" cy="381000"/>
          </a:xfrm>
          <a:prstGeom prst="ellipse">
            <a:avLst/>
          </a:prstGeom>
          <a:solidFill>
            <a:srgbClr val="FF00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ontent Placeholder 3">
                <a:extLst>
                  <a:ext uri="{FF2B5EF4-FFF2-40B4-BE49-F238E27FC236}">
                    <a16:creationId xmlns:a16="http://schemas.microsoft.com/office/drawing/2014/main" id="{ABC2D8B6-1248-4E40-8A28-53E65CFBC2A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6" name="Content Placeholder 3">
                <a:extLst>
                  <a:ext uri="{FF2B5EF4-FFF2-40B4-BE49-F238E27FC236}">
                    <a16:creationId xmlns:a16="http://schemas.microsoft.com/office/drawing/2014/main" id="{ABC2D8B6-1248-4E40-8A28-53E65CFBC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7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89754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rgbClr val="1F1F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rgbClr val="1F1F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2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Object 40"/>
          <p:cNvGraphicFramePr>
            <a:graphicFrameLocks noChangeAspect="1"/>
          </p:cNvGraphicFramePr>
          <p:nvPr/>
        </p:nvGraphicFramePr>
        <p:xfrm>
          <a:off x="380999" y="3733800"/>
          <a:ext cx="307882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200" imgH="1130300" progId="Equation.3">
                  <p:embed/>
                </p:oleObj>
              </mc:Choice>
              <mc:Fallback>
                <p:oleObj name="Equation" r:id="rId2" imgW="1473200" imgH="1130300" progId="Equation.3">
                  <p:embed/>
                  <p:pic>
                    <p:nvPicPr>
                      <p:cNvPr id="41" name="Object 4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0999" y="3733800"/>
                        <a:ext cx="307882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9" name="TextBox 48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4783137" y="3733800"/>
          <a:ext cx="276066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20800" imgH="1130300" progId="Equation.3">
                  <p:embed/>
                </p:oleObj>
              </mc:Choice>
              <mc:Fallback>
                <p:oleObj name="Equation" r:id="rId4" imgW="1320800" imgH="1130300" progId="Equation.3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83137" y="3733800"/>
                        <a:ext cx="276066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4267200" y="3864239"/>
            <a:ext cx="321288" cy="2003161"/>
            <a:chOff x="67956" y="3864239"/>
            <a:chExt cx="321288" cy="2003161"/>
          </a:xfrm>
        </p:grpSpPr>
        <p:sp>
          <p:nvSpPr>
            <p:cNvPr id="57" name="TextBox 5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969772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sp>
        <p:nvSpPr>
          <p:cNvPr id="63" name="Oval 62"/>
          <p:cNvSpPr/>
          <p:nvPr/>
        </p:nvSpPr>
        <p:spPr>
          <a:xfrm>
            <a:off x="2743200" y="3886200"/>
            <a:ext cx="381000" cy="38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1752600" y="3886200"/>
            <a:ext cx="381000" cy="381000"/>
          </a:xfrm>
          <a:prstGeom prst="ellipse">
            <a:avLst/>
          </a:prstGeom>
          <a:solidFill>
            <a:srgbClr val="FF66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2819400" y="4724400"/>
            <a:ext cx="381000" cy="381000"/>
          </a:xfrm>
          <a:prstGeom prst="ellipse">
            <a:avLst/>
          </a:prstGeom>
          <a:solidFill>
            <a:srgbClr val="FF66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1447800" y="6210756"/>
            <a:ext cx="1432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minimum</a:t>
            </a:r>
          </a:p>
        </p:txBody>
      </p:sp>
      <p:sp>
        <p:nvSpPr>
          <p:cNvPr id="67" name="Oval 66"/>
          <p:cNvSpPr/>
          <p:nvPr/>
        </p:nvSpPr>
        <p:spPr>
          <a:xfrm>
            <a:off x="6934200" y="3810000"/>
            <a:ext cx="381000" cy="381000"/>
          </a:xfrm>
          <a:prstGeom prst="ellipse">
            <a:avLst/>
          </a:prstGeom>
          <a:solidFill>
            <a:srgbClr val="0000FF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4724400" y="6172200"/>
            <a:ext cx="3127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Found a shorter path!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019800" y="1828800"/>
            <a:ext cx="6858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391400" y="1981200"/>
            <a:ext cx="762000" cy="3810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ontent Placeholder 3">
                <a:extLst>
                  <a:ext uri="{FF2B5EF4-FFF2-40B4-BE49-F238E27FC236}">
                    <a16:creationId xmlns:a16="http://schemas.microsoft.com/office/drawing/2014/main" id="{42A3C0B8-09C4-394B-9AF2-AA7030CABF2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71" name="Content Placeholder 3">
                <a:extLst>
                  <a:ext uri="{FF2B5EF4-FFF2-40B4-BE49-F238E27FC236}">
                    <a16:creationId xmlns:a16="http://schemas.microsoft.com/office/drawing/2014/main" id="{42A3C0B8-09C4-394B-9AF2-AA7030CAB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7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67933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2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Object 40"/>
          <p:cNvGraphicFramePr>
            <a:graphicFrameLocks noChangeAspect="1"/>
          </p:cNvGraphicFramePr>
          <p:nvPr/>
        </p:nvGraphicFramePr>
        <p:xfrm>
          <a:off x="380999" y="3733800"/>
          <a:ext cx="307882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200" imgH="1130300" progId="Equation.3">
                  <p:embed/>
                </p:oleObj>
              </mc:Choice>
              <mc:Fallback>
                <p:oleObj name="Equation" r:id="rId2" imgW="1473200" imgH="1130300" progId="Equation.3">
                  <p:embed/>
                  <p:pic>
                    <p:nvPicPr>
                      <p:cNvPr id="41" name="Object 4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0999" y="3733800"/>
                        <a:ext cx="307882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9" name="TextBox 48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4267200" y="3864239"/>
            <a:ext cx="321288" cy="2003161"/>
            <a:chOff x="67956" y="3864239"/>
            <a:chExt cx="321288" cy="2003161"/>
          </a:xfrm>
        </p:grpSpPr>
        <p:sp>
          <p:nvSpPr>
            <p:cNvPr id="57" name="TextBox 5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969772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64" name="Object 63"/>
          <p:cNvGraphicFramePr>
            <a:graphicFrameLocks noChangeAspect="1"/>
          </p:cNvGraphicFramePr>
          <p:nvPr/>
        </p:nvGraphicFramePr>
        <p:xfrm>
          <a:off x="4638675" y="3733800"/>
          <a:ext cx="307975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73200" imgH="1130300" progId="Equation.3">
                  <p:embed/>
                </p:oleObj>
              </mc:Choice>
              <mc:Fallback>
                <p:oleObj name="Equation" r:id="rId4" imgW="1473200" imgH="1130300" progId="Equation.3">
                  <p:embed/>
                  <p:pic>
                    <p:nvPicPr>
                      <p:cNvPr id="64" name="Object 6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38675" y="3733800"/>
                        <a:ext cx="3079750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ontent Placeholder 3">
                <a:extLst>
                  <a:ext uri="{FF2B5EF4-FFF2-40B4-BE49-F238E27FC236}">
                    <a16:creationId xmlns:a16="http://schemas.microsoft.com/office/drawing/2014/main" id="{6B5C89C2-34C9-1D46-9AAB-E0F0E264F72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3" name="Content Placeholder 3">
                <a:extLst>
                  <a:ext uri="{FF2B5EF4-FFF2-40B4-BE49-F238E27FC236}">
                    <a16:creationId xmlns:a16="http://schemas.microsoft.com/office/drawing/2014/main" id="{6B5C89C2-34C9-1D46-9AAB-E0F0E264F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7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1518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4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9" name="TextBox 48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4727575" y="3733800"/>
          <a:ext cx="276225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20800" imgH="1130300" progId="Equation.3">
                  <p:embed/>
                </p:oleObj>
              </mc:Choice>
              <mc:Fallback>
                <p:oleObj name="Equation" r:id="rId2" imgW="1320800" imgH="1130300" progId="Equation.3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27575" y="3733800"/>
                        <a:ext cx="2762250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4267200" y="3864239"/>
            <a:ext cx="321288" cy="2003161"/>
            <a:chOff x="67956" y="3864239"/>
            <a:chExt cx="321288" cy="2003161"/>
          </a:xfrm>
        </p:grpSpPr>
        <p:sp>
          <p:nvSpPr>
            <p:cNvPr id="57" name="TextBox 5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969772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63" name="Object 62"/>
          <p:cNvGraphicFramePr>
            <a:graphicFrameLocks noChangeAspect="1"/>
          </p:cNvGraphicFramePr>
          <p:nvPr/>
        </p:nvGraphicFramePr>
        <p:xfrm>
          <a:off x="509588" y="3733800"/>
          <a:ext cx="3081337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73200" imgH="1130300" progId="Equation.3">
                  <p:embed/>
                </p:oleObj>
              </mc:Choice>
              <mc:Fallback>
                <p:oleObj name="Equation" r:id="rId4" imgW="1473200" imgH="1130300" progId="Equation.3">
                  <p:embed/>
                  <p:pic>
                    <p:nvPicPr>
                      <p:cNvPr id="63" name="Object 6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9588" y="3733800"/>
                        <a:ext cx="3081337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Oval 63"/>
          <p:cNvSpPr/>
          <p:nvPr/>
        </p:nvSpPr>
        <p:spPr>
          <a:xfrm>
            <a:off x="6953250" y="3810000"/>
            <a:ext cx="381000" cy="381000"/>
          </a:xfrm>
          <a:prstGeom prst="ellipse">
            <a:avLst/>
          </a:prstGeom>
          <a:solidFill>
            <a:srgbClr val="FF00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ontent Placeholder 3">
                <a:extLst>
                  <a:ext uri="{FF2B5EF4-FFF2-40B4-BE49-F238E27FC236}">
                    <a16:creationId xmlns:a16="http://schemas.microsoft.com/office/drawing/2014/main" id="{98ED0DC1-1C25-474E-9837-83991E2081D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7" name="Content Placeholder 3">
                <a:extLst>
                  <a:ext uri="{FF2B5EF4-FFF2-40B4-BE49-F238E27FC236}">
                    <a16:creationId xmlns:a16="http://schemas.microsoft.com/office/drawing/2014/main" id="{98ED0DC1-1C25-474E-9837-83991E208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7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480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4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9" name="TextBox 48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4768850" y="3733800"/>
          <a:ext cx="29464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09700" imgH="1130300" progId="Equation.3">
                  <p:embed/>
                </p:oleObj>
              </mc:Choice>
              <mc:Fallback>
                <p:oleObj name="Equation" r:id="rId2" imgW="1409700" imgH="1130300" progId="Equation.3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68850" y="3733800"/>
                        <a:ext cx="2946400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4267200" y="3864239"/>
            <a:ext cx="321288" cy="2003161"/>
            <a:chOff x="67956" y="3864239"/>
            <a:chExt cx="321288" cy="2003161"/>
          </a:xfrm>
        </p:grpSpPr>
        <p:sp>
          <p:nvSpPr>
            <p:cNvPr id="57" name="TextBox 5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969772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63" name="Object 62"/>
          <p:cNvGraphicFramePr>
            <a:graphicFrameLocks noChangeAspect="1"/>
          </p:cNvGraphicFramePr>
          <p:nvPr/>
        </p:nvGraphicFramePr>
        <p:xfrm>
          <a:off x="509588" y="3733800"/>
          <a:ext cx="3081337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73200" imgH="1130300" progId="Equation.3">
                  <p:embed/>
                </p:oleObj>
              </mc:Choice>
              <mc:Fallback>
                <p:oleObj name="Equation" r:id="rId4" imgW="1473200" imgH="1130300" progId="Equation.3">
                  <p:embed/>
                  <p:pic>
                    <p:nvPicPr>
                      <p:cNvPr id="63" name="Object 6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9588" y="3733800"/>
                        <a:ext cx="3081337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Oval 63"/>
          <p:cNvSpPr/>
          <p:nvPr/>
        </p:nvSpPr>
        <p:spPr>
          <a:xfrm>
            <a:off x="2895600" y="3886200"/>
            <a:ext cx="381000" cy="38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2362200" y="3886200"/>
            <a:ext cx="381000" cy="381000"/>
          </a:xfrm>
          <a:prstGeom prst="ellipse">
            <a:avLst/>
          </a:prstGeom>
          <a:solidFill>
            <a:srgbClr val="FF66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2971800" y="5105400"/>
            <a:ext cx="381000" cy="381000"/>
          </a:xfrm>
          <a:prstGeom prst="ellipse">
            <a:avLst/>
          </a:prstGeom>
          <a:solidFill>
            <a:srgbClr val="FF66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1447800" y="6210756"/>
            <a:ext cx="1432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minimum</a:t>
            </a:r>
          </a:p>
        </p:txBody>
      </p:sp>
      <p:sp>
        <p:nvSpPr>
          <p:cNvPr id="68" name="Oval 67"/>
          <p:cNvSpPr/>
          <p:nvPr/>
        </p:nvSpPr>
        <p:spPr>
          <a:xfrm>
            <a:off x="7086600" y="3886200"/>
            <a:ext cx="381000" cy="381000"/>
          </a:xfrm>
          <a:prstGeom prst="ellipse">
            <a:avLst/>
          </a:prstGeom>
          <a:solidFill>
            <a:srgbClr val="0000FF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4724400" y="6172200"/>
            <a:ext cx="3127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Found a shorter path!</a:t>
            </a:r>
          </a:p>
        </p:txBody>
      </p:sp>
      <p:cxnSp>
        <p:nvCxnSpPr>
          <p:cNvPr id="70" name="Straight Connector 69"/>
          <p:cNvCxnSpPr/>
          <p:nvPr/>
        </p:nvCxnSpPr>
        <p:spPr>
          <a:xfrm>
            <a:off x="7467600" y="1219200"/>
            <a:ext cx="3048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ontent Placeholder 3">
                <a:extLst>
                  <a:ext uri="{FF2B5EF4-FFF2-40B4-BE49-F238E27FC236}">
                    <a16:creationId xmlns:a16="http://schemas.microsoft.com/office/drawing/2014/main" id="{5BDC4A5C-96A2-7843-955F-63397362129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72" name="Content Placeholder 3">
                <a:extLst>
                  <a:ext uri="{FF2B5EF4-FFF2-40B4-BE49-F238E27FC236}">
                    <a16:creationId xmlns:a16="http://schemas.microsoft.com/office/drawing/2014/main" id="{5BDC4A5C-96A2-7843-955F-633973621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7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25586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4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9" name="TextBox 48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4768850" y="3733800"/>
          <a:ext cx="29464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09700" imgH="1130300" progId="Equation.3">
                  <p:embed/>
                </p:oleObj>
              </mc:Choice>
              <mc:Fallback>
                <p:oleObj name="Equation" r:id="rId2" imgW="1409700" imgH="1130300" progId="Equation.3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68850" y="3733800"/>
                        <a:ext cx="2946400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4267200" y="3864239"/>
            <a:ext cx="321288" cy="2003161"/>
            <a:chOff x="67956" y="3864239"/>
            <a:chExt cx="321288" cy="2003161"/>
          </a:xfrm>
        </p:grpSpPr>
        <p:sp>
          <p:nvSpPr>
            <p:cNvPr id="57" name="TextBox 5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969772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63" name="Object 62"/>
          <p:cNvGraphicFramePr>
            <a:graphicFrameLocks noChangeAspect="1"/>
          </p:cNvGraphicFramePr>
          <p:nvPr/>
        </p:nvGraphicFramePr>
        <p:xfrm>
          <a:off x="509588" y="3733800"/>
          <a:ext cx="3081337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73200" imgH="1130300" progId="Equation.3">
                  <p:embed/>
                </p:oleObj>
              </mc:Choice>
              <mc:Fallback>
                <p:oleObj name="Equation" r:id="rId4" imgW="1473200" imgH="1130300" progId="Equation.3">
                  <p:embed/>
                  <p:pic>
                    <p:nvPicPr>
                      <p:cNvPr id="63" name="Object 6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9588" y="3733800"/>
                        <a:ext cx="3081337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0" name="Straight Connector 69"/>
          <p:cNvCxnSpPr/>
          <p:nvPr/>
        </p:nvCxnSpPr>
        <p:spPr>
          <a:xfrm>
            <a:off x="7467600" y="1219200"/>
            <a:ext cx="3048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ontent Placeholder 3">
                <a:extLst>
                  <a:ext uri="{FF2B5EF4-FFF2-40B4-BE49-F238E27FC236}">
                    <a16:creationId xmlns:a16="http://schemas.microsoft.com/office/drawing/2014/main" id="{9D0705E2-4F5B-0E4A-85DB-597D81601D7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5" name="Content Placeholder 3">
                <a:extLst>
                  <a:ext uri="{FF2B5EF4-FFF2-40B4-BE49-F238E27FC236}">
                    <a16:creationId xmlns:a16="http://schemas.microsoft.com/office/drawing/2014/main" id="{9D0705E2-4F5B-0E4A-85DB-597D81601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7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61667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4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9" name="TextBox 48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4714875" y="3733800"/>
          <a:ext cx="305276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60500" imgH="1130300" progId="Equation.3">
                  <p:embed/>
                </p:oleObj>
              </mc:Choice>
              <mc:Fallback>
                <p:oleObj name="Equation" r:id="rId2" imgW="1460500" imgH="1130300" progId="Equation.3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14875" y="3733800"/>
                        <a:ext cx="305276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4267200" y="3864239"/>
            <a:ext cx="321288" cy="2003161"/>
            <a:chOff x="67956" y="3864239"/>
            <a:chExt cx="321288" cy="2003161"/>
          </a:xfrm>
        </p:grpSpPr>
        <p:sp>
          <p:nvSpPr>
            <p:cNvPr id="57" name="TextBox 5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969772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63" name="Object 62"/>
          <p:cNvGraphicFramePr>
            <a:graphicFrameLocks noChangeAspect="1"/>
          </p:cNvGraphicFramePr>
          <p:nvPr/>
        </p:nvGraphicFramePr>
        <p:xfrm>
          <a:off x="509588" y="3733800"/>
          <a:ext cx="3081337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73200" imgH="1130300" progId="Equation.3">
                  <p:embed/>
                </p:oleObj>
              </mc:Choice>
              <mc:Fallback>
                <p:oleObj name="Equation" r:id="rId4" imgW="1473200" imgH="1130300" progId="Equation.3">
                  <p:embed/>
                  <p:pic>
                    <p:nvPicPr>
                      <p:cNvPr id="63" name="Object 6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9588" y="3733800"/>
                        <a:ext cx="3081337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Oval 63"/>
          <p:cNvSpPr/>
          <p:nvPr/>
        </p:nvSpPr>
        <p:spPr>
          <a:xfrm>
            <a:off x="7162800" y="4648200"/>
            <a:ext cx="381000" cy="381000"/>
          </a:xfrm>
          <a:prstGeom prst="ellipse">
            <a:avLst/>
          </a:prstGeom>
          <a:solidFill>
            <a:srgbClr val="FF00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ontent Placeholder 3">
                <a:extLst>
                  <a:ext uri="{FF2B5EF4-FFF2-40B4-BE49-F238E27FC236}">
                    <a16:creationId xmlns:a16="http://schemas.microsoft.com/office/drawing/2014/main" id="{71039C3E-7768-2A45-A5ED-1FFD4D63093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7" name="Content Placeholder 3">
                <a:extLst>
                  <a:ext uri="{FF2B5EF4-FFF2-40B4-BE49-F238E27FC236}">
                    <a16:creationId xmlns:a16="http://schemas.microsoft.com/office/drawing/2014/main" id="{71039C3E-7768-2A45-A5ED-1FFD4D630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7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61926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4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9" name="TextBox 48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4714875" y="3733800"/>
          <a:ext cx="305276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60500" imgH="1130300" progId="Equation.3">
                  <p:embed/>
                </p:oleObj>
              </mc:Choice>
              <mc:Fallback>
                <p:oleObj name="Equation" r:id="rId2" imgW="1460500" imgH="1130300" progId="Equation.3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14875" y="3733800"/>
                        <a:ext cx="305276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4267200" y="3864239"/>
            <a:ext cx="321288" cy="2003161"/>
            <a:chOff x="67956" y="3864239"/>
            <a:chExt cx="321288" cy="2003161"/>
          </a:xfrm>
        </p:grpSpPr>
        <p:sp>
          <p:nvSpPr>
            <p:cNvPr id="57" name="TextBox 5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969772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63" name="Object 62"/>
          <p:cNvGraphicFramePr>
            <a:graphicFrameLocks noChangeAspect="1"/>
          </p:cNvGraphicFramePr>
          <p:nvPr/>
        </p:nvGraphicFramePr>
        <p:xfrm>
          <a:off x="509588" y="3733800"/>
          <a:ext cx="3081337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73200" imgH="1130300" progId="Equation.3">
                  <p:embed/>
                </p:oleObj>
              </mc:Choice>
              <mc:Fallback>
                <p:oleObj name="Equation" r:id="rId4" imgW="1473200" imgH="1130300" progId="Equation.3">
                  <p:embed/>
                  <p:pic>
                    <p:nvPicPr>
                      <p:cNvPr id="63" name="Object 6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9588" y="3733800"/>
                        <a:ext cx="3081337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Oval 64"/>
          <p:cNvSpPr/>
          <p:nvPr/>
        </p:nvSpPr>
        <p:spPr>
          <a:xfrm>
            <a:off x="2971800" y="4724400"/>
            <a:ext cx="381000" cy="38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2362200" y="4724400"/>
            <a:ext cx="381000" cy="381000"/>
          </a:xfrm>
          <a:prstGeom prst="ellipse">
            <a:avLst/>
          </a:prstGeom>
          <a:solidFill>
            <a:srgbClr val="FF66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971800" y="5105400"/>
            <a:ext cx="381000" cy="381000"/>
          </a:xfrm>
          <a:prstGeom prst="ellipse">
            <a:avLst/>
          </a:prstGeom>
          <a:solidFill>
            <a:srgbClr val="FF66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7162800" y="4648200"/>
            <a:ext cx="381000" cy="381000"/>
          </a:xfrm>
          <a:prstGeom prst="ellipse">
            <a:avLst/>
          </a:prstGeom>
          <a:solidFill>
            <a:srgbClr val="0000FF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1447800" y="6210756"/>
            <a:ext cx="1432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minimum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724400" y="6172200"/>
            <a:ext cx="3127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Found a shorter path!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7467600" y="1219200"/>
            <a:ext cx="3048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ontent Placeholder 3">
                <a:extLst>
                  <a:ext uri="{FF2B5EF4-FFF2-40B4-BE49-F238E27FC236}">
                    <a16:creationId xmlns:a16="http://schemas.microsoft.com/office/drawing/2014/main" id="{CD074314-5508-A941-A32E-9F58CCDAD12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72" name="Content Placeholder 3">
                <a:extLst>
                  <a:ext uri="{FF2B5EF4-FFF2-40B4-BE49-F238E27FC236}">
                    <a16:creationId xmlns:a16="http://schemas.microsoft.com/office/drawing/2014/main" id="{CD074314-5508-A941-A32E-9F58CCDAD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7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02253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4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9" name="TextBox 48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4687888" y="3733800"/>
          <a:ext cx="3108325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85900" imgH="1130300" progId="Equation.3">
                  <p:embed/>
                </p:oleObj>
              </mc:Choice>
              <mc:Fallback>
                <p:oleObj name="Equation" r:id="rId2" imgW="1485900" imgH="1130300" progId="Equation.3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87888" y="3733800"/>
                        <a:ext cx="3108325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4277249" y="3864239"/>
            <a:ext cx="321288" cy="2003161"/>
            <a:chOff x="67956" y="3864239"/>
            <a:chExt cx="321288" cy="2003161"/>
          </a:xfrm>
        </p:grpSpPr>
        <p:sp>
          <p:nvSpPr>
            <p:cNvPr id="57" name="TextBox 5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969772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63" name="Object 62"/>
          <p:cNvGraphicFramePr>
            <a:graphicFrameLocks noChangeAspect="1"/>
          </p:cNvGraphicFramePr>
          <p:nvPr/>
        </p:nvGraphicFramePr>
        <p:xfrm>
          <a:off x="509588" y="3733800"/>
          <a:ext cx="3081337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73200" imgH="1130300" progId="Equation.3">
                  <p:embed/>
                </p:oleObj>
              </mc:Choice>
              <mc:Fallback>
                <p:oleObj name="Equation" r:id="rId4" imgW="1473200" imgH="1130300" progId="Equation.3">
                  <p:embed/>
                  <p:pic>
                    <p:nvPicPr>
                      <p:cNvPr id="63" name="Object 6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9588" y="3733800"/>
                        <a:ext cx="3081337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ontent Placeholder 3">
                <a:extLst>
                  <a:ext uri="{FF2B5EF4-FFF2-40B4-BE49-F238E27FC236}">
                    <a16:creationId xmlns:a16="http://schemas.microsoft.com/office/drawing/2014/main" id="{44FD64EC-E955-4044-95B6-C4A2455AFA8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6" name="Content Placeholder 3">
                <a:extLst>
                  <a:ext uri="{FF2B5EF4-FFF2-40B4-BE49-F238E27FC236}">
                    <a16:creationId xmlns:a16="http://schemas.microsoft.com/office/drawing/2014/main" id="{44FD64EC-E955-4044-95B6-C4A2455AF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7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4534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pairs shortest paths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80142" y="2044620"/>
            <a:ext cx="76732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All pairs shortest paths:</a:t>
            </a:r>
            <a:r>
              <a:rPr lang="en-US" sz="2800" dirty="0"/>
              <a:t> calculate the shortest paths between </a:t>
            </a:r>
            <a:r>
              <a:rPr lang="en-US" sz="2800" i="1" dirty="0"/>
              <a:t>all</a:t>
            </a:r>
            <a:r>
              <a:rPr lang="en-US" sz="2800" dirty="0"/>
              <a:t> vertices</a:t>
            </a:r>
            <a:endParaRPr lang="en-US" sz="2800" dirty="0">
              <a:solidFill>
                <a:srgbClr val="FF66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3515380"/>
            <a:ext cx="2520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Easy solution?</a:t>
            </a:r>
          </a:p>
        </p:txBody>
      </p:sp>
    </p:spTree>
    <p:extLst>
      <p:ext uri="{BB962C8B-B14F-4D97-AF65-F5344CB8AC3E}">
        <p14:creationId xmlns:p14="http://schemas.microsoft.com/office/powerpoint/2010/main" val="915196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4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5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9" name="TextBox 48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420688" y="3733800"/>
          <a:ext cx="3106737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85900" imgH="1130300" progId="Equation.3">
                  <p:embed/>
                </p:oleObj>
              </mc:Choice>
              <mc:Fallback>
                <p:oleObj name="Equation" r:id="rId2" imgW="1485900" imgH="1130300" progId="Equation.3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20688" y="3733800"/>
                        <a:ext cx="3106737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4267200" y="3864239"/>
            <a:ext cx="321288" cy="2003161"/>
            <a:chOff x="67956" y="3864239"/>
            <a:chExt cx="321288" cy="2003161"/>
          </a:xfrm>
        </p:grpSpPr>
        <p:sp>
          <p:nvSpPr>
            <p:cNvPr id="57" name="TextBox 5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969772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64" name="Object 63"/>
          <p:cNvGraphicFramePr>
            <a:graphicFrameLocks noChangeAspect="1"/>
          </p:cNvGraphicFramePr>
          <p:nvPr/>
        </p:nvGraphicFramePr>
        <p:xfrm>
          <a:off x="4675188" y="3733800"/>
          <a:ext cx="3133725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98600" imgH="1130300" progId="Equation.3">
                  <p:embed/>
                </p:oleObj>
              </mc:Choice>
              <mc:Fallback>
                <p:oleObj name="Equation" r:id="rId4" imgW="1498600" imgH="1130300" progId="Equation.3">
                  <p:embed/>
                  <p:pic>
                    <p:nvPicPr>
                      <p:cNvPr id="64" name="Object 6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75188" y="3733800"/>
                        <a:ext cx="3133725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Oval 64"/>
          <p:cNvSpPr/>
          <p:nvPr/>
        </p:nvSpPr>
        <p:spPr>
          <a:xfrm>
            <a:off x="5943600" y="4267200"/>
            <a:ext cx="381000" cy="381000"/>
          </a:xfrm>
          <a:prstGeom prst="ellipse">
            <a:avLst/>
          </a:prstGeom>
          <a:solidFill>
            <a:srgbClr val="0000FF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6553200" y="4267200"/>
            <a:ext cx="381000" cy="381000"/>
          </a:xfrm>
          <a:prstGeom prst="ellipse">
            <a:avLst/>
          </a:prstGeom>
          <a:solidFill>
            <a:srgbClr val="0000FF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5334000" y="5105400"/>
            <a:ext cx="381000" cy="381000"/>
          </a:xfrm>
          <a:prstGeom prst="ellipse">
            <a:avLst/>
          </a:prstGeom>
          <a:solidFill>
            <a:srgbClr val="0000FF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5943600" y="5105400"/>
            <a:ext cx="381000" cy="381000"/>
          </a:xfrm>
          <a:prstGeom prst="ellipse">
            <a:avLst/>
          </a:prstGeom>
          <a:solidFill>
            <a:srgbClr val="0000FF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505200" y="6248400"/>
            <a:ext cx="1005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Done!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ontent Placeholder 3">
                <a:extLst>
                  <a:ext uri="{FF2B5EF4-FFF2-40B4-BE49-F238E27FC236}">
                    <a16:creationId xmlns:a16="http://schemas.microsoft.com/office/drawing/2014/main" id="{60645E7E-D887-5941-8C4C-8BF7958A97D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71" name="Content Placeholder 3">
                <a:extLst>
                  <a:ext uri="{FF2B5EF4-FFF2-40B4-BE49-F238E27FC236}">
                    <a16:creationId xmlns:a16="http://schemas.microsoft.com/office/drawing/2014/main" id="{60645E7E-D887-5941-8C4C-8BF7958A9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7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85945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981200"/>
            <a:ext cx="2140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Is it correct?</a:t>
            </a:r>
          </a:p>
        </p:txBody>
      </p:sp>
      <p:sp>
        <p:nvSpPr>
          <p:cNvPr id="6" name="Rectangle 5"/>
          <p:cNvSpPr/>
          <p:nvPr/>
        </p:nvSpPr>
        <p:spPr>
          <a:xfrm>
            <a:off x="2667000" y="5410200"/>
            <a:ext cx="3505200" cy="457200"/>
          </a:xfrm>
          <a:prstGeom prst="rect">
            <a:avLst/>
          </a:prstGeom>
          <a:solidFill>
            <a:srgbClr val="0000FF">
              <a:alpha val="23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9DA15226-75A9-FD4E-99D6-9D36C1359E5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106609" y="37310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9DA15226-75A9-FD4E-99D6-9D36C1359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6609" y="3731074"/>
                <a:ext cx="6477000" cy="2874990"/>
              </a:xfrm>
              <a:prstGeom prst="rect">
                <a:avLst/>
              </a:prstGeom>
              <a:blipFill>
                <a:blip r:embed="rId2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4573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981200"/>
            <a:ext cx="2140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Is it correct?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2819400"/>
            <a:ext cx="2712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Any assumptions?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1E9A07-62C9-3A49-BA96-8E252C1DA9B2}"/>
              </a:ext>
            </a:extLst>
          </p:cNvPr>
          <p:cNvSpPr/>
          <p:nvPr/>
        </p:nvSpPr>
        <p:spPr>
          <a:xfrm>
            <a:off x="2667000" y="5410200"/>
            <a:ext cx="3505200" cy="457200"/>
          </a:xfrm>
          <a:prstGeom prst="rect">
            <a:avLst/>
          </a:prstGeom>
          <a:solidFill>
            <a:srgbClr val="0000FF">
              <a:alpha val="23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3">
                <a:extLst>
                  <a:ext uri="{FF2B5EF4-FFF2-40B4-BE49-F238E27FC236}">
                    <a16:creationId xmlns:a16="http://schemas.microsoft.com/office/drawing/2014/main" id="{A2DB9151-8864-7B43-A4E6-7BDA54686C6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106609" y="37310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8" name="Content Placeholder 3">
                <a:extLst>
                  <a:ext uri="{FF2B5EF4-FFF2-40B4-BE49-F238E27FC236}">
                    <a16:creationId xmlns:a16="http://schemas.microsoft.com/office/drawing/2014/main" id="{A2DB9151-8864-7B43-A4E6-7BDA54686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6609" y="3731074"/>
                <a:ext cx="6477000" cy="2874990"/>
              </a:xfrm>
              <a:prstGeom prst="rect">
                <a:avLst/>
              </a:prstGeom>
              <a:blipFill>
                <a:blip r:embed="rId2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89172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981200"/>
            <a:ext cx="2140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Is it correct?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63887" y="1976735"/>
            <a:ext cx="6219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Assuming the graph has no negative cycles!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2623071"/>
            <a:ext cx="5967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happens if there is a negative cycle?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BB0E5-0363-1241-B65A-B417978DD20E}"/>
              </a:ext>
            </a:extLst>
          </p:cNvPr>
          <p:cNvSpPr/>
          <p:nvPr/>
        </p:nvSpPr>
        <p:spPr>
          <a:xfrm>
            <a:off x="2667000" y="5410200"/>
            <a:ext cx="3505200" cy="457200"/>
          </a:xfrm>
          <a:prstGeom prst="rect">
            <a:avLst/>
          </a:prstGeom>
          <a:solidFill>
            <a:srgbClr val="0000FF">
              <a:alpha val="23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3">
                <a:extLst>
                  <a:ext uri="{FF2B5EF4-FFF2-40B4-BE49-F238E27FC236}">
                    <a16:creationId xmlns:a16="http://schemas.microsoft.com/office/drawing/2014/main" id="{06BC5D65-5728-5144-9DBC-FAD1BC3E2EE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106609" y="37310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>
          <p:sp>
            <p:nvSpPr>
              <p:cNvPr id="9" name="Content Placeholder 3">
                <a:extLst>
                  <a:ext uri="{FF2B5EF4-FFF2-40B4-BE49-F238E27FC236}">
                    <a16:creationId xmlns:a16="http://schemas.microsoft.com/office/drawing/2014/main" id="{06BC5D65-5728-5144-9DBC-FAD1BC3E2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6609" y="3731074"/>
                <a:ext cx="6477000" cy="2874990"/>
              </a:xfrm>
              <a:prstGeom prst="rect">
                <a:avLst/>
              </a:prstGeom>
              <a:blipFill>
                <a:blip r:embed="rId2"/>
                <a:stretch>
                  <a:fillRect l="-980" t="-877"/>
                </a:stretch>
              </a:blip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395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752600"/>
            <a:ext cx="7315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0000FF"/>
                </a:solidFill>
              </a:rPr>
              <a:t>If the graph has a negative weight cycle, at the end, at least one of the diagonal entries will be a negative number, i.e., we there’s a way to get back to a vertex using all the vertices that results in a negative weight.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98E323B-8223-5945-BB71-D2E35E910794}"/>
              </a:ext>
            </a:extLst>
          </p:cNvPr>
          <p:cNvGrpSpPr/>
          <p:nvPr/>
        </p:nvGrpSpPr>
        <p:grpSpPr>
          <a:xfrm>
            <a:off x="2136949" y="3874287"/>
            <a:ext cx="321288" cy="2003161"/>
            <a:chOff x="67956" y="3864239"/>
            <a:chExt cx="321288" cy="200316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5EDA0A6-5DAF-1445-B567-8DE080234F9C}"/>
                </a:ext>
              </a:extLst>
            </p:cNvPr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8ADBBA9-0579-3C41-B81F-A83837DFB478}"/>
                </a:ext>
              </a:extLst>
            </p:cNvPr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E61DF6C-5142-E341-B9B8-C2C6FE212509}"/>
                </a:ext>
              </a:extLst>
            </p:cNvPr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E1FF820-8D13-6743-9B58-8B80B3FC4646}"/>
                </a:ext>
              </a:extLst>
            </p:cNvPr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FCE9A6D-3CED-B745-9F3E-328040CB0524}"/>
                </a:ext>
              </a:extLst>
            </p:cNvPr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BBC5DB9-741A-4E46-82B2-8BDAD7F66014}"/>
              </a:ext>
            </a:extLst>
          </p:cNvPr>
          <p:cNvSpPr txBox="1"/>
          <p:nvPr/>
        </p:nvSpPr>
        <p:spPr>
          <a:xfrm>
            <a:off x="2839521" y="3439048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F29BBCB2-C2C4-8046-AFC1-6256A38FF8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4937" y="3743848"/>
          <a:ext cx="3133725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98600" imgH="1130300" progId="Equation.3">
                  <p:embed/>
                </p:oleObj>
              </mc:Choice>
              <mc:Fallback>
                <p:oleObj name="Equation" r:id="rId2" imgW="1498600" imgH="1130300" progId="Equation.3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F29BBCB2-C2C4-8046-AFC1-6256A38FF8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44937" y="3743848"/>
                        <a:ext cx="3133725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Oval 17">
            <a:extLst>
              <a:ext uri="{FF2B5EF4-FFF2-40B4-BE49-F238E27FC236}">
                <a16:creationId xmlns:a16="http://schemas.microsoft.com/office/drawing/2014/main" id="{B08C9339-1336-2C48-8FD1-07223A954D41}"/>
              </a:ext>
            </a:extLst>
          </p:cNvPr>
          <p:cNvSpPr/>
          <p:nvPr/>
        </p:nvSpPr>
        <p:spPr>
          <a:xfrm>
            <a:off x="3834384" y="4682632"/>
            <a:ext cx="381000" cy="381000"/>
          </a:xfrm>
          <a:prstGeom prst="ellipse">
            <a:avLst/>
          </a:prstGeom>
          <a:solidFill>
            <a:srgbClr val="FF00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6A156F0-7895-1344-B841-11878D11A50D}"/>
              </a:ext>
            </a:extLst>
          </p:cNvPr>
          <p:cNvSpPr/>
          <p:nvPr/>
        </p:nvSpPr>
        <p:spPr>
          <a:xfrm>
            <a:off x="2752151" y="3855356"/>
            <a:ext cx="381000" cy="381000"/>
          </a:xfrm>
          <a:prstGeom prst="ellipse">
            <a:avLst/>
          </a:prstGeom>
          <a:solidFill>
            <a:srgbClr val="FF00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5428F5-F961-854D-8D6C-F07D6DB06FEE}"/>
              </a:ext>
            </a:extLst>
          </p:cNvPr>
          <p:cNvSpPr txBox="1"/>
          <p:nvPr/>
        </p:nvSpPr>
        <p:spPr>
          <a:xfrm>
            <a:off x="3185327" y="31551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9037B64-3D70-044A-AA7B-2866D9CFD50D}"/>
              </a:ext>
            </a:extLst>
          </p:cNvPr>
          <p:cNvSpPr/>
          <p:nvPr/>
        </p:nvSpPr>
        <p:spPr>
          <a:xfrm>
            <a:off x="3253986" y="4266400"/>
            <a:ext cx="381000" cy="381000"/>
          </a:xfrm>
          <a:prstGeom prst="ellipse">
            <a:avLst/>
          </a:prstGeom>
          <a:solidFill>
            <a:srgbClr val="FF00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9F7DA59-5832-4E44-8751-48162D1E1C54}"/>
              </a:ext>
            </a:extLst>
          </p:cNvPr>
          <p:cNvSpPr/>
          <p:nvPr/>
        </p:nvSpPr>
        <p:spPr>
          <a:xfrm>
            <a:off x="4401312" y="5127116"/>
            <a:ext cx="381000" cy="381000"/>
          </a:xfrm>
          <a:prstGeom prst="ellipse">
            <a:avLst/>
          </a:prstGeom>
          <a:solidFill>
            <a:srgbClr val="FF00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2CEB865-A344-B944-A24C-38088EF5206E}"/>
              </a:ext>
            </a:extLst>
          </p:cNvPr>
          <p:cNvSpPr/>
          <p:nvPr/>
        </p:nvSpPr>
        <p:spPr>
          <a:xfrm>
            <a:off x="4961545" y="5532500"/>
            <a:ext cx="381000" cy="381000"/>
          </a:xfrm>
          <a:prstGeom prst="ellipse">
            <a:avLst/>
          </a:prstGeom>
          <a:solidFill>
            <a:srgbClr val="FF00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109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981200"/>
            <a:ext cx="1840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Run-time?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42AACFC5-146D-424A-A143-3B60C38E153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12648" y="2916086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42AACFC5-146D-424A-A143-3B60C38E1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2648" y="2916086"/>
                <a:ext cx="6477000" cy="2874990"/>
              </a:xfrm>
              <a:prstGeom prst="rect">
                <a:avLst/>
              </a:prstGeom>
              <a:blipFill>
                <a:blip r:embed="rId2"/>
                <a:stretch>
                  <a:fillRect l="-783" t="-877"/>
                </a:stretch>
              </a:blip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23219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981200"/>
            <a:ext cx="2752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Run-time: </a:t>
            </a:r>
            <a:r>
              <a:rPr lang="en-US" sz="2800" dirty="0" err="1">
                <a:solidFill>
                  <a:srgbClr val="0000FF"/>
                </a:solidFill>
              </a:rPr>
              <a:t>θ</a:t>
            </a:r>
            <a:r>
              <a:rPr lang="en-US" sz="2800" dirty="0">
                <a:solidFill>
                  <a:srgbClr val="0000FF"/>
                </a:solidFill>
              </a:rPr>
              <a:t>(V</a:t>
            </a:r>
            <a:r>
              <a:rPr lang="en-US" sz="2800" baseline="30000" dirty="0">
                <a:solidFill>
                  <a:srgbClr val="0000FF"/>
                </a:solidFill>
              </a:rPr>
              <a:t>3</a:t>
            </a:r>
            <a:r>
              <a:rPr lang="en-US" sz="2800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2209800" y="4495800"/>
            <a:ext cx="3733800" cy="914400"/>
          </a:xfrm>
          <a:prstGeom prst="rect">
            <a:avLst/>
          </a:prstGeom>
          <a:solidFill>
            <a:srgbClr val="0000FF">
              <a:alpha val="23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C17FF77-6D97-A9E2-537D-6EBD382E2D1B}"/>
              </a:ext>
            </a:extLst>
          </p:cNvPr>
          <p:cNvSpPr txBox="1">
            <a:spLocks/>
          </p:cNvSpPr>
          <p:nvPr/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Floyd-Warshall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53E6FC4-DBEE-0190-AF68-D3026B0D9F1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106609" y="37310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53E6FC4-DBEE-0190-AF68-D3026B0D9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6609" y="3731074"/>
                <a:ext cx="6477000" cy="2874990"/>
              </a:xfrm>
              <a:prstGeom prst="rect">
                <a:avLst/>
              </a:prstGeom>
              <a:blipFill>
                <a:blip r:embed="rId2"/>
                <a:stretch>
                  <a:fillRect l="-980" t="-877"/>
                </a:stretch>
              </a:blip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00532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981200"/>
            <a:ext cx="6323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type of algorithm is Floyd-</a:t>
            </a:r>
            <a:r>
              <a:rPr lang="en-US" sz="2800" dirty="0" err="1">
                <a:solidFill>
                  <a:srgbClr val="FF0000"/>
                </a:solidFill>
              </a:rPr>
              <a:t>Warshall</a:t>
            </a:r>
            <a:r>
              <a:rPr lang="en-US" sz="28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5349CDE-3BF6-2CF8-B637-B3AAD5CEC43D}"/>
              </a:ext>
            </a:extLst>
          </p:cNvPr>
          <p:cNvSpPr txBox="1">
            <a:spLocks/>
          </p:cNvSpPr>
          <p:nvPr/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Floyd-Warshall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1F8732E-B8CF-84D2-CBEA-F6B0BABF3FC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106609" y="37310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1F8732E-B8CF-84D2-CBEA-F6B0BABF3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6609" y="3731074"/>
                <a:ext cx="6477000" cy="2874990"/>
              </a:xfrm>
              <a:prstGeom prst="rect">
                <a:avLst/>
              </a:prstGeom>
              <a:blipFill>
                <a:blip r:embed="rId2"/>
                <a:stretch>
                  <a:fillRect l="-980" t="-877"/>
                </a:stretch>
              </a:blip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21503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981200"/>
            <a:ext cx="83268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Dynamic programming!!</a:t>
            </a:r>
          </a:p>
          <a:p>
            <a:r>
              <a:rPr lang="en-US" sz="2800" dirty="0">
                <a:solidFill>
                  <a:srgbClr val="0000FF"/>
                </a:solidFill>
              </a:rPr>
              <a:t>Build up solutions to larger problems using solutions to smaller problems. Use a table to store the values.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857AF02-E5A7-A6E2-CCF3-E5B0F45E7448}"/>
              </a:ext>
            </a:extLst>
          </p:cNvPr>
          <p:cNvSpPr txBox="1">
            <a:spLocks/>
          </p:cNvSpPr>
          <p:nvPr/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Floyd-Warshall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E5911C5-32E9-5FD5-FD2E-E0B671178E2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106609" y="37310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E5911C5-32E9-5FD5-FD2E-E0B671178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6609" y="3731074"/>
                <a:ext cx="6477000" cy="2874990"/>
              </a:xfrm>
              <a:prstGeom prst="rect">
                <a:avLst/>
              </a:prstGeom>
              <a:blipFill>
                <a:blip r:embed="rId3"/>
                <a:stretch>
                  <a:fillRect l="-980" t="-877"/>
                </a:stretch>
              </a:blip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39576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981200"/>
            <a:ext cx="2480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Space usage?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0DAC7A6-C1CB-315B-D675-0AEF52AC07E7}"/>
              </a:ext>
            </a:extLst>
          </p:cNvPr>
          <p:cNvSpPr txBox="1">
            <a:spLocks/>
          </p:cNvSpPr>
          <p:nvPr/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Floyd-Warshall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D369310-BC10-CD2B-BFA4-32EBAD28434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106609" y="37310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D369310-BC10-CD2B-BFA4-32EBAD284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6609" y="3731074"/>
                <a:ext cx="6477000" cy="2874990"/>
              </a:xfrm>
              <a:prstGeom prst="rect">
                <a:avLst/>
              </a:prstGeom>
              <a:blipFill>
                <a:blip r:embed="rId3"/>
                <a:stretch>
                  <a:fillRect l="-980" t="-877"/>
                </a:stretch>
              </a:blip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4045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pairs shortest paths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80142" y="2044620"/>
            <a:ext cx="7673258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All pairs shortest paths:</a:t>
            </a:r>
            <a:r>
              <a:rPr lang="en-US" sz="2800" dirty="0"/>
              <a:t> calculate the shortest paths between </a:t>
            </a:r>
            <a:r>
              <a:rPr lang="en-US" sz="2800" i="1" dirty="0"/>
              <a:t>all</a:t>
            </a:r>
            <a:r>
              <a:rPr lang="en-US" sz="2800" dirty="0"/>
              <a:t> vertices</a:t>
            </a:r>
          </a:p>
          <a:p>
            <a:endParaRPr lang="en-US" sz="2800" dirty="0">
              <a:solidFill>
                <a:srgbClr val="FF6600"/>
              </a:solidFill>
            </a:endParaRPr>
          </a:p>
          <a:p>
            <a:r>
              <a:rPr lang="en-US" sz="2800" dirty="0">
                <a:solidFill>
                  <a:srgbClr val="0000FF"/>
                </a:solidFill>
              </a:rPr>
              <a:t>Run Bellman-Ford from each vertex!</a:t>
            </a:r>
          </a:p>
          <a:p>
            <a:endParaRPr lang="en-US" sz="2800" dirty="0">
              <a:solidFill>
                <a:srgbClr val="0000FF"/>
              </a:solidFill>
            </a:endParaRPr>
          </a:p>
          <a:p>
            <a:r>
              <a:rPr lang="en-US" sz="2800" dirty="0">
                <a:solidFill>
                  <a:srgbClr val="0000FF"/>
                </a:solidFill>
              </a:rPr>
              <a:t>O(V</a:t>
            </a:r>
            <a:r>
              <a:rPr lang="en-US" sz="2800" baseline="30000" dirty="0">
                <a:solidFill>
                  <a:srgbClr val="0000FF"/>
                </a:solidFill>
              </a:rPr>
              <a:t>2</a:t>
            </a:r>
            <a:r>
              <a:rPr lang="en-US" sz="2800" dirty="0">
                <a:solidFill>
                  <a:srgbClr val="0000FF"/>
                </a:solidFill>
              </a:rPr>
              <a:t>E)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rgbClr val="0000FF"/>
                </a:solidFill>
              </a:rPr>
              <a:t>Bellman-Ford: O(VE)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rgbClr val="0000FF"/>
                </a:solidFill>
              </a:rPr>
              <a:t>V calls, one for each vertex</a:t>
            </a:r>
          </a:p>
        </p:txBody>
      </p:sp>
    </p:spTree>
    <p:extLst>
      <p:ext uri="{BB962C8B-B14F-4D97-AF65-F5344CB8AC3E}">
        <p14:creationId xmlns:p14="http://schemas.microsoft.com/office/powerpoint/2010/main" val="20914352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: key idea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142" y="2044620"/>
            <a:ext cx="7673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Label all vertices with a number from 1 to 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62000" y="4876800"/>
                <a:ext cx="6858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If we want all possibilities, how many values are there (i.e., what is the size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24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FF6600"/>
                    </a:solidFill>
                  </a:rPr>
                  <a:t>)?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4876800"/>
                <a:ext cx="6858000" cy="830997"/>
              </a:xfrm>
              <a:prstGeom prst="rect">
                <a:avLst/>
              </a:prstGeom>
              <a:blipFill>
                <a:blip r:embed="rId2"/>
                <a:stretch>
                  <a:fillRect l="-1481" t="-6061" r="-185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6047A7F-CD69-6648-8E8E-AE5F4120EFAC}"/>
                  </a:ext>
                </a:extLst>
              </p:cNvPr>
              <p:cNvSpPr/>
              <p:nvPr/>
            </p:nvSpPr>
            <p:spPr>
              <a:xfrm>
                <a:off x="612648" y="3101637"/>
                <a:ext cx="7924800" cy="14055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2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32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baseline="30000" dirty="0"/>
                  <a:t> </a:t>
                </a:r>
                <a:r>
                  <a:rPr lang="en-US" sz="3200" dirty="0"/>
                  <a:t>= shortest path from </a:t>
                </a:r>
                <a:r>
                  <a:rPr lang="en-US" sz="3200" dirty="0">
                    <a:solidFill>
                      <a:srgbClr val="00800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dirty="0"/>
                  <a:t> to </a:t>
                </a:r>
                <a:r>
                  <a:rPr lang="en-US" sz="3200" dirty="0">
                    <a:solidFill>
                      <a:srgbClr val="00009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009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3200" dirty="0"/>
                  <a:t> </a:t>
                </a:r>
              </a:p>
              <a:p>
                <a:pPr marL="0" indent="0">
                  <a:buNone/>
                </a:pPr>
                <a:r>
                  <a:rPr lang="en-US" sz="3200" dirty="0"/>
                  <a:t>		using only vertices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{1, 2, …, </m:t>
                    </m:r>
                    <m:r>
                      <a:rPr lang="en-US" sz="3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3200" baseline="30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6047A7F-CD69-6648-8E8E-AE5F4120EF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" y="3101637"/>
                <a:ext cx="7924800" cy="1405513"/>
              </a:xfrm>
              <a:prstGeom prst="rect">
                <a:avLst/>
              </a:prstGeom>
              <a:blipFill>
                <a:blip r:embed="rId3"/>
                <a:stretch>
                  <a:fillRect l="-641" t="-4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22368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: key idea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142" y="2044620"/>
            <a:ext cx="7673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Label all vertices with a number from 1 to 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56342" y="4724400"/>
                <a:ext cx="2644058" cy="19184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0000FF"/>
                    </a:solidFill>
                  </a:rPr>
                  <a:t>V</a:t>
                </a:r>
                <a:r>
                  <a:rPr lang="en-US" sz="2800" baseline="30000" dirty="0">
                    <a:solidFill>
                      <a:srgbClr val="0000FF"/>
                    </a:solidFill>
                  </a:rPr>
                  <a:t>3</a:t>
                </a:r>
                <a:endParaRPr lang="en-US" sz="2800" dirty="0">
                  <a:solidFill>
                    <a:srgbClr val="0000FF"/>
                  </a:solidFill>
                </a:endParaRPr>
              </a:p>
              <a:p>
                <a:pPr marL="457200" indent="-45720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: all vertices</a:t>
                </a:r>
              </a:p>
              <a:p>
                <a:pPr marL="457200" indent="-45720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/>
                  <a:t>: all vertices</a:t>
                </a:r>
              </a:p>
              <a:p>
                <a:pPr marL="457200" indent="-45720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: all vertices</a:t>
                </a:r>
              </a:p>
              <a:p>
                <a:pPr marL="457200" indent="-457200">
                  <a:buFont typeface="Arial"/>
                  <a:buChar char="•"/>
                </a:pPr>
                <a:endParaRPr lang="en-US" sz="2800" baseline="30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342" y="4724400"/>
                <a:ext cx="2644058" cy="1918474"/>
              </a:xfrm>
              <a:prstGeom prst="rect">
                <a:avLst/>
              </a:prstGeom>
              <a:blipFill>
                <a:blip r:embed="rId2"/>
                <a:stretch>
                  <a:fillRect l="-4785" t="-3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3886200" y="5181600"/>
            <a:ext cx="353814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Can we do better?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6B3D76F-6825-1B4F-89F5-C1E88B792B08}"/>
                  </a:ext>
                </a:extLst>
              </p:cNvPr>
              <p:cNvSpPr/>
              <p:nvPr/>
            </p:nvSpPr>
            <p:spPr>
              <a:xfrm>
                <a:off x="612648" y="3101637"/>
                <a:ext cx="7924800" cy="14055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2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32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baseline="30000" dirty="0"/>
                  <a:t> </a:t>
                </a:r>
                <a:r>
                  <a:rPr lang="en-US" sz="3200" dirty="0"/>
                  <a:t>= shortest path from </a:t>
                </a:r>
                <a:r>
                  <a:rPr lang="en-US" sz="3200" dirty="0">
                    <a:solidFill>
                      <a:srgbClr val="00800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dirty="0"/>
                  <a:t> to </a:t>
                </a:r>
                <a:r>
                  <a:rPr lang="en-US" sz="3200" dirty="0">
                    <a:solidFill>
                      <a:srgbClr val="00009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009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3200" dirty="0"/>
                  <a:t> </a:t>
                </a:r>
              </a:p>
              <a:p>
                <a:pPr marL="0" indent="0">
                  <a:buNone/>
                </a:pPr>
                <a:r>
                  <a:rPr lang="en-US" sz="3200" dirty="0"/>
                  <a:t>		using only vertices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{1, 2, …, </m:t>
                    </m:r>
                    <m:r>
                      <a:rPr lang="en-US" sz="3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3200" baseline="300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6B3D76F-6825-1B4F-89F5-C1E88B792B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" y="3101637"/>
                <a:ext cx="7924800" cy="1405513"/>
              </a:xfrm>
              <a:prstGeom prst="rect">
                <a:avLst/>
              </a:prstGeom>
              <a:blipFill>
                <a:blip r:embed="rId3"/>
                <a:stretch>
                  <a:fillRect l="-641" t="-4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873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981200"/>
            <a:ext cx="67110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Space usage: </a:t>
            </a:r>
            <a:r>
              <a:rPr lang="en-US" sz="2800" dirty="0" err="1">
                <a:solidFill>
                  <a:srgbClr val="0000FF"/>
                </a:solidFill>
              </a:rPr>
              <a:t>θ</a:t>
            </a:r>
            <a:r>
              <a:rPr lang="en-US" sz="2800" dirty="0">
                <a:solidFill>
                  <a:srgbClr val="0000FF"/>
                </a:solidFill>
              </a:rPr>
              <a:t>(V</a:t>
            </a:r>
            <a:r>
              <a:rPr lang="en-US" sz="2800" baseline="30000" dirty="0">
                <a:solidFill>
                  <a:srgbClr val="0000FF"/>
                </a:solidFill>
              </a:rPr>
              <a:t>2</a:t>
            </a:r>
            <a:r>
              <a:rPr lang="en-US" sz="2800" dirty="0">
                <a:solidFill>
                  <a:srgbClr val="0000FF"/>
                </a:solidFill>
              </a:rPr>
              <a:t>)</a:t>
            </a:r>
          </a:p>
          <a:p>
            <a:r>
              <a:rPr lang="en-US" sz="2800" dirty="0">
                <a:solidFill>
                  <a:srgbClr val="0000FF"/>
                </a:solidFill>
              </a:rPr>
              <a:t>Only need the current value and the previous.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7EB8F8-C38B-994D-8AE9-ACE66826D7A9}"/>
              </a:ext>
            </a:extLst>
          </p:cNvPr>
          <p:cNvSpPr/>
          <p:nvPr/>
        </p:nvSpPr>
        <p:spPr>
          <a:xfrm>
            <a:off x="2667000" y="5410200"/>
            <a:ext cx="3505200" cy="457200"/>
          </a:xfrm>
          <a:prstGeom prst="rect">
            <a:avLst/>
          </a:prstGeom>
          <a:solidFill>
            <a:srgbClr val="0000FF">
              <a:alpha val="23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53D9B9C-BDB7-494D-CF30-89CAB0C633F7}"/>
              </a:ext>
            </a:extLst>
          </p:cNvPr>
          <p:cNvSpPr txBox="1">
            <a:spLocks/>
          </p:cNvSpPr>
          <p:nvPr/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Floyd-Warshall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1DA6C79-CA6D-5C49-1A0F-41F5CB3C49E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106609" y="37310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1DA6C79-CA6D-5C49-1A0F-41F5CB3C4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6609" y="3731074"/>
                <a:ext cx="6477000" cy="2874990"/>
              </a:xfrm>
              <a:prstGeom prst="rect">
                <a:avLst/>
              </a:prstGeom>
              <a:blipFill>
                <a:blip r:embed="rId2"/>
                <a:stretch>
                  <a:fillRect l="-980" t="-877"/>
                </a:stretch>
              </a:blip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16508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pairs shortest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 * Bellman-Ford: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sz="3200" dirty="0">
                <a:solidFill>
                  <a:srgbClr val="000000"/>
                </a:solidFill>
              </a:rPr>
              <a:t>O(V</a:t>
            </a:r>
            <a:r>
              <a:rPr lang="en-US" sz="3200" baseline="30000" dirty="0">
                <a:solidFill>
                  <a:srgbClr val="000000"/>
                </a:solidFill>
              </a:rPr>
              <a:t>2</a:t>
            </a:r>
            <a:r>
              <a:rPr lang="en-US" sz="3200" dirty="0">
                <a:solidFill>
                  <a:srgbClr val="000000"/>
                </a:solidFill>
              </a:rPr>
              <a:t>E)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: </a:t>
            </a:r>
            <a:r>
              <a:rPr lang="en-US" sz="3200" dirty="0" err="1"/>
              <a:t>θ</a:t>
            </a:r>
            <a:r>
              <a:rPr lang="en-US" sz="3200" dirty="0"/>
              <a:t>(V</a:t>
            </a:r>
            <a:r>
              <a:rPr lang="en-US" sz="3200" baseline="30000" dirty="0"/>
              <a:t>3</a:t>
            </a:r>
            <a:r>
              <a:rPr lang="en-US" sz="3200" dirty="0"/>
              <a:t>)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52375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pairs shortest paths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80142" y="2044620"/>
            <a:ext cx="76732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All pairs shortest paths for positive weight graphs:</a:t>
            </a:r>
            <a:r>
              <a:rPr lang="en-US" sz="2800" dirty="0"/>
              <a:t> calculate the shortest paths between </a:t>
            </a:r>
            <a:r>
              <a:rPr lang="en-US" sz="2800" i="1" dirty="0"/>
              <a:t>all</a:t>
            </a:r>
            <a:r>
              <a:rPr lang="en-US" sz="2800" dirty="0"/>
              <a:t> points</a:t>
            </a:r>
            <a:endParaRPr lang="en-US" sz="2800" dirty="0">
              <a:solidFill>
                <a:srgbClr val="FF66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3515380"/>
            <a:ext cx="2520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Easy solution?</a:t>
            </a:r>
          </a:p>
        </p:txBody>
      </p:sp>
    </p:spTree>
    <p:extLst>
      <p:ext uri="{BB962C8B-B14F-4D97-AF65-F5344CB8AC3E}">
        <p14:creationId xmlns:p14="http://schemas.microsoft.com/office/powerpoint/2010/main" val="27370981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pairs shortest paths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80142" y="2044620"/>
            <a:ext cx="76732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All pairs shortest paths for positive weight graphs:</a:t>
            </a:r>
            <a:r>
              <a:rPr lang="en-US" sz="2800" dirty="0"/>
              <a:t> calculate the shortest paths between </a:t>
            </a:r>
            <a:r>
              <a:rPr lang="en-US" sz="2800" i="1" dirty="0"/>
              <a:t>all</a:t>
            </a:r>
            <a:r>
              <a:rPr lang="en-US" sz="2800" dirty="0"/>
              <a:t> points</a:t>
            </a:r>
            <a:endParaRPr lang="en-US" sz="2800" dirty="0">
              <a:solidFill>
                <a:srgbClr val="FF6600"/>
              </a:solidFill>
            </a:endParaRPr>
          </a:p>
          <a:p>
            <a:endParaRPr lang="en-US" sz="2800" dirty="0">
              <a:solidFill>
                <a:srgbClr val="FF6600"/>
              </a:solidFill>
            </a:endParaRPr>
          </a:p>
          <a:p>
            <a:r>
              <a:rPr lang="en-US" sz="2800" dirty="0">
                <a:solidFill>
                  <a:srgbClr val="0000FF"/>
                </a:solidFill>
              </a:rPr>
              <a:t>Run </a:t>
            </a:r>
            <a:r>
              <a:rPr lang="en-US" sz="2800" dirty="0" err="1">
                <a:solidFill>
                  <a:srgbClr val="0000FF"/>
                </a:solidFill>
              </a:rPr>
              <a:t>Dijsktra’s</a:t>
            </a:r>
            <a:r>
              <a:rPr lang="en-US" sz="2800" dirty="0">
                <a:solidFill>
                  <a:srgbClr val="0000FF"/>
                </a:solidFill>
              </a:rPr>
              <a:t> from each vertex!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4353580"/>
            <a:ext cx="5892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Running time (in terms of E and V)?</a:t>
            </a:r>
          </a:p>
        </p:txBody>
      </p:sp>
    </p:spTree>
    <p:extLst>
      <p:ext uri="{BB962C8B-B14F-4D97-AF65-F5344CB8AC3E}">
        <p14:creationId xmlns:p14="http://schemas.microsoft.com/office/powerpoint/2010/main" val="155839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pairs shortest paths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80142" y="2044620"/>
            <a:ext cx="76732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All pairs shortest paths for positive weight graphs:</a:t>
            </a:r>
            <a:r>
              <a:rPr lang="en-US" sz="2800" dirty="0"/>
              <a:t> calculate the shortest paths between </a:t>
            </a:r>
            <a:r>
              <a:rPr lang="en-US" sz="2800" i="1" dirty="0"/>
              <a:t>all</a:t>
            </a:r>
            <a:r>
              <a:rPr lang="en-US" sz="2800" dirty="0"/>
              <a:t> points</a:t>
            </a:r>
            <a:endParaRPr lang="en-US" sz="2800" dirty="0">
              <a:solidFill>
                <a:srgbClr val="FF6600"/>
              </a:solidFill>
            </a:endParaRPr>
          </a:p>
          <a:p>
            <a:endParaRPr lang="en-US" sz="2800" dirty="0">
              <a:solidFill>
                <a:srgbClr val="FF6600"/>
              </a:solidFill>
            </a:endParaRPr>
          </a:p>
          <a:p>
            <a:r>
              <a:rPr lang="en-US" sz="2800" dirty="0">
                <a:solidFill>
                  <a:srgbClr val="0000FF"/>
                </a:solidFill>
              </a:rPr>
              <a:t>Run </a:t>
            </a:r>
            <a:r>
              <a:rPr lang="en-US" sz="2800" dirty="0" err="1">
                <a:solidFill>
                  <a:srgbClr val="0000FF"/>
                </a:solidFill>
              </a:rPr>
              <a:t>Dijsktras</a:t>
            </a:r>
            <a:r>
              <a:rPr lang="en-US" sz="2800" dirty="0">
                <a:solidFill>
                  <a:srgbClr val="0000FF"/>
                </a:solidFill>
              </a:rPr>
              <a:t> from each vertex!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4353580"/>
            <a:ext cx="416460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O(V</a:t>
            </a:r>
            <a:r>
              <a:rPr lang="en-US" sz="2800" baseline="30000" dirty="0">
                <a:solidFill>
                  <a:srgbClr val="0000FF"/>
                </a:solidFill>
              </a:rPr>
              <a:t>2</a:t>
            </a:r>
            <a:r>
              <a:rPr lang="en-US" sz="2800" dirty="0">
                <a:solidFill>
                  <a:srgbClr val="0000FF"/>
                </a:solidFill>
              </a:rPr>
              <a:t> log V + V E)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rgbClr val="0000FF"/>
                </a:solidFill>
              </a:rPr>
              <a:t>V calls to </a:t>
            </a:r>
            <a:r>
              <a:rPr lang="en-US" sz="2800" dirty="0" err="1">
                <a:solidFill>
                  <a:srgbClr val="0000FF"/>
                </a:solidFill>
              </a:rPr>
              <a:t>Dijkstras</a:t>
            </a:r>
            <a:endParaRPr lang="en-US" sz="2800" dirty="0">
              <a:solidFill>
                <a:srgbClr val="0000FF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 err="1">
                <a:solidFill>
                  <a:srgbClr val="0000FF"/>
                </a:solidFill>
              </a:rPr>
              <a:t>Dijkstras</a:t>
            </a:r>
            <a:r>
              <a:rPr lang="en-US" sz="2800" dirty="0">
                <a:solidFill>
                  <a:srgbClr val="0000FF"/>
                </a:solidFill>
              </a:rPr>
              <a:t>: O(V log V + E)</a:t>
            </a:r>
          </a:p>
        </p:txBody>
      </p:sp>
    </p:spTree>
    <p:extLst>
      <p:ext uri="{BB962C8B-B14F-4D97-AF65-F5344CB8AC3E}">
        <p14:creationId xmlns:p14="http://schemas.microsoft.com/office/powerpoint/2010/main" val="23381110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pairs shortest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35385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 * Bellman-Ford: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sz="3200" dirty="0">
                <a:solidFill>
                  <a:srgbClr val="000000"/>
                </a:solidFill>
              </a:rPr>
              <a:t>O(V</a:t>
            </a:r>
            <a:r>
              <a:rPr lang="en-US" sz="3200" baseline="30000" dirty="0">
                <a:solidFill>
                  <a:srgbClr val="000000"/>
                </a:solidFill>
              </a:rPr>
              <a:t>2</a:t>
            </a:r>
            <a:r>
              <a:rPr lang="en-US" sz="3200" dirty="0">
                <a:solidFill>
                  <a:srgbClr val="000000"/>
                </a:solidFill>
              </a:rPr>
              <a:t>E)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: </a:t>
            </a:r>
            <a:r>
              <a:rPr lang="en-US" sz="3200" dirty="0" err="1"/>
              <a:t>θ</a:t>
            </a:r>
            <a:r>
              <a:rPr lang="en-US" sz="3200" dirty="0"/>
              <a:t>(V</a:t>
            </a:r>
            <a:r>
              <a:rPr lang="en-US" sz="3200" baseline="30000" dirty="0"/>
              <a:t>3</a:t>
            </a:r>
            <a:r>
              <a:rPr lang="en-US" sz="3200" dirty="0"/>
              <a:t>)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 * </a:t>
            </a:r>
            <a:r>
              <a:rPr lang="en-US" dirty="0" err="1"/>
              <a:t>Dijkstras</a:t>
            </a:r>
            <a:r>
              <a:rPr lang="en-US" dirty="0"/>
              <a:t>: </a:t>
            </a:r>
            <a:r>
              <a:rPr lang="en-US" sz="3200" dirty="0">
                <a:solidFill>
                  <a:srgbClr val="0000FF"/>
                </a:solidFill>
              </a:rPr>
              <a:t>O(V</a:t>
            </a:r>
            <a:r>
              <a:rPr lang="en-US" sz="3200" baseline="30000" dirty="0">
                <a:solidFill>
                  <a:srgbClr val="0000FF"/>
                </a:solidFill>
              </a:rPr>
              <a:t>2</a:t>
            </a:r>
            <a:r>
              <a:rPr lang="en-US" sz="3200" dirty="0">
                <a:solidFill>
                  <a:srgbClr val="0000FF"/>
                </a:solidFill>
              </a:rPr>
              <a:t> log V + V E)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2594" y="5338931"/>
            <a:ext cx="3018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Is this any better?</a:t>
            </a:r>
          </a:p>
        </p:txBody>
      </p:sp>
    </p:spTree>
    <p:extLst>
      <p:ext uri="{BB962C8B-B14F-4D97-AF65-F5344CB8AC3E}">
        <p14:creationId xmlns:p14="http://schemas.microsoft.com/office/powerpoint/2010/main" val="198126299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pairs shortest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35385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 * Bellman-Ford: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sz="3200" dirty="0">
                <a:solidFill>
                  <a:srgbClr val="000000"/>
                </a:solidFill>
              </a:rPr>
              <a:t>O(V</a:t>
            </a:r>
            <a:r>
              <a:rPr lang="en-US" sz="3200" baseline="30000" dirty="0">
                <a:solidFill>
                  <a:srgbClr val="000000"/>
                </a:solidFill>
              </a:rPr>
              <a:t>2</a:t>
            </a:r>
            <a:r>
              <a:rPr lang="en-US" sz="3200" dirty="0">
                <a:solidFill>
                  <a:srgbClr val="000000"/>
                </a:solidFill>
              </a:rPr>
              <a:t>E)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: </a:t>
            </a:r>
            <a:r>
              <a:rPr lang="en-US" sz="3200" dirty="0" err="1"/>
              <a:t>θ</a:t>
            </a:r>
            <a:r>
              <a:rPr lang="en-US" sz="3200" dirty="0"/>
              <a:t>(V</a:t>
            </a:r>
            <a:r>
              <a:rPr lang="en-US" sz="3200" baseline="30000" dirty="0"/>
              <a:t>3</a:t>
            </a:r>
            <a:r>
              <a:rPr lang="en-US" sz="3200" dirty="0"/>
              <a:t>)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 * </a:t>
            </a:r>
            <a:r>
              <a:rPr lang="en-US" dirty="0" err="1"/>
              <a:t>Dijkstras</a:t>
            </a:r>
            <a:r>
              <a:rPr lang="en-US" dirty="0"/>
              <a:t>: </a:t>
            </a:r>
            <a:r>
              <a:rPr lang="en-US" sz="3200" dirty="0">
                <a:solidFill>
                  <a:srgbClr val="0000FF"/>
                </a:solidFill>
              </a:rPr>
              <a:t>O(V</a:t>
            </a:r>
            <a:r>
              <a:rPr lang="en-US" sz="3200" baseline="30000" dirty="0">
                <a:solidFill>
                  <a:srgbClr val="0000FF"/>
                </a:solidFill>
              </a:rPr>
              <a:t>2</a:t>
            </a:r>
            <a:r>
              <a:rPr lang="en-US" sz="3200" dirty="0">
                <a:solidFill>
                  <a:srgbClr val="0000FF"/>
                </a:solidFill>
              </a:rPr>
              <a:t> log V + V E)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0" y="5334000"/>
            <a:ext cx="3637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1F1FFF"/>
                </a:solidFill>
              </a:rPr>
              <a:t>If the graph is sparse!</a:t>
            </a:r>
          </a:p>
        </p:txBody>
      </p:sp>
    </p:spTree>
    <p:extLst>
      <p:ext uri="{BB962C8B-B14F-4D97-AF65-F5344CB8AC3E}">
        <p14:creationId xmlns:p14="http://schemas.microsoft.com/office/powerpoint/2010/main" val="19593946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pairs shortest paths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80142" y="2044620"/>
            <a:ext cx="76732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All pairs shortest paths for positive weight graphs:</a:t>
            </a:r>
            <a:r>
              <a:rPr lang="en-US" sz="2800" dirty="0"/>
              <a:t> calculate the shortest paths between </a:t>
            </a:r>
            <a:r>
              <a:rPr lang="en-US" sz="2800" i="1" dirty="0"/>
              <a:t>all</a:t>
            </a:r>
            <a:r>
              <a:rPr lang="en-US" sz="2800" dirty="0"/>
              <a:t> points</a:t>
            </a:r>
            <a:endParaRPr lang="en-US" sz="2800" dirty="0">
              <a:solidFill>
                <a:srgbClr val="FF6600"/>
              </a:solidFill>
            </a:endParaRPr>
          </a:p>
          <a:p>
            <a:endParaRPr lang="en-US" sz="2800" dirty="0">
              <a:solidFill>
                <a:srgbClr val="FF6600"/>
              </a:solidFill>
            </a:endParaRPr>
          </a:p>
          <a:p>
            <a:r>
              <a:rPr lang="en-US" sz="2800" dirty="0">
                <a:solidFill>
                  <a:srgbClr val="0000FF"/>
                </a:solidFill>
              </a:rPr>
              <a:t>Run Dijkstra’s from each vertex!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0142" y="4424312"/>
            <a:ext cx="6694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1F1FFF"/>
                </a:solidFill>
              </a:rPr>
              <a:t>Challenge</a:t>
            </a:r>
            <a:r>
              <a:rPr lang="en-US" sz="2800" dirty="0">
                <a:solidFill>
                  <a:srgbClr val="1F1FFF"/>
                </a:solidFill>
              </a:rPr>
              <a:t>: Dijkstra’s assumes positive weights</a:t>
            </a:r>
          </a:p>
        </p:txBody>
      </p:sp>
    </p:spTree>
    <p:extLst>
      <p:ext uri="{BB962C8B-B14F-4D97-AF65-F5344CB8AC3E}">
        <p14:creationId xmlns:p14="http://schemas.microsoft.com/office/powerpoint/2010/main" val="1684421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: key idea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33400" y="3124200"/>
                <a:ext cx="7924800" cy="14055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2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32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baseline="30000" dirty="0"/>
                  <a:t> </a:t>
                </a:r>
                <a:r>
                  <a:rPr lang="en-US" sz="3200" dirty="0"/>
                  <a:t>= shortest path from </a:t>
                </a:r>
                <a:r>
                  <a:rPr lang="en-US" sz="3200" dirty="0">
                    <a:solidFill>
                      <a:srgbClr val="00800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dirty="0"/>
                  <a:t> to </a:t>
                </a:r>
                <a:r>
                  <a:rPr lang="en-US" sz="3200" dirty="0">
                    <a:solidFill>
                      <a:srgbClr val="00009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009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3200" dirty="0"/>
                  <a:t> </a:t>
                </a:r>
              </a:p>
              <a:p>
                <a:pPr marL="0" indent="0">
                  <a:buNone/>
                </a:pPr>
                <a:r>
                  <a:rPr lang="en-US" sz="3200" dirty="0"/>
                  <a:t>		using only vertices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{1, 2, …, </m:t>
                    </m:r>
                    <m:r>
                      <a:rPr lang="en-US" sz="3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3200" baseline="30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124200"/>
                <a:ext cx="7924800" cy="1405513"/>
              </a:xfrm>
              <a:prstGeom prst="rect">
                <a:avLst/>
              </a:prstGeom>
              <a:blipFill>
                <a:blip r:embed="rId2"/>
                <a:stretch>
                  <a:fillRect l="-800" t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80142" y="2044620"/>
            <a:ext cx="7673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Label all vertices with a number from 1 to V</a:t>
            </a:r>
          </a:p>
        </p:txBody>
      </p:sp>
    </p:spTree>
    <p:extLst>
      <p:ext uri="{BB962C8B-B14F-4D97-AF65-F5344CB8AC3E}">
        <p14:creationId xmlns:p14="http://schemas.microsoft.com/office/powerpoint/2010/main" val="40077392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Johnson’s: key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077200" cy="11001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Reweight the graph to make all edges positive </a:t>
            </a:r>
            <a:r>
              <a:rPr lang="en-US" i="1" dirty="0"/>
              <a:t>such that shortest paths are preserved.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06715" y="4497715"/>
            <a:ext cx="533400" cy="533400"/>
            <a:chOff x="1824" y="2736"/>
            <a:chExt cx="336" cy="336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449715" y="3583315"/>
            <a:ext cx="533400" cy="533400"/>
            <a:chOff x="1824" y="2736"/>
            <a:chExt cx="336" cy="336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1449715" y="5259715"/>
            <a:ext cx="533400" cy="533400"/>
            <a:chOff x="1824" y="2736"/>
            <a:chExt cx="336" cy="336"/>
          </a:xfrm>
        </p:grpSpPr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2973715" y="5259715"/>
            <a:ext cx="533400" cy="533400"/>
            <a:chOff x="1824" y="2736"/>
            <a:chExt cx="336" cy="336"/>
          </a:xfrm>
        </p:grpSpPr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2973715" y="3583315"/>
            <a:ext cx="533400" cy="533400"/>
            <a:chOff x="1824" y="2736"/>
            <a:chExt cx="336" cy="336"/>
          </a:xfrm>
        </p:grpSpPr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19" name="Straight Arrow Connector 18"/>
          <p:cNvCxnSpPr>
            <a:endCxn id="8" idx="2"/>
          </p:cNvCxnSpPr>
          <p:nvPr/>
        </p:nvCxnSpPr>
        <p:spPr>
          <a:xfrm flipV="1">
            <a:off x="763915" y="3850015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5"/>
            <a:endCxn id="11" idx="2"/>
          </p:cNvCxnSpPr>
          <p:nvPr/>
        </p:nvCxnSpPr>
        <p:spPr>
          <a:xfrm>
            <a:off x="762000" y="4953000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63915" y="3811915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2" name="Straight Arrow Connector 21"/>
          <p:cNvCxnSpPr>
            <a:endCxn id="17" idx="2"/>
          </p:cNvCxnSpPr>
          <p:nvPr/>
        </p:nvCxnSpPr>
        <p:spPr>
          <a:xfrm flipV="1">
            <a:off x="1983115" y="3850015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4"/>
            <a:endCxn id="14" idx="0"/>
          </p:cNvCxnSpPr>
          <p:nvPr/>
        </p:nvCxnSpPr>
        <p:spPr>
          <a:xfrm>
            <a:off x="3240415" y="4116715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1983115" y="3964315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5"/>
            <a:endCxn id="14" idx="1"/>
          </p:cNvCxnSpPr>
          <p:nvPr/>
        </p:nvCxnSpPr>
        <p:spPr>
          <a:xfrm>
            <a:off x="1905000" y="4038600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6"/>
            <a:endCxn id="14" idx="2"/>
          </p:cNvCxnSpPr>
          <p:nvPr/>
        </p:nvCxnSpPr>
        <p:spPr>
          <a:xfrm>
            <a:off x="1983115" y="5526415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678315" y="4116715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69602" y="4345315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287915" y="556451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3915" y="518351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73515" y="442151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35515" y="457391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440315" y="419291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362200" y="3429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Right Arrow 34"/>
          <p:cNvSpPr/>
          <p:nvPr/>
        </p:nvSpPr>
        <p:spPr>
          <a:xfrm>
            <a:off x="4191000" y="4038600"/>
            <a:ext cx="990600" cy="1066800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5639469" y="4343400"/>
            <a:ext cx="533400" cy="533400"/>
            <a:chOff x="1824" y="2736"/>
            <a:chExt cx="336" cy="336"/>
          </a:xfrm>
        </p:grpSpPr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000000"/>
                  </a:solidFill>
                </a:rPr>
                <a:t>A</a:t>
              </a:r>
            </a:p>
          </p:txBody>
        </p:sp>
      </p:grpSp>
      <p:grpSp>
        <p:nvGrpSpPr>
          <p:cNvPr id="39" name="Group 38"/>
          <p:cNvGrpSpPr>
            <a:grpSpLocks/>
          </p:cNvGrpSpPr>
          <p:nvPr/>
        </p:nvGrpSpPr>
        <p:grpSpPr bwMode="auto">
          <a:xfrm>
            <a:off x="6782469" y="3429000"/>
            <a:ext cx="533400" cy="533400"/>
            <a:chOff x="1824" y="2736"/>
            <a:chExt cx="336" cy="336"/>
          </a:xfrm>
        </p:grpSpPr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42" name="Group 41"/>
          <p:cNvGrpSpPr>
            <a:grpSpLocks/>
          </p:cNvGrpSpPr>
          <p:nvPr/>
        </p:nvGrpSpPr>
        <p:grpSpPr bwMode="auto">
          <a:xfrm>
            <a:off x="6782469" y="5105400"/>
            <a:ext cx="533400" cy="533400"/>
            <a:chOff x="1824" y="2736"/>
            <a:chExt cx="336" cy="336"/>
          </a:xfrm>
        </p:grpSpPr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45" name="Group 44"/>
          <p:cNvGrpSpPr>
            <a:grpSpLocks/>
          </p:cNvGrpSpPr>
          <p:nvPr/>
        </p:nvGrpSpPr>
        <p:grpSpPr bwMode="auto">
          <a:xfrm>
            <a:off x="8306469" y="5105400"/>
            <a:ext cx="533400" cy="533400"/>
            <a:chOff x="1824" y="2736"/>
            <a:chExt cx="336" cy="336"/>
          </a:xfrm>
        </p:grpSpPr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8306469" y="3429000"/>
            <a:ext cx="533400" cy="533400"/>
            <a:chOff x="1824" y="2736"/>
            <a:chExt cx="336" cy="336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51" name="Straight Arrow Connector 50"/>
          <p:cNvCxnSpPr>
            <a:endCxn id="40" idx="2"/>
          </p:cNvCxnSpPr>
          <p:nvPr/>
        </p:nvCxnSpPr>
        <p:spPr>
          <a:xfrm flipV="1">
            <a:off x="6096669" y="36957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7" idx="5"/>
            <a:endCxn id="43" idx="2"/>
          </p:cNvCxnSpPr>
          <p:nvPr/>
        </p:nvCxnSpPr>
        <p:spPr>
          <a:xfrm>
            <a:off x="6094754" y="47986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096669" y="3657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54" name="Straight Arrow Connector 53"/>
          <p:cNvCxnSpPr>
            <a:endCxn id="49" idx="2"/>
          </p:cNvCxnSpPr>
          <p:nvPr/>
        </p:nvCxnSpPr>
        <p:spPr>
          <a:xfrm flipV="1">
            <a:off x="7315869" y="36957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9" idx="4"/>
            <a:endCxn id="46" idx="0"/>
          </p:cNvCxnSpPr>
          <p:nvPr/>
        </p:nvCxnSpPr>
        <p:spPr>
          <a:xfrm>
            <a:off x="8573169" y="39624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7315869" y="38100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0" idx="5"/>
            <a:endCxn id="46" idx="1"/>
          </p:cNvCxnSpPr>
          <p:nvPr/>
        </p:nvCxnSpPr>
        <p:spPr>
          <a:xfrm>
            <a:off x="7237754" y="38842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3" idx="6"/>
            <a:endCxn id="46" idx="2"/>
          </p:cNvCxnSpPr>
          <p:nvPr/>
        </p:nvCxnSpPr>
        <p:spPr>
          <a:xfrm>
            <a:off x="7315869" y="53721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7011069" y="39624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602356" y="4191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620669" y="5410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096669" y="502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706269" y="4267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468269" y="4419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773069" y="4038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620669" y="3276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B191CA8-1AF5-4F40-80C7-E5EAB282BB8A}"/>
              </a:ext>
            </a:extLst>
          </p:cNvPr>
          <p:cNvSpPr txBox="1"/>
          <p:nvPr/>
        </p:nvSpPr>
        <p:spPr>
          <a:xfrm>
            <a:off x="2543157" y="6216134"/>
            <a:ext cx="3629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What’s the shortest path from A to D?</a:t>
            </a:r>
          </a:p>
        </p:txBody>
      </p:sp>
    </p:spTree>
    <p:extLst>
      <p:ext uri="{BB962C8B-B14F-4D97-AF65-F5344CB8AC3E}">
        <p14:creationId xmlns:p14="http://schemas.microsoft.com/office/powerpoint/2010/main" val="224640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4"/>
            <a:ext cx="8229600" cy="328816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 </a:t>
            </a:r>
            <a:r>
              <a:rPr lang="en-US" i="1" dirty="0"/>
              <a:t>h</a:t>
            </a:r>
            <a:r>
              <a:rPr lang="en-US" dirty="0"/>
              <a:t> be </a:t>
            </a:r>
            <a:r>
              <a:rPr lang="en-US" i="1" dirty="0"/>
              <a:t>any</a:t>
            </a:r>
            <a:r>
              <a:rPr lang="en-US" dirty="0"/>
              <a:t> function mapping a vertex to a real value.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we change the graph weights as: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shortest paths are preserved.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047352" y="3572189"/>
          <a:ext cx="4600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52600" imgH="203200" progId="Equation.3">
                  <p:embed/>
                </p:oleObj>
              </mc:Choice>
              <mc:Fallback>
                <p:oleObj name="Equation" r:id="rId3" imgW="1752600" imgH="2032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47352" y="3572189"/>
                        <a:ext cx="46005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340599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Lemma: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404937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Let </a:t>
            </a:r>
            <a:r>
              <a:rPr lang="en-US" sz="2000" i="1" dirty="0"/>
              <a:t>s, v</a:t>
            </a:r>
            <a:r>
              <a:rPr lang="en-US" sz="2000" i="1" baseline="-25000" dirty="0"/>
              <a:t>1</a:t>
            </a:r>
            <a:r>
              <a:rPr lang="en-US" sz="2000" i="1" dirty="0"/>
              <a:t>, v</a:t>
            </a:r>
            <a:r>
              <a:rPr lang="en-US" sz="2000" i="1" baseline="-25000" dirty="0"/>
              <a:t>2</a:t>
            </a:r>
            <a:r>
              <a:rPr lang="en-US" sz="2000" i="1" dirty="0"/>
              <a:t>, …, </a:t>
            </a:r>
            <a:r>
              <a:rPr lang="en-US" sz="2000" i="1" dirty="0" err="1"/>
              <a:t>v</a:t>
            </a:r>
            <a:r>
              <a:rPr lang="en-US" sz="2000" i="1" baseline="-25000" dirty="0" err="1"/>
              <a:t>k</a:t>
            </a:r>
            <a:r>
              <a:rPr lang="en-US" sz="2000" i="1" dirty="0"/>
              <a:t>, t</a:t>
            </a:r>
            <a:r>
              <a:rPr lang="en-US" sz="2000" dirty="0"/>
              <a:t> be a path from </a:t>
            </a:r>
            <a:r>
              <a:rPr lang="en-US" sz="2000" i="1" dirty="0"/>
              <a:t>s</a:t>
            </a:r>
            <a:r>
              <a:rPr lang="en-US" sz="2000" dirty="0"/>
              <a:t> to </a:t>
            </a:r>
            <a:r>
              <a:rPr lang="en-US" sz="2000" i="1" dirty="0"/>
              <a:t>t</a:t>
            </a:r>
            <a:endParaRPr lang="en-US" sz="2000" dirty="0"/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000" dirty="0"/>
              <a:t>The weight in the reweighted graph is: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81000" y="2743200"/>
          <a:ext cx="1828800" cy="388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16000" imgH="215900" progId="Equation.3">
                  <p:embed/>
                </p:oleObj>
              </mc:Choice>
              <mc:Fallback>
                <p:oleObj name="Equation" r:id="rId2" imgW="1016000" imgH="2159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1000" y="2743200"/>
                        <a:ext cx="1828800" cy="388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286000" y="2743200"/>
          <a:ext cx="3733800" cy="375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46300" imgH="215900" progId="Equation.3">
                  <p:embed/>
                </p:oleObj>
              </mc:Choice>
              <mc:Fallback>
                <p:oleObj name="Equation" r:id="rId4" imgW="2146300" imgH="2159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86000" y="2743200"/>
                        <a:ext cx="3733800" cy="3755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4162530" y="420688"/>
          <a:ext cx="4600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52600" imgH="203200" progId="Equation.3">
                  <p:embed/>
                </p:oleObj>
              </mc:Choice>
              <mc:Fallback>
                <p:oleObj name="Equation" r:id="rId6" imgW="1752600" imgH="203200" progId="Equation.3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62530" y="420688"/>
                        <a:ext cx="46005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43938A8-8A86-FFD0-302A-A0AF5DC53714}"/>
              </a:ext>
            </a:extLst>
          </p:cNvPr>
          <p:cNvSpPr txBox="1"/>
          <p:nvPr/>
        </p:nvSpPr>
        <p:spPr>
          <a:xfrm>
            <a:off x="2285999" y="3450705"/>
            <a:ext cx="2071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weight for first edge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CF18F0-97C9-83A4-FC97-C2E193C8DC47}"/>
              </a:ext>
            </a:extLst>
          </p:cNvPr>
          <p:cNvSpPr txBox="1"/>
          <p:nvPr/>
        </p:nvSpPr>
        <p:spPr>
          <a:xfrm>
            <a:off x="4369925" y="3450705"/>
            <a:ext cx="270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weight for remaining edges</a:t>
            </a: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F3779222-97FE-692F-B016-1206832F0AED}"/>
              </a:ext>
            </a:extLst>
          </p:cNvPr>
          <p:cNvSpPr/>
          <p:nvPr/>
        </p:nvSpPr>
        <p:spPr>
          <a:xfrm rot="16200000">
            <a:off x="3229304" y="2175483"/>
            <a:ext cx="283779" cy="2170389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4E5DADB8-C008-C83C-B664-8CB9B22F1C8E}"/>
              </a:ext>
            </a:extLst>
          </p:cNvPr>
          <p:cNvSpPr/>
          <p:nvPr/>
        </p:nvSpPr>
        <p:spPr>
          <a:xfrm rot="16200000">
            <a:off x="5203217" y="2634121"/>
            <a:ext cx="283779" cy="1349388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2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" grpId="0"/>
      <p:bldP spid="21" grpId="0" animBg="1"/>
      <p:bldP spid="22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Lemma: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404937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Let </a:t>
            </a:r>
            <a:r>
              <a:rPr lang="en-US" sz="2000" i="1" dirty="0"/>
              <a:t>s, v</a:t>
            </a:r>
            <a:r>
              <a:rPr lang="en-US" sz="2000" i="1" baseline="-25000" dirty="0"/>
              <a:t>1</a:t>
            </a:r>
            <a:r>
              <a:rPr lang="en-US" sz="2000" i="1" dirty="0"/>
              <a:t>, v</a:t>
            </a:r>
            <a:r>
              <a:rPr lang="en-US" sz="2000" i="1" baseline="-25000" dirty="0"/>
              <a:t>2</a:t>
            </a:r>
            <a:r>
              <a:rPr lang="en-US" sz="2000" i="1" dirty="0"/>
              <a:t>, …, </a:t>
            </a:r>
            <a:r>
              <a:rPr lang="en-US" sz="2000" i="1" dirty="0" err="1"/>
              <a:t>v</a:t>
            </a:r>
            <a:r>
              <a:rPr lang="en-US" sz="2000" i="1" baseline="-25000" dirty="0" err="1"/>
              <a:t>k</a:t>
            </a:r>
            <a:r>
              <a:rPr lang="en-US" sz="2000" i="1" dirty="0"/>
              <a:t>, t</a:t>
            </a:r>
            <a:r>
              <a:rPr lang="en-US" sz="2000" dirty="0"/>
              <a:t> be a path from </a:t>
            </a:r>
            <a:r>
              <a:rPr lang="en-US" sz="2000" i="1" dirty="0"/>
              <a:t>s</a:t>
            </a:r>
            <a:r>
              <a:rPr lang="en-US" sz="2000" dirty="0"/>
              <a:t> to </a:t>
            </a:r>
            <a:r>
              <a:rPr lang="en-US" sz="2000" i="1" dirty="0"/>
              <a:t>t</a:t>
            </a:r>
            <a:endParaRPr lang="en-US" sz="2000" dirty="0"/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000" dirty="0"/>
              <a:t>The weight in the reweighted graph is: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81000" y="2743200"/>
          <a:ext cx="1828800" cy="388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16000" imgH="215900" progId="Equation.3">
                  <p:embed/>
                </p:oleObj>
              </mc:Choice>
              <mc:Fallback>
                <p:oleObj name="Equation" r:id="rId2" imgW="1016000" imgH="2159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1000" y="2743200"/>
                        <a:ext cx="1828800" cy="388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286000" y="2743200"/>
          <a:ext cx="3733800" cy="375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46300" imgH="215900" progId="Equation.3">
                  <p:embed/>
                </p:oleObj>
              </mc:Choice>
              <mc:Fallback>
                <p:oleObj name="Equation" r:id="rId4" imgW="2146300" imgH="2159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86000" y="2743200"/>
                        <a:ext cx="3733800" cy="3755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057400" y="3429000"/>
          <a:ext cx="6553200" cy="377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746500" imgH="215900" progId="Equation.3">
                  <p:embed/>
                </p:oleObj>
              </mc:Choice>
              <mc:Fallback>
                <p:oleObj name="Equation" r:id="rId6" imgW="3746500" imgH="2159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57400" y="3429000"/>
                        <a:ext cx="6553200" cy="3776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6"/>
          <p:cNvSpPr/>
          <p:nvPr/>
        </p:nvSpPr>
        <p:spPr>
          <a:xfrm>
            <a:off x="3733800" y="3352800"/>
            <a:ext cx="762000" cy="533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5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486400" y="3352800"/>
            <a:ext cx="762000" cy="533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5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4162530" y="420688"/>
          <a:ext cx="4600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52600" imgH="203200" progId="Equation.3">
                  <p:embed/>
                </p:oleObj>
              </mc:Choice>
              <mc:Fallback>
                <p:oleObj name="Equation" r:id="rId8" imgW="1752600" imgH="203200" progId="Equation.3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162530" y="420688"/>
                        <a:ext cx="46005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47D4EEF-1AA3-06C1-4181-4D3619AA7C8B}"/>
              </a:ext>
            </a:extLst>
          </p:cNvPr>
          <p:cNvSpPr txBox="1"/>
          <p:nvPr/>
        </p:nvSpPr>
        <p:spPr>
          <a:xfrm>
            <a:off x="2338553" y="4258742"/>
            <a:ext cx="2071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weight for first edge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728F86-A56F-1C74-8D4D-38B61CC108DF}"/>
              </a:ext>
            </a:extLst>
          </p:cNvPr>
          <p:cNvSpPr txBox="1"/>
          <p:nvPr/>
        </p:nvSpPr>
        <p:spPr>
          <a:xfrm>
            <a:off x="7217192" y="4082118"/>
            <a:ext cx="1967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weight for remaining edges</a:t>
            </a: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A56B39F2-9A35-949A-EC3B-324AD7D82A16}"/>
              </a:ext>
            </a:extLst>
          </p:cNvPr>
          <p:cNvSpPr/>
          <p:nvPr/>
        </p:nvSpPr>
        <p:spPr>
          <a:xfrm rot="16200000">
            <a:off x="3281858" y="2983520"/>
            <a:ext cx="283779" cy="2170389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86FE474D-B201-88C6-564B-DEFDCA2AA627}"/>
              </a:ext>
            </a:extLst>
          </p:cNvPr>
          <p:cNvSpPr/>
          <p:nvPr/>
        </p:nvSpPr>
        <p:spPr>
          <a:xfrm rot="16200000">
            <a:off x="5702586" y="2941483"/>
            <a:ext cx="283779" cy="2243018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D9C956-4C94-1E4D-4E90-0E6DACBCDF82}"/>
              </a:ext>
            </a:extLst>
          </p:cNvPr>
          <p:cNvSpPr txBox="1"/>
          <p:nvPr/>
        </p:nvSpPr>
        <p:spPr>
          <a:xfrm>
            <a:off x="4652268" y="4277797"/>
            <a:ext cx="2350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weight for second edge</a:t>
            </a:r>
          </a:p>
        </p:txBody>
      </p:sp>
    </p:spTree>
    <p:extLst>
      <p:ext uri="{BB962C8B-B14F-4D97-AF65-F5344CB8AC3E}">
        <p14:creationId xmlns:p14="http://schemas.microsoft.com/office/powerpoint/2010/main" val="235706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Lemma: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404937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Let </a:t>
            </a:r>
            <a:r>
              <a:rPr lang="en-US" sz="2000" i="1" dirty="0"/>
              <a:t>s, v</a:t>
            </a:r>
            <a:r>
              <a:rPr lang="en-US" sz="2000" i="1" baseline="-25000" dirty="0"/>
              <a:t>1</a:t>
            </a:r>
            <a:r>
              <a:rPr lang="en-US" sz="2000" i="1" dirty="0"/>
              <a:t>, v</a:t>
            </a:r>
            <a:r>
              <a:rPr lang="en-US" sz="2000" i="1" baseline="-25000" dirty="0"/>
              <a:t>2</a:t>
            </a:r>
            <a:r>
              <a:rPr lang="en-US" sz="2000" i="1" dirty="0"/>
              <a:t>, …, </a:t>
            </a:r>
            <a:r>
              <a:rPr lang="en-US" sz="2000" i="1" dirty="0" err="1"/>
              <a:t>v</a:t>
            </a:r>
            <a:r>
              <a:rPr lang="en-US" sz="2000" i="1" baseline="-25000" dirty="0" err="1"/>
              <a:t>k</a:t>
            </a:r>
            <a:r>
              <a:rPr lang="en-US" sz="2000" i="1" dirty="0"/>
              <a:t>, t</a:t>
            </a:r>
            <a:r>
              <a:rPr lang="en-US" sz="2000" dirty="0"/>
              <a:t> be a path from </a:t>
            </a:r>
            <a:r>
              <a:rPr lang="en-US" sz="2000" i="1" dirty="0"/>
              <a:t>s</a:t>
            </a:r>
            <a:r>
              <a:rPr lang="en-US" sz="2000" dirty="0"/>
              <a:t> to </a:t>
            </a:r>
            <a:r>
              <a:rPr lang="en-US" sz="2000" i="1" dirty="0"/>
              <a:t>t</a:t>
            </a:r>
            <a:endParaRPr lang="en-US" sz="2000" dirty="0"/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000" dirty="0"/>
              <a:t>The weight in the reweighted graph is: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81000" y="2743200"/>
          <a:ext cx="1828800" cy="388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16000" imgH="215900" progId="Equation.3">
                  <p:embed/>
                </p:oleObj>
              </mc:Choice>
              <mc:Fallback>
                <p:oleObj name="Equation" r:id="rId2" imgW="1016000" imgH="2159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1000" y="2743200"/>
                        <a:ext cx="1828800" cy="388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286000" y="2743200"/>
          <a:ext cx="3733800" cy="375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46300" imgH="215900" progId="Equation.3">
                  <p:embed/>
                </p:oleObj>
              </mc:Choice>
              <mc:Fallback>
                <p:oleObj name="Equation" r:id="rId4" imgW="2146300" imgH="2159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86000" y="2743200"/>
                        <a:ext cx="3733800" cy="3755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057400" y="3429000"/>
          <a:ext cx="6553200" cy="377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746500" imgH="215900" progId="Equation.3">
                  <p:embed/>
                </p:oleObj>
              </mc:Choice>
              <mc:Fallback>
                <p:oleObj name="Equation" r:id="rId6" imgW="3746500" imgH="2159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57400" y="3429000"/>
                        <a:ext cx="6553200" cy="3776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6"/>
          <p:cNvSpPr/>
          <p:nvPr/>
        </p:nvSpPr>
        <p:spPr>
          <a:xfrm>
            <a:off x="3733800" y="3352800"/>
            <a:ext cx="762000" cy="533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5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486400" y="3352800"/>
            <a:ext cx="762000" cy="533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5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057400" y="4114800"/>
          <a:ext cx="50863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908300" imgH="215900" progId="Equation.3">
                  <p:embed/>
                </p:oleObj>
              </mc:Choice>
              <mc:Fallback>
                <p:oleObj name="Equation" r:id="rId8" imgW="2908300" imgH="21590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057400" y="4114800"/>
                        <a:ext cx="50863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4162530" y="420688"/>
          <a:ext cx="4600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52600" imgH="203200" progId="Equation.3">
                  <p:embed/>
                </p:oleObj>
              </mc:Choice>
              <mc:Fallback>
                <p:oleObj name="Equation" r:id="rId10" imgW="1752600" imgH="203200" progId="Equation.3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162530" y="420688"/>
                        <a:ext cx="46005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839338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Lemma: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404937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Let </a:t>
            </a:r>
            <a:r>
              <a:rPr lang="en-US" sz="2000" i="1" dirty="0"/>
              <a:t>s, v</a:t>
            </a:r>
            <a:r>
              <a:rPr lang="en-US" sz="2000" i="1" baseline="-25000" dirty="0"/>
              <a:t>1</a:t>
            </a:r>
            <a:r>
              <a:rPr lang="en-US" sz="2000" i="1" dirty="0"/>
              <a:t>, v</a:t>
            </a:r>
            <a:r>
              <a:rPr lang="en-US" sz="2000" i="1" baseline="-25000" dirty="0"/>
              <a:t>2</a:t>
            </a:r>
            <a:r>
              <a:rPr lang="en-US" sz="2000" i="1" dirty="0"/>
              <a:t>, …, </a:t>
            </a:r>
            <a:r>
              <a:rPr lang="en-US" sz="2000" i="1" dirty="0" err="1"/>
              <a:t>v</a:t>
            </a:r>
            <a:r>
              <a:rPr lang="en-US" sz="2000" i="1" baseline="-25000" dirty="0" err="1"/>
              <a:t>k</a:t>
            </a:r>
            <a:r>
              <a:rPr lang="en-US" sz="2000" i="1" dirty="0"/>
              <a:t>, t</a:t>
            </a:r>
            <a:r>
              <a:rPr lang="en-US" sz="2000" dirty="0"/>
              <a:t> be a path from </a:t>
            </a:r>
            <a:r>
              <a:rPr lang="en-US" sz="2000" i="1" dirty="0"/>
              <a:t>s</a:t>
            </a:r>
            <a:r>
              <a:rPr lang="en-US" sz="2000" dirty="0"/>
              <a:t> to </a:t>
            </a:r>
            <a:r>
              <a:rPr lang="en-US" sz="2000" i="1" dirty="0"/>
              <a:t>t</a:t>
            </a:r>
            <a:endParaRPr lang="en-US" sz="2000" dirty="0"/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000" dirty="0"/>
              <a:t>The weight in the reweighted graph is: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81000" y="2743200"/>
          <a:ext cx="1828800" cy="388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16000" imgH="215900" progId="Equation.3">
                  <p:embed/>
                </p:oleObj>
              </mc:Choice>
              <mc:Fallback>
                <p:oleObj name="Equation" r:id="rId2" imgW="1016000" imgH="2159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1000" y="2743200"/>
                        <a:ext cx="1828800" cy="388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286000" y="2743200"/>
          <a:ext cx="3733800" cy="375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46300" imgH="215900" progId="Equation.3">
                  <p:embed/>
                </p:oleObj>
              </mc:Choice>
              <mc:Fallback>
                <p:oleObj name="Equation" r:id="rId4" imgW="2146300" imgH="2159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86000" y="2743200"/>
                        <a:ext cx="3733800" cy="3755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057400" y="3429000"/>
          <a:ext cx="6553200" cy="377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746500" imgH="215900" progId="Equation.3">
                  <p:embed/>
                </p:oleObj>
              </mc:Choice>
              <mc:Fallback>
                <p:oleObj name="Equation" r:id="rId6" imgW="3746500" imgH="2159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57400" y="3429000"/>
                        <a:ext cx="6553200" cy="3776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6"/>
          <p:cNvSpPr/>
          <p:nvPr/>
        </p:nvSpPr>
        <p:spPr>
          <a:xfrm>
            <a:off x="3733800" y="3352800"/>
            <a:ext cx="762000" cy="533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5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486400" y="3352800"/>
            <a:ext cx="762000" cy="533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5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057400" y="4114800"/>
          <a:ext cx="50863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908300" imgH="215900" progId="Equation.3">
                  <p:embed/>
                </p:oleObj>
              </mc:Choice>
              <mc:Fallback>
                <p:oleObj name="Equation" r:id="rId8" imgW="2908300" imgH="21590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057400" y="4114800"/>
                        <a:ext cx="50863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219200" y="4879975"/>
          <a:ext cx="7707312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406900" imgH="215900" progId="Equation.3">
                  <p:embed/>
                </p:oleObj>
              </mc:Choice>
              <mc:Fallback>
                <p:oleObj name="Equation" r:id="rId10" imgW="4406900" imgH="21590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219200" y="4879975"/>
                        <a:ext cx="7707312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Oval 11"/>
          <p:cNvSpPr/>
          <p:nvPr/>
        </p:nvSpPr>
        <p:spPr>
          <a:xfrm>
            <a:off x="3962400" y="4800600"/>
            <a:ext cx="762000" cy="533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5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867400" y="4800600"/>
            <a:ext cx="762000" cy="533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5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4162530" y="420688"/>
          <a:ext cx="4600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52600" imgH="203200" progId="Equation.3">
                  <p:embed/>
                </p:oleObj>
              </mc:Choice>
              <mc:Fallback>
                <p:oleObj name="Equation" r:id="rId12" imgW="1752600" imgH="203200" progId="Equation.3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162530" y="420688"/>
                        <a:ext cx="46005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Straight Connector 18"/>
          <p:cNvCxnSpPr/>
          <p:nvPr/>
        </p:nvCxnSpPr>
        <p:spPr>
          <a:xfrm flipH="1">
            <a:off x="4876800" y="4419600"/>
            <a:ext cx="838200" cy="5334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239000" y="4419600"/>
            <a:ext cx="1600200" cy="3810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DB64F1-7C94-8BB5-F4F9-93E6366A3090}"/>
              </a:ext>
            </a:extLst>
          </p:cNvPr>
          <p:cNvSpPr txBox="1"/>
          <p:nvPr/>
        </p:nvSpPr>
        <p:spPr>
          <a:xfrm>
            <a:off x="7394958" y="5495015"/>
            <a:ext cx="1967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weight for remaining edges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6268A13D-4BA5-8D02-79D0-C7C0C0F8B697}"/>
              </a:ext>
            </a:extLst>
          </p:cNvPr>
          <p:cNvSpPr/>
          <p:nvPr/>
        </p:nvSpPr>
        <p:spPr>
          <a:xfrm rot="16200000">
            <a:off x="6005956" y="4228775"/>
            <a:ext cx="283779" cy="2494227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9BABEF-F88C-D32A-3116-350953BD2CE7}"/>
              </a:ext>
            </a:extLst>
          </p:cNvPr>
          <p:cNvSpPr txBox="1"/>
          <p:nvPr/>
        </p:nvSpPr>
        <p:spPr>
          <a:xfrm>
            <a:off x="4830034" y="5690694"/>
            <a:ext cx="2145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weight for third edge</a:t>
            </a:r>
          </a:p>
        </p:txBody>
      </p:sp>
    </p:spTree>
    <p:extLst>
      <p:ext uri="{BB962C8B-B14F-4D97-AF65-F5344CB8AC3E}">
        <p14:creationId xmlns:p14="http://schemas.microsoft.com/office/powerpoint/2010/main" val="246552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Lemma: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404937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Let </a:t>
            </a:r>
            <a:r>
              <a:rPr lang="en-US" sz="2000" i="1" dirty="0"/>
              <a:t>s, v</a:t>
            </a:r>
            <a:r>
              <a:rPr lang="en-US" sz="2000" i="1" baseline="-25000" dirty="0"/>
              <a:t>1</a:t>
            </a:r>
            <a:r>
              <a:rPr lang="en-US" sz="2000" i="1" dirty="0"/>
              <a:t>, v</a:t>
            </a:r>
            <a:r>
              <a:rPr lang="en-US" sz="2000" i="1" baseline="-25000" dirty="0"/>
              <a:t>2</a:t>
            </a:r>
            <a:r>
              <a:rPr lang="en-US" sz="2000" i="1" dirty="0"/>
              <a:t>, …, </a:t>
            </a:r>
            <a:r>
              <a:rPr lang="en-US" sz="2000" i="1" dirty="0" err="1"/>
              <a:t>v</a:t>
            </a:r>
            <a:r>
              <a:rPr lang="en-US" sz="2000" i="1" baseline="-25000" dirty="0" err="1"/>
              <a:t>k</a:t>
            </a:r>
            <a:r>
              <a:rPr lang="en-US" sz="2000" i="1" dirty="0"/>
              <a:t>, t</a:t>
            </a:r>
            <a:r>
              <a:rPr lang="en-US" sz="2000" dirty="0"/>
              <a:t> be a path from </a:t>
            </a:r>
            <a:r>
              <a:rPr lang="en-US" sz="2000" i="1" dirty="0"/>
              <a:t>s</a:t>
            </a:r>
            <a:r>
              <a:rPr lang="en-US" sz="2000" dirty="0"/>
              <a:t> to </a:t>
            </a:r>
            <a:r>
              <a:rPr lang="en-US" sz="2000" i="1" dirty="0"/>
              <a:t>t</a:t>
            </a:r>
            <a:endParaRPr lang="en-US" sz="2000" dirty="0"/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000" dirty="0"/>
              <a:t>The weight in the reweighted graph is: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81000" y="2743200"/>
          <a:ext cx="1828800" cy="388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16000" imgH="215900" progId="Equation.3">
                  <p:embed/>
                </p:oleObj>
              </mc:Choice>
              <mc:Fallback>
                <p:oleObj name="Equation" r:id="rId2" imgW="1016000" imgH="2159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1000" y="2743200"/>
                        <a:ext cx="1828800" cy="388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286000" y="2743200"/>
          <a:ext cx="3733800" cy="375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46300" imgH="215900" progId="Equation.3">
                  <p:embed/>
                </p:oleObj>
              </mc:Choice>
              <mc:Fallback>
                <p:oleObj name="Equation" r:id="rId4" imgW="2146300" imgH="2159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86000" y="2743200"/>
                        <a:ext cx="3733800" cy="3755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057400" y="3429000"/>
          <a:ext cx="6553200" cy="377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746500" imgH="215900" progId="Equation.3">
                  <p:embed/>
                </p:oleObj>
              </mc:Choice>
              <mc:Fallback>
                <p:oleObj name="Equation" r:id="rId6" imgW="3746500" imgH="2159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57400" y="3429000"/>
                        <a:ext cx="6553200" cy="3776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6"/>
          <p:cNvSpPr/>
          <p:nvPr/>
        </p:nvSpPr>
        <p:spPr>
          <a:xfrm>
            <a:off x="3733800" y="3352800"/>
            <a:ext cx="762000" cy="533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5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486400" y="3352800"/>
            <a:ext cx="762000" cy="533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5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057400" y="4114800"/>
          <a:ext cx="50863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908300" imgH="215900" progId="Equation.3">
                  <p:embed/>
                </p:oleObj>
              </mc:Choice>
              <mc:Fallback>
                <p:oleObj name="Equation" r:id="rId8" imgW="2908300" imgH="21590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057400" y="4114800"/>
                        <a:ext cx="50863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219200" y="4879975"/>
          <a:ext cx="7707312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406900" imgH="215900" progId="Equation.3">
                  <p:embed/>
                </p:oleObj>
              </mc:Choice>
              <mc:Fallback>
                <p:oleObj name="Equation" r:id="rId10" imgW="4406900" imgH="21590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219200" y="4879975"/>
                        <a:ext cx="7707312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Oval 11"/>
          <p:cNvSpPr/>
          <p:nvPr/>
        </p:nvSpPr>
        <p:spPr>
          <a:xfrm>
            <a:off x="3962400" y="4800600"/>
            <a:ext cx="762000" cy="533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5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867400" y="4800600"/>
            <a:ext cx="762000" cy="533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5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1984375" y="5486400"/>
          <a:ext cx="61753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530600" imgH="215900" progId="Equation.3">
                  <p:embed/>
                </p:oleObj>
              </mc:Choice>
              <mc:Fallback>
                <p:oleObj name="Equation" r:id="rId12" imgW="3530600" imgH="215900" progId="Equation.3">
                  <p:embed/>
                  <p:pic>
                    <p:nvPicPr>
                      <p:cNvPr id="14" name="Object 13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984375" y="5486400"/>
                        <a:ext cx="617537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1981200" y="6324600"/>
          <a:ext cx="3065462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752600" imgH="215900" progId="Equation.3">
                  <p:embed/>
                </p:oleObj>
              </mc:Choice>
              <mc:Fallback>
                <p:oleObj name="Equation" r:id="rId14" imgW="1752600" imgH="215900" progId="Equation.3">
                  <p:embed/>
                  <p:pic>
                    <p:nvPicPr>
                      <p:cNvPr id="15" name="Object 1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981200" y="6324600"/>
                        <a:ext cx="3065462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556302" y="58674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…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4162530" y="420688"/>
          <a:ext cx="4600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752600" imgH="203200" progId="Equation.3">
                  <p:embed/>
                </p:oleObj>
              </mc:Choice>
              <mc:Fallback>
                <p:oleObj name="Equation" r:id="rId16" imgW="1752600" imgH="203200" progId="Equation.3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162530" y="420688"/>
                        <a:ext cx="46005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Straight Connector 18"/>
          <p:cNvCxnSpPr/>
          <p:nvPr/>
        </p:nvCxnSpPr>
        <p:spPr>
          <a:xfrm flipH="1">
            <a:off x="4876800" y="4419600"/>
            <a:ext cx="838200" cy="5334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239000" y="4419600"/>
            <a:ext cx="1600200" cy="3810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18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Lemma: proof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09600" y="2057400"/>
          <a:ext cx="5283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41600" imgH="215900" progId="Equation.3">
                  <p:embed/>
                </p:oleObj>
              </mc:Choice>
              <mc:Fallback>
                <p:oleObj name="Equation" r:id="rId2" imgW="2641600" imgH="2159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9600" y="2057400"/>
                        <a:ext cx="52832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2895600"/>
            <a:ext cx="76928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Claim</a:t>
            </a:r>
            <a:r>
              <a:rPr lang="en-US" sz="2000" dirty="0"/>
              <a:t>: the weight change preserves shortest paths, i.e., if a path was the shortest from s to t in the original graph it will still be the shortest path from s to t in the new graph.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8400" y="4648200"/>
            <a:ext cx="196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Justification?</a:t>
            </a:r>
          </a:p>
        </p:txBody>
      </p:sp>
    </p:spTree>
    <p:extLst>
      <p:ext uri="{BB962C8B-B14F-4D97-AF65-F5344CB8AC3E}">
        <p14:creationId xmlns:p14="http://schemas.microsoft.com/office/powerpoint/2010/main" val="15775629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Lemma: proof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09600" y="2057400"/>
          <a:ext cx="5283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41600" imgH="215900" progId="Equation.3">
                  <p:embed/>
                </p:oleObj>
              </mc:Choice>
              <mc:Fallback>
                <p:oleObj name="Equation" r:id="rId2" imgW="2641600" imgH="2159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9600" y="2057400"/>
                        <a:ext cx="52832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2895600"/>
            <a:ext cx="76928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Claim</a:t>
            </a:r>
            <a:r>
              <a:rPr lang="en-US" sz="2000" dirty="0"/>
              <a:t>: the weight change preserves shortest paths, i.e., if a path was the shortest from s to t in the original graph it will still be the shortest path from s to t in the new graph.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4572000"/>
            <a:ext cx="69342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h(s) – h(t) is a constant and will be the same for all paths from s to t, so the absolute ordering of all paths from s to t will not change.</a:t>
            </a:r>
          </a:p>
        </p:txBody>
      </p:sp>
    </p:spTree>
    <p:extLst>
      <p:ext uri="{BB962C8B-B14F-4D97-AF65-F5344CB8AC3E}">
        <p14:creationId xmlns:p14="http://schemas.microsoft.com/office/powerpoint/2010/main" val="171710458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334041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 </a:t>
            </a:r>
            <a:r>
              <a:rPr lang="en-US" i="1" dirty="0"/>
              <a:t>h</a:t>
            </a:r>
            <a:r>
              <a:rPr lang="en-US" dirty="0"/>
              <a:t> be </a:t>
            </a:r>
            <a:r>
              <a:rPr lang="en-US" i="1" dirty="0"/>
              <a:t>any</a:t>
            </a:r>
            <a:r>
              <a:rPr lang="en-US" dirty="0"/>
              <a:t> function mapping a vertex to a real value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we change the graph weights as: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shortest paths are preserved.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027255" y="3612383"/>
          <a:ext cx="4600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52600" imgH="203200" progId="Equation.3">
                  <p:embed/>
                </p:oleObj>
              </mc:Choice>
              <mc:Fallback>
                <p:oleObj name="Equation" r:id="rId3" imgW="1752600" imgH="2032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27255" y="3612383"/>
                        <a:ext cx="46005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27069" y="5559743"/>
            <a:ext cx="4581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Big question: how do we pick h?</a:t>
            </a:r>
          </a:p>
        </p:txBody>
      </p:sp>
    </p:spTree>
    <p:extLst>
      <p:ext uri="{BB962C8B-B14F-4D97-AF65-F5344CB8AC3E}">
        <p14:creationId xmlns:p14="http://schemas.microsoft.com/office/powerpoint/2010/main" val="397145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: key idea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286000" y="3886200"/>
            <a:ext cx="533400" cy="533400"/>
            <a:chOff x="1824" y="2736"/>
            <a:chExt cx="336" cy="336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3429000" y="2971800"/>
            <a:ext cx="533400" cy="533400"/>
            <a:chOff x="1824" y="2736"/>
            <a:chExt cx="336" cy="336"/>
          </a:xfrm>
        </p:grpSpPr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2" name="Group 10"/>
          <p:cNvGrpSpPr>
            <a:grpSpLocks/>
          </p:cNvGrpSpPr>
          <p:nvPr/>
        </p:nvGrpSpPr>
        <p:grpSpPr bwMode="auto">
          <a:xfrm>
            <a:off x="3429000" y="4648200"/>
            <a:ext cx="533400" cy="533400"/>
            <a:chOff x="1824" y="2736"/>
            <a:chExt cx="336" cy="336"/>
          </a:xfrm>
        </p:grpSpPr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5" name="Group 13"/>
          <p:cNvGrpSpPr>
            <a:grpSpLocks/>
          </p:cNvGrpSpPr>
          <p:nvPr/>
        </p:nvGrpSpPr>
        <p:grpSpPr bwMode="auto">
          <a:xfrm>
            <a:off x="4953000" y="4648200"/>
            <a:ext cx="533400" cy="533400"/>
            <a:chOff x="1824" y="2736"/>
            <a:chExt cx="336" cy="336"/>
          </a:xfrm>
        </p:grpSpPr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8" name="Group 16"/>
          <p:cNvGrpSpPr>
            <a:grpSpLocks/>
          </p:cNvGrpSpPr>
          <p:nvPr/>
        </p:nvGrpSpPr>
        <p:grpSpPr bwMode="auto">
          <a:xfrm>
            <a:off x="4953000" y="2971800"/>
            <a:ext cx="533400" cy="533400"/>
            <a:chOff x="1824" y="2736"/>
            <a:chExt cx="336" cy="336"/>
          </a:xfrm>
        </p:grpSpPr>
        <p:sp>
          <p:nvSpPr>
            <p:cNvPr id="19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1" name="Straight Arrow Connector 20"/>
          <p:cNvCxnSpPr>
            <a:endCxn id="10" idx="2"/>
          </p:cNvCxnSpPr>
          <p:nvPr/>
        </p:nvCxnSpPr>
        <p:spPr>
          <a:xfrm flipV="1">
            <a:off x="2743200" y="32385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5"/>
            <a:endCxn id="13" idx="2"/>
          </p:cNvCxnSpPr>
          <p:nvPr/>
        </p:nvCxnSpPr>
        <p:spPr>
          <a:xfrm>
            <a:off x="2741285" y="43414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43200" y="32004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4" name="Straight Arrow Connector 23"/>
          <p:cNvCxnSpPr>
            <a:endCxn id="19" idx="2"/>
          </p:cNvCxnSpPr>
          <p:nvPr/>
        </p:nvCxnSpPr>
        <p:spPr>
          <a:xfrm flipV="1">
            <a:off x="3962400" y="32385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4"/>
            <a:endCxn id="16" idx="0"/>
          </p:cNvCxnSpPr>
          <p:nvPr/>
        </p:nvCxnSpPr>
        <p:spPr>
          <a:xfrm>
            <a:off x="5219700" y="35052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3962400" y="33528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5"/>
            <a:endCxn id="16" idx="1"/>
          </p:cNvCxnSpPr>
          <p:nvPr/>
        </p:nvCxnSpPr>
        <p:spPr>
          <a:xfrm>
            <a:off x="3884285" y="34270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657600" y="35052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48887" y="37338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67200" y="4953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743200" y="4572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352800" y="3810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114800" y="3962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419600" y="3581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962400" y="49149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335156" y="2831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87D78B7-F945-3F4A-B1E2-79097A040D5B}"/>
                  </a:ext>
                </a:extLst>
              </p:cNvPr>
              <p:cNvSpPr/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28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baseline="30000" dirty="0"/>
                  <a:t> </a:t>
                </a:r>
                <a:r>
                  <a:rPr lang="en-US" sz="2800" dirty="0"/>
                  <a:t>= shortest path from </a:t>
                </a:r>
                <a:r>
                  <a:rPr lang="en-US" sz="2800" dirty="0">
                    <a:solidFill>
                      <a:srgbClr val="00800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to </a:t>
                </a:r>
                <a:r>
                  <a:rPr lang="en-US" sz="2800" dirty="0">
                    <a:solidFill>
                      <a:srgbClr val="00009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9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dirty="0"/>
                  <a:t> using only vertices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{1, 2, …, 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800" baseline="30000" dirty="0"/>
              </a:p>
            </p:txBody>
          </p:sp>
        </mc:Choice>
        <mc:Fallback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87D78B7-F945-3F4A-B1E2-79097A040D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  <a:blipFill>
                <a:blip r:embed="rId2"/>
                <a:stretch>
                  <a:fillRect l="-1600" t="-5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8247B345-3C66-6746-896A-B43F7927E929}"/>
              </a:ext>
            </a:extLst>
          </p:cNvPr>
          <p:cNvSpPr txBox="1"/>
          <p:nvPr/>
        </p:nvSpPr>
        <p:spPr>
          <a:xfrm>
            <a:off x="1916061" y="5650468"/>
            <a:ext cx="2280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is d</a:t>
            </a:r>
            <a:r>
              <a:rPr lang="en-US" sz="2800" baseline="-25000" dirty="0">
                <a:solidFill>
                  <a:srgbClr val="FF0000"/>
                </a:solidFill>
              </a:rPr>
              <a:t>15</a:t>
            </a:r>
            <a:r>
              <a:rPr lang="en-US" sz="2800" baseline="30000" dirty="0">
                <a:solidFill>
                  <a:srgbClr val="FF0000"/>
                </a:solidFill>
              </a:rPr>
              <a:t>3</a:t>
            </a:r>
            <a:r>
              <a:rPr lang="en-US" sz="28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8920407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h</a:t>
            </a:r>
          </a:p>
        </p:txBody>
      </p:sp>
      <p:sp>
        <p:nvSpPr>
          <p:cNvPr id="68" name="Content Placeholder 67"/>
          <p:cNvSpPr>
            <a:spLocks noGrp="1"/>
          </p:cNvSpPr>
          <p:nvPr>
            <p:ph idx="1"/>
          </p:nvPr>
        </p:nvSpPr>
        <p:spPr>
          <a:xfrm>
            <a:off x="121921" y="1719263"/>
            <a:ext cx="8917576" cy="110013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Need to pick h such that the resulting graph has all weights as positive.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06715" y="5259715"/>
            <a:ext cx="533400" cy="533400"/>
            <a:chOff x="1824" y="2736"/>
            <a:chExt cx="336" cy="336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449715" y="4345315"/>
            <a:ext cx="533400" cy="533400"/>
            <a:chOff x="1824" y="2736"/>
            <a:chExt cx="336" cy="336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1449715" y="6021715"/>
            <a:ext cx="533400" cy="533400"/>
            <a:chOff x="1824" y="2736"/>
            <a:chExt cx="336" cy="336"/>
          </a:xfrm>
        </p:grpSpPr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2973715" y="6021715"/>
            <a:ext cx="533400" cy="533400"/>
            <a:chOff x="1824" y="2736"/>
            <a:chExt cx="336" cy="336"/>
          </a:xfrm>
        </p:grpSpPr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2973715" y="4345315"/>
            <a:ext cx="533400" cy="533400"/>
            <a:chOff x="1824" y="2736"/>
            <a:chExt cx="336" cy="336"/>
          </a:xfrm>
        </p:grpSpPr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19" name="Straight Arrow Connector 18"/>
          <p:cNvCxnSpPr>
            <a:endCxn id="8" idx="2"/>
          </p:cNvCxnSpPr>
          <p:nvPr/>
        </p:nvCxnSpPr>
        <p:spPr>
          <a:xfrm flipV="1">
            <a:off x="763915" y="4612015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5"/>
            <a:endCxn id="11" idx="2"/>
          </p:cNvCxnSpPr>
          <p:nvPr/>
        </p:nvCxnSpPr>
        <p:spPr>
          <a:xfrm>
            <a:off x="762000" y="5715000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63915" y="4573915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2" name="Straight Arrow Connector 21"/>
          <p:cNvCxnSpPr>
            <a:endCxn id="17" idx="2"/>
          </p:cNvCxnSpPr>
          <p:nvPr/>
        </p:nvCxnSpPr>
        <p:spPr>
          <a:xfrm flipV="1">
            <a:off x="1983115" y="4612015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4"/>
            <a:endCxn id="14" idx="0"/>
          </p:cNvCxnSpPr>
          <p:nvPr/>
        </p:nvCxnSpPr>
        <p:spPr>
          <a:xfrm>
            <a:off x="3240415" y="4878715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1983115" y="4726315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5"/>
            <a:endCxn id="14" idx="1"/>
          </p:cNvCxnSpPr>
          <p:nvPr/>
        </p:nvCxnSpPr>
        <p:spPr>
          <a:xfrm>
            <a:off x="1905000" y="4800600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6"/>
            <a:endCxn id="14" idx="2"/>
          </p:cNvCxnSpPr>
          <p:nvPr/>
        </p:nvCxnSpPr>
        <p:spPr>
          <a:xfrm>
            <a:off x="1983115" y="6288415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678315" y="4878715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69602" y="5107315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287915" y="632651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3915" y="594551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73515" y="518351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35515" y="533591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440315" y="495491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362200" y="4191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Right Arrow 34"/>
          <p:cNvSpPr/>
          <p:nvPr/>
        </p:nvSpPr>
        <p:spPr>
          <a:xfrm>
            <a:off x="4191000" y="4800600"/>
            <a:ext cx="990600" cy="1066800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5639469" y="5105400"/>
            <a:ext cx="533400" cy="533400"/>
            <a:chOff x="1824" y="2736"/>
            <a:chExt cx="336" cy="336"/>
          </a:xfrm>
        </p:grpSpPr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000000"/>
                  </a:solidFill>
                </a:rPr>
                <a:t>A</a:t>
              </a:r>
            </a:p>
          </p:txBody>
        </p:sp>
      </p:grpSp>
      <p:grpSp>
        <p:nvGrpSpPr>
          <p:cNvPr id="39" name="Group 38"/>
          <p:cNvGrpSpPr>
            <a:grpSpLocks/>
          </p:cNvGrpSpPr>
          <p:nvPr/>
        </p:nvGrpSpPr>
        <p:grpSpPr bwMode="auto">
          <a:xfrm>
            <a:off x="6782469" y="4191000"/>
            <a:ext cx="533400" cy="533400"/>
            <a:chOff x="1824" y="2736"/>
            <a:chExt cx="336" cy="336"/>
          </a:xfrm>
        </p:grpSpPr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42" name="Group 41"/>
          <p:cNvGrpSpPr>
            <a:grpSpLocks/>
          </p:cNvGrpSpPr>
          <p:nvPr/>
        </p:nvGrpSpPr>
        <p:grpSpPr bwMode="auto">
          <a:xfrm>
            <a:off x="6782469" y="5867400"/>
            <a:ext cx="533400" cy="533400"/>
            <a:chOff x="1824" y="2736"/>
            <a:chExt cx="336" cy="336"/>
          </a:xfrm>
        </p:grpSpPr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45" name="Group 44"/>
          <p:cNvGrpSpPr>
            <a:grpSpLocks/>
          </p:cNvGrpSpPr>
          <p:nvPr/>
        </p:nvGrpSpPr>
        <p:grpSpPr bwMode="auto">
          <a:xfrm>
            <a:off x="8306469" y="5867400"/>
            <a:ext cx="533400" cy="533400"/>
            <a:chOff x="1824" y="2736"/>
            <a:chExt cx="336" cy="336"/>
          </a:xfrm>
        </p:grpSpPr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8306469" y="4191000"/>
            <a:ext cx="533400" cy="533400"/>
            <a:chOff x="1824" y="2736"/>
            <a:chExt cx="336" cy="336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51" name="Straight Arrow Connector 50"/>
          <p:cNvCxnSpPr>
            <a:endCxn id="40" idx="2"/>
          </p:cNvCxnSpPr>
          <p:nvPr/>
        </p:nvCxnSpPr>
        <p:spPr>
          <a:xfrm flipV="1">
            <a:off x="6096669" y="44577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7" idx="5"/>
            <a:endCxn id="43" idx="2"/>
          </p:cNvCxnSpPr>
          <p:nvPr/>
        </p:nvCxnSpPr>
        <p:spPr>
          <a:xfrm>
            <a:off x="6094754" y="55606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096669" y="4419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54" name="Straight Arrow Connector 53"/>
          <p:cNvCxnSpPr>
            <a:endCxn id="49" idx="2"/>
          </p:cNvCxnSpPr>
          <p:nvPr/>
        </p:nvCxnSpPr>
        <p:spPr>
          <a:xfrm flipV="1">
            <a:off x="7315869" y="44577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9" idx="4"/>
            <a:endCxn id="46" idx="0"/>
          </p:cNvCxnSpPr>
          <p:nvPr/>
        </p:nvCxnSpPr>
        <p:spPr>
          <a:xfrm>
            <a:off x="8573169" y="47244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7315869" y="45720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0" idx="5"/>
            <a:endCxn id="46" idx="1"/>
          </p:cNvCxnSpPr>
          <p:nvPr/>
        </p:nvCxnSpPr>
        <p:spPr>
          <a:xfrm>
            <a:off x="7237754" y="46462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3" idx="6"/>
            <a:endCxn id="46" idx="2"/>
          </p:cNvCxnSpPr>
          <p:nvPr/>
        </p:nvCxnSpPr>
        <p:spPr>
          <a:xfrm>
            <a:off x="7315869" y="61341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7011069" y="47244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602356" y="4953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620669" y="6172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096669" y="5791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706269" y="502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468269" y="5181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773069" y="4800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620669" y="4038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graphicFrame>
        <p:nvGraphicFramePr>
          <p:cNvPr id="69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9044221"/>
              </p:ext>
            </p:extLst>
          </p:nvPr>
        </p:nvGraphicFramePr>
        <p:xfrm>
          <a:off x="2857500" y="3068872"/>
          <a:ext cx="3429000" cy="397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52600" imgH="203200" progId="Equation.3">
                  <p:embed/>
                </p:oleObj>
              </mc:Choice>
              <mc:Fallback>
                <p:oleObj name="Equation" r:id="rId2" imgW="1752600" imgH="203200" progId="Equation.3">
                  <p:embed/>
                  <p:pic>
                    <p:nvPicPr>
                      <p:cNvPr id="69" name="Object 6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57500" y="3068872"/>
                        <a:ext cx="3429000" cy="397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539029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Johnson’s algorithm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7696200" cy="2819400"/>
          </a:xfrm>
          <a:solidFill>
            <a:srgbClr val="FFFFFF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Create G’ with one extra node s with 0 weight edges to all nodes run Bellman-Ford(G’, s).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if no negative-weight cycle:</a:t>
            </a:r>
          </a:p>
          <a:p>
            <a:pPr marL="274320" lvl="1" indent="0">
              <a:buNone/>
            </a:pPr>
            <a:r>
              <a:rPr lang="en-US" sz="2000" dirty="0"/>
              <a:t>	reweight edges in G with h(v)=shortest path from s to v</a:t>
            </a:r>
          </a:p>
          <a:p>
            <a:pPr marL="274320" lvl="1" indent="0">
              <a:buNone/>
            </a:pPr>
            <a:r>
              <a:rPr lang="en-US" sz="2000" dirty="0"/>
              <a:t>	run Dijkstra’s from every vertex</a:t>
            </a:r>
          </a:p>
          <a:p>
            <a:pPr marL="274320" lvl="1" indent="0">
              <a:buNone/>
            </a:pPr>
            <a:r>
              <a:rPr lang="en-US" sz="2000" dirty="0"/>
              <a:t>	reweight shortest paths based on G</a:t>
            </a:r>
          </a:p>
        </p:txBody>
      </p:sp>
    </p:spTree>
    <p:extLst>
      <p:ext uri="{BB962C8B-B14F-4D97-AF65-F5344CB8AC3E}">
        <p14:creationId xmlns:p14="http://schemas.microsoft.com/office/powerpoint/2010/main" val="293268746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306715" y="4497715"/>
            <a:ext cx="533400" cy="533400"/>
            <a:chOff x="1824" y="2736"/>
            <a:chExt cx="336" cy="336"/>
          </a:xfrm>
        </p:grpSpPr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1449715" y="3583315"/>
            <a:ext cx="533400" cy="533400"/>
            <a:chOff x="1824" y="2736"/>
            <a:chExt cx="336" cy="336"/>
          </a:xfrm>
        </p:grpSpPr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1449715" y="5259715"/>
            <a:ext cx="533400" cy="533400"/>
            <a:chOff x="1824" y="2736"/>
            <a:chExt cx="336" cy="336"/>
          </a:xfrm>
        </p:grpSpPr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2973715" y="5259715"/>
            <a:ext cx="533400" cy="533400"/>
            <a:chOff x="1824" y="2736"/>
            <a:chExt cx="336" cy="336"/>
          </a:xfrm>
        </p:grpSpPr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2973715" y="3583315"/>
            <a:ext cx="533400" cy="533400"/>
            <a:chOff x="1824" y="2736"/>
            <a:chExt cx="336" cy="336"/>
          </a:xfrm>
        </p:grpSpPr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28" name="Straight Arrow Connector 27"/>
          <p:cNvCxnSpPr>
            <a:endCxn id="17" idx="2"/>
          </p:cNvCxnSpPr>
          <p:nvPr/>
        </p:nvCxnSpPr>
        <p:spPr>
          <a:xfrm flipV="1">
            <a:off x="763915" y="3850015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4" idx="5"/>
            <a:endCxn id="20" idx="2"/>
          </p:cNvCxnSpPr>
          <p:nvPr/>
        </p:nvCxnSpPr>
        <p:spPr>
          <a:xfrm>
            <a:off x="762000" y="4953000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63915" y="3811915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31" name="Straight Arrow Connector 30"/>
          <p:cNvCxnSpPr>
            <a:endCxn id="26" idx="2"/>
          </p:cNvCxnSpPr>
          <p:nvPr/>
        </p:nvCxnSpPr>
        <p:spPr>
          <a:xfrm flipV="1">
            <a:off x="1983115" y="3850015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6" idx="4"/>
            <a:endCxn id="23" idx="0"/>
          </p:cNvCxnSpPr>
          <p:nvPr/>
        </p:nvCxnSpPr>
        <p:spPr>
          <a:xfrm>
            <a:off x="3240415" y="4116715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1983115" y="3964315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7" idx="5"/>
            <a:endCxn id="23" idx="1"/>
          </p:cNvCxnSpPr>
          <p:nvPr/>
        </p:nvCxnSpPr>
        <p:spPr>
          <a:xfrm>
            <a:off x="1905000" y="4038600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0" idx="6"/>
            <a:endCxn id="23" idx="2"/>
          </p:cNvCxnSpPr>
          <p:nvPr/>
        </p:nvCxnSpPr>
        <p:spPr>
          <a:xfrm>
            <a:off x="1983115" y="5526415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678315" y="4116715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269602" y="4345315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287915" y="556451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3915" y="518351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373515" y="442151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135515" y="457391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440315" y="419291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2362200" y="3429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grpSp>
        <p:nvGrpSpPr>
          <p:cNvPr id="144" name="Group 143"/>
          <p:cNvGrpSpPr/>
          <p:nvPr/>
        </p:nvGrpSpPr>
        <p:grpSpPr>
          <a:xfrm>
            <a:off x="5181600" y="2514600"/>
            <a:ext cx="3657600" cy="3569732"/>
            <a:chOff x="5181600" y="2514600"/>
            <a:chExt cx="3657600" cy="3569732"/>
          </a:xfrm>
        </p:grpSpPr>
        <p:grpSp>
          <p:nvGrpSpPr>
            <p:cNvPr id="73" name="Group 72"/>
            <p:cNvGrpSpPr>
              <a:grpSpLocks/>
            </p:cNvGrpSpPr>
            <p:nvPr/>
          </p:nvGrpSpPr>
          <p:grpSpPr bwMode="auto">
            <a:xfrm>
              <a:off x="5181600" y="2514600"/>
              <a:ext cx="533400" cy="533400"/>
              <a:chOff x="1824" y="2736"/>
              <a:chExt cx="336" cy="336"/>
            </a:xfrm>
          </p:grpSpPr>
          <p:sp>
            <p:nvSpPr>
              <p:cNvPr id="74" name="Oval 73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5" name="Text Box 6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S</a:t>
                </a:r>
              </a:p>
            </p:txBody>
          </p:sp>
        </p:grpSp>
        <p:grpSp>
          <p:nvGrpSpPr>
            <p:cNvPr id="76" name="Group 75"/>
            <p:cNvGrpSpPr>
              <a:grpSpLocks/>
            </p:cNvGrpSpPr>
            <p:nvPr/>
          </p:nvGrpSpPr>
          <p:grpSpPr bwMode="auto">
            <a:xfrm>
              <a:off x="5486400" y="4648200"/>
              <a:ext cx="533400" cy="533400"/>
              <a:chOff x="1824" y="2736"/>
              <a:chExt cx="336" cy="336"/>
            </a:xfrm>
          </p:grpSpPr>
          <p:sp>
            <p:nvSpPr>
              <p:cNvPr id="77" name="Oval 76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8" name="Text Box 6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A</a:t>
                </a:r>
              </a:p>
            </p:txBody>
          </p:sp>
        </p:grpSp>
        <p:grpSp>
          <p:nvGrpSpPr>
            <p:cNvPr id="79" name="Group 78"/>
            <p:cNvGrpSpPr>
              <a:grpSpLocks/>
            </p:cNvGrpSpPr>
            <p:nvPr/>
          </p:nvGrpSpPr>
          <p:grpSpPr bwMode="auto">
            <a:xfrm>
              <a:off x="6629400" y="3733800"/>
              <a:ext cx="533400" cy="533400"/>
              <a:chOff x="1824" y="2736"/>
              <a:chExt cx="336" cy="336"/>
            </a:xfrm>
          </p:grpSpPr>
          <p:sp>
            <p:nvSpPr>
              <p:cNvPr id="80" name="Oval 79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1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B</a:t>
                </a:r>
              </a:p>
            </p:txBody>
          </p:sp>
        </p:grpSp>
        <p:grpSp>
          <p:nvGrpSpPr>
            <p:cNvPr id="82" name="Group 81"/>
            <p:cNvGrpSpPr>
              <a:grpSpLocks/>
            </p:cNvGrpSpPr>
            <p:nvPr/>
          </p:nvGrpSpPr>
          <p:grpSpPr bwMode="auto">
            <a:xfrm>
              <a:off x="6629400" y="5410200"/>
              <a:ext cx="533400" cy="533400"/>
              <a:chOff x="1824" y="2736"/>
              <a:chExt cx="336" cy="336"/>
            </a:xfrm>
          </p:grpSpPr>
          <p:sp>
            <p:nvSpPr>
              <p:cNvPr id="83" name="Oval 82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4" name="Text Box 12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C</a:t>
                </a:r>
              </a:p>
            </p:txBody>
          </p:sp>
        </p:grpSp>
        <p:grpSp>
          <p:nvGrpSpPr>
            <p:cNvPr id="85" name="Group 84"/>
            <p:cNvGrpSpPr>
              <a:grpSpLocks/>
            </p:cNvGrpSpPr>
            <p:nvPr/>
          </p:nvGrpSpPr>
          <p:grpSpPr bwMode="auto">
            <a:xfrm>
              <a:off x="8153400" y="5410200"/>
              <a:ext cx="533400" cy="533400"/>
              <a:chOff x="1824" y="2736"/>
              <a:chExt cx="336" cy="336"/>
            </a:xfrm>
          </p:grpSpPr>
          <p:sp>
            <p:nvSpPr>
              <p:cNvPr id="86" name="Oval 85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7" name="Text Box 15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E</a:t>
                </a:r>
              </a:p>
            </p:txBody>
          </p:sp>
        </p:grpSp>
        <p:grpSp>
          <p:nvGrpSpPr>
            <p:cNvPr id="88" name="Group 87"/>
            <p:cNvGrpSpPr>
              <a:grpSpLocks/>
            </p:cNvGrpSpPr>
            <p:nvPr/>
          </p:nvGrpSpPr>
          <p:grpSpPr bwMode="auto">
            <a:xfrm>
              <a:off x="8153400" y="3733800"/>
              <a:ext cx="533400" cy="533400"/>
              <a:chOff x="1824" y="2736"/>
              <a:chExt cx="336" cy="336"/>
            </a:xfrm>
          </p:grpSpPr>
          <p:sp>
            <p:nvSpPr>
              <p:cNvPr id="89" name="Oval 8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0" name="Text Box 18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D</a:t>
                </a:r>
              </a:p>
            </p:txBody>
          </p:sp>
        </p:grpSp>
        <p:cxnSp>
          <p:nvCxnSpPr>
            <p:cNvPr id="91" name="Straight Arrow Connector 90"/>
            <p:cNvCxnSpPr>
              <a:endCxn id="80" idx="2"/>
            </p:cNvCxnSpPr>
            <p:nvPr/>
          </p:nvCxnSpPr>
          <p:spPr>
            <a:xfrm flipV="1">
              <a:off x="5943600" y="4000500"/>
              <a:ext cx="685800" cy="72390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77" idx="5"/>
              <a:endCxn id="83" idx="2"/>
            </p:cNvCxnSpPr>
            <p:nvPr/>
          </p:nvCxnSpPr>
          <p:spPr>
            <a:xfrm>
              <a:off x="5941685" y="5103485"/>
              <a:ext cx="687715" cy="57341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5943600" y="3962400"/>
              <a:ext cx="389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cxnSp>
          <p:nvCxnSpPr>
            <p:cNvPr id="94" name="Straight Arrow Connector 93"/>
            <p:cNvCxnSpPr>
              <a:endCxn id="89" idx="2"/>
            </p:cNvCxnSpPr>
            <p:nvPr/>
          </p:nvCxnSpPr>
          <p:spPr>
            <a:xfrm flipV="1">
              <a:off x="7162800" y="4000500"/>
              <a:ext cx="990600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89" idx="4"/>
              <a:endCxn id="86" idx="0"/>
            </p:cNvCxnSpPr>
            <p:nvPr/>
          </p:nvCxnSpPr>
          <p:spPr>
            <a:xfrm>
              <a:off x="8420100" y="4267200"/>
              <a:ext cx="0" cy="1143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H="1" flipV="1">
              <a:off x="7162800" y="4114800"/>
              <a:ext cx="1143001" cy="129731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80" idx="5"/>
              <a:endCxn id="86" idx="1"/>
            </p:cNvCxnSpPr>
            <p:nvPr/>
          </p:nvCxnSpPr>
          <p:spPr>
            <a:xfrm>
              <a:off x="7084685" y="4189085"/>
              <a:ext cx="1146830" cy="129923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83" idx="6"/>
              <a:endCxn id="86" idx="2"/>
            </p:cNvCxnSpPr>
            <p:nvPr/>
          </p:nvCxnSpPr>
          <p:spPr>
            <a:xfrm>
              <a:off x="7162800" y="5676900"/>
              <a:ext cx="9906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>
              <a:off x="6858000" y="4267200"/>
              <a:ext cx="0" cy="1143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8449287" y="4495800"/>
              <a:ext cx="389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-3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7467600" y="57150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943600" y="53340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553200" y="45720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315200" y="47244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7620000" y="43434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181600" y="36576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562600" y="33528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cxnSp>
          <p:nvCxnSpPr>
            <p:cNvPr id="116" name="Straight Arrow Connector 115"/>
            <p:cNvCxnSpPr>
              <a:stCxn id="74" idx="4"/>
            </p:cNvCxnSpPr>
            <p:nvPr/>
          </p:nvCxnSpPr>
          <p:spPr>
            <a:xfrm>
              <a:off x="5448300" y="3048000"/>
              <a:ext cx="266700" cy="12192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74" idx="5"/>
            </p:cNvCxnSpPr>
            <p:nvPr/>
          </p:nvCxnSpPr>
          <p:spPr>
            <a:xfrm>
              <a:off x="5636885" y="2969885"/>
              <a:ext cx="840115" cy="53531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stCxn id="74" idx="6"/>
            </p:cNvCxnSpPr>
            <p:nvPr/>
          </p:nvCxnSpPr>
          <p:spPr>
            <a:xfrm>
              <a:off x="5715000" y="2781300"/>
              <a:ext cx="1295400" cy="5715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stCxn id="74" idx="5"/>
            </p:cNvCxnSpPr>
            <p:nvPr/>
          </p:nvCxnSpPr>
          <p:spPr>
            <a:xfrm>
              <a:off x="5636885" y="2969885"/>
              <a:ext cx="611515" cy="76391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stCxn id="74" idx="5"/>
            </p:cNvCxnSpPr>
            <p:nvPr/>
          </p:nvCxnSpPr>
          <p:spPr>
            <a:xfrm>
              <a:off x="5636885" y="2969885"/>
              <a:ext cx="306715" cy="91631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6172200" y="26670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6096000" y="30480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087756" y="32766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7467600" y="35814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sp>
        <p:nvSpPr>
          <p:cNvPr id="142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82880" y="76200"/>
            <a:ext cx="7696200" cy="2362200"/>
          </a:xfrm>
          <a:noFill/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Create G’</a:t>
            </a:r>
          </a:p>
          <a:p>
            <a:pPr marL="0" indent="0">
              <a:buNone/>
            </a:pPr>
            <a:r>
              <a:rPr lang="en-US" sz="2000" dirty="0"/>
              <a:t>run Bellman-Ford(G’,s)</a:t>
            </a:r>
          </a:p>
          <a:p>
            <a:pPr marL="0" indent="0">
              <a:buNone/>
            </a:pPr>
            <a:r>
              <a:rPr lang="en-US" sz="2000" dirty="0"/>
              <a:t>if no negative-weight cycle</a:t>
            </a:r>
          </a:p>
          <a:p>
            <a:pPr marL="274320" lvl="1" indent="0">
              <a:buNone/>
            </a:pPr>
            <a:r>
              <a:rPr lang="en-US" sz="2000" dirty="0"/>
              <a:t>	reweight edges in G with h(v)=shortest path from s to v</a:t>
            </a:r>
          </a:p>
          <a:p>
            <a:pPr marL="274320" lvl="1" indent="0">
              <a:buNone/>
            </a:pPr>
            <a:r>
              <a:rPr lang="en-US" sz="2000" dirty="0"/>
              <a:t>	run </a:t>
            </a:r>
            <a:r>
              <a:rPr lang="en-US" sz="2000" dirty="0" err="1"/>
              <a:t>Dijkstra’s</a:t>
            </a:r>
            <a:r>
              <a:rPr lang="en-US" sz="2000" dirty="0"/>
              <a:t> from every vertex</a:t>
            </a:r>
          </a:p>
          <a:p>
            <a:pPr marL="274320" lvl="1" indent="0">
              <a:buNone/>
            </a:pPr>
            <a:r>
              <a:rPr lang="en-US" sz="2000" dirty="0"/>
              <a:t>	reweight shortest paths based on G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228600" y="76200"/>
            <a:ext cx="5334000" cy="381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2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>
            <a:grpSpLocks/>
          </p:cNvGrpSpPr>
          <p:nvPr/>
        </p:nvGrpSpPr>
        <p:grpSpPr bwMode="auto">
          <a:xfrm>
            <a:off x="381000" y="3059668"/>
            <a:ext cx="533400" cy="533400"/>
            <a:chOff x="1824" y="2736"/>
            <a:chExt cx="336" cy="336"/>
          </a:xfrm>
        </p:grpSpPr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685800" y="5193268"/>
            <a:ext cx="533400" cy="533400"/>
            <a:chOff x="1824" y="2736"/>
            <a:chExt cx="336" cy="336"/>
          </a:xfrm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1828800" y="4278868"/>
            <a:ext cx="533400" cy="533400"/>
            <a:chOff x="1824" y="2736"/>
            <a:chExt cx="336" cy="336"/>
          </a:xfrm>
        </p:grpSpPr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1828800" y="5955268"/>
            <a:ext cx="533400" cy="533400"/>
            <a:chOff x="1824" y="2736"/>
            <a:chExt cx="336" cy="336"/>
          </a:xfrm>
        </p:grpSpPr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3352800" y="5955268"/>
            <a:ext cx="533400" cy="533400"/>
            <a:chOff x="1824" y="2736"/>
            <a:chExt cx="336" cy="336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3352800" y="4278868"/>
            <a:ext cx="533400" cy="533400"/>
            <a:chOff x="1824" y="2736"/>
            <a:chExt cx="336" cy="336"/>
          </a:xfrm>
        </p:grpSpPr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91" name="Straight Arrow Connector 90"/>
          <p:cNvCxnSpPr>
            <a:endCxn id="80" idx="2"/>
          </p:cNvCxnSpPr>
          <p:nvPr/>
        </p:nvCxnSpPr>
        <p:spPr>
          <a:xfrm flipV="1">
            <a:off x="1143000" y="4545568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5"/>
            <a:endCxn id="83" idx="2"/>
          </p:cNvCxnSpPr>
          <p:nvPr/>
        </p:nvCxnSpPr>
        <p:spPr>
          <a:xfrm>
            <a:off x="1141085" y="5648553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3000" y="4507468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94" name="Straight Arrow Connector 93"/>
          <p:cNvCxnSpPr>
            <a:endCxn id="89" idx="2"/>
          </p:cNvCxnSpPr>
          <p:nvPr/>
        </p:nvCxnSpPr>
        <p:spPr>
          <a:xfrm flipV="1">
            <a:off x="2362200" y="4545568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4"/>
            <a:endCxn id="86" idx="0"/>
          </p:cNvCxnSpPr>
          <p:nvPr/>
        </p:nvCxnSpPr>
        <p:spPr>
          <a:xfrm>
            <a:off x="3619500" y="4812268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2362200" y="4659868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5"/>
            <a:endCxn id="86" idx="1"/>
          </p:cNvCxnSpPr>
          <p:nvPr/>
        </p:nvCxnSpPr>
        <p:spPr>
          <a:xfrm>
            <a:off x="2284085" y="4734153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3" idx="6"/>
            <a:endCxn id="86" idx="2"/>
          </p:cNvCxnSpPr>
          <p:nvPr/>
        </p:nvCxnSpPr>
        <p:spPr>
          <a:xfrm>
            <a:off x="2362200" y="6221968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057400" y="4812268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648687" y="5040868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667000" y="6260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" y="5879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752600" y="5117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514600" y="5269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819400" y="4888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81000" y="4202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62000" y="3897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116" name="Straight Arrow Connector 115"/>
          <p:cNvCxnSpPr>
            <a:stCxn id="74" idx="4"/>
          </p:cNvCxnSpPr>
          <p:nvPr/>
        </p:nvCxnSpPr>
        <p:spPr>
          <a:xfrm>
            <a:off x="647700" y="3593068"/>
            <a:ext cx="266700" cy="1219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74" idx="5"/>
          </p:cNvCxnSpPr>
          <p:nvPr/>
        </p:nvCxnSpPr>
        <p:spPr>
          <a:xfrm>
            <a:off x="836285" y="3514953"/>
            <a:ext cx="840115" cy="5353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74" idx="6"/>
          </p:cNvCxnSpPr>
          <p:nvPr/>
        </p:nvCxnSpPr>
        <p:spPr>
          <a:xfrm>
            <a:off x="914400" y="3326368"/>
            <a:ext cx="1295400" cy="571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74" idx="5"/>
          </p:cNvCxnSpPr>
          <p:nvPr/>
        </p:nvCxnSpPr>
        <p:spPr>
          <a:xfrm>
            <a:off x="836285" y="3514953"/>
            <a:ext cx="611515" cy="7639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74" idx="5"/>
          </p:cNvCxnSpPr>
          <p:nvPr/>
        </p:nvCxnSpPr>
        <p:spPr>
          <a:xfrm>
            <a:off x="836285" y="3514953"/>
            <a:ext cx="306715" cy="9163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1371600" y="3212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1295400" y="3593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1287156" y="3821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81600" y="3669268"/>
            <a:ext cx="2362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A:	</a:t>
            </a:r>
            <a:r>
              <a:rPr lang="en-US" sz="2800" dirty="0">
                <a:solidFill>
                  <a:srgbClr val="FF0000"/>
                </a:solidFill>
              </a:rPr>
              <a:t>?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B: 	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C: 	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D: 	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E: 	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667000" y="4126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228600" y="457200"/>
            <a:ext cx="5334000" cy="381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8820BB14-1255-CB40-9FD2-8D00355A1DC8}"/>
              </a:ext>
            </a:extLst>
          </p:cNvPr>
          <p:cNvSpPr txBox="1">
            <a:spLocks/>
          </p:cNvSpPr>
          <p:nvPr/>
        </p:nvSpPr>
        <p:spPr>
          <a:xfrm>
            <a:off x="182880" y="76200"/>
            <a:ext cx="7696200" cy="2362200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/>
              <a:t>Create G’</a:t>
            </a:r>
          </a:p>
          <a:p>
            <a:pPr marL="0" indent="0">
              <a:buFont typeface="Wingdings"/>
              <a:buNone/>
            </a:pPr>
            <a:r>
              <a:rPr lang="en-US" sz="2000"/>
              <a:t>run Bellman-Ford(G’,s)</a:t>
            </a:r>
          </a:p>
          <a:p>
            <a:pPr marL="0" indent="0">
              <a:buFont typeface="Wingdings"/>
              <a:buNone/>
            </a:pPr>
            <a:r>
              <a:rPr lang="en-US" sz="2000"/>
              <a:t>if no negative-weight cycle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edges in G with h(v)=shortest path from s to v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run Dijkstra’s from every vertex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shortest paths based on 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4956694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>
            <a:grpSpLocks/>
          </p:cNvGrpSpPr>
          <p:nvPr/>
        </p:nvGrpSpPr>
        <p:grpSpPr bwMode="auto">
          <a:xfrm>
            <a:off x="381000" y="3059668"/>
            <a:ext cx="533400" cy="533400"/>
            <a:chOff x="1824" y="2736"/>
            <a:chExt cx="336" cy="336"/>
          </a:xfrm>
        </p:grpSpPr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685800" y="5193268"/>
            <a:ext cx="533400" cy="533400"/>
            <a:chOff x="1824" y="2736"/>
            <a:chExt cx="336" cy="336"/>
          </a:xfrm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1828800" y="4278868"/>
            <a:ext cx="533400" cy="533400"/>
            <a:chOff x="1824" y="2736"/>
            <a:chExt cx="336" cy="336"/>
          </a:xfrm>
        </p:grpSpPr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1828800" y="5955268"/>
            <a:ext cx="533400" cy="533400"/>
            <a:chOff x="1824" y="2736"/>
            <a:chExt cx="336" cy="336"/>
          </a:xfrm>
        </p:grpSpPr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3352800" y="5955268"/>
            <a:ext cx="533400" cy="533400"/>
            <a:chOff x="1824" y="2736"/>
            <a:chExt cx="336" cy="336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3352800" y="4278868"/>
            <a:ext cx="533400" cy="533400"/>
            <a:chOff x="1824" y="2736"/>
            <a:chExt cx="336" cy="336"/>
          </a:xfrm>
        </p:grpSpPr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91" name="Straight Arrow Connector 90"/>
          <p:cNvCxnSpPr>
            <a:endCxn id="80" idx="2"/>
          </p:cNvCxnSpPr>
          <p:nvPr/>
        </p:nvCxnSpPr>
        <p:spPr>
          <a:xfrm flipV="1">
            <a:off x="1143000" y="4545568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5"/>
            <a:endCxn id="83" idx="2"/>
          </p:cNvCxnSpPr>
          <p:nvPr/>
        </p:nvCxnSpPr>
        <p:spPr>
          <a:xfrm>
            <a:off x="1141085" y="5648553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3000" y="4507468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94" name="Straight Arrow Connector 93"/>
          <p:cNvCxnSpPr>
            <a:endCxn id="89" idx="2"/>
          </p:cNvCxnSpPr>
          <p:nvPr/>
        </p:nvCxnSpPr>
        <p:spPr>
          <a:xfrm flipV="1">
            <a:off x="2362200" y="4545568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4"/>
            <a:endCxn id="86" idx="0"/>
          </p:cNvCxnSpPr>
          <p:nvPr/>
        </p:nvCxnSpPr>
        <p:spPr>
          <a:xfrm>
            <a:off x="3619500" y="4812268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2362200" y="4659868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5"/>
            <a:endCxn id="86" idx="1"/>
          </p:cNvCxnSpPr>
          <p:nvPr/>
        </p:nvCxnSpPr>
        <p:spPr>
          <a:xfrm>
            <a:off x="2284085" y="4734153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3" idx="6"/>
            <a:endCxn id="86" idx="2"/>
          </p:cNvCxnSpPr>
          <p:nvPr/>
        </p:nvCxnSpPr>
        <p:spPr>
          <a:xfrm>
            <a:off x="2362200" y="6221968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057400" y="4812268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648687" y="5040868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667000" y="6260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" y="5879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752600" y="5117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514600" y="5269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819400" y="4888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81000" y="4202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62000" y="3897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116" name="Straight Arrow Connector 115"/>
          <p:cNvCxnSpPr>
            <a:stCxn id="74" idx="4"/>
          </p:cNvCxnSpPr>
          <p:nvPr/>
        </p:nvCxnSpPr>
        <p:spPr>
          <a:xfrm>
            <a:off x="647700" y="3593068"/>
            <a:ext cx="266700" cy="1219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74" idx="5"/>
          </p:cNvCxnSpPr>
          <p:nvPr/>
        </p:nvCxnSpPr>
        <p:spPr>
          <a:xfrm>
            <a:off x="836285" y="3514953"/>
            <a:ext cx="840115" cy="5353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74" idx="6"/>
          </p:cNvCxnSpPr>
          <p:nvPr/>
        </p:nvCxnSpPr>
        <p:spPr>
          <a:xfrm>
            <a:off x="914400" y="3326368"/>
            <a:ext cx="1295400" cy="571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74" idx="5"/>
          </p:cNvCxnSpPr>
          <p:nvPr/>
        </p:nvCxnSpPr>
        <p:spPr>
          <a:xfrm>
            <a:off x="836285" y="3514953"/>
            <a:ext cx="611515" cy="7639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74" idx="5"/>
          </p:cNvCxnSpPr>
          <p:nvPr/>
        </p:nvCxnSpPr>
        <p:spPr>
          <a:xfrm>
            <a:off x="836285" y="3514953"/>
            <a:ext cx="306715" cy="9163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1371600" y="3212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1295400" y="3593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1287156" y="3821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81600" y="3669268"/>
            <a:ext cx="2362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A:	</a:t>
            </a:r>
            <a:r>
              <a:rPr lang="en-US" sz="2800" dirty="0">
                <a:solidFill>
                  <a:srgbClr val="0000FF"/>
                </a:solidFill>
              </a:rPr>
              <a:t>0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B: 	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C: 	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D: 	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E: 	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667000" y="4126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228600" y="457200"/>
            <a:ext cx="5334000" cy="381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82749F8B-6A12-BF40-A124-69D635FB520B}"/>
              </a:ext>
            </a:extLst>
          </p:cNvPr>
          <p:cNvSpPr txBox="1">
            <a:spLocks/>
          </p:cNvSpPr>
          <p:nvPr/>
        </p:nvSpPr>
        <p:spPr>
          <a:xfrm>
            <a:off x="182880" y="76200"/>
            <a:ext cx="7696200" cy="2362200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/>
              <a:t>Create G’</a:t>
            </a:r>
          </a:p>
          <a:p>
            <a:pPr marL="0" indent="0">
              <a:buFont typeface="Wingdings"/>
              <a:buNone/>
            </a:pPr>
            <a:r>
              <a:rPr lang="en-US" sz="2000"/>
              <a:t>run Bellman-Ford(G’,s)</a:t>
            </a:r>
          </a:p>
          <a:p>
            <a:pPr marL="0" indent="0">
              <a:buFont typeface="Wingdings"/>
              <a:buNone/>
            </a:pPr>
            <a:r>
              <a:rPr lang="en-US" sz="2000"/>
              <a:t>if no negative-weight cycle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edges in G with h(v)=shortest path from s to v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run Dijkstra’s from every vertex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shortest paths based on 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3415265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>
            <a:grpSpLocks/>
          </p:cNvGrpSpPr>
          <p:nvPr/>
        </p:nvGrpSpPr>
        <p:grpSpPr bwMode="auto">
          <a:xfrm>
            <a:off x="381000" y="3059668"/>
            <a:ext cx="533400" cy="533400"/>
            <a:chOff x="1824" y="2736"/>
            <a:chExt cx="336" cy="336"/>
          </a:xfrm>
        </p:grpSpPr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685800" y="5193268"/>
            <a:ext cx="533400" cy="533400"/>
            <a:chOff x="1824" y="2736"/>
            <a:chExt cx="336" cy="336"/>
          </a:xfrm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1828800" y="4278868"/>
            <a:ext cx="533400" cy="533400"/>
            <a:chOff x="1824" y="2736"/>
            <a:chExt cx="336" cy="336"/>
          </a:xfrm>
        </p:grpSpPr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1828800" y="5955268"/>
            <a:ext cx="533400" cy="533400"/>
            <a:chOff x="1824" y="2736"/>
            <a:chExt cx="336" cy="336"/>
          </a:xfrm>
        </p:grpSpPr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3352800" y="5955268"/>
            <a:ext cx="533400" cy="533400"/>
            <a:chOff x="1824" y="2736"/>
            <a:chExt cx="336" cy="336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3352800" y="4278868"/>
            <a:ext cx="533400" cy="533400"/>
            <a:chOff x="1824" y="2736"/>
            <a:chExt cx="336" cy="336"/>
          </a:xfrm>
        </p:grpSpPr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91" name="Straight Arrow Connector 90"/>
          <p:cNvCxnSpPr>
            <a:endCxn id="80" idx="2"/>
          </p:cNvCxnSpPr>
          <p:nvPr/>
        </p:nvCxnSpPr>
        <p:spPr>
          <a:xfrm flipV="1">
            <a:off x="1143000" y="4545568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5"/>
            <a:endCxn id="83" idx="2"/>
          </p:cNvCxnSpPr>
          <p:nvPr/>
        </p:nvCxnSpPr>
        <p:spPr>
          <a:xfrm>
            <a:off x="1141085" y="5648553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3000" y="4507468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94" name="Straight Arrow Connector 93"/>
          <p:cNvCxnSpPr>
            <a:endCxn id="89" idx="2"/>
          </p:cNvCxnSpPr>
          <p:nvPr/>
        </p:nvCxnSpPr>
        <p:spPr>
          <a:xfrm flipV="1">
            <a:off x="2362200" y="4545568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4"/>
            <a:endCxn id="86" idx="0"/>
          </p:cNvCxnSpPr>
          <p:nvPr/>
        </p:nvCxnSpPr>
        <p:spPr>
          <a:xfrm>
            <a:off x="3619500" y="4812268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2362200" y="4659868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5"/>
            <a:endCxn id="86" idx="1"/>
          </p:cNvCxnSpPr>
          <p:nvPr/>
        </p:nvCxnSpPr>
        <p:spPr>
          <a:xfrm>
            <a:off x="2284085" y="4734153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3" idx="6"/>
            <a:endCxn id="86" idx="2"/>
          </p:cNvCxnSpPr>
          <p:nvPr/>
        </p:nvCxnSpPr>
        <p:spPr>
          <a:xfrm>
            <a:off x="2362200" y="6221968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057400" y="4812268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648687" y="5040868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667000" y="6260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" y="5879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752600" y="5117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514600" y="5269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819400" y="4888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81000" y="4202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62000" y="3897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116" name="Straight Arrow Connector 115"/>
          <p:cNvCxnSpPr>
            <a:stCxn id="74" idx="4"/>
          </p:cNvCxnSpPr>
          <p:nvPr/>
        </p:nvCxnSpPr>
        <p:spPr>
          <a:xfrm>
            <a:off x="647700" y="3593068"/>
            <a:ext cx="266700" cy="1219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74" idx="5"/>
          </p:cNvCxnSpPr>
          <p:nvPr/>
        </p:nvCxnSpPr>
        <p:spPr>
          <a:xfrm>
            <a:off x="836285" y="3514953"/>
            <a:ext cx="840115" cy="5353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74" idx="6"/>
          </p:cNvCxnSpPr>
          <p:nvPr/>
        </p:nvCxnSpPr>
        <p:spPr>
          <a:xfrm>
            <a:off x="914400" y="3326368"/>
            <a:ext cx="1295400" cy="571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74" idx="5"/>
          </p:cNvCxnSpPr>
          <p:nvPr/>
        </p:nvCxnSpPr>
        <p:spPr>
          <a:xfrm>
            <a:off x="836285" y="3514953"/>
            <a:ext cx="611515" cy="7639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74" idx="5"/>
          </p:cNvCxnSpPr>
          <p:nvPr/>
        </p:nvCxnSpPr>
        <p:spPr>
          <a:xfrm>
            <a:off x="836285" y="3514953"/>
            <a:ext cx="306715" cy="9163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1371600" y="3212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1295400" y="3593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1287156" y="3821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81600" y="3669268"/>
            <a:ext cx="2362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A:	0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B: 	</a:t>
            </a:r>
            <a:r>
              <a:rPr lang="en-US" sz="2800" dirty="0">
                <a:solidFill>
                  <a:srgbClr val="FF0000"/>
                </a:solidFill>
              </a:rPr>
              <a:t>?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C: 	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D: 	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E: 	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667000" y="4126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228600" y="457200"/>
            <a:ext cx="5334000" cy="381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1693C0BE-32B0-5B4E-8CFA-F4F92D72A80B}"/>
              </a:ext>
            </a:extLst>
          </p:cNvPr>
          <p:cNvSpPr txBox="1">
            <a:spLocks/>
          </p:cNvSpPr>
          <p:nvPr/>
        </p:nvSpPr>
        <p:spPr>
          <a:xfrm>
            <a:off x="182880" y="76200"/>
            <a:ext cx="7696200" cy="2362200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/>
              <a:t>Create G’</a:t>
            </a:r>
          </a:p>
          <a:p>
            <a:pPr marL="0" indent="0">
              <a:buFont typeface="Wingdings"/>
              <a:buNone/>
            </a:pPr>
            <a:r>
              <a:rPr lang="en-US" sz="2000"/>
              <a:t>run Bellman-Ford(G’,s)</a:t>
            </a:r>
          </a:p>
          <a:p>
            <a:pPr marL="0" indent="0">
              <a:buFont typeface="Wingdings"/>
              <a:buNone/>
            </a:pPr>
            <a:r>
              <a:rPr lang="en-US" sz="2000"/>
              <a:t>if no negative-weight cycle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edges in G with h(v)=shortest path from s to v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run Dijkstra’s from every vertex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shortest paths based on 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1566294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>
            <a:grpSpLocks/>
          </p:cNvGrpSpPr>
          <p:nvPr/>
        </p:nvGrpSpPr>
        <p:grpSpPr bwMode="auto">
          <a:xfrm>
            <a:off x="381000" y="3059668"/>
            <a:ext cx="533400" cy="533400"/>
            <a:chOff x="1824" y="2736"/>
            <a:chExt cx="336" cy="336"/>
          </a:xfrm>
        </p:grpSpPr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685800" y="5193268"/>
            <a:ext cx="533400" cy="533400"/>
            <a:chOff x="1824" y="2736"/>
            <a:chExt cx="336" cy="336"/>
          </a:xfrm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1828800" y="4278868"/>
            <a:ext cx="533400" cy="533400"/>
            <a:chOff x="1824" y="2736"/>
            <a:chExt cx="336" cy="336"/>
          </a:xfrm>
        </p:grpSpPr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1828800" y="5955268"/>
            <a:ext cx="533400" cy="533400"/>
            <a:chOff x="1824" y="2736"/>
            <a:chExt cx="336" cy="336"/>
          </a:xfrm>
        </p:grpSpPr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3352800" y="5955268"/>
            <a:ext cx="533400" cy="533400"/>
            <a:chOff x="1824" y="2736"/>
            <a:chExt cx="336" cy="336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3352800" y="4278868"/>
            <a:ext cx="533400" cy="533400"/>
            <a:chOff x="1824" y="2736"/>
            <a:chExt cx="336" cy="336"/>
          </a:xfrm>
        </p:grpSpPr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91" name="Straight Arrow Connector 90"/>
          <p:cNvCxnSpPr>
            <a:endCxn id="80" idx="2"/>
          </p:cNvCxnSpPr>
          <p:nvPr/>
        </p:nvCxnSpPr>
        <p:spPr>
          <a:xfrm flipV="1">
            <a:off x="1143000" y="4545568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5"/>
            <a:endCxn id="83" idx="2"/>
          </p:cNvCxnSpPr>
          <p:nvPr/>
        </p:nvCxnSpPr>
        <p:spPr>
          <a:xfrm>
            <a:off x="1141085" y="5648553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3000" y="4507468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94" name="Straight Arrow Connector 93"/>
          <p:cNvCxnSpPr>
            <a:endCxn id="89" idx="2"/>
          </p:cNvCxnSpPr>
          <p:nvPr/>
        </p:nvCxnSpPr>
        <p:spPr>
          <a:xfrm flipV="1">
            <a:off x="2362200" y="4545568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4"/>
            <a:endCxn id="86" idx="0"/>
          </p:cNvCxnSpPr>
          <p:nvPr/>
        </p:nvCxnSpPr>
        <p:spPr>
          <a:xfrm>
            <a:off x="3619500" y="4812268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2362200" y="4659868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5"/>
            <a:endCxn id="86" idx="1"/>
          </p:cNvCxnSpPr>
          <p:nvPr/>
        </p:nvCxnSpPr>
        <p:spPr>
          <a:xfrm>
            <a:off x="2284085" y="4734153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3" idx="6"/>
            <a:endCxn id="86" idx="2"/>
          </p:cNvCxnSpPr>
          <p:nvPr/>
        </p:nvCxnSpPr>
        <p:spPr>
          <a:xfrm>
            <a:off x="2362200" y="6221968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057400" y="4812268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648687" y="5040868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667000" y="6260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" y="5879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752600" y="5117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514600" y="5269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819400" y="4888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81000" y="4202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62000" y="3897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116" name="Straight Arrow Connector 115"/>
          <p:cNvCxnSpPr>
            <a:stCxn id="74" idx="4"/>
          </p:cNvCxnSpPr>
          <p:nvPr/>
        </p:nvCxnSpPr>
        <p:spPr>
          <a:xfrm>
            <a:off x="647700" y="3593068"/>
            <a:ext cx="266700" cy="1219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74" idx="5"/>
          </p:cNvCxnSpPr>
          <p:nvPr/>
        </p:nvCxnSpPr>
        <p:spPr>
          <a:xfrm>
            <a:off x="836285" y="3514953"/>
            <a:ext cx="840115" cy="5353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74" idx="6"/>
          </p:cNvCxnSpPr>
          <p:nvPr/>
        </p:nvCxnSpPr>
        <p:spPr>
          <a:xfrm>
            <a:off x="914400" y="3326368"/>
            <a:ext cx="1295400" cy="571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74" idx="5"/>
          </p:cNvCxnSpPr>
          <p:nvPr/>
        </p:nvCxnSpPr>
        <p:spPr>
          <a:xfrm>
            <a:off x="836285" y="3514953"/>
            <a:ext cx="611515" cy="7639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74" idx="5"/>
          </p:cNvCxnSpPr>
          <p:nvPr/>
        </p:nvCxnSpPr>
        <p:spPr>
          <a:xfrm>
            <a:off x="836285" y="3514953"/>
            <a:ext cx="306715" cy="9163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1371600" y="3212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1295400" y="3593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1287156" y="3821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81600" y="3669268"/>
            <a:ext cx="2362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A:	0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B: 	</a:t>
            </a:r>
            <a:r>
              <a:rPr lang="en-US" sz="2800" dirty="0">
                <a:solidFill>
                  <a:srgbClr val="0000FF"/>
                </a:solidFill>
              </a:rPr>
              <a:t>-2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C: 	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D: 	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E: 	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667000" y="4126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228600" y="457200"/>
            <a:ext cx="5334000" cy="381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96F7740B-1316-194C-8CC5-FCF73792B22B}"/>
              </a:ext>
            </a:extLst>
          </p:cNvPr>
          <p:cNvSpPr txBox="1">
            <a:spLocks/>
          </p:cNvSpPr>
          <p:nvPr/>
        </p:nvSpPr>
        <p:spPr>
          <a:xfrm>
            <a:off x="182880" y="76200"/>
            <a:ext cx="7696200" cy="2362200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/>
              <a:t>Create G’</a:t>
            </a:r>
          </a:p>
          <a:p>
            <a:pPr marL="0" indent="0">
              <a:buFont typeface="Wingdings"/>
              <a:buNone/>
            </a:pPr>
            <a:r>
              <a:rPr lang="en-US" sz="2000"/>
              <a:t>run Bellman-Ford(G’,s)</a:t>
            </a:r>
          </a:p>
          <a:p>
            <a:pPr marL="0" indent="0">
              <a:buFont typeface="Wingdings"/>
              <a:buNone/>
            </a:pPr>
            <a:r>
              <a:rPr lang="en-US" sz="2000"/>
              <a:t>if no negative-weight cycle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edges in G with h(v)=shortest path from s to v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run Dijkstra’s from every vertex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shortest paths based on 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9752965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>
            <a:grpSpLocks/>
          </p:cNvGrpSpPr>
          <p:nvPr/>
        </p:nvGrpSpPr>
        <p:grpSpPr bwMode="auto">
          <a:xfrm>
            <a:off x="381000" y="3059668"/>
            <a:ext cx="533400" cy="533400"/>
            <a:chOff x="1824" y="2736"/>
            <a:chExt cx="336" cy="336"/>
          </a:xfrm>
        </p:grpSpPr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685800" y="5193268"/>
            <a:ext cx="533400" cy="533400"/>
            <a:chOff x="1824" y="2736"/>
            <a:chExt cx="336" cy="336"/>
          </a:xfrm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1828800" y="4278868"/>
            <a:ext cx="533400" cy="533400"/>
            <a:chOff x="1824" y="2736"/>
            <a:chExt cx="336" cy="336"/>
          </a:xfrm>
        </p:grpSpPr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1828800" y="5955268"/>
            <a:ext cx="533400" cy="533400"/>
            <a:chOff x="1824" y="2736"/>
            <a:chExt cx="336" cy="336"/>
          </a:xfrm>
        </p:grpSpPr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3352800" y="5955268"/>
            <a:ext cx="533400" cy="533400"/>
            <a:chOff x="1824" y="2736"/>
            <a:chExt cx="336" cy="336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3352800" y="4278868"/>
            <a:ext cx="533400" cy="533400"/>
            <a:chOff x="1824" y="2736"/>
            <a:chExt cx="336" cy="336"/>
          </a:xfrm>
        </p:grpSpPr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91" name="Straight Arrow Connector 90"/>
          <p:cNvCxnSpPr>
            <a:endCxn id="80" idx="2"/>
          </p:cNvCxnSpPr>
          <p:nvPr/>
        </p:nvCxnSpPr>
        <p:spPr>
          <a:xfrm flipV="1">
            <a:off x="1143000" y="4545568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5"/>
            <a:endCxn id="83" idx="2"/>
          </p:cNvCxnSpPr>
          <p:nvPr/>
        </p:nvCxnSpPr>
        <p:spPr>
          <a:xfrm>
            <a:off x="1141085" y="5648553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3000" y="4507468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94" name="Straight Arrow Connector 93"/>
          <p:cNvCxnSpPr>
            <a:endCxn id="89" idx="2"/>
          </p:cNvCxnSpPr>
          <p:nvPr/>
        </p:nvCxnSpPr>
        <p:spPr>
          <a:xfrm flipV="1">
            <a:off x="2362200" y="4545568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4"/>
            <a:endCxn id="86" idx="0"/>
          </p:cNvCxnSpPr>
          <p:nvPr/>
        </p:nvCxnSpPr>
        <p:spPr>
          <a:xfrm>
            <a:off x="3619500" y="4812268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2362200" y="4659868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5"/>
            <a:endCxn id="86" idx="1"/>
          </p:cNvCxnSpPr>
          <p:nvPr/>
        </p:nvCxnSpPr>
        <p:spPr>
          <a:xfrm>
            <a:off x="2284085" y="4734153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3" idx="6"/>
            <a:endCxn id="86" idx="2"/>
          </p:cNvCxnSpPr>
          <p:nvPr/>
        </p:nvCxnSpPr>
        <p:spPr>
          <a:xfrm>
            <a:off x="2362200" y="6221968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057400" y="4812268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648687" y="5040868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667000" y="6260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" y="5879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752600" y="5117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514600" y="5269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819400" y="4888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81000" y="4202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62000" y="3897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116" name="Straight Arrow Connector 115"/>
          <p:cNvCxnSpPr>
            <a:stCxn id="74" idx="4"/>
          </p:cNvCxnSpPr>
          <p:nvPr/>
        </p:nvCxnSpPr>
        <p:spPr>
          <a:xfrm>
            <a:off x="647700" y="3593068"/>
            <a:ext cx="266700" cy="1219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74" idx="5"/>
          </p:cNvCxnSpPr>
          <p:nvPr/>
        </p:nvCxnSpPr>
        <p:spPr>
          <a:xfrm>
            <a:off x="836285" y="3514953"/>
            <a:ext cx="840115" cy="5353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74" idx="6"/>
          </p:cNvCxnSpPr>
          <p:nvPr/>
        </p:nvCxnSpPr>
        <p:spPr>
          <a:xfrm>
            <a:off x="914400" y="3326368"/>
            <a:ext cx="1295400" cy="571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74" idx="5"/>
          </p:cNvCxnSpPr>
          <p:nvPr/>
        </p:nvCxnSpPr>
        <p:spPr>
          <a:xfrm>
            <a:off x="836285" y="3514953"/>
            <a:ext cx="611515" cy="7639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74" idx="5"/>
          </p:cNvCxnSpPr>
          <p:nvPr/>
        </p:nvCxnSpPr>
        <p:spPr>
          <a:xfrm>
            <a:off x="836285" y="3514953"/>
            <a:ext cx="306715" cy="9163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1371600" y="3212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1295400" y="3593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1287156" y="3821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81600" y="3669268"/>
            <a:ext cx="2362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A:	0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B: 	</a:t>
            </a:r>
            <a:r>
              <a:rPr lang="en-US" sz="2800" dirty="0">
                <a:solidFill>
                  <a:srgbClr val="000000"/>
                </a:solidFill>
              </a:rPr>
              <a:t>-2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C: 0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D: 0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E: 	-3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667000" y="4126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228600" y="457200"/>
            <a:ext cx="5334000" cy="381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BC6982FD-D66E-374F-8A88-0ADFAF2F3B85}"/>
              </a:ext>
            </a:extLst>
          </p:cNvPr>
          <p:cNvSpPr txBox="1">
            <a:spLocks/>
          </p:cNvSpPr>
          <p:nvPr/>
        </p:nvSpPr>
        <p:spPr>
          <a:xfrm>
            <a:off x="182880" y="76200"/>
            <a:ext cx="7696200" cy="2362200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/>
              <a:t>Create G’</a:t>
            </a:r>
          </a:p>
          <a:p>
            <a:pPr marL="0" indent="0">
              <a:buFont typeface="Wingdings"/>
              <a:buNone/>
            </a:pPr>
            <a:r>
              <a:rPr lang="en-US" sz="2000"/>
              <a:t>run Bellman-Ford(G’,s)</a:t>
            </a:r>
          </a:p>
          <a:p>
            <a:pPr marL="0" indent="0">
              <a:buFont typeface="Wingdings"/>
              <a:buNone/>
            </a:pPr>
            <a:r>
              <a:rPr lang="en-US" sz="2000"/>
              <a:t>if no negative-weight cycle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edges in G with h(v)=shortest path from s to v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run Dijkstra’s from every vertex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shortest paths based on 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2713901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685800" y="4572000"/>
            <a:ext cx="533400" cy="533400"/>
            <a:chOff x="1824" y="2736"/>
            <a:chExt cx="336" cy="336"/>
          </a:xfrm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1828800" y="3657600"/>
            <a:ext cx="533400" cy="533400"/>
            <a:chOff x="1824" y="2736"/>
            <a:chExt cx="336" cy="336"/>
          </a:xfrm>
        </p:grpSpPr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1828800" y="5334000"/>
            <a:ext cx="533400" cy="533400"/>
            <a:chOff x="1824" y="2736"/>
            <a:chExt cx="336" cy="336"/>
          </a:xfrm>
        </p:grpSpPr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3352800" y="5334000"/>
            <a:ext cx="533400" cy="533400"/>
            <a:chOff x="1824" y="2736"/>
            <a:chExt cx="336" cy="336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3352800" y="3657600"/>
            <a:ext cx="533400" cy="533400"/>
            <a:chOff x="1824" y="2736"/>
            <a:chExt cx="336" cy="336"/>
          </a:xfrm>
        </p:grpSpPr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91" name="Straight Arrow Connector 90"/>
          <p:cNvCxnSpPr>
            <a:endCxn id="80" idx="2"/>
          </p:cNvCxnSpPr>
          <p:nvPr/>
        </p:nvCxnSpPr>
        <p:spPr>
          <a:xfrm flipV="1">
            <a:off x="1143000" y="3924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5"/>
            <a:endCxn id="83" idx="2"/>
          </p:cNvCxnSpPr>
          <p:nvPr/>
        </p:nvCxnSpPr>
        <p:spPr>
          <a:xfrm>
            <a:off x="1141085" y="5027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3000" y="3886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94" name="Straight Arrow Connector 93"/>
          <p:cNvCxnSpPr>
            <a:endCxn id="89" idx="2"/>
          </p:cNvCxnSpPr>
          <p:nvPr/>
        </p:nvCxnSpPr>
        <p:spPr>
          <a:xfrm flipV="1">
            <a:off x="2362200" y="3924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4"/>
            <a:endCxn id="86" idx="0"/>
          </p:cNvCxnSpPr>
          <p:nvPr/>
        </p:nvCxnSpPr>
        <p:spPr>
          <a:xfrm>
            <a:off x="36195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2362200" y="4038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5"/>
            <a:endCxn id="86" idx="1"/>
          </p:cNvCxnSpPr>
          <p:nvPr/>
        </p:nvCxnSpPr>
        <p:spPr>
          <a:xfrm>
            <a:off x="2284085" y="4112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3" idx="6"/>
            <a:endCxn id="86" idx="2"/>
          </p:cNvCxnSpPr>
          <p:nvPr/>
        </p:nvCxnSpPr>
        <p:spPr>
          <a:xfrm>
            <a:off x="2362200" y="5600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0574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648687" y="4419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667000" y="563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" y="5257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752600" y="4495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5146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819400" y="4267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6800" y="304800"/>
            <a:ext cx="2362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A:	0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B: 	-2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C: 0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D: 0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E: 	-3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667000" y="3505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0" y="32004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-2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62000" y="4191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905000" y="5867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581400" y="3276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886200" y="5562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-3</a:t>
            </a:r>
          </a:p>
        </p:txBody>
      </p:sp>
    </p:spTree>
    <p:extLst>
      <p:ext uri="{BB962C8B-B14F-4D97-AF65-F5344CB8AC3E}">
        <p14:creationId xmlns:p14="http://schemas.microsoft.com/office/powerpoint/2010/main" val="129759006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AD972B5D-CCDC-D74E-8FB0-B9A92BD12BD6}"/>
              </a:ext>
            </a:extLst>
          </p:cNvPr>
          <p:cNvSpPr txBox="1">
            <a:spLocks/>
          </p:cNvSpPr>
          <p:nvPr/>
        </p:nvSpPr>
        <p:spPr>
          <a:xfrm>
            <a:off x="182880" y="76200"/>
            <a:ext cx="7696200" cy="2362200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/>
              <a:t>Create G’</a:t>
            </a:r>
          </a:p>
          <a:p>
            <a:pPr marL="0" indent="0">
              <a:buFont typeface="Wingdings"/>
              <a:buNone/>
            </a:pPr>
            <a:r>
              <a:rPr lang="en-US" sz="2000"/>
              <a:t>run Bellman-Ford(G’,s)</a:t>
            </a:r>
          </a:p>
          <a:p>
            <a:pPr marL="0" indent="0">
              <a:buFont typeface="Wingdings"/>
              <a:buNone/>
            </a:pPr>
            <a:r>
              <a:rPr lang="en-US" sz="2000"/>
              <a:t>if no negative-weight cycle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edges in G with h(v)=shortest path from s to v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run Dijkstra’s from every vertex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shortest paths based on G</a:t>
            </a:r>
            <a:endParaRPr lang="en-US" sz="2000" dirty="0"/>
          </a:p>
        </p:txBody>
      </p:sp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685800" y="4572000"/>
            <a:ext cx="533400" cy="533400"/>
            <a:chOff x="1824" y="2736"/>
            <a:chExt cx="336" cy="336"/>
          </a:xfrm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1828800" y="3657600"/>
            <a:ext cx="533400" cy="533400"/>
            <a:chOff x="1824" y="2736"/>
            <a:chExt cx="336" cy="336"/>
          </a:xfrm>
        </p:grpSpPr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1828800" y="5334000"/>
            <a:ext cx="533400" cy="533400"/>
            <a:chOff x="1824" y="2736"/>
            <a:chExt cx="336" cy="336"/>
          </a:xfrm>
        </p:grpSpPr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3352800" y="5334000"/>
            <a:ext cx="533400" cy="533400"/>
            <a:chOff x="1824" y="2736"/>
            <a:chExt cx="336" cy="336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3352800" y="3657600"/>
            <a:ext cx="533400" cy="533400"/>
            <a:chOff x="1824" y="2736"/>
            <a:chExt cx="336" cy="336"/>
          </a:xfrm>
        </p:grpSpPr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91" name="Straight Arrow Connector 90"/>
          <p:cNvCxnSpPr>
            <a:endCxn id="80" idx="2"/>
          </p:cNvCxnSpPr>
          <p:nvPr/>
        </p:nvCxnSpPr>
        <p:spPr>
          <a:xfrm flipV="1">
            <a:off x="1143000" y="3924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5"/>
            <a:endCxn id="83" idx="2"/>
          </p:cNvCxnSpPr>
          <p:nvPr/>
        </p:nvCxnSpPr>
        <p:spPr>
          <a:xfrm>
            <a:off x="1141085" y="5027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3000" y="3886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94" name="Straight Arrow Connector 93"/>
          <p:cNvCxnSpPr>
            <a:endCxn id="89" idx="2"/>
          </p:cNvCxnSpPr>
          <p:nvPr/>
        </p:nvCxnSpPr>
        <p:spPr>
          <a:xfrm flipV="1">
            <a:off x="2362200" y="3924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4"/>
            <a:endCxn id="86" idx="0"/>
          </p:cNvCxnSpPr>
          <p:nvPr/>
        </p:nvCxnSpPr>
        <p:spPr>
          <a:xfrm>
            <a:off x="36195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2362200" y="4038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5"/>
            <a:endCxn id="86" idx="1"/>
          </p:cNvCxnSpPr>
          <p:nvPr/>
        </p:nvCxnSpPr>
        <p:spPr>
          <a:xfrm>
            <a:off x="2284085" y="4112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3" idx="6"/>
            <a:endCxn id="86" idx="2"/>
          </p:cNvCxnSpPr>
          <p:nvPr/>
        </p:nvCxnSpPr>
        <p:spPr>
          <a:xfrm>
            <a:off x="2362200" y="5600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0574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648687" y="4419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667000" y="563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" y="5257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752600" y="4495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5146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819400" y="4267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667000" y="3505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5334000" y="4533900"/>
            <a:ext cx="533400" cy="533400"/>
            <a:chOff x="1824" y="2736"/>
            <a:chExt cx="336" cy="336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6477000" y="3619500"/>
            <a:ext cx="533400" cy="533400"/>
            <a:chOff x="1824" y="2736"/>
            <a:chExt cx="336" cy="336"/>
          </a:xfrm>
        </p:grpSpPr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6477000" y="5295900"/>
            <a:ext cx="533400" cy="533400"/>
            <a:chOff x="1824" y="2736"/>
            <a:chExt cx="336" cy="336"/>
          </a:xfrm>
        </p:grpSpPr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8001000" y="5295900"/>
            <a:ext cx="533400" cy="533400"/>
            <a:chOff x="1824" y="2736"/>
            <a:chExt cx="336" cy="336"/>
          </a:xfrm>
        </p:grpSpPr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8001000" y="3619500"/>
            <a:ext cx="533400" cy="533400"/>
            <a:chOff x="1824" y="2736"/>
            <a:chExt cx="336" cy="336"/>
          </a:xfrm>
        </p:grpSpPr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63" name="Straight Arrow Connector 62"/>
          <p:cNvCxnSpPr>
            <a:endCxn id="52" idx="2"/>
          </p:cNvCxnSpPr>
          <p:nvPr/>
        </p:nvCxnSpPr>
        <p:spPr>
          <a:xfrm flipV="1">
            <a:off x="5791200" y="38862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5"/>
            <a:endCxn id="55" idx="2"/>
          </p:cNvCxnSpPr>
          <p:nvPr/>
        </p:nvCxnSpPr>
        <p:spPr>
          <a:xfrm>
            <a:off x="5789285" y="49891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61" idx="2"/>
          </p:cNvCxnSpPr>
          <p:nvPr/>
        </p:nvCxnSpPr>
        <p:spPr>
          <a:xfrm flipV="1">
            <a:off x="7010400" y="38862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1" idx="4"/>
            <a:endCxn id="58" idx="0"/>
          </p:cNvCxnSpPr>
          <p:nvPr/>
        </p:nvCxnSpPr>
        <p:spPr>
          <a:xfrm>
            <a:off x="82677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7010400" y="40005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2" idx="5"/>
            <a:endCxn id="58" idx="1"/>
          </p:cNvCxnSpPr>
          <p:nvPr/>
        </p:nvCxnSpPr>
        <p:spPr>
          <a:xfrm>
            <a:off x="6932285" y="40747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5" idx="6"/>
            <a:endCxn id="58" idx="2"/>
          </p:cNvCxnSpPr>
          <p:nvPr/>
        </p:nvCxnSpPr>
        <p:spPr>
          <a:xfrm>
            <a:off x="7010400" y="55626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7056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905000" y="32004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-2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62000" y="4191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905000" y="5867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581400" y="3276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886200" y="5562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-3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191000" y="2362200"/>
          <a:ext cx="4600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52600" imgH="203200" progId="Equation.3">
                  <p:embed/>
                </p:oleObj>
              </mc:Choice>
              <mc:Fallback>
                <p:oleObj name="Equation" r:id="rId2" imgW="1752600" imgH="2032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91000" y="2362200"/>
                        <a:ext cx="46005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" name="TextBox 72"/>
          <p:cNvSpPr txBox="1"/>
          <p:nvPr/>
        </p:nvSpPr>
        <p:spPr>
          <a:xfrm>
            <a:off x="5791200" y="3848100"/>
            <a:ext cx="325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82880" y="1253836"/>
            <a:ext cx="7239000" cy="3463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61425FD-DEC8-6847-A481-0EB5B540F8BE}"/>
              </a:ext>
            </a:extLst>
          </p:cNvPr>
          <p:cNvSpPr txBox="1"/>
          <p:nvPr/>
        </p:nvSpPr>
        <p:spPr>
          <a:xfrm>
            <a:off x="1717797" y="6302844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h(v) in blue</a:t>
            </a:r>
          </a:p>
        </p:txBody>
      </p:sp>
    </p:spTree>
    <p:extLst>
      <p:ext uri="{BB962C8B-B14F-4D97-AF65-F5344CB8AC3E}">
        <p14:creationId xmlns:p14="http://schemas.microsoft.com/office/powerpoint/2010/main" val="3310201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: key idea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286000" y="3886200"/>
            <a:ext cx="533400" cy="533400"/>
            <a:chOff x="1824" y="2736"/>
            <a:chExt cx="336" cy="336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0000FF"/>
                  </a:solidFill>
                </a:rPr>
                <a:t>1</a:t>
              </a:r>
            </a:p>
          </p:txBody>
        </p:sp>
      </p:grp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3429000" y="2971800"/>
            <a:ext cx="533400" cy="533400"/>
            <a:chOff x="1824" y="2736"/>
            <a:chExt cx="336" cy="336"/>
          </a:xfrm>
        </p:grpSpPr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0000FF"/>
                  </a:solidFill>
                </a:rPr>
                <a:t>3</a:t>
              </a:r>
            </a:p>
          </p:txBody>
        </p:sp>
      </p:grpSp>
      <p:grpSp>
        <p:nvGrpSpPr>
          <p:cNvPr id="12" name="Group 10"/>
          <p:cNvGrpSpPr>
            <a:grpSpLocks/>
          </p:cNvGrpSpPr>
          <p:nvPr/>
        </p:nvGrpSpPr>
        <p:grpSpPr bwMode="auto">
          <a:xfrm>
            <a:off x="3429000" y="4648200"/>
            <a:ext cx="533400" cy="533400"/>
            <a:chOff x="1824" y="2736"/>
            <a:chExt cx="336" cy="336"/>
          </a:xfrm>
        </p:grpSpPr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5" name="Group 13"/>
          <p:cNvGrpSpPr>
            <a:grpSpLocks/>
          </p:cNvGrpSpPr>
          <p:nvPr/>
        </p:nvGrpSpPr>
        <p:grpSpPr bwMode="auto">
          <a:xfrm>
            <a:off x="4953000" y="4648200"/>
            <a:ext cx="533400" cy="533400"/>
            <a:chOff x="1824" y="2736"/>
            <a:chExt cx="336" cy="336"/>
          </a:xfrm>
        </p:grpSpPr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0000FF"/>
                  </a:solidFill>
                </a:rPr>
                <a:t>5</a:t>
              </a:r>
            </a:p>
          </p:txBody>
        </p:sp>
      </p:grpSp>
      <p:grpSp>
        <p:nvGrpSpPr>
          <p:cNvPr id="18" name="Group 16"/>
          <p:cNvGrpSpPr>
            <a:grpSpLocks/>
          </p:cNvGrpSpPr>
          <p:nvPr/>
        </p:nvGrpSpPr>
        <p:grpSpPr bwMode="auto">
          <a:xfrm>
            <a:off x="4953000" y="2971800"/>
            <a:ext cx="533400" cy="533400"/>
            <a:chOff x="1824" y="2736"/>
            <a:chExt cx="336" cy="336"/>
          </a:xfrm>
        </p:grpSpPr>
        <p:sp>
          <p:nvSpPr>
            <p:cNvPr id="19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1" name="Straight Arrow Connector 20"/>
          <p:cNvCxnSpPr>
            <a:endCxn id="10" idx="2"/>
          </p:cNvCxnSpPr>
          <p:nvPr/>
        </p:nvCxnSpPr>
        <p:spPr>
          <a:xfrm flipV="1">
            <a:off x="2743200" y="3238500"/>
            <a:ext cx="685800" cy="72390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5"/>
            <a:endCxn id="13" idx="2"/>
          </p:cNvCxnSpPr>
          <p:nvPr/>
        </p:nvCxnSpPr>
        <p:spPr>
          <a:xfrm>
            <a:off x="2741285" y="43414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43200" y="32004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4" name="Straight Arrow Connector 23"/>
          <p:cNvCxnSpPr>
            <a:endCxn id="19" idx="2"/>
          </p:cNvCxnSpPr>
          <p:nvPr/>
        </p:nvCxnSpPr>
        <p:spPr>
          <a:xfrm flipV="1">
            <a:off x="3962400" y="32385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4"/>
            <a:endCxn id="16" idx="0"/>
          </p:cNvCxnSpPr>
          <p:nvPr/>
        </p:nvCxnSpPr>
        <p:spPr>
          <a:xfrm>
            <a:off x="5219700" y="35052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3962400" y="33528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5"/>
            <a:endCxn id="16" idx="1"/>
          </p:cNvCxnSpPr>
          <p:nvPr/>
        </p:nvCxnSpPr>
        <p:spPr>
          <a:xfrm>
            <a:off x="3884285" y="3427085"/>
            <a:ext cx="1146830" cy="129923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657600" y="35052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48887" y="37338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67200" y="4953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743200" y="4572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352800" y="3810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114800" y="3962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419600" y="3581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09800" y="5791200"/>
            <a:ext cx="4705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d</a:t>
            </a:r>
            <a:r>
              <a:rPr lang="en-US" sz="2800" baseline="-25000" dirty="0">
                <a:solidFill>
                  <a:srgbClr val="0000FF"/>
                </a:solidFill>
              </a:rPr>
              <a:t>15</a:t>
            </a:r>
            <a:r>
              <a:rPr lang="en-US" sz="2800" baseline="30000" dirty="0">
                <a:solidFill>
                  <a:srgbClr val="0000FF"/>
                </a:solidFill>
              </a:rPr>
              <a:t>3</a:t>
            </a:r>
            <a:r>
              <a:rPr lang="en-US" sz="2800" dirty="0">
                <a:solidFill>
                  <a:srgbClr val="0000FF"/>
                </a:solidFill>
              </a:rPr>
              <a:t> = 1. Can’t use vertex 4.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962400" y="49149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335156" y="2831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B396EDF-09D2-234A-9B19-CD8A9DA1D36A}"/>
                  </a:ext>
                </a:extLst>
              </p:cNvPr>
              <p:cNvSpPr/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28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baseline="30000" dirty="0"/>
                  <a:t> </a:t>
                </a:r>
                <a:r>
                  <a:rPr lang="en-US" sz="2800" dirty="0"/>
                  <a:t>= shortest path from </a:t>
                </a:r>
                <a:r>
                  <a:rPr lang="en-US" sz="2800" dirty="0">
                    <a:solidFill>
                      <a:srgbClr val="00800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to </a:t>
                </a:r>
                <a:r>
                  <a:rPr lang="en-US" sz="2800" dirty="0">
                    <a:solidFill>
                      <a:srgbClr val="00009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9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marL="0" indent="0">
                  <a:buNone/>
                </a:pPr>
                <a:r>
                  <a:rPr lang="en-US" sz="2800" dirty="0"/>
                  <a:t>		using only vertices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{1, 2, …, 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800" baseline="30000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B396EDF-09D2-234A-9B19-CD8A9DA1D3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  <a:blipFill>
                <a:blip r:embed="rId2"/>
                <a:stretch>
                  <a:fillRect l="-480" t="-4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505861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685800" y="4572000"/>
            <a:ext cx="533400" cy="533400"/>
            <a:chOff x="1824" y="2736"/>
            <a:chExt cx="336" cy="336"/>
          </a:xfrm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1828800" y="3657600"/>
            <a:ext cx="533400" cy="533400"/>
            <a:chOff x="1824" y="2736"/>
            <a:chExt cx="336" cy="336"/>
          </a:xfrm>
        </p:grpSpPr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1828800" y="5334000"/>
            <a:ext cx="533400" cy="533400"/>
            <a:chOff x="1824" y="2736"/>
            <a:chExt cx="336" cy="336"/>
          </a:xfrm>
        </p:grpSpPr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3352800" y="5334000"/>
            <a:ext cx="533400" cy="533400"/>
            <a:chOff x="1824" y="2736"/>
            <a:chExt cx="336" cy="336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3352800" y="3657600"/>
            <a:ext cx="533400" cy="533400"/>
            <a:chOff x="1824" y="2736"/>
            <a:chExt cx="336" cy="336"/>
          </a:xfrm>
        </p:grpSpPr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91" name="Straight Arrow Connector 90"/>
          <p:cNvCxnSpPr>
            <a:endCxn id="80" idx="2"/>
          </p:cNvCxnSpPr>
          <p:nvPr/>
        </p:nvCxnSpPr>
        <p:spPr>
          <a:xfrm flipV="1">
            <a:off x="1143000" y="3924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5"/>
            <a:endCxn id="83" idx="2"/>
          </p:cNvCxnSpPr>
          <p:nvPr/>
        </p:nvCxnSpPr>
        <p:spPr>
          <a:xfrm>
            <a:off x="1141085" y="5027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3000" y="3886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94" name="Straight Arrow Connector 93"/>
          <p:cNvCxnSpPr>
            <a:endCxn id="89" idx="2"/>
          </p:cNvCxnSpPr>
          <p:nvPr/>
        </p:nvCxnSpPr>
        <p:spPr>
          <a:xfrm flipV="1">
            <a:off x="2362200" y="3924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4"/>
            <a:endCxn id="86" idx="0"/>
          </p:cNvCxnSpPr>
          <p:nvPr/>
        </p:nvCxnSpPr>
        <p:spPr>
          <a:xfrm>
            <a:off x="36195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2362200" y="4038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5"/>
            <a:endCxn id="86" idx="1"/>
          </p:cNvCxnSpPr>
          <p:nvPr/>
        </p:nvCxnSpPr>
        <p:spPr>
          <a:xfrm>
            <a:off x="2284085" y="4112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3" idx="6"/>
            <a:endCxn id="86" idx="2"/>
          </p:cNvCxnSpPr>
          <p:nvPr/>
        </p:nvCxnSpPr>
        <p:spPr>
          <a:xfrm>
            <a:off x="2362200" y="5600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0574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648687" y="4419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667000" y="563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" y="5257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752600" y="4495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5146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819400" y="4267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667000" y="3505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5334000" y="4533900"/>
            <a:ext cx="533400" cy="533400"/>
            <a:chOff x="1824" y="2736"/>
            <a:chExt cx="336" cy="336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6477000" y="3619500"/>
            <a:ext cx="533400" cy="533400"/>
            <a:chOff x="1824" y="2736"/>
            <a:chExt cx="336" cy="336"/>
          </a:xfrm>
        </p:grpSpPr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6477000" y="5295900"/>
            <a:ext cx="533400" cy="533400"/>
            <a:chOff x="1824" y="2736"/>
            <a:chExt cx="336" cy="336"/>
          </a:xfrm>
        </p:grpSpPr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8001000" y="5295900"/>
            <a:ext cx="533400" cy="533400"/>
            <a:chOff x="1824" y="2736"/>
            <a:chExt cx="336" cy="336"/>
          </a:xfrm>
        </p:grpSpPr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8001000" y="3619500"/>
            <a:ext cx="533400" cy="533400"/>
            <a:chOff x="1824" y="2736"/>
            <a:chExt cx="336" cy="336"/>
          </a:xfrm>
        </p:grpSpPr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63" name="Straight Arrow Connector 62"/>
          <p:cNvCxnSpPr>
            <a:endCxn id="52" idx="2"/>
          </p:cNvCxnSpPr>
          <p:nvPr/>
        </p:nvCxnSpPr>
        <p:spPr>
          <a:xfrm flipV="1">
            <a:off x="5791200" y="38862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5"/>
            <a:endCxn id="55" idx="2"/>
          </p:cNvCxnSpPr>
          <p:nvPr/>
        </p:nvCxnSpPr>
        <p:spPr>
          <a:xfrm>
            <a:off x="5789285" y="49891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61" idx="2"/>
          </p:cNvCxnSpPr>
          <p:nvPr/>
        </p:nvCxnSpPr>
        <p:spPr>
          <a:xfrm flipV="1">
            <a:off x="7010400" y="38862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1" idx="4"/>
            <a:endCxn id="58" idx="0"/>
          </p:cNvCxnSpPr>
          <p:nvPr/>
        </p:nvCxnSpPr>
        <p:spPr>
          <a:xfrm>
            <a:off x="82677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7010400" y="40005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2" idx="5"/>
            <a:endCxn id="58" idx="1"/>
          </p:cNvCxnSpPr>
          <p:nvPr/>
        </p:nvCxnSpPr>
        <p:spPr>
          <a:xfrm>
            <a:off x="6932285" y="40747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5" idx="6"/>
            <a:endCxn id="58" idx="2"/>
          </p:cNvCxnSpPr>
          <p:nvPr/>
        </p:nvCxnSpPr>
        <p:spPr>
          <a:xfrm>
            <a:off x="7010400" y="55626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7056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905000" y="32004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-2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62000" y="4191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905000" y="5867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581400" y="3276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886200" y="5562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-3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791200" y="38481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90832" y="2819400"/>
            <a:ext cx="28486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-1     +   0   -   -2</a:t>
            </a:r>
          </a:p>
        </p:txBody>
      </p:sp>
      <p:graphicFrame>
        <p:nvGraphicFramePr>
          <p:cNvPr id="75" name="Object 74"/>
          <p:cNvGraphicFramePr>
            <a:graphicFrameLocks noChangeAspect="1"/>
          </p:cNvGraphicFramePr>
          <p:nvPr/>
        </p:nvGraphicFramePr>
        <p:xfrm>
          <a:off x="4191000" y="2362200"/>
          <a:ext cx="4600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52600" imgH="203200" progId="Equation.3">
                  <p:embed/>
                </p:oleObj>
              </mc:Choice>
              <mc:Fallback>
                <p:oleObj name="Equation" r:id="rId2" imgW="1752600" imgH="203200" progId="Equation.3">
                  <p:embed/>
                  <p:pic>
                    <p:nvPicPr>
                      <p:cNvPr id="75" name="Object 7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91000" y="2362200"/>
                        <a:ext cx="46005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079B5C0B-56FF-D44A-8AB2-D7BE6D0FC552}"/>
              </a:ext>
            </a:extLst>
          </p:cNvPr>
          <p:cNvSpPr txBox="1">
            <a:spLocks/>
          </p:cNvSpPr>
          <p:nvPr/>
        </p:nvSpPr>
        <p:spPr>
          <a:xfrm>
            <a:off x="182880" y="76200"/>
            <a:ext cx="7696200" cy="2362200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/>
              <a:t>Create G’</a:t>
            </a:r>
          </a:p>
          <a:p>
            <a:pPr marL="0" indent="0">
              <a:buFont typeface="Wingdings"/>
              <a:buNone/>
            </a:pPr>
            <a:r>
              <a:rPr lang="en-US" sz="2000"/>
              <a:t>run Bellman-Ford(G’,s)</a:t>
            </a:r>
          </a:p>
          <a:p>
            <a:pPr marL="0" indent="0">
              <a:buFont typeface="Wingdings"/>
              <a:buNone/>
            </a:pPr>
            <a:r>
              <a:rPr lang="en-US" sz="2000"/>
              <a:t>if no negative-weight cycle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edges in G with h(v)=shortest path from s to v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run Dijkstra’s from every vertex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shortest paths based on G</a:t>
            </a:r>
            <a:endParaRPr lang="en-US" sz="20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77979BD-530B-4741-9C83-0EF8EF41B5F1}"/>
              </a:ext>
            </a:extLst>
          </p:cNvPr>
          <p:cNvSpPr/>
          <p:nvPr/>
        </p:nvSpPr>
        <p:spPr>
          <a:xfrm>
            <a:off x="182880" y="1253836"/>
            <a:ext cx="7239000" cy="3463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4E7D090-F9BD-9547-A865-CD07F20DF987}"/>
              </a:ext>
            </a:extLst>
          </p:cNvPr>
          <p:cNvSpPr txBox="1"/>
          <p:nvPr/>
        </p:nvSpPr>
        <p:spPr>
          <a:xfrm>
            <a:off x="1717797" y="6292334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h(v) in blue</a:t>
            </a:r>
          </a:p>
        </p:txBody>
      </p:sp>
    </p:spTree>
    <p:extLst>
      <p:ext uri="{BB962C8B-B14F-4D97-AF65-F5344CB8AC3E}">
        <p14:creationId xmlns:p14="http://schemas.microsoft.com/office/powerpoint/2010/main" val="270815171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685800" y="4572000"/>
            <a:ext cx="533400" cy="533400"/>
            <a:chOff x="1824" y="2736"/>
            <a:chExt cx="336" cy="336"/>
          </a:xfrm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1828800" y="3657600"/>
            <a:ext cx="533400" cy="533400"/>
            <a:chOff x="1824" y="2736"/>
            <a:chExt cx="336" cy="336"/>
          </a:xfrm>
        </p:grpSpPr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1828800" y="5334000"/>
            <a:ext cx="533400" cy="533400"/>
            <a:chOff x="1824" y="2736"/>
            <a:chExt cx="336" cy="336"/>
          </a:xfrm>
        </p:grpSpPr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3352800" y="5334000"/>
            <a:ext cx="533400" cy="533400"/>
            <a:chOff x="1824" y="2736"/>
            <a:chExt cx="336" cy="336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3352800" y="3657600"/>
            <a:ext cx="533400" cy="533400"/>
            <a:chOff x="1824" y="2736"/>
            <a:chExt cx="336" cy="336"/>
          </a:xfrm>
        </p:grpSpPr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91" name="Straight Arrow Connector 90"/>
          <p:cNvCxnSpPr>
            <a:endCxn id="80" idx="2"/>
          </p:cNvCxnSpPr>
          <p:nvPr/>
        </p:nvCxnSpPr>
        <p:spPr>
          <a:xfrm flipV="1">
            <a:off x="1143000" y="3924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5"/>
            <a:endCxn id="83" idx="2"/>
          </p:cNvCxnSpPr>
          <p:nvPr/>
        </p:nvCxnSpPr>
        <p:spPr>
          <a:xfrm>
            <a:off x="1141085" y="5027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3000" y="3886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94" name="Straight Arrow Connector 93"/>
          <p:cNvCxnSpPr>
            <a:endCxn id="89" idx="2"/>
          </p:cNvCxnSpPr>
          <p:nvPr/>
        </p:nvCxnSpPr>
        <p:spPr>
          <a:xfrm flipV="1">
            <a:off x="2362200" y="3924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4"/>
            <a:endCxn id="86" idx="0"/>
          </p:cNvCxnSpPr>
          <p:nvPr/>
        </p:nvCxnSpPr>
        <p:spPr>
          <a:xfrm>
            <a:off x="36195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2362200" y="4038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5"/>
            <a:endCxn id="86" idx="1"/>
          </p:cNvCxnSpPr>
          <p:nvPr/>
        </p:nvCxnSpPr>
        <p:spPr>
          <a:xfrm>
            <a:off x="2284085" y="4112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3" idx="6"/>
            <a:endCxn id="86" idx="2"/>
          </p:cNvCxnSpPr>
          <p:nvPr/>
        </p:nvCxnSpPr>
        <p:spPr>
          <a:xfrm>
            <a:off x="2362200" y="5600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0574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648687" y="4419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667000" y="563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" y="5257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752600" y="4495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5146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819400" y="4267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667000" y="3505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5334000" y="4533900"/>
            <a:ext cx="533400" cy="533400"/>
            <a:chOff x="1824" y="2736"/>
            <a:chExt cx="336" cy="336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6477000" y="3619500"/>
            <a:ext cx="533400" cy="533400"/>
            <a:chOff x="1824" y="2736"/>
            <a:chExt cx="336" cy="336"/>
          </a:xfrm>
        </p:grpSpPr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6477000" y="5295900"/>
            <a:ext cx="533400" cy="533400"/>
            <a:chOff x="1824" y="2736"/>
            <a:chExt cx="336" cy="336"/>
          </a:xfrm>
        </p:grpSpPr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8001000" y="5295900"/>
            <a:ext cx="533400" cy="533400"/>
            <a:chOff x="1824" y="2736"/>
            <a:chExt cx="336" cy="336"/>
          </a:xfrm>
        </p:grpSpPr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8001000" y="3619500"/>
            <a:ext cx="533400" cy="533400"/>
            <a:chOff x="1824" y="2736"/>
            <a:chExt cx="336" cy="336"/>
          </a:xfrm>
        </p:grpSpPr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63" name="Straight Arrow Connector 62"/>
          <p:cNvCxnSpPr>
            <a:endCxn id="52" idx="2"/>
          </p:cNvCxnSpPr>
          <p:nvPr/>
        </p:nvCxnSpPr>
        <p:spPr>
          <a:xfrm flipV="1">
            <a:off x="5791200" y="38862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5"/>
            <a:endCxn id="55" idx="2"/>
          </p:cNvCxnSpPr>
          <p:nvPr/>
        </p:nvCxnSpPr>
        <p:spPr>
          <a:xfrm>
            <a:off x="5789285" y="49891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61" idx="2"/>
          </p:cNvCxnSpPr>
          <p:nvPr/>
        </p:nvCxnSpPr>
        <p:spPr>
          <a:xfrm flipV="1">
            <a:off x="7010400" y="38862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1" idx="4"/>
            <a:endCxn id="58" idx="0"/>
          </p:cNvCxnSpPr>
          <p:nvPr/>
        </p:nvCxnSpPr>
        <p:spPr>
          <a:xfrm>
            <a:off x="82677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7010400" y="40005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2" idx="5"/>
            <a:endCxn id="58" idx="1"/>
          </p:cNvCxnSpPr>
          <p:nvPr/>
        </p:nvCxnSpPr>
        <p:spPr>
          <a:xfrm>
            <a:off x="6932285" y="40747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5" idx="6"/>
            <a:endCxn id="58" idx="2"/>
          </p:cNvCxnSpPr>
          <p:nvPr/>
        </p:nvCxnSpPr>
        <p:spPr>
          <a:xfrm>
            <a:off x="7010400" y="55626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7056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905000" y="32004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-2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62000" y="4191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905000" y="5867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581400" y="3276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886200" y="5562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-3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791200" y="38481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315200" y="3429000"/>
            <a:ext cx="325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?</a:t>
            </a:r>
          </a:p>
        </p:txBody>
      </p:sp>
      <p:graphicFrame>
        <p:nvGraphicFramePr>
          <p:cNvPr id="72" name="Object 71"/>
          <p:cNvGraphicFramePr>
            <a:graphicFrameLocks noChangeAspect="1"/>
          </p:cNvGraphicFramePr>
          <p:nvPr/>
        </p:nvGraphicFramePr>
        <p:xfrm>
          <a:off x="4191000" y="2362200"/>
          <a:ext cx="4600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52600" imgH="203200" progId="Equation.3">
                  <p:embed/>
                </p:oleObj>
              </mc:Choice>
              <mc:Fallback>
                <p:oleObj name="Equation" r:id="rId2" imgW="1752600" imgH="203200" progId="Equation.3">
                  <p:embed/>
                  <p:pic>
                    <p:nvPicPr>
                      <p:cNvPr id="72" name="Object 7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91000" y="2362200"/>
                        <a:ext cx="46005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Content Placeholder 2">
            <a:extLst>
              <a:ext uri="{FF2B5EF4-FFF2-40B4-BE49-F238E27FC236}">
                <a16:creationId xmlns:a16="http://schemas.microsoft.com/office/drawing/2014/main" id="{FDEF0588-71F4-F445-BD34-32D98FA345FD}"/>
              </a:ext>
            </a:extLst>
          </p:cNvPr>
          <p:cNvSpPr txBox="1">
            <a:spLocks/>
          </p:cNvSpPr>
          <p:nvPr/>
        </p:nvSpPr>
        <p:spPr>
          <a:xfrm>
            <a:off x="182880" y="76200"/>
            <a:ext cx="7696200" cy="2362200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/>
              <a:t>Create G’</a:t>
            </a:r>
          </a:p>
          <a:p>
            <a:pPr marL="0" indent="0">
              <a:buFont typeface="Wingdings"/>
              <a:buNone/>
            </a:pPr>
            <a:r>
              <a:rPr lang="en-US" sz="2000"/>
              <a:t>run Bellman-Ford(G’,s)</a:t>
            </a:r>
          </a:p>
          <a:p>
            <a:pPr marL="0" indent="0">
              <a:buFont typeface="Wingdings"/>
              <a:buNone/>
            </a:pPr>
            <a:r>
              <a:rPr lang="en-US" sz="2000"/>
              <a:t>if no negative-weight cycle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edges in G with h(v)=shortest path from s to v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run Dijkstra’s from every vertex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shortest paths based on G</a:t>
            </a:r>
            <a:endParaRPr lang="en-US" sz="20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C5B45B8-0D2C-1642-82CD-7BDA11F99B51}"/>
              </a:ext>
            </a:extLst>
          </p:cNvPr>
          <p:cNvSpPr/>
          <p:nvPr/>
        </p:nvSpPr>
        <p:spPr>
          <a:xfrm>
            <a:off x="182880" y="1253836"/>
            <a:ext cx="7239000" cy="3463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E288F4-9A47-E046-AF0E-AF1383E2DD88}"/>
              </a:ext>
            </a:extLst>
          </p:cNvPr>
          <p:cNvSpPr txBox="1"/>
          <p:nvPr/>
        </p:nvSpPr>
        <p:spPr>
          <a:xfrm>
            <a:off x="1717797" y="6292334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h(v) in blue</a:t>
            </a:r>
          </a:p>
        </p:txBody>
      </p:sp>
    </p:spTree>
    <p:extLst>
      <p:ext uri="{BB962C8B-B14F-4D97-AF65-F5344CB8AC3E}">
        <p14:creationId xmlns:p14="http://schemas.microsoft.com/office/powerpoint/2010/main" val="387502204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685800" y="4572000"/>
            <a:ext cx="533400" cy="533400"/>
            <a:chOff x="1824" y="2736"/>
            <a:chExt cx="336" cy="336"/>
          </a:xfrm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1828800" y="3657600"/>
            <a:ext cx="533400" cy="533400"/>
            <a:chOff x="1824" y="2736"/>
            <a:chExt cx="336" cy="336"/>
          </a:xfrm>
        </p:grpSpPr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1828800" y="5334000"/>
            <a:ext cx="533400" cy="533400"/>
            <a:chOff x="1824" y="2736"/>
            <a:chExt cx="336" cy="336"/>
          </a:xfrm>
        </p:grpSpPr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3352800" y="5334000"/>
            <a:ext cx="533400" cy="533400"/>
            <a:chOff x="1824" y="2736"/>
            <a:chExt cx="336" cy="336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3352800" y="3657600"/>
            <a:ext cx="533400" cy="533400"/>
            <a:chOff x="1824" y="2736"/>
            <a:chExt cx="336" cy="336"/>
          </a:xfrm>
        </p:grpSpPr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91" name="Straight Arrow Connector 90"/>
          <p:cNvCxnSpPr>
            <a:endCxn id="80" idx="2"/>
          </p:cNvCxnSpPr>
          <p:nvPr/>
        </p:nvCxnSpPr>
        <p:spPr>
          <a:xfrm flipV="1">
            <a:off x="1143000" y="3924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5"/>
            <a:endCxn id="83" idx="2"/>
          </p:cNvCxnSpPr>
          <p:nvPr/>
        </p:nvCxnSpPr>
        <p:spPr>
          <a:xfrm>
            <a:off x="1141085" y="5027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3000" y="3886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94" name="Straight Arrow Connector 93"/>
          <p:cNvCxnSpPr>
            <a:endCxn id="89" idx="2"/>
          </p:cNvCxnSpPr>
          <p:nvPr/>
        </p:nvCxnSpPr>
        <p:spPr>
          <a:xfrm flipV="1">
            <a:off x="2362200" y="3924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4"/>
            <a:endCxn id="86" idx="0"/>
          </p:cNvCxnSpPr>
          <p:nvPr/>
        </p:nvCxnSpPr>
        <p:spPr>
          <a:xfrm>
            <a:off x="36195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2362200" y="4038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5"/>
            <a:endCxn id="86" idx="1"/>
          </p:cNvCxnSpPr>
          <p:nvPr/>
        </p:nvCxnSpPr>
        <p:spPr>
          <a:xfrm>
            <a:off x="2284085" y="4112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3" idx="6"/>
            <a:endCxn id="86" idx="2"/>
          </p:cNvCxnSpPr>
          <p:nvPr/>
        </p:nvCxnSpPr>
        <p:spPr>
          <a:xfrm>
            <a:off x="2362200" y="5600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0574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648687" y="4419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667000" y="563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" y="5257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752600" y="4495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5146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819400" y="4267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667000" y="3505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5334000" y="4533900"/>
            <a:ext cx="533400" cy="533400"/>
            <a:chOff x="1824" y="2736"/>
            <a:chExt cx="336" cy="336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6477000" y="3619500"/>
            <a:ext cx="533400" cy="533400"/>
            <a:chOff x="1824" y="2736"/>
            <a:chExt cx="336" cy="336"/>
          </a:xfrm>
        </p:grpSpPr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6477000" y="5295900"/>
            <a:ext cx="533400" cy="533400"/>
            <a:chOff x="1824" y="2736"/>
            <a:chExt cx="336" cy="336"/>
          </a:xfrm>
        </p:grpSpPr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8001000" y="5295900"/>
            <a:ext cx="533400" cy="533400"/>
            <a:chOff x="1824" y="2736"/>
            <a:chExt cx="336" cy="336"/>
          </a:xfrm>
        </p:grpSpPr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8001000" y="3619500"/>
            <a:ext cx="533400" cy="533400"/>
            <a:chOff x="1824" y="2736"/>
            <a:chExt cx="336" cy="336"/>
          </a:xfrm>
        </p:grpSpPr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63" name="Straight Arrow Connector 62"/>
          <p:cNvCxnSpPr>
            <a:endCxn id="52" idx="2"/>
          </p:cNvCxnSpPr>
          <p:nvPr/>
        </p:nvCxnSpPr>
        <p:spPr>
          <a:xfrm flipV="1">
            <a:off x="5791200" y="38862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5"/>
            <a:endCxn id="55" idx="2"/>
          </p:cNvCxnSpPr>
          <p:nvPr/>
        </p:nvCxnSpPr>
        <p:spPr>
          <a:xfrm>
            <a:off x="5789285" y="49891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61" idx="2"/>
          </p:cNvCxnSpPr>
          <p:nvPr/>
        </p:nvCxnSpPr>
        <p:spPr>
          <a:xfrm flipV="1">
            <a:off x="7010400" y="38862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1" idx="4"/>
            <a:endCxn id="58" idx="0"/>
          </p:cNvCxnSpPr>
          <p:nvPr/>
        </p:nvCxnSpPr>
        <p:spPr>
          <a:xfrm>
            <a:off x="82677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7010400" y="40005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2" idx="5"/>
            <a:endCxn id="58" idx="1"/>
          </p:cNvCxnSpPr>
          <p:nvPr/>
        </p:nvCxnSpPr>
        <p:spPr>
          <a:xfrm>
            <a:off x="6932285" y="40747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5" idx="6"/>
            <a:endCxn id="58" idx="2"/>
          </p:cNvCxnSpPr>
          <p:nvPr/>
        </p:nvCxnSpPr>
        <p:spPr>
          <a:xfrm>
            <a:off x="7010400" y="55626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7056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905000" y="32004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-2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62000" y="4191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905000" y="5867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581400" y="3276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886200" y="5562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-3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791200" y="38481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90832" y="2819400"/>
            <a:ext cx="2629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2      +  -2   -   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315200" y="3429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0</a:t>
            </a:r>
          </a:p>
        </p:txBody>
      </p:sp>
      <p:graphicFrame>
        <p:nvGraphicFramePr>
          <p:cNvPr id="72" name="Object 71"/>
          <p:cNvGraphicFramePr>
            <a:graphicFrameLocks noChangeAspect="1"/>
          </p:cNvGraphicFramePr>
          <p:nvPr/>
        </p:nvGraphicFramePr>
        <p:xfrm>
          <a:off x="4191000" y="2362200"/>
          <a:ext cx="4600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52600" imgH="203200" progId="Equation.3">
                  <p:embed/>
                </p:oleObj>
              </mc:Choice>
              <mc:Fallback>
                <p:oleObj name="Equation" r:id="rId2" imgW="1752600" imgH="203200" progId="Equation.3">
                  <p:embed/>
                  <p:pic>
                    <p:nvPicPr>
                      <p:cNvPr id="72" name="Object 7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91000" y="2362200"/>
                        <a:ext cx="46005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Content Placeholder 2">
            <a:extLst>
              <a:ext uri="{FF2B5EF4-FFF2-40B4-BE49-F238E27FC236}">
                <a16:creationId xmlns:a16="http://schemas.microsoft.com/office/drawing/2014/main" id="{C852C4EC-BF2E-6744-8CCA-AB4CEA21AA50}"/>
              </a:ext>
            </a:extLst>
          </p:cNvPr>
          <p:cNvSpPr txBox="1">
            <a:spLocks/>
          </p:cNvSpPr>
          <p:nvPr/>
        </p:nvSpPr>
        <p:spPr>
          <a:xfrm>
            <a:off x="182880" y="76200"/>
            <a:ext cx="7696200" cy="2362200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/>
              <a:t>Create G’</a:t>
            </a:r>
          </a:p>
          <a:p>
            <a:pPr marL="0" indent="0">
              <a:buFont typeface="Wingdings"/>
              <a:buNone/>
            </a:pPr>
            <a:r>
              <a:rPr lang="en-US" sz="2000"/>
              <a:t>run Bellman-Ford(G’,s)</a:t>
            </a:r>
          </a:p>
          <a:p>
            <a:pPr marL="0" indent="0">
              <a:buFont typeface="Wingdings"/>
              <a:buNone/>
            </a:pPr>
            <a:r>
              <a:rPr lang="en-US" sz="2000"/>
              <a:t>if no negative-weight cycle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edges in G with h(v)=shortest path from s to v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run Dijkstra’s from every vertex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shortest paths based on G</a:t>
            </a:r>
            <a:endParaRPr lang="en-US" sz="20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16A3A9E-3B70-8F4F-BFE4-98FB6FB9DC45}"/>
              </a:ext>
            </a:extLst>
          </p:cNvPr>
          <p:cNvSpPr/>
          <p:nvPr/>
        </p:nvSpPr>
        <p:spPr>
          <a:xfrm>
            <a:off x="182880" y="1253836"/>
            <a:ext cx="7239000" cy="3463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D516FCE-4A60-204F-A708-558B3E9E1787}"/>
              </a:ext>
            </a:extLst>
          </p:cNvPr>
          <p:cNvSpPr txBox="1"/>
          <p:nvPr/>
        </p:nvSpPr>
        <p:spPr>
          <a:xfrm>
            <a:off x="1717797" y="6292334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h(v) in blue</a:t>
            </a:r>
          </a:p>
        </p:txBody>
      </p:sp>
    </p:spTree>
    <p:extLst>
      <p:ext uri="{BB962C8B-B14F-4D97-AF65-F5344CB8AC3E}">
        <p14:creationId xmlns:p14="http://schemas.microsoft.com/office/powerpoint/2010/main" val="410332838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685800" y="4572000"/>
            <a:ext cx="533400" cy="533400"/>
            <a:chOff x="1824" y="2736"/>
            <a:chExt cx="336" cy="336"/>
          </a:xfrm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1828800" y="3657600"/>
            <a:ext cx="533400" cy="533400"/>
            <a:chOff x="1824" y="2736"/>
            <a:chExt cx="336" cy="336"/>
          </a:xfrm>
        </p:grpSpPr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1828800" y="5334000"/>
            <a:ext cx="533400" cy="533400"/>
            <a:chOff x="1824" y="2736"/>
            <a:chExt cx="336" cy="336"/>
          </a:xfrm>
        </p:grpSpPr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3352800" y="5334000"/>
            <a:ext cx="533400" cy="533400"/>
            <a:chOff x="1824" y="2736"/>
            <a:chExt cx="336" cy="336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3352800" y="3657600"/>
            <a:ext cx="533400" cy="533400"/>
            <a:chOff x="1824" y="2736"/>
            <a:chExt cx="336" cy="336"/>
          </a:xfrm>
        </p:grpSpPr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91" name="Straight Arrow Connector 90"/>
          <p:cNvCxnSpPr>
            <a:endCxn id="80" idx="2"/>
          </p:cNvCxnSpPr>
          <p:nvPr/>
        </p:nvCxnSpPr>
        <p:spPr>
          <a:xfrm flipV="1">
            <a:off x="1143000" y="3924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5"/>
            <a:endCxn id="83" idx="2"/>
          </p:cNvCxnSpPr>
          <p:nvPr/>
        </p:nvCxnSpPr>
        <p:spPr>
          <a:xfrm>
            <a:off x="1141085" y="5027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3000" y="3886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94" name="Straight Arrow Connector 93"/>
          <p:cNvCxnSpPr>
            <a:endCxn id="89" idx="2"/>
          </p:cNvCxnSpPr>
          <p:nvPr/>
        </p:nvCxnSpPr>
        <p:spPr>
          <a:xfrm flipV="1">
            <a:off x="2362200" y="3924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4"/>
            <a:endCxn id="86" idx="0"/>
          </p:cNvCxnSpPr>
          <p:nvPr/>
        </p:nvCxnSpPr>
        <p:spPr>
          <a:xfrm>
            <a:off x="36195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2362200" y="4038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5"/>
            <a:endCxn id="86" idx="1"/>
          </p:cNvCxnSpPr>
          <p:nvPr/>
        </p:nvCxnSpPr>
        <p:spPr>
          <a:xfrm>
            <a:off x="2284085" y="4112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3" idx="6"/>
            <a:endCxn id="86" idx="2"/>
          </p:cNvCxnSpPr>
          <p:nvPr/>
        </p:nvCxnSpPr>
        <p:spPr>
          <a:xfrm>
            <a:off x="2362200" y="5600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0574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648687" y="4419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667000" y="563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" y="5257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752600" y="4495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5146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819400" y="4267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667000" y="3505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5334000" y="4533900"/>
            <a:ext cx="533400" cy="533400"/>
            <a:chOff x="1824" y="2736"/>
            <a:chExt cx="336" cy="336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6477000" y="3619500"/>
            <a:ext cx="533400" cy="533400"/>
            <a:chOff x="1824" y="2736"/>
            <a:chExt cx="336" cy="336"/>
          </a:xfrm>
        </p:grpSpPr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6477000" y="5295900"/>
            <a:ext cx="533400" cy="533400"/>
            <a:chOff x="1824" y="2736"/>
            <a:chExt cx="336" cy="336"/>
          </a:xfrm>
        </p:grpSpPr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8001000" y="5295900"/>
            <a:ext cx="533400" cy="533400"/>
            <a:chOff x="1824" y="2736"/>
            <a:chExt cx="336" cy="336"/>
          </a:xfrm>
        </p:grpSpPr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8001000" y="3619500"/>
            <a:ext cx="533400" cy="533400"/>
            <a:chOff x="1824" y="2736"/>
            <a:chExt cx="336" cy="336"/>
          </a:xfrm>
        </p:grpSpPr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63" name="Straight Arrow Connector 62"/>
          <p:cNvCxnSpPr>
            <a:endCxn id="52" idx="2"/>
          </p:cNvCxnSpPr>
          <p:nvPr/>
        </p:nvCxnSpPr>
        <p:spPr>
          <a:xfrm flipV="1">
            <a:off x="5791200" y="38862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5"/>
            <a:endCxn id="55" idx="2"/>
          </p:cNvCxnSpPr>
          <p:nvPr/>
        </p:nvCxnSpPr>
        <p:spPr>
          <a:xfrm>
            <a:off x="5789285" y="49891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61" idx="2"/>
          </p:cNvCxnSpPr>
          <p:nvPr/>
        </p:nvCxnSpPr>
        <p:spPr>
          <a:xfrm flipV="1">
            <a:off x="7010400" y="38862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1" idx="4"/>
            <a:endCxn id="58" idx="0"/>
          </p:cNvCxnSpPr>
          <p:nvPr/>
        </p:nvCxnSpPr>
        <p:spPr>
          <a:xfrm>
            <a:off x="82677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7010400" y="40005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2" idx="5"/>
            <a:endCxn id="58" idx="1"/>
          </p:cNvCxnSpPr>
          <p:nvPr/>
        </p:nvCxnSpPr>
        <p:spPr>
          <a:xfrm>
            <a:off x="6932285" y="40747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5" idx="6"/>
            <a:endCxn id="58" idx="2"/>
          </p:cNvCxnSpPr>
          <p:nvPr/>
        </p:nvCxnSpPr>
        <p:spPr>
          <a:xfrm>
            <a:off x="7010400" y="55626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7056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905000" y="32004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-2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62000" y="4191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905000" y="5867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581400" y="3276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886200" y="5562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-3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791200" y="38481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315200" y="3429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019800" y="4876800"/>
            <a:ext cx="325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?</a:t>
            </a:r>
          </a:p>
        </p:txBody>
      </p:sp>
      <p:graphicFrame>
        <p:nvGraphicFramePr>
          <p:cNvPr id="74" name="Object 73"/>
          <p:cNvGraphicFramePr>
            <a:graphicFrameLocks noChangeAspect="1"/>
          </p:cNvGraphicFramePr>
          <p:nvPr/>
        </p:nvGraphicFramePr>
        <p:xfrm>
          <a:off x="4191000" y="2362200"/>
          <a:ext cx="4600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52600" imgH="203200" progId="Equation.3">
                  <p:embed/>
                </p:oleObj>
              </mc:Choice>
              <mc:Fallback>
                <p:oleObj name="Equation" r:id="rId2" imgW="1752600" imgH="203200" progId="Equation.3">
                  <p:embed/>
                  <p:pic>
                    <p:nvPicPr>
                      <p:cNvPr id="74" name="Object 7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91000" y="2362200"/>
                        <a:ext cx="46005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" name="Content Placeholder 2">
            <a:extLst>
              <a:ext uri="{FF2B5EF4-FFF2-40B4-BE49-F238E27FC236}">
                <a16:creationId xmlns:a16="http://schemas.microsoft.com/office/drawing/2014/main" id="{3C92B3DA-589A-C842-81DF-9FE5ED9D70FA}"/>
              </a:ext>
            </a:extLst>
          </p:cNvPr>
          <p:cNvSpPr txBox="1">
            <a:spLocks/>
          </p:cNvSpPr>
          <p:nvPr/>
        </p:nvSpPr>
        <p:spPr>
          <a:xfrm>
            <a:off x="182880" y="76200"/>
            <a:ext cx="7696200" cy="2362200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/>
              <a:t>Create G’</a:t>
            </a:r>
          </a:p>
          <a:p>
            <a:pPr marL="0" indent="0">
              <a:buFont typeface="Wingdings"/>
              <a:buNone/>
            </a:pPr>
            <a:r>
              <a:rPr lang="en-US" sz="2000"/>
              <a:t>run Bellman-Ford(G’,s)</a:t>
            </a:r>
          </a:p>
          <a:p>
            <a:pPr marL="0" indent="0">
              <a:buFont typeface="Wingdings"/>
              <a:buNone/>
            </a:pPr>
            <a:r>
              <a:rPr lang="en-US" sz="2000"/>
              <a:t>if no negative-weight cycle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edges in G with h(v)=shortest path from s to v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run Dijkstra’s from every vertex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shortest paths based on G</a:t>
            </a:r>
            <a:endParaRPr lang="en-US" sz="2000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D101DCA-FB74-4545-A4C9-03D6C55B6685}"/>
              </a:ext>
            </a:extLst>
          </p:cNvPr>
          <p:cNvSpPr/>
          <p:nvPr/>
        </p:nvSpPr>
        <p:spPr>
          <a:xfrm>
            <a:off x="182880" y="1253836"/>
            <a:ext cx="7239000" cy="3463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1095E8E-5CCC-A248-A5E0-1A54C735C5D9}"/>
              </a:ext>
            </a:extLst>
          </p:cNvPr>
          <p:cNvSpPr txBox="1"/>
          <p:nvPr/>
        </p:nvSpPr>
        <p:spPr>
          <a:xfrm>
            <a:off x="1717797" y="6292334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h(v) in blue</a:t>
            </a:r>
          </a:p>
        </p:txBody>
      </p:sp>
    </p:spTree>
    <p:extLst>
      <p:ext uri="{BB962C8B-B14F-4D97-AF65-F5344CB8AC3E}">
        <p14:creationId xmlns:p14="http://schemas.microsoft.com/office/powerpoint/2010/main" val="260831837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685800" y="4572000"/>
            <a:ext cx="533400" cy="533400"/>
            <a:chOff x="1824" y="2736"/>
            <a:chExt cx="336" cy="336"/>
          </a:xfrm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1828800" y="3657600"/>
            <a:ext cx="533400" cy="533400"/>
            <a:chOff x="1824" y="2736"/>
            <a:chExt cx="336" cy="336"/>
          </a:xfrm>
        </p:grpSpPr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1828800" y="5334000"/>
            <a:ext cx="533400" cy="533400"/>
            <a:chOff x="1824" y="2736"/>
            <a:chExt cx="336" cy="336"/>
          </a:xfrm>
        </p:grpSpPr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3352800" y="5334000"/>
            <a:ext cx="533400" cy="533400"/>
            <a:chOff x="1824" y="2736"/>
            <a:chExt cx="336" cy="336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3352800" y="3657600"/>
            <a:ext cx="533400" cy="533400"/>
            <a:chOff x="1824" y="2736"/>
            <a:chExt cx="336" cy="336"/>
          </a:xfrm>
        </p:grpSpPr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91" name="Straight Arrow Connector 90"/>
          <p:cNvCxnSpPr>
            <a:endCxn id="80" idx="2"/>
          </p:cNvCxnSpPr>
          <p:nvPr/>
        </p:nvCxnSpPr>
        <p:spPr>
          <a:xfrm flipV="1">
            <a:off x="1143000" y="3924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5"/>
            <a:endCxn id="83" idx="2"/>
          </p:cNvCxnSpPr>
          <p:nvPr/>
        </p:nvCxnSpPr>
        <p:spPr>
          <a:xfrm>
            <a:off x="1141085" y="5027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3000" y="3886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94" name="Straight Arrow Connector 93"/>
          <p:cNvCxnSpPr>
            <a:endCxn id="89" idx="2"/>
          </p:cNvCxnSpPr>
          <p:nvPr/>
        </p:nvCxnSpPr>
        <p:spPr>
          <a:xfrm flipV="1">
            <a:off x="2362200" y="3924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4"/>
            <a:endCxn id="86" idx="0"/>
          </p:cNvCxnSpPr>
          <p:nvPr/>
        </p:nvCxnSpPr>
        <p:spPr>
          <a:xfrm>
            <a:off x="36195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2362200" y="4038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5"/>
            <a:endCxn id="86" idx="1"/>
          </p:cNvCxnSpPr>
          <p:nvPr/>
        </p:nvCxnSpPr>
        <p:spPr>
          <a:xfrm>
            <a:off x="2284085" y="4112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3" idx="6"/>
            <a:endCxn id="86" idx="2"/>
          </p:cNvCxnSpPr>
          <p:nvPr/>
        </p:nvCxnSpPr>
        <p:spPr>
          <a:xfrm>
            <a:off x="2362200" y="5600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0574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648687" y="4419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667000" y="563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" y="5257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752600" y="4495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5146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819400" y="4267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667000" y="3505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5334000" y="4533900"/>
            <a:ext cx="533400" cy="533400"/>
            <a:chOff x="1824" y="2736"/>
            <a:chExt cx="336" cy="336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6477000" y="3619500"/>
            <a:ext cx="533400" cy="533400"/>
            <a:chOff x="1824" y="2736"/>
            <a:chExt cx="336" cy="336"/>
          </a:xfrm>
        </p:grpSpPr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6477000" y="5295900"/>
            <a:ext cx="533400" cy="533400"/>
            <a:chOff x="1824" y="2736"/>
            <a:chExt cx="336" cy="336"/>
          </a:xfrm>
        </p:grpSpPr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8001000" y="5295900"/>
            <a:ext cx="533400" cy="533400"/>
            <a:chOff x="1824" y="2736"/>
            <a:chExt cx="336" cy="336"/>
          </a:xfrm>
        </p:grpSpPr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8001000" y="3619500"/>
            <a:ext cx="533400" cy="533400"/>
            <a:chOff x="1824" y="2736"/>
            <a:chExt cx="336" cy="336"/>
          </a:xfrm>
        </p:grpSpPr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63" name="Straight Arrow Connector 62"/>
          <p:cNvCxnSpPr>
            <a:endCxn id="52" idx="2"/>
          </p:cNvCxnSpPr>
          <p:nvPr/>
        </p:nvCxnSpPr>
        <p:spPr>
          <a:xfrm flipV="1">
            <a:off x="5791200" y="38862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5"/>
            <a:endCxn id="55" idx="2"/>
          </p:cNvCxnSpPr>
          <p:nvPr/>
        </p:nvCxnSpPr>
        <p:spPr>
          <a:xfrm>
            <a:off x="5789285" y="49891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61" idx="2"/>
          </p:cNvCxnSpPr>
          <p:nvPr/>
        </p:nvCxnSpPr>
        <p:spPr>
          <a:xfrm flipV="1">
            <a:off x="7010400" y="38862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1" idx="4"/>
            <a:endCxn id="58" idx="0"/>
          </p:cNvCxnSpPr>
          <p:nvPr/>
        </p:nvCxnSpPr>
        <p:spPr>
          <a:xfrm>
            <a:off x="82677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7010400" y="40005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2" idx="5"/>
            <a:endCxn id="58" idx="1"/>
          </p:cNvCxnSpPr>
          <p:nvPr/>
        </p:nvCxnSpPr>
        <p:spPr>
          <a:xfrm>
            <a:off x="6932285" y="40747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5" idx="6"/>
            <a:endCxn id="58" idx="2"/>
          </p:cNvCxnSpPr>
          <p:nvPr/>
        </p:nvCxnSpPr>
        <p:spPr>
          <a:xfrm>
            <a:off x="7010400" y="55626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7056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905000" y="32004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-2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62000" y="4191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905000" y="5867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581400" y="3276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886200" y="5562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-3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791200" y="38481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315200" y="3429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019800" y="487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890832" y="2819400"/>
            <a:ext cx="2509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4      +  0   -   0</a:t>
            </a:r>
          </a:p>
        </p:txBody>
      </p:sp>
      <p:graphicFrame>
        <p:nvGraphicFramePr>
          <p:cNvPr id="75" name="Object 74"/>
          <p:cNvGraphicFramePr>
            <a:graphicFrameLocks noChangeAspect="1"/>
          </p:cNvGraphicFramePr>
          <p:nvPr/>
        </p:nvGraphicFramePr>
        <p:xfrm>
          <a:off x="4191000" y="2362200"/>
          <a:ext cx="4600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52600" imgH="203200" progId="Equation.3">
                  <p:embed/>
                </p:oleObj>
              </mc:Choice>
              <mc:Fallback>
                <p:oleObj name="Equation" r:id="rId2" imgW="1752600" imgH="203200" progId="Equation.3">
                  <p:embed/>
                  <p:pic>
                    <p:nvPicPr>
                      <p:cNvPr id="75" name="Object 7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91000" y="2362200"/>
                        <a:ext cx="46005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" name="Content Placeholder 2">
            <a:extLst>
              <a:ext uri="{FF2B5EF4-FFF2-40B4-BE49-F238E27FC236}">
                <a16:creationId xmlns:a16="http://schemas.microsoft.com/office/drawing/2014/main" id="{B873A74B-B34E-FA40-A354-7CF6D14D93D3}"/>
              </a:ext>
            </a:extLst>
          </p:cNvPr>
          <p:cNvSpPr txBox="1">
            <a:spLocks/>
          </p:cNvSpPr>
          <p:nvPr/>
        </p:nvSpPr>
        <p:spPr>
          <a:xfrm>
            <a:off x="182880" y="76200"/>
            <a:ext cx="7696200" cy="2362200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/>
              <a:t>Create G’</a:t>
            </a:r>
          </a:p>
          <a:p>
            <a:pPr marL="0" indent="0">
              <a:buFont typeface="Wingdings"/>
              <a:buNone/>
            </a:pPr>
            <a:r>
              <a:rPr lang="en-US" sz="2000"/>
              <a:t>run Bellman-Ford(G’,s)</a:t>
            </a:r>
          </a:p>
          <a:p>
            <a:pPr marL="0" indent="0">
              <a:buFont typeface="Wingdings"/>
              <a:buNone/>
            </a:pPr>
            <a:r>
              <a:rPr lang="en-US" sz="2000"/>
              <a:t>if no negative-weight cycle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edges in G with h(v)=shortest path from s to v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run Dijkstra’s from every vertex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shortest paths based on G</a:t>
            </a:r>
            <a:endParaRPr lang="en-US" sz="2000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779C5E1-61D0-1E4D-9A87-2EEF700BE990}"/>
              </a:ext>
            </a:extLst>
          </p:cNvPr>
          <p:cNvSpPr/>
          <p:nvPr/>
        </p:nvSpPr>
        <p:spPr>
          <a:xfrm>
            <a:off x="182880" y="1253836"/>
            <a:ext cx="7239000" cy="3463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C94C452-B8AB-5E44-AAF4-9708B15CE428}"/>
              </a:ext>
            </a:extLst>
          </p:cNvPr>
          <p:cNvSpPr txBox="1"/>
          <p:nvPr/>
        </p:nvSpPr>
        <p:spPr>
          <a:xfrm>
            <a:off x="1717797" y="6292334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h(v) in blue</a:t>
            </a:r>
          </a:p>
        </p:txBody>
      </p:sp>
    </p:spTree>
    <p:extLst>
      <p:ext uri="{BB962C8B-B14F-4D97-AF65-F5344CB8AC3E}">
        <p14:creationId xmlns:p14="http://schemas.microsoft.com/office/powerpoint/2010/main" val="295601721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685800" y="4572000"/>
            <a:ext cx="533400" cy="533400"/>
            <a:chOff x="1824" y="2736"/>
            <a:chExt cx="336" cy="336"/>
          </a:xfrm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1828800" y="3657600"/>
            <a:ext cx="533400" cy="533400"/>
            <a:chOff x="1824" y="2736"/>
            <a:chExt cx="336" cy="336"/>
          </a:xfrm>
        </p:grpSpPr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1828800" y="5334000"/>
            <a:ext cx="533400" cy="533400"/>
            <a:chOff x="1824" y="2736"/>
            <a:chExt cx="336" cy="336"/>
          </a:xfrm>
        </p:grpSpPr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3352800" y="5334000"/>
            <a:ext cx="533400" cy="533400"/>
            <a:chOff x="1824" y="2736"/>
            <a:chExt cx="336" cy="336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3352800" y="3657600"/>
            <a:ext cx="533400" cy="533400"/>
            <a:chOff x="1824" y="2736"/>
            <a:chExt cx="336" cy="336"/>
          </a:xfrm>
        </p:grpSpPr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91" name="Straight Arrow Connector 90"/>
          <p:cNvCxnSpPr>
            <a:endCxn id="80" idx="2"/>
          </p:cNvCxnSpPr>
          <p:nvPr/>
        </p:nvCxnSpPr>
        <p:spPr>
          <a:xfrm flipV="1">
            <a:off x="1143000" y="3924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5"/>
            <a:endCxn id="83" idx="2"/>
          </p:cNvCxnSpPr>
          <p:nvPr/>
        </p:nvCxnSpPr>
        <p:spPr>
          <a:xfrm>
            <a:off x="1141085" y="5027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3000" y="3886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94" name="Straight Arrow Connector 93"/>
          <p:cNvCxnSpPr>
            <a:endCxn id="89" idx="2"/>
          </p:cNvCxnSpPr>
          <p:nvPr/>
        </p:nvCxnSpPr>
        <p:spPr>
          <a:xfrm flipV="1">
            <a:off x="2362200" y="3924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4"/>
            <a:endCxn id="86" idx="0"/>
          </p:cNvCxnSpPr>
          <p:nvPr/>
        </p:nvCxnSpPr>
        <p:spPr>
          <a:xfrm>
            <a:off x="36195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2362200" y="4038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5"/>
            <a:endCxn id="86" idx="1"/>
          </p:cNvCxnSpPr>
          <p:nvPr/>
        </p:nvCxnSpPr>
        <p:spPr>
          <a:xfrm>
            <a:off x="2284085" y="4112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3" idx="6"/>
            <a:endCxn id="86" idx="2"/>
          </p:cNvCxnSpPr>
          <p:nvPr/>
        </p:nvCxnSpPr>
        <p:spPr>
          <a:xfrm>
            <a:off x="2362200" y="5600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0574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648687" y="4419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667000" y="563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" y="5257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752600" y="4495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5146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819400" y="4267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667000" y="3505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5334000" y="4533900"/>
            <a:ext cx="533400" cy="533400"/>
            <a:chOff x="1824" y="2736"/>
            <a:chExt cx="336" cy="336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6477000" y="3619500"/>
            <a:ext cx="533400" cy="533400"/>
            <a:chOff x="1824" y="2736"/>
            <a:chExt cx="336" cy="336"/>
          </a:xfrm>
        </p:grpSpPr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6477000" y="5295900"/>
            <a:ext cx="533400" cy="533400"/>
            <a:chOff x="1824" y="2736"/>
            <a:chExt cx="336" cy="336"/>
          </a:xfrm>
        </p:grpSpPr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8001000" y="5295900"/>
            <a:ext cx="533400" cy="533400"/>
            <a:chOff x="1824" y="2736"/>
            <a:chExt cx="336" cy="336"/>
          </a:xfrm>
        </p:grpSpPr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8001000" y="3619500"/>
            <a:ext cx="533400" cy="533400"/>
            <a:chOff x="1824" y="2736"/>
            <a:chExt cx="336" cy="336"/>
          </a:xfrm>
        </p:grpSpPr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63" name="Straight Arrow Connector 62"/>
          <p:cNvCxnSpPr>
            <a:endCxn id="52" idx="2"/>
          </p:cNvCxnSpPr>
          <p:nvPr/>
        </p:nvCxnSpPr>
        <p:spPr>
          <a:xfrm flipV="1">
            <a:off x="5791200" y="38862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5"/>
            <a:endCxn id="55" idx="2"/>
          </p:cNvCxnSpPr>
          <p:nvPr/>
        </p:nvCxnSpPr>
        <p:spPr>
          <a:xfrm>
            <a:off x="5789285" y="49891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61" idx="2"/>
          </p:cNvCxnSpPr>
          <p:nvPr/>
        </p:nvCxnSpPr>
        <p:spPr>
          <a:xfrm flipV="1">
            <a:off x="7010400" y="38862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1" idx="4"/>
            <a:endCxn id="58" idx="0"/>
          </p:cNvCxnSpPr>
          <p:nvPr/>
        </p:nvCxnSpPr>
        <p:spPr>
          <a:xfrm>
            <a:off x="82677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7010400" y="40005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2" idx="5"/>
            <a:endCxn id="58" idx="1"/>
          </p:cNvCxnSpPr>
          <p:nvPr/>
        </p:nvCxnSpPr>
        <p:spPr>
          <a:xfrm>
            <a:off x="6932285" y="40747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5" idx="6"/>
            <a:endCxn id="58" idx="2"/>
          </p:cNvCxnSpPr>
          <p:nvPr/>
        </p:nvCxnSpPr>
        <p:spPr>
          <a:xfrm>
            <a:off x="7010400" y="55626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7056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905000" y="32004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-2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62000" y="4191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905000" y="5867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581400" y="3276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886200" y="5562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-3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791200" y="38481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315200" y="3429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019800" y="487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239000" y="5181600"/>
            <a:ext cx="325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?</a:t>
            </a:r>
          </a:p>
        </p:txBody>
      </p:sp>
      <p:graphicFrame>
        <p:nvGraphicFramePr>
          <p:cNvPr id="107" name="Object 106"/>
          <p:cNvGraphicFramePr>
            <a:graphicFrameLocks noChangeAspect="1"/>
          </p:cNvGraphicFramePr>
          <p:nvPr/>
        </p:nvGraphicFramePr>
        <p:xfrm>
          <a:off x="4191000" y="2362200"/>
          <a:ext cx="4600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52600" imgH="203200" progId="Equation.3">
                  <p:embed/>
                </p:oleObj>
              </mc:Choice>
              <mc:Fallback>
                <p:oleObj name="Equation" r:id="rId2" imgW="1752600" imgH="203200" progId="Equation.3">
                  <p:embed/>
                  <p:pic>
                    <p:nvPicPr>
                      <p:cNvPr id="107" name="Object 10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91000" y="2362200"/>
                        <a:ext cx="46005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Content Placeholder 2">
            <a:extLst>
              <a:ext uri="{FF2B5EF4-FFF2-40B4-BE49-F238E27FC236}">
                <a16:creationId xmlns:a16="http://schemas.microsoft.com/office/drawing/2014/main" id="{CB924E78-87D0-EE47-B2CA-38423B2602D6}"/>
              </a:ext>
            </a:extLst>
          </p:cNvPr>
          <p:cNvSpPr txBox="1">
            <a:spLocks/>
          </p:cNvSpPr>
          <p:nvPr/>
        </p:nvSpPr>
        <p:spPr>
          <a:xfrm>
            <a:off x="182880" y="76200"/>
            <a:ext cx="7696200" cy="2362200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/>
              <a:t>Create G’</a:t>
            </a:r>
          </a:p>
          <a:p>
            <a:pPr marL="0" indent="0">
              <a:buFont typeface="Wingdings"/>
              <a:buNone/>
            </a:pPr>
            <a:r>
              <a:rPr lang="en-US" sz="2000"/>
              <a:t>run Bellman-Ford(G’,s)</a:t>
            </a:r>
          </a:p>
          <a:p>
            <a:pPr marL="0" indent="0">
              <a:buFont typeface="Wingdings"/>
              <a:buNone/>
            </a:pPr>
            <a:r>
              <a:rPr lang="en-US" sz="2000"/>
              <a:t>if no negative-weight cycle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edges in G with h(v)=shortest path from s to v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run Dijkstra’s from every vertex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shortest paths based on G</a:t>
            </a:r>
            <a:endParaRPr lang="en-US" sz="2000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5D28EB2-EC2D-7E40-915B-CCEDD868A15F}"/>
              </a:ext>
            </a:extLst>
          </p:cNvPr>
          <p:cNvSpPr/>
          <p:nvPr/>
        </p:nvSpPr>
        <p:spPr>
          <a:xfrm>
            <a:off x="182880" y="1253836"/>
            <a:ext cx="7239000" cy="3463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0012239-79E2-E148-811E-03C653BEC97D}"/>
              </a:ext>
            </a:extLst>
          </p:cNvPr>
          <p:cNvSpPr txBox="1"/>
          <p:nvPr/>
        </p:nvSpPr>
        <p:spPr>
          <a:xfrm>
            <a:off x="1717797" y="6292334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h(v) in blue</a:t>
            </a:r>
          </a:p>
        </p:txBody>
      </p:sp>
    </p:spTree>
    <p:extLst>
      <p:ext uri="{BB962C8B-B14F-4D97-AF65-F5344CB8AC3E}">
        <p14:creationId xmlns:p14="http://schemas.microsoft.com/office/powerpoint/2010/main" val="333476434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685800" y="4572000"/>
            <a:ext cx="533400" cy="533400"/>
            <a:chOff x="1824" y="2736"/>
            <a:chExt cx="336" cy="336"/>
          </a:xfrm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1828800" y="3657600"/>
            <a:ext cx="533400" cy="533400"/>
            <a:chOff x="1824" y="2736"/>
            <a:chExt cx="336" cy="336"/>
          </a:xfrm>
        </p:grpSpPr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1828800" y="5334000"/>
            <a:ext cx="533400" cy="533400"/>
            <a:chOff x="1824" y="2736"/>
            <a:chExt cx="336" cy="336"/>
          </a:xfrm>
        </p:grpSpPr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3352800" y="5334000"/>
            <a:ext cx="533400" cy="533400"/>
            <a:chOff x="1824" y="2736"/>
            <a:chExt cx="336" cy="336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3352800" y="3657600"/>
            <a:ext cx="533400" cy="533400"/>
            <a:chOff x="1824" y="2736"/>
            <a:chExt cx="336" cy="336"/>
          </a:xfrm>
        </p:grpSpPr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91" name="Straight Arrow Connector 90"/>
          <p:cNvCxnSpPr>
            <a:endCxn id="80" idx="2"/>
          </p:cNvCxnSpPr>
          <p:nvPr/>
        </p:nvCxnSpPr>
        <p:spPr>
          <a:xfrm flipV="1">
            <a:off x="1143000" y="3924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5"/>
            <a:endCxn id="83" idx="2"/>
          </p:cNvCxnSpPr>
          <p:nvPr/>
        </p:nvCxnSpPr>
        <p:spPr>
          <a:xfrm>
            <a:off x="1141085" y="5027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3000" y="3886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94" name="Straight Arrow Connector 93"/>
          <p:cNvCxnSpPr>
            <a:endCxn id="89" idx="2"/>
          </p:cNvCxnSpPr>
          <p:nvPr/>
        </p:nvCxnSpPr>
        <p:spPr>
          <a:xfrm flipV="1">
            <a:off x="2362200" y="3924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4"/>
            <a:endCxn id="86" idx="0"/>
          </p:cNvCxnSpPr>
          <p:nvPr/>
        </p:nvCxnSpPr>
        <p:spPr>
          <a:xfrm>
            <a:off x="36195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2362200" y="4038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5"/>
            <a:endCxn id="86" idx="1"/>
          </p:cNvCxnSpPr>
          <p:nvPr/>
        </p:nvCxnSpPr>
        <p:spPr>
          <a:xfrm>
            <a:off x="2284085" y="4112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3" idx="6"/>
            <a:endCxn id="86" idx="2"/>
          </p:cNvCxnSpPr>
          <p:nvPr/>
        </p:nvCxnSpPr>
        <p:spPr>
          <a:xfrm>
            <a:off x="2362200" y="5600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0574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648687" y="4419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667000" y="563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" y="5257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752600" y="4495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5146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819400" y="4267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667000" y="3505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5334000" y="4533900"/>
            <a:ext cx="533400" cy="533400"/>
            <a:chOff x="1824" y="2736"/>
            <a:chExt cx="336" cy="336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6477000" y="3619500"/>
            <a:ext cx="533400" cy="533400"/>
            <a:chOff x="1824" y="2736"/>
            <a:chExt cx="336" cy="336"/>
          </a:xfrm>
        </p:grpSpPr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6477000" y="5295900"/>
            <a:ext cx="533400" cy="533400"/>
            <a:chOff x="1824" y="2736"/>
            <a:chExt cx="336" cy="336"/>
          </a:xfrm>
        </p:grpSpPr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8001000" y="5295900"/>
            <a:ext cx="533400" cy="533400"/>
            <a:chOff x="1824" y="2736"/>
            <a:chExt cx="336" cy="336"/>
          </a:xfrm>
        </p:grpSpPr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8001000" y="3619500"/>
            <a:ext cx="533400" cy="533400"/>
            <a:chOff x="1824" y="2736"/>
            <a:chExt cx="336" cy="336"/>
          </a:xfrm>
        </p:grpSpPr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63" name="Straight Arrow Connector 62"/>
          <p:cNvCxnSpPr>
            <a:endCxn id="52" idx="2"/>
          </p:cNvCxnSpPr>
          <p:nvPr/>
        </p:nvCxnSpPr>
        <p:spPr>
          <a:xfrm flipV="1">
            <a:off x="5791200" y="38862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5"/>
            <a:endCxn id="55" idx="2"/>
          </p:cNvCxnSpPr>
          <p:nvPr/>
        </p:nvCxnSpPr>
        <p:spPr>
          <a:xfrm>
            <a:off x="5789285" y="49891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61" idx="2"/>
          </p:cNvCxnSpPr>
          <p:nvPr/>
        </p:nvCxnSpPr>
        <p:spPr>
          <a:xfrm flipV="1">
            <a:off x="7010400" y="38862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1" idx="4"/>
            <a:endCxn id="58" idx="0"/>
          </p:cNvCxnSpPr>
          <p:nvPr/>
        </p:nvCxnSpPr>
        <p:spPr>
          <a:xfrm>
            <a:off x="82677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7010400" y="40005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2" idx="5"/>
            <a:endCxn id="58" idx="1"/>
          </p:cNvCxnSpPr>
          <p:nvPr/>
        </p:nvCxnSpPr>
        <p:spPr>
          <a:xfrm>
            <a:off x="6932285" y="40747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5" idx="6"/>
            <a:endCxn id="58" idx="2"/>
          </p:cNvCxnSpPr>
          <p:nvPr/>
        </p:nvCxnSpPr>
        <p:spPr>
          <a:xfrm>
            <a:off x="7010400" y="55626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7056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905000" y="32004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-2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62000" y="4191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905000" y="5867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581400" y="3276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886200" y="5562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-3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791200" y="38481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315200" y="3429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019800" y="487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890832" y="2819400"/>
            <a:ext cx="2629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5      +  0   -   -3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239000" y="5181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8</a:t>
            </a:r>
          </a:p>
        </p:txBody>
      </p:sp>
      <p:graphicFrame>
        <p:nvGraphicFramePr>
          <p:cNvPr id="107" name="Object 106"/>
          <p:cNvGraphicFramePr>
            <a:graphicFrameLocks noChangeAspect="1"/>
          </p:cNvGraphicFramePr>
          <p:nvPr/>
        </p:nvGraphicFramePr>
        <p:xfrm>
          <a:off x="4191000" y="2362200"/>
          <a:ext cx="4600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52600" imgH="203200" progId="Equation.3">
                  <p:embed/>
                </p:oleObj>
              </mc:Choice>
              <mc:Fallback>
                <p:oleObj name="Equation" r:id="rId2" imgW="1752600" imgH="203200" progId="Equation.3">
                  <p:embed/>
                  <p:pic>
                    <p:nvPicPr>
                      <p:cNvPr id="107" name="Object 10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91000" y="2362200"/>
                        <a:ext cx="46005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" name="Content Placeholder 2">
            <a:extLst>
              <a:ext uri="{FF2B5EF4-FFF2-40B4-BE49-F238E27FC236}">
                <a16:creationId xmlns:a16="http://schemas.microsoft.com/office/drawing/2014/main" id="{1D1B28B1-047B-E344-87C9-B70EF63B6640}"/>
              </a:ext>
            </a:extLst>
          </p:cNvPr>
          <p:cNvSpPr txBox="1">
            <a:spLocks/>
          </p:cNvSpPr>
          <p:nvPr/>
        </p:nvSpPr>
        <p:spPr>
          <a:xfrm>
            <a:off x="182880" y="76200"/>
            <a:ext cx="7696200" cy="2362200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/>
              <a:t>Create G’</a:t>
            </a:r>
          </a:p>
          <a:p>
            <a:pPr marL="0" indent="0">
              <a:buFont typeface="Wingdings"/>
              <a:buNone/>
            </a:pPr>
            <a:r>
              <a:rPr lang="en-US" sz="2000"/>
              <a:t>run Bellman-Ford(G’,s)</a:t>
            </a:r>
          </a:p>
          <a:p>
            <a:pPr marL="0" indent="0">
              <a:buFont typeface="Wingdings"/>
              <a:buNone/>
            </a:pPr>
            <a:r>
              <a:rPr lang="en-US" sz="2000"/>
              <a:t>if no negative-weight cycle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edges in G with h(v)=shortest path from s to v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run Dijkstra’s from every vertex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shortest paths based on G</a:t>
            </a:r>
            <a:endParaRPr lang="en-US" sz="2000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EE4501A-9264-0D4D-9702-A994B6826FE5}"/>
              </a:ext>
            </a:extLst>
          </p:cNvPr>
          <p:cNvSpPr/>
          <p:nvPr/>
        </p:nvSpPr>
        <p:spPr>
          <a:xfrm>
            <a:off x="182880" y="1253836"/>
            <a:ext cx="7239000" cy="3463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49B5EE4-5F55-554F-8D0D-142BD926A0F2}"/>
              </a:ext>
            </a:extLst>
          </p:cNvPr>
          <p:cNvSpPr txBox="1"/>
          <p:nvPr/>
        </p:nvSpPr>
        <p:spPr>
          <a:xfrm>
            <a:off x="1717797" y="6292334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h(v) in blue</a:t>
            </a:r>
          </a:p>
        </p:txBody>
      </p:sp>
    </p:spTree>
    <p:extLst>
      <p:ext uri="{BB962C8B-B14F-4D97-AF65-F5344CB8AC3E}">
        <p14:creationId xmlns:p14="http://schemas.microsoft.com/office/powerpoint/2010/main" val="298756945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685800" y="4572000"/>
            <a:ext cx="533400" cy="533400"/>
            <a:chOff x="1824" y="2736"/>
            <a:chExt cx="336" cy="336"/>
          </a:xfrm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1828800" y="3657600"/>
            <a:ext cx="533400" cy="533400"/>
            <a:chOff x="1824" y="2736"/>
            <a:chExt cx="336" cy="336"/>
          </a:xfrm>
        </p:grpSpPr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1828800" y="5334000"/>
            <a:ext cx="533400" cy="533400"/>
            <a:chOff x="1824" y="2736"/>
            <a:chExt cx="336" cy="336"/>
          </a:xfrm>
        </p:grpSpPr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3352800" y="5334000"/>
            <a:ext cx="533400" cy="533400"/>
            <a:chOff x="1824" y="2736"/>
            <a:chExt cx="336" cy="336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3352800" y="3657600"/>
            <a:ext cx="533400" cy="533400"/>
            <a:chOff x="1824" y="2736"/>
            <a:chExt cx="336" cy="336"/>
          </a:xfrm>
        </p:grpSpPr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91" name="Straight Arrow Connector 90"/>
          <p:cNvCxnSpPr>
            <a:endCxn id="80" idx="2"/>
          </p:cNvCxnSpPr>
          <p:nvPr/>
        </p:nvCxnSpPr>
        <p:spPr>
          <a:xfrm flipV="1">
            <a:off x="1143000" y="3924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5"/>
            <a:endCxn id="83" idx="2"/>
          </p:cNvCxnSpPr>
          <p:nvPr/>
        </p:nvCxnSpPr>
        <p:spPr>
          <a:xfrm>
            <a:off x="1141085" y="5027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3000" y="3886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94" name="Straight Arrow Connector 93"/>
          <p:cNvCxnSpPr>
            <a:endCxn id="89" idx="2"/>
          </p:cNvCxnSpPr>
          <p:nvPr/>
        </p:nvCxnSpPr>
        <p:spPr>
          <a:xfrm flipV="1">
            <a:off x="2362200" y="3924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4"/>
            <a:endCxn id="86" idx="0"/>
          </p:cNvCxnSpPr>
          <p:nvPr/>
        </p:nvCxnSpPr>
        <p:spPr>
          <a:xfrm>
            <a:off x="36195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2362200" y="4038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5"/>
            <a:endCxn id="86" idx="1"/>
          </p:cNvCxnSpPr>
          <p:nvPr/>
        </p:nvCxnSpPr>
        <p:spPr>
          <a:xfrm>
            <a:off x="2284085" y="4112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3" idx="6"/>
            <a:endCxn id="86" idx="2"/>
          </p:cNvCxnSpPr>
          <p:nvPr/>
        </p:nvCxnSpPr>
        <p:spPr>
          <a:xfrm>
            <a:off x="2362200" y="5600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0574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648687" y="4419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667000" y="563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" y="5257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752600" y="4495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5146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819400" y="4267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667000" y="3505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5334000" y="4533900"/>
            <a:ext cx="533400" cy="533400"/>
            <a:chOff x="1824" y="2736"/>
            <a:chExt cx="336" cy="336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6477000" y="3619500"/>
            <a:ext cx="533400" cy="533400"/>
            <a:chOff x="1824" y="2736"/>
            <a:chExt cx="336" cy="336"/>
          </a:xfrm>
        </p:grpSpPr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6477000" y="5295900"/>
            <a:ext cx="533400" cy="533400"/>
            <a:chOff x="1824" y="2736"/>
            <a:chExt cx="336" cy="336"/>
          </a:xfrm>
        </p:grpSpPr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8001000" y="5295900"/>
            <a:ext cx="533400" cy="533400"/>
            <a:chOff x="1824" y="2736"/>
            <a:chExt cx="336" cy="336"/>
          </a:xfrm>
        </p:grpSpPr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8001000" y="3619500"/>
            <a:ext cx="533400" cy="533400"/>
            <a:chOff x="1824" y="2736"/>
            <a:chExt cx="336" cy="336"/>
          </a:xfrm>
        </p:grpSpPr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63" name="Straight Arrow Connector 62"/>
          <p:cNvCxnSpPr>
            <a:endCxn id="52" idx="2"/>
          </p:cNvCxnSpPr>
          <p:nvPr/>
        </p:nvCxnSpPr>
        <p:spPr>
          <a:xfrm flipV="1">
            <a:off x="5791200" y="38862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5"/>
            <a:endCxn id="55" idx="2"/>
          </p:cNvCxnSpPr>
          <p:nvPr/>
        </p:nvCxnSpPr>
        <p:spPr>
          <a:xfrm>
            <a:off x="5789285" y="49891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791200" y="38481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6" name="Straight Arrow Connector 65"/>
          <p:cNvCxnSpPr>
            <a:endCxn id="61" idx="2"/>
          </p:cNvCxnSpPr>
          <p:nvPr/>
        </p:nvCxnSpPr>
        <p:spPr>
          <a:xfrm flipV="1">
            <a:off x="7010400" y="38862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1" idx="4"/>
            <a:endCxn id="58" idx="0"/>
          </p:cNvCxnSpPr>
          <p:nvPr/>
        </p:nvCxnSpPr>
        <p:spPr>
          <a:xfrm>
            <a:off x="82677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7010400" y="40005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2" idx="5"/>
            <a:endCxn id="58" idx="1"/>
          </p:cNvCxnSpPr>
          <p:nvPr/>
        </p:nvCxnSpPr>
        <p:spPr>
          <a:xfrm>
            <a:off x="6932285" y="40747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5" idx="6"/>
            <a:endCxn id="58" idx="2"/>
          </p:cNvCxnSpPr>
          <p:nvPr/>
        </p:nvCxnSpPr>
        <p:spPr>
          <a:xfrm>
            <a:off x="7010400" y="55626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7056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8296887" y="43815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315200" y="56007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791200" y="52197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6400800" y="44577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7162800" y="46101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467600" y="42291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7315200" y="34671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0" y="32004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-2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62000" y="4191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905000" y="5867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581400" y="3276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886200" y="5562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-3</a:t>
            </a:r>
          </a:p>
        </p:txBody>
      </p:sp>
      <p:graphicFrame>
        <p:nvGraphicFramePr>
          <p:cNvPr id="73" name="Object 72"/>
          <p:cNvGraphicFramePr>
            <a:graphicFrameLocks noChangeAspect="1"/>
          </p:cNvGraphicFramePr>
          <p:nvPr/>
        </p:nvGraphicFramePr>
        <p:xfrm>
          <a:off x="4191000" y="2362200"/>
          <a:ext cx="4600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52600" imgH="203200" progId="Equation.3">
                  <p:embed/>
                </p:oleObj>
              </mc:Choice>
              <mc:Fallback>
                <p:oleObj name="Equation" r:id="rId2" imgW="1752600" imgH="203200" progId="Equation.3">
                  <p:embed/>
                  <p:pic>
                    <p:nvPicPr>
                      <p:cNvPr id="73" name="Object 7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91000" y="2362200"/>
                        <a:ext cx="46005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Content Placeholder 2">
            <a:extLst>
              <a:ext uri="{FF2B5EF4-FFF2-40B4-BE49-F238E27FC236}">
                <a16:creationId xmlns:a16="http://schemas.microsoft.com/office/drawing/2014/main" id="{806177E8-3120-6140-A056-CDDF31BD51CE}"/>
              </a:ext>
            </a:extLst>
          </p:cNvPr>
          <p:cNvSpPr txBox="1">
            <a:spLocks/>
          </p:cNvSpPr>
          <p:nvPr/>
        </p:nvSpPr>
        <p:spPr>
          <a:xfrm>
            <a:off x="182880" y="76200"/>
            <a:ext cx="7696200" cy="2362200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 dirty="0"/>
              <a:t>Create G’</a:t>
            </a:r>
          </a:p>
          <a:p>
            <a:pPr marL="0" indent="0">
              <a:buFont typeface="Wingdings"/>
              <a:buNone/>
            </a:pPr>
            <a:r>
              <a:rPr lang="en-US" sz="2000" dirty="0"/>
              <a:t>run Bellman-Ford(G’,s)</a:t>
            </a:r>
          </a:p>
          <a:p>
            <a:pPr marL="0" indent="0">
              <a:buFont typeface="Wingdings"/>
              <a:buNone/>
            </a:pPr>
            <a:r>
              <a:rPr lang="en-US" sz="2000" dirty="0"/>
              <a:t>if no negative-weight cycle</a:t>
            </a:r>
          </a:p>
          <a:p>
            <a:pPr marL="274320" lvl="1" indent="0">
              <a:buFont typeface="Wingdings 2"/>
              <a:buNone/>
            </a:pPr>
            <a:r>
              <a:rPr lang="en-US" sz="2000" dirty="0"/>
              <a:t>	reweight edges in G with h(v)=shortest path from s to v</a:t>
            </a:r>
          </a:p>
          <a:p>
            <a:pPr marL="274320" lvl="1" indent="0">
              <a:buFont typeface="Wingdings 2"/>
              <a:buNone/>
            </a:pPr>
            <a:r>
              <a:rPr lang="en-US" sz="2000" dirty="0"/>
              <a:t>	run Dijkstra’s from every vertex</a:t>
            </a:r>
          </a:p>
          <a:p>
            <a:pPr marL="274320" lvl="1" indent="0">
              <a:buFont typeface="Wingdings 2"/>
              <a:buNone/>
            </a:pPr>
            <a:r>
              <a:rPr lang="en-US" sz="2000" dirty="0"/>
              <a:t>	reweight shortest paths based on G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7C0486C-06C4-AC49-B206-3017111DB9A6}"/>
              </a:ext>
            </a:extLst>
          </p:cNvPr>
          <p:cNvSpPr/>
          <p:nvPr/>
        </p:nvSpPr>
        <p:spPr>
          <a:xfrm>
            <a:off x="182880" y="1253836"/>
            <a:ext cx="7239000" cy="3463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F7E2087-144F-EF49-A80A-FDEA9E8353DF}"/>
              </a:ext>
            </a:extLst>
          </p:cNvPr>
          <p:cNvSpPr txBox="1"/>
          <p:nvPr/>
        </p:nvSpPr>
        <p:spPr>
          <a:xfrm>
            <a:off x="1717797" y="6292334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h(v) in blue</a:t>
            </a:r>
          </a:p>
        </p:txBody>
      </p:sp>
    </p:spTree>
    <p:extLst>
      <p:ext uri="{BB962C8B-B14F-4D97-AF65-F5344CB8AC3E}">
        <p14:creationId xmlns:p14="http://schemas.microsoft.com/office/powerpoint/2010/main" val="427029356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4876800" y="4648200"/>
            <a:ext cx="533400" cy="533400"/>
            <a:chOff x="1824" y="2736"/>
            <a:chExt cx="336" cy="336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FF0000"/>
                  </a:solidFill>
                </a:rPr>
                <a:t>A</a:t>
              </a: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6019800" y="3733800"/>
            <a:ext cx="533400" cy="533400"/>
            <a:chOff x="1824" y="2736"/>
            <a:chExt cx="336" cy="336"/>
          </a:xfrm>
        </p:grpSpPr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6019800" y="5410200"/>
            <a:ext cx="533400" cy="533400"/>
            <a:chOff x="1824" y="2736"/>
            <a:chExt cx="336" cy="336"/>
          </a:xfrm>
        </p:grpSpPr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7543800" y="5410200"/>
            <a:ext cx="533400" cy="533400"/>
            <a:chOff x="1824" y="2736"/>
            <a:chExt cx="336" cy="336"/>
          </a:xfrm>
        </p:grpSpPr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7543800" y="3733800"/>
            <a:ext cx="533400" cy="533400"/>
            <a:chOff x="1824" y="2736"/>
            <a:chExt cx="336" cy="336"/>
          </a:xfrm>
        </p:grpSpPr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63" name="Straight Arrow Connector 62"/>
          <p:cNvCxnSpPr>
            <a:endCxn id="52" idx="2"/>
          </p:cNvCxnSpPr>
          <p:nvPr/>
        </p:nvCxnSpPr>
        <p:spPr>
          <a:xfrm flipV="1">
            <a:off x="5334000" y="40005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5"/>
            <a:endCxn id="55" idx="2"/>
          </p:cNvCxnSpPr>
          <p:nvPr/>
        </p:nvCxnSpPr>
        <p:spPr>
          <a:xfrm>
            <a:off x="5332085" y="51034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334000" y="3962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6" name="Straight Arrow Connector 65"/>
          <p:cNvCxnSpPr>
            <a:endCxn id="61" idx="2"/>
          </p:cNvCxnSpPr>
          <p:nvPr/>
        </p:nvCxnSpPr>
        <p:spPr>
          <a:xfrm flipV="1">
            <a:off x="6553200" y="40005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1" idx="4"/>
            <a:endCxn id="58" idx="0"/>
          </p:cNvCxnSpPr>
          <p:nvPr/>
        </p:nvCxnSpPr>
        <p:spPr>
          <a:xfrm>
            <a:off x="7810500" y="42672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6553200" y="41148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2" idx="5"/>
            <a:endCxn id="58" idx="1"/>
          </p:cNvCxnSpPr>
          <p:nvPr/>
        </p:nvCxnSpPr>
        <p:spPr>
          <a:xfrm>
            <a:off x="6475085" y="41890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5" idx="6"/>
            <a:endCxn id="58" idx="2"/>
          </p:cNvCxnSpPr>
          <p:nvPr/>
        </p:nvCxnSpPr>
        <p:spPr>
          <a:xfrm>
            <a:off x="6553200" y="56769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248400" y="42672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839687" y="4495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6858000" y="5715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334000" y="5334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43600" y="4572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705600" y="4724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010400" y="4343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858000" y="3581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52400" y="1600200"/>
            <a:ext cx="5334000" cy="3463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ACB85CA6-8985-3E48-9D2C-C5F0104D3FFA}"/>
              </a:ext>
            </a:extLst>
          </p:cNvPr>
          <p:cNvSpPr txBox="1">
            <a:spLocks/>
          </p:cNvSpPr>
          <p:nvPr/>
        </p:nvSpPr>
        <p:spPr>
          <a:xfrm>
            <a:off x="182880" y="76200"/>
            <a:ext cx="7696200" cy="2362200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 dirty="0"/>
              <a:t>Create G’</a:t>
            </a:r>
          </a:p>
          <a:p>
            <a:pPr marL="0" indent="0">
              <a:buFont typeface="Wingdings"/>
              <a:buNone/>
            </a:pPr>
            <a:r>
              <a:rPr lang="en-US" sz="2000" dirty="0"/>
              <a:t>run Bellman-Ford(G’,s)</a:t>
            </a:r>
          </a:p>
          <a:p>
            <a:pPr marL="0" indent="0">
              <a:buFont typeface="Wingdings"/>
              <a:buNone/>
            </a:pPr>
            <a:r>
              <a:rPr lang="en-US" sz="2000" dirty="0"/>
              <a:t>if no negative-weight cycle</a:t>
            </a:r>
          </a:p>
          <a:p>
            <a:pPr marL="274320" lvl="1" indent="0">
              <a:buFont typeface="Wingdings 2"/>
              <a:buNone/>
            </a:pPr>
            <a:r>
              <a:rPr lang="en-US" sz="2000" dirty="0"/>
              <a:t>	reweight edges in G with h(v)=shortest path from s to v</a:t>
            </a:r>
          </a:p>
          <a:p>
            <a:pPr marL="274320" lvl="1" indent="0">
              <a:buFont typeface="Wingdings 2"/>
              <a:buNone/>
            </a:pPr>
            <a:r>
              <a:rPr lang="en-US" sz="2000" dirty="0"/>
              <a:t>	run Dijkstra’s from every vertex</a:t>
            </a:r>
          </a:p>
          <a:p>
            <a:pPr marL="274320" lvl="1" indent="0">
              <a:buFont typeface="Wingdings 2"/>
              <a:buNone/>
            </a:pPr>
            <a:r>
              <a:rPr lang="en-US" sz="2000" dirty="0"/>
              <a:t>	reweight shortest paths based on G</a:t>
            </a:r>
          </a:p>
        </p:txBody>
      </p:sp>
    </p:spTree>
    <p:extLst>
      <p:ext uri="{BB962C8B-B14F-4D97-AF65-F5344CB8AC3E}">
        <p14:creationId xmlns:p14="http://schemas.microsoft.com/office/powerpoint/2010/main" val="342771611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4876800" y="4648200"/>
            <a:ext cx="533400" cy="533400"/>
            <a:chOff x="1824" y="2736"/>
            <a:chExt cx="336" cy="336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0000FF"/>
                  </a:solidFill>
                </a:rPr>
                <a:t>A</a:t>
              </a: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6019800" y="3733800"/>
            <a:ext cx="533400" cy="533400"/>
            <a:chOff x="1824" y="2736"/>
            <a:chExt cx="336" cy="336"/>
          </a:xfrm>
        </p:grpSpPr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6019800" y="5410200"/>
            <a:ext cx="533400" cy="533400"/>
            <a:chOff x="1824" y="2736"/>
            <a:chExt cx="336" cy="336"/>
          </a:xfrm>
        </p:grpSpPr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7543800" y="5410200"/>
            <a:ext cx="533400" cy="533400"/>
            <a:chOff x="1824" y="2736"/>
            <a:chExt cx="336" cy="336"/>
          </a:xfrm>
        </p:grpSpPr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7543800" y="3733800"/>
            <a:ext cx="533400" cy="533400"/>
            <a:chOff x="1824" y="2736"/>
            <a:chExt cx="336" cy="336"/>
          </a:xfrm>
        </p:grpSpPr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63" name="Straight Arrow Connector 62"/>
          <p:cNvCxnSpPr>
            <a:endCxn id="52" idx="2"/>
          </p:cNvCxnSpPr>
          <p:nvPr/>
        </p:nvCxnSpPr>
        <p:spPr>
          <a:xfrm flipV="1">
            <a:off x="5334000" y="40005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334000" y="3962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6" name="Straight Arrow Connector 65"/>
          <p:cNvCxnSpPr>
            <a:endCxn id="61" idx="2"/>
          </p:cNvCxnSpPr>
          <p:nvPr/>
        </p:nvCxnSpPr>
        <p:spPr>
          <a:xfrm flipV="1">
            <a:off x="6553200" y="40005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1" idx="4"/>
            <a:endCxn id="58" idx="0"/>
          </p:cNvCxnSpPr>
          <p:nvPr/>
        </p:nvCxnSpPr>
        <p:spPr>
          <a:xfrm>
            <a:off x="7810500" y="42672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248400" y="42672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839687" y="4495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43600" y="4572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858000" y="3581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52400" y="1600200"/>
            <a:ext cx="5334000" cy="3463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B8CA6BCB-C5B0-AC49-9BA5-FEB44A8C549E}"/>
              </a:ext>
            </a:extLst>
          </p:cNvPr>
          <p:cNvSpPr txBox="1">
            <a:spLocks/>
          </p:cNvSpPr>
          <p:nvPr/>
        </p:nvSpPr>
        <p:spPr>
          <a:xfrm>
            <a:off x="182880" y="76200"/>
            <a:ext cx="7696200" cy="2362200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 dirty="0"/>
              <a:t>Create G’</a:t>
            </a:r>
          </a:p>
          <a:p>
            <a:pPr marL="0" indent="0">
              <a:buFont typeface="Wingdings"/>
              <a:buNone/>
            </a:pPr>
            <a:r>
              <a:rPr lang="en-US" sz="2000" dirty="0"/>
              <a:t>run Bellman-Ford(G’,s)</a:t>
            </a:r>
          </a:p>
          <a:p>
            <a:pPr marL="0" indent="0">
              <a:buFont typeface="Wingdings"/>
              <a:buNone/>
            </a:pPr>
            <a:r>
              <a:rPr lang="en-US" sz="2000" dirty="0"/>
              <a:t>if no negative-weight cycle</a:t>
            </a:r>
          </a:p>
          <a:p>
            <a:pPr marL="274320" lvl="1" indent="0">
              <a:buFont typeface="Wingdings 2"/>
              <a:buNone/>
            </a:pPr>
            <a:r>
              <a:rPr lang="en-US" sz="2000" dirty="0"/>
              <a:t>	reweight edges in G with h(v)=shortest path from s to v</a:t>
            </a:r>
          </a:p>
          <a:p>
            <a:pPr marL="274320" lvl="1" indent="0">
              <a:buFont typeface="Wingdings 2"/>
              <a:buNone/>
            </a:pPr>
            <a:r>
              <a:rPr lang="en-US" sz="2000" dirty="0"/>
              <a:t>	run Dijkstra’s from every vertex</a:t>
            </a:r>
          </a:p>
          <a:p>
            <a:pPr marL="274320" lvl="1" indent="0">
              <a:buFont typeface="Wingdings 2"/>
              <a:buNone/>
            </a:pPr>
            <a:r>
              <a:rPr lang="en-US" sz="2000" dirty="0"/>
              <a:t>	reweight shortest paths based on G</a:t>
            </a:r>
          </a:p>
        </p:txBody>
      </p:sp>
    </p:spTree>
    <p:extLst>
      <p:ext uri="{BB962C8B-B14F-4D97-AF65-F5344CB8AC3E}">
        <p14:creationId xmlns:p14="http://schemas.microsoft.com/office/powerpoint/2010/main" val="1774469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: key idea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142" y="2044620"/>
            <a:ext cx="7673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Label all vertices with a number from 1 to 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62000" y="4876800"/>
                <a:ext cx="6858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If we want all possibilities, how many values are there (i.e., what is the size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24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FF6600"/>
                    </a:solidFill>
                  </a:rPr>
                  <a:t>)?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4876800"/>
                <a:ext cx="6858000" cy="830997"/>
              </a:xfrm>
              <a:prstGeom prst="rect">
                <a:avLst/>
              </a:prstGeom>
              <a:blipFill>
                <a:blip r:embed="rId2"/>
                <a:stretch>
                  <a:fillRect l="-1481" t="-6061" r="-185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81BA23B-872B-3140-B5F9-05D92B989181}"/>
                  </a:ext>
                </a:extLst>
              </p:cNvPr>
              <p:cNvSpPr/>
              <p:nvPr/>
            </p:nvSpPr>
            <p:spPr>
              <a:xfrm>
                <a:off x="480142" y="3113829"/>
                <a:ext cx="7924800" cy="14055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2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32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baseline="30000" dirty="0"/>
                  <a:t> </a:t>
                </a:r>
                <a:r>
                  <a:rPr lang="en-US" sz="3200" dirty="0"/>
                  <a:t>= shortest path from </a:t>
                </a:r>
                <a:r>
                  <a:rPr lang="en-US" sz="3200" dirty="0">
                    <a:solidFill>
                      <a:srgbClr val="00800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dirty="0"/>
                  <a:t> to </a:t>
                </a:r>
                <a:r>
                  <a:rPr lang="en-US" sz="3200" dirty="0">
                    <a:solidFill>
                      <a:srgbClr val="00009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009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3200" dirty="0"/>
                  <a:t> </a:t>
                </a:r>
              </a:p>
              <a:p>
                <a:pPr marL="0" indent="0">
                  <a:buNone/>
                </a:pPr>
                <a:r>
                  <a:rPr lang="en-US" sz="3200" dirty="0"/>
                  <a:t>		using only vertices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{1, 2, …, </m:t>
                    </m:r>
                    <m:r>
                      <a:rPr lang="en-US" sz="3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3200" baseline="30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81BA23B-872B-3140-B5F9-05D92B9891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42" y="3113829"/>
                <a:ext cx="7924800" cy="1405513"/>
              </a:xfrm>
              <a:prstGeom prst="rect">
                <a:avLst/>
              </a:prstGeom>
              <a:blipFill>
                <a:blip r:embed="rId3"/>
                <a:stretch>
                  <a:fillRect l="-640" t="-4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972681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4876800" y="4648200"/>
            <a:ext cx="533400" cy="533400"/>
            <a:chOff x="1824" y="2736"/>
            <a:chExt cx="336" cy="336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0000FF"/>
                  </a:solidFill>
                </a:rPr>
                <a:t>A</a:t>
              </a: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6019800" y="3733800"/>
            <a:ext cx="533400" cy="533400"/>
            <a:chOff x="1824" y="2736"/>
            <a:chExt cx="336" cy="336"/>
          </a:xfrm>
        </p:grpSpPr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6019800" y="5410200"/>
            <a:ext cx="533400" cy="533400"/>
            <a:chOff x="1824" y="2736"/>
            <a:chExt cx="336" cy="336"/>
          </a:xfrm>
        </p:grpSpPr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7543800" y="5410200"/>
            <a:ext cx="533400" cy="533400"/>
            <a:chOff x="1824" y="2736"/>
            <a:chExt cx="336" cy="336"/>
          </a:xfrm>
        </p:grpSpPr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7543800" y="3733800"/>
            <a:ext cx="533400" cy="533400"/>
            <a:chOff x="1824" y="2736"/>
            <a:chExt cx="336" cy="336"/>
          </a:xfrm>
        </p:grpSpPr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63" name="Straight Arrow Connector 62"/>
          <p:cNvCxnSpPr>
            <a:endCxn id="52" idx="2"/>
          </p:cNvCxnSpPr>
          <p:nvPr/>
        </p:nvCxnSpPr>
        <p:spPr>
          <a:xfrm flipV="1">
            <a:off x="5334000" y="40005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334000" y="39624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66" name="Straight Arrow Connector 65"/>
          <p:cNvCxnSpPr>
            <a:endCxn id="61" idx="2"/>
          </p:cNvCxnSpPr>
          <p:nvPr/>
        </p:nvCxnSpPr>
        <p:spPr>
          <a:xfrm flipV="1">
            <a:off x="6553200" y="40005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1" idx="4"/>
            <a:endCxn id="58" idx="0"/>
          </p:cNvCxnSpPr>
          <p:nvPr/>
        </p:nvCxnSpPr>
        <p:spPr>
          <a:xfrm>
            <a:off x="7810500" y="42672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248400" y="42672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839687" y="44958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43600" y="4572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858000" y="3581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685800" y="4572000"/>
            <a:ext cx="533400" cy="533400"/>
            <a:chOff x="1824" y="2736"/>
            <a:chExt cx="336" cy="336"/>
          </a:xfrm>
        </p:grpSpPr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1828800" y="3657600"/>
            <a:ext cx="533400" cy="533400"/>
            <a:chOff x="1824" y="2736"/>
            <a:chExt cx="336" cy="336"/>
          </a:xfrm>
        </p:grpSpPr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1828800" y="5334000"/>
            <a:ext cx="533400" cy="533400"/>
            <a:chOff x="1824" y="2736"/>
            <a:chExt cx="336" cy="336"/>
          </a:xfrm>
        </p:grpSpPr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3352800" y="5334000"/>
            <a:ext cx="533400" cy="533400"/>
            <a:chOff x="1824" y="2736"/>
            <a:chExt cx="336" cy="336"/>
          </a:xfrm>
        </p:grpSpPr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38" name="Group 37"/>
          <p:cNvGrpSpPr>
            <a:grpSpLocks/>
          </p:cNvGrpSpPr>
          <p:nvPr/>
        </p:nvGrpSpPr>
        <p:grpSpPr bwMode="auto">
          <a:xfrm>
            <a:off x="3352800" y="3657600"/>
            <a:ext cx="533400" cy="533400"/>
            <a:chOff x="1824" y="2736"/>
            <a:chExt cx="336" cy="336"/>
          </a:xfrm>
        </p:grpSpPr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41" name="Straight Arrow Connector 40"/>
          <p:cNvCxnSpPr>
            <a:endCxn id="30" idx="2"/>
          </p:cNvCxnSpPr>
          <p:nvPr/>
        </p:nvCxnSpPr>
        <p:spPr>
          <a:xfrm flipV="1">
            <a:off x="1143000" y="3924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7" idx="5"/>
            <a:endCxn id="33" idx="2"/>
          </p:cNvCxnSpPr>
          <p:nvPr/>
        </p:nvCxnSpPr>
        <p:spPr>
          <a:xfrm>
            <a:off x="1141085" y="5027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143000" y="3886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44" name="Straight Arrow Connector 43"/>
          <p:cNvCxnSpPr>
            <a:endCxn id="39" idx="2"/>
          </p:cNvCxnSpPr>
          <p:nvPr/>
        </p:nvCxnSpPr>
        <p:spPr>
          <a:xfrm flipV="1">
            <a:off x="2362200" y="3924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9" idx="4"/>
            <a:endCxn id="36" idx="0"/>
          </p:cNvCxnSpPr>
          <p:nvPr/>
        </p:nvCxnSpPr>
        <p:spPr>
          <a:xfrm>
            <a:off x="36195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2362200" y="4038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0" idx="5"/>
            <a:endCxn id="36" idx="1"/>
          </p:cNvCxnSpPr>
          <p:nvPr/>
        </p:nvCxnSpPr>
        <p:spPr>
          <a:xfrm>
            <a:off x="2284085" y="4112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3" idx="6"/>
            <a:endCxn id="36" idx="2"/>
          </p:cNvCxnSpPr>
          <p:nvPr/>
        </p:nvCxnSpPr>
        <p:spPr>
          <a:xfrm>
            <a:off x="2362200" y="5600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20574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648687" y="4419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667000" y="563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143000" y="5257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752600" y="4495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5146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819400" y="4267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667000" y="3505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905000" y="32004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62000" y="4191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905000" y="5867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581400" y="3276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886200" y="5562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-3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52400" y="1981200"/>
            <a:ext cx="5334000" cy="3463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A6957673-E1E4-614E-AE0D-C8FE05EE2F5C}"/>
              </a:ext>
            </a:extLst>
          </p:cNvPr>
          <p:cNvSpPr txBox="1">
            <a:spLocks/>
          </p:cNvSpPr>
          <p:nvPr/>
        </p:nvSpPr>
        <p:spPr>
          <a:xfrm>
            <a:off x="182880" y="76200"/>
            <a:ext cx="7696200" cy="2362200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 dirty="0"/>
              <a:t>Create G’</a:t>
            </a:r>
          </a:p>
          <a:p>
            <a:pPr marL="0" indent="0">
              <a:buFont typeface="Wingdings"/>
              <a:buNone/>
            </a:pPr>
            <a:r>
              <a:rPr lang="en-US" sz="2000" dirty="0"/>
              <a:t>run Bellman-Ford(G’,s)</a:t>
            </a:r>
          </a:p>
          <a:p>
            <a:pPr marL="0" indent="0">
              <a:buFont typeface="Wingdings"/>
              <a:buNone/>
            </a:pPr>
            <a:r>
              <a:rPr lang="en-US" sz="2000" dirty="0"/>
              <a:t>if no negative-weight cycle</a:t>
            </a:r>
          </a:p>
          <a:p>
            <a:pPr marL="274320" lvl="1" indent="0">
              <a:buFont typeface="Wingdings 2"/>
              <a:buNone/>
            </a:pPr>
            <a:r>
              <a:rPr lang="en-US" sz="2000" dirty="0"/>
              <a:t>	reweight edges in G with h(v)=shortest path from s to v</a:t>
            </a:r>
          </a:p>
          <a:p>
            <a:pPr marL="274320" lvl="1" indent="0">
              <a:buFont typeface="Wingdings 2"/>
              <a:buNone/>
            </a:pPr>
            <a:r>
              <a:rPr lang="en-US" sz="2000" dirty="0"/>
              <a:t>	run Dijkstra’s from every vertex</a:t>
            </a:r>
          </a:p>
          <a:p>
            <a:pPr marL="274320" lvl="1" indent="0">
              <a:buFont typeface="Wingdings 2"/>
              <a:buNone/>
            </a:pPr>
            <a:r>
              <a:rPr lang="en-US" sz="2000" dirty="0"/>
              <a:t>	reweight shortest paths based on G</a:t>
            </a:r>
          </a:p>
        </p:txBody>
      </p:sp>
    </p:spTree>
    <p:extLst>
      <p:ext uri="{BB962C8B-B14F-4D97-AF65-F5344CB8AC3E}">
        <p14:creationId xmlns:p14="http://schemas.microsoft.com/office/powerpoint/2010/main" val="1648444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72" grpId="0"/>
      <p:bldP spid="111" grpId="0"/>
      <p:bldP spid="117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4876800" y="4648200"/>
            <a:ext cx="533400" cy="533400"/>
            <a:chOff x="1824" y="2736"/>
            <a:chExt cx="336" cy="336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0000FF"/>
                  </a:solidFill>
                </a:rPr>
                <a:t>A</a:t>
              </a: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6019800" y="3733800"/>
            <a:ext cx="533400" cy="533400"/>
            <a:chOff x="1824" y="2736"/>
            <a:chExt cx="336" cy="336"/>
          </a:xfrm>
        </p:grpSpPr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6019800" y="5410200"/>
            <a:ext cx="533400" cy="533400"/>
            <a:chOff x="1824" y="2736"/>
            <a:chExt cx="336" cy="336"/>
          </a:xfrm>
        </p:grpSpPr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7543800" y="5410200"/>
            <a:ext cx="533400" cy="533400"/>
            <a:chOff x="1824" y="2736"/>
            <a:chExt cx="336" cy="336"/>
          </a:xfrm>
        </p:grpSpPr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7543800" y="3733800"/>
            <a:ext cx="533400" cy="533400"/>
            <a:chOff x="1824" y="2736"/>
            <a:chExt cx="336" cy="336"/>
          </a:xfrm>
        </p:grpSpPr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63" name="Straight Arrow Connector 62"/>
          <p:cNvCxnSpPr>
            <a:endCxn id="52" idx="2"/>
          </p:cNvCxnSpPr>
          <p:nvPr/>
        </p:nvCxnSpPr>
        <p:spPr>
          <a:xfrm flipV="1">
            <a:off x="5334000" y="40005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334000" y="39624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66" name="Straight Arrow Connector 65"/>
          <p:cNvCxnSpPr>
            <a:endCxn id="61" idx="2"/>
          </p:cNvCxnSpPr>
          <p:nvPr/>
        </p:nvCxnSpPr>
        <p:spPr>
          <a:xfrm flipV="1">
            <a:off x="6553200" y="40005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1" idx="4"/>
            <a:endCxn id="58" idx="0"/>
          </p:cNvCxnSpPr>
          <p:nvPr/>
        </p:nvCxnSpPr>
        <p:spPr>
          <a:xfrm>
            <a:off x="7810500" y="42672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248400" y="42672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839687" y="44958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43600" y="4572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858000" y="3581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685800" y="4572000"/>
            <a:ext cx="533400" cy="533400"/>
            <a:chOff x="1824" y="2736"/>
            <a:chExt cx="336" cy="336"/>
          </a:xfrm>
        </p:grpSpPr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1828800" y="3657600"/>
            <a:ext cx="533400" cy="533400"/>
            <a:chOff x="1824" y="2736"/>
            <a:chExt cx="336" cy="336"/>
          </a:xfrm>
        </p:grpSpPr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1828800" y="5334000"/>
            <a:ext cx="533400" cy="533400"/>
            <a:chOff x="1824" y="2736"/>
            <a:chExt cx="336" cy="336"/>
          </a:xfrm>
        </p:grpSpPr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3352800" y="5334000"/>
            <a:ext cx="533400" cy="533400"/>
            <a:chOff x="1824" y="2736"/>
            <a:chExt cx="336" cy="336"/>
          </a:xfrm>
        </p:grpSpPr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38" name="Group 37"/>
          <p:cNvGrpSpPr>
            <a:grpSpLocks/>
          </p:cNvGrpSpPr>
          <p:nvPr/>
        </p:nvGrpSpPr>
        <p:grpSpPr bwMode="auto">
          <a:xfrm>
            <a:off x="3352800" y="3657600"/>
            <a:ext cx="533400" cy="533400"/>
            <a:chOff x="1824" y="2736"/>
            <a:chExt cx="336" cy="336"/>
          </a:xfrm>
        </p:grpSpPr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41" name="Straight Arrow Connector 40"/>
          <p:cNvCxnSpPr>
            <a:endCxn id="30" idx="2"/>
          </p:cNvCxnSpPr>
          <p:nvPr/>
        </p:nvCxnSpPr>
        <p:spPr>
          <a:xfrm flipV="1">
            <a:off x="1143000" y="3924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7" idx="5"/>
            <a:endCxn id="33" idx="2"/>
          </p:cNvCxnSpPr>
          <p:nvPr/>
        </p:nvCxnSpPr>
        <p:spPr>
          <a:xfrm>
            <a:off x="1141085" y="5027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143000" y="3886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44" name="Straight Arrow Connector 43"/>
          <p:cNvCxnSpPr>
            <a:endCxn id="39" idx="2"/>
          </p:cNvCxnSpPr>
          <p:nvPr/>
        </p:nvCxnSpPr>
        <p:spPr>
          <a:xfrm flipV="1">
            <a:off x="2362200" y="3924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9" idx="4"/>
            <a:endCxn id="36" idx="0"/>
          </p:cNvCxnSpPr>
          <p:nvPr/>
        </p:nvCxnSpPr>
        <p:spPr>
          <a:xfrm>
            <a:off x="36195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2362200" y="4038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0" idx="5"/>
            <a:endCxn id="36" idx="1"/>
          </p:cNvCxnSpPr>
          <p:nvPr/>
        </p:nvCxnSpPr>
        <p:spPr>
          <a:xfrm>
            <a:off x="2284085" y="4112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3" idx="6"/>
            <a:endCxn id="36" idx="2"/>
          </p:cNvCxnSpPr>
          <p:nvPr/>
        </p:nvCxnSpPr>
        <p:spPr>
          <a:xfrm>
            <a:off x="2362200" y="5600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20574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648687" y="4419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667000" y="563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143000" y="5257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752600" y="4495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5146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819400" y="4267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667000" y="3505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905000" y="32004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62000" y="4191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905000" y="5867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581400" y="3276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886200" y="5562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-3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066800" y="304800"/>
            <a:ext cx="2362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ym typeface="Wingdings"/>
              </a:rPr>
              <a:t>A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>
                <a:sym typeface="Wingdings"/>
              </a:rPr>
              <a:t>B</a:t>
            </a:r>
            <a:r>
              <a:rPr lang="en-US" sz="2800" dirty="0"/>
              <a:t>: -1</a:t>
            </a:r>
          </a:p>
          <a:p>
            <a:r>
              <a:rPr lang="en-US" sz="2800" dirty="0">
                <a:sym typeface="Wingdings"/>
              </a:rPr>
              <a:t>A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C: 2</a:t>
            </a:r>
          </a:p>
          <a:p>
            <a:r>
              <a:rPr lang="en-US" sz="2800" dirty="0">
                <a:sym typeface="Wingdings"/>
              </a:rPr>
              <a:t>A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D: 1</a:t>
            </a:r>
          </a:p>
          <a:p>
            <a:r>
              <a:rPr lang="en-US" sz="2800" dirty="0">
                <a:sym typeface="Wingdings"/>
              </a:rPr>
              <a:t>A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E: -2</a:t>
            </a:r>
          </a:p>
        </p:txBody>
      </p:sp>
    </p:spTree>
    <p:extLst>
      <p:ext uri="{BB962C8B-B14F-4D97-AF65-F5344CB8AC3E}">
        <p14:creationId xmlns:p14="http://schemas.microsoft.com/office/powerpoint/2010/main" val="367711566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h</a:t>
            </a:r>
          </a:p>
        </p:txBody>
      </p:sp>
      <p:sp>
        <p:nvSpPr>
          <p:cNvPr id="68" name="Content Placeholder 67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10013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Need to pick h such that the resulting graph has all weights as positive.</a:t>
            </a:r>
          </a:p>
        </p:txBody>
      </p:sp>
      <p:sp>
        <p:nvSpPr>
          <p:cNvPr id="70" name="Content Placeholder 2"/>
          <p:cNvSpPr txBox="1">
            <a:spLocks/>
          </p:cNvSpPr>
          <p:nvPr/>
        </p:nvSpPr>
        <p:spPr bwMode="auto">
          <a:xfrm>
            <a:off x="533400" y="3048000"/>
            <a:ext cx="7696200" cy="2819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3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US" sz="2000" dirty="0"/>
              <a:t>Create G’ with one extra node s with 0 weight edges to all nodes</a:t>
            </a:r>
          </a:p>
          <a:p>
            <a:pPr marL="0" indent="0">
              <a:buFont typeface="Wingdings" charset="0"/>
              <a:buNone/>
            </a:pPr>
            <a:r>
              <a:rPr lang="en-US" sz="2000" dirty="0"/>
              <a:t>run Bellman-Ford(G’,s)</a:t>
            </a:r>
          </a:p>
          <a:p>
            <a:pPr marL="0" indent="0">
              <a:buFont typeface="Wingdings" charset="0"/>
              <a:buNone/>
            </a:pPr>
            <a:r>
              <a:rPr lang="en-US" sz="2000" dirty="0"/>
              <a:t>if no negative-weight cycle</a:t>
            </a:r>
          </a:p>
          <a:p>
            <a:pPr marL="274320" lvl="1" indent="0">
              <a:buNone/>
            </a:pPr>
            <a:r>
              <a:rPr lang="en-US" sz="2000" dirty="0"/>
              <a:t>	reweight edges in G with h(v)=shortest path from s to v</a:t>
            </a:r>
          </a:p>
          <a:p>
            <a:pPr marL="274320" lvl="1" indent="0">
              <a:buFont typeface="Wingdings" charset="0"/>
              <a:buNone/>
            </a:pPr>
            <a:r>
              <a:rPr lang="en-US" sz="2000" dirty="0"/>
              <a:t>	run Dijkstra’s from every vertex</a:t>
            </a:r>
          </a:p>
          <a:p>
            <a:pPr marL="274320" lvl="1" indent="0">
              <a:buFont typeface="Wingdings" charset="0"/>
              <a:buNone/>
            </a:pPr>
            <a:r>
              <a:rPr lang="en-US" sz="2000" dirty="0"/>
              <a:t>	reweight shortest paths based on G</a:t>
            </a:r>
          </a:p>
        </p:txBody>
      </p:sp>
      <p:sp>
        <p:nvSpPr>
          <p:cNvPr id="71" name="Rectangle 70"/>
          <p:cNvSpPr/>
          <p:nvPr/>
        </p:nvSpPr>
        <p:spPr>
          <a:xfrm>
            <a:off x="533400" y="3048000"/>
            <a:ext cx="7391400" cy="1524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85800" y="5638800"/>
            <a:ext cx="723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Why does this work (i.e., how do we guarantee that reweighted graph has only positive edges)?</a:t>
            </a:r>
          </a:p>
        </p:txBody>
      </p:sp>
    </p:spTree>
    <p:extLst>
      <p:ext uri="{BB962C8B-B14F-4D97-AF65-F5344CB8AC3E}">
        <p14:creationId xmlns:p14="http://schemas.microsoft.com/office/powerpoint/2010/main" val="322032129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Reweighted graph is positive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46834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Take two nodes u and v</a:t>
            </a:r>
          </a:p>
          <a:p>
            <a:endParaRPr lang="en-US" sz="2400" dirty="0"/>
          </a:p>
          <a:p>
            <a:r>
              <a:rPr lang="en-US" sz="2400" dirty="0"/>
              <a:t>h(u) shortest distance from s to u</a:t>
            </a:r>
          </a:p>
          <a:p>
            <a:r>
              <a:rPr lang="en-US" sz="2400" dirty="0"/>
              <a:t>h(v) shortest distance from s to v</a:t>
            </a:r>
          </a:p>
          <a:p>
            <a:endParaRPr lang="en-US" sz="2400" dirty="0"/>
          </a:p>
          <a:p>
            <a:r>
              <a:rPr lang="en-US" sz="2400" dirty="0"/>
              <a:t>Claim: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981200" y="3581399"/>
          <a:ext cx="2209800" cy="364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31900" imgH="203200" progId="Equation.3">
                  <p:embed/>
                </p:oleObj>
              </mc:Choice>
              <mc:Fallback>
                <p:oleObj name="Equation" r:id="rId2" imgW="1231900" imgH="2032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81200" y="3581399"/>
                        <a:ext cx="2209800" cy="3645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14600" y="4495800"/>
            <a:ext cx="840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132488184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Reweighted graph is positive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46834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Take two nodes u and v</a:t>
            </a:r>
          </a:p>
          <a:p>
            <a:endParaRPr lang="en-US" sz="2400" dirty="0"/>
          </a:p>
          <a:p>
            <a:r>
              <a:rPr lang="en-US" sz="2400" dirty="0"/>
              <a:t>h(u) shortest distance from s to u</a:t>
            </a:r>
          </a:p>
          <a:p>
            <a:r>
              <a:rPr lang="en-US" sz="2400" dirty="0"/>
              <a:t>h(v) shortest distance from s to v</a:t>
            </a:r>
          </a:p>
          <a:p>
            <a:endParaRPr lang="en-US" sz="2400" dirty="0"/>
          </a:p>
          <a:p>
            <a:r>
              <a:rPr lang="en-US" sz="2400" dirty="0"/>
              <a:t>Claim: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981200" y="3581399"/>
          <a:ext cx="2209800" cy="364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31900" imgH="203200" progId="Equation.3">
                  <p:embed/>
                </p:oleObj>
              </mc:Choice>
              <mc:Fallback>
                <p:oleObj name="Equation" r:id="rId2" imgW="1231900" imgH="2032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81200" y="3581399"/>
                        <a:ext cx="2209800" cy="3645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2000" y="4495800"/>
            <a:ext cx="7543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If this weren’t true, we could have made a shorter path s to v using u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… but this is in contradiction with how we defined h(v)</a:t>
            </a:r>
          </a:p>
        </p:txBody>
      </p:sp>
    </p:spTree>
    <p:extLst>
      <p:ext uri="{BB962C8B-B14F-4D97-AF65-F5344CB8AC3E}">
        <p14:creationId xmlns:p14="http://schemas.microsoft.com/office/powerpoint/2010/main" val="240556653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Reweighted graph is positive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46834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Take two nodes u and v</a:t>
            </a:r>
          </a:p>
          <a:p>
            <a:endParaRPr lang="en-US" sz="2400" dirty="0"/>
          </a:p>
          <a:p>
            <a:r>
              <a:rPr lang="en-US" sz="2400" dirty="0"/>
              <a:t>h(u) shortest distance from s to u</a:t>
            </a:r>
          </a:p>
          <a:p>
            <a:r>
              <a:rPr lang="en-US" sz="2400" dirty="0"/>
              <a:t>h(v) shortest distance from s to v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85800" y="3581400"/>
          <a:ext cx="2209800" cy="364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31900" imgH="203200" progId="Equation.3">
                  <p:embed/>
                </p:oleObj>
              </mc:Choice>
              <mc:Fallback>
                <p:oleObj name="Equation" r:id="rId2" imgW="1231900" imgH="2032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5800" y="3581400"/>
                        <a:ext cx="2209800" cy="3645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701675" y="4206875"/>
          <a:ext cx="257492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35100" imgH="203200" progId="Equation.3">
                  <p:embed/>
                </p:oleObj>
              </mc:Choice>
              <mc:Fallback>
                <p:oleObj name="Equation" r:id="rId4" imgW="1435100" imgH="2032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1675" y="4206875"/>
                        <a:ext cx="2574925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Left Brace 9"/>
          <p:cNvSpPr/>
          <p:nvPr/>
        </p:nvSpPr>
        <p:spPr>
          <a:xfrm rot="16200000">
            <a:off x="1524000" y="3733800"/>
            <a:ext cx="533400" cy="2057400"/>
          </a:xfrm>
          <a:prstGeom prst="lef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87219" y="5204763"/>
            <a:ext cx="1505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What is this?</a:t>
            </a:r>
          </a:p>
        </p:txBody>
      </p:sp>
    </p:spTree>
    <p:extLst>
      <p:ext uri="{BB962C8B-B14F-4D97-AF65-F5344CB8AC3E}">
        <p14:creationId xmlns:p14="http://schemas.microsoft.com/office/powerpoint/2010/main" val="72324142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Reweighted graph is positive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46834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Take two nodes u and v</a:t>
            </a:r>
          </a:p>
          <a:p>
            <a:endParaRPr lang="en-US" sz="2400" dirty="0"/>
          </a:p>
          <a:p>
            <a:r>
              <a:rPr lang="en-US" sz="2400" dirty="0"/>
              <a:t>h(u) shortest distance from s to u</a:t>
            </a:r>
          </a:p>
          <a:p>
            <a:r>
              <a:rPr lang="en-US" sz="2400" dirty="0"/>
              <a:t>h(v) shortest distance from s to v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85800" y="3581400"/>
          <a:ext cx="2209800" cy="364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31900" imgH="203200" progId="Equation.3">
                  <p:embed/>
                </p:oleObj>
              </mc:Choice>
              <mc:Fallback>
                <p:oleObj name="Equation" r:id="rId2" imgW="1231900" imgH="2032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5800" y="3581400"/>
                        <a:ext cx="2209800" cy="3645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701675" y="4206875"/>
          <a:ext cx="257492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35100" imgH="203200" progId="Equation.3">
                  <p:embed/>
                </p:oleObj>
              </mc:Choice>
              <mc:Fallback>
                <p:oleObj name="Equation" r:id="rId4" imgW="1435100" imgH="2032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1675" y="4206875"/>
                        <a:ext cx="2574925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Left Brace 9"/>
          <p:cNvSpPr/>
          <p:nvPr/>
        </p:nvSpPr>
        <p:spPr>
          <a:xfrm rot="16200000">
            <a:off x="1524000" y="3733800"/>
            <a:ext cx="533400" cy="2057400"/>
          </a:xfrm>
          <a:prstGeom prst="lef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57200" y="5181600"/>
          <a:ext cx="3429000" cy="397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52600" imgH="203200" progId="Equation.3">
                  <p:embed/>
                </p:oleObj>
              </mc:Choice>
              <mc:Fallback>
                <p:oleObj name="Equation" r:id="rId6" imgW="1752600" imgH="2032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7200" y="5181600"/>
                        <a:ext cx="3429000" cy="397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309563" y="6019800"/>
          <a:ext cx="38766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81200" imgH="203200" progId="Equation.3">
                  <p:embed/>
                </p:oleObj>
              </mc:Choice>
              <mc:Fallback>
                <p:oleObj name="Equation" r:id="rId8" imgW="1981200" imgH="20320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09563" y="6019800"/>
                        <a:ext cx="3876675" cy="39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495800" y="5906869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All edge weights in reweighted graph are non-negative</a:t>
            </a:r>
          </a:p>
        </p:txBody>
      </p:sp>
    </p:spTree>
    <p:extLst>
      <p:ext uri="{BB962C8B-B14F-4D97-AF65-F5344CB8AC3E}">
        <p14:creationId xmlns:p14="http://schemas.microsoft.com/office/powerpoint/2010/main" val="204302590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Johnson’s algorithm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7696200" cy="2819400"/>
          </a:xfrm>
          <a:solidFill>
            <a:srgbClr val="FFFFFF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Create G’</a:t>
            </a:r>
          </a:p>
          <a:p>
            <a:pPr marL="0" indent="0">
              <a:buNone/>
            </a:pPr>
            <a:r>
              <a:rPr lang="en-US" sz="2400" dirty="0"/>
              <a:t>run Bellman-Ford(G’,s)</a:t>
            </a:r>
          </a:p>
          <a:p>
            <a:pPr marL="0" indent="0">
              <a:buNone/>
            </a:pPr>
            <a:r>
              <a:rPr lang="en-US" sz="2400" dirty="0"/>
              <a:t>if no negative-weight cycle</a:t>
            </a:r>
          </a:p>
          <a:p>
            <a:pPr marL="274320" lvl="1" indent="0">
              <a:buNone/>
            </a:pPr>
            <a:r>
              <a:rPr lang="en-US" sz="2400" dirty="0"/>
              <a:t>	reweight edges in G</a:t>
            </a:r>
          </a:p>
          <a:p>
            <a:pPr marL="274320" lvl="1" indent="0">
              <a:buNone/>
            </a:pPr>
            <a:r>
              <a:rPr lang="en-US" sz="2400" dirty="0"/>
              <a:t>	run </a:t>
            </a:r>
            <a:r>
              <a:rPr lang="en-US" sz="2400" dirty="0" err="1"/>
              <a:t>Dijkstra’s</a:t>
            </a:r>
            <a:r>
              <a:rPr lang="en-US" sz="2400" dirty="0"/>
              <a:t> from every vertex</a:t>
            </a:r>
          </a:p>
          <a:p>
            <a:pPr marL="274320" lvl="1" indent="0">
              <a:buNone/>
            </a:pPr>
            <a:r>
              <a:rPr lang="en-US" sz="2400" dirty="0"/>
              <a:t>	reweight shortest paths based on 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953000"/>
            <a:ext cx="15311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Run-time?</a:t>
            </a:r>
          </a:p>
        </p:txBody>
      </p:sp>
    </p:spTree>
    <p:extLst>
      <p:ext uri="{BB962C8B-B14F-4D97-AF65-F5344CB8AC3E}">
        <p14:creationId xmlns:p14="http://schemas.microsoft.com/office/powerpoint/2010/main" val="264862919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Johnson’s algorithm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5541666" cy="2819400"/>
          </a:xfrm>
          <a:solidFill>
            <a:srgbClr val="FFFFFF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Create G’</a:t>
            </a:r>
          </a:p>
          <a:p>
            <a:pPr marL="0" indent="0">
              <a:buNone/>
            </a:pPr>
            <a:r>
              <a:rPr lang="en-US" sz="2400" dirty="0"/>
              <a:t>run Bellman-Ford(G’,s)</a:t>
            </a:r>
          </a:p>
          <a:p>
            <a:pPr marL="0" indent="0">
              <a:buNone/>
            </a:pPr>
            <a:r>
              <a:rPr lang="en-US" sz="2400" dirty="0"/>
              <a:t>if no negative-weight cycle</a:t>
            </a:r>
          </a:p>
          <a:p>
            <a:pPr marL="274320" lvl="1" indent="0">
              <a:buNone/>
            </a:pPr>
            <a:r>
              <a:rPr lang="en-US" sz="2400" dirty="0"/>
              <a:t>	reweight edges in G</a:t>
            </a:r>
          </a:p>
          <a:p>
            <a:pPr marL="274320" lvl="1" indent="0">
              <a:buNone/>
            </a:pPr>
            <a:r>
              <a:rPr lang="en-US" sz="2400" dirty="0"/>
              <a:t>	run </a:t>
            </a:r>
            <a:r>
              <a:rPr lang="en-US" sz="2400" dirty="0" err="1"/>
              <a:t>Dijkstra’s</a:t>
            </a:r>
            <a:r>
              <a:rPr lang="en-US" sz="2400" dirty="0"/>
              <a:t> from every vertex</a:t>
            </a:r>
          </a:p>
          <a:p>
            <a:pPr marL="274320" lvl="1" indent="0">
              <a:buNone/>
            </a:pPr>
            <a:r>
              <a:rPr lang="en-US" sz="2400" dirty="0"/>
              <a:t>	reweight shortest paths based on 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953000"/>
            <a:ext cx="15311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Run-time?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232AC3-2F36-E04C-8EB5-DB4CF96A6F02}"/>
              </a:ext>
            </a:extLst>
          </p:cNvPr>
          <p:cNvSpPr txBox="1"/>
          <p:nvPr/>
        </p:nvSpPr>
        <p:spPr>
          <a:xfrm>
            <a:off x="6370655" y="1828800"/>
            <a:ext cx="1245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</a:rPr>
              <a:t>θ</a:t>
            </a:r>
            <a:r>
              <a:rPr lang="en-US" sz="2400" dirty="0">
                <a:solidFill>
                  <a:srgbClr val="0000FF"/>
                </a:solidFill>
              </a:rPr>
              <a:t>(V)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47B6B-FC88-4F48-997F-A91809180F12}"/>
              </a:ext>
            </a:extLst>
          </p:cNvPr>
          <p:cNvSpPr txBox="1"/>
          <p:nvPr/>
        </p:nvSpPr>
        <p:spPr>
          <a:xfrm>
            <a:off x="6300319" y="2172119"/>
            <a:ext cx="1245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</a:rPr>
              <a:t>θ</a:t>
            </a:r>
            <a:r>
              <a:rPr lang="en-US" sz="2400" dirty="0">
                <a:solidFill>
                  <a:srgbClr val="0000FF"/>
                </a:solidFill>
              </a:rPr>
              <a:t>(VE)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D45B5E-90B2-D643-8300-7F3FAC9309B3}"/>
              </a:ext>
            </a:extLst>
          </p:cNvPr>
          <p:cNvSpPr txBox="1"/>
          <p:nvPr/>
        </p:nvSpPr>
        <p:spPr>
          <a:xfrm>
            <a:off x="6340511" y="3088051"/>
            <a:ext cx="1245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</a:rPr>
              <a:t>θ</a:t>
            </a:r>
            <a:r>
              <a:rPr lang="en-US" sz="2400" dirty="0">
                <a:solidFill>
                  <a:srgbClr val="0000FF"/>
                </a:solidFill>
              </a:rPr>
              <a:t>(E)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B2EA89-B4AE-3545-80BF-36F9C7562FAD}"/>
              </a:ext>
            </a:extLst>
          </p:cNvPr>
          <p:cNvSpPr txBox="1"/>
          <p:nvPr/>
        </p:nvSpPr>
        <p:spPr>
          <a:xfrm>
            <a:off x="6340511" y="3542318"/>
            <a:ext cx="2190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O(V</a:t>
            </a:r>
            <a:r>
              <a:rPr lang="en-US" sz="2400" baseline="30000" dirty="0">
                <a:solidFill>
                  <a:srgbClr val="0000FF"/>
                </a:solidFill>
              </a:rPr>
              <a:t>2</a:t>
            </a:r>
            <a:r>
              <a:rPr lang="en-US" sz="2400" dirty="0">
                <a:solidFill>
                  <a:srgbClr val="0000FF"/>
                </a:solidFill>
              </a:rPr>
              <a:t>logV+VE)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BB7596-90FA-CF4A-97B9-DB1E89F391BC}"/>
              </a:ext>
            </a:extLst>
          </p:cNvPr>
          <p:cNvSpPr txBox="1"/>
          <p:nvPr/>
        </p:nvSpPr>
        <p:spPr>
          <a:xfrm>
            <a:off x="6370655" y="3996585"/>
            <a:ext cx="1245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</a:rPr>
              <a:t>θ</a:t>
            </a:r>
            <a:r>
              <a:rPr lang="en-US" sz="2400" dirty="0">
                <a:solidFill>
                  <a:srgbClr val="0000FF"/>
                </a:solidFill>
              </a:rPr>
              <a:t>(E)</a:t>
            </a:r>
          </a:p>
        </p:txBody>
      </p:sp>
    </p:spTree>
    <p:extLst>
      <p:ext uri="{BB962C8B-B14F-4D97-AF65-F5344CB8AC3E}">
        <p14:creationId xmlns:p14="http://schemas.microsoft.com/office/powerpoint/2010/main" val="4424740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pairs shortest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35385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 * Bellman-Ford: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sz="3200" dirty="0">
                <a:solidFill>
                  <a:srgbClr val="000000"/>
                </a:solidFill>
              </a:rPr>
              <a:t>O(V</a:t>
            </a:r>
            <a:r>
              <a:rPr lang="en-US" sz="3200" baseline="30000" dirty="0">
                <a:solidFill>
                  <a:srgbClr val="000000"/>
                </a:solidFill>
              </a:rPr>
              <a:t>2</a:t>
            </a:r>
            <a:r>
              <a:rPr lang="en-US" sz="3200" dirty="0">
                <a:solidFill>
                  <a:srgbClr val="000000"/>
                </a:solidFill>
              </a:rPr>
              <a:t>E)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: </a:t>
            </a:r>
            <a:r>
              <a:rPr lang="en-US" sz="3200" dirty="0" err="1"/>
              <a:t>θ</a:t>
            </a:r>
            <a:r>
              <a:rPr lang="en-US" sz="3200" dirty="0"/>
              <a:t>(V</a:t>
            </a:r>
            <a:r>
              <a:rPr lang="en-US" sz="3200" baseline="30000" dirty="0"/>
              <a:t>3</a:t>
            </a:r>
            <a:r>
              <a:rPr lang="en-US" sz="3200" dirty="0"/>
              <a:t>)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Johnson’s: </a:t>
            </a:r>
            <a:r>
              <a:rPr lang="en-US" sz="3200" dirty="0"/>
              <a:t>O(V</a:t>
            </a:r>
            <a:r>
              <a:rPr lang="en-US" sz="3200" baseline="30000" dirty="0"/>
              <a:t>2</a:t>
            </a:r>
            <a:r>
              <a:rPr lang="en-US" sz="3200" dirty="0"/>
              <a:t> log V + V E)</a:t>
            </a:r>
          </a:p>
        </p:txBody>
      </p:sp>
    </p:spTree>
    <p:extLst>
      <p:ext uri="{BB962C8B-B14F-4D97-AF65-F5344CB8AC3E}">
        <p14:creationId xmlns:p14="http://schemas.microsoft.com/office/powerpoint/2010/main" val="27984781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 cmpd="sng"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12539</TotalTime>
  <Words>6275</Words>
  <Application>Microsoft Macintosh PowerPoint</Application>
  <PresentationFormat>On-screen Show (4:3)</PresentationFormat>
  <Paragraphs>1870</Paragraphs>
  <Slides>102</Slides>
  <Notes>5</Notes>
  <HiddenSlides>1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102</vt:i4>
      </vt:variant>
    </vt:vector>
  </HeadingPairs>
  <TitlesOfParts>
    <vt:vector size="110" baseType="lpstr">
      <vt:lpstr>Arial</vt:lpstr>
      <vt:lpstr>Calibri</vt:lpstr>
      <vt:lpstr>Cambria Math</vt:lpstr>
      <vt:lpstr>Tw Cen MT</vt:lpstr>
      <vt:lpstr>Wingdings</vt:lpstr>
      <vt:lpstr>Wingdings 2</vt:lpstr>
      <vt:lpstr>Median</vt:lpstr>
      <vt:lpstr>Equation</vt:lpstr>
      <vt:lpstr>shortest paths</vt:lpstr>
      <vt:lpstr>Admin</vt:lpstr>
      <vt:lpstr>All pairs shortest paths</vt:lpstr>
      <vt:lpstr>All pairs shortest paths</vt:lpstr>
      <vt:lpstr>All pairs shortest paths</vt:lpstr>
      <vt:lpstr>Floyd-Warshall: key idea</vt:lpstr>
      <vt:lpstr>Floyd-Warshall: key idea</vt:lpstr>
      <vt:lpstr>Floyd-Warshall: key idea</vt:lpstr>
      <vt:lpstr>Floyd-Warshall: key idea</vt:lpstr>
      <vt:lpstr>Floyd-Warshall: key idea</vt:lpstr>
      <vt:lpstr>Floyd-Warshall: key idea</vt:lpstr>
      <vt:lpstr>Recursive relationship</vt:lpstr>
      <vt:lpstr>Recursive relationship</vt:lpstr>
      <vt:lpstr>Recursive relationship</vt:lpstr>
      <vt:lpstr>Recursive relationship</vt:lpstr>
      <vt:lpstr>Recursive relationship</vt:lpstr>
      <vt:lpstr>Recursive relationship</vt:lpstr>
      <vt:lpstr>Recursive relationship</vt:lpstr>
      <vt:lpstr>Recursive relationship</vt:lpstr>
      <vt:lpstr>Floyd-Warshall</vt:lpstr>
      <vt:lpstr>Floyd-Warshall (Coefficient of Boringness).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Floyd-Warshall analysis</vt:lpstr>
      <vt:lpstr>Floyd-Warshall analysis</vt:lpstr>
      <vt:lpstr>Floyd-Warshall analysis</vt:lpstr>
      <vt:lpstr>Floyd-Warshall analysis</vt:lpstr>
      <vt:lpstr>Floyd-Warshall analysis</vt:lpstr>
      <vt:lpstr>Floyd-Warshall analysis</vt:lpstr>
      <vt:lpstr>Floyd-Warshall analysis</vt:lpstr>
      <vt:lpstr>Floyd-Warshall analysis</vt:lpstr>
      <vt:lpstr>Floyd-Warshall analysis</vt:lpstr>
      <vt:lpstr>Floyd-Warshall: key idea</vt:lpstr>
      <vt:lpstr>Floyd-Warshall: key idea</vt:lpstr>
      <vt:lpstr>Floyd-Warshall analysis</vt:lpstr>
      <vt:lpstr>All pairs shortest paths</vt:lpstr>
      <vt:lpstr>All pairs shortest paths</vt:lpstr>
      <vt:lpstr>All pairs shortest paths</vt:lpstr>
      <vt:lpstr>All pairs shortest paths</vt:lpstr>
      <vt:lpstr>All pairs shortest paths</vt:lpstr>
      <vt:lpstr>All pairs shortest paths</vt:lpstr>
      <vt:lpstr>All pairs shortest paths</vt:lpstr>
      <vt:lpstr>Johnson’s: key idea</vt:lpstr>
      <vt:lpstr>Lemma</vt:lpstr>
      <vt:lpstr>Lemma: proof</vt:lpstr>
      <vt:lpstr>Lemma: proof</vt:lpstr>
      <vt:lpstr>Lemma: proof</vt:lpstr>
      <vt:lpstr>Lemma: proof</vt:lpstr>
      <vt:lpstr>Lemma: proof</vt:lpstr>
      <vt:lpstr>Lemma: proof</vt:lpstr>
      <vt:lpstr>Lemma: proof</vt:lpstr>
      <vt:lpstr>Lemma</vt:lpstr>
      <vt:lpstr>Selecting h</vt:lpstr>
      <vt:lpstr>Johnson’s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Selecting h</vt:lpstr>
      <vt:lpstr>Reweighted graph is positive</vt:lpstr>
      <vt:lpstr>Reweighted graph is positive</vt:lpstr>
      <vt:lpstr>Reweighted graph is positive</vt:lpstr>
      <vt:lpstr>Reweighted graph is positive</vt:lpstr>
      <vt:lpstr>Johnson’s algorithm</vt:lpstr>
      <vt:lpstr>Johnson’s algorithm</vt:lpstr>
      <vt:lpstr>All pairs shortest paths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Collins Munene Kariuki</cp:lastModifiedBy>
  <cp:revision>728</cp:revision>
  <cp:lastPrinted>2023-04-05T18:43:28Z</cp:lastPrinted>
  <dcterms:created xsi:type="dcterms:W3CDTF">2013-09-08T20:10:23Z</dcterms:created>
  <dcterms:modified xsi:type="dcterms:W3CDTF">2024-04-16T18:06:44Z</dcterms:modified>
</cp:coreProperties>
</file>