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362" r:id="rId3"/>
    <p:sldId id="330" r:id="rId4"/>
    <p:sldId id="443" r:id="rId5"/>
    <p:sldId id="428" r:id="rId6"/>
    <p:sldId id="258" r:id="rId7"/>
    <p:sldId id="260" r:id="rId8"/>
    <p:sldId id="262" r:id="rId9"/>
    <p:sldId id="263" r:id="rId10"/>
    <p:sldId id="264" r:id="rId11"/>
    <p:sldId id="379" r:id="rId12"/>
    <p:sldId id="382" r:id="rId13"/>
    <p:sldId id="363" r:id="rId14"/>
    <p:sldId id="386" r:id="rId15"/>
    <p:sldId id="406" r:id="rId16"/>
    <p:sldId id="387" r:id="rId17"/>
    <p:sldId id="427" r:id="rId18"/>
    <p:sldId id="388" r:id="rId19"/>
    <p:sldId id="389" r:id="rId20"/>
    <p:sldId id="391" r:id="rId21"/>
    <p:sldId id="390" r:id="rId22"/>
    <p:sldId id="392" r:id="rId23"/>
    <p:sldId id="393" r:id="rId24"/>
    <p:sldId id="394" r:id="rId25"/>
    <p:sldId id="268" r:id="rId26"/>
    <p:sldId id="407" r:id="rId27"/>
    <p:sldId id="397" r:id="rId28"/>
    <p:sldId id="398" r:id="rId29"/>
    <p:sldId id="403" r:id="rId30"/>
    <p:sldId id="404" r:id="rId31"/>
    <p:sldId id="405" r:id="rId32"/>
    <p:sldId id="409" r:id="rId33"/>
    <p:sldId id="410" r:id="rId34"/>
    <p:sldId id="408" r:id="rId35"/>
    <p:sldId id="412" r:id="rId36"/>
    <p:sldId id="411" r:id="rId37"/>
    <p:sldId id="413" r:id="rId38"/>
    <p:sldId id="273" r:id="rId39"/>
    <p:sldId id="395" r:id="rId40"/>
    <p:sldId id="415" r:id="rId41"/>
    <p:sldId id="417" r:id="rId42"/>
    <p:sldId id="416" r:id="rId43"/>
    <p:sldId id="414" r:id="rId44"/>
    <p:sldId id="279" r:id="rId45"/>
    <p:sldId id="280" r:id="rId46"/>
    <p:sldId id="281" r:id="rId47"/>
    <p:sldId id="282" r:id="rId48"/>
    <p:sldId id="283" r:id="rId49"/>
    <p:sldId id="284" r:id="rId50"/>
    <p:sldId id="286" r:id="rId51"/>
    <p:sldId id="287" r:id="rId52"/>
    <p:sldId id="288" r:id="rId53"/>
    <p:sldId id="418" r:id="rId54"/>
    <p:sldId id="289" r:id="rId55"/>
    <p:sldId id="290" r:id="rId56"/>
    <p:sldId id="291" r:id="rId57"/>
    <p:sldId id="292" r:id="rId58"/>
    <p:sldId id="293" r:id="rId59"/>
    <p:sldId id="294" r:id="rId60"/>
    <p:sldId id="295" r:id="rId61"/>
    <p:sldId id="296" r:id="rId62"/>
    <p:sldId id="421" r:id="rId63"/>
    <p:sldId id="297" r:id="rId64"/>
    <p:sldId id="298" r:id="rId65"/>
    <p:sldId id="383" r:id="rId66"/>
    <p:sldId id="422" r:id="rId67"/>
    <p:sldId id="299" r:id="rId68"/>
    <p:sldId id="305" r:id="rId69"/>
    <p:sldId id="306" r:id="rId70"/>
    <p:sldId id="301" r:id="rId71"/>
    <p:sldId id="302" r:id="rId72"/>
    <p:sldId id="303" r:id="rId73"/>
    <p:sldId id="308" r:id="rId74"/>
    <p:sldId id="304" r:id="rId75"/>
    <p:sldId id="307" r:id="rId76"/>
    <p:sldId id="312" r:id="rId77"/>
    <p:sldId id="309" r:id="rId78"/>
    <p:sldId id="310" r:id="rId79"/>
    <p:sldId id="424" r:id="rId80"/>
    <p:sldId id="425" r:id="rId81"/>
    <p:sldId id="311" r:id="rId82"/>
    <p:sldId id="313" r:id="rId83"/>
    <p:sldId id="314" r:id="rId84"/>
    <p:sldId id="315" r:id="rId85"/>
    <p:sldId id="317" r:id="rId86"/>
    <p:sldId id="318" r:id="rId87"/>
    <p:sldId id="319" r:id="rId88"/>
    <p:sldId id="437" r:id="rId89"/>
    <p:sldId id="438" r:id="rId90"/>
    <p:sldId id="320" r:id="rId91"/>
    <p:sldId id="321" r:id="rId92"/>
    <p:sldId id="322" r:id="rId93"/>
    <p:sldId id="323" r:id="rId94"/>
    <p:sldId id="324" r:id="rId95"/>
    <p:sldId id="325" r:id="rId96"/>
    <p:sldId id="419" r:id="rId97"/>
    <p:sldId id="439" r:id="rId98"/>
    <p:sldId id="440" r:id="rId99"/>
    <p:sldId id="441" r:id="rId100"/>
    <p:sldId id="442" r:id="rId101"/>
    <p:sldId id="384" r:id="rId102"/>
    <p:sldId id="42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FF"/>
    <a:srgbClr val="007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3"/>
    <p:restoredTop sz="94856"/>
  </p:normalViewPr>
  <p:slideViewPr>
    <p:cSldViewPr snapToGrid="0" snapToObjects="1">
      <p:cViewPr varScale="1">
        <p:scale>
          <a:sx n="116" d="100"/>
          <a:sy n="116" d="100"/>
        </p:scale>
        <p:origin x="10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4/15/24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4</a:t>
            </a:fld>
            <a:endParaRPr lang="en-US"/>
          </a:p>
        </p:txBody>
      </p:sp>
    </p:spTree>
    <p:extLst>
      <p:ext uri="{BB962C8B-B14F-4D97-AF65-F5344CB8AC3E}">
        <p14:creationId xmlns:p14="http://schemas.microsoft.com/office/powerpoint/2010/main" val="380231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5</a:t>
            </a:fld>
            <a:endParaRPr lang="en-US"/>
          </a:p>
        </p:txBody>
      </p:sp>
    </p:spTree>
    <p:extLst>
      <p:ext uri="{BB962C8B-B14F-4D97-AF65-F5344CB8AC3E}">
        <p14:creationId xmlns:p14="http://schemas.microsoft.com/office/powerpoint/2010/main" val="46232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100BC09-1EBC-EA4B-A2FB-08DE7188681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059AC576-411D-CB4C-9D83-3FC3A80455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74D02977-DDB5-064F-9703-F8922E220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6FEF7A1-30C8-1B4B-A674-AEB494754535}" type="slidenum">
              <a:rPr lang="en-US" altLang="en-US" sz="1200"/>
              <a:pPr eaLnBrk="1" hangingPunct="1"/>
              <a:t>12</a:t>
            </a:fld>
            <a:endParaRPr lang="en-US" altLang="en-US" sz="1200"/>
          </a:p>
        </p:txBody>
      </p:sp>
    </p:spTree>
    <p:extLst>
      <p:ext uri="{BB962C8B-B14F-4D97-AF65-F5344CB8AC3E}">
        <p14:creationId xmlns:p14="http://schemas.microsoft.com/office/powerpoint/2010/main" val="278128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C000"/>
              </a:solidFill>
            </a:endParaRPr>
          </a:p>
        </p:txBody>
      </p:sp>
      <p:sp>
        <p:nvSpPr>
          <p:cNvPr id="4" name="Slide Number Placeholder 3"/>
          <p:cNvSpPr>
            <a:spLocks noGrp="1"/>
          </p:cNvSpPr>
          <p:nvPr>
            <p:ph type="sldNum" sz="quarter" idx="5"/>
          </p:nvPr>
        </p:nvSpPr>
        <p:spPr/>
        <p:txBody>
          <a:bodyPr/>
          <a:lstStyle/>
          <a:p>
            <a:fld id="{A813207C-337C-5744-B32B-244402CD9E30}" type="slidenum">
              <a:rPr lang="en-US" smtClean="0"/>
              <a:t>19</a:t>
            </a:fld>
            <a:endParaRPr lang="en-US"/>
          </a:p>
        </p:txBody>
      </p:sp>
    </p:spTree>
    <p:extLst>
      <p:ext uri="{BB962C8B-B14F-4D97-AF65-F5344CB8AC3E}">
        <p14:creationId xmlns:p14="http://schemas.microsoft.com/office/powerpoint/2010/main" val="78829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66</a:t>
            </a:fld>
            <a:endParaRPr lang="en-US"/>
          </a:p>
        </p:txBody>
      </p:sp>
    </p:spTree>
    <p:extLst>
      <p:ext uri="{BB962C8B-B14F-4D97-AF65-F5344CB8AC3E}">
        <p14:creationId xmlns:p14="http://schemas.microsoft.com/office/powerpoint/2010/main" val="52410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4/15/24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4/15/24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4/15/24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140 – Spring 2024</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87C194-01A0-3C4B-849C-7D585DB8B095}"/>
              </a:ext>
            </a:extLst>
          </p:cNvPr>
          <p:cNvSpPr>
            <a:spLocks noGrp="1" noChangeArrowheads="1"/>
          </p:cNvSpPr>
          <p:nvPr>
            <p:ph type="title"/>
          </p:nvPr>
        </p:nvSpPr>
        <p:spPr/>
        <p:txBody>
          <a:bodyPr/>
          <a:lstStyle/>
          <a:p>
            <a:pPr eaLnBrk="1" hangingPunct="1">
              <a:defRPr/>
            </a:pPr>
            <a:r>
              <a:rPr lang="en-US">
                <a:cs typeface="+mj-cs"/>
              </a:rPr>
              <a:t>A lot of repeated work!</a:t>
            </a:r>
          </a:p>
        </p:txBody>
      </p:sp>
      <p:sp>
        <p:nvSpPr>
          <p:cNvPr id="17411" name="Text Box 3">
            <a:extLst>
              <a:ext uri="{FF2B5EF4-FFF2-40B4-BE49-F238E27FC236}">
                <a16:creationId xmlns:a16="http://schemas.microsoft.com/office/drawing/2014/main" id="{5E168E8A-0995-D543-AF3D-4CFD91716AAE}"/>
              </a:ext>
            </a:extLst>
          </p:cNvPr>
          <p:cNvSpPr txBox="1">
            <a:spLocks noChangeArrowheads="1"/>
          </p:cNvSpPr>
          <p:nvPr/>
        </p:nvSpPr>
        <p:spPr bwMode="auto">
          <a:xfrm>
            <a:off x="3810000" y="1524000"/>
            <a:ext cx="914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a:t>
            </a:r>
          </a:p>
        </p:txBody>
      </p:sp>
      <p:sp>
        <p:nvSpPr>
          <p:cNvPr id="17412" name="Text Box 4">
            <a:extLst>
              <a:ext uri="{FF2B5EF4-FFF2-40B4-BE49-F238E27FC236}">
                <a16:creationId xmlns:a16="http://schemas.microsoft.com/office/drawing/2014/main" id="{48A7D40B-B2DA-9240-B51D-4B916A380D94}"/>
              </a:ext>
            </a:extLst>
          </p:cNvPr>
          <p:cNvSpPr txBox="1">
            <a:spLocks noChangeArrowheads="1"/>
          </p:cNvSpPr>
          <p:nvPr/>
        </p:nvSpPr>
        <p:spPr bwMode="auto">
          <a:xfrm>
            <a:off x="1752600" y="2224088"/>
            <a:ext cx="1219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Fib(n-1)</a:t>
            </a:r>
          </a:p>
        </p:txBody>
      </p:sp>
      <p:sp>
        <p:nvSpPr>
          <p:cNvPr id="17413" name="Text Box 5">
            <a:extLst>
              <a:ext uri="{FF2B5EF4-FFF2-40B4-BE49-F238E27FC236}">
                <a16:creationId xmlns:a16="http://schemas.microsoft.com/office/drawing/2014/main" id="{1A9BD73A-705E-9D4F-A4CE-9BE288871EE7}"/>
              </a:ext>
            </a:extLst>
          </p:cNvPr>
          <p:cNvSpPr txBox="1">
            <a:spLocks noChangeArrowheads="1"/>
          </p:cNvSpPr>
          <p:nvPr/>
        </p:nvSpPr>
        <p:spPr bwMode="auto">
          <a:xfrm>
            <a:off x="5638800" y="2209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7414" name="Text Box 6">
            <a:extLst>
              <a:ext uri="{FF2B5EF4-FFF2-40B4-BE49-F238E27FC236}">
                <a16:creationId xmlns:a16="http://schemas.microsoft.com/office/drawing/2014/main" id="{46ED35FE-310F-984F-A718-34A93A0F68A1}"/>
              </a:ext>
            </a:extLst>
          </p:cNvPr>
          <p:cNvSpPr txBox="1">
            <a:spLocks noChangeArrowheads="1"/>
          </p:cNvSpPr>
          <p:nvPr/>
        </p:nvSpPr>
        <p:spPr bwMode="auto">
          <a:xfrm>
            <a:off x="609600" y="3352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7415" name="Text Box 7">
            <a:extLst>
              <a:ext uri="{FF2B5EF4-FFF2-40B4-BE49-F238E27FC236}">
                <a16:creationId xmlns:a16="http://schemas.microsoft.com/office/drawing/2014/main" id="{519B44F8-F55A-9245-9D84-A92236B547AE}"/>
              </a:ext>
            </a:extLst>
          </p:cNvPr>
          <p:cNvSpPr txBox="1">
            <a:spLocks noChangeArrowheads="1"/>
          </p:cNvSpPr>
          <p:nvPr/>
        </p:nvSpPr>
        <p:spPr bwMode="auto">
          <a:xfrm>
            <a:off x="2667000" y="3352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latin typeface="Arial" charset="0"/>
                <a:ea typeface="ＭＳ Ｐゴシック" charset="0"/>
              </a:rPr>
              <a:t>Fib(n-3)</a:t>
            </a:r>
          </a:p>
        </p:txBody>
      </p:sp>
      <p:sp>
        <p:nvSpPr>
          <p:cNvPr id="17416" name="Text Box 8">
            <a:extLst>
              <a:ext uri="{FF2B5EF4-FFF2-40B4-BE49-F238E27FC236}">
                <a16:creationId xmlns:a16="http://schemas.microsoft.com/office/drawing/2014/main" id="{D8A39F23-36AE-8F46-8E10-21246046309C}"/>
              </a:ext>
            </a:extLst>
          </p:cNvPr>
          <p:cNvSpPr txBox="1">
            <a:spLocks noChangeArrowheads="1"/>
          </p:cNvSpPr>
          <p:nvPr/>
        </p:nvSpPr>
        <p:spPr bwMode="auto">
          <a:xfrm>
            <a:off x="228600" y="4510088"/>
            <a:ext cx="990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b="1">
                <a:solidFill>
                  <a:srgbClr val="FF0000"/>
                </a:solidFill>
                <a:latin typeface="Arial" charset="0"/>
                <a:ea typeface="ＭＳ Ｐゴシック" charset="0"/>
              </a:rPr>
              <a:t>Fib(n-3)</a:t>
            </a:r>
          </a:p>
        </p:txBody>
      </p:sp>
      <p:sp>
        <p:nvSpPr>
          <p:cNvPr id="17417" name="Text Box 9">
            <a:extLst>
              <a:ext uri="{FF2B5EF4-FFF2-40B4-BE49-F238E27FC236}">
                <a16:creationId xmlns:a16="http://schemas.microsoft.com/office/drawing/2014/main" id="{C39F0E45-29DF-FB49-8E2C-93B325042D17}"/>
              </a:ext>
            </a:extLst>
          </p:cNvPr>
          <p:cNvSpPr txBox="1">
            <a:spLocks noChangeArrowheads="1"/>
          </p:cNvSpPr>
          <p:nvPr/>
        </p:nvSpPr>
        <p:spPr bwMode="auto">
          <a:xfrm>
            <a:off x="11430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18" name="Text Box 10">
            <a:extLst>
              <a:ext uri="{FF2B5EF4-FFF2-40B4-BE49-F238E27FC236}">
                <a16:creationId xmlns:a16="http://schemas.microsoft.com/office/drawing/2014/main" id="{DD5422C1-5A77-5944-9260-D329F92FD859}"/>
              </a:ext>
            </a:extLst>
          </p:cNvPr>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19" name="Text Box 11">
            <a:extLst>
              <a:ext uri="{FF2B5EF4-FFF2-40B4-BE49-F238E27FC236}">
                <a16:creationId xmlns:a16="http://schemas.microsoft.com/office/drawing/2014/main" id="{231E414A-5269-BB4B-987D-68368952B819}"/>
              </a:ext>
            </a:extLst>
          </p:cNvPr>
          <p:cNvSpPr txBox="1">
            <a:spLocks noChangeArrowheads="1"/>
          </p:cNvSpPr>
          <p:nvPr/>
        </p:nvSpPr>
        <p:spPr bwMode="auto">
          <a:xfrm>
            <a:off x="34290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0" name="Text Box 12">
            <a:extLst>
              <a:ext uri="{FF2B5EF4-FFF2-40B4-BE49-F238E27FC236}">
                <a16:creationId xmlns:a16="http://schemas.microsoft.com/office/drawing/2014/main" id="{515471CB-6FCE-D141-BC83-2BCBF84269BB}"/>
              </a:ext>
            </a:extLst>
          </p:cNvPr>
          <p:cNvSpPr txBox="1">
            <a:spLocks noChangeArrowheads="1"/>
          </p:cNvSpPr>
          <p:nvPr/>
        </p:nvSpPr>
        <p:spPr bwMode="auto">
          <a:xfrm>
            <a:off x="5029200" y="3352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latin typeface="Arial" charset="0"/>
                <a:ea typeface="ＭＳ Ｐゴシック" charset="0"/>
              </a:rPr>
              <a:t>Fib(n-3)</a:t>
            </a:r>
          </a:p>
        </p:txBody>
      </p:sp>
      <p:sp>
        <p:nvSpPr>
          <p:cNvPr id="17421" name="Text Box 13">
            <a:extLst>
              <a:ext uri="{FF2B5EF4-FFF2-40B4-BE49-F238E27FC236}">
                <a16:creationId xmlns:a16="http://schemas.microsoft.com/office/drawing/2014/main" id="{134D14FA-3A8A-6746-9545-EECA147F27E4}"/>
              </a:ext>
            </a:extLst>
          </p:cNvPr>
          <p:cNvSpPr txBox="1">
            <a:spLocks noChangeArrowheads="1"/>
          </p:cNvSpPr>
          <p:nvPr/>
        </p:nvSpPr>
        <p:spPr bwMode="auto">
          <a:xfrm>
            <a:off x="6858000" y="3290888"/>
            <a:ext cx="1219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Fib(n-4)</a:t>
            </a:r>
          </a:p>
        </p:txBody>
      </p:sp>
      <p:sp>
        <p:nvSpPr>
          <p:cNvPr id="17422" name="Text Box 14">
            <a:extLst>
              <a:ext uri="{FF2B5EF4-FFF2-40B4-BE49-F238E27FC236}">
                <a16:creationId xmlns:a16="http://schemas.microsoft.com/office/drawing/2014/main" id="{F67189E8-E3F7-2349-A3B5-B430725EBCE3}"/>
              </a:ext>
            </a:extLst>
          </p:cNvPr>
          <p:cNvSpPr txBox="1">
            <a:spLocks noChangeArrowheads="1"/>
          </p:cNvSpPr>
          <p:nvPr/>
        </p:nvSpPr>
        <p:spPr bwMode="auto">
          <a:xfrm>
            <a:off x="4648200" y="4510088"/>
            <a:ext cx="10668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7423" name="Text Box 15">
            <a:extLst>
              <a:ext uri="{FF2B5EF4-FFF2-40B4-BE49-F238E27FC236}">
                <a16:creationId xmlns:a16="http://schemas.microsoft.com/office/drawing/2014/main" id="{857B85E5-FA6C-EF48-A36B-6634153FF1A5}"/>
              </a:ext>
            </a:extLst>
          </p:cNvPr>
          <p:cNvSpPr txBox="1">
            <a:spLocks noChangeArrowheads="1"/>
          </p:cNvSpPr>
          <p:nvPr/>
        </p:nvSpPr>
        <p:spPr bwMode="auto">
          <a:xfrm>
            <a:off x="55626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4" name="Text Box 16">
            <a:extLst>
              <a:ext uri="{FF2B5EF4-FFF2-40B4-BE49-F238E27FC236}">
                <a16:creationId xmlns:a16="http://schemas.microsoft.com/office/drawing/2014/main" id="{14D74174-F43E-6044-9D48-B13E8B26E24B}"/>
              </a:ext>
            </a:extLst>
          </p:cNvPr>
          <p:cNvSpPr txBox="1">
            <a:spLocks noChangeArrowheads="1"/>
          </p:cNvSpPr>
          <p:nvPr/>
        </p:nvSpPr>
        <p:spPr bwMode="auto">
          <a:xfrm>
            <a:off x="6858000" y="4510088"/>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7425" name="Text Box 17">
            <a:extLst>
              <a:ext uri="{FF2B5EF4-FFF2-40B4-BE49-F238E27FC236}">
                <a16:creationId xmlns:a16="http://schemas.microsoft.com/office/drawing/2014/main" id="{3462E135-60E1-2D46-920A-AC079F752FA9}"/>
              </a:ext>
            </a:extLst>
          </p:cNvPr>
          <p:cNvSpPr txBox="1">
            <a:spLocks noChangeArrowheads="1"/>
          </p:cNvSpPr>
          <p:nvPr/>
        </p:nvSpPr>
        <p:spPr bwMode="auto">
          <a:xfrm>
            <a:off x="77724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Fib(n-6)</a:t>
            </a:r>
          </a:p>
        </p:txBody>
      </p:sp>
      <p:sp>
        <p:nvSpPr>
          <p:cNvPr id="17426" name="Line 18">
            <a:extLst>
              <a:ext uri="{FF2B5EF4-FFF2-40B4-BE49-F238E27FC236}">
                <a16:creationId xmlns:a16="http://schemas.microsoft.com/office/drawing/2014/main" id="{42E3E1F1-6DEA-684F-A723-B771AB81730A}"/>
              </a:ext>
            </a:extLst>
          </p:cNvPr>
          <p:cNvSpPr>
            <a:spLocks noChangeShapeType="1"/>
          </p:cNvSpPr>
          <p:nvPr/>
        </p:nvSpPr>
        <p:spPr bwMode="auto">
          <a:xfrm flipH="1">
            <a:off x="2438400" y="1905000"/>
            <a:ext cx="16764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7" name="Line 19">
            <a:extLst>
              <a:ext uri="{FF2B5EF4-FFF2-40B4-BE49-F238E27FC236}">
                <a16:creationId xmlns:a16="http://schemas.microsoft.com/office/drawing/2014/main" id="{30C0ECEA-0283-6140-8BE8-99096D66BAC0}"/>
              </a:ext>
            </a:extLst>
          </p:cNvPr>
          <p:cNvSpPr>
            <a:spLocks noChangeShapeType="1"/>
          </p:cNvSpPr>
          <p:nvPr/>
        </p:nvSpPr>
        <p:spPr bwMode="auto">
          <a:xfrm>
            <a:off x="4114800" y="1905000"/>
            <a:ext cx="1752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8" name="Line 20">
            <a:extLst>
              <a:ext uri="{FF2B5EF4-FFF2-40B4-BE49-F238E27FC236}">
                <a16:creationId xmlns:a16="http://schemas.microsoft.com/office/drawing/2014/main" id="{51D00073-E0BA-5E46-8C0C-122D3039C1F6}"/>
              </a:ext>
            </a:extLst>
          </p:cNvPr>
          <p:cNvSpPr>
            <a:spLocks noChangeShapeType="1"/>
          </p:cNvSpPr>
          <p:nvPr/>
        </p:nvSpPr>
        <p:spPr bwMode="auto">
          <a:xfrm flipH="1">
            <a:off x="1219200" y="2590800"/>
            <a:ext cx="8382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9" name="Line 21">
            <a:extLst>
              <a:ext uri="{FF2B5EF4-FFF2-40B4-BE49-F238E27FC236}">
                <a16:creationId xmlns:a16="http://schemas.microsoft.com/office/drawing/2014/main" id="{B4D05A55-84A9-674F-A27A-AF8573A3F059}"/>
              </a:ext>
            </a:extLst>
          </p:cNvPr>
          <p:cNvSpPr>
            <a:spLocks noChangeShapeType="1"/>
          </p:cNvSpPr>
          <p:nvPr/>
        </p:nvSpPr>
        <p:spPr bwMode="auto">
          <a:xfrm>
            <a:off x="2057400" y="2590800"/>
            <a:ext cx="990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0" name="Line 22">
            <a:extLst>
              <a:ext uri="{FF2B5EF4-FFF2-40B4-BE49-F238E27FC236}">
                <a16:creationId xmlns:a16="http://schemas.microsoft.com/office/drawing/2014/main" id="{CCA99E03-9BBF-AA4C-83E2-35B551D19533}"/>
              </a:ext>
            </a:extLst>
          </p:cNvPr>
          <p:cNvSpPr>
            <a:spLocks noChangeShapeType="1"/>
          </p:cNvSpPr>
          <p:nvPr/>
        </p:nvSpPr>
        <p:spPr bwMode="auto">
          <a:xfrm flipH="1">
            <a:off x="762000" y="3733800"/>
            <a:ext cx="228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1" name="Line 23">
            <a:extLst>
              <a:ext uri="{FF2B5EF4-FFF2-40B4-BE49-F238E27FC236}">
                <a16:creationId xmlns:a16="http://schemas.microsoft.com/office/drawing/2014/main" id="{5C384B5D-392C-AE46-87A3-D6B9B823FD37}"/>
              </a:ext>
            </a:extLst>
          </p:cNvPr>
          <p:cNvSpPr>
            <a:spLocks noChangeShapeType="1"/>
          </p:cNvSpPr>
          <p:nvPr/>
        </p:nvSpPr>
        <p:spPr bwMode="auto">
          <a:xfrm>
            <a:off x="990600" y="3733800"/>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2" name="Line 24">
            <a:extLst>
              <a:ext uri="{FF2B5EF4-FFF2-40B4-BE49-F238E27FC236}">
                <a16:creationId xmlns:a16="http://schemas.microsoft.com/office/drawing/2014/main" id="{37F0B8E2-E59C-F341-893B-B681206C2E32}"/>
              </a:ext>
            </a:extLst>
          </p:cNvPr>
          <p:cNvSpPr>
            <a:spLocks noChangeShapeType="1"/>
          </p:cNvSpPr>
          <p:nvPr/>
        </p:nvSpPr>
        <p:spPr bwMode="auto">
          <a:xfrm flipH="1">
            <a:off x="2819400" y="3733800"/>
            <a:ext cx="228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3" name="Line 25">
            <a:extLst>
              <a:ext uri="{FF2B5EF4-FFF2-40B4-BE49-F238E27FC236}">
                <a16:creationId xmlns:a16="http://schemas.microsoft.com/office/drawing/2014/main" id="{0B2A3F09-05F8-E448-9E74-5C698106797A}"/>
              </a:ext>
            </a:extLst>
          </p:cNvPr>
          <p:cNvSpPr>
            <a:spLocks noChangeShapeType="1"/>
          </p:cNvSpPr>
          <p:nvPr/>
        </p:nvSpPr>
        <p:spPr bwMode="auto">
          <a:xfrm>
            <a:off x="3048000" y="3733800"/>
            <a:ext cx="7620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4" name="Line 26">
            <a:extLst>
              <a:ext uri="{FF2B5EF4-FFF2-40B4-BE49-F238E27FC236}">
                <a16:creationId xmlns:a16="http://schemas.microsoft.com/office/drawing/2014/main" id="{F7B224B1-1B21-424E-ADCF-02E488846D84}"/>
              </a:ext>
            </a:extLst>
          </p:cNvPr>
          <p:cNvSpPr>
            <a:spLocks noChangeShapeType="1"/>
          </p:cNvSpPr>
          <p:nvPr/>
        </p:nvSpPr>
        <p:spPr bwMode="auto">
          <a:xfrm flipH="1">
            <a:off x="5181600" y="3733800"/>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5" name="Line 27">
            <a:extLst>
              <a:ext uri="{FF2B5EF4-FFF2-40B4-BE49-F238E27FC236}">
                <a16:creationId xmlns:a16="http://schemas.microsoft.com/office/drawing/2014/main" id="{2A3167EF-C6CD-C74D-98CC-E9943BF3CCC1}"/>
              </a:ext>
            </a:extLst>
          </p:cNvPr>
          <p:cNvSpPr>
            <a:spLocks noChangeShapeType="1"/>
          </p:cNvSpPr>
          <p:nvPr/>
        </p:nvSpPr>
        <p:spPr bwMode="auto">
          <a:xfrm>
            <a:off x="5638800" y="3733800"/>
            <a:ext cx="3810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6" name="Line 28">
            <a:extLst>
              <a:ext uri="{FF2B5EF4-FFF2-40B4-BE49-F238E27FC236}">
                <a16:creationId xmlns:a16="http://schemas.microsoft.com/office/drawing/2014/main" id="{F494B74E-D4DA-944F-97D7-8C965938D244}"/>
              </a:ext>
            </a:extLst>
          </p:cNvPr>
          <p:cNvSpPr>
            <a:spLocks noChangeShapeType="1"/>
          </p:cNvSpPr>
          <p:nvPr/>
        </p:nvSpPr>
        <p:spPr bwMode="auto">
          <a:xfrm flipH="1">
            <a:off x="5638800" y="2590800"/>
            <a:ext cx="4572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7" name="Line 29">
            <a:extLst>
              <a:ext uri="{FF2B5EF4-FFF2-40B4-BE49-F238E27FC236}">
                <a16:creationId xmlns:a16="http://schemas.microsoft.com/office/drawing/2014/main" id="{49631F2C-F811-154E-842F-FA8986A465F8}"/>
              </a:ext>
            </a:extLst>
          </p:cNvPr>
          <p:cNvSpPr>
            <a:spLocks noChangeShapeType="1"/>
          </p:cNvSpPr>
          <p:nvPr/>
        </p:nvSpPr>
        <p:spPr bwMode="auto">
          <a:xfrm>
            <a:off x="6096000" y="2590800"/>
            <a:ext cx="12192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8" name="Line 30">
            <a:extLst>
              <a:ext uri="{FF2B5EF4-FFF2-40B4-BE49-F238E27FC236}">
                <a16:creationId xmlns:a16="http://schemas.microsoft.com/office/drawing/2014/main" id="{4F48C27A-2F6D-CE43-8F92-1AB544228A89}"/>
              </a:ext>
            </a:extLst>
          </p:cNvPr>
          <p:cNvSpPr>
            <a:spLocks noChangeShapeType="1"/>
          </p:cNvSpPr>
          <p:nvPr/>
        </p:nvSpPr>
        <p:spPr bwMode="auto">
          <a:xfrm flipH="1">
            <a:off x="7239000" y="3733800"/>
            <a:ext cx="2286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9" name="Line 31">
            <a:extLst>
              <a:ext uri="{FF2B5EF4-FFF2-40B4-BE49-F238E27FC236}">
                <a16:creationId xmlns:a16="http://schemas.microsoft.com/office/drawing/2014/main" id="{4E701FBD-BD50-0F45-ADAA-9D5AEBF504A6}"/>
              </a:ext>
            </a:extLst>
          </p:cNvPr>
          <p:cNvSpPr>
            <a:spLocks noChangeShapeType="1"/>
          </p:cNvSpPr>
          <p:nvPr/>
        </p:nvSpPr>
        <p:spPr bwMode="auto">
          <a:xfrm>
            <a:off x="7467600" y="3733800"/>
            <a:ext cx="6858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0" name="Line 32">
            <a:extLst>
              <a:ext uri="{FF2B5EF4-FFF2-40B4-BE49-F238E27FC236}">
                <a16:creationId xmlns:a16="http://schemas.microsoft.com/office/drawing/2014/main" id="{C7A21B5A-80DB-8E40-8373-E5F0AFECD4E2}"/>
              </a:ext>
            </a:extLst>
          </p:cNvPr>
          <p:cNvSpPr>
            <a:spLocks noChangeShapeType="1"/>
          </p:cNvSpPr>
          <p:nvPr/>
        </p:nvSpPr>
        <p:spPr bwMode="auto">
          <a:xfrm flipH="1">
            <a:off x="4572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1" name="Line 33">
            <a:extLst>
              <a:ext uri="{FF2B5EF4-FFF2-40B4-BE49-F238E27FC236}">
                <a16:creationId xmlns:a16="http://schemas.microsoft.com/office/drawing/2014/main" id="{5DEA6285-5BB6-6C44-8BEB-974793C5C330}"/>
              </a:ext>
            </a:extLst>
          </p:cNvPr>
          <p:cNvSpPr>
            <a:spLocks noChangeShapeType="1"/>
          </p:cNvSpPr>
          <p:nvPr/>
        </p:nvSpPr>
        <p:spPr bwMode="auto">
          <a:xfrm>
            <a:off x="6858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2" name="Line 34">
            <a:extLst>
              <a:ext uri="{FF2B5EF4-FFF2-40B4-BE49-F238E27FC236}">
                <a16:creationId xmlns:a16="http://schemas.microsoft.com/office/drawing/2014/main" id="{FA4A9C40-71A5-8E4E-8D57-3F59220A1773}"/>
              </a:ext>
            </a:extLst>
          </p:cNvPr>
          <p:cNvSpPr>
            <a:spLocks noChangeShapeType="1"/>
          </p:cNvSpPr>
          <p:nvPr/>
        </p:nvSpPr>
        <p:spPr bwMode="auto">
          <a:xfrm flipH="1">
            <a:off x="13716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3" name="Line 35">
            <a:extLst>
              <a:ext uri="{FF2B5EF4-FFF2-40B4-BE49-F238E27FC236}">
                <a16:creationId xmlns:a16="http://schemas.microsoft.com/office/drawing/2014/main" id="{54E528E3-8439-6842-A37A-12099424D116}"/>
              </a:ext>
            </a:extLst>
          </p:cNvPr>
          <p:cNvSpPr>
            <a:spLocks noChangeShapeType="1"/>
          </p:cNvSpPr>
          <p:nvPr/>
        </p:nvSpPr>
        <p:spPr bwMode="auto">
          <a:xfrm>
            <a:off x="16002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4" name="Line 36">
            <a:extLst>
              <a:ext uri="{FF2B5EF4-FFF2-40B4-BE49-F238E27FC236}">
                <a16:creationId xmlns:a16="http://schemas.microsoft.com/office/drawing/2014/main" id="{3E7E9718-3129-3142-9940-1C64205E5DEF}"/>
              </a:ext>
            </a:extLst>
          </p:cNvPr>
          <p:cNvSpPr>
            <a:spLocks noChangeShapeType="1"/>
          </p:cNvSpPr>
          <p:nvPr/>
        </p:nvSpPr>
        <p:spPr bwMode="auto">
          <a:xfrm flipH="1">
            <a:off x="25146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5" name="Line 37">
            <a:extLst>
              <a:ext uri="{FF2B5EF4-FFF2-40B4-BE49-F238E27FC236}">
                <a16:creationId xmlns:a16="http://schemas.microsoft.com/office/drawing/2014/main" id="{1F5F6520-FD65-C744-81DA-6FD9DB6B9F28}"/>
              </a:ext>
            </a:extLst>
          </p:cNvPr>
          <p:cNvSpPr>
            <a:spLocks noChangeShapeType="1"/>
          </p:cNvSpPr>
          <p:nvPr/>
        </p:nvSpPr>
        <p:spPr bwMode="auto">
          <a:xfrm>
            <a:off x="27432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6" name="Line 38">
            <a:extLst>
              <a:ext uri="{FF2B5EF4-FFF2-40B4-BE49-F238E27FC236}">
                <a16:creationId xmlns:a16="http://schemas.microsoft.com/office/drawing/2014/main" id="{191D4113-AB77-B74A-A7BE-0F908289A3C1}"/>
              </a:ext>
            </a:extLst>
          </p:cNvPr>
          <p:cNvSpPr>
            <a:spLocks noChangeShapeType="1"/>
          </p:cNvSpPr>
          <p:nvPr/>
        </p:nvSpPr>
        <p:spPr bwMode="auto">
          <a:xfrm flipH="1">
            <a:off x="3643313"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7" name="Line 39">
            <a:extLst>
              <a:ext uri="{FF2B5EF4-FFF2-40B4-BE49-F238E27FC236}">
                <a16:creationId xmlns:a16="http://schemas.microsoft.com/office/drawing/2014/main" id="{FA7F0703-3915-D740-90DA-190486A5BED4}"/>
              </a:ext>
            </a:extLst>
          </p:cNvPr>
          <p:cNvSpPr>
            <a:spLocks noChangeShapeType="1"/>
          </p:cNvSpPr>
          <p:nvPr/>
        </p:nvSpPr>
        <p:spPr bwMode="auto">
          <a:xfrm>
            <a:off x="3871913"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8" name="Line 40">
            <a:extLst>
              <a:ext uri="{FF2B5EF4-FFF2-40B4-BE49-F238E27FC236}">
                <a16:creationId xmlns:a16="http://schemas.microsoft.com/office/drawing/2014/main" id="{74CCB45E-8318-6346-9C24-814E02CF79DC}"/>
              </a:ext>
            </a:extLst>
          </p:cNvPr>
          <p:cNvSpPr>
            <a:spLocks noChangeShapeType="1"/>
          </p:cNvSpPr>
          <p:nvPr/>
        </p:nvSpPr>
        <p:spPr bwMode="auto">
          <a:xfrm flipH="1">
            <a:off x="49530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49" name="Line 41">
            <a:extLst>
              <a:ext uri="{FF2B5EF4-FFF2-40B4-BE49-F238E27FC236}">
                <a16:creationId xmlns:a16="http://schemas.microsoft.com/office/drawing/2014/main" id="{9454F1C5-A9B9-7643-B973-B50B722EC588}"/>
              </a:ext>
            </a:extLst>
          </p:cNvPr>
          <p:cNvSpPr>
            <a:spLocks noChangeShapeType="1"/>
          </p:cNvSpPr>
          <p:nvPr/>
        </p:nvSpPr>
        <p:spPr bwMode="auto">
          <a:xfrm>
            <a:off x="51816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0" name="Line 42">
            <a:extLst>
              <a:ext uri="{FF2B5EF4-FFF2-40B4-BE49-F238E27FC236}">
                <a16:creationId xmlns:a16="http://schemas.microsoft.com/office/drawing/2014/main" id="{C1B93420-9598-834E-ACDB-FC7E519DD22F}"/>
              </a:ext>
            </a:extLst>
          </p:cNvPr>
          <p:cNvSpPr>
            <a:spLocks noChangeShapeType="1"/>
          </p:cNvSpPr>
          <p:nvPr/>
        </p:nvSpPr>
        <p:spPr bwMode="auto">
          <a:xfrm flipH="1">
            <a:off x="58674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1" name="Line 43">
            <a:extLst>
              <a:ext uri="{FF2B5EF4-FFF2-40B4-BE49-F238E27FC236}">
                <a16:creationId xmlns:a16="http://schemas.microsoft.com/office/drawing/2014/main" id="{14AA75BA-A4E8-1B43-8FC8-DA64F3F2F1EB}"/>
              </a:ext>
            </a:extLst>
          </p:cNvPr>
          <p:cNvSpPr>
            <a:spLocks noChangeShapeType="1"/>
          </p:cNvSpPr>
          <p:nvPr/>
        </p:nvSpPr>
        <p:spPr bwMode="auto">
          <a:xfrm>
            <a:off x="60960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2" name="Line 44">
            <a:extLst>
              <a:ext uri="{FF2B5EF4-FFF2-40B4-BE49-F238E27FC236}">
                <a16:creationId xmlns:a16="http://schemas.microsoft.com/office/drawing/2014/main" id="{B525D9A4-50C2-7D4C-BC2D-6EAC3FCA466A}"/>
              </a:ext>
            </a:extLst>
          </p:cNvPr>
          <p:cNvSpPr>
            <a:spLocks noChangeShapeType="1"/>
          </p:cNvSpPr>
          <p:nvPr/>
        </p:nvSpPr>
        <p:spPr bwMode="auto">
          <a:xfrm flipH="1">
            <a:off x="71628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3" name="Line 45">
            <a:extLst>
              <a:ext uri="{FF2B5EF4-FFF2-40B4-BE49-F238E27FC236}">
                <a16:creationId xmlns:a16="http://schemas.microsoft.com/office/drawing/2014/main" id="{A3609ECA-013D-A84C-A2F2-66B2886892E6}"/>
              </a:ext>
            </a:extLst>
          </p:cNvPr>
          <p:cNvSpPr>
            <a:spLocks noChangeShapeType="1"/>
          </p:cNvSpPr>
          <p:nvPr/>
        </p:nvSpPr>
        <p:spPr bwMode="auto">
          <a:xfrm>
            <a:off x="73914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4" name="Line 46">
            <a:extLst>
              <a:ext uri="{FF2B5EF4-FFF2-40B4-BE49-F238E27FC236}">
                <a16:creationId xmlns:a16="http://schemas.microsoft.com/office/drawing/2014/main" id="{C48C746E-0FFF-1549-9B75-502C344BB426}"/>
              </a:ext>
            </a:extLst>
          </p:cNvPr>
          <p:cNvSpPr>
            <a:spLocks noChangeShapeType="1"/>
          </p:cNvSpPr>
          <p:nvPr/>
        </p:nvSpPr>
        <p:spPr bwMode="auto">
          <a:xfrm flipH="1">
            <a:off x="80010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55" name="Line 47">
            <a:extLst>
              <a:ext uri="{FF2B5EF4-FFF2-40B4-BE49-F238E27FC236}">
                <a16:creationId xmlns:a16="http://schemas.microsoft.com/office/drawing/2014/main" id="{5E096835-A08B-CE49-9303-55F7E4587A36}"/>
              </a:ext>
            </a:extLst>
          </p:cNvPr>
          <p:cNvSpPr>
            <a:spLocks noChangeShapeType="1"/>
          </p:cNvSpPr>
          <p:nvPr/>
        </p:nvSpPr>
        <p:spPr bwMode="auto">
          <a:xfrm>
            <a:off x="82296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1898360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0  1  1  2 2 3</a:t>
            </a:r>
            <a:r>
              <a:rPr lang="en-US" altLang="en-US" sz="2800" dirty="0">
                <a:solidFill>
                  <a:srgbClr val="0000FF"/>
                </a:solidFill>
              </a:rPr>
              <a:t>  </a:t>
            </a:r>
            <a:r>
              <a:rPr lang="en-US" altLang="en-US" sz="2800" dirty="0"/>
              <a:t>3</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33274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Arial" charset="0"/>
                <a:ea typeface="ＭＳ Ｐゴシック" charset="0"/>
              </a:rPr>
              <a:t>LCS(ABCB, BDCABA)</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46158" y="7239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Line 47">
            <a:extLst>
              <a:ext uri="{FF2B5EF4-FFF2-40B4-BE49-F238E27FC236}">
                <a16:creationId xmlns:a16="http://schemas.microsoft.com/office/drawing/2014/main" id="{2BD5F929-E51C-AD44-B3E7-BC1F85015115}"/>
              </a:ext>
            </a:extLst>
          </p:cNvPr>
          <p:cNvSpPr>
            <a:spLocks noChangeShapeType="1"/>
          </p:cNvSpPr>
          <p:nvPr/>
        </p:nvSpPr>
        <p:spPr bwMode="auto">
          <a:xfrm flipH="1" flipV="1">
            <a:off x="4191000" y="4419600"/>
            <a:ext cx="152400" cy="15240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Line 39">
            <a:extLst>
              <a:ext uri="{FF2B5EF4-FFF2-40B4-BE49-F238E27FC236}">
                <a16:creationId xmlns:a16="http://schemas.microsoft.com/office/drawing/2014/main" id="{A356483C-4B99-2D40-823C-DC585C35A7E6}"/>
              </a:ext>
            </a:extLst>
          </p:cNvPr>
          <p:cNvSpPr>
            <a:spLocks noChangeShapeType="1"/>
          </p:cNvSpPr>
          <p:nvPr/>
        </p:nvSpPr>
        <p:spPr bwMode="auto">
          <a:xfrm flipH="1" flipV="1">
            <a:off x="4495800" y="4648200"/>
            <a:ext cx="228600" cy="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040050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DDDC5DFF-91C0-9C49-948D-4FFD494BA637}"/>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86019" name="Text Box 3">
            <a:extLst>
              <a:ext uri="{FF2B5EF4-FFF2-40B4-BE49-F238E27FC236}">
                <a16:creationId xmlns:a16="http://schemas.microsoft.com/office/drawing/2014/main" id="{987815DA-8334-6245-94E5-6E267A8ECB62}"/>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86020" name="Line 4">
            <a:extLst>
              <a:ext uri="{FF2B5EF4-FFF2-40B4-BE49-F238E27FC236}">
                <a16:creationId xmlns:a16="http://schemas.microsoft.com/office/drawing/2014/main" id="{071D2474-B44F-654E-AF12-DCEFD803EE69}"/>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1" name="Line 5">
            <a:extLst>
              <a:ext uri="{FF2B5EF4-FFF2-40B4-BE49-F238E27FC236}">
                <a16:creationId xmlns:a16="http://schemas.microsoft.com/office/drawing/2014/main" id="{B59FBC93-B498-5447-B262-AFCFC921347D}"/>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2" name="Text Box 6">
            <a:extLst>
              <a:ext uri="{FF2B5EF4-FFF2-40B4-BE49-F238E27FC236}">
                <a16:creationId xmlns:a16="http://schemas.microsoft.com/office/drawing/2014/main" id="{A6E34F25-35DC-ED40-9FD3-58526334EB95}"/>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86023" name="Text Box 7">
            <a:extLst>
              <a:ext uri="{FF2B5EF4-FFF2-40B4-BE49-F238E27FC236}">
                <a16:creationId xmlns:a16="http://schemas.microsoft.com/office/drawing/2014/main" id="{2BEB5B4B-7471-174E-A64D-817B3E24792C}"/>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86024" name="Text Box 8">
            <a:extLst>
              <a:ext uri="{FF2B5EF4-FFF2-40B4-BE49-F238E27FC236}">
                <a16:creationId xmlns:a16="http://schemas.microsoft.com/office/drawing/2014/main" id="{A614B85A-47B4-7B4D-9D70-B101A119CA1E}"/>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sp>
        <p:nvSpPr>
          <p:cNvPr id="86030" name="Line 14">
            <a:extLst>
              <a:ext uri="{FF2B5EF4-FFF2-40B4-BE49-F238E27FC236}">
                <a16:creationId xmlns:a16="http://schemas.microsoft.com/office/drawing/2014/main" id="{56DCA701-C834-174D-8A8F-F42B9F45CBBC}"/>
              </a:ext>
            </a:extLst>
          </p:cNvPr>
          <p:cNvSpPr>
            <a:spLocks noChangeShapeType="1"/>
          </p:cNvSpPr>
          <p:nvPr/>
        </p:nvSpPr>
        <p:spPr bwMode="auto">
          <a:xfrm flipH="1" flipV="1">
            <a:off x="4800600" y="57150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1" name="Line 15">
            <a:extLst>
              <a:ext uri="{FF2B5EF4-FFF2-40B4-BE49-F238E27FC236}">
                <a16:creationId xmlns:a16="http://schemas.microsoft.com/office/drawing/2014/main" id="{7D38DE51-0CAE-EC40-9110-6B4FF0059F5A}"/>
              </a:ext>
            </a:extLst>
          </p:cNvPr>
          <p:cNvSpPr>
            <a:spLocks noChangeShapeType="1"/>
          </p:cNvSpPr>
          <p:nvPr/>
        </p:nvSpPr>
        <p:spPr bwMode="auto">
          <a:xfrm flipH="1" flipV="1">
            <a:off x="4038600" y="5638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2" name="Line 16">
            <a:extLst>
              <a:ext uri="{FF2B5EF4-FFF2-40B4-BE49-F238E27FC236}">
                <a16:creationId xmlns:a16="http://schemas.microsoft.com/office/drawing/2014/main" id="{83FB5340-CFED-004A-8819-210D3742A5EF}"/>
              </a:ext>
            </a:extLst>
          </p:cNvPr>
          <p:cNvSpPr>
            <a:spLocks noChangeShapeType="1"/>
          </p:cNvSpPr>
          <p:nvPr/>
        </p:nvSpPr>
        <p:spPr bwMode="auto">
          <a:xfrm flipH="1" flipV="1">
            <a:off x="3733800" y="5638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3" name="Line 17">
            <a:extLst>
              <a:ext uri="{FF2B5EF4-FFF2-40B4-BE49-F238E27FC236}">
                <a16:creationId xmlns:a16="http://schemas.microsoft.com/office/drawing/2014/main" id="{FC9E0B91-AD85-7444-8914-0A556DF662E9}"/>
              </a:ext>
            </a:extLst>
          </p:cNvPr>
          <p:cNvSpPr>
            <a:spLocks noChangeShapeType="1"/>
          </p:cNvSpPr>
          <p:nvPr/>
        </p:nvSpPr>
        <p:spPr bwMode="auto">
          <a:xfrm flipH="1" flipV="1">
            <a:off x="3352800" y="5638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4" name="Line 18">
            <a:extLst>
              <a:ext uri="{FF2B5EF4-FFF2-40B4-BE49-F238E27FC236}">
                <a16:creationId xmlns:a16="http://schemas.microsoft.com/office/drawing/2014/main" id="{2F81D01A-C1B1-ED45-81E6-3B85543FEDF8}"/>
              </a:ext>
            </a:extLst>
          </p:cNvPr>
          <p:cNvSpPr>
            <a:spLocks noChangeShapeType="1"/>
          </p:cNvSpPr>
          <p:nvPr/>
        </p:nvSpPr>
        <p:spPr bwMode="auto">
          <a:xfrm flipH="1" flipV="1">
            <a:off x="29718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5" name="Line 19">
            <a:extLst>
              <a:ext uri="{FF2B5EF4-FFF2-40B4-BE49-F238E27FC236}">
                <a16:creationId xmlns:a16="http://schemas.microsoft.com/office/drawing/2014/main" id="{8BC251F8-CCC1-B743-A9AF-938E02C7B782}"/>
              </a:ext>
            </a:extLst>
          </p:cNvPr>
          <p:cNvSpPr>
            <a:spLocks noChangeShapeType="1"/>
          </p:cNvSpPr>
          <p:nvPr/>
        </p:nvSpPr>
        <p:spPr bwMode="auto">
          <a:xfrm flipH="1" flipV="1">
            <a:off x="33528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6" name="Line 20">
            <a:extLst>
              <a:ext uri="{FF2B5EF4-FFF2-40B4-BE49-F238E27FC236}">
                <a16:creationId xmlns:a16="http://schemas.microsoft.com/office/drawing/2014/main" id="{12D997CA-4AF3-484D-84AD-FE05AE0EFB81}"/>
              </a:ext>
            </a:extLst>
          </p:cNvPr>
          <p:cNvSpPr>
            <a:spLocks noChangeShapeType="1"/>
          </p:cNvSpPr>
          <p:nvPr/>
        </p:nvSpPr>
        <p:spPr bwMode="auto">
          <a:xfrm flipH="1" flipV="1">
            <a:off x="37338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7" name="Line 21">
            <a:extLst>
              <a:ext uri="{FF2B5EF4-FFF2-40B4-BE49-F238E27FC236}">
                <a16:creationId xmlns:a16="http://schemas.microsoft.com/office/drawing/2014/main" id="{BD6E0A04-2311-BC4A-9C1B-3038932AD537}"/>
              </a:ext>
            </a:extLst>
          </p:cNvPr>
          <p:cNvSpPr>
            <a:spLocks noChangeShapeType="1"/>
          </p:cNvSpPr>
          <p:nvPr/>
        </p:nvSpPr>
        <p:spPr bwMode="auto">
          <a:xfrm flipH="1" flipV="1">
            <a:off x="43434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8" name="Line 22">
            <a:extLst>
              <a:ext uri="{FF2B5EF4-FFF2-40B4-BE49-F238E27FC236}">
                <a16:creationId xmlns:a16="http://schemas.microsoft.com/office/drawing/2014/main" id="{8BBF4A8F-B1EE-6F43-93B4-F15A61BDE7CD}"/>
              </a:ext>
            </a:extLst>
          </p:cNvPr>
          <p:cNvSpPr>
            <a:spLocks noChangeShapeType="1"/>
          </p:cNvSpPr>
          <p:nvPr/>
        </p:nvSpPr>
        <p:spPr bwMode="auto">
          <a:xfrm flipH="1" flipV="1">
            <a:off x="47244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39" name="Line 23">
            <a:extLst>
              <a:ext uri="{FF2B5EF4-FFF2-40B4-BE49-F238E27FC236}">
                <a16:creationId xmlns:a16="http://schemas.microsoft.com/office/drawing/2014/main" id="{FDCA914A-8EC3-0B4B-AEB8-CC5325A79230}"/>
              </a:ext>
            </a:extLst>
          </p:cNvPr>
          <p:cNvSpPr>
            <a:spLocks noChangeShapeType="1"/>
          </p:cNvSpPr>
          <p:nvPr/>
        </p:nvSpPr>
        <p:spPr bwMode="auto">
          <a:xfrm flipH="1" flipV="1">
            <a:off x="44196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0" name="Line 24">
            <a:extLst>
              <a:ext uri="{FF2B5EF4-FFF2-40B4-BE49-F238E27FC236}">
                <a16:creationId xmlns:a16="http://schemas.microsoft.com/office/drawing/2014/main" id="{21091D7A-41EC-5F4A-B40A-D1F6923FE27A}"/>
              </a:ext>
            </a:extLst>
          </p:cNvPr>
          <p:cNvSpPr>
            <a:spLocks noChangeShapeType="1"/>
          </p:cNvSpPr>
          <p:nvPr/>
        </p:nvSpPr>
        <p:spPr bwMode="auto">
          <a:xfrm flipH="1" flipV="1">
            <a:off x="41148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1" name="Line 25">
            <a:extLst>
              <a:ext uri="{FF2B5EF4-FFF2-40B4-BE49-F238E27FC236}">
                <a16:creationId xmlns:a16="http://schemas.microsoft.com/office/drawing/2014/main" id="{69189A32-EB11-984D-BF14-15095A0E64AF}"/>
              </a:ext>
            </a:extLst>
          </p:cNvPr>
          <p:cNvSpPr>
            <a:spLocks noChangeShapeType="1"/>
          </p:cNvSpPr>
          <p:nvPr/>
        </p:nvSpPr>
        <p:spPr bwMode="auto">
          <a:xfrm flipH="1" flipV="1">
            <a:off x="38100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2" name="Line 26">
            <a:extLst>
              <a:ext uri="{FF2B5EF4-FFF2-40B4-BE49-F238E27FC236}">
                <a16:creationId xmlns:a16="http://schemas.microsoft.com/office/drawing/2014/main" id="{3FF4EC6C-3C35-C544-A010-71272500C4FD}"/>
              </a:ext>
            </a:extLst>
          </p:cNvPr>
          <p:cNvSpPr>
            <a:spLocks noChangeShapeType="1"/>
          </p:cNvSpPr>
          <p:nvPr/>
        </p:nvSpPr>
        <p:spPr bwMode="auto">
          <a:xfrm flipH="1" flipV="1">
            <a:off x="29718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3" name="Line 27">
            <a:extLst>
              <a:ext uri="{FF2B5EF4-FFF2-40B4-BE49-F238E27FC236}">
                <a16:creationId xmlns:a16="http://schemas.microsoft.com/office/drawing/2014/main" id="{4CEA5E83-76FC-6B43-A158-4199B7E31F41}"/>
              </a:ext>
            </a:extLst>
          </p:cNvPr>
          <p:cNvSpPr>
            <a:spLocks noChangeShapeType="1"/>
          </p:cNvSpPr>
          <p:nvPr/>
        </p:nvSpPr>
        <p:spPr bwMode="auto">
          <a:xfrm flipH="1" flipV="1">
            <a:off x="3352800" y="4419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4" name="Line 28">
            <a:extLst>
              <a:ext uri="{FF2B5EF4-FFF2-40B4-BE49-F238E27FC236}">
                <a16:creationId xmlns:a16="http://schemas.microsoft.com/office/drawing/2014/main" id="{398B2FDF-480B-2444-955C-7D85390C66A7}"/>
              </a:ext>
            </a:extLst>
          </p:cNvPr>
          <p:cNvSpPr>
            <a:spLocks noChangeShapeType="1"/>
          </p:cNvSpPr>
          <p:nvPr/>
        </p:nvSpPr>
        <p:spPr bwMode="auto">
          <a:xfrm flipH="1" flipV="1">
            <a:off x="3733800" y="4419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5" name="Line 29">
            <a:extLst>
              <a:ext uri="{FF2B5EF4-FFF2-40B4-BE49-F238E27FC236}">
                <a16:creationId xmlns:a16="http://schemas.microsoft.com/office/drawing/2014/main" id="{4B76E8AE-EB30-9444-8893-45A0A56E5425}"/>
              </a:ext>
            </a:extLst>
          </p:cNvPr>
          <p:cNvSpPr>
            <a:spLocks noChangeShapeType="1"/>
          </p:cNvSpPr>
          <p:nvPr/>
        </p:nvSpPr>
        <p:spPr bwMode="auto">
          <a:xfrm flipH="1" flipV="1">
            <a:off x="4038600" y="4419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6" name="Line 30">
            <a:extLst>
              <a:ext uri="{FF2B5EF4-FFF2-40B4-BE49-F238E27FC236}">
                <a16:creationId xmlns:a16="http://schemas.microsoft.com/office/drawing/2014/main" id="{1D5EFDCF-24A8-C14B-B7EE-332A95FA5071}"/>
              </a:ext>
            </a:extLst>
          </p:cNvPr>
          <p:cNvSpPr>
            <a:spLocks noChangeShapeType="1"/>
          </p:cNvSpPr>
          <p:nvPr/>
        </p:nvSpPr>
        <p:spPr bwMode="auto">
          <a:xfrm flipH="1" flipV="1">
            <a:off x="48006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7" name="Line 31">
            <a:extLst>
              <a:ext uri="{FF2B5EF4-FFF2-40B4-BE49-F238E27FC236}">
                <a16:creationId xmlns:a16="http://schemas.microsoft.com/office/drawing/2014/main" id="{CE42E6E9-929E-5C48-8AEF-215B3B4FB98D}"/>
              </a:ext>
            </a:extLst>
          </p:cNvPr>
          <p:cNvSpPr>
            <a:spLocks noChangeShapeType="1"/>
          </p:cNvSpPr>
          <p:nvPr/>
        </p:nvSpPr>
        <p:spPr bwMode="auto">
          <a:xfrm flipH="1" flipV="1">
            <a:off x="44196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49" name="Line 33">
            <a:extLst>
              <a:ext uri="{FF2B5EF4-FFF2-40B4-BE49-F238E27FC236}">
                <a16:creationId xmlns:a16="http://schemas.microsoft.com/office/drawing/2014/main" id="{EE65BB12-A09D-6849-8786-B7EAA168B278}"/>
              </a:ext>
            </a:extLst>
          </p:cNvPr>
          <p:cNvSpPr>
            <a:spLocks noChangeShapeType="1"/>
          </p:cNvSpPr>
          <p:nvPr/>
        </p:nvSpPr>
        <p:spPr bwMode="auto">
          <a:xfrm flipH="1" flipV="1">
            <a:off x="33528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0" name="Line 34">
            <a:extLst>
              <a:ext uri="{FF2B5EF4-FFF2-40B4-BE49-F238E27FC236}">
                <a16:creationId xmlns:a16="http://schemas.microsoft.com/office/drawing/2014/main" id="{45367AF5-C6B0-9844-9970-4FC65EC6D2F3}"/>
              </a:ext>
            </a:extLst>
          </p:cNvPr>
          <p:cNvSpPr>
            <a:spLocks noChangeShapeType="1"/>
          </p:cNvSpPr>
          <p:nvPr/>
        </p:nvSpPr>
        <p:spPr bwMode="auto">
          <a:xfrm flipH="1" flipV="1">
            <a:off x="29718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1" name="Line 35">
            <a:extLst>
              <a:ext uri="{FF2B5EF4-FFF2-40B4-BE49-F238E27FC236}">
                <a16:creationId xmlns:a16="http://schemas.microsoft.com/office/drawing/2014/main" id="{FF66CE2D-0E61-3B47-AA55-C0DBC028D1D4}"/>
              </a:ext>
            </a:extLst>
          </p:cNvPr>
          <p:cNvSpPr>
            <a:spLocks noChangeShapeType="1"/>
          </p:cNvSpPr>
          <p:nvPr/>
        </p:nvSpPr>
        <p:spPr bwMode="auto">
          <a:xfrm flipH="1" flipV="1">
            <a:off x="4114800" y="3581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2" name="Line 36">
            <a:extLst>
              <a:ext uri="{FF2B5EF4-FFF2-40B4-BE49-F238E27FC236}">
                <a16:creationId xmlns:a16="http://schemas.microsoft.com/office/drawing/2014/main" id="{1BD5B73D-ED4C-8743-A93C-A8E21B4B1FD7}"/>
              </a:ext>
            </a:extLst>
          </p:cNvPr>
          <p:cNvSpPr>
            <a:spLocks noChangeShapeType="1"/>
          </p:cNvSpPr>
          <p:nvPr/>
        </p:nvSpPr>
        <p:spPr bwMode="auto">
          <a:xfrm flipH="1" flipV="1">
            <a:off x="2971800" y="31242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3" name="Line 37">
            <a:extLst>
              <a:ext uri="{FF2B5EF4-FFF2-40B4-BE49-F238E27FC236}">
                <a16:creationId xmlns:a16="http://schemas.microsoft.com/office/drawing/2014/main" id="{D67E5B22-EFC4-8D49-A6C8-9047B027DC77}"/>
              </a:ext>
            </a:extLst>
          </p:cNvPr>
          <p:cNvSpPr>
            <a:spLocks noChangeShapeType="1"/>
          </p:cNvSpPr>
          <p:nvPr/>
        </p:nvSpPr>
        <p:spPr bwMode="auto">
          <a:xfrm flipH="1" flipV="1">
            <a:off x="3352800" y="31242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4" name="Line 38">
            <a:extLst>
              <a:ext uri="{FF2B5EF4-FFF2-40B4-BE49-F238E27FC236}">
                <a16:creationId xmlns:a16="http://schemas.microsoft.com/office/drawing/2014/main" id="{604FA28A-7B52-2442-93EE-5810E2C5795C}"/>
              </a:ext>
            </a:extLst>
          </p:cNvPr>
          <p:cNvSpPr>
            <a:spLocks noChangeShapeType="1"/>
          </p:cNvSpPr>
          <p:nvPr/>
        </p:nvSpPr>
        <p:spPr bwMode="auto">
          <a:xfrm flipH="1" flipV="1">
            <a:off x="3733800" y="31242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5" name="Line 39">
            <a:extLst>
              <a:ext uri="{FF2B5EF4-FFF2-40B4-BE49-F238E27FC236}">
                <a16:creationId xmlns:a16="http://schemas.microsoft.com/office/drawing/2014/main" id="{D68F7F78-6339-854A-B045-B2A3E30648F8}"/>
              </a:ext>
            </a:extLst>
          </p:cNvPr>
          <p:cNvSpPr>
            <a:spLocks noChangeShapeType="1"/>
          </p:cNvSpPr>
          <p:nvPr/>
        </p:nvSpPr>
        <p:spPr bwMode="auto">
          <a:xfrm flipH="1" flipV="1">
            <a:off x="4495800" y="46482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6" name="Line 40">
            <a:extLst>
              <a:ext uri="{FF2B5EF4-FFF2-40B4-BE49-F238E27FC236}">
                <a16:creationId xmlns:a16="http://schemas.microsoft.com/office/drawing/2014/main" id="{51CDB824-9E8A-EA4C-8555-8A95EE03C245}"/>
              </a:ext>
            </a:extLst>
          </p:cNvPr>
          <p:cNvSpPr>
            <a:spLocks noChangeShapeType="1"/>
          </p:cNvSpPr>
          <p:nvPr/>
        </p:nvSpPr>
        <p:spPr bwMode="auto">
          <a:xfrm flipH="1" flipV="1">
            <a:off x="3886200" y="4267200"/>
            <a:ext cx="1524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7" name="Line 41">
            <a:extLst>
              <a:ext uri="{FF2B5EF4-FFF2-40B4-BE49-F238E27FC236}">
                <a16:creationId xmlns:a16="http://schemas.microsoft.com/office/drawing/2014/main" id="{78F4D321-1FE8-FB4D-8306-A8A2211747B6}"/>
              </a:ext>
            </a:extLst>
          </p:cNvPr>
          <p:cNvSpPr>
            <a:spLocks noChangeShapeType="1"/>
          </p:cNvSpPr>
          <p:nvPr/>
        </p:nvSpPr>
        <p:spPr bwMode="auto">
          <a:xfrm flipH="1" flipV="1">
            <a:off x="3429000" y="38862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8" name="Line 42">
            <a:extLst>
              <a:ext uri="{FF2B5EF4-FFF2-40B4-BE49-F238E27FC236}">
                <a16:creationId xmlns:a16="http://schemas.microsoft.com/office/drawing/2014/main" id="{7322256A-B007-9247-8EEA-C0273D84DFB3}"/>
              </a:ext>
            </a:extLst>
          </p:cNvPr>
          <p:cNvSpPr>
            <a:spLocks noChangeShapeType="1"/>
          </p:cNvSpPr>
          <p:nvPr/>
        </p:nvSpPr>
        <p:spPr bwMode="auto">
          <a:xfrm flipH="1" flipV="1">
            <a:off x="3048000" y="38862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59" name="Line 43">
            <a:extLst>
              <a:ext uri="{FF2B5EF4-FFF2-40B4-BE49-F238E27FC236}">
                <a16:creationId xmlns:a16="http://schemas.microsoft.com/office/drawing/2014/main" id="{9630EA42-4E65-C84A-A2CC-484CF3FD2D6C}"/>
              </a:ext>
            </a:extLst>
          </p:cNvPr>
          <p:cNvSpPr>
            <a:spLocks noChangeShapeType="1"/>
          </p:cNvSpPr>
          <p:nvPr/>
        </p:nvSpPr>
        <p:spPr bwMode="auto">
          <a:xfrm flipH="1" flipV="1">
            <a:off x="4114800" y="34290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0" name="Line 44">
            <a:extLst>
              <a:ext uri="{FF2B5EF4-FFF2-40B4-BE49-F238E27FC236}">
                <a16:creationId xmlns:a16="http://schemas.microsoft.com/office/drawing/2014/main" id="{3B6E8A1E-1661-974F-BBB4-2BC064844FDC}"/>
              </a:ext>
            </a:extLst>
          </p:cNvPr>
          <p:cNvSpPr>
            <a:spLocks noChangeShapeType="1"/>
          </p:cNvSpPr>
          <p:nvPr/>
        </p:nvSpPr>
        <p:spPr bwMode="auto">
          <a:xfrm flipH="1" flipV="1">
            <a:off x="4191000" y="57150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1" name="Line 45">
            <a:extLst>
              <a:ext uri="{FF2B5EF4-FFF2-40B4-BE49-F238E27FC236}">
                <a16:creationId xmlns:a16="http://schemas.microsoft.com/office/drawing/2014/main" id="{A7D41A9E-E301-9E49-B0D9-3E8C94227170}"/>
              </a:ext>
            </a:extLst>
          </p:cNvPr>
          <p:cNvSpPr>
            <a:spLocks noChangeShapeType="1"/>
          </p:cNvSpPr>
          <p:nvPr/>
        </p:nvSpPr>
        <p:spPr bwMode="auto">
          <a:xfrm flipH="1" flipV="1">
            <a:off x="2819400" y="57912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2" name="Line 46">
            <a:extLst>
              <a:ext uri="{FF2B5EF4-FFF2-40B4-BE49-F238E27FC236}">
                <a16:creationId xmlns:a16="http://schemas.microsoft.com/office/drawing/2014/main" id="{27A110B5-0E3D-B640-9301-1388CD988C00}"/>
              </a:ext>
            </a:extLst>
          </p:cNvPr>
          <p:cNvSpPr>
            <a:spLocks noChangeShapeType="1"/>
          </p:cNvSpPr>
          <p:nvPr/>
        </p:nvSpPr>
        <p:spPr bwMode="auto">
          <a:xfrm flipH="1" flipV="1">
            <a:off x="3200400" y="4876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3" name="Line 47">
            <a:extLst>
              <a:ext uri="{FF2B5EF4-FFF2-40B4-BE49-F238E27FC236}">
                <a16:creationId xmlns:a16="http://schemas.microsoft.com/office/drawing/2014/main" id="{C63059B2-887D-5342-96DB-953A8605911A}"/>
              </a:ext>
            </a:extLst>
          </p:cNvPr>
          <p:cNvSpPr>
            <a:spLocks noChangeShapeType="1"/>
          </p:cNvSpPr>
          <p:nvPr/>
        </p:nvSpPr>
        <p:spPr bwMode="auto">
          <a:xfrm flipH="1" flipV="1">
            <a:off x="4191000" y="44196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4" name="Line 48">
            <a:extLst>
              <a:ext uri="{FF2B5EF4-FFF2-40B4-BE49-F238E27FC236}">
                <a16:creationId xmlns:a16="http://schemas.microsoft.com/office/drawing/2014/main" id="{62690861-1271-C342-BF0B-143D66BB293A}"/>
              </a:ext>
            </a:extLst>
          </p:cNvPr>
          <p:cNvSpPr>
            <a:spLocks noChangeShapeType="1"/>
          </p:cNvSpPr>
          <p:nvPr/>
        </p:nvSpPr>
        <p:spPr bwMode="auto">
          <a:xfrm flipH="1" flipV="1">
            <a:off x="2819400" y="4495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5" name="Line 49">
            <a:extLst>
              <a:ext uri="{FF2B5EF4-FFF2-40B4-BE49-F238E27FC236}">
                <a16:creationId xmlns:a16="http://schemas.microsoft.com/office/drawing/2014/main" id="{EF8E79AC-DA2F-AE4E-8423-F36F081BBF0B}"/>
              </a:ext>
            </a:extLst>
          </p:cNvPr>
          <p:cNvSpPr>
            <a:spLocks noChangeShapeType="1"/>
          </p:cNvSpPr>
          <p:nvPr/>
        </p:nvSpPr>
        <p:spPr bwMode="auto">
          <a:xfrm flipH="1" flipV="1">
            <a:off x="2819400" y="36576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6" name="Line 50">
            <a:extLst>
              <a:ext uri="{FF2B5EF4-FFF2-40B4-BE49-F238E27FC236}">
                <a16:creationId xmlns:a16="http://schemas.microsoft.com/office/drawing/2014/main" id="{48C47B8D-1286-C842-8A3F-7347E50C810F}"/>
              </a:ext>
            </a:extLst>
          </p:cNvPr>
          <p:cNvSpPr>
            <a:spLocks noChangeShapeType="1"/>
          </p:cNvSpPr>
          <p:nvPr/>
        </p:nvSpPr>
        <p:spPr bwMode="auto">
          <a:xfrm flipH="1" flipV="1">
            <a:off x="4572000" y="32004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7" name="Line 51">
            <a:extLst>
              <a:ext uri="{FF2B5EF4-FFF2-40B4-BE49-F238E27FC236}">
                <a16:creationId xmlns:a16="http://schemas.microsoft.com/office/drawing/2014/main" id="{488A131F-E955-3045-8994-E7F43446A730}"/>
              </a:ext>
            </a:extLst>
          </p:cNvPr>
          <p:cNvSpPr>
            <a:spLocks noChangeShapeType="1"/>
          </p:cNvSpPr>
          <p:nvPr/>
        </p:nvSpPr>
        <p:spPr bwMode="auto">
          <a:xfrm flipH="1" flipV="1">
            <a:off x="3886200" y="5257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8" name="Line 52">
            <a:extLst>
              <a:ext uri="{FF2B5EF4-FFF2-40B4-BE49-F238E27FC236}">
                <a16:creationId xmlns:a16="http://schemas.microsoft.com/office/drawing/2014/main" id="{9B98CEC0-C655-D640-BA7E-110A84553528}"/>
              </a:ext>
            </a:extLst>
          </p:cNvPr>
          <p:cNvSpPr>
            <a:spLocks noChangeShapeType="1"/>
          </p:cNvSpPr>
          <p:nvPr/>
        </p:nvSpPr>
        <p:spPr bwMode="auto">
          <a:xfrm flipH="1" flipV="1">
            <a:off x="3886200" y="32004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69" name="Line 53">
            <a:extLst>
              <a:ext uri="{FF2B5EF4-FFF2-40B4-BE49-F238E27FC236}">
                <a16:creationId xmlns:a16="http://schemas.microsoft.com/office/drawing/2014/main" id="{F4EB39FE-9434-0247-B078-F561079B4DEF}"/>
              </a:ext>
            </a:extLst>
          </p:cNvPr>
          <p:cNvSpPr>
            <a:spLocks noChangeShapeType="1"/>
          </p:cNvSpPr>
          <p:nvPr/>
        </p:nvSpPr>
        <p:spPr bwMode="auto">
          <a:xfrm flipH="1" flipV="1">
            <a:off x="4191000" y="35814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0" name="Line 54">
            <a:extLst>
              <a:ext uri="{FF2B5EF4-FFF2-40B4-BE49-F238E27FC236}">
                <a16:creationId xmlns:a16="http://schemas.microsoft.com/office/drawing/2014/main" id="{A2350CF0-FACC-CB4F-AD93-4CDEFC6F0EFC}"/>
              </a:ext>
            </a:extLst>
          </p:cNvPr>
          <p:cNvSpPr>
            <a:spLocks noChangeShapeType="1"/>
          </p:cNvSpPr>
          <p:nvPr/>
        </p:nvSpPr>
        <p:spPr bwMode="auto">
          <a:xfrm flipH="1" flipV="1">
            <a:off x="4541838" y="3810000"/>
            <a:ext cx="182562"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1" name="Line 55">
            <a:extLst>
              <a:ext uri="{FF2B5EF4-FFF2-40B4-BE49-F238E27FC236}">
                <a16:creationId xmlns:a16="http://schemas.microsoft.com/office/drawing/2014/main" id="{733745A6-D64F-2E4B-BA64-F1EB99B919D5}"/>
              </a:ext>
            </a:extLst>
          </p:cNvPr>
          <p:cNvSpPr>
            <a:spLocks noChangeShapeType="1"/>
          </p:cNvSpPr>
          <p:nvPr/>
        </p:nvSpPr>
        <p:spPr bwMode="auto">
          <a:xfrm flipH="1" flipV="1">
            <a:off x="3505200" y="40386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2" name="Line 56">
            <a:extLst>
              <a:ext uri="{FF2B5EF4-FFF2-40B4-BE49-F238E27FC236}">
                <a16:creationId xmlns:a16="http://schemas.microsoft.com/office/drawing/2014/main" id="{7D0126FB-6741-A846-99F2-DFE70B22AC2B}"/>
              </a:ext>
            </a:extLst>
          </p:cNvPr>
          <p:cNvSpPr>
            <a:spLocks noChangeShapeType="1"/>
          </p:cNvSpPr>
          <p:nvPr/>
        </p:nvSpPr>
        <p:spPr bwMode="auto">
          <a:xfrm flipH="1" flipV="1">
            <a:off x="4572000" y="5257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73" name="Text Box 57">
            <a:extLst>
              <a:ext uri="{FF2B5EF4-FFF2-40B4-BE49-F238E27FC236}">
                <a16:creationId xmlns:a16="http://schemas.microsoft.com/office/drawing/2014/main" id="{2EF1DEC3-E026-0E41-91BE-E25A35047A99}"/>
              </a:ext>
            </a:extLst>
          </p:cNvPr>
          <p:cNvSpPr txBox="1">
            <a:spLocks noChangeArrowheads="1"/>
          </p:cNvSpPr>
          <p:nvPr/>
        </p:nvSpPr>
        <p:spPr bwMode="auto">
          <a:xfrm>
            <a:off x="5943599" y="3810000"/>
            <a:ext cx="2767263"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Arial" charset="0"/>
                <a:ea typeface="ＭＳ Ｐゴシック" charset="0"/>
              </a:rPr>
              <a:t>How do we generate the solution from this?</a:t>
            </a:r>
          </a:p>
        </p:txBody>
      </p:sp>
      <p:graphicFrame>
        <p:nvGraphicFramePr>
          <p:cNvPr id="53" name="Object 12">
            <a:extLst>
              <a:ext uri="{FF2B5EF4-FFF2-40B4-BE49-F238E27FC236}">
                <a16:creationId xmlns:a16="http://schemas.microsoft.com/office/drawing/2014/main" id="{CEC50F96-D3AE-364D-9E2C-5227616D6286}"/>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53" name="Object 12">
                        <a:extLst>
                          <a:ext uri="{FF2B5EF4-FFF2-40B4-BE49-F238E27FC236}">
                            <a16:creationId xmlns:a16="http://schemas.microsoft.com/office/drawing/2014/main" id="{CEC50F96-D3AE-364D-9E2C-5227616D6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992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2A8DD430-DD23-FF40-98CE-BEBC1E80BE97}"/>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87043" name="Text Box 3">
            <a:extLst>
              <a:ext uri="{FF2B5EF4-FFF2-40B4-BE49-F238E27FC236}">
                <a16:creationId xmlns:a16="http://schemas.microsoft.com/office/drawing/2014/main" id="{54AB50CE-83B2-744B-80DA-B9E611237A92}"/>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87044" name="Line 4">
            <a:extLst>
              <a:ext uri="{FF2B5EF4-FFF2-40B4-BE49-F238E27FC236}">
                <a16:creationId xmlns:a16="http://schemas.microsoft.com/office/drawing/2014/main" id="{C355A7B9-9DE9-3A4A-BB55-16EFA8F47B5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5" name="Line 5">
            <a:extLst>
              <a:ext uri="{FF2B5EF4-FFF2-40B4-BE49-F238E27FC236}">
                <a16:creationId xmlns:a16="http://schemas.microsoft.com/office/drawing/2014/main" id="{D85AC750-D82B-8848-8FBB-659560A777F4}"/>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6" name="Text Box 6">
            <a:extLst>
              <a:ext uri="{FF2B5EF4-FFF2-40B4-BE49-F238E27FC236}">
                <a16:creationId xmlns:a16="http://schemas.microsoft.com/office/drawing/2014/main" id="{D3279906-98BC-1B4D-8F84-49AAD238D831}"/>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87047" name="Text Box 7">
            <a:extLst>
              <a:ext uri="{FF2B5EF4-FFF2-40B4-BE49-F238E27FC236}">
                <a16:creationId xmlns:a16="http://schemas.microsoft.com/office/drawing/2014/main" id="{3E3F68F4-B586-B84F-B3D3-3494E89DB007}"/>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87048" name="Text Box 8">
            <a:extLst>
              <a:ext uri="{FF2B5EF4-FFF2-40B4-BE49-F238E27FC236}">
                <a16:creationId xmlns:a16="http://schemas.microsoft.com/office/drawing/2014/main" id="{741BBC7F-BD7A-2045-9948-C2C80FB6E3FD}"/>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0  1  1  2 2 3  3</a:t>
            </a:r>
            <a:br>
              <a:rPr lang="en-US" altLang="en-US" sz="2800" dirty="0"/>
            </a:br>
            <a:r>
              <a:rPr lang="en-US" altLang="en-US" sz="2800" dirty="0"/>
              <a:t>0  1  2  2 2 3  3</a:t>
            </a:r>
            <a:br>
              <a:rPr lang="en-US" altLang="en-US" sz="2800" dirty="0"/>
            </a:br>
            <a:r>
              <a:rPr lang="en-US" altLang="en-US" sz="2800" dirty="0"/>
              <a:t>0  1  2  2 3 3  4</a:t>
            </a:r>
            <a:br>
              <a:rPr lang="en-US" altLang="en-US" sz="2800" dirty="0"/>
            </a:br>
            <a:r>
              <a:rPr lang="en-US" altLang="en-US" sz="2800" dirty="0"/>
              <a:t>0  1  2  2 3 4  4</a:t>
            </a:r>
          </a:p>
        </p:txBody>
      </p:sp>
      <p:sp>
        <p:nvSpPr>
          <p:cNvPr id="87050" name="Line 10">
            <a:extLst>
              <a:ext uri="{FF2B5EF4-FFF2-40B4-BE49-F238E27FC236}">
                <a16:creationId xmlns:a16="http://schemas.microsoft.com/office/drawing/2014/main" id="{25F711C8-88D2-4E4F-80DD-E39105B9C2BD}"/>
              </a:ext>
            </a:extLst>
          </p:cNvPr>
          <p:cNvSpPr>
            <a:spLocks noChangeShapeType="1"/>
          </p:cNvSpPr>
          <p:nvPr/>
        </p:nvSpPr>
        <p:spPr bwMode="auto">
          <a:xfrm flipH="1" flipV="1">
            <a:off x="4800600" y="57150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1" name="Line 11">
            <a:extLst>
              <a:ext uri="{FF2B5EF4-FFF2-40B4-BE49-F238E27FC236}">
                <a16:creationId xmlns:a16="http://schemas.microsoft.com/office/drawing/2014/main" id="{A8D92742-E8DD-A84E-90F5-4D0BA7D87810}"/>
              </a:ext>
            </a:extLst>
          </p:cNvPr>
          <p:cNvSpPr>
            <a:spLocks noChangeShapeType="1"/>
          </p:cNvSpPr>
          <p:nvPr/>
        </p:nvSpPr>
        <p:spPr bwMode="auto">
          <a:xfrm flipH="1" flipV="1">
            <a:off x="4038600" y="5638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2" name="Line 12">
            <a:extLst>
              <a:ext uri="{FF2B5EF4-FFF2-40B4-BE49-F238E27FC236}">
                <a16:creationId xmlns:a16="http://schemas.microsoft.com/office/drawing/2014/main" id="{7E81C73D-2205-464E-B0FB-13560EB54F7F}"/>
              </a:ext>
            </a:extLst>
          </p:cNvPr>
          <p:cNvSpPr>
            <a:spLocks noChangeShapeType="1"/>
          </p:cNvSpPr>
          <p:nvPr/>
        </p:nvSpPr>
        <p:spPr bwMode="auto">
          <a:xfrm flipH="1" flipV="1">
            <a:off x="3733800" y="5638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3" name="Line 13">
            <a:extLst>
              <a:ext uri="{FF2B5EF4-FFF2-40B4-BE49-F238E27FC236}">
                <a16:creationId xmlns:a16="http://schemas.microsoft.com/office/drawing/2014/main" id="{725E6DB1-6670-A946-B191-A58F1B1A5565}"/>
              </a:ext>
            </a:extLst>
          </p:cNvPr>
          <p:cNvSpPr>
            <a:spLocks noChangeShapeType="1"/>
          </p:cNvSpPr>
          <p:nvPr/>
        </p:nvSpPr>
        <p:spPr bwMode="auto">
          <a:xfrm flipH="1" flipV="1">
            <a:off x="3352800" y="5638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4" name="Line 14">
            <a:extLst>
              <a:ext uri="{FF2B5EF4-FFF2-40B4-BE49-F238E27FC236}">
                <a16:creationId xmlns:a16="http://schemas.microsoft.com/office/drawing/2014/main" id="{47716180-A6C4-6842-B0F0-14BA5F219F70}"/>
              </a:ext>
            </a:extLst>
          </p:cNvPr>
          <p:cNvSpPr>
            <a:spLocks noChangeShapeType="1"/>
          </p:cNvSpPr>
          <p:nvPr/>
        </p:nvSpPr>
        <p:spPr bwMode="auto">
          <a:xfrm flipH="1" flipV="1">
            <a:off x="29718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5" name="Line 15">
            <a:extLst>
              <a:ext uri="{FF2B5EF4-FFF2-40B4-BE49-F238E27FC236}">
                <a16:creationId xmlns:a16="http://schemas.microsoft.com/office/drawing/2014/main" id="{4DCB7F22-DA5E-F44F-BA2B-DC5BFBC98D4D}"/>
              </a:ext>
            </a:extLst>
          </p:cNvPr>
          <p:cNvSpPr>
            <a:spLocks noChangeShapeType="1"/>
          </p:cNvSpPr>
          <p:nvPr/>
        </p:nvSpPr>
        <p:spPr bwMode="auto">
          <a:xfrm flipH="1" flipV="1">
            <a:off x="33528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6" name="Line 16">
            <a:extLst>
              <a:ext uri="{FF2B5EF4-FFF2-40B4-BE49-F238E27FC236}">
                <a16:creationId xmlns:a16="http://schemas.microsoft.com/office/drawing/2014/main" id="{B41E361B-71C3-CD44-A8AB-019124D0B011}"/>
              </a:ext>
            </a:extLst>
          </p:cNvPr>
          <p:cNvSpPr>
            <a:spLocks noChangeShapeType="1"/>
          </p:cNvSpPr>
          <p:nvPr/>
        </p:nvSpPr>
        <p:spPr bwMode="auto">
          <a:xfrm flipH="1" flipV="1">
            <a:off x="37338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7" name="Line 17">
            <a:extLst>
              <a:ext uri="{FF2B5EF4-FFF2-40B4-BE49-F238E27FC236}">
                <a16:creationId xmlns:a16="http://schemas.microsoft.com/office/drawing/2014/main" id="{44887B5B-9F0C-694D-933A-940F35DE2E18}"/>
              </a:ext>
            </a:extLst>
          </p:cNvPr>
          <p:cNvSpPr>
            <a:spLocks noChangeShapeType="1"/>
          </p:cNvSpPr>
          <p:nvPr/>
        </p:nvSpPr>
        <p:spPr bwMode="auto">
          <a:xfrm flipH="1" flipV="1">
            <a:off x="4343400" y="52578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8" name="Line 18">
            <a:extLst>
              <a:ext uri="{FF2B5EF4-FFF2-40B4-BE49-F238E27FC236}">
                <a16:creationId xmlns:a16="http://schemas.microsoft.com/office/drawing/2014/main" id="{E8C20448-6D98-E240-A50C-5607D01EBE6C}"/>
              </a:ext>
            </a:extLst>
          </p:cNvPr>
          <p:cNvSpPr>
            <a:spLocks noChangeShapeType="1"/>
          </p:cNvSpPr>
          <p:nvPr/>
        </p:nvSpPr>
        <p:spPr bwMode="auto">
          <a:xfrm flipH="1" flipV="1">
            <a:off x="47244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59" name="Line 19">
            <a:extLst>
              <a:ext uri="{FF2B5EF4-FFF2-40B4-BE49-F238E27FC236}">
                <a16:creationId xmlns:a16="http://schemas.microsoft.com/office/drawing/2014/main" id="{B95E76B6-0926-3545-A6DC-A5F6838CB0F6}"/>
              </a:ext>
            </a:extLst>
          </p:cNvPr>
          <p:cNvSpPr>
            <a:spLocks noChangeShapeType="1"/>
          </p:cNvSpPr>
          <p:nvPr/>
        </p:nvSpPr>
        <p:spPr bwMode="auto">
          <a:xfrm flipH="1" flipV="1">
            <a:off x="44196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0" name="Line 20">
            <a:extLst>
              <a:ext uri="{FF2B5EF4-FFF2-40B4-BE49-F238E27FC236}">
                <a16:creationId xmlns:a16="http://schemas.microsoft.com/office/drawing/2014/main" id="{C2A59098-D577-F542-9FBA-AD62F4A530E8}"/>
              </a:ext>
            </a:extLst>
          </p:cNvPr>
          <p:cNvSpPr>
            <a:spLocks noChangeShapeType="1"/>
          </p:cNvSpPr>
          <p:nvPr/>
        </p:nvSpPr>
        <p:spPr bwMode="auto">
          <a:xfrm flipH="1" flipV="1">
            <a:off x="41148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1" name="Line 21">
            <a:extLst>
              <a:ext uri="{FF2B5EF4-FFF2-40B4-BE49-F238E27FC236}">
                <a16:creationId xmlns:a16="http://schemas.microsoft.com/office/drawing/2014/main" id="{FBB6F2F0-BE0D-2F46-9E42-97F7E2E31184}"/>
              </a:ext>
            </a:extLst>
          </p:cNvPr>
          <p:cNvSpPr>
            <a:spLocks noChangeShapeType="1"/>
          </p:cNvSpPr>
          <p:nvPr/>
        </p:nvSpPr>
        <p:spPr bwMode="auto">
          <a:xfrm flipH="1" flipV="1">
            <a:off x="38100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2" name="Line 22">
            <a:extLst>
              <a:ext uri="{FF2B5EF4-FFF2-40B4-BE49-F238E27FC236}">
                <a16:creationId xmlns:a16="http://schemas.microsoft.com/office/drawing/2014/main" id="{D091A46D-4C36-E04D-B5E1-A60125AF8748}"/>
              </a:ext>
            </a:extLst>
          </p:cNvPr>
          <p:cNvSpPr>
            <a:spLocks noChangeShapeType="1"/>
          </p:cNvSpPr>
          <p:nvPr/>
        </p:nvSpPr>
        <p:spPr bwMode="auto">
          <a:xfrm flipH="1" flipV="1">
            <a:off x="2971800" y="4800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3" name="Line 23">
            <a:extLst>
              <a:ext uri="{FF2B5EF4-FFF2-40B4-BE49-F238E27FC236}">
                <a16:creationId xmlns:a16="http://schemas.microsoft.com/office/drawing/2014/main" id="{8563F127-8E9D-8E4D-B502-170E61ABEE37}"/>
              </a:ext>
            </a:extLst>
          </p:cNvPr>
          <p:cNvSpPr>
            <a:spLocks noChangeShapeType="1"/>
          </p:cNvSpPr>
          <p:nvPr/>
        </p:nvSpPr>
        <p:spPr bwMode="auto">
          <a:xfrm flipH="1" flipV="1">
            <a:off x="3352800" y="4419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4" name="Line 24">
            <a:extLst>
              <a:ext uri="{FF2B5EF4-FFF2-40B4-BE49-F238E27FC236}">
                <a16:creationId xmlns:a16="http://schemas.microsoft.com/office/drawing/2014/main" id="{01231D14-C032-C243-AC73-5669CEAC271F}"/>
              </a:ext>
            </a:extLst>
          </p:cNvPr>
          <p:cNvSpPr>
            <a:spLocks noChangeShapeType="1"/>
          </p:cNvSpPr>
          <p:nvPr/>
        </p:nvSpPr>
        <p:spPr bwMode="auto">
          <a:xfrm flipH="1" flipV="1">
            <a:off x="3733800" y="4419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5" name="Line 25">
            <a:extLst>
              <a:ext uri="{FF2B5EF4-FFF2-40B4-BE49-F238E27FC236}">
                <a16:creationId xmlns:a16="http://schemas.microsoft.com/office/drawing/2014/main" id="{3001F8F0-FBA1-274C-8CFF-42B7A5EDD0B9}"/>
              </a:ext>
            </a:extLst>
          </p:cNvPr>
          <p:cNvSpPr>
            <a:spLocks noChangeShapeType="1"/>
          </p:cNvSpPr>
          <p:nvPr/>
        </p:nvSpPr>
        <p:spPr bwMode="auto">
          <a:xfrm flipH="1" flipV="1">
            <a:off x="4038600" y="44196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6" name="Line 26">
            <a:extLst>
              <a:ext uri="{FF2B5EF4-FFF2-40B4-BE49-F238E27FC236}">
                <a16:creationId xmlns:a16="http://schemas.microsoft.com/office/drawing/2014/main" id="{B12EC9AC-B388-3D4A-9FDF-A6428CB1A487}"/>
              </a:ext>
            </a:extLst>
          </p:cNvPr>
          <p:cNvSpPr>
            <a:spLocks noChangeShapeType="1"/>
          </p:cNvSpPr>
          <p:nvPr/>
        </p:nvSpPr>
        <p:spPr bwMode="auto">
          <a:xfrm flipH="1" flipV="1">
            <a:off x="48006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7" name="Line 27">
            <a:extLst>
              <a:ext uri="{FF2B5EF4-FFF2-40B4-BE49-F238E27FC236}">
                <a16:creationId xmlns:a16="http://schemas.microsoft.com/office/drawing/2014/main" id="{951E49FE-9622-864E-9ECE-9A8E3651B0F5}"/>
              </a:ext>
            </a:extLst>
          </p:cNvPr>
          <p:cNvSpPr>
            <a:spLocks noChangeShapeType="1"/>
          </p:cNvSpPr>
          <p:nvPr/>
        </p:nvSpPr>
        <p:spPr bwMode="auto">
          <a:xfrm flipH="1" flipV="1">
            <a:off x="44196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8" name="Line 28">
            <a:extLst>
              <a:ext uri="{FF2B5EF4-FFF2-40B4-BE49-F238E27FC236}">
                <a16:creationId xmlns:a16="http://schemas.microsoft.com/office/drawing/2014/main" id="{D458849D-243D-C446-A3A4-E370B830CC6E}"/>
              </a:ext>
            </a:extLst>
          </p:cNvPr>
          <p:cNvSpPr>
            <a:spLocks noChangeShapeType="1"/>
          </p:cNvSpPr>
          <p:nvPr/>
        </p:nvSpPr>
        <p:spPr bwMode="auto">
          <a:xfrm flipH="1" flipV="1">
            <a:off x="33528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69" name="Line 29">
            <a:extLst>
              <a:ext uri="{FF2B5EF4-FFF2-40B4-BE49-F238E27FC236}">
                <a16:creationId xmlns:a16="http://schemas.microsoft.com/office/drawing/2014/main" id="{DBFF20B3-59AB-DD45-B155-22CCE123A08C}"/>
              </a:ext>
            </a:extLst>
          </p:cNvPr>
          <p:cNvSpPr>
            <a:spLocks noChangeShapeType="1"/>
          </p:cNvSpPr>
          <p:nvPr/>
        </p:nvSpPr>
        <p:spPr bwMode="auto">
          <a:xfrm flipH="1" flipV="1">
            <a:off x="2971800" y="3962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0" name="Line 30">
            <a:extLst>
              <a:ext uri="{FF2B5EF4-FFF2-40B4-BE49-F238E27FC236}">
                <a16:creationId xmlns:a16="http://schemas.microsoft.com/office/drawing/2014/main" id="{A863EB20-C7DC-1343-99BA-B7B28C7F80E2}"/>
              </a:ext>
            </a:extLst>
          </p:cNvPr>
          <p:cNvSpPr>
            <a:spLocks noChangeShapeType="1"/>
          </p:cNvSpPr>
          <p:nvPr/>
        </p:nvSpPr>
        <p:spPr bwMode="auto">
          <a:xfrm flipH="1" flipV="1">
            <a:off x="4114800" y="35814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1" name="Line 31">
            <a:extLst>
              <a:ext uri="{FF2B5EF4-FFF2-40B4-BE49-F238E27FC236}">
                <a16:creationId xmlns:a16="http://schemas.microsoft.com/office/drawing/2014/main" id="{6950694B-38BE-CD47-90F0-763FF50FF277}"/>
              </a:ext>
            </a:extLst>
          </p:cNvPr>
          <p:cNvSpPr>
            <a:spLocks noChangeShapeType="1"/>
          </p:cNvSpPr>
          <p:nvPr/>
        </p:nvSpPr>
        <p:spPr bwMode="auto">
          <a:xfrm flipH="1" flipV="1">
            <a:off x="2971800" y="31242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2" name="Line 32">
            <a:extLst>
              <a:ext uri="{FF2B5EF4-FFF2-40B4-BE49-F238E27FC236}">
                <a16:creationId xmlns:a16="http://schemas.microsoft.com/office/drawing/2014/main" id="{44CC026D-BB0F-F145-8394-64B2E640468E}"/>
              </a:ext>
            </a:extLst>
          </p:cNvPr>
          <p:cNvSpPr>
            <a:spLocks noChangeShapeType="1"/>
          </p:cNvSpPr>
          <p:nvPr/>
        </p:nvSpPr>
        <p:spPr bwMode="auto">
          <a:xfrm flipH="1" flipV="1">
            <a:off x="3352800" y="31242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3" name="Line 33">
            <a:extLst>
              <a:ext uri="{FF2B5EF4-FFF2-40B4-BE49-F238E27FC236}">
                <a16:creationId xmlns:a16="http://schemas.microsoft.com/office/drawing/2014/main" id="{61E7916E-0028-EF4F-96CA-4BFA65790BD5}"/>
              </a:ext>
            </a:extLst>
          </p:cNvPr>
          <p:cNvSpPr>
            <a:spLocks noChangeShapeType="1"/>
          </p:cNvSpPr>
          <p:nvPr/>
        </p:nvSpPr>
        <p:spPr bwMode="auto">
          <a:xfrm flipH="1" flipV="1">
            <a:off x="3733800" y="3124200"/>
            <a:ext cx="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4" name="Line 34">
            <a:extLst>
              <a:ext uri="{FF2B5EF4-FFF2-40B4-BE49-F238E27FC236}">
                <a16:creationId xmlns:a16="http://schemas.microsoft.com/office/drawing/2014/main" id="{F6677268-AB96-854E-B505-72D45A17FE3D}"/>
              </a:ext>
            </a:extLst>
          </p:cNvPr>
          <p:cNvSpPr>
            <a:spLocks noChangeShapeType="1"/>
          </p:cNvSpPr>
          <p:nvPr/>
        </p:nvSpPr>
        <p:spPr bwMode="auto">
          <a:xfrm flipH="1" flipV="1">
            <a:off x="4495800" y="46482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5" name="Line 35">
            <a:extLst>
              <a:ext uri="{FF2B5EF4-FFF2-40B4-BE49-F238E27FC236}">
                <a16:creationId xmlns:a16="http://schemas.microsoft.com/office/drawing/2014/main" id="{27F62155-C2EC-0C40-A655-434F2152237B}"/>
              </a:ext>
            </a:extLst>
          </p:cNvPr>
          <p:cNvSpPr>
            <a:spLocks noChangeShapeType="1"/>
          </p:cNvSpPr>
          <p:nvPr/>
        </p:nvSpPr>
        <p:spPr bwMode="auto">
          <a:xfrm flipH="1" flipV="1">
            <a:off x="3886200" y="4267200"/>
            <a:ext cx="1524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6" name="Line 36">
            <a:extLst>
              <a:ext uri="{FF2B5EF4-FFF2-40B4-BE49-F238E27FC236}">
                <a16:creationId xmlns:a16="http://schemas.microsoft.com/office/drawing/2014/main" id="{F0A8B772-BA06-4746-B459-24FD014F5580}"/>
              </a:ext>
            </a:extLst>
          </p:cNvPr>
          <p:cNvSpPr>
            <a:spLocks noChangeShapeType="1"/>
          </p:cNvSpPr>
          <p:nvPr/>
        </p:nvSpPr>
        <p:spPr bwMode="auto">
          <a:xfrm flipH="1" flipV="1">
            <a:off x="3429000" y="38862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7" name="Line 37">
            <a:extLst>
              <a:ext uri="{FF2B5EF4-FFF2-40B4-BE49-F238E27FC236}">
                <a16:creationId xmlns:a16="http://schemas.microsoft.com/office/drawing/2014/main" id="{929765E1-3A9F-6B44-BC23-AE030BCEBBF0}"/>
              </a:ext>
            </a:extLst>
          </p:cNvPr>
          <p:cNvSpPr>
            <a:spLocks noChangeShapeType="1"/>
          </p:cNvSpPr>
          <p:nvPr/>
        </p:nvSpPr>
        <p:spPr bwMode="auto">
          <a:xfrm flipH="1" flipV="1">
            <a:off x="3048000" y="38862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8" name="Line 38">
            <a:extLst>
              <a:ext uri="{FF2B5EF4-FFF2-40B4-BE49-F238E27FC236}">
                <a16:creationId xmlns:a16="http://schemas.microsoft.com/office/drawing/2014/main" id="{37A8B830-6990-674A-A7B5-BFB01892BE27}"/>
              </a:ext>
            </a:extLst>
          </p:cNvPr>
          <p:cNvSpPr>
            <a:spLocks noChangeShapeType="1"/>
          </p:cNvSpPr>
          <p:nvPr/>
        </p:nvSpPr>
        <p:spPr bwMode="auto">
          <a:xfrm flipH="1" flipV="1">
            <a:off x="4114800" y="3429000"/>
            <a:ext cx="228600"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79" name="Line 39">
            <a:extLst>
              <a:ext uri="{FF2B5EF4-FFF2-40B4-BE49-F238E27FC236}">
                <a16:creationId xmlns:a16="http://schemas.microsoft.com/office/drawing/2014/main" id="{971DA24F-09BC-6246-A252-2CB0837ED6A7}"/>
              </a:ext>
            </a:extLst>
          </p:cNvPr>
          <p:cNvSpPr>
            <a:spLocks noChangeShapeType="1"/>
          </p:cNvSpPr>
          <p:nvPr/>
        </p:nvSpPr>
        <p:spPr bwMode="auto">
          <a:xfrm flipH="1" flipV="1">
            <a:off x="4191000" y="57150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0" name="Line 40">
            <a:extLst>
              <a:ext uri="{FF2B5EF4-FFF2-40B4-BE49-F238E27FC236}">
                <a16:creationId xmlns:a16="http://schemas.microsoft.com/office/drawing/2014/main" id="{4F52EDFA-B64E-824C-B9AB-A02B7F9BF8E1}"/>
              </a:ext>
            </a:extLst>
          </p:cNvPr>
          <p:cNvSpPr>
            <a:spLocks noChangeShapeType="1"/>
          </p:cNvSpPr>
          <p:nvPr/>
        </p:nvSpPr>
        <p:spPr bwMode="auto">
          <a:xfrm flipH="1" flipV="1">
            <a:off x="2819400" y="57912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1" name="Line 41">
            <a:extLst>
              <a:ext uri="{FF2B5EF4-FFF2-40B4-BE49-F238E27FC236}">
                <a16:creationId xmlns:a16="http://schemas.microsoft.com/office/drawing/2014/main" id="{27B769A8-FA98-4141-9874-8FC19DD79A0A}"/>
              </a:ext>
            </a:extLst>
          </p:cNvPr>
          <p:cNvSpPr>
            <a:spLocks noChangeShapeType="1"/>
          </p:cNvSpPr>
          <p:nvPr/>
        </p:nvSpPr>
        <p:spPr bwMode="auto">
          <a:xfrm flipH="1" flipV="1">
            <a:off x="3200400" y="4876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2" name="Line 42">
            <a:extLst>
              <a:ext uri="{FF2B5EF4-FFF2-40B4-BE49-F238E27FC236}">
                <a16:creationId xmlns:a16="http://schemas.microsoft.com/office/drawing/2014/main" id="{52B8FD30-16A9-EA44-87DA-0B8F078C652A}"/>
              </a:ext>
            </a:extLst>
          </p:cNvPr>
          <p:cNvSpPr>
            <a:spLocks noChangeShapeType="1"/>
          </p:cNvSpPr>
          <p:nvPr/>
        </p:nvSpPr>
        <p:spPr bwMode="auto">
          <a:xfrm flipH="1" flipV="1">
            <a:off x="4191000" y="44196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3" name="Line 43">
            <a:extLst>
              <a:ext uri="{FF2B5EF4-FFF2-40B4-BE49-F238E27FC236}">
                <a16:creationId xmlns:a16="http://schemas.microsoft.com/office/drawing/2014/main" id="{ADB76F1C-E535-C647-BAEE-C67C658A4AAA}"/>
              </a:ext>
            </a:extLst>
          </p:cNvPr>
          <p:cNvSpPr>
            <a:spLocks noChangeShapeType="1"/>
          </p:cNvSpPr>
          <p:nvPr/>
        </p:nvSpPr>
        <p:spPr bwMode="auto">
          <a:xfrm flipH="1" flipV="1">
            <a:off x="2819400" y="4495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4" name="Line 44">
            <a:extLst>
              <a:ext uri="{FF2B5EF4-FFF2-40B4-BE49-F238E27FC236}">
                <a16:creationId xmlns:a16="http://schemas.microsoft.com/office/drawing/2014/main" id="{F68AC954-E948-7F4A-82BE-C524DBAC4680}"/>
              </a:ext>
            </a:extLst>
          </p:cNvPr>
          <p:cNvSpPr>
            <a:spLocks noChangeShapeType="1"/>
          </p:cNvSpPr>
          <p:nvPr/>
        </p:nvSpPr>
        <p:spPr bwMode="auto">
          <a:xfrm flipH="1" flipV="1">
            <a:off x="2819400" y="36576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5" name="Line 45">
            <a:extLst>
              <a:ext uri="{FF2B5EF4-FFF2-40B4-BE49-F238E27FC236}">
                <a16:creationId xmlns:a16="http://schemas.microsoft.com/office/drawing/2014/main" id="{B1E366D5-B929-A440-888F-BF19EF61C807}"/>
              </a:ext>
            </a:extLst>
          </p:cNvPr>
          <p:cNvSpPr>
            <a:spLocks noChangeShapeType="1"/>
          </p:cNvSpPr>
          <p:nvPr/>
        </p:nvSpPr>
        <p:spPr bwMode="auto">
          <a:xfrm flipH="1" flipV="1">
            <a:off x="4572000" y="32004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6" name="Line 46">
            <a:extLst>
              <a:ext uri="{FF2B5EF4-FFF2-40B4-BE49-F238E27FC236}">
                <a16:creationId xmlns:a16="http://schemas.microsoft.com/office/drawing/2014/main" id="{F6402106-8465-8447-A383-D7067BADAD9B}"/>
              </a:ext>
            </a:extLst>
          </p:cNvPr>
          <p:cNvSpPr>
            <a:spLocks noChangeShapeType="1"/>
          </p:cNvSpPr>
          <p:nvPr/>
        </p:nvSpPr>
        <p:spPr bwMode="auto">
          <a:xfrm flipH="1" flipV="1">
            <a:off x="3886200" y="5257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7" name="Line 47">
            <a:extLst>
              <a:ext uri="{FF2B5EF4-FFF2-40B4-BE49-F238E27FC236}">
                <a16:creationId xmlns:a16="http://schemas.microsoft.com/office/drawing/2014/main" id="{D2153B17-F7E5-1540-80E2-C2145C46D440}"/>
              </a:ext>
            </a:extLst>
          </p:cNvPr>
          <p:cNvSpPr>
            <a:spLocks noChangeShapeType="1"/>
          </p:cNvSpPr>
          <p:nvPr/>
        </p:nvSpPr>
        <p:spPr bwMode="auto">
          <a:xfrm flipH="1" flipV="1">
            <a:off x="3886200" y="32004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8" name="Line 48">
            <a:extLst>
              <a:ext uri="{FF2B5EF4-FFF2-40B4-BE49-F238E27FC236}">
                <a16:creationId xmlns:a16="http://schemas.microsoft.com/office/drawing/2014/main" id="{56191B53-AB8E-234F-A337-B76C39E8734D}"/>
              </a:ext>
            </a:extLst>
          </p:cNvPr>
          <p:cNvSpPr>
            <a:spLocks noChangeShapeType="1"/>
          </p:cNvSpPr>
          <p:nvPr/>
        </p:nvSpPr>
        <p:spPr bwMode="auto">
          <a:xfrm flipH="1" flipV="1">
            <a:off x="4191000" y="35814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89" name="Line 49">
            <a:extLst>
              <a:ext uri="{FF2B5EF4-FFF2-40B4-BE49-F238E27FC236}">
                <a16:creationId xmlns:a16="http://schemas.microsoft.com/office/drawing/2014/main" id="{271B2E88-ADFC-0942-95CC-54A429055467}"/>
              </a:ext>
            </a:extLst>
          </p:cNvPr>
          <p:cNvSpPr>
            <a:spLocks noChangeShapeType="1"/>
          </p:cNvSpPr>
          <p:nvPr/>
        </p:nvSpPr>
        <p:spPr bwMode="auto">
          <a:xfrm flipH="1" flipV="1">
            <a:off x="4541838" y="3810000"/>
            <a:ext cx="182562" cy="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0" name="Line 50">
            <a:extLst>
              <a:ext uri="{FF2B5EF4-FFF2-40B4-BE49-F238E27FC236}">
                <a16:creationId xmlns:a16="http://schemas.microsoft.com/office/drawing/2014/main" id="{BBD2F9B1-C672-2045-ADDE-DDF8A92C087C}"/>
              </a:ext>
            </a:extLst>
          </p:cNvPr>
          <p:cNvSpPr>
            <a:spLocks noChangeShapeType="1"/>
          </p:cNvSpPr>
          <p:nvPr/>
        </p:nvSpPr>
        <p:spPr bwMode="auto">
          <a:xfrm flipH="1" flipV="1">
            <a:off x="3505200" y="40386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1" name="Line 51">
            <a:extLst>
              <a:ext uri="{FF2B5EF4-FFF2-40B4-BE49-F238E27FC236}">
                <a16:creationId xmlns:a16="http://schemas.microsoft.com/office/drawing/2014/main" id="{A9AC61E1-74E5-7345-95AA-75B5A86C6591}"/>
              </a:ext>
            </a:extLst>
          </p:cNvPr>
          <p:cNvSpPr>
            <a:spLocks noChangeShapeType="1"/>
          </p:cNvSpPr>
          <p:nvPr/>
        </p:nvSpPr>
        <p:spPr bwMode="auto">
          <a:xfrm flipH="1" flipV="1">
            <a:off x="4572000" y="5257800"/>
            <a:ext cx="152400" cy="1524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92" name="Text Box 52">
            <a:extLst>
              <a:ext uri="{FF2B5EF4-FFF2-40B4-BE49-F238E27FC236}">
                <a16:creationId xmlns:a16="http://schemas.microsoft.com/office/drawing/2014/main" id="{EC19FE1F-3613-8847-95FE-30DF4B5DD0D9}"/>
              </a:ext>
            </a:extLst>
          </p:cNvPr>
          <p:cNvSpPr txBox="1">
            <a:spLocks noChangeArrowheads="1"/>
          </p:cNvSpPr>
          <p:nvPr/>
        </p:nvSpPr>
        <p:spPr bwMode="auto">
          <a:xfrm>
            <a:off x="5943600" y="3810000"/>
            <a:ext cx="2438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00FF"/>
                </a:solidFill>
                <a:latin typeface="Arial" charset="0"/>
                <a:ea typeface="ＭＳ Ｐゴシック" charset="0"/>
              </a:rPr>
              <a:t>We can follow the arrows to generate the solution</a:t>
            </a:r>
          </a:p>
        </p:txBody>
      </p:sp>
      <p:sp>
        <p:nvSpPr>
          <p:cNvPr id="87093" name="Text Box 53">
            <a:extLst>
              <a:ext uri="{FF2B5EF4-FFF2-40B4-BE49-F238E27FC236}">
                <a16:creationId xmlns:a16="http://schemas.microsoft.com/office/drawing/2014/main" id="{5BAF5F1F-5578-F147-86BD-61953A47BD18}"/>
              </a:ext>
            </a:extLst>
          </p:cNvPr>
          <p:cNvSpPr txBox="1">
            <a:spLocks noChangeArrowheads="1"/>
          </p:cNvSpPr>
          <p:nvPr/>
        </p:nvSpPr>
        <p:spPr bwMode="auto">
          <a:xfrm>
            <a:off x="6248400" y="5486400"/>
            <a:ext cx="1219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BCBA</a:t>
            </a:r>
          </a:p>
        </p:txBody>
      </p:sp>
      <p:graphicFrame>
        <p:nvGraphicFramePr>
          <p:cNvPr id="54" name="Object 12">
            <a:extLst>
              <a:ext uri="{FF2B5EF4-FFF2-40B4-BE49-F238E27FC236}">
                <a16:creationId xmlns:a16="http://schemas.microsoft.com/office/drawing/2014/main" id="{9DB52170-6A65-594E-9CF3-D336A4DCE2FC}"/>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54" name="Object 12">
                        <a:extLst>
                          <a:ext uri="{FF2B5EF4-FFF2-40B4-BE49-F238E27FC236}">
                            <a16:creationId xmlns:a16="http://schemas.microsoft.com/office/drawing/2014/main" id="{9DB52170-6A65-594E-9CF3-D336A4DCE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96309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17209E2-FFBE-D947-86BC-85EE29BF7EB6}"/>
              </a:ext>
            </a:extLst>
          </p:cNvPr>
          <p:cNvSpPr>
            <a:spLocks noGrp="1" noChangeArrowheads="1"/>
          </p:cNvSpPr>
          <p:nvPr>
            <p:ph type="title"/>
          </p:nvPr>
        </p:nvSpPr>
        <p:spPr>
          <a:xfrm>
            <a:off x="330506" y="228600"/>
            <a:ext cx="8435542" cy="990600"/>
          </a:xfrm>
        </p:spPr>
        <p:txBody>
          <a:bodyPr>
            <a:noAutofit/>
          </a:bodyPr>
          <a:lstStyle/>
          <a:p>
            <a:pPr eaLnBrk="1" hangingPunct="1">
              <a:defRPr/>
            </a:pPr>
            <a:r>
              <a:rPr lang="en-US" sz="3600" dirty="0">
                <a:cs typeface="+mj-cs"/>
              </a:rPr>
              <a:t>Identifying a dynamic programming problem</a:t>
            </a:r>
          </a:p>
        </p:txBody>
      </p:sp>
      <p:sp>
        <p:nvSpPr>
          <p:cNvPr id="147459" name="Rectangle 3">
            <a:extLst>
              <a:ext uri="{FF2B5EF4-FFF2-40B4-BE49-F238E27FC236}">
                <a16:creationId xmlns:a16="http://schemas.microsoft.com/office/drawing/2014/main" id="{61652FC0-8164-2F46-853E-29697F54DE27}"/>
              </a:ext>
            </a:extLst>
          </p:cNvPr>
          <p:cNvSpPr>
            <a:spLocks noGrp="1" noChangeArrowheads="1"/>
          </p:cNvSpPr>
          <p:nvPr>
            <p:ph type="body" idx="1"/>
          </p:nvPr>
        </p:nvSpPr>
        <p:spPr>
          <a:xfrm>
            <a:off x="612648" y="1600200"/>
            <a:ext cx="8153400" cy="2641294"/>
          </a:xfrm>
        </p:spPr>
        <p:txBody>
          <a:bodyPr/>
          <a:lstStyle/>
          <a:p>
            <a:pPr marL="0" indent="0" eaLnBrk="1" hangingPunct="1">
              <a:buFont typeface="Wingdings" charset="0"/>
              <a:buNone/>
              <a:defRPr/>
            </a:pPr>
            <a:r>
              <a:rPr lang="en-US" sz="2800" dirty="0">
                <a:cs typeface="+mn-cs"/>
              </a:rPr>
              <a:t>The solution can be defined with respect to solutions to sub-problems.</a:t>
            </a:r>
          </a:p>
          <a:p>
            <a:pPr eaLnBrk="1" hangingPunct="1">
              <a:buFont typeface="Wingdings" charset="0"/>
              <a:buChar char="l"/>
              <a:defRPr/>
            </a:pPr>
            <a:endParaRPr lang="en-US" sz="2800" dirty="0">
              <a:cs typeface="+mn-cs"/>
            </a:endParaRPr>
          </a:p>
          <a:p>
            <a:pPr marL="0" indent="0" eaLnBrk="1" hangingPunct="1">
              <a:buFont typeface="Wingdings" charset="0"/>
              <a:buNone/>
              <a:defRPr/>
            </a:pPr>
            <a:r>
              <a:rPr lang="en-US" sz="2800" dirty="0">
                <a:cs typeface="+mn-cs"/>
              </a:rPr>
              <a:t>The sub-problems created are </a:t>
            </a:r>
            <a:r>
              <a:rPr lang="en-US" sz="2800" i="1" dirty="0">
                <a:solidFill>
                  <a:srgbClr val="FF0000"/>
                </a:solidFill>
                <a:cs typeface="+mn-cs"/>
              </a:rPr>
              <a:t>overlapping</a:t>
            </a:r>
            <a:r>
              <a:rPr lang="en-US" sz="2800" dirty="0">
                <a:cs typeface="+mn-cs"/>
              </a:rPr>
              <a:t>, that is </a:t>
            </a:r>
            <a:r>
              <a:rPr lang="en-US" sz="2800" b="1" dirty="0">
                <a:solidFill>
                  <a:srgbClr val="FF6600"/>
                </a:solidFill>
                <a:cs typeface="+mn-cs"/>
              </a:rPr>
              <a:t>we see the same sub-problems repeated.</a:t>
            </a:r>
          </a:p>
        </p:txBody>
      </p:sp>
    </p:spTree>
    <p:extLst>
      <p:ext uri="{BB962C8B-B14F-4D97-AF65-F5344CB8AC3E}">
        <p14:creationId xmlns:p14="http://schemas.microsoft.com/office/powerpoint/2010/main" val="160733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6CBC-C8F7-8249-A2EF-D3D43163071F}"/>
              </a:ext>
            </a:extLst>
          </p:cNvPr>
          <p:cNvSpPr>
            <a:spLocks noGrp="1"/>
          </p:cNvSpPr>
          <p:nvPr>
            <p:ph type="title" idx="4294967295"/>
          </p:nvPr>
        </p:nvSpPr>
        <p:spPr>
          <a:xfrm>
            <a:off x="0" y="122238"/>
            <a:ext cx="7543800" cy="563562"/>
          </a:xfrm>
        </p:spPr>
        <p:txBody>
          <a:bodyPr>
            <a:normAutofit fontScale="90000"/>
          </a:bodyPr>
          <a:lstStyle/>
          <a:p>
            <a:pPr>
              <a:defRPr/>
            </a:pPr>
            <a:r>
              <a:rPr lang="en-US" dirty="0"/>
              <a:t>Overlapping sub-problems</a:t>
            </a:r>
          </a:p>
        </p:txBody>
      </p:sp>
      <p:sp>
        <p:nvSpPr>
          <p:cNvPr id="4" name="Rectangle 3">
            <a:extLst>
              <a:ext uri="{FF2B5EF4-FFF2-40B4-BE49-F238E27FC236}">
                <a16:creationId xmlns:a16="http://schemas.microsoft.com/office/drawing/2014/main" id="{4539B717-6CAA-BB44-A014-BEDB42BA63B5}"/>
              </a:ext>
            </a:extLst>
          </p:cNvPr>
          <p:cNvSpPr>
            <a:spLocks noChangeArrowheads="1"/>
          </p:cNvSpPr>
          <p:nvPr/>
        </p:nvSpPr>
        <p:spPr bwMode="auto">
          <a:xfrm>
            <a:off x="1905000" y="9906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 name="Rectangle 4">
            <a:extLst>
              <a:ext uri="{FF2B5EF4-FFF2-40B4-BE49-F238E27FC236}">
                <a16:creationId xmlns:a16="http://schemas.microsoft.com/office/drawing/2014/main" id="{EA32F6E1-F342-E84D-ABA8-E2DC668E8FFE}"/>
              </a:ext>
            </a:extLst>
          </p:cNvPr>
          <p:cNvSpPr>
            <a:spLocks noChangeArrowheads="1"/>
          </p:cNvSpPr>
          <p:nvPr/>
        </p:nvSpPr>
        <p:spPr bwMode="auto">
          <a:xfrm>
            <a:off x="1905000" y="21336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6" name="Rectangle 5">
            <a:extLst>
              <a:ext uri="{FF2B5EF4-FFF2-40B4-BE49-F238E27FC236}">
                <a16:creationId xmlns:a16="http://schemas.microsoft.com/office/drawing/2014/main" id="{AE8ECE70-EFFB-EB4E-861D-9B65F5CAFFCB}"/>
              </a:ext>
            </a:extLst>
          </p:cNvPr>
          <p:cNvSpPr>
            <a:spLocks noChangeArrowheads="1"/>
          </p:cNvSpPr>
          <p:nvPr/>
        </p:nvSpPr>
        <p:spPr bwMode="auto">
          <a:xfrm>
            <a:off x="4953000" y="21336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Down Arrow 6">
            <a:extLst>
              <a:ext uri="{FF2B5EF4-FFF2-40B4-BE49-F238E27FC236}">
                <a16:creationId xmlns:a16="http://schemas.microsoft.com/office/drawing/2014/main" id="{8ACCFACC-A4AA-1F42-8147-B0A32BAE9C6E}"/>
              </a:ext>
            </a:extLst>
          </p:cNvPr>
          <p:cNvSpPr>
            <a:spLocks noChangeArrowheads="1"/>
          </p:cNvSpPr>
          <p:nvPr/>
        </p:nvSpPr>
        <p:spPr bwMode="auto">
          <a:xfrm>
            <a:off x="4572000" y="16002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8" name="Rectangle 7">
            <a:extLst>
              <a:ext uri="{FF2B5EF4-FFF2-40B4-BE49-F238E27FC236}">
                <a16:creationId xmlns:a16="http://schemas.microsoft.com/office/drawing/2014/main" id="{D26116A8-0528-884C-BDC0-C430816E9230}"/>
              </a:ext>
            </a:extLst>
          </p:cNvPr>
          <p:cNvSpPr>
            <a:spLocks noChangeArrowheads="1"/>
          </p:cNvSpPr>
          <p:nvPr/>
        </p:nvSpPr>
        <p:spPr bwMode="auto">
          <a:xfrm>
            <a:off x="19050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70256913-40F8-5647-AFF6-8E5DE1B3A5B5}"/>
              </a:ext>
            </a:extLst>
          </p:cNvPr>
          <p:cNvSpPr>
            <a:spLocks noChangeArrowheads="1"/>
          </p:cNvSpPr>
          <p:nvPr/>
        </p:nvSpPr>
        <p:spPr bwMode="auto">
          <a:xfrm>
            <a:off x="1905000" y="4953000"/>
            <a:ext cx="4462749"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Rectangle 9">
            <a:extLst>
              <a:ext uri="{FF2B5EF4-FFF2-40B4-BE49-F238E27FC236}">
                <a16:creationId xmlns:a16="http://schemas.microsoft.com/office/drawing/2014/main" id="{07BA62F4-8EE9-F84D-8345-BE1B7D2B40BD}"/>
              </a:ext>
            </a:extLst>
          </p:cNvPr>
          <p:cNvSpPr>
            <a:spLocks noChangeArrowheads="1"/>
          </p:cNvSpPr>
          <p:nvPr/>
        </p:nvSpPr>
        <p:spPr bwMode="auto">
          <a:xfrm>
            <a:off x="1905000" y="4343400"/>
            <a:ext cx="53340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Down Arrow 10">
            <a:extLst>
              <a:ext uri="{FF2B5EF4-FFF2-40B4-BE49-F238E27FC236}">
                <a16:creationId xmlns:a16="http://schemas.microsoft.com/office/drawing/2014/main" id="{A43177C5-E8DD-684F-A341-74792989E825}"/>
              </a:ext>
            </a:extLst>
          </p:cNvPr>
          <p:cNvSpPr>
            <a:spLocks noChangeArrowheads="1"/>
          </p:cNvSpPr>
          <p:nvPr/>
        </p:nvSpPr>
        <p:spPr bwMode="auto">
          <a:xfrm>
            <a:off x="4572000" y="38100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Rectangle 11">
            <a:extLst>
              <a:ext uri="{FF2B5EF4-FFF2-40B4-BE49-F238E27FC236}">
                <a16:creationId xmlns:a16="http://schemas.microsoft.com/office/drawing/2014/main" id="{7BDCED6C-64CB-8840-888F-F716BC9FE6DB}"/>
              </a:ext>
            </a:extLst>
          </p:cNvPr>
          <p:cNvSpPr>
            <a:spLocks noChangeArrowheads="1"/>
          </p:cNvSpPr>
          <p:nvPr/>
        </p:nvSpPr>
        <p:spPr bwMode="auto">
          <a:xfrm>
            <a:off x="1905000" y="5710238"/>
            <a:ext cx="914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63" name="TextBox 12">
            <a:extLst>
              <a:ext uri="{FF2B5EF4-FFF2-40B4-BE49-F238E27FC236}">
                <a16:creationId xmlns:a16="http://schemas.microsoft.com/office/drawing/2014/main" id="{889EE5C7-0D9E-F546-9DD7-499F33D6ECC9}"/>
              </a:ext>
            </a:extLst>
          </p:cNvPr>
          <p:cNvSpPr txBox="1">
            <a:spLocks noChangeArrowheads="1"/>
          </p:cNvSpPr>
          <p:nvPr/>
        </p:nvSpPr>
        <p:spPr bwMode="auto">
          <a:xfrm>
            <a:off x="2590800" y="510540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t>…</a:t>
            </a:r>
          </a:p>
        </p:txBody>
      </p:sp>
      <p:cxnSp>
        <p:nvCxnSpPr>
          <p:cNvPr id="15" name="Straight Connector 14">
            <a:extLst>
              <a:ext uri="{FF2B5EF4-FFF2-40B4-BE49-F238E27FC236}">
                <a16:creationId xmlns:a16="http://schemas.microsoft.com/office/drawing/2014/main" id="{0C50EE86-5223-F842-9406-D1AA8ABCE6A9}"/>
              </a:ext>
            </a:extLst>
          </p:cNvPr>
          <p:cNvCxnSpPr>
            <a:cxnSpLocks noChangeShapeType="1"/>
          </p:cNvCxnSpPr>
          <p:nvPr/>
        </p:nvCxnSpPr>
        <p:spPr bwMode="auto">
          <a:xfrm>
            <a:off x="152400" y="2895600"/>
            <a:ext cx="82296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565" name="TextBox 15">
            <a:extLst>
              <a:ext uri="{FF2B5EF4-FFF2-40B4-BE49-F238E27FC236}">
                <a16:creationId xmlns:a16="http://schemas.microsoft.com/office/drawing/2014/main" id="{36243343-C9AE-4042-9573-A45677D6D631}"/>
              </a:ext>
            </a:extLst>
          </p:cNvPr>
          <p:cNvSpPr txBox="1">
            <a:spLocks noChangeArrowheads="1"/>
          </p:cNvSpPr>
          <p:nvPr/>
        </p:nvSpPr>
        <p:spPr bwMode="auto">
          <a:xfrm>
            <a:off x="300038" y="1296988"/>
            <a:ext cx="1236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divide and</a:t>
            </a:r>
            <a:br>
              <a:rPr lang="en-US" altLang="en-US" sz="1800"/>
            </a:br>
            <a:r>
              <a:rPr lang="en-US" altLang="en-US" sz="1800"/>
              <a:t>conquer</a:t>
            </a:r>
          </a:p>
        </p:txBody>
      </p:sp>
      <p:sp>
        <p:nvSpPr>
          <p:cNvPr id="23566" name="TextBox 16">
            <a:extLst>
              <a:ext uri="{FF2B5EF4-FFF2-40B4-BE49-F238E27FC236}">
                <a16:creationId xmlns:a16="http://schemas.microsoft.com/office/drawing/2014/main" id="{D234A6CC-3630-A345-BB33-485E4A064D31}"/>
              </a:ext>
            </a:extLst>
          </p:cNvPr>
          <p:cNvSpPr txBox="1">
            <a:spLocks noChangeArrowheads="1"/>
          </p:cNvSpPr>
          <p:nvPr/>
        </p:nvSpPr>
        <p:spPr bwMode="auto">
          <a:xfrm>
            <a:off x="207963" y="3810000"/>
            <a:ext cx="15446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dynamic </a:t>
            </a:r>
          </a:p>
          <a:p>
            <a:pPr eaLnBrk="1" hangingPunct="1"/>
            <a:r>
              <a:rPr lang="en-US" altLang="en-US" sz="1800"/>
              <a:t>programming</a:t>
            </a:r>
          </a:p>
        </p:txBody>
      </p:sp>
    </p:spTree>
    <p:extLst>
      <p:ext uri="{BB962C8B-B14F-4D97-AF65-F5344CB8AC3E}">
        <p14:creationId xmlns:p14="http://schemas.microsoft.com/office/powerpoint/2010/main" val="233599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33B7-7B46-5442-9AF4-A91B702750C2}"/>
              </a:ext>
            </a:extLst>
          </p:cNvPr>
          <p:cNvSpPr>
            <a:spLocks noGrp="1"/>
          </p:cNvSpPr>
          <p:nvPr>
            <p:ph type="title"/>
          </p:nvPr>
        </p:nvSpPr>
        <p:spPr/>
        <p:txBody>
          <a:bodyPr/>
          <a:lstStyle/>
          <a:p>
            <a:r>
              <a:rPr lang="en-US" dirty="0"/>
              <a:t>Dynamic programming: steps</a:t>
            </a:r>
          </a:p>
        </p:txBody>
      </p:sp>
      <p:sp>
        <p:nvSpPr>
          <p:cNvPr id="3" name="Content Placeholder 2">
            <a:extLst>
              <a:ext uri="{FF2B5EF4-FFF2-40B4-BE49-F238E27FC236}">
                <a16:creationId xmlns:a16="http://schemas.microsoft.com/office/drawing/2014/main" id="{DE0CF02B-8741-7045-9AB9-571DFCF00EA4}"/>
              </a:ext>
            </a:extLst>
          </p:cNvPr>
          <p:cNvSpPr>
            <a:spLocks noGrp="1"/>
          </p:cNvSpPr>
          <p:nvPr>
            <p:ph sz="quarter" idx="1"/>
          </p:nvPr>
        </p:nvSpPr>
        <p:spPr>
          <a:xfrm>
            <a:off x="337226" y="1611216"/>
            <a:ext cx="8153400" cy="4833651"/>
          </a:xfrm>
        </p:spPr>
        <p:txBody>
          <a:bodyPr>
            <a:normAutofit fontScale="92500" lnSpcReduction="10000"/>
          </a:bodyPr>
          <a:lstStyle/>
          <a:p>
            <a:pPr marL="0" indent="0">
              <a:buNone/>
            </a:pPr>
            <a:r>
              <a:rPr lang="en-US" dirty="0"/>
              <a:t>1a) </a:t>
            </a:r>
            <a:r>
              <a:rPr lang="en-US" dirty="0">
                <a:solidFill>
                  <a:srgbClr val="00B050"/>
                </a:solidFill>
              </a:rPr>
              <a:t>optimal substructure</a:t>
            </a:r>
            <a:r>
              <a:rPr lang="en-US" dirty="0"/>
              <a:t>: optimal solutions to the problem incorporate optimal solutions to related subproblems</a:t>
            </a:r>
          </a:p>
          <a:p>
            <a:pPr lvl="1"/>
            <a:r>
              <a:rPr lang="en-US" dirty="0"/>
              <a:t>convince yourself that there is optimal substructure</a:t>
            </a:r>
          </a:p>
          <a:p>
            <a:pPr lvl="2"/>
            <a:endParaRPr lang="en-US" dirty="0"/>
          </a:p>
          <a:p>
            <a:pPr marL="0" indent="0">
              <a:buNone/>
            </a:pPr>
            <a:r>
              <a:rPr lang="en-US" dirty="0"/>
              <a:t>1b) </a:t>
            </a:r>
            <a:r>
              <a:rPr lang="en-US" dirty="0">
                <a:solidFill>
                  <a:srgbClr val="00B050"/>
                </a:solidFill>
              </a:rPr>
              <a:t>recursive definition</a:t>
            </a:r>
            <a:r>
              <a:rPr lang="en-US" dirty="0"/>
              <a:t>: use this to recursively define the value of an optimal solution</a:t>
            </a:r>
          </a:p>
          <a:p>
            <a:pPr marL="365760" lvl="1" indent="0">
              <a:buNone/>
            </a:pPr>
            <a:endParaRPr lang="en-US" dirty="0"/>
          </a:p>
          <a:p>
            <a:pPr marL="0" indent="0">
              <a:buNone/>
            </a:pPr>
            <a:r>
              <a:rPr lang="en-US" dirty="0"/>
              <a:t>2) </a:t>
            </a:r>
            <a:r>
              <a:rPr lang="en-US" dirty="0">
                <a:solidFill>
                  <a:srgbClr val="00B050"/>
                </a:solidFill>
              </a:rPr>
              <a:t>DP solution</a:t>
            </a:r>
            <a:r>
              <a:rPr lang="en-US" dirty="0"/>
              <a:t>: describe the dynamic programming table:</a:t>
            </a:r>
          </a:p>
          <a:p>
            <a:pPr lvl="1"/>
            <a:r>
              <a:rPr lang="en-US" dirty="0"/>
              <a:t>size, initial values, order in which it’s filled in, location of solution</a:t>
            </a:r>
          </a:p>
          <a:p>
            <a:pPr lvl="2"/>
            <a:endParaRPr lang="en-US" dirty="0"/>
          </a:p>
          <a:p>
            <a:pPr marL="0" indent="0">
              <a:buNone/>
            </a:pPr>
            <a:r>
              <a:rPr lang="en-US" dirty="0"/>
              <a:t>3) </a:t>
            </a:r>
            <a:r>
              <a:rPr lang="en-US" dirty="0">
                <a:solidFill>
                  <a:srgbClr val="00B050"/>
                </a:solidFill>
              </a:rPr>
              <a:t>Analysis</a:t>
            </a:r>
            <a:r>
              <a:rPr lang="en-US" dirty="0"/>
              <a:t>: analyze space requirements, running time</a:t>
            </a:r>
          </a:p>
          <a:p>
            <a:pPr marL="0" indent="0">
              <a:buNone/>
            </a:pPr>
            <a:endParaRPr lang="en-US" dirty="0"/>
          </a:p>
        </p:txBody>
      </p:sp>
    </p:spTree>
    <p:extLst>
      <p:ext uri="{BB962C8B-B14F-4D97-AF65-F5344CB8AC3E}">
        <p14:creationId xmlns:p14="http://schemas.microsoft.com/office/powerpoint/2010/main" val="89505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00201"/>
            <a:ext cx="8153400" cy="1043848"/>
          </a:xfrm>
        </p:spPr>
        <p:txBody>
          <a:bodyPr/>
          <a:lstStyle/>
          <a:p>
            <a:pPr marL="0" indent="0">
              <a:buNone/>
            </a:pPr>
            <a:r>
              <a:rPr lang="en-US" dirty="0"/>
              <a:t>optimal solutions to a problem incorporate optimal solutions to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985571"/>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9" name="Picture 6">
            <a:extLst>
              <a:ext uri="{FF2B5EF4-FFF2-40B4-BE49-F238E27FC236}">
                <a16:creationId xmlns:a16="http://schemas.microsoft.com/office/drawing/2014/main" id="{D6832BDE-6A78-EA40-8F17-47217A32A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630" y="3216136"/>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F2CECAB-7493-9649-9C37-6AE17E535F64}"/>
              </a:ext>
            </a:extLst>
          </p:cNvPr>
          <p:cNvSpPr txBox="1"/>
          <p:nvPr/>
        </p:nvSpPr>
        <p:spPr>
          <a:xfrm>
            <a:off x="4001283" y="5583565"/>
            <a:ext cx="621444" cy="769441"/>
          </a:xfrm>
          <a:prstGeom prst="rect">
            <a:avLst/>
          </a:prstGeom>
          <a:noFill/>
        </p:spPr>
        <p:txBody>
          <a:bodyPr wrap="square" rtlCol="0">
            <a:spAutoFit/>
          </a:bodyPr>
          <a:lstStyle/>
          <a:p>
            <a:r>
              <a:rPr lang="en-US" sz="4400" dirty="0">
                <a:solidFill>
                  <a:srgbClr val="FF0000"/>
                </a:solidFill>
              </a:rPr>
              <a:t>?</a:t>
            </a:r>
          </a:p>
        </p:txBody>
      </p:sp>
    </p:spTree>
    <p:extLst>
      <p:ext uri="{BB962C8B-B14F-4D97-AF65-F5344CB8AC3E}">
        <p14:creationId xmlns:p14="http://schemas.microsoft.com/office/powerpoint/2010/main" val="55649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a:xfrm>
            <a:off x="612648" y="232789"/>
            <a:ext cx="8153400" cy="990600"/>
          </a:xfrm>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04390"/>
            <a:ext cx="8153400" cy="1043848"/>
          </a:xfrm>
        </p:spPr>
        <p:txBody>
          <a:bodyPr/>
          <a:lstStyle/>
          <a:p>
            <a:pPr marL="0" indent="0">
              <a:buNone/>
            </a:pPr>
            <a:r>
              <a:rPr lang="en-US" dirty="0"/>
              <a:t>optimal solutions to a problem incorporate optimal solutions to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985571"/>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9" name="Picture 6">
            <a:extLst>
              <a:ext uri="{FF2B5EF4-FFF2-40B4-BE49-F238E27FC236}">
                <a16:creationId xmlns:a16="http://schemas.microsoft.com/office/drawing/2014/main" id="{D6832BDE-6A78-EA40-8F17-47217A32A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630" y="3216136"/>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882C10F-6BEA-8544-A3FE-6FE7D3A97E9A}"/>
              </a:ext>
            </a:extLst>
          </p:cNvPr>
          <p:cNvSpPr txBox="1"/>
          <p:nvPr/>
        </p:nvSpPr>
        <p:spPr>
          <a:xfrm>
            <a:off x="930630" y="5451218"/>
            <a:ext cx="6785115" cy="830997"/>
          </a:xfrm>
          <a:prstGeom prst="rect">
            <a:avLst/>
          </a:prstGeom>
          <a:noFill/>
        </p:spPr>
        <p:txBody>
          <a:bodyPr wrap="square" rtlCol="0">
            <a:spAutoFit/>
          </a:bodyPr>
          <a:lstStyle/>
          <a:p>
            <a:r>
              <a:rPr lang="en-US" sz="2400" dirty="0">
                <a:solidFill>
                  <a:srgbClr val="0000FF"/>
                </a:solidFill>
              </a:rPr>
              <a:t>Sometimes the problem setup/structure meets the optimal substructure criteria by definition</a:t>
            </a:r>
          </a:p>
        </p:txBody>
      </p:sp>
    </p:spTree>
    <p:extLst>
      <p:ext uri="{BB962C8B-B14F-4D97-AF65-F5344CB8AC3E}">
        <p14:creationId xmlns:p14="http://schemas.microsoft.com/office/powerpoint/2010/main" val="106571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CA74-57DD-FB4C-B0BE-4C8D8496C3BD}"/>
              </a:ext>
            </a:extLst>
          </p:cNvPr>
          <p:cNvSpPr>
            <a:spLocks noGrp="1"/>
          </p:cNvSpPr>
          <p:nvPr>
            <p:ph type="title"/>
          </p:nvPr>
        </p:nvSpPr>
        <p:spPr/>
        <p:txBody>
          <a:bodyPr/>
          <a:lstStyle/>
          <a:p>
            <a:r>
              <a:rPr lang="en-US" dirty="0"/>
              <a:t>1b: recursive definition</a:t>
            </a:r>
          </a:p>
        </p:txBody>
      </p:sp>
      <p:sp>
        <p:nvSpPr>
          <p:cNvPr id="3" name="Content Placeholder 2">
            <a:extLst>
              <a:ext uri="{FF2B5EF4-FFF2-40B4-BE49-F238E27FC236}">
                <a16:creationId xmlns:a16="http://schemas.microsoft.com/office/drawing/2014/main" id="{5D3189EB-B9DB-9845-BA64-BC7BB89379FC}"/>
              </a:ext>
            </a:extLst>
          </p:cNvPr>
          <p:cNvSpPr>
            <a:spLocks noGrp="1"/>
          </p:cNvSpPr>
          <p:nvPr>
            <p:ph sz="quarter" idx="1"/>
          </p:nvPr>
        </p:nvSpPr>
        <p:spPr/>
        <p:txBody>
          <a:bodyPr>
            <a:normAutofit fontScale="92500" lnSpcReduction="10000"/>
          </a:bodyPr>
          <a:lstStyle/>
          <a:p>
            <a:pPr marL="0" indent="0">
              <a:buNone/>
            </a:pPr>
            <a:r>
              <a:rPr lang="en-US" dirty="0"/>
              <a:t>Define a function and </a:t>
            </a:r>
            <a:r>
              <a:rPr lang="en-US" i="1" dirty="0">
                <a:solidFill>
                  <a:srgbClr val="FF9E00"/>
                </a:solidFill>
              </a:rPr>
              <a:t>clearly</a:t>
            </a:r>
            <a:r>
              <a:rPr lang="en-US" dirty="0"/>
              <a:t> define the inputs to the function</a:t>
            </a:r>
          </a:p>
          <a:p>
            <a:pPr marL="0" indent="0">
              <a:buNone/>
            </a:pPr>
            <a:endParaRPr lang="en-US" dirty="0"/>
          </a:p>
          <a:p>
            <a:pPr marL="0" indent="0">
              <a:buNone/>
            </a:pPr>
            <a:r>
              <a:rPr lang="en-US" dirty="0"/>
              <a:t>The function definition should be </a:t>
            </a:r>
            <a:r>
              <a:rPr lang="en-US" i="1" dirty="0">
                <a:solidFill>
                  <a:srgbClr val="FFC000"/>
                </a:solidFill>
              </a:rPr>
              <a:t>recursive</a:t>
            </a:r>
            <a:r>
              <a:rPr lang="en-US" dirty="0"/>
              <a:t> with respect to </a:t>
            </a:r>
            <a:r>
              <a:rPr lang="en-US" dirty="0">
                <a:solidFill>
                  <a:srgbClr val="FFC000"/>
                </a:solidFill>
              </a:rPr>
              <a:t>multiple subproblems</a:t>
            </a:r>
          </a:p>
          <a:p>
            <a:pPr lvl="1"/>
            <a:r>
              <a:rPr lang="en-US" sz="2900" dirty="0"/>
              <a:t>pretend like you have a working function, but it only works on smaller problems</a:t>
            </a:r>
            <a:endParaRPr lang="en-US" dirty="0">
              <a:solidFill>
                <a:srgbClr val="FFC000"/>
              </a:solidFill>
            </a:endParaRPr>
          </a:p>
          <a:p>
            <a:pPr marL="0" indent="0">
              <a:buNone/>
            </a:pPr>
            <a:endParaRPr lang="en-US" dirty="0"/>
          </a:p>
          <a:p>
            <a:pPr marL="0" indent="0">
              <a:buNone/>
            </a:pPr>
            <a:r>
              <a:rPr lang="en-US" dirty="0"/>
              <a:t>Key: subproblems will be </a:t>
            </a:r>
            <a:r>
              <a:rPr lang="en-US" i="1" dirty="0">
                <a:solidFill>
                  <a:srgbClr val="FFC000"/>
                </a:solidFill>
              </a:rPr>
              <a:t>overlapping</a:t>
            </a:r>
            <a:r>
              <a:rPr lang="en-US" dirty="0"/>
              <a:t>, i.e., inputs to subproblems will not be disjoint</a:t>
            </a:r>
          </a:p>
        </p:txBody>
      </p:sp>
    </p:spTree>
    <p:extLst>
      <p:ext uri="{BB962C8B-B14F-4D97-AF65-F5344CB8AC3E}">
        <p14:creationId xmlns:p14="http://schemas.microsoft.com/office/powerpoint/2010/main" val="298175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CA74-57DD-FB4C-B0BE-4C8D8496C3BD}"/>
              </a:ext>
            </a:extLst>
          </p:cNvPr>
          <p:cNvSpPr>
            <a:spLocks noGrp="1"/>
          </p:cNvSpPr>
          <p:nvPr>
            <p:ph type="title"/>
          </p:nvPr>
        </p:nvSpPr>
        <p:spPr/>
        <p:txBody>
          <a:bodyPr/>
          <a:lstStyle/>
          <a:p>
            <a:r>
              <a:rPr lang="en-US" dirty="0"/>
              <a:t>1b: recursive definition</a:t>
            </a:r>
          </a:p>
        </p:txBody>
      </p:sp>
      <p:sp>
        <p:nvSpPr>
          <p:cNvPr id="7" name="Rectangle 4">
            <a:extLst>
              <a:ext uri="{FF2B5EF4-FFF2-40B4-BE49-F238E27FC236}">
                <a16:creationId xmlns:a16="http://schemas.microsoft.com/office/drawing/2014/main" id="{F8E89CF7-F296-8E45-9B9A-73757A550E0E}"/>
              </a:ext>
            </a:extLst>
          </p:cNvPr>
          <p:cNvSpPr>
            <a:spLocks noChangeArrowheads="1"/>
          </p:cNvSpPr>
          <p:nvPr/>
        </p:nvSpPr>
        <p:spPr bwMode="auto">
          <a:xfrm>
            <a:off x="1779270" y="2884943"/>
            <a:ext cx="145424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solidFill>
                  <a:srgbClr val="FF0000"/>
                </a:solidFill>
                <a:latin typeface="Arial" charset="0"/>
                <a:ea typeface="ＭＳ Ｐゴシック" charset="0"/>
              </a:rPr>
              <a:t>F(n) = ?</a:t>
            </a:r>
          </a:p>
        </p:txBody>
      </p:sp>
      <p:sp>
        <p:nvSpPr>
          <p:cNvPr id="8" name="TextBox 7">
            <a:extLst>
              <a:ext uri="{FF2B5EF4-FFF2-40B4-BE49-F238E27FC236}">
                <a16:creationId xmlns:a16="http://schemas.microsoft.com/office/drawing/2014/main" id="{FE8F67ED-DECF-B049-AFF4-327F1B208D2D}"/>
              </a:ext>
            </a:extLst>
          </p:cNvPr>
          <p:cNvSpPr txBox="1"/>
          <p:nvPr/>
        </p:nvSpPr>
        <p:spPr>
          <a:xfrm>
            <a:off x="708660" y="1920240"/>
            <a:ext cx="1587294" cy="523220"/>
          </a:xfrm>
          <a:prstGeom prst="rect">
            <a:avLst/>
          </a:prstGeom>
          <a:noFill/>
        </p:spPr>
        <p:txBody>
          <a:bodyPr wrap="none" rtlCol="0">
            <a:spAutoFit/>
          </a:bodyPr>
          <a:lstStyle/>
          <a:p>
            <a:r>
              <a:rPr lang="en-US" sz="2800" dirty="0"/>
              <a:t>Fibonacci:</a:t>
            </a:r>
          </a:p>
        </p:txBody>
      </p:sp>
    </p:spTree>
    <p:extLst>
      <p:ext uri="{BB962C8B-B14F-4D97-AF65-F5344CB8AC3E}">
        <p14:creationId xmlns:p14="http://schemas.microsoft.com/office/powerpoint/2010/main" val="185910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CA74-57DD-FB4C-B0BE-4C8D8496C3BD}"/>
              </a:ext>
            </a:extLst>
          </p:cNvPr>
          <p:cNvSpPr>
            <a:spLocks noGrp="1"/>
          </p:cNvSpPr>
          <p:nvPr>
            <p:ph type="title"/>
          </p:nvPr>
        </p:nvSpPr>
        <p:spPr/>
        <p:txBody>
          <a:bodyPr/>
          <a:lstStyle/>
          <a:p>
            <a:r>
              <a:rPr lang="en-US" dirty="0"/>
              <a:t>1b: recursive definition</a:t>
            </a:r>
          </a:p>
        </p:txBody>
      </p:sp>
      <p:sp>
        <p:nvSpPr>
          <p:cNvPr id="7" name="Rectangle 4">
            <a:extLst>
              <a:ext uri="{FF2B5EF4-FFF2-40B4-BE49-F238E27FC236}">
                <a16:creationId xmlns:a16="http://schemas.microsoft.com/office/drawing/2014/main" id="{F8E89CF7-F296-8E45-9B9A-73757A550E0E}"/>
              </a:ext>
            </a:extLst>
          </p:cNvPr>
          <p:cNvSpPr>
            <a:spLocks noChangeArrowheads="1"/>
          </p:cNvSpPr>
          <p:nvPr/>
        </p:nvSpPr>
        <p:spPr bwMode="auto">
          <a:xfrm>
            <a:off x="1779270" y="2884943"/>
            <a:ext cx="35909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solidFill>
                  <a:srgbClr val="0000FF"/>
                </a:solidFill>
                <a:latin typeface="Arial" charset="0"/>
                <a:ea typeface="ＭＳ Ｐゴシック" charset="0"/>
              </a:rPr>
              <a:t>F(n) = F(n-1) + F(n-2)</a:t>
            </a:r>
          </a:p>
        </p:txBody>
      </p:sp>
      <p:sp>
        <p:nvSpPr>
          <p:cNvPr id="8" name="TextBox 7">
            <a:extLst>
              <a:ext uri="{FF2B5EF4-FFF2-40B4-BE49-F238E27FC236}">
                <a16:creationId xmlns:a16="http://schemas.microsoft.com/office/drawing/2014/main" id="{FE8F67ED-DECF-B049-AFF4-327F1B208D2D}"/>
              </a:ext>
            </a:extLst>
          </p:cNvPr>
          <p:cNvSpPr txBox="1"/>
          <p:nvPr/>
        </p:nvSpPr>
        <p:spPr>
          <a:xfrm>
            <a:off x="708660" y="1920240"/>
            <a:ext cx="1587294" cy="523220"/>
          </a:xfrm>
          <a:prstGeom prst="rect">
            <a:avLst/>
          </a:prstGeom>
          <a:noFill/>
        </p:spPr>
        <p:txBody>
          <a:bodyPr wrap="none" rtlCol="0">
            <a:spAutoFit/>
          </a:bodyPr>
          <a:lstStyle/>
          <a:p>
            <a:r>
              <a:rPr lang="en-US" sz="2800" dirty="0"/>
              <a:t>Fibonacci:</a:t>
            </a:r>
          </a:p>
        </p:txBody>
      </p:sp>
    </p:spTree>
    <p:extLst>
      <p:ext uri="{BB962C8B-B14F-4D97-AF65-F5344CB8AC3E}">
        <p14:creationId xmlns:p14="http://schemas.microsoft.com/office/powerpoint/2010/main" val="313053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AFB8-42D5-2F42-AC6B-4EA681D4438B}"/>
              </a:ext>
            </a:extLst>
          </p:cNvPr>
          <p:cNvSpPr>
            <a:spLocks noGrp="1"/>
          </p:cNvSpPr>
          <p:nvPr>
            <p:ph type="title"/>
          </p:nvPr>
        </p:nvSpPr>
        <p:spPr/>
        <p:txBody>
          <a:bodyPr/>
          <a:lstStyle/>
          <a:p>
            <a:r>
              <a:rPr lang="en-US" dirty="0"/>
              <a:t>2: DP solution</a:t>
            </a:r>
          </a:p>
        </p:txBody>
      </p:sp>
      <p:sp>
        <p:nvSpPr>
          <p:cNvPr id="3" name="Content Placeholder 2">
            <a:extLst>
              <a:ext uri="{FF2B5EF4-FFF2-40B4-BE49-F238E27FC236}">
                <a16:creationId xmlns:a16="http://schemas.microsoft.com/office/drawing/2014/main" id="{0912B7F6-589D-4246-B1DD-48968F146831}"/>
              </a:ext>
            </a:extLst>
          </p:cNvPr>
          <p:cNvSpPr>
            <a:spLocks noGrp="1"/>
          </p:cNvSpPr>
          <p:nvPr>
            <p:ph sz="quarter" idx="1"/>
          </p:nvPr>
        </p:nvSpPr>
        <p:spPr>
          <a:xfrm>
            <a:off x="612648" y="1600200"/>
            <a:ext cx="8153400" cy="4926330"/>
          </a:xfrm>
        </p:spPr>
        <p:txBody>
          <a:bodyPr>
            <a:normAutofit/>
          </a:bodyPr>
          <a:lstStyle/>
          <a:p>
            <a:pPr marL="0" indent="0">
              <a:buNone/>
            </a:pPr>
            <a:r>
              <a:rPr lang="en-US" dirty="0"/>
              <a:t>The recursive solution will generally be top-down, i.e., working from larger problems to smaller</a:t>
            </a:r>
          </a:p>
          <a:p>
            <a:pPr marL="0" indent="0">
              <a:buNone/>
            </a:pPr>
            <a:endParaRPr lang="en-US" dirty="0"/>
          </a:p>
          <a:p>
            <a:pPr marL="0" indent="0">
              <a:buNone/>
            </a:pPr>
            <a:r>
              <a:rPr lang="en-US" dirty="0"/>
              <a:t>DP solution: </a:t>
            </a:r>
          </a:p>
          <a:p>
            <a:pPr marL="777240" lvl="1" indent="-457200"/>
            <a:r>
              <a:rPr lang="en-US" dirty="0"/>
              <a:t>work bottom-up, from the smallest versions of the problem to the largest</a:t>
            </a:r>
          </a:p>
          <a:p>
            <a:pPr marL="777240" lvl="1" indent="-457200"/>
            <a:r>
              <a:rPr lang="en-US" dirty="0"/>
              <a:t>store the answers to subproblems in a table (often an array or matrix)</a:t>
            </a:r>
          </a:p>
          <a:p>
            <a:pPr marL="777240" lvl="1" indent="-457200"/>
            <a:r>
              <a:rPr lang="en-US" dirty="0">
                <a:solidFill>
                  <a:srgbClr val="FF9E00"/>
                </a:solidFill>
              </a:rPr>
              <a:t>to build bigger problems, lookup solutions in the table to subproblems</a:t>
            </a:r>
          </a:p>
        </p:txBody>
      </p:sp>
    </p:spTree>
    <p:extLst>
      <p:ext uri="{BB962C8B-B14F-4D97-AF65-F5344CB8AC3E}">
        <p14:creationId xmlns:p14="http://schemas.microsoft.com/office/powerpoint/2010/main" val="112211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C63-4BDC-8B49-B0F6-DB2FA78DC535}"/>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0D712F3D-D7DC-8E4F-AA34-24ED842EBAEB}"/>
              </a:ext>
            </a:extLst>
          </p:cNvPr>
          <p:cNvSpPr>
            <a:spLocks noGrp="1"/>
          </p:cNvSpPr>
          <p:nvPr>
            <p:ph sz="quarter" idx="1"/>
          </p:nvPr>
        </p:nvSpPr>
        <p:spPr/>
        <p:txBody>
          <a:bodyPr/>
          <a:lstStyle/>
          <a:p>
            <a:pPr marL="0" indent="0">
              <a:buNone/>
            </a:pPr>
            <a:r>
              <a:rPr lang="en-US" dirty="0"/>
              <a:t>Assignment 4</a:t>
            </a:r>
          </a:p>
          <a:p>
            <a:pPr marL="0" indent="0">
              <a:buNone/>
            </a:pPr>
            <a:endParaRPr lang="en-US" dirty="0"/>
          </a:p>
          <a:p>
            <a:pPr marL="0" indent="0">
              <a:buNone/>
            </a:pPr>
            <a:r>
              <a:rPr lang="en-US" dirty="0"/>
              <a:t>Group 4 distribution</a:t>
            </a:r>
          </a:p>
        </p:txBody>
      </p:sp>
    </p:spTree>
    <p:extLst>
      <p:ext uri="{BB962C8B-B14F-4D97-AF65-F5344CB8AC3E}">
        <p14:creationId xmlns:p14="http://schemas.microsoft.com/office/powerpoint/2010/main" val="189857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4E78-37E5-AC4F-AE56-8486526C9012}"/>
              </a:ext>
            </a:extLst>
          </p:cNvPr>
          <p:cNvSpPr>
            <a:spLocks noGrp="1"/>
          </p:cNvSpPr>
          <p:nvPr>
            <p:ph type="title"/>
          </p:nvPr>
        </p:nvSpPr>
        <p:spPr/>
        <p:txBody>
          <a:bodyPr/>
          <a:lstStyle/>
          <a:p>
            <a:r>
              <a:rPr lang="en-US" dirty="0"/>
              <a:t>2: DP solution</a:t>
            </a:r>
          </a:p>
        </p:txBody>
      </p:sp>
      <p:sp>
        <p:nvSpPr>
          <p:cNvPr id="4" name="Rectangle 4">
            <a:extLst>
              <a:ext uri="{FF2B5EF4-FFF2-40B4-BE49-F238E27FC236}">
                <a16:creationId xmlns:a16="http://schemas.microsoft.com/office/drawing/2014/main" id="{70F1897E-309B-264E-BDE5-9CF3043E265C}"/>
              </a:ext>
            </a:extLst>
          </p:cNvPr>
          <p:cNvSpPr>
            <a:spLocks noChangeArrowheads="1"/>
          </p:cNvSpPr>
          <p:nvPr/>
        </p:nvSpPr>
        <p:spPr bwMode="auto">
          <a:xfrm>
            <a:off x="612648" y="1767363"/>
            <a:ext cx="35909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latin typeface="Arial" charset="0"/>
                <a:ea typeface="ＭＳ Ｐゴシック" charset="0"/>
              </a:rPr>
              <a:t>F(n) = F(n-1) + F(n-2)</a:t>
            </a:r>
          </a:p>
        </p:txBody>
      </p:sp>
      <p:sp>
        <p:nvSpPr>
          <p:cNvPr id="6" name="TextBox 5">
            <a:extLst>
              <a:ext uri="{FF2B5EF4-FFF2-40B4-BE49-F238E27FC236}">
                <a16:creationId xmlns:a16="http://schemas.microsoft.com/office/drawing/2014/main" id="{16F34CC9-F94F-9C44-B414-5D2367887DA6}"/>
              </a:ext>
            </a:extLst>
          </p:cNvPr>
          <p:cNvSpPr txBox="1"/>
          <p:nvPr/>
        </p:nvSpPr>
        <p:spPr>
          <a:xfrm>
            <a:off x="1805940" y="283464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9CCA530A-F786-D44F-B41D-CA38999A926E}"/>
              </a:ext>
            </a:extLst>
          </p:cNvPr>
          <p:cNvSpPr txBox="1"/>
          <p:nvPr/>
        </p:nvSpPr>
        <p:spPr>
          <a:xfrm>
            <a:off x="944880" y="2834640"/>
            <a:ext cx="7411500" cy="3108543"/>
          </a:xfrm>
          <a:prstGeom prst="rect">
            <a:avLst/>
          </a:prstGeom>
          <a:noFill/>
        </p:spPr>
        <p:txBody>
          <a:bodyPr wrap="square" rtlCol="0">
            <a:spAutoFit/>
          </a:bodyPr>
          <a:lstStyle/>
          <a:p>
            <a:r>
              <a:rPr lang="en-US" sz="2800" dirty="0">
                <a:solidFill>
                  <a:srgbClr val="FF0000"/>
                </a:solidFill>
              </a:rPr>
              <a:t>What are the smallest possible values (subproblems)?</a:t>
            </a:r>
          </a:p>
          <a:p>
            <a:endParaRPr lang="en-US" sz="2800" dirty="0">
              <a:solidFill>
                <a:srgbClr val="FF0000"/>
              </a:solidFill>
            </a:endParaRPr>
          </a:p>
          <a:p>
            <a:r>
              <a:rPr lang="en-US" sz="2800" dirty="0">
                <a:solidFill>
                  <a:srgbClr val="FF0000"/>
                </a:solidFill>
              </a:rPr>
              <a:t>To calculate F(n), what are all the subproblems we need to calculate? This is the “table”.</a:t>
            </a:r>
          </a:p>
          <a:p>
            <a:endParaRPr lang="en-US" sz="2800" dirty="0">
              <a:solidFill>
                <a:srgbClr val="FF0000"/>
              </a:solidFill>
            </a:endParaRPr>
          </a:p>
          <a:p>
            <a:r>
              <a:rPr lang="en-US" sz="2800" dirty="0">
                <a:solidFill>
                  <a:srgbClr val="FF0000"/>
                </a:solidFill>
              </a:rPr>
              <a:t>How should we fill in the table?</a:t>
            </a:r>
          </a:p>
        </p:txBody>
      </p:sp>
    </p:spTree>
    <p:extLst>
      <p:ext uri="{BB962C8B-B14F-4D97-AF65-F5344CB8AC3E}">
        <p14:creationId xmlns:p14="http://schemas.microsoft.com/office/powerpoint/2010/main" val="97854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4E78-37E5-AC4F-AE56-8486526C9012}"/>
              </a:ext>
            </a:extLst>
          </p:cNvPr>
          <p:cNvSpPr>
            <a:spLocks noGrp="1"/>
          </p:cNvSpPr>
          <p:nvPr>
            <p:ph type="title"/>
          </p:nvPr>
        </p:nvSpPr>
        <p:spPr/>
        <p:txBody>
          <a:bodyPr/>
          <a:lstStyle/>
          <a:p>
            <a:r>
              <a:rPr lang="en-US" dirty="0"/>
              <a:t>2: DP solution</a:t>
            </a:r>
          </a:p>
        </p:txBody>
      </p:sp>
      <p:sp>
        <p:nvSpPr>
          <p:cNvPr id="4" name="Rectangle 4">
            <a:extLst>
              <a:ext uri="{FF2B5EF4-FFF2-40B4-BE49-F238E27FC236}">
                <a16:creationId xmlns:a16="http://schemas.microsoft.com/office/drawing/2014/main" id="{70F1897E-309B-264E-BDE5-9CF3043E265C}"/>
              </a:ext>
            </a:extLst>
          </p:cNvPr>
          <p:cNvSpPr>
            <a:spLocks noChangeArrowheads="1"/>
          </p:cNvSpPr>
          <p:nvPr/>
        </p:nvSpPr>
        <p:spPr bwMode="auto">
          <a:xfrm>
            <a:off x="612648" y="1767363"/>
            <a:ext cx="35909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tx2"/>
              </a:buClr>
              <a:buSzPct val="70000"/>
              <a:buFont typeface="Wingdings" charset="0"/>
              <a:buNone/>
              <a:defRPr/>
            </a:pPr>
            <a:r>
              <a:rPr lang="en-US" sz="2800" dirty="0">
                <a:latin typeface="Arial" charset="0"/>
                <a:ea typeface="ＭＳ Ｐゴシック" charset="0"/>
              </a:rPr>
              <a:t>F(n) = F(n-1) + F(n-2)</a:t>
            </a:r>
          </a:p>
        </p:txBody>
      </p:sp>
      <p:sp>
        <p:nvSpPr>
          <p:cNvPr id="7" name="TextBox 6">
            <a:extLst>
              <a:ext uri="{FF2B5EF4-FFF2-40B4-BE49-F238E27FC236}">
                <a16:creationId xmlns:a16="http://schemas.microsoft.com/office/drawing/2014/main" id="{9CCA530A-F786-D44F-B41D-CA38999A926E}"/>
              </a:ext>
            </a:extLst>
          </p:cNvPr>
          <p:cNvSpPr txBox="1"/>
          <p:nvPr/>
        </p:nvSpPr>
        <p:spPr>
          <a:xfrm>
            <a:off x="944880" y="2834640"/>
            <a:ext cx="7411500" cy="3108543"/>
          </a:xfrm>
          <a:prstGeom prst="rect">
            <a:avLst/>
          </a:prstGeom>
          <a:noFill/>
        </p:spPr>
        <p:txBody>
          <a:bodyPr wrap="square" rtlCol="0">
            <a:spAutoFit/>
          </a:bodyPr>
          <a:lstStyle/>
          <a:p>
            <a:r>
              <a:rPr lang="en-US" sz="2800" dirty="0"/>
              <a:t>What are the smallest possible values (subproblems)? </a:t>
            </a:r>
            <a:r>
              <a:rPr lang="en-US" sz="2800" dirty="0">
                <a:solidFill>
                  <a:srgbClr val="0000FF"/>
                </a:solidFill>
              </a:rPr>
              <a:t>F(1) = 1, F(2) = 1 </a:t>
            </a:r>
          </a:p>
          <a:p>
            <a:endParaRPr lang="en-US" sz="2800" dirty="0">
              <a:solidFill>
                <a:srgbClr val="FF0000"/>
              </a:solidFill>
            </a:endParaRPr>
          </a:p>
          <a:p>
            <a:r>
              <a:rPr lang="en-US" sz="2800" dirty="0"/>
              <a:t>To calculate F(n), what are all the subproblems we need to calculate? This is the “table”. </a:t>
            </a:r>
            <a:r>
              <a:rPr lang="en-US" sz="2800" dirty="0">
                <a:solidFill>
                  <a:srgbClr val="0000FF"/>
                </a:solidFill>
              </a:rPr>
              <a:t>F(1) … F(n-1)</a:t>
            </a:r>
          </a:p>
          <a:p>
            <a:endParaRPr lang="en-US" sz="2800" dirty="0">
              <a:solidFill>
                <a:srgbClr val="FF0000"/>
              </a:solidFill>
            </a:endParaRPr>
          </a:p>
          <a:p>
            <a:r>
              <a:rPr lang="en-US" sz="2800" dirty="0"/>
              <a:t>How should we fill in the table? </a:t>
            </a:r>
            <a:r>
              <a:rPr lang="en-US" sz="2800" dirty="0">
                <a:solidFill>
                  <a:srgbClr val="0000FF"/>
                </a:solidFill>
              </a:rPr>
              <a:t>F(1) </a:t>
            </a:r>
            <a:r>
              <a:rPr lang="en-US" sz="2800" dirty="0">
                <a:solidFill>
                  <a:srgbClr val="0000FF"/>
                </a:solidFill>
                <a:sym typeface="Wingdings" pitchFamily="2" charset="2"/>
              </a:rPr>
              <a:t> F(n)</a:t>
            </a:r>
            <a:endParaRPr lang="en-US" sz="2800" dirty="0">
              <a:solidFill>
                <a:srgbClr val="0000FF"/>
              </a:solidFill>
            </a:endParaRPr>
          </a:p>
        </p:txBody>
      </p:sp>
    </p:spTree>
    <p:extLst>
      <p:ext uri="{BB962C8B-B14F-4D97-AF65-F5344CB8AC3E}">
        <p14:creationId xmlns:p14="http://schemas.microsoft.com/office/powerpoint/2010/main" val="158556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1FCF-E5DD-9147-B5F8-661D745B0FD5}"/>
              </a:ext>
            </a:extLst>
          </p:cNvPr>
          <p:cNvSpPr>
            <a:spLocks noGrp="1"/>
          </p:cNvSpPr>
          <p:nvPr>
            <p:ph type="title"/>
          </p:nvPr>
        </p:nvSpPr>
        <p:spPr/>
        <p:txBody>
          <a:bodyPr/>
          <a:lstStyle/>
          <a:p>
            <a:r>
              <a:rPr lang="en-US" dirty="0"/>
              <a:t>2: DP solution</a:t>
            </a:r>
          </a:p>
        </p:txBody>
      </p:sp>
      <p:pic>
        <p:nvPicPr>
          <p:cNvPr id="4" name="Picture 12">
            <a:extLst>
              <a:ext uri="{FF2B5EF4-FFF2-40B4-BE49-F238E27FC236}">
                <a16:creationId xmlns:a16="http://schemas.microsoft.com/office/drawing/2014/main" id="{60A7C023-8E38-314A-A51D-85F8B234F2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510" y="1623060"/>
            <a:ext cx="4653792" cy="19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70EA8C0-CD9B-9645-8B67-9F931DBA883B}"/>
              </a:ext>
            </a:extLst>
          </p:cNvPr>
          <p:cNvSpPr txBox="1"/>
          <p:nvPr/>
        </p:nvSpPr>
        <p:spPr>
          <a:xfrm>
            <a:off x="1308198" y="5063490"/>
            <a:ext cx="6762300" cy="523220"/>
          </a:xfrm>
          <a:prstGeom prst="rect">
            <a:avLst/>
          </a:prstGeom>
          <a:noFill/>
        </p:spPr>
        <p:txBody>
          <a:bodyPr wrap="none" rtlCol="0">
            <a:spAutoFit/>
          </a:bodyPr>
          <a:lstStyle/>
          <a:p>
            <a:r>
              <a:rPr lang="en-US" sz="2800" dirty="0"/>
              <a:t>Store the intermediary values in an array (</a:t>
            </a:r>
            <a:r>
              <a:rPr lang="en-US" sz="2800" i="1" dirty="0"/>
              <a:t>fib</a:t>
            </a:r>
            <a:r>
              <a:rPr lang="en-US" sz="2800" dirty="0"/>
              <a:t>)</a:t>
            </a:r>
          </a:p>
        </p:txBody>
      </p:sp>
    </p:spTree>
    <p:extLst>
      <p:ext uri="{BB962C8B-B14F-4D97-AF65-F5344CB8AC3E}">
        <p14:creationId xmlns:p14="http://schemas.microsoft.com/office/powerpoint/2010/main" val="5845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D2B-C1EC-F944-A58C-24A55047E70B}"/>
              </a:ext>
            </a:extLst>
          </p:cNvPr>
          <p:cNvSpPr>
            <a:spLocks noGrp="1"/>
          </p:cNvSpPr>
          <p:nvPr>
            <p:ph type="title"/>
          </p:nvPr>
        </p:nvSpPr>
        <p:spPr/>
        <p:txBody>
          <a:bodyPr/>
          <a:lstStyle/>
          <a:p>
            <a:r>
              <a:rPr lang="en-US" dirty="0"/>
              <a:t>3: Analysis</a:t>
            </a:r>
          </a:p>
        </p:txBody>
      </p:sp>
      <p:pic>
        <p:nvPicPr>
          <p:cNvPr id="4" name="Picture 12">
            <a:extLst>
              <a:ext uri="{FF2B5EF4-FFF2-40B4-BE49-F238E27FC236}">
                <a16:creationId xmlns:a16="http://schemas.microsoft.com/office/drawing/2014/main" id="{9104AC34-F7C0-6F4D-8032-10FE0AB51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510" y="1623060"/>
            <a:ext cx="4653792" cy="19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9FE667D-F725-9044-9C93-05028AF961C0}"/>
              </a:ext>
            </a:extLst>
          </p:cNvPr>
          <p:cNvSpPr txBox="1"/>
          <p:nvPr/>
        </p:nvSpPr>
        <p:spPr>
          <a:xfrm>
            <a:off x="510640" y="4441371"/>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p>
        </p:txBody>
      </p:sp>
    </p:spTree>
    <p:extLst>
      <p:ext uri="{BB962C8B-B14F-4D97-AF65-F5344CB8AC3E}">
        <p14:creationId xmlns:p14="http://schemas.microsoft.com/office/powerpoint/2010/main" val="196049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D2B-C1EC-F944-A58C-24A55047E70B}"/>
              </a:ext>
            </a:extLst>
          </p:cNvPr>
          <p:cNvSpPr>
            <a:spLocks noGrp="1"/>
          </p:cNvSpPr>
          <p:nvPr>
            <p:ph type="title"/>
          </p:nvPr>
        </p:nvSpPr>
        <p:spPr/>
        <p:txBody>
          <a:bodyPr/>
          <a:lstStyle/>
          <a:p>
            <a:r>
              <a:rPr lang="en-US" dirty="0"/>
              <a:t>3: Analysis</a:t>
            </a:r>
          </a:p>
        </p:txBody>
      </p:sp>
      <p:pic>
        <p:nvPicPr>
          <p:cNvPr id="4" name="Picture 12">
            <a:extLst>
              <a:ext uri="{FF2B5EF4-FFF2-40B4-BE49-F238E27FC236}">
                <a16:creationId xmlns:a16="http://schemas.microsoft.com/office/drawing/2014/main" id="{9104AC34-F7C0-6F4D-8032-10FE0AB51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510" y="1623060"/>
            <a:ext cx="4653792" cy="1983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9FE667D-F725-9044-9C93-05028AF961C0}"/>
              </a:ext>
            </a:extLst>
          </p:cNvPr>
          <p:cNvSpPr txBox="1"/>
          <p:nvPr/>
        </p:nvSpPr>
        <p:spPr>
          <a:xfrm>
            <a:off x="510640" y="4441371"/>
            <a:ext cx="3773790"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a:t>
            </a:r>
            <a:r>
              <a:rPr lang="en-US" sz="2800" dirty="0">
                <a:solidFill>
                  <a:srgbClr val="0000FF"/>
                </a:solidFill>
              </a:rPr>
              <a:t>n)</a:t>
            </a:r>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a:t>
            </a:r>
            <a:r>
              <a:rPr lang="en-US" sz="2800" dirty="0">
                <a:solidFill>
                  <a:srgbClr val="0000FF"/>
                </a:solidFill>
              </a:rPr>
              <a:t>n)</a:t>
            </a:r>
            <a:endParaRPr lang="en-US" sz="2800" dirty="0"/>
          </a:p>
        </p:txBody>
      </p:sp>
    </p:spTree>
    <p:extLst>
      <p:ext uri="{BB962C8B-B14F-4D97-AF65-F5344CB8AC3E}">
        <p14:creationId xmlns:p14="http://schemas.microsoft.com/office/powerpoint/2010/main" val="164849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EDCA42-AD1B-5546-A101-1A314EA5C194}"/>
              </a:ext>
            </a:extLst>
          </p:cNvPr>
          <p:cNvSpPr>
            <a:spLocks noGrp="1" noChangeArrowheads="1"/>
          </p:cNvSpPr>
          <p:nvPr>
            <p:ph type="title"/>
          </p:nvPr>
        </p:nvSpPr>
        <p:spPr/>
        <p:txBody>
          <a:bodyPr/>
          <a:lstStyle/>
          <a:p>
            <a:pPr eaLnBrk="1" hangingPunct="1">
              <a:defRPr/>
            </a:pPr>
            <a:r>
              <a:rPr lang="en-US">
                <a:cs typeface="+mj-cs"/>
              </a:rPr>
              <a:t>Counting binary search trees</a:t>
            </a:r>
          </a:p>
        </p:txBody>
      </p:sp>
      <p:sp>
        <p:nvSpPr>
          <p:cNvPr id="22531" name="Rectangle 3">
            <a:extLst>
              <a:ext uri="{FF2B5EF4-FFF2-40B4-BE49-F238E27FC236}">
                <a16:creationId xmlns:a16="http://schemas.microsoft.com/office/drawing/2014/main" id="{3565D994-F367-434D-B475-71DE2BF2FD1B}"/>
              </a:ext>
            </a:extLst>
          </p:cNvPr>
          <p:cNvSpPr>
            <a:spLocks noGrp="1" noChangeArrowheads="1"/>
          </p:cNvSpPr>
          <p:nvPr>
            <p:ph type="body" idx="1"/>
          </p:nvPr>
        </p:nvSpPr>
        <p:spPr>
          <a:xfrm>
            <a:off x="457200" y="1719263"/>
            <a:ext cx="8229600" cy="1252537"/>
          </a:xfrm>
        </p:spPr>
        <p:txBody>
          <a:bodyPr/>
          <a:lstStyle/>
          <a:p>
            <a:pPr marL="0" indent="0" eaLnBrk="1" hangingPunct="1">
              <a:buFont typeface="Wingdings" charset="0"/>
              <a:buNone/>
              <a:defRPr/>
            </a:pPr>
            <a:r>
              <a:rPr lang="en-US" sz="2800" dirty="0">
                <a:solidFill>
                  <a:srgbClr val="FF0000"/>
                </a:solidFill>
                <a:cs typeface="+mn-cs"/>
              </a:rPr>
              <a:t>How many unique binary search trees can be created using the numbers 1 through n?</a:t>
            </a:r>
          </a:p>
        </p:txBody>
      </p:sp>
      <p:sp>
        <p:nvSpPr>
          <p:cNvPr id="22532" name="Text Box 4">
            <a:extLst>
              <a:ext uri="{FF2B5EF4-FFF2-40B4-BE49-F238E27FC236}">
                <a16:creationId xmlns:a16="http://schemas.microsoft.com/office/drawing/2014/main" id="{C15CB146-DAD6-D442-83A7-892EB2AC1078}"/>
              </a:ext>
            </a:extLst>
          </p:cNvPr>
          <p:cNvSpPr txBox="1">
            <a:spLocks noChangeArrowheads="1"/>
          </p:cNvSpPr>
          <p:nvPr/>
        </p:nvSpPr>
        <p:spPr bwMode="auto">
          <a:xfrm>
            <a:off x="3962400" y="3429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4</a:t>
            </a:r>
          </a:p>
        </p:txBody>
      </p:sp>
      <p:sp>
        <p:nvSpPr>
          <p:cNvPr id="22533" name="Oval 5">
            <a:extLst>
              <a:ext uri="{FF2B5EF4-FFF2-40B4-BE49-F238E27FC236}">
                <a16:creationId xmlns:a16="http://schemas.microsoft.com/office/drawing/2014/main" id="{840AE560-03D6-1B40-BC1E-AFC34B2811AF}"/>
              </a:ext>
            </a:extLst>
          </p:cNvPr>
          <p:cNvSpPr>
            <a:spLocks noChangeArrowheads="1"/>
          </p:cNvSpPr>
          <p:nvPr/>
        </p:nvSpPr>
        <p:spPr bwMode="auto">
          <a:xfrm>
            <a:off x="3810000" y="3352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4" name="Text Box 6">
            <a:extLst>
              <a:ext uri="{FF2B5EF4-FFF2-40B4-BE49-F238E27FC236}">
                <a16:creationId xmlns:a16="http://schemas.microsoft.com/office/drawing/2014/main" id="{AE808B76-6C8E-4E4B-8B4D-65EBBAEA6152}"/>
              </a:ext>
            </a:extLst>
          </p:cNvPr>
          <p:cNvSpPr txBox="1">
            <a:spLocks noChangeArrowheads="1"/>
          </p:cNvSpPr>
          <p:nvPr/>
        </p:nvSpPr>
        <p:spPr bwMode="auto">
          <a:xfrm>
            <a:off x="2819400" y="4343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22535" name="Oval 7">
            <a:extLst>
              <a:ext uri="{FF2B5EF4-FFF2-40B4-BE49-F238E27FC236}">
                <a16:creationId xmlns:a16="http://schemas.microsoft.com/office/drawing/2014/main" id="{F630A0A9-F1B6-EB48-B0C7-221417B8B67C}"/>
              </a:ext>
            </a:extLst>
          </p:cNvPr>
          <p:cNvSpPr>
            <a:spLocks noChangeArrowheads="1"/>
          </p:cNvSpPr>
          <p:nvPr/>
        </p:nvSpPr>
        <p:spPr bwMode="auto">
          <a:xfrm>
            <a:off x="2590800" y="4267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6" name="Text Box 8">
            <a:extLst>
              <a:ext uri="{FF2B5EF4-FFF2-40B4-BE49-F238E27FC236}">
                <a16:creationId xmlns:a16="http://schemas.microsoft.com/office/drawing/2014/main" id="{88A3E619-4206-2943-910D-8CCF9EC3B44E}"/>
              </a:ext>
            </a:extLst>
          </p:cNvPr>
          <p:cNvSpPr txBox="1">
            <a:spLocks noChangeArrowheads="1"/>
          </p:cNvSpPr>
          <p:nvPr/>
        </p:nvSpPr>
        <p:spPr bwMode="auto">
          <a:xfrm>
            <a:off x="1447800" y="5791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2537" name="Oval 9">
            <a:extLst>
              <a:ext uri="{FF2B5EF4-FFF2-40B4-BE49-F238E27FC236}">
                <a16:creationId xmlns:a16="http://schemas.microsoft.com/office/drawing/2014/main" id="{3F17CF37-A4F8-044D-8794-E4119D3D25D9}"/>
              </a:ext>
            </a:extLst>
          </p:cNvPr>
          <p:cNvSpPr>
            <a:spLocks noChangeArrowheads="1"/>
          </p:cNvSpPr>
          <p:nvPr/>
        </p:nvSpPr>
        <p:spPr bwMode="auto">
          <a:xfrm>
            <a:off x="1371600" y="57150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8" name="Line 10">
            <a:extLst>
              <a:ext uri="{FF2B5EF4-FFF2-40B4-BE49-F238E27FC236}">
                <a16:creationId xmlns:a16="http://schemas.microsoft.com/office/drawing/2014/main" id="{87A90F62-6DB9-5243-96D7-A5832CE4E312}"/>
              </a:ext>
            </a:extLst>
          </p:cNvPr>
          <p:cNvSpPr>
            <a:spLocks noChangeShapeType="1"/>
          </p:cNvSpPr>
          <p:nvPr/>
        </p:nvSpPr>
        <p:spPr bwMode="auto">
          <a:xfrm flipV="1">
            <a:off x="1828800" y="4724400"/>
            <a:ext cx="838200" cy="990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9" name="Line 11">
            <a:extLst>
              <a:ext uri="{FF2B5EF4-FFF2-40B4-BE49-F238E27FC236}">
                <a16:creationId xmlns:a16="http://schemas.microsoft.com/office/drawing/2014/main" id="{02E5F143-0258-294B-BE4A-C47C92BD7335}"/>
              </a:ext>
            </a:extLst>
          </p:cNvPr>
          <p:cNvSpPr>
            <a:spLocks noChangeShapeType="1"/>
          </p:cNvSpPr>
          <p:nvPr/>
        </p:nvSpPr>
        <p:spPr bwMode="auto">
          <a:xfrm flipV="1">
            <a:off x="3048000" y="3810000"/>
            <a:ext cx="8382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0" name="Text Box 12">
            <a:extLst>
              <a:ext uri="{FF2B5EF4-FFF2-40B4-BE49-F238E27FC236}">
                <a16:creationId xmlns:a16="http://schemas.microsoft.com/office/drawing/2014/main" id="{6D5EE1B3-43DB-9046-A385-AF63A0CE6D1F}"/>
              </a:ext>
            </a:extLst>
          </p:cNvPr>
          <p:cNvSpPr txBox="1">
            <a:spLocks noChangeArrowheads="1"/>
          </p:cNvSpPr>
          <p:nvPr/>
        </p:nvSpPr>
        <p:spPr bwMode="auto">
          <a:xfrm>
            <a:off x="3352800" y="5715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a:t>
            </a:r>
          </a:p>
        </p:txBody>
      </p:sp>
      <p:sp>
        <p:nvSpPr>
          <p:cNvPr id="22541" name="Oval 13">
            <a:extLst>
              <a:ext uri="{FF2B5EF4-FFF2-40B4-BE49-F238E27FC236}">
                <a16:creationId xmlns:a16="http://schemas.microsoft.com/office/drawing/2014/main" id="{5314AF6D-EB42-BD4A-9C10-57F241F917AB}"/>
              </a:ext>
            </a:extLst>
          </p:cNvPr>
          <p:cNvSpPr>
            <a:spLocks noChangeArrowheads="1"/>
          </p:cNvSpPr>
          <p:nvPr/>
        </p:nvSpPr>
        <p:spPr bwMode="auto">
          <a:xfrm>
            <a:off x="3124200" y="5638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2" name="Text Box 14">
            <a:extLst>
              <a:ext uri="{FF2B5EF4-FFF2-40B4-BE49-F238E27FC236}">
                <a16:creationId xmlns:a16="http://schemas.microsoft.com/office/drawing/2014/main" id="{3B2A0509-4CFD-7645-96F4-50B81F85F025}"/>
              </a:ext>
            </a:extLst>
          </p:cNvPr>
          <p:cNvSpPr txBox="1">
            <a:spLocks noChangeArrowheads="1"/>
          </p:cNvSpPr>
          <p:nvPr/>
        </p:nvSpPr>
        <p:spPr bwMode="auto">
          <a:xfrm>
            <a:off x="4953000" y="4343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en-US">
              <a:latin typeface="Arial" charset="0"/>
              <a:ea typeface="ＭＳ Ｐゴシック" charset="0"/>
            </a:endParaRPr>
          </a:p>
        </p:txBody>
      </p:sp>
      <p:sp>
        <p:nvSpPr>
          <p:cNvPr id="22543" name="Oval 15">
            <a:extLst>
              <a:ext uri="{FF2B5EF4-FFF2-40B4-BE49-F238E27FC236}">
                <a16:creationId xmlns:a16="http://schemas.microsoft.com/office/drawing/2014/main" id="{A78EC33E-841F-6C4F-A2F3-9A6C34A7AB4E}"/>
              </a:ext>
            </a:extLst>
          </p:cNvPr>
          <p:cNvSpPr>
            <a:spLocks noChangeArrowheads="1"/>
          </p:cNvSpPr>
          <p:nvPr/>
        </p:nvSpPr>
        <p:spPr bwMode="auto">
          <a:xfrm>
            <a:off x="4876800" y="4267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4" name="Text Box 16">
            <a:extLst>
              <a:ext uri="{FF2B5EF4-FFF2-40B4-BE49-F238E27FC236}">
                <a16:creationId xmlns:a16="http://schemas.microsoft.com/office/drawing/2014/main" id="{0F5AF401-E005-404C-A118-552C34DCD3B5}"/>
              </a:ext>
            </a:extLst>
          </p:cNvPr>
          <p:cNvSpPr txBox="1">
            <a:spLocks noChangeArrowheads="1"/>
          </p:cNvSpPr>
          <p:nvPr/>
        </p:nvSpPr>
        <p:spPr bwMode="auto">
          <a:xfrm>
            <a:off x="5943600" y="57292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6</a:t>
            </a:r>
          </a:p>
        </p:txBody>
      </p:sp>
      <p:sp>
        <p:nvSpPr>
          <p:cNvPr id="22545" name="Oval 17">
            <a:extLst>
              <a:ext uri="{FF2B5EF4-FFF2-40B4-BE49-F238E27FC236}">
                <a16:creationId xmlns:a16="http://schemas.microsoft.com/office/drawing/2014/main" id="{D17BE9C8-87AA-7F4D-95DB-2E46266F1D34}"/>
              </a:ext>
            </a:extLst>
          </p:cNvPr>
          <p:cNvSpPr>
            <a:spLocks noChangeArrowheads="1"/>
          </p:cNvSpPr>
          <p:nvPr/>
        </p:nvSpPr>
        <p:spPr bwMode="auto">
          <a:xfrm>
            <a:off x="5791200" y="5638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46" name="Line 18">
            <a:extLst>
              <a:ext uri="{FF2B5EF4-FFF2-40B4-BE49-F238E27FC236}">
                <a16:creationId xmlns:a16="http://schemas.microsoft.com/office/drawing/2014/main" id="{DDAE5325-0101-D640-9B16-9C70B956D042}"/>
              </a:ext>
            </a:extLst>
          </p:cNvPr>
          <p:cNvSpPr>
            <a:spLocks noChangeShapeType="1"/>
          </p:cNvSpPr>
          <p:nvPr/>
        </p:nvSpPr>
        <p:spPr bwMode="auto">
          <a:xfrm>
            <a:off x="3048000" y="4800600"/>
            <a:ext cx="3810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7" name="Line 19">
            <a:extLst>
              <a:ext uri="{FF2B5EF4-FFF2-40B4-BE49-F238E27FC236}">
                <a16:creationId xmlns:a16="http://schemas.microsoft.com/office/drawing/2014/main" id="{8D334E7F-F8AA-1B44-AF84-67D2578BE845}"/>
              </a:ext>
            </a:extLst>
          </p:cNvPr>
          <p:cNvSpPr>
            <a:spLocks noChangeShapeType="1"/>
          </p:cNvSpPr>
          <p:nvPr/>
        </p:nvSpPr>
        <p:spPr bwMode="auto">
          <a:xfrm>
            <a:off x="4419600" y="3810000"/>
            <a:ext cx="6858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8" name="Line 20">
            <a:extLst>
              <a:ext uri="{FF2B5EF4-FFF2-40B4-BE49-F238E27FC236}">
                <a16:creationId xmlns:a16="http://schemas.microsoft.com/office/drawing/2014/main" id="{D6C017B8-73ED-2949-9DA0-43903933993C}"/>
              </a:ext>
            </a:extLst>
          </p:cNvPr>
          <p:cNvSpPr>
            <a:spLocks noChangeShapeType="1"/>
          </p:cNvSpPr>
          <p:nvPr/>
        </p:nvSpPr>
        <p:spPr bwMode="auto">
          <a:xfrm>
            <a:off x="5486400" y="4724400"/>
            <a:ext cx="533400" cy="914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9" name="Text Box 21">
            <a:extLst>
              <a:ext uri="{FF2B5EF4-FFF2-40B4-BE49-F238E27FC236}">
                <a16:creationId xmlns:a16="http://schemas.microsoft.com/office/drawing/2014/main" id="{18A955E9-F46D-5540-9316-D83C97C0CF51}"/>
              </a:ext>
            </a:extLst>
          </p:cNvPr>
          <p:cNvSpPr txBox="1">
            <a:spLocks noChangeArrowheads="1"/>
          </p:cNvSpPr>
          <p:nvPr/>
        </p:nvSpPr>
        <p:spPr bwMode="auto">
          <a:xfrm>
            <a:off x="5029200" y="43576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5</a:t>
            </a:r>
          </a:p>
        </p:txBody>
      </p:sp>
    </p:spTree>
    <p:extLst>
      <p:ext uri="{BB962C8B-B14F-4D97-AF65-F5344CB8AC3E}">
        <p14:creationId xmlns:p14="http://schemas.microsoft.com/office/powerpoint/2010/main" val="6919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008199-1A98-0D45-BE99-7705DAD3220D}"/>
              </a:ext>
            </a:extLst>
          </p:cNvPr>
          <p:cNvSpPr>
            <a:spLocks noGrp="1" noChangeArrowheads="1"/>
          </p:cNvSpPr>
          <p:nvPr>
            <p:ph type="title"/>
          </p:nvPr>
        </p:nvSpPr>
        <p:spPr/>
        <p:txBody>
          <a:bodyPr>
            <a:normAutofit/>
          </a:bodyPr>
          <a:lstStyle/>
          <a:p>
            <a:pPr eaLnBrk="1" hangingPunct="1">
              <a:defRPr/>
            </a:pPr>
            <a:r>
              <a:rPr lang="en-US" dirty="0">
                <a:cs typeface="+mj-cs"/>
              </a:rPr>
              <a:t>Step 1: What is the subproblem?</a:t>
            </a:r>
          </a:p>
        </p:txBody>
      </p:sp>
      <p:sp>
        <p:nvSpPr>
          <p:cNvPr id="23555" name="Rectangle 3">
            <a:extLst>
              <a:ext uri="{FF2B5EF4-FFF2-40B4-BE49-F238E27FC236}">
                <a16:creationId xmlns:a16="http://schemas.microsoft.com/office/drawing/2014/main" id="{8317F15F-3B6E-8542-B73F-3082ED3CA7E0}"/>
              </a:ext>
            </a:extLst>
          </p:cNvPr>
          <p:cNvSpPr>
            <a:spLocks noGrp="1" noChangeArrowheads="1"/>
          </p:cNvSpPr>
          <p:nvPr>
            <p:ph type="body" idx="1"/>
          </p:nvPr>
        </p:nvSpPr>
        <p:spPr>
          <a:xfrm>
            <a:off x="381000" y="1600200"/>
            <a:ext cx="8385048" cy="2438400"/>
          </a:xfrm>
        </p:spPr>
        <p:txBody>
          <a:bodyPr/>
          <a:lstStyle/>
          <a:p>
            <a:pPr marL="0" indent="0" eaLnBrk="1" hangingPunct="1">
              <a:lnSpc>
                <a:spcPct val="80000"/>
              </a:lnSpc>
              <a:buFont typeface="Wingdings" charset="0"/>
              <a:buNone/>
              <a:defRPr/>
            </a:pPr>
            <a:r>
              <a:rPr lang="en-US" sz="2400" dirty="0">
                <a:cs typeface="+mn-cs"/>
              </a:rPr>
              <a:t>Assume we have </a:t>
            </a:r>
            <a:r>
              <a:rPr lang="en-US" sz="2400" dirty="0"/>
              <a:t>a working function </a:t>
            </a:r>
            <a:r>
              <a:rPr lang="en-US" sz="2400" dirty="0">
                <a:cs typeface="+mn-cs"/>
              </a:rPr>
              <a:t>(call it T) that can give us the answer to smaller subproblems.</a:t>
            </a:r>
          </a:p>
          <a:p>
            <a:pPr marL="0" indent="0" eaLnBrk="1" hangingPunct="1">
              <a:lnSpc>
                <a:spcPct val="80000"/>
              </a:lnSpc>
              <a:buFont typeface="Wingdings" charset="0"/>
              <a:buNone/>
              <a:defRPr/>
            </a:pPr>
            <a:endParaRPr lang="en-US" sz="2400" dirty="0">
              <a:solidFill>
                <a:srgbClr val="FF0000"/>
              </a:solidFill>
              <a:cs typeface="+mn-cs"/>
            </a:endParaRPr>
          </a:p>
          <a:p>
            <a:pPr marL="0" indent="0" eaLnBrk="1" hangingPunct="1">
              <a:lnSpc>
                <a:spcPct val="80000"/>
              </a:lnSpc>
              <a:buFont typeface="Wingdings" charset="0"/>
              <a:buNone/>
              <a:defRPr/>
            </a:pPr>
            <a:r>
              <a:rPr lang="en-US" sz="2400" dirty="0">
                <a:solidFill>
                  <a:srgbClr val="FF0000"/>
                </a:solidFill>
                <a:cs typeface="+mn-cs"/>
              </a:rPr>
              <a:t>How can we use the answer from this to answer our question?</a:t>
            </a:r>
          </a:p>
          <a:p>
            <a:pPr marL="0" indent="0" eaLnBrk="1" hangingPunct="1">
              <a:lnSpc>
                <a:spcPct val="80000"/>
              </a:lnSpc>
              <a:buFont typeface="Wingdings" charset="0"/>
              <a:buNone/>
              <a:defRPr/>
            </a:pPr>
            <a:endParaRPr lang="en-US" sz="2400" dirty="0">
              <a:solidFill>
                <a:srgbClr val="FF0000"/>
              </a:solidFill>
              <a:cs typeface="+mn-cs"/>
            </a:endParaRPr>
          </a:p>
          <a:p>
            <a:pPr marL="0" indent="0" eaLnBrk="1" hangingPunct="1">
              <a:lnSpc>
                <a:spcPct val="80000"/>
              </a:lnSpc>
              <a:buFont typeface="Wingdings" charset="0"/>
              <a:buNone/>
              <a:defRPr/>
            </a:pPr>
            <a:r>
              <a:rPr lang="en-US" sz="2400" dirty="0">
                <a:solidFill>
                  <a:srgbClr val="FF0000"/>
                </a:solidFill>
                <a:cs typeface="+mn-cs"/>
              </a:rPr>
              <a:t>How many options for the root are there?</a:t>
            </a:r>
          </a:p>
          <a:p>
            <a:pPr eaLnBrk="1" hangingPunct="1">
              <a:lnSpc>
                <a:spcPct val="80000"/>
              </a:lnSpc>
              <a:buFont typeface="Wingdings" charset="0"/>
              <a:buNone/>
              <a:defRPr/>
            </a:pPr>
            <a:endParaRPr lang="en-US" sz="2400" dirty="0">
              <a:cs typeface="+mn-cs"/>
            </a:endParaRPr>
          </a:p>
        </p:txBody>
      </p:sp>
      <p:sp>
        <p:nvSpPr>
          <p:cNvPr id="23556" name="Text Box 4">
            <a:extLst>
              <a:ext uri="{FF2B5EF4-FFF2-40B4-BE49-F238E27FC236}">
                <a16:creationId xmlns:a16="http://schemas.microsoft.com/office/drawing/2014/main" id="{4392A536-5BC6-7140-B8F0-BEC558B2C9C4}"/>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97A6D2C-709B-C24D-AEEE-3241B4EB8AB1}"/>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D8D5FBD0-F177-AB4C-86F4-66A8751A3D7C}"/>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13F12C3-CA5A-AB4C-9480-584B0C3D2F82}"/>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A1A6A153-3FFF-CD47-A25E-B3D5573C2AC7}"/>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5729C253-76A2-B54A-BDAD-34422B35C29C}"/>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1CD6221-1C26-7548-849B-3E83D81A881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953F689E-990D-284E-8234-14C25091A803}"/>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D0B1E55D-E541-824A-93F2-516F48AC723E}"/>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5E1321F-6990-FE4C-878C-AD1FEF6559E1}"/>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27CB8BD0-EA0B-4E4F-9C38-DA78CCCE40C1}"/>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26A4EDCB-9F94-8C43-8E69-6A1A9ECD2031}"/>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4EA10DDC-5C1D-044B-96C9-4A11CAB38150}"/>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F7FA9E80-6ECF-3F4D-BC8C-2447A99B35AA}"/>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C6CBFF3E-7DD7-E041-8476-F2339F9E06CB}"/>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DF56B2D0-62D3-CC40-AC1F-9E9691AD17EB}"/>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FF2097B7-22CB-3F4F-8F9B-8C62A85533C8}"/>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56D12EFD-16FF-F141-9694-4E44704E3D9D}"/>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ADBA2F18-6E83-FD49-A05D-E3FD545CBD5F}"/>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E114108F-F968-9E43-91E6-C5AD6610EA54}"/>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FBF60D28-2E38-A645-BA43-EBEAF7EEA512}"/>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spTree>
    <p:extLst>
      <p:ext uri="{BB962C8B-B14F-4D97-AF65-F5344CB8AC3E}">
        <p14:creationId xmlns:p14="http://schemas.microsoft.com/office/powerpoint/2010/main" val="1233715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5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5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5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5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5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5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8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animBg="1"/>
      <p:bldP spid="23559" grpId="0" animBg="1"/>
      <p:bldP spid="23564" grpId="0"/>
      <p:bldP spid="23565" grpId="0" animBg="1"/>
      <p:bldP spid="23567" grpId="0" animBg="1"/>
      <p:bldP spid="23569" grpId="0" animBg="1"/>
      <p:bldP spid="23570" grpId="0"/>
      <p:bldP spid="23571" grpId="0" animBg="1"/>
      <p:bldP spid="23573" grpId="0" animBg="1"/>
      <p:bldP spid="23575" grpId="0" animBg="1"/>
      <p:bldP spid="23576" grpId="0"/>
      <p:bldP spid="23577" grpId="0" animBg="1"/>
      <p:bldP spid="23581" grpId="0" animBg="1"/>
      <p:bldP spid="235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DD0B7E-E84C-3944-98D5-E5CC41C11AB0}"/>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grpSp>
        <p:nvGrpSpPr>
          <p:cNvPr id="2" name="Group 1">
            <a:extLst>
              <a:ext uri="{FF2B5EF4-FFF2-40B4-BE49-F238E27FC236}">
                <a16:creationId xmlns:a16="http://schemas.microsoft.com/office/drawing/2014/main" id="{F1ADB5FE-D963-CC48-8B3B-4BF6754FC1F5}"/>
              </a:ext>
            </a:extLst>
          </p:cNvPr>
          <p:cNvGrpSpPr/>
          <p:nvPr/>
        </p:nvGrpSpPr>
        <p:grpSpPr>
          <a:xfrm>
            <a:off x="3238500" y="1752600"/>
            <a:ext cx="1371600" cy="1828800"/>
            <a:chOff x="3276600" y="1447800"/>
            <a:chExt cx="1371600" cy="1828800"/>
          </a:xfrm>
        </p:grpSpPr>
        <p:sp>
          <p:nvSpPr>
            <p:cNvPr id="24580" name="Text Box 4">
              <a:extLst>
                <a:ext uri="{FF2B5EF4-FFF2-40B4-BE49-F238E27FC236}">
                  <a16:creationId xmlns:a16="http://schemas.microsoft.com/office/drawing/2014/main" id="{E6AFA57A-0723-B341-BC55-9354C0B6936C}"/>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24581" name="Oval 5">
              <a:extLst>
                <a:ext uri="{FF2B5EF4-FFF2-40B4-BE49-F238E27FC236}">
                  <a16:creationId xmlns:a16="http://schemas.microsoft.com/office/drawing/2014/main" id="{17DEACC2-0AAD-0043-AAC5-4D843A244D17}"/>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2" name="Line 6">
              <a:extLst>
                <a:ext uri="{FF2B5EF4-FFF2-40B4-BE49-F238E27FC236}">
                  <a16:creationId xmlns:a16="http://schemas.microsoft.com/office/drawing/2014/main" id="{6106BDEC-389F-0141-9EF9-D4B2FFF0ACE7}"/>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3" name="AutoShape 7">
              <a:extLst>
                <a:ext uri="{FF2B5EF4-FFF2-40B4-BE49-F238E27FC236}">
                  <a16:creationId xmlns:a16="http://schemas.microsoft.com/office/drawing/2014/main" id="{452E7912-CAD0-0B44-90E6-6186AA3F4CB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4" name="Line 8">
              <a:extLst>
                <a:ext uri="{FF2B5EF4-FFF2-40B4-BE49-F238E27FC236}">
                  <a16:creationId xmlns:a16="http://schemas.microsoft.com/office/drawing/2014/main" id="{F9977DF4-24C7-D841-AA3B-A55B66AA9793}"/>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AutoShape 9">
              <a:extLst>
                <a:ext uri="{FF2B5EF4-FFF2-40B4-BE49-F238E27FC236}">
                  <a16:creationId xmlns:a16="http://schemas.microsoft.com/office/drawing/2014/main" id="{D5F9EC43-F457-E64A-8D9A-42C0626F0514}"/>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24587" name="Text Box 11">
            <a:extLst>
              <a:ext uri="{FF2B5EF4-FFF2-40B4-BE49-F238E27FC236}">
                <a16:creationId xmlns:a16="http://schemas.microsoft.com/office/drawing/2014/main" id="{A1F8DBCC-DCEE-5A49-B7C2-393BAD28C48A}"/>
              </a:ext>
            </a:extLst>
          </p:cNvPr>
          <p:cNvSpPr txBox="1">
            <a:spLocks noChangeArrowheads="1"/>
          </p:cNvSpPr>
          <p:nvPr/>
        </p:nvSpPr>
        <p:spPr bwMode="auto">
          <a:xfrm>
            <a:off x="1600200" y="4114800"/>
            <a:ext cx="6019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How many trees have </a:t>
            </a:r>
            <a:r>
              <a:rPr lang="en-US" sz="2800" dirty="0" err="1">
                <a:solidFill>
                  <a:srgbClr val="FF0000"/>
                </a:solidFill>
                <a:latin typeface="Arial" charset="0"/>
                <a:ea typeface="ＭＳ Ｐゴシック" charset="0"/>
              </a:rPr>
              <a:t>i</a:t>
            </a:r>
            <a:r>
              <a:rPr lang="en-US" sz="2800" dirty="0">
                <a:solidFill>
                  <a:srgbClr val="FF0000"/>
                </a:solidFill>
                <a:latin typeface="Arial" charset="0"/>
                <a:ea typeface="ＭＳ Ｐゴシック" charset="0"/>
              </a:rPr>
              <a:t> as the root?</a:t>
            </a:r>
          </a:p>
        </p:txBody>
      </p:sp>
    </p:spTree>
    <p:extLst>
      <p:ext uri="{BB962C8B-B14F-4D97-AF65-F5344CB8AC3E}">
        <p14:creationId xmlns:p14="http://schemas.microsoft.com/office/powerpoint/2010/main" val="3865439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sp>
        <p:nvSpPr>
          <p:cNvPr id="25612" name="Text Box 12">
            <a:extLst>
              <a:ext uri="{FF2B5EF4-FFF2-40B4-BE49-F238E27FC236}">
                <a16:creationId xmlns:a16="http://schemas.microsoft.com/office/drawing/2014/main" id="{B09299BC-440D-B84E-A05A-995F61D574BC}"/>
              </a:ext>
            </a:extLst>
          </p:cNvPr>
          <p:cNvSpPr txBox="1">
            <a:spLocks noChangeArrowheads="1"/>
          </p:cNvSpPr>
          <p:nvPr/>
        </p:nvSpPr>
        <p:spPr bwMode="auto">
          <a:xfrm>
            <a:off x="2552700" y="4403725"/>
            <a:ext cx="1295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FF0000"/>
                </a:solidFill>
                <a:latin typeface="Arial" charset="0"/>
                <a:ea typeface="ＭＳ Ｐゴシック" charset="0"/>
              </a:rPr>
              <a:t>?</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extLst>
      <p:ext uri="{BB962C8B-B14F-4D97-AF65-F5344CB8AC3E}">
        <p14:creationId xmlns:p14="http://schemas.microsoft.com/office/powerpoint/2010/main" val="79090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0" name="Text Box 12">
            <a:extLst>
              <a:ext uri="{FF2B5EF4-FFF2-40B4-BE49-F238E27FC236}">
                <a16:creationId xmlns:a16="http://schemas.microsoft.com/office/drawing/2014/main" id="{7C29EE4F-2E3C-654D-B19F-6C8833CBCC69}"/>
              </a:ext>
            </a:extLst>
          </p:cNvPr>
          <p:cNvSpPr txBox="1">
            <a:spLocks noChangeArrowheads="1"/>
          </p:cNvSpPr>
          <p:nvPr/>
        </p:nvSpPr>
        <p:spPr bwMode="auto">
          <a:xfrm>
            <a:off x="1866900" y="5181600"/>
            <a:ext cx="22098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i-1</a:t>
            </a:r>
          </a:p>
        </p:txBody>
      </p:sp>
      <p:sp>
        <p:nvSpPr>
          <p:cNvPr id="21" name="Text Box 14">
            <a:extLst>
              <a:ext uri="{FF2B5EF4-FFF2-40B4-BE49-F238E27FC236}">
                <a16:creationId xmlns:a16="http://schemas.microsoft.com/office/drawing/2014/main" id="{8B9A15EA-F65D-0A40-A1A5-3F0FA3B93296}"/>
              </a:ext>
            </a:extLst>
          </p:cNvPr>
          <p:cNvSpPr txBox="1">
            <a:spLocks noChangeArrowheads="1"/>
          </p:cNvSpPr>
          <p:nvPr/>
        </p:nvSpPr>
        <p:spPr bwMode="auto">
          <a:xfrm>
            <a:off x="4867893" y="4201844"/>
            <a:ext cx="1295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FF0000"/>
                </a:solidFill>
                <a:latin typeface="Arial" charset="0"/>
                <a:ea typeface="ＭＳ Ｐゴシック" charset="0"/>
              </a:rPr>
              <a:t>?</a:t>
            </a:r>
          </a:p>
        </p:txBody>
      </p:sp>
    </p:spTree>
    <p:extLst>
      <p:ext uri="{BB962C8B-B14F-4D97-AF65-F5344CB8AC3E}">
        <p14:creationId xmlns:p14="http://schemas.microsoft.com/office/powerpoint/2010/main" val="4169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B7ACC2-C25B-B743-BF37-A22E6A12B0AA}"/>
              </a:ext>
            </a:extLst>
          </p:cNvPr>
          <p:cNvSpPr>
            <a:spLocks noGrp="1" noChangeArrowheads="1"/>
          </p:cNvSpPr>
          <p:nvPr>
            <p:ph type="title"/>
          </p:nvPr>
        </p:nvSpPr>
        <p:spPr/>
        <p:txBody>
          <a:bodyPr>
            <a:normAutofit fontScale="90000"/>
          </a:bodyPr>
          <a:lstStyle/>
          <a:p>
            <a:pPr eaLnBrk="1" hangingPunct="1">
              <a:defRPr/>
            </a:pPr>
            <a:r>
              <a:rPr lang="en-US">
                <a:cs typeface="+mj-cs"/>
              </a:rPr>
              <a:t>Knapsack problems:  </a:t>
            </a:r>
            <a:br>
              <a:rPr lang="en-US">
                <a:cs typeface="+mj-cs"/>
              </a:rPr>
            </a:br>
            <a:r>
              <a:rPr lang="en-US">
                <a:cs typeface="+mj-cs"/>
              </a:rPr>
              <a:t>Greedy or not?</a:t>
            </a:r>
          </a:p>
        </p:txBody>
      </p:sp>
      <p:sp>
        <p:nvSpPr>
          <p:cNvPr id="90115" name="Rectangle 3">
            <a:extLst>
              <a:ext uri="{FF2B5EF4-FFF2-40B4-BE49-F238E27FC236}">
                <a16:creationId xmlns:a16="http://schemas.microsoft.com/office/drawing/2014/main" id="{008E574C-3857-4E4E-92EE-6F8B16DC3EB9}"/>
              </a:ext>
            </a:extLst>
          </p:cNvPr>
          <p:cNvSpPr>
            <a:spLocks noGrp="1" noChangeArrowheads="1"/>
          </p:cNvSpPr>
          <p:nvPr>
            <p:ph type="body" idx="1"/>
          </p:nvPr>
        </p:nvSpPr>
        <p:spPr>
          <a:xfrm>
            <a:off x="509337" y="1905000"/>
            <a:ext cx="8077200" cy="4953000"/>
          </a:xfrm>
        </p:spPr>
        <p:txBody>
          <a:bodyPr/>
          <a:lstStyle/>
          <a:p>
            <a:pPr marL="0" indent="0" eaLnBrk="1" hangingPunct="1">
              <a:buFont typeface="Wingdings" pitchFamily="2" charset="2"/>
              <a:buNone/>
            </a:pPr>
            <a:r>
              <a:rPr lang="en-US" altLang="en-US" sz="2400" b="1" dirty="0">
                <a:solidFill>
                  <a:srgbClr val="0000FF"/>
                </a:solidFill>
              </a:rPr>
              <a:t>0-1 Knapsack</a:t>
            </a:r>
            <a:r>
              <a:rPr lang="en-US" altLang="en-US" sz="2400" dirty="0"/>
              <a:t> – A thief robbing a store finds n items worth v</a:t>
            </a:r>
            <a:r>
              <a:rPr lang="en-US" altLang="en-US" sz="2400" baseline="-25000" dirty="0"/>
              <a:t>1</a:t>
            </a:r>
            <a:r>
              <a:rPr lang="en-US" altLang="en-US" sz="2400" dirty="0"/>
              <a:t>, v</a:t>
            </a:r>
            <a:r>
              <a:rPr lang="en-US" altLang="en-US" sz="2400" baseline="-25000" dirty="0"/>
              <a:t>2</a:t>
            </a:r>
            <a:r>
              <a:rPr lang="en-US" altLang="en-US" sz="2400" dirty="0"/>
              <a:t>, .., </a:t>
            </a:r>
            <a:r>
              <a:rPr lang="en-US" altLang="en-US" sz="2400" dirty="0" err="1"/>
              <a:t>v</a:t>
            </a:r>
            <a:r>
              <a:rPr lang="en-US" altLang="en-US" sz="2400" baseline="-25000" dirty="0" err="1"/>
              <a:t>n</a:t>
            </a:r>
            <a:r>
              <a:rPr lang="en-US" altLang="en-US" sz="2400" dirty="0"/>
              <a:t> dollars and weight w</a:t>
            </a:r>
            <a:r>
              <a:rPr lang="en-US" altLang="en-US" sz="2400" baseline="-25000" dirty="0"/>
              <a:t>1</a:t>
            </a:r>
            <a:r>
              <a:rPr lang="en-US" altLang="en-US" sz="2400" dirty="0"/>
              <a:t>, w</a:t>
            </a:r>
            <a:r>
              <a:rPr lang="en-US" altLang="en-US" sz="2400" baseline="-25000" dirty="0"/>
              <a:t>2</a:t>
            </a:r>
            <a:r>
              <a:rPr lang="en-US" altLang="en-US" sz="2400" dirty="0"/>
              <a:t>, …, </a:t>
            </a:r>
            <a:r>
              <a:rPr lang="en-US" altLang="en-US" sz="2400" dirty="0" err="1"/>
              <a:t>w</a:t>
            </a:r>
            <a:r>
              <a:rPr lang="en-US" altLang="en-US" sz="2400" baseline="-25000" dirty="0" err="1"/>
              <a:t>n</a:t>
            </a:r>
            <a:r>
              <a:rPr lang="en-US" altLang="en-US" sz="2400" dirty="0"/>
              <a:t> pounds, where v</a:t>
            </a:r>
            <a:r>
              <a:rPr lang="en-US" altLang="en-US" sz="2400" baseline="-25000" dirty="0"/>
              <a:t>i</a:t>
            </a:r>
            <a:r>
              <a:rPr lang="en-US" altLang="en-US" sz="2400" dirty="0"/>
              <a:t> and </a:t>
            </a:r>
            <a:r>
              <a:rPr lang="en-US" altLang="en-US" sz="2400" dirty="0" err="1"/>
              <a:t>w</a:t>
            </a:r>
            <a:r>
              <a:rPr lang="en-US" altLang="en-US" sz="2400" baseline="-25000" dirty="0" err="1"/>
              <a:t>i</a:t>
            </a:r>
            <a:r>
              <a:rPr lang="en-US" altLang="en-US" sz="2400" dirty="0"/>
              <a:t> are integers.  The thief can carry at most W pounds in the knapsack.  Which items should the thief take if they want to maximize value.</a:t>
            </a:r>
          </a:p>
          <a:p>
            <a:pPr marL="0" indent="0" eaLnBrk="1" hangingPunct="1">
              <a:buFont typeface="Wingdings" pitchFamily="2" charset="2"/>
              <a:buNone/>
            </a:pPr>
            <a:endParaRPr lang="en-US" altLang="en-US" sz="2400" b="1" dirty="0">
              <a:solidFill>
                <a:srgbClr val="0000FF"/>
              </a:solidFill>
            </a:endParaRPr>
          </a:p>
          <a:p>
            <a:pPr marL="0" indent="0" eaLnBrk="1" hangingPunct="1">
              <a:buFont typeface="Wingdings" pitchFamily="2" charset="2"/>
              <a:buNone/>
            </a:pPr>
            <a:r>
              <a:rPr lang="en-US" altLang="en-US" sz="2400" b="1" dirty="0">
                <a:solidFill>
                  <a:srgbClr val="0000FF"/>
                </a:solidFill>
              </a:rPr>
              <a:t>Fractional knapsack problem</a:t>
            </a:r>
            <a:r>
              <a:rPr lang="en-US" altLang="en-US" sz="2400" dirty="0"/>
              <a:t> – Same as above, but the thief happens to be at the bulk section of the store and can carry fractional portions of the items.  For example, the thief could take 20% of item </a:t>
            </a:r>
            <a:r>
              <a:rPr lang="en-US" altLang="en-US" sz="2400" dirty="0" err="1"/>
              <a:t>i</a:t>
            </a:r>
            <a:r>
              <a:rPr lang="en-US" altLang="en-US" sz="2400" dirty="0"/>
              <a:t> for a weight of 0.2w</a:t>
            </a:r>
            <a:r>
              <a:rPr lang="en-US" altLang="en-US" sz="2400" baseline="-25000" dirty="0"/>
              <a:t>i</a:t>
            </a:r>
            <a:r>
              <a:rPr lang="en-US" altLang="en-US" sz="2400" dirty="0"/>
              <a:t> and a value of 0.2v</a:t>
            </a:r>
            <a:r>
              <a:rPr lang="en-US" altLang="en-US" sz="2400" baseline="-25000" dirty="0"/>
              <a:t>i</a:t>
            </a:r>
            <a:r>
              <a:rPr lang="en-US" altLang="en-US" sz="2400" dirty="0"/>
              <a:t>.</a:t>
            </a:r>
          </a:p>
        </p:txBody>
      </p:sp>
    </p:spTree>
    <p:extLst>
      <p:ext uri="{BB962C8B-B14F-4D97-AF65-F5344CB8AC3E}">
        <p14:creationId xmlns:p14="http://schemas.microsoft.com/office/powerpoint/2010/main" val="426627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0" name="Text Box 12">
            <a:extLst>
              <a:ext uri="{FF2B5EF4-FFF2-40B4-BE49-F238E27FC236}">
                <a16:creationId xmlns:a16="http://schemas.microsoft.com/office/drawing/2014/main" id="{7C29EE4F-2E3C-654D-B19F-6C8833CBCC69}"/>
              </a:ext>
            </a:extLst>
          </p:cNvPr>
          <p:cNvSpPr txBox="1">
            <a:spLocks noChangeArrowheads="1"/>
          </p:cNvSpPr>
          <p:nvPr/>
        </p:nvSpPr>
        <p:spPr bwMode="auto">
          <a:xfrm>
            <a:off x="1866900" y="5181600"/>
            <a:ext cx="22098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i-1</a:t>
            </a:r>
          </a:p>
        </p:txBody>
      </p:sp>
      <p:sp>
        <p:nvSpPr>
          <p:cNvPr id="22" name="Text Box 14">
            <a:extLst>
              <a:ext uri="{FF2B5EF4-FFF2-40B4-BE49-F238E27FC236}">
                <a16:creationId xmlns:a16="http://schemas.microsoft.com/office/drawing/2014/main" id="{59607834-D503-474B-B38A-F4D467B9E52B}"/>
              </a:ext>
            </a:extLst>
          </p:cNvPr>
          <p:cNvSpPr txBox="1">
            <a:spLocks noChangeArrowheads="1"/>
          </p:cNvSpPr>
          <p:nvPr/>
        </p:nvSpPr>
        <p:spPr bwMode="auto">
          <a:xfrm>
            <a:off x="4267200" y="4311650"/>
            <a:ext cx="4343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0000FF"/>
                </a:solidFill>
              </a:rPr>
              <a:t>Number of trees for i+1, i+2, …, </a:t>
            </a:r>
            <a:r>
              <a:rPr lang="en-US" altLang="en-US" sz="2000" dirty="0" err="1">
                <a:solidFill>
                  <a:srgbClr val="0000FF"/>
                </a:solidFill>
              </a:rPr>
              <a:t>i+n</a:t>
            </a:r>
            <a:r>
              <a:rPr lang="en-US" altLang="en-US" sz="2000" dirty="0">
                <a:solidFill>
                  <a:srgbClr val="0000FF"/>
                </a:solidFill>
              </a:rPr>
              <a:t> is the same as the number of trees from 1, 2, …, n-</a:t>
            </a:r>
            <a:r>
              <a:rPr lang="en-US" altLang="en-US" sz="2000" dirty="0" err="1">
                <a:solidFill>
                  <a:srgbClr val="0000FF"/>
                </a:solidFill>
              </a:rPr>
              <a:t>i</a:t>
            </a:r>
            <a:endParaRPr lang="en-US" altLang="en-US" sz="2000" dirty="0">
              <a:solidFill>
                <a:srgbClr val="0000FF"/>
              </a:solidFill>
            </a:endParaRPr>
          </a:p>
        </p:txBody>
      </p:sp>
    </p:spTree>
    <p:extLst>
      <p:ext uri="{BB962C8B-B14F-4D97-AF65-F5344CB8AC3E}">
        <p14:creationId xmlns:p14="http://schemas.microsoft.com/office/powerpoint/2010/main" val="165789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eaLnBrk="1" hangingPunct="1">
              <a:defRPr/>
            </a:pPr>
            <a:r>
              <a:rPr lang="en-US">
                <a:cs typeface="+mj-cs"/>
              </a:rPr>
              <a:t>Subproblems</a:t>
            </a: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0" name="Text Box 12">
            <a:extLst>
              <a:ext uri="{FF2B5EF4-FFF2-40B4-BE49-F238E27FC236}">
                <a16:creationId xmlns:a16="http://schemas.microsoft.com/office/drawing/2014/main" id="{7C29EE4F-2E3C-654D-B19F-6C8833CBCC69}"/>
              </a:ext>
            </a:extLst>
          </p:cNvPr>
          <p:cNvSpPr txBox="1">
            <a:spLocks noChangeArrowheads="1"/>
          </p:cNvSpPr>
          <p:nvPr/>
        </p:nvSpPr>
        <p:spPr bwMode="auto">
          <a:xfrm>
            <a:off x="1866900" y="5181600"/>
            <a:ext cx="22098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i-1</a:t>
            </a:r>
          </a:p>
        </p:txBody>
      </p:sp>
      <p:sp>
        <p:nvSpPr>
          <p:cNvPr id="21" name="Text Box 12">
            <a:extLst>
              <a:ext uri="{FF2B5EF4-FFF2-40B4-BE49-F238E27FC236}">
                <a16:creationId xmlns:a16="http://schemas.microsoft.com/office/drawing/2014/main" id="{841EDDE9-E3B5-B841-A0C0-0DBEA2BA3B56}"/>
              </a:ext>
            </a:extLst>
          </p:cNvPr>
          <p:cNvSpPr txBox="1">
            <a:spLocks noChangeArrowheads="1"/>
          </p:cNvSpPr>
          <p:nvPr/>
        </p:nvSpPr>
        <p:spPr bwMode="auto">
          <a:xfrm>
            <a:off x="4857997" y="4267200"/>
            <a:ext cx="1295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23" name="Text Box 12">
            <a:extLst>
              <a:ext uri="{FF2B5EF4-FFF2-40B4-BE49-F238E27FC236}">
                <a16:creationId xmlns:a16="http://schemas.microsoft.com/office/drawing/2014/main" id="{26FD6231-CCB6-6046-A8D1-81637BE3025B}"/>
              </a:ext>
            </a:extLst>
          </p:cNvPr>
          <p:cNvSpPr txBox="1">
            <a:spLocks noChangeArrowheads="1"/>
          </p:cNvSpPr>
          <p:nvPr/>
        </p:nvSpPr>
        <p:spPr bwMode="auto">
          <a:xfrm>
            <a:off x="4654217" y="5181600"/>
            <a:ext cx="22098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subproblem of size n-</a:t>
            </a:r>
            <a:r>
              <a:rPr lang="en-US" sz="2400" dirty="0" err="1">
                <a:solidFill>
                  <a:srgbClr val="0000FF"/>
                </a:solidFill>
                <a:latin typeface="Arial" charset="0"/>
                <a:ea typeface="ＭＳ Ｐゴシック" charset="0"/>
              </a:rPr>
              <a:t>i</a:t>
            </a:r>
            <a:endParaRPr lang="en-US" sz="2400" dirty="0">
              <a:solidFill>
                <a:srgbClr val="0000FF"/>
              </a:solidFill>
              <a:latin typeface="Arial" charset="0"/>
              <a:ea typeface="ＭＳ Ｐゴシック" charset="0"/>
            </a:endParaRPr>
          </a:p>
        </p:txBody>
      </p:sp>
    </p:spTree>
    <p:extLst>
      <p:ext uri="{BB962C8B-B14F-4D97-AF65-F5344CB8AC3E}">
        <p14:creationId xmlns:p14="http://schemas.microsoft.com/office/powerpoint/2010/main" val="2154041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a:xfrm>
            <a:off x="612648" y="280289"/>
            <a:ext cx="8153400" cy="990600"/>
          </a:xfrm>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51890"/>
            <a:ext cx="8153400" cy="1043848"/>
          </a:xfrm>
        </p:spPr>
        <p:txBody>
          <a:bodyPr/>
          <a:lstStyle/>
          <a:p>
            <a:pPr marL="0" indent="0">
              <a:buNone/>
            </a:pPr>
            <a:r>
              <a:rPr lang="en-US" dirty="0"/>
              <a:t>optimal solutions to a problem incorporate optimal solutions to related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697477"/>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882C10F-6BEA-8544-A3FE-6FE7D3A97E9A}"/>
              </a:ext>
            </a:extLst>
          </p:cNvPr>
          <p:cNvSpPr txBox="1"/>
          <p:nvPr/>
        </p:nvSpPr>
        <p:spPr>
          <a:xfrm>
            <a:off x="3636773" y="5703657"/>
            <a:ext cx="404875" cy="646331"/>
          </a:xfrm>
          <a:prstGeom prst="rect">
            <a:avLst/>
          </a:prstGeom>
          <a:noFill/>
        </p:spPr>
        <p:txBody>
          <a:bodyPr wrap="square" rtlCol="0">
            <a:spAutoFit/>
          </a:bodyPr>
          <a:lstStyle/>
          <a:p>
            <a:r>
              <a:rPr lang="en-US" sz="3600" dirty="0">
                <a:solidFill>
                  <a:srgbClr val="FF0000"/>
                </a:solidFill>
              </a:rPr>
              <a:t>?</a:t>
            </a:r>
          </a:p>
        </p:txBody>
      </p:sp>
      <p:grpSp>
        <p:nvGrpSpPr>
          <p:cNvPr id="10" name="Group 9">
            <a:extLst>
              <a:ext uri="{FF2B5EF4-FFF2-40B4-BE49-F238E27FC236}">
                <a16:creationId xmlns:a16="http://schemas.microsoft.com/office/drawing/2014/main" id="{A22F6752-4040-674C-A9C1-934C663DBA20}"/>
              </a:ext>
            </a:extLst>
          </p:cNvPr>
          <p:cNvGrpSpPr/>
          <p:nvPr/>
        </p:nvGrpSpPr>
        <p:grpSpPr>
          <a:xfrm>
            <a:off x="3317748" y="2840611"/>
            <a:ext cx="1371600" cy="1828800"/>
            <a:chOff x="3276600" y="1447800"/>
            <a:chExt cx="1371600" cy="1828800"/>
          </a:xfrm>
        </p:grpSpPr>
        <p:sp>
          <p:nvSpPr>
            <p:cNvPr id="11" name="Text Box 4">
              <a:extLst>
                <a:ext uri="{FF2B5EF4-FFF2-40B4-BE49-F238E27FC236}">
                  <a16:creationId xmlns:a16="http://schemas.microsoft.com/office/drawing/2014/main" id="{392AC12F-264D-B54F-B2CA-89D01D22628E}"/>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2" name="Oval 5">
              <a:extLst>
                <a:ext uri="{FF2B5EF4-FFF2-40B4-BE49-F238E27FC236}">
                  <a16:creationId xmlns:a16="http://schemas.microsoft.com/office/drawing/2014/main" id="{A869CA46-1EEF-3841-843D-8D509B79F5DD}"/>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 name="Line 6">
              <a:extLst>
                <a:ext uri="{FF2B5EF4-FFF2-40B4-BE49-F238E27FC236}">
                  <a16:creationId xmlns:a16="http://schemas.microsoft.com/office/drawing/2014/main" id="{EAC903F7-9E69-8147-867C-C415F446DD52}"/>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AutoShape 7">
              <a:extLst>
                <a:ext uri="{FF2B5EF4-FFF2-40B4-BE49-F238E27FC236}">
                  <a16:creationId xmlns:a16="http://schemas.microsoft.com/office/drawing/2014/main" id="{747B53CC-C285-C142-B71E-E85BE37317FB}"/>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8">
              <a:extLst>
                <a:ext uri="{FF2B5EF4-FFF2-40B4-BE49-F238E27FC236}">
                  <a16:creationId xmlns:a16="http://schemas.microsoft.com/office/drawing/2014/main" id="{B492FBE2-3A45-BC48-8738-294785775323}"/>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9">
              <a:extLst>
                <a:ext uri="{FF2B5EF4-FFF2-40B4-BE49-F238E27FC236}">
                  <a16:creationId xmlns:a16="http://schemas.microsoft.com/office/drawing/2014/main" id="{A21558BB-29D8-7D48-B62A-718637A29F4D}"/>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7" name="Text Box 11">
            <a:extLst>
              <a:ext uri="{FF2B5EF4-FFF2-40B4-BE49-F238E27FC236}">
                <a16:creationId xmlns:a16="http://schemas.microsoft.com/office/drawing/2014/main" id="{0307A554-7631-814E-9350-CCA64293062A}"/>
              </a:ext>
            </a:extLst>
          </p:cNvPr>
          <p:cNvSpPr txBox="1">
            <a:spLocks noChangeArrowheads="1"/>
          </p:cNvSpPr>
          <p:nvPr/>
        </p:nvSpPr>
        <p:spPr bwMode="auto">
          <a:xfrm>
            <a:off x="2925759" y="4800757"/>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18" name="Text Box 12">
            <a:extLst>
              <a:ext uri="{FF2B5EF4-FFF2-40B4-BE49-F238E27FC236}">
                <a16:creationId xmlns:a16="http://schemas.microsoft.com/office/drawing/2014/main" id="{8060E9CF-9E34-DE44-BDF4-9A854B2ED15A}"/>
              </a:ext>
            </a:extLst>
          </p:cNvPr>
          <p:cNvSpPr txBox="1">
            <a:spLocks noChangeArrowheads="1"/>
          </p:cNvSpPr>
          <p:nvPr/>
        </p:nvSpPr>
        <p:spPr bwMode="auto">
          <a:xfrm>
            <a:off x="4041648" y="4800758"/>
            <a:ext cx="1295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685549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a:xfrm>
            <a:off x="612648" y="280289"/>
            <a:ext cx="8153400" cy="990600"/>
          </a:xfrm>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51890"/>
            <a:ext cx="8153400" cy="1043848"/>
          </a:xfrm>
        </p:spPr>
        <p:txBody>
          <a:bodyPr/>
          <a:lstStyle/>
          <a:p>
            <a:pPr marL="0" indent="0">
              <a:buNone/>
            </a:pPr>
            <a:r>
              <a:rPr lang="en-US" dirty="0"/>
              <a:t>optimal solutions to a problem incorporate optimal solutions to related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697477"/>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882C10F-6BEA-8544-A3FE-6FE7D3A97E9A}"/>
              </a:ext>
            </a:extLst>
          </p:cNvPr>
          <p:cNvSpPr txBox="1"/>
          <p:nvPr/>
        </p:nvSpPr>
        <p:spPr>
          <a:xfrm>
            <a:off x="649090" y="5477290"/>
            <a:ext cx="8116958" cy="830997"/>
          </a:xfrm>
          <a:prstGeom prst="rect">
            <a:avLst/>
          </a:prstGeom>
          <a:noFill/>
        </p:spPr>
        <p:txBody>
          <a:bodyPr wrap="square" rtlCol="0">
            <a:spAutoFit/>
          </a:bodyPr>
          <a:lstStyle/>
          <a:p>
            <a:r>
              <a:rPr lang="en-US" sz="2400" dirty="0">
                <a:solidFill>
                  <a:srgbClr val="0000FF"/>
                </a:solidFill>
              </a:rPr>
              <a:t>By the definition of binary trees: binary trees are recursive structures.</a:t>
            </a:r>
          </a:p>
        </p:txBody>
      </p:sp>
      <p:grpSp>
        <p:nvGrpSpPr>
          <p:cNvPr id="10" name="Group 9">
            <a:extLst>
              <a:ext uri="{FF2B5EF4-FFF2-40B4-BE49-F238E27FC236}">
                <a16:creationId xmlns:a16="http://schemas.microsoft.com/office/drawing/2014/main" id="{A22F6752-4040-674C-A9C1-934C663DBA20}"/>
              </a:ext>
            </a:extLst>
          </p:cNvPr>
          <p:cNvGrpSpPr/>
          <p:nvPr/>
        </p:nvGrpSpPr>
        <p:grpSpPr>
          <a:xfrm>
            <a:off x="3317748" y="2840611"/>
            <a:ext cx="1371600" cy="1828800"/>
            <a:chOff x="3276600" y="1447800"/>
            <a:chExt cx="1371600" cy="1828800"/>
          </a:xfrm>
        </p:grpSpPr>
        <p:sp>
          <p:nvSpPr>
            <p:cNvPr id="11" name="Text Box 4">
              <a:extLst>
                <a:ext uri="{FF2B5EF4-FFF2-40B4-BE49-F238E27FC236}">
                  <a16:creationId xmlns:a16="http://schemas.microsoft.com/office/drawing/2014/main" id="{392AC12F-264D-B54F-B2CA-89D01D22628E}"/>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2" name="Oval 5">
              <a:extLst>
                <a:ext uri="{FF2B5EF4-FFF2-40B4-BE49-F238E27FC236}">
                  <a16:creationId xmlns:a16="http://schemas.microsoft.com/office/drawing/2014/main" id="{A869CA46-1EEF-3841-843D-8D509B79F5DD}"/>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 name="Line 6">
              <a:extLst>
                <a:ext uri="{FF2B5EF4-FFF2-40B4-BE49-F238E27FC236}">
                  <a16:creationId xmlns:a16="http://schemas.microsoft.com/office/drawing/2014/main" id="{EAC903F7-9E69-8147-867C-C415F446DD52}"/>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AutoShape 7">
              <a:extLst>
                <a:ext uri="{FF2B5EF4-FFF2-40B4-BE49-F238E27FC236}">
                  <a16:creationId xmlns:a16="http://schemas.microsoft.com/office/drawing/2014/main" id="{747B53CC-C285-C142-B71E-E85BE37317FB}"/>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8">
              <a:extLst>
                <a:ext uri="{FF2B5EF4-FFF2-40B4-BE49-F238E27FC236}">
                  <a16:creationId xmlns:a16="http://schemas.microsoft.com/office/drawing/2014/main" id="{B492FBE2-3A45-BC48-8738-294785775323}"/>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9">
              <a:extLst>
                <a:ext uri="{FF2B5EF4-FFF2-40B4-BE49-F238E27FC236}">
                  <a16:creationId xmlns:a16="http://schemas.microsoft.com/office/drawing/2014/main" id="{A21558BB-29D8-7D48-B62A-718637A29F4D}"/>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7" name="Text Box 11">
            <a:extLst>
              <a:ext uri="{FF2B5EF4-FFF2-40B4-BE49-F238E27FC236}">
                <a16:creationId xmlns:a16="http://schemas.microsoft.com/office/drawing/2014/main" id="{0307A554-7631-814E-9350-CCA64293062A}"/>
              </a:ext>
            </a:extLst>
          </p:cNvPr>
          <p:cNvSpPr txBox="1">
            <a:spLocks noChangeArrowheads="1"/>
          </p:cNvSpPr>
          <p:nvPr/>
        </p:nvSpPr>
        <p:spPr bwMode="auto">
          <a:xfrm>
            <a:off x="2925759" y="4800757"/>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18" name="Text Box 12">
            <a:extLst>
              <a:ext uri="{FF2B5EF4-FFF2-40B4-BE49-F238E27FC236}">
                <a16:creationId xmlns:a16="http://schemas.microsoft.com/office/drawing/2014/main" id="{8060E9CF-9E34-DE44-BDF4-9A854B2ED15A}"/>
              </a:ext>
            </a:extLst>
          </p:cNvPr>
          <p:cNvSpPr txBox="1">
            <a:spLocks noChangeArrowheads="1"/>
          </p:cNvSpPr>
          <p:nvPr/>
        </p:nvSpPr>
        <p:spPr bwMode="auto">
          <a:xfrm>
            <a:off x="4041648" y="4800757"/>
            <a:ext cx="1295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2207697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a:defRPr/>
            </a:pPr>
            <a:r>
              <a:rPr lang="en-US" dirty="0"/>
              <a:t>1b: recursive definition</a:t>
            </a:r>
            <a:endParaRPr lang="en-US" dirty="0">
              <a:cs typeface="+mj-cs"/>
            </a:endParaRP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1" name="Text Box 12">
            <a:extLst>
              <a:ext uri="{FF2B5EF4-FFF2-40B4-BE49-F238E27FC236}">
                <a16:creationId xmlns:a16="http://schemas.microsoft.com/office/drawing/2014/main" id="{841EDDE9-E3B5-B841-A0C0-0DBEA2BA3B56}"/>
              </a:ext>
            </a:extLst>
          </p:cNvPr>
          <p:cNvSpPr txBox="1">
            <a:spLocks noChangeArrowheads="1"/>
          </p:cNvSpPr>
          <p:nvPr/>
        </p:nvSpPr>
        <p:spPr bwMode="auto">
          <a:xfrm>
            <a:off x="4857997" y="4267200"/>
            <a:ext cx="1295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22" name="Text Box 13">
            <a:extLst>
              <a:ext uri="{FF2B5EF4-FFF2-40B4-BE49-F238E27FC236}">
                <a16:creationId xmlns:a16="http://schemas.microsoft.com/office/drawing/2014/main" id="{FDE726DE-DBBA-EA4B-B365-A1D01EBA91F5}"/>
              </a:ext>
            </a:extLst>
          </p:cNvPr>
          <p:cNvSpPr txBox="1">
            <a:spLocks noChangeArrowheads="1"/>
          </p:cNvSpPr>
          <p:nvPr/>
        </p:nvSpPr>
        <p:spPr bwMode="auto">
          <a:xfrm>
            <a:off x="1676400" y="5318125"/>
            <a:ext cx="57150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Given solutions for T(i-1) and T(n-</a:t>
            </a:r>
            <a:r>
              <a:rPr lang="en-US" sz="2400" dirty="0" err="1">
                <a:solidFill>
                  <a:srgbClr val="FF0000"/>
                </a:solidFill>
                <a:latin typeface="Arial" charset="0"/>
                <a:ea typeface="ＭＳ Ｐゴシック" charset="0"/>
              </a:rPr>
              <a:t>i</a:t>
            </a:r>
            <a:r>
              <a:rPr lang="en-US" sz="2400" dirty="0">
                <a:solidFill>
                  <a:srgbClr val="FF0000"/>
                </a:solidFill>
                <a:latin typeface="Arial" charset="0"/>
                <a:ea typeface="ＭＳ Ｐゴシック" charset="0"/>
              </a:rPr>
              <a:t>) how many trees are there with </a:t>
            </a:r>
            <a:r>
              <a:rPr lang="en-US" sz="2400" dirty="0" err="1">
                <a:solidFill>
                  <a:srgbClr val="FF0000"/>
                </a:solidFill>
                <a:latin typeface="Arial" charset="0"/>
                <a:ea typeface="ＭＳ Ｐゴシック" charset="0"/>
              </a:rPr>
              <a:t>i</a:t>
            </a:r>
            <a:r>
              <a:rPr lang="en-US" sz="2400" dirty="0">
                <a:solidFill>
                  <a:srgbClr val="FF0000"/>
                </a:solidFill>
                <a:latin typeface="Arial" charset="0"/>
                <a:ea typeface="ＭＳ Ｐゴシック" charset="0"/>
              </a:rPr>
              <a:t> as the root?</a:t>
            </a:r>
          </a:p>
        </p:txBody>
      </p:sp>
    </p:spTree>
    <p:extLst>
      <p:ext uri="{BB962C8B-B14F-4D97-AF65-F5344CB8AC3E}">
        <p14:creationId xmlns:p14="http://schemas.microsoft.com/office/powerpoint/2010/main" val="727155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5D6EE2-6613-1B43-A98F-C4CEA0335D34}"/>
              </a:ext>
            </a:extLst>
          </p:cNvPr>
          <p:cNvSpPr>
            <a:spLocks noGrp="1" noChangeArrowheads="1"/>
          </p:cNvSpPr>
          <p:nvPr>
            <p:ph type="title"/>
          </p:nvPr>
        </p:nvSpPr>
        <p:spPr>
          <a:xfrm>
            <a:off x="612648" y="228600"/>
            <a:ext cx="8153400" cy="990600"/>
          </a:xfrm>
        </p:spPr>
        <p:txBody>
          <a:bodyPr/>
          <a:lstStyle/>
          <a:p>
            <a:pPr>
              <a:defRPr/>
            </a:pPr>
            <a:r>
              <a:rPr lang="en-US" dirty="0"/>
              <a:t>1b: recursive definition</a:t>
            </a:r>
            <a:endParaRPr lang="en-US" dirty="0">
              <a:cs typeface="+mj-cs"/>
            </a:endParaRPr>
          </a:p>
        </p:txBody>
      </p:sp>
      <p:sp>
        <p:nvSpPr>
          <p:cNvPr id="25610" name="Text Box 10">
            <a:extLst>
              <a:ext uri="{FF2B5EF4-FFF2-40B4-BE49-F238E27FC236}">
                <a16:creationId xmlns:a16="http://schemas.microsoft.com/office/drawing/2014/main" id="{45ED0B85-259E-A74F-B015-0DFC50372E06}"/>
              </a:ext>
            </a:extLst>
          </p:cNvPr>
          <p:cNvSpPr txBox="1">
            <a:spLocks noChangeArrowheads="1"/>
          </p:cNvSpPr>
          <p:nvPr/>
        </p:nvSpPr>
        <p:spPr bwMode="auto">
          <a:xfrm>
            <a:off x="2171700" y="3794125"/>
            <a:ext cx="1600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1, 2, …, i-1</a:t>
            </a:r>
          </a:p>
        </p:txBody>
      </p:sp>
      <p:sp>
        <p:nvSpPr>
          <p:cNvPr id="25611" name="Text Box 11">
            <a:extLst>
              <a:ext uri="{FF2B5EF4-FFF2-40B4-BE49-F238E27FC236}">
                <a16:creationId xmlns:a16="http://schemas.microsoft.com/office/drawing/2014/main" id="{8743B6B5-62EE-E04E-AECC-D34545068A8F}"/>
              </a:ext>
            </a:extLst>
          </p:cNvPr>
          <p:cNvSpPr txBox="1">
            <a:spLocks noChangeArrowheads="1"/>
          </p:cNvSpPr>
          <p:nvPr/>
        </p:nvSpPr>
        <p:spPr bwMode="auto">
          <a:xfrm>
            <a:off x="4381500" y="3794125"/>
            <a:ext cx="1981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i+1, i+2, …, n</a:t>
            </a:r>
          </a:p>
        </p:txBody>
      </p:sp>
      <p:grpSp>
        <p:nvGrpSpPr>
          <p:cNvPr id="12" name="Group 11">
            <a:extLst>
              <a:ext uri="{FF2B5EF4-FFF2-40B4-BE49-F238E27FC236}">
                <a16:creationId xmlns:a16="http://schemas.microsoft.com/office/drawing/2014/main" id="{3F18FCD7-A6D3-7B47-84B8-3FBAFBF462EA}"/>
              </a:ext>
            </a:extLst>
          </p:cNvPr>
          <p:cNvGrpSpPr/>
          <p:nvPr/>
        </p:nvGrpSpPr>
        <p:grpSpPr>
          <a:xfrm>
            <a:off x="3238500" y="1752600"/>
            <a:ext cx="1371600" cy="1828800"/>
            <a:chOff x="3276600" y="1447800"/>
            <a:chExt cx="1371600" cy="1828800"/>
          </a:xfrm>
        </p:grpSpPr>
        <p:sp>
          <p:nvSpPr>
            <p:cNvPr id="13" name="Text Box 4">
              <a:extLst>
                <a:ext uri="{FF2B5EF4-FFF2-40B4-BE49-F238E27FC236}">
                  <a16:creationId xmlns:a16="http://schemas.microsoft.com/office/drawing/2014/main" id="{FCF73EF4-D4B9-FE45-B085-F2A75EF18457}"/>
                </a:ext>
              </a:extLst>
            </p:cNvPr>
            <p:cNvSpPr txBox="1">
              <a:spLocks noChangeArrowheads="1"/>
            </p:cNvSpPr>
            <p:nvPr/>
          </p:nvSpPr>
          <p:spPr bwMode="auto">
            <a:xfrm>
              <a:off x="3886200" y="1524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i</a:t>
              </a:r>
            </a:p>
          </p:txBody>
        </p:sp>
        <p:sp>
          <p:nvSpPr>
            <p:cNvPr id="14" name="Oval 5">
              <a:extLst>
                <a:ext uri="{FF2B5EF4-FFF2-40B4-BE49-F238E27FC236}">
                  <a16:creationId xmlns:a16="http://schemas.microsoft.com/office/drawing/2014/main" id="{5C2F8C9D-3DD5-944C-A968-CFE22578D19B}"/>
                </a:ext>
              </a:extLst>
            </p:cNvPr>
            <p:cNvSpPr>
              <a:spLocks noChangeArrowheads="1"/>
            </p:cNvSpPr>
            <p:nvPr/>
          </p:nvSpPr>
          <p:spPr bwMode="auto">
            <a:xfrm>
              <a:off x="3733800" y="1447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Line 6">
              <a:extLst>
                <a:ext uri="{FF2B5EF4-FFF2-40B4-BE49-F238E27FC236}">
                  <a16:creationId xmlns:a16="http://schemas.microsoft.com/office/drawing/2014/main" id="{F60FF238-F2CD-C045-AC11-3D24786FA541}"/>
                </a:ext>
              </a:extLst>
            </p:cNvPr>
            <p:cNvSpPr>
              <a:spLocks noChangeShapeType="1"/>
            </p:cNvSpPr>
            <p:nvPr/>
          </p:nvSpPr>
          <p:spPr bwMode="auto">
            <a:xfrm>
              <a:off x="4191000" y="1981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AutoShape 7">
              <a:extLst>
                <a:ext uri="{FF2B5EF4-FFF2-40B4-BE49-F238E27FC236}">
                  <a16:creationId xmlns:a16="http://schemas.microsoft.com/office/drawing/2014/main" id="{597C9FE2-9AB3-8B45-B831-7E7B55D2E9A3}"/>
                </a:ext>
              </a:extLst>
            </p:cNvPr>
            <p:cNvSpPr>
              <a:spLocks noChangeArrowheads="1"/>
            </p:cNvSpPr>
            <p:nvPr/>
          </p:nvSpPr>
          <p:spPr bwMode="auto">
            <a:xfrm>
              <a:off x="41910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Line 8">
              <a:extLst>
                <a:ext uri="{FF2B5EF4-FFF2-40B4-BE49-F238E27FC236}">
                  <a16:creationId xmlns:a16="http://schemas.microsoft.com/office/drawing/2014/main" id="{67D6B059-684A-6342-8176-9C155322AAA6}"/>
                </a:ext>
              </a:extLst>
            </p:cNvPr>
            <p:cNvSpPr>
              <a:spLocks noChangeShapeType="1"/>
            </p:cNvSpPr>
            <p:nvPr/>
          </p:nvSpPr>
          <p:spPr bwMode="auto">
            <a:xfrm flipH="1">
              <a:off x="3505200" y="19050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AutoShape 9">
              <a:extLst>
                <a:ext uri="{FF2B5EF4-FFF2-40B4-BE49-F238E27FC236}">
                  <a16:creationId xmlns:a16="http://schemas.microsoft.com/office/drawing/2014/main" id="{FE4FFDBC-AA9F-D040-A524-9100EAD9B3D8}"/>
                </a:ext>
              </a:extLst>
            </p:cNvPr>
            <p:cNvSpPr>
              <a:spLocks noChangeArrowheads="1"/>
            </p:cNvSpPr>
            <p:nvPr/>
          </p:nvSpPr>
          <p:spPr bwMode="auto">
            <a:xfrm>
              <a:off x="3276600" y="24384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9" name="Text Box 11">
            <a:extLst>
              <a:ext uri="{FF2B5EF4-FFF2-40B4-BE49-F238E27FC236}">
                <a16:creationId xmlns:a16="http://schemas.microsoft.com/office/drawing/2014/main" id="{42EC5C65-2342-8F4B-A22B-1B8F53778CF0}"/>
              </a:ext>
            </a:extLst>
          </p:cNvPr>
          <p:cNvSpPr txBox="1">
            <a:spLocks noChangeArrowheads="1"/>
          </p:cNvSpPr>
          <p:nvPr/>
        </p:nvSpPr>
        <p:spPr bwMode="auto">
          <a:xfrm>
            <a:off x="2400300" y="4267200"/>
            <a:ext cx="106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T(i-1)</a:t>
            </a:r>
          </a:p>
        </p:txBody>
      </p:sp>
      <p:sp>
        <p:nvSpPr>
          <p:cNvPr id="21" name="Text Box 12">
            <a:extLst>
              <a:ext uri="{FF2B5EF4-FFF2-40B4-BE49-F238E27FC236}">
                <a16:creationId xmlns:a16="http://schemas.microsoft.com/office/drawing/2014/main" id="{841EDDE9-E3B5-B841-A0C0-0DBEA2BA3B56}"/>
              </a:ext>
            </a:extLst>
          </p:cNvPr>
          <p:cNvSpPr txBox="1">
            <a:spLocks noChangeArrowheads="1"/>
          </p:cNvSpPr>
          <p:nvPr/>
        </p:nvSpPr>
        <p:spPr bwMode="auto">
          <a:xfrm>
            <a:off x="4857997" y="4267200"/>
            <a:ext cx="1295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FF"/>
                </a:solidFill>
                <a:latin typeface="Arial" charset="0"/>
                <a:ea typeface="ＭＳ Ｐゴシック" charset="0"/>
              </a:rPr>
              <a:t>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20" name="Text Box 14">
            <a:extLst>
              <a:ext uri="{FF2B5EF4-FFF2-40B4-BE49-F238E27FC236}">
                <a16:creationId xmlns:a16="http://schemas.microsoft.com/office/drawing/2014/main" id="{A956A4F4-08D2-5642-98BD-ACC448050EBA}"/>
              </a:ext>
            </a:extLst>
          </p:cNvPr>
          <p:cNvSpPr txBox="1">
            <a:spLocks noChangeArrowheads="1"/>
          </p:cNvSpPr>
          <p:nvPr/>
        </p:nvSpPr>
        <p:spPr bwMode="auto">
          <a:xfrm>
            <a:off x="1271337" y="4770438"/>
            <a:ext cx="599172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FF"/>
                </a:solidFill>
                <a:latin typeface="Arial" charset="0"/>
                <a:ea typeface="ＭＳ Ｐゴシック" charset="0"/>
              </a:rPr>
              <a:t>Trees with </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 as root = T(i-1) * 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
        <p:nvSpPr>
          <p:cNvPr id="3" name="TextBox 2">
            <a:extLst>
              <a:ext uri="{FF2B5EF4-FFF2-40B4-BE49-F238E27FC236}">
                <a16:creationId xmlns:a16="http://schemas.microsoft.com/office/drawing/2014/main" id="{F896D197-8C85-57BB-D714-0D6ACD374DDA}"/>
              </a:ext>
            </a:extLst>
          </p:cNvPr>
          <p:cNvSpPr txBox="1"/>
          <p:nvPr/>
        </p:nvSpPr>
        <p:spPr>
          <a:xfrm>
            <a:off x="710344" y="5498826"/>
            <a:ext cx="7494711" cy="646331"/>
          </a:xfrm>
          <a:prstGeom prst="rect">
            <a:avLst/>
          </a:prstGeom>
          <a:noFill/>
        </p:spPr>
        <p:txBody>
          <a:bodyPr wrap="square">
            <a:spAutoFit/>
          </a:bodyPr>
          <a:lstStyle/>
          <a:p>
            <a:r>
              <a:rPr lang="en-US" b="1" dirty="0"/>
              <a:t>Answer</a:t>
            </a:r>
            <a:r>
              <a:rPr lang="en-US" dirty="0"/>
              <a:t>: This is a result of the fact that each tree from the left can be combined with each tree from the right to form a </a:t>
            </a:r>
            <a:r>
              <a:rPr lang="en-US" i="1" dirty="0"/>
              <a:t>unique</a:t>
            </a:r>
            <a:r>
              <a:rPr lang="en-US" dirty="0"/>
              <a:t> BST with </a:t>
            </a:r>
            <a:r>
              <a:rPr lang="en-US" dirty="0" err="1"/>
              <a:t>i</a:t>
            </a:r>
            <a:r>
              <a:rPr lang="en-US" dirty="0"/>
              <a:t> as the root.</a:t>
            </a:r>
          </a:p>
        </p:txBody>
      </p:sp>
    </p:spTree>
    <p:extLst>
      <p:ext uri="{BB962C8B-B14F-4D97-AF65-F5344CB8AC3E}">
        <p14:creationId xmlns:p14="http://schemas.microsoft.com/office/powerpoint/2010/main" val="404151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008199-1A98-0D45-BE99-7705DAD3220D}"/>
              </a:ext>
            </a:extLst>
          </p:cNvPr>
          <p:cNvSpPr>
            <a:spLocks noGrp="1" noChangeArrowheads="1"/>
          </p:cNvSpPr>
          <p:nvPr>
            <p:ph type="title"/>
          </p:nvPr>
        </p:nvSpPr>
        <p:spPr/>
        <p:txBody>
          <a:bodyPr>
            <a:normAutofit/>
          </a:bodyPr>
          <a:lstStyle/>
          <a:p>
            <a:pPr eaLnBrk="1" hangingPunct="1">
              <a:defRPr/>
            </a:pPr>
            <a:r>
              <a:rPr lang="en-US" dirty="0"/>
              <a:t>1b</a:t>
            </a:r>
            <a:r>
              <a:rPr lang="en-US" dirty="0">
                <a:cs typeface="+mj-cs"/>
              </a:rPr>
              <a:t>: recursive definition</a:t>
            </a:r>
          </a:p>
        </p:txBody>
      </p:sp>
      <p:sp>
        <p:nvSpPr>
          <p:cNvPr id="23556" name="Text Box 4">
            <a:extLst>
              <a:ext uri="{FF2B5EF4-FFF2-40B4-BE49-F238E27FC236}">
                <a16:creationId xmlns:a16="http://schemas.microsoft.com/office/drawing/2014/main" id="{4392A536-5BC6-7140-B8F0-BEC558B2C9C4}"/>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97A6D2C-709B-C24D-AEEE-3241B4EB8AB1}"/>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D8D5FBD0-F177-AB4C-86F4-66A8751A3D7C}"/>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13F12C3-CA5A-AB4C-9480-584B0C3D2F82}"/>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A1A6A153-3FFF-CD47-A25E-B3D5573C2AC7}"/>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5729C253-76A2-B54A-BDAD-34422B35C29C}"/>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1CD6221-1C26-7548-849B-3E83D81A881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953F689E-990D-284E-8234-14C25091A803}"/>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D0B1E55D-E541-824A-93F2-516F48AC723E}"/>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5E1321F-6990-FE4C-878C-AD1FEF6559E1}"/>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27CB8BD0-EA0B-4E4F-9C38-DA78CCCE40C1}"/>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26A4EDCB-9F94-8C43-8E69-6A1A9ECD2031}"/>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4EA10DDC-5C1D-044B-96C9-4A11CAB38150}"/>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F7FA9E80-6ECF-3F4D-BC8C-2447A99B35AA}"/>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C6CBFF3E-7DD7-E041-8476-F2339F9E06CB}"/>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DF56B2D0-62D3-CC40-AC1F-9E9691AD17EB}"/>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FF2097B7-22CB-3F4F-8F9B-8C62A85533C8}"/>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56D12EFD-16FF-F141-9694-4E44704E3D9D}"/>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ADBA2F18-6E83-FD49-A05D-E3FD545CBD5F}"/>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E114108F-F968-9E43-91E6-C5AD6610EA54}"/>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FBF60D28-2E38-A645-BA43-EBEAF7EEA512}"/>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sp>
        <p:nvSpPr>
          <p:cNvPr id="4" name="TextBox 3">
            <a:extLst>
              <a:ext uri="{FF2B5EF4-FFF2-40B4-BE49-F238E27FC236}">
                <a16:creationId xmlns:a16="http://schemas.microsoft.com/office/drawing/2014/main" id="{B69E137C-BC59-324A-9866-F640C126A663}"/>
              </a:ext>
            </a:extLst>
          </p:cNvPr>
          <p:cNvSpPr txBox="1"/>
          <p:nvPr/>
        </p:nvSpPr>
        <p:spPr>
          <a:xfrm>
            <a:off x="2245282" y="3040697"/>
            <a:ext cx="3358035" cy="523220"/>
          </a:xfrm>
          <a:prstGeom prst="rect">
            <a:avLst/>
          </a:prstGeom>
          <a:noFill/>
        </p:spPr>
        <p:txBody>
          <a:bodyPr wrap="none" rtlCol="0">
            <a:spAutoFit/>
          </a:bodyPr>
          <a:lstStyle/>
          <a:p>
            <a:r>
              <a:rPr lang="en-US" sz="2800" dirty="0">
                <a:solidFill>
                  <a:srgbClr val="FF0000"/>
                </a:solidFill>
              </a:rPr>
              <a:t>How many trees total?</a:t>
            </a:r>
          </a:p>
        </p:txBody>
      </p:sp>
      <p:sp>
        <p:nvSpPr>
          <p:cNvPr id="29" name="Text Box 14">
            <a:extLst>
              <a:ext uri="{FF2B5EF4-FFF2-40B4-BE49-F238E27FC236}">
                <a16:creationId xmlns:a16="http://schemas.microsoft.com/office/drawing/2014/main" id="{2C70D773-C77A-B64E-9B93-8A5C2FBA7B2D}"/>
              </a:ext>
            </a:extLst>
          </p:cNvPr>
          <p:cNvSpPr txBox="1">
            <a:spLocks noChangeArrowheads="1"/>
          </p:cNvSpPr>
          <p:nvPr/>
        </p:nvSpPr>
        <p:spPr bwMode="auto">
          <a:xfrm>
            <a:off x="1371600" y="1741646"/>
            <a:ext cx="599172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FF"/>
                </a:solidFill>
                <a:latin typeface="Arial" charset="0"/>
                <a:ea typeface="ＭＳ Ｐゴシック" charset="0"/>
              </a:rPr>
              <a:t>Trees with </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 as root = T(i-1) * 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278389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008199-1A98-0D45-BE99-7705DAD3220D}"/>
              </a:ext>
            </a:extLst>
          </p:cNvPr>
          <p:cNvSpPr>
            <a:spLocks noGrp="1" noChangeArrowheads="1"/>
          </p:cNvSpPr>
          <p:nvPr>
            <p:ph type="title"/>
          </p:nvPr>
        </p:nvSpPr>
        <p:spPr/>
        <p:txBody>
          <a:bodyPr>
            <a:normAutofit/>
          </a:bodyPr>
          <a:lstStyle/>
          <a:p>
            <a:pPr eaLnBrk="1" hangingPunct="1">
              <a:defRPr/>
            </a:pPr>
            <a:r>
              <a:rPr lang="en-US" dirty="0"/>
              <a:t>1b</a:t>
            </a:r>
            <a:r>
              <a:rPr lang="en-US" dirty="0">
                <a:cs typeface="+mj-cs"/>
              </a:rPr>
              <a:t>: recursive definition</a:t>
            </a:r>
          </a:p>
        </p:txBody>
      </p:sp>
      <p:sp>
        <p:nvSpPr>
          <p:cNvPr id="23556" name="Text Box 4">
            <a:extLst>
              <a:ext uri="{FF2B5EF4-FFF2-40B4-BE49-F238E27FC236}">
                <a16:creationId xmlns:a16="http://schemas.microsoft.com/office/drawing/2014/main" id="{4392A536-5BC6-7140-B8F0-BEC558B2C9C4}"/>
              </a:ext>
            </a:extLst>
          </p:cNvPr>
          <p:cNvSpPr txBox="1">
            <a:spLocks noChangeArrowheads="1"/>
          </p:cNvSpPr>
          <p:nvPr/>
        </p:nvSpPr>
        <p:spPr bwMode="auto">
          <a:xfrm>
            <a:off x="5334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23557" name="Oval 5">
            <a:extLst>
              <a:ext uri="{FF2B5EF4-FFF2-40B4-BE49-F238E27FC236}">
                <a16:creationId xmlns:a16="http://schemas.microsoft.com/office/drawing/2014/main" id="{297A6D2C-709B-C24D-AEEE-3241B4EB8AB1}"/>
              </a:ext>
            </a:extLst>
          </p:cNvPr>
          <p:cNvSpPr>
            <a:spLocks noChangeArrowheads="1"/>
          </p:cNvSpPr>
          <p:nvPr/>
        </p:nvSpPr>
        <p:spPr bwMode="auto">
          <a:xfrm>
            <a:off x="4572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8" name="Line 6">
            <a:extLst>
              <a:ext uri="{FF2B5EF4-FFF2-40B4-BE49-F238E27FC236}">
                <a16:creationId xmlns:a16="http://schemas.microsoft.com/office/drawing/2014/main" id="{D8D5FBD0-F177-AB4C-86F4-66A8751A3D7C}"/>
              </a:ext>
            </a:extLst>
          </p:cNvPr>
          <p:cNvSpPr>
            <a:spLocks noChangeShapeType="1"/>
          </p:cNvSpPr>
          <p:nvPr/>
        </p:nvSpPr>
        <p:spPr bwMode="auto">
          <a:xfrm>
            <a:off x="9144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9" name="AutoShape 7">
            <a:extLst>
              <a:ext uri="{FF2B5EF4-FFF2-40B4-BE49-F238E27FC236}">
                <a16:creationId xmlns:a16="http://schemas.microsoft.com/office/drawing/2014/main" id="{613F12C3-CA5A-AB4C-9480-584B0C3D2F82}"/>
              </a:ext>
            </a:extLst>
          </p:cNvPr>
          <p:cNvSpPr>
            <a:spLocks noChangeArrowheads="1"/>
          </p:cNvSpPr>
          <p:nvPr/>
        </p:nvSpPr>
        <p:spPr bwMode="auto">
          <a:xfrm>
            <a:off x="914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A1A6A153-3FFF-CD47-A25E-B3D5573C2AC7}"/>
              </a:ext>
            </a:extLst>
          </p:cNvPr>
          <p:cNvSpPr txBox="1">
            <a:spLocks noChangeArrowheads="1"/>
          </p:cNvSpPr>
          <p:nvPr/>
        </p:nvSpPr>
        <p:spPr bwMode="auto">
          <a:xfrm>
            <a:off x="27432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2</a:t>
            </a:r>
          </a:p>
        </p:txBody>
      </p:sp>
      <p:sp>
        <p:nvSpPr>
          <p:cNvPr id="23565" name="Oval 13">
            <a:extLst>
              <a:ext uri="{FF2B5EF4-FFF2-40B4-BE49-F238E27FC236}">
                <a16:creationId xmlns:a16="http://schemas.microsoft.com/office/drawing/2014/main" id="{5729C253-76A2-B54A-BDAD-34422B35C29C}"/>
              </a:ext>
            </a:extLst>
          </p:cNvPr>
          <p:cNvSpPr>
            <a:spLocks noChangeArrowheads="1"/>
          </p:cNvSpPr>
          <p:nvPr/>
        </p:nvSpPr>
        <p:spPr bwMode="auto">
          <a:xfrm>
            <a:off x="26670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6" name="Line 14">
            <a:extLst>
              <a:ext uri="{FF2B5EF4-FFF2-40B4-BE49-F238E27FC236}">
                <a16:creationId xmlns:a16="http://schemas.microsoft.com/office/drawing/2014/main" id="{01CD6221-1C26-7548-849B-3E83D81A881D}"/>
              </a:ext>
            </a:extLst>
          </p:cNvPr>
          <p:cNvSpPr>
            <a:spLocks noChangeShapeType="1"/>
          </p:cNvSpPr>
          <p:nvPr/>
        </p:nvSpPr>
        <p:spPr bwMode="auto">
          <a:xfrm>
            <a:off x="31242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AutoShape 15">
            <a:extLst>
              <a:ext uri="{FF2B5EF4-FFF2-40B4-BE49-F238E27FC236}">
                <a16:creationId xmlns:a16="http://schemas.microsoft.com/office/drawing/2014/main" id="{953F689E-990D-284E-8234-14C25091A803}"/>
              </a:ext>
            </a:extLst>
          </p:cNvPr>
          <p:cNvSpPr>
            <a:spLocks noChangeArrowheads="1"/>
          </p:cNvSpPr>
          <p:nvPr/>
        </p:nvSpPr>
        <p:spPr bwMode="auto">
          <a:xfrm>
            <a:off x="31242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8" name="Line 16">
            <a:extLst>
              <a:ext uri="{FF2B5EF4-FFF2-40B4-BE49-F238E27FC236}">
                <a16:creationId xmlns:a16="http://schemas.microsoft.com/office/drawing/2014/main" id="{D0B1E55D-E541-824A-93F2-516F48AC723E}"/>
              </a:ext>
            </a:extLst>
          </p:cNvPr>
          <p:cNvSpPr>
            <a:spLocks noChangeShapeType="1"/>
          </p:cNvSpPr>
          <p:nvPr/>
        </p:nvSpPr>
        <p:spPr bwMode="auto">
          <a:xfrm flipH="1">
            <a:off x="24384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9" name="AutoShape 17">
            <a:extLst>
              <a:ext uri="{FF2B5EF4-FFF2-40B4-BE49-F238E27FC236}">
                <a16:creationId xmlns:a16="http://schemas.microsoft.com/office/drawing/2014/main" id="{25E1321F-6990-FE4C-878C-AD1FEF6559E1}"/>
              </a:ext>
            </a:extLst>
          </p:cNvPr>
          <p:cNvSpPr>
            <a:spLocks noChangeArrowheads="1"/>
          </p:cNvSpPr>
          <p:nvPr/>
        </p:nvSpPr>
        <p:spPr bwMode="auto">
          <a:xfrm>
            <a:off x="22098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27CB8BD0-EA0B-4E4F-9C38-DA78CCCE40C1}"/>
              </a:ext>
            </a:extLst>
          </p:cNvPr>
          <p:cNvSpPr txBox="1">
            <a:spLocks noChangeArrowheads="1"/>
          </p:cNvSpPr>
          <p:nvPr/>
        </p:nvSpPr>
        <p:spPr bwMode="auto">
          <a:xfrm>
            <a:off x="47244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3</a:t>
            </a:r>
          </a:p>
        </p:txBody>
      </p:sp>
      <p:sp>
        <p:nvSpPr>
          <p:cNvPr id="23571" name="Oval 19">
            <a:extLst>
              <a:ext uri="{FF2B5EF4-FFF2-40B4-BE49-F238E27FC236}">
                <a16:creationId xmlns:a16="http://schemas.microsoft.com/office/drawing/2014/main" id="{26A4EDCB-9F94-8C43-8E69-6A1A9ECD2031}"/>
              </a:ext>
            </a:extLst>
          </p:cNvPr>
          <p:cNvSpPr>
            <a:spLocks noChangeArrowheads="1"/>
          </p:cNvSpPr>
          <p:nvPr/>
        </p:nvSpPr>
        <p:spPr bwMode="auto">
          <a:xfrm>
            <a:off x="46482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2" name="Line 20">
            <a:extLst>
              <a:ext uri="{FF2B5EF4-FFF2-40B4-BE49-F238E27FC236}">
                <a16:creationId xmlns:a16="http://schemas.microsoft.com/office/drawing/2014/main" id="{4EA10DDC-5C1D-044B-96C9-4A11CAB38150}"/>
              </a:ext>
            </a:extLst>
          </p:cNvPr>
          <p:cNvSpPr>
            <a:spLocks noChangeShapeType="1"/>
          </p:cNvSpPr>
          <p:nvPr/>
        </p:nvSpPr>
        <p:spPr bwMode="auto">
          <a:xfrm>
            <a:off x="5105400" y="5181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AutoShape 21">
            <a:extLst>
              <a:ext uri="{FF2B5EF4-FFF2-40B4-BE49-F238E27FC236}">
                <a16:creationId xmlns:a16="http://schemas.microsoft.com/office/drawing/2014/main" id="{F7FA9E80-6ECF-3F4D-BC8C-2447A99B35AA}"/>
              </a:ext>
            </a:extLst>
          </p:cNvPr>
          <p:cNvSpPr>
            <a:spLocks noChangeArrowheads="1"/>
          </p:cNvSpPr>
          <p:nvPr/>
        </p:nvSpPr>
        <p:spPr bwMode="auto">
          <a:xfrm>
            <a:off x="5105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4" name="Line 22">
            <a:extLst>
              <a:ext uri="{FF2B5EF4-FFF2-40B4-BE49-F238E27FC236}">
                <a16:creationId xmlns:a16="http://schemas.microsoft.com/office/drawing/2014/main" id="{C6CBFF3E-7DD7-E041-8476-F2339F9E06CB}"/>
              </a:ext>
            </a:extLst>
          </p:cNvPr>
          <p:cNvSpPr>
            <a:spLocks noChangeShapeType="1"/>
          </p:cNvSpPr>
          <p:nvPr/>
        </p:nvSpPr>
        <p:spPr bwMode="auto">
          <a:xfrm flipH="1">
            <a:off x="44196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5" name="AutoShape 23">
            <a:extLst>
              <a:ext uri="{FF2B5EF4-FFF2-40B4-BE49-F238E27FC236}">
                <a16:creationId xmlns:a16="http://schemas.microsoft.com/office/drawing/2014/main" id="{DF56B2D0-62D3-CC40-AC1F-9E9691AD17EB}"/>
              </a:ext>
            </a:extLst>
          </p:cNvPr>
          <p:cNvSpPr>
            <a:spLocks noChangeArrowheads="1"/>
          </p:cNvSpPr>
          <p:nvPr/>
        </p:nvSpPr>
        <p:spPr bwMode="auto">
          <a:xfrm>
            <a:off x="41910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Text Box 24">
            <a:extLst>
              <a:ext uri="{FF2B5EF4-FFF2-40B4-BE49-F238E27FC236}">
                <a16:creationId xmlns:a16="http://schemas.microsoft.com/office/drawing/2014/main" id="{FF2097B7-22CB-3F4F-8F9B-8C62A85533C8}"/>
              </a:ext>
            </a:extLst>
          </p:cNvPr>
          <p:cNvSpPr txBox="1">
            <a:spLocks noChangeArrowheads="1"/>
          </p:cNvSpPr>
          <p:nvPr/>
        </p:nvSpPr>
        <p:spPr bwMode="auto">
          <a:xfrm>
            <a:off x="7924800" y="4724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n</a:t>
            </a:r>
          </a:p>
        </p:txBody>
      </p:sp>
      <p:sp>
        <p:nvSpPr>
          <p:cNvPr id="23577" name="Oval 25">
            <a:extLst>
              <a:ext uri="{FF2B5EF4-FFF2-40B4-BE49-F238E27FC236}">
                <a16:creationId xmlns:a16="http://schemas.microsoft.com/office/drawing/2014/main" id="{56D12EFD-16FF-F141-9694-4E44704E3D9D}"/>
              </a:ext>
            </a:extLst>
          </p:cNvPr>
          <p:cNvSpPr>
            <a:spLocks noChangeArrowheads="1"/>
          </p:cNvSpPr>
          <p:nvPr/>
        </p:nvSpPr>
        <p:spPr bwMode="auto">
          <a:xfrm>
            <a:off x="7848600" y="4648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0" name="Line 28">
            <a:extLst>
              <a:ext uri="{FF2B5EF4-FFF2-40B4-BE49-F238E27FC236}">
                <a16:creationId xmlns:a16="http://schemas.microsoft.com/office/drawing/2014/main" id="{ADBA2F18-6E83-FD49-A05D-E3FD545CBD5F}"/>
              </a:ext>
            </a:extLst>
          </p:cNvPr>
          <p:cNvSpPr>
            <a:spLocks noChangeShapeType="1"/>
          </p:cNvSpPr>
          <p:nvPr/>
        </p:nvSpPr>
        <p:spPr bwMode="auto">
          <a:xfrm flipH="1">
            <a:off x="7620000" y="5105400"/>
            <a:ext cx="304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1" name="AutoShape 29">
            <a:extLst>
              <a:ext uri="{FF2B5EF4-FFF2-40B4-BE49-F238E27FC236}">
                <a16:creationId xmlns:a16="http://schemas.microsoft.com/office/drawing/2014/main" id="{E114108F-F968-9E43-91E6-C5AD6610EA54}"/>
              </a:ext>
            </a:extLst>
          </p:cNvPr>
          <p:cNvSpPr>
            <a:spLocks noChangeArrowheads="1"/>
          </p:cNvSpPr>
          <p:nvPr/>
        </p:nvSpPr>
        <p:spPr bwMode="auto">
          <a:xfrm>
            <a:off x="7391400" y="5638800"/>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Text Box 30">
            <a:extLst>
              <a:ext uri="{FF2B5EF4-FFF2-40B4-BE49-F238E27FC236}">
                <a16:creationId xmlns:a16="http://schemas.microsoft.com/office/drawing/2014/main" id="{FBF60D28-2E38-A645-BA43-EBEAF7EEA512}"/>
              </a:ext>
            </a:extLst>
          </p:cNvPr>
          <p:cNvSpPr txBox="1">
            <a:spLocks noChangeArrowheads="1"/>
          </p:cNvSpPr>
          <p:nvPr/>
        </p:nvSpPr>
        <p:spPr bwMode="auto">
          <a:xfrm>
            <a:off x="5943600" y="4876800"/>
            <a:ext cx="990600" cy="109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6600"/>
              <a:t>…</a:t>
            </a:r>
          </a:p>
        </p:txBody>
      </p:sp>
      <p:graphicFrame>
        <p:nvGraphicFramePr>
          <p:cNvPr id="26" name="Object 5">
            <a:extLst>
              <a:ext uri="{FF2B5EF4-FFF2-40B4-BE49-F238E27FC236}">
                <a16:creationId xmlns:a16="http://schemas.microsoft.com/office/drawing/2014/main" id="{47EBD25C-FE28-5E48-B09C-F615754B488E}"/>
              </a:ext>
            </a:extLst>
          </p:cNvPr>
          <p:cNvGraphicFramePr>
            <a:graphicFrameLocks noChangeAspect="1"/>
          </p:cNvGraphicFramePr>
          <p:nvPr>
            <p:extLst>
              <p:ext uri="{D42A27DB-BD31-4B8C-83A1-F6EECF244321}">
                <p14:modId xmlns:p14="http://schemas.microsoft.com/office/powerpoint/2010/main" val="497622818"/>
              </p:ext>
            </p:extLst>
          </p:nvPr>
        </p:nvGraphicFramePr>
        <p:xfrm>
          <a:off x="2025316" y="2958703"/>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36867" name="Object 5">
                        <a:extLst>
                          <a:ext uri="{FF2B5EF4-FFF2-40B4-BE49-F238E27FC236}">
                            <a16:creationId xmlns:a16="http://schemas.microsoft.com/office/drawing/2014/main" id="{B4B38F4D-1BBE-5646-BC67-63DAACA61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316" y="2958703"/>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 name="Text Box 14">
            <a:extLst>
              <a:ext uri="{FF2B5EF4-FFF2-40B4-BE49-F238E27FC236}">
                <a16:creationId xmlns:a16="http://schemas.microsoft.com/office/drawing/2014/main" id="{96CE2AE5-D722-B44E-B175-6D149FDD5421}"/>
              </a:ext>
            </a:extLst>
          </p:cNvPr>
          <p:cNvSpPr txBox="1">
            <a:spLocks noChangeArrowheads="1"/>
          </p:cNvSpPr>
          <p:nvPr/>
        </p:nvSpPr>
        <p:spPr bwMode="auto">
          <a:xfrm>
            <a:off x="1371600" y="1741646"/>
            <a:ext cx="599172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FF"/>
                </a:solidFill>
                <a:latin typeface="Arial" charset="0"/>
                <a:ea typeface="ＭＳ Ｐゴシック" charset="0"/>
              </a:rPr>
              <a:t>Trees with </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 as root = T(i-1) * T(n-</a:t>
            </a:r>
            <a:r>
              <a:rPr lang="en-US" sz="2800" dirty="0" err="1">
                <a:solidFill>
                  <a:srgbClr val="0000FF"/>
                </a:solidFill>
                <a:latin typeface="Arial" charset="0"/>
                <a:ea typeface="ＭＳ Ｐゴシック" charset="0"/>
              </a:rPr>
              <a:t>i</a:t>
            </a:r>
            <a:r>
              <a:rPr lang="en-US" sz="2800" dirty="0">
                <a:solidFill>
                  <a:srgbClr val="0000FF"/>
                </a:solidFill>
                <a:latin typeface="Arial" charset="0"/>
                <a:ea typeface="ＭＳ Ｐゴシック" charset="0"/>
              </a:rPr>
              <a:t>)</a:t>
            </a:r>
          </a:p>
        </p:txBody>
      </p:sp>
    </p:spTree>
    <p:extLst>
      <p:ext uri="{BB962C8B-B14F-4D97-AF65-F5344CB8AC3E}">
        <p14:creationId xmlns:p14="http://schemas.microsoft.com/office/powerpoint/2010/main" val="146710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8">
            <a:extLst>
              <a:ext uri="{FF2B5EF4-FFF2-40B4-BE49-F238E27FC236}">
                <a16:creationId xmlns:a16="http://schemas.microsoft.com/office/drawing/2014/main" id="{AE08C6B9-FE27-474B-BDF2-A4B6FBFFD6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21434"/>
            <a:ext cx="75676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Rectangle 2">
            <a:extLst>
              <a:ext uri="{FF2B5EF4-FFF2-40B4-BE49-F238E27FC236}">
                <a16:creationId xmlns:a16="http://schemas.microsoft.com/office/drawing/2014/main" id="{9BB77614-BEE5-1446-A56E-41A1CB683CB1}"/>
              </a:ext>
            </a:extLst>
          </p:cNvPr>
          <p:cNvSpPr>
            <a:spLocks noGrp="1" noChangeArrowheads="1"/>
          </p:cNvSpPr>
          <p:nvPr>
            <p:ph type="title"/>
          </p:nvPr>
        </p:nvSpPr>
        <p:spPr/>
        <p:txBody>
          <a:bodyPr>
            <a:normAutofit/>
          </a:bodyPr>
          <a:lstStyle/>
          <a:p>
            <a:pPr eaLnBrk="1" hangingPunct="1">
              <a:defRPr/>
            </a:pPr>
            <a:r>
              <a:rPr lang="en-US" dirty="0"/>
              <a:t>A recursive implementation</a:t>
            </a:r>
            <a:endParaRPr lang="en-US" dirty="0">
              <a:cs typeface="+mj-cs"/>
            </a:endParaRPr>
          </a:p>
        </p:txBody>
      </p:sp>
      <p:graphicFrame>
        <p:nvGraphicFramePr>
          <p:cNvPr id="36867" name="Object 5">
            <a:extLst>
              <a:ext uri="{FF2B5EF4-FFF2-40B4-BE49-F238E27FC236}">
                <a16:creationId xmlns:a16="http://schemas.microsoft.com/office/drawing/2014/main" id="{B4B38F4D-1BBE-5646-BC67-63DAACA611F1}"/>
              </a:ext>
            </a:extLst>
          </p:cNvPr>
          <p:cNvGraphicFramePr>
            <a:graphicFrameLocks noChangeAspect="1"/>
          </p:cNvGraphicFramePr>
          <p:nvPr/>
        </p:nvGraphicFramePr>
        <p:xfrm>
          <a:off x="2133600" y="2209800"/>
          <a:ext cx="4114800" cy="681038"/>
        </p:xfrm>
        <a:graphic>
          <a:graphicData uri="http://schemas.openxmlformats.org/presentationml/2006/ole">
            <mc:AlternateContent xmlns:mc="http://schemas.openxmlformats.org/markup-compatibility/2006">
              <mc:Choice xmlns:v="urn:schemas-microsoft-com:vml" Requires="v">
                <p:oleObj name="Equation" r:id="rId3" imgW="40665400" imgH="6731000" progId="Equation.3">
                  <p:embed/>
                </p:oleObj>
              </mc:Choice>
              <mc:Fallback>
                <p:oleObj name="Equation" r:id="rId3" imgW="40665400" imgH="6731000" progId="Equation.3">
                  <p:embed/>
                  <p:pic>
                    <p:nvPicPr>
                      <p:cNvPr id="36867" name="Object 5">
                        <a:extLst>
                          <a:ext uri="{FF2B5EF4-FFF2-40B4-BE49-F238E27FC236}">
                            <a16:creationId xmlns:a16="http://schemas.microsoft.com/office/drawing/2014/main" id="{B4B38F4D-1BBE-5646-BC67-63DAACA61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a:extLst>
              <a:ext uri="{FF2B5EF4-FFF2-40B4-BE49-F238E27FC236}">
                <a16:creationId xmlns:a16="http://schemas.microsoft.com/office/drawing/2014/main" id="{5ECA6CA2-64F7-A949-89C6-ED3EB8F348BF}"/>
              </a:ext>
            </a:extLst>
          </p:cNvPr>
          <p:cNvSpPr txBox="1">
            <a:spLocks noChangeArrowheads="1"/>
          </p:cNvSpPr>
          <p:nvPr/>
        </p:nvSpPr>
        <p:spPr bwMode="auto">
          <a:xfrm>
            <a:off x="612648" y="5838030"/>
            <a:ext cx="789237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FF0000"/>
                </a:solidFill>
              </a:rPr>
              <a:t>Like with Fibonacci, we’</a:t>
            </a:r>
            <a:r>
              <a:rPr lang="en-US" altLang="ja-JP" dirty="0">
                <a:solidFill>
                  <a:srgbClr val="FF0000"/>
                </a:solidFill>
              </a:rPr>
              <a:t>re repeating a lot of work.</a:t>
            </a:r>
            <a:endParaRPr lang="en-US" altLang="en-US" dirty="0">
              <a:solidFill>
                <a:srgbClr val="FF0000"/>
              </a:solidFill>
            </a:endParaRPr>
          </a:p>
        </p:txBody>
      </p:sp>
      <p:sp>
        <p:nvSpPr>
          <p:cNvPr id="7" name="Oval 7">
            <a:extLst>
              <a:ext uri="{FF2B5EF4-FFF2-40B4-BE49-F238E27FC236}">
                <a16:creationId xmlns:a16="http://schemas.microsoft.com/office/drawing/2014/main" id="{67A4E8C1-17DE-9D44-827D-D989D20945CE}"/>
              </a:ext>
            </a:extLst>
          </p:cNvPr>
          <p:cNvSpPr>
            <a:spLocks noChangeArrowheads="1"/>
          </p:cNvSpPr>
          <p:nvPr/>
        </p:nvSpPr>
        <p:spPr bwMode="auto">
          <a:xfrm>
            <a:off x="4114800" y="4758332"/>
            <a:ext cx="2133600" cy="6096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Oval 8">
            <a:extLst>
              <a:ext uri="{FF2B5EF4-FFF2-40B4-BE49-F238E27FC236}">
                <a16:creationId xmlns:a16="http://schemas.microsoft.com/office/drawing/2014/main" id="{480C7116-8899-9C46-A98B-82F13E8DB137}"/>
              </a:ext>
            </a:extLst>
          </p:cNvPr>
          <p:cNvSpPr>
            <a:spLocks noChangeArrowheads="1"/>
          </p:cNvSpPr>
          <p:nvPr/>
        </p:nvSpPr>
        <p:spPr bwMode="auto">
          <a:xfrm>
            <a:off x="6196013" y="4758332"/>
            <a:ext cx="2133600" cy="6096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9769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2677656"/>
          </a:xfrm>
          <a:prstGeom prst="rect">
            <a:avLst/>
          </a:prstGeom>
          <a:noFill/>
        </p:spPr>
        <p:txBody>
          <a:bodyPr wrap="square" rtlCol="0">
            <a:spAutoFit/>
          </a:bodyPr>
          <a:lstStyle/>
          <a:p>
            <a:r>
              <a:rPr lang="en-US" sz="2800" dirty="0">
                <a:solidFill>
                  <a:srgbClr val="FF0000"/>
                </a:solidFill>
              </a:rPr>
              <a:t>What are the smallest possible subproblems?</a:t>
            </a:r>
          </a:p>
          <a:p>
            <a:endParaRPr lang="en-US" sz="2800" dirty="0">
              <a:solidFill>
                <a:srgbClr val="FF0000"/>
              </a:solidFill>
            </a:endParaRPr>
          </a:p>
          <a:p>
            <a:r>
              <a:rPr lang="en-US" sz="2800" dirty="0">
                <a:solidFill>
                  <a:srgbClr val="FF0000"/>
                </a:solidFill>
              </a:rPr>
              <a:t>To calculate T(n), what are all the subproblems we need to calculate? This is the “table”.</a:t>
            </a:r>
          </a:p>
          <a:p>
            <a:endParaRPr lang="en-US" sz="2800" dirty="0">
              <a:solidFill>
                <a:srgbClr val="FF0000"/>
              </a:solidFill>
            </a:endParaRPr>
          </a:p>
          <a:p>
            <a:r>
              <a:rPr lang="en-US" sz="2800" dirty="0">
                <a:solidFill>
                  <a:srgbClr val="FF0000"/>
                </a:solidFill>
              </a:rPr>
              <a:t>How should we fill in the table?</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extLst>
              <p:ext uri="{D42A27DB-BD31-4B8C-83A1-F6EECF244321}">
                <p14:modId xmlns:p14="http://schemas.microsoft.com/office/powerpoint/2010/main" val="3789575237"/>
              </p:ext>
            </p:extLst>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36867" name="Object 5">
                        <a:extLst>
                          <a:ext uri="{FF2B5EF4-FFF2-40B4-BE49-F238E27FC236}">
                            <a16:creationId xmlns:a16="http://schemas.microsoft.com/office/drawing/2014/main" id="{B4B38F4D-1BBE-5646-BC67-63DAACA61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2795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7652-747A-2B4C-80E1-251BAD7ECE49}"/>
              </a:ext>
            </a:extLst>
          </p:cNvPr>
          <p:cNvSpPr>
            <a:spLocks noGrp="1"/>
          </p:cNvSpPr>
          <p:nvPr>
            <p:ph type="title"/>
          </p:nvPr>
        </p:nvSpPr>
        <p:spPr/>
        <p:txBody>
          <a:bodyPr/>
          <a:lstStyle/>
          <a:p>
            <a:r>
              <a:rPr lang="en-US"/>
              <a:t>Algorithmic "techniques"</a:t>
            </a:r>
          </a:p>
        </p:txBody>
      </p:sp>
      <p:sp>
        <p:nvSpPr>
          <p:cNvPr id="3" name="Content Placeholder 2">
            <a:extLst>
              <a:ext uri="{FF2B5EF4-FFF2-40B4-BE49-F238E27FC236}">
                <a16:creationId xmlns:a16="http://schemas.microsoft.com/office/drawing/2014/main" id="{55B6E51E-1B6E-CA4D-8285-992871394591}"/>
              </a:ext>
            </a:extLst>
          </p:cNvPr>
          <p:cNvSpPr>
            <a:spLocks noGrp="1"/>
          </p:cNvSpPr>
          <p:nvPr>
            <p:ph sz="quarter" idx="1"/>
          </p:nvPr>
        </p:nvSpPr>
        <p:spPr>
          <a:xfrm>
            <a:off x="381294" y="1776470"/>
            <a:ext cx="8153400" cy="4495800"/>
          </a:xfrm>
        </p:spPr>
        <p:txBody>
          <a:bodyPr>
            <a:normAutofit lnSpcReduction="10000"/>
          </a:bodyPr>
          <a:lstStyle/>
          <a:p>
            <a:pPr marL="0" indent="0">
              <a:buNone/>
            </a:pPr>
            <a:r>
              <a:rPr lang="en-US" dirty="0">
                <a:solidFill>
                  <a:srgbClr val="00B050"/>
                </a:solidFill>
              </a:rPr>
              <a:t>Iterative/incremental</a:t>
            </a:r>
            <a:r>
              <a:rPr lang="en-US" dirty="0"/>
              <a:t>: solve problem of size n by first solving problem of size n-1.</a:t>
            </a:r>
          </a:p>
          <a:p>
            <a:pPr marL="0" indent="0">
              <a:buNone/>
            </a:pPr>
            <a:endParaRPr lang="en-US" dirty="0"/>
          </a:p>
          <a:p>
            <a:pPr marL="0" indent="0">
              <a:buNone/>
            </a:pPr>
            <a:r>
              <a:rPr lang="en-US" dirty="0">
                <a:solidFill>
                  <a:srgbClr val="00B050"/>
                </a:solidFill>
              </a:rPr>
              <a:t>Divide-and-conquer</a:t>
            </a:r>
            <a:r>
              <a:rPr lang="en-US" dirty="0"/>
              <a:t>: divide problem into independent subproblems.  Solve each subproblem independently.  Combine solutions to subproblem to create solution to the original problem.</a:t>
            </a:r>
          </a:p>
          <a:p>
            <a:pPr marL="0" indent="0">
              <a:buNone/>
            </a:pPr>
            <a:endParaRPr lang="en-US" sz="800" dirty="0"/>
          </a:p>
          <a:p>
            <a:pPr marL="0" indent="0">
              <a:buNone/>
            </a:pPr>
            <a:endParaRPr lang="en-US" sz="800" dirty="0"/>
          </a:p>
          <a:p>
            <a:pPr marL="0" indent="0">
              <a:buNone/>
            </a:pPr>
            <a:r>
              <a:rPr lang="en-US" dirty="0">
                <a:solidFill>
                  <a:srgbClr val="00B050"/>
                </a:solidFill>
              </a:rPr>
              <a:t>Greedy:</a:t>
            </a:r>
            <a:r>
              <a:rPr lang="en-US" dirty="0"/>
              <a:t> make locally optimal choice and repeat on remaining subproblem.</a:t>
            </a:r>
          </a:p>
          <a:p>
            <a:endParaRPr lang="en-US" sz="800" dirty="0"/>
          </a:p>
        </p:txBody>
      </p:sp>
    </p:spTree>
    <p:extLst>
      <p:ext uri="{BB962C8B-B14F-4D97-AF65-F5344CB8AC3E}">
        <p14:creationId xmlns:p14="http://schemas.microsoft.com/office/powerpoint/2010/main" val="806442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954107"/>
          </a:xfrm>
          <a:prstGeom prst="rect">
            <a:avLst/>
          </a:prstGeom>
          <a:noFill/>
        </p:spPr>
        <p:txBody>
          <a:bodyPr wrap="square" rtlCol="0">
            <a:spAutoFit/>
          </a:bodyPr>
          <a:lstStyle/>
          <a:p>
            <a:r>
              <a:rPr lang="en-US" sz="2800" dirty="0"/>
              <a:t>What are the smallest possible subproblems?</a:t>
            </a:r>
          </a:p>
          <a:p>
            <a:r>
              <a:rPr lang="en-US" sz="2800" dirty="0">
                <a:solidFill>
                  <a:srgbClr val="0000FF"/>
                </a:solidFill>
              </a:rPr>
              <a:t>T(0)=1, T(1) = 1</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7" name="Object 5">
                        <a:extLst>
                          <a:ext uri="{FF2B5EF4-FFF2-40B4-BE49-F238E27FC236}">
                            <a16:creationId xmlns:a16="http://schemas.microsoft.com/office/drawing/2014/main" id="{17D9C0CE-5AD4-4E43-BE3D-0F04DB149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552280FF-CBF5-6D44-9DF4-5C8019AD6301}"/>
              </a:ext>
            </a:extLst>
          </p:cNvPr>
          <p:cNvSpPr txBox="1"/>
          <p:nvPr/>
        </p:nvSpPr>
        <p:spPr>
          <a:xfrm>
            <a:off x="1925052" y="4632159"/>
            <a:ext cx="4871013" cy="461665"/>
          </a:xfrm>
          <a:prstGeom prst="rect">
            <a:avLst/>
          </a:prstGeom>
          <a:noFill/>
        </p:spPr>
        <p:txBody>
          <a:bodyPr wrap="none" rtlCol="0">
            <a:spAutoFit/>
          </a:bodyPr>
          <a:lstStyle/>
          <a:p>
            <a:r>
              <a:rPr lang="en-US" sz="2400" dirty="0">
                <a:solidFill>
                  <a:srgbClr val="FF0000"/>
                </a:solidFill>
              </a:rPr>
              <a:t>Why do we need T(0) and why is it 1?</a:t>
            </a:r>
          </a:p>
        </p:txBody>
      </p:sp>
    </p:spTree>
    <p:extLst>
      <p:ext uri="{BB962C8B-B14F-4D97-AF65-F5344CB8AC3E}">
        <p14:creationId xmlns:p14="http://schemas.microsoft.com/office/powerpoint/2010/main" val="127595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954107"/>
          </a:xfrm>
          <a:prstGeom prst="rect">
            <a:avLst/>
          </a:prstGeom>
          <a:noFill/>
        </p:spPr>
        <p:txBody>
          <a:bodyPr wrap="square" rtlCol="0">
            <a:spAutoFit/>
          </a:bodyPr>
          <a:lstStyle/>
          <a:p>
            <a:r>
              <a:rPr lang="en-US" sz="2800" dirty="0"/>
              <a:t>What are the smallest possible subproblems?</a:t>
            </a:r>
          </a:p>
          <a:p>
            <a:r>
              <a:rPr lang="en-US" sz="2800" dirty="0">
                <a:solidFill>
                  <a:srgbClr val="0000FF"/>
                </a:solidFill>
              </a:rPr>
              <a:t>T(0)=1, T(1) = 1</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7" name="Object 5">
                        <a:extLst>
                          <a:ext uri="{FF2B5EF4-FFF2-40B4-BE49-F238E27FC236}">
                            <a16:creationId xmlns:a16="http://schemas.microsoft.com/office/drawing/2014/main" id="{17D9C0CE-5AD4-4E43-BE3D-0F04DB149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 name="Text Box 4">
            <a:extLst>
              <a:ext uri="{FF2B5EF4-FFF2-40B4-BE49-F238E27FC236}">
                <a16:creationId xmlns:a16="http://schemas.microsoft.com/office/drawing/2014/main" id="{BEE1DA2F-6A11-084E-B7C8-C7A02CD57BE5}"/>
              </a:ext>
            </a:extLst>
          </p:cNvPr>
          <p:cNvSpPr txBox="1">
            <a:spLocks noChangeArrowheads="1"/>
          </p:cNvSpPr>
          <p:nvPr/>
        </p:nvSpPr>
        <p:spPr bwMode="auto">
          <a:xfrm>
            <a:off x="2795337" y="4544953"/>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 1</a:t>
            </a:r>
          </a:p>
        </p:txBody>
      </p:sp>
      <p:sp>
        <p:nvSpPr>
          <p:cNvPr id="9" name="Oval 5">
            <a:extLst>
              <a:ext uri="{FF2B5EF4-FFF2-40B4-BE49-F238E27FC236}">
                <a16:creationId xmlns:a16="http://schemas.microsoft.com/office/drawing/2014/main" id="{055705CD-AF8E-E94E-B56A-8B6E3A071F15}"/>
              </a:ext>
            </a:extLst>
          </p:cNvPr>
          <p:cNvSpPr>
            <a:spLocks noChangeArrowheads="1"/>
          </p:cNvSpPr>
          <p:nvPr/>
        </p:nvSpPr>
        <p:spPr bwMode="auto">
          <a:xfrm>
            <a:off x="2719137" y="4468753"/>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Line 6">
            <a:extLst>
              <a:ext uri="{FF2B5EF4-FFF2-40B4-BE49-F238E27FC236}">
                <a16:creationId xmlns:a16="http://schemas.microsoft.com/office/drawing/2014/main" id="{2F34C8C8-CC2E-934C-82B4-BEBCF4CA97EE}"/>
              </a:ext>
            </a:extLst>
          </p:cNvPr>
          <p:cNvSpPr>
            <a:spLocks noChangeShapeType="1"/>
          </p:cNvSpPr>
          <p:nvPr/>
        </p:nvSpPr>
        <p:spPr bwMode="auto">
          <a:xfrm>
            <a:off x="3176337" y="5002153"/>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 name="AutoShape 7">
            <a:extLst>
              <a:ext uri="{FF2B5EF4-FFF2-40B4-BE49-F238E27FC236}">
                <a16:creationId xmlns:a16="http://schemas.microsoft.com/office/drawing/2014/main" id="{0A1B5EC1-EBC2-E84B-B13D-94FF5CCC9309}"/>
              </a:ext>
            </a:extLst>
          </p:cNvPr>
          <p:cNvSpPr>
            <a:spLocks noChangeArrowheads="1"/>
          </p:cNvSpPr>
          <p:nvPr/>
        </p:nvSpPr>
        <p:spPr bwMode="auto">
          <a:xfrm>
            <a:off x="3176337" y="5459353"/>
            <a:ext cx="457200" cy="838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 name="TextBox 2">
            <a:extLst>
              <a:ext uri="{FF2B5EF4-FFF2-40B4-BE49-F238E27FC236}">
                <a16:creationId xmlns:a16="http://schemas.microsoft.com/office/drawing/2014/main" id="{B47EFBA9-3796-0E40-9B9D-7ACF00B7067F}"/>
              </a:ext>
            </a:extLst>
          </p:cNvPr>
          <p:cNvSpPr txBox="1"/>
          <p:nvPr/>
        </p:nvSpPr>
        <p:spPr>
          <a:xfrm>
            <a:off x="4535905" y="4773645"/>
            <a:ext cx="3826042" cy="830997"/>
          </a:xfrm>
          <a:prstGeom prst="rect">
            <a:avLst/>
          </a:prstGeom>
          <a:noFill/>
        </p:spPr>
        <p:txBody>
          <a:bodyPr wrap="square" rtlCol="0">
            <a:spAutoFit/>
          </a:bodyPr>
          <a:lstStyle/>
          <a:p>
            <a:r>
              <a:rPr lang="en-US" sz="2400" dirty="0">
                <a:solidFill>
                  <a:srgbClr val="0000FF"/>
                </a:solidFill>
              </a:rPr>
              <a:t>Need to think carefully about base cases/edge cases</a:t>
            </a:r>
          </a:p>
        </p:txBody>
      </p:sp>
    </p:spTree>
    <p:extLst>
      <p:ext uri="{BB962C8B-B14F-4D97-AF65-F5344CB8AC3E}">
        <p14:creationId xmlns:p14="http://schemas.microsoft.com/office/powerpoint/2010/main" val="3891558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sp>
        <p:nvSpPr>
          <p:cNvPr id="6" name="TextBox 5">
            <a:extLst>
              <a:ext uri="{FF2B5EF4-FFF2-40B4-BE49-F238E27FC236}">
                <a16:creationId xmlns:a16="http://schemas.microsoft.com/office/drawing/2014/main" id="{54589759-A255-EE4E-A69F-043E826852E7}"/>
              </a:ext>
            </a:extLst>
          </p:cNvPr>
          <p:cNvSpPr txBox="1"/>
          <p:nvPr/>
        </p:nvSpPr>
        <p:spPr>
          <a:xfrm>
            <a:off x="485250" y="2976510"/>
            <a:ext cx="8280798" cy="3108543"/>
          </a:xfrm>
          <a:prstGeom prst="rect">
            <a:avLst/>
          </a:prstGeom>
          <a:noFill/>
        </p:spPr>
        <p:txBody>
          <a:bodyPr wrap="square" rtlCol="0">
            <a:spAutoFit/>
          </a:bodyPr>
          <a:lstStyle/>
          <a:p>
            <a:r>
              <a:rPr lang="en-US" sz="2800" dirty="0"/>
              <a:t>What are the smallest possible subproblems?</a:t>
            </a:r>
          </a:p>
          <a:p>
            <a:r>
              <a:rPr lang="en-US" sz="2800" dirty="0">
                <a:solidFill>
                  <a:srgbClr val="0000FF"/>
                </a:solidFill>
              </a:rPr>
              <a:t>T(0)=1, T(1) = 1</a:t>
            </a:r>
          </a:p>
          <a:p>
            <a:endParaRPr lang="en-US" sz="2800" dirty="0"/>
          </a:p>
          <a:p>
            <a:r>
              <a:rPr lang="en-US" sz="2800" dirty="0"/>
              <a:t>To calculate T(n), what are all the subproblems we need to calculate? This is the “table”. </a:t>
            </a:r>
            <a:r>
              <a:rPr lang="en-US" sz="2800" dirty="0">
                <a:solidFill>
                  <a:srgbClr val="0000FF"/>
                </a:solidFill>
              </a:rPr>
              <a:t>T(0) … T(n-1)</a:t>
            </a:r>
          </a:p>
          <a:p>
            <a:endParaRPr lang="en-US" sz="2800" dirty="0"/>
          </a:p>
          <a:p>
            <a:r>
              <a:rPr lang="en-US" sz="2800" dirty="0"/>
              <a:t>How should we fill in the table? </a:t>
            </a:r>
            <a:r>
              <a:rPr lang="en-US" sz="2800" dirty="0">
                <a:solidFill>
                  <a:srgbClr val="0000FF"/>
                </a:solidFill>
              </a:rPr>
              <a:t>T(0) </a:t>
            </a:r>
            <a:r>
              <a:rPr lang="en-US" sz="2800" dirty="0">
                <a:solidFill>
                  <a:srgbClr val="0000FF"/>
                </a:solidFill>
                <a:sym typeface="Wingdings" pitchFamily="2" charset="2"/>
              </a:rPr>
              <a:t> </a:t>
            </a:r>
            <a:r>
              <a:rPr lang="en-US" sz="2800" dirty="0">
                <a:solidFill>
                  <a:srgbClr val="0000FF"/>
                </a:solidFill>
              </a:rPr>
              <a:t>T(n)</a:t>
            </a:r>
          </a:p>
        </p:txBody>
      </p:sp>
      <p:graphicFrame>
        <p:nvGraphicFramePr>
          <p:cNvPr id="7" name="Object 5">
            <a:extLst>
              <a:ext uri="{FF2B5EF4-FFF2-40B4-BE49-F238E27FC236}">
                <a16:creationId xmlns:a16="http://schemas.microsoft.com/office/drawing/2014/main" id="{17D9C0CE-5AD4-4E43-BE3D-0F04DB14912F}"/>
              </a:ext>
            </a:extLst>
          </p:cNvPr>
          <p:cNvGraphicFramePr>
            <a:graphicFrameLocks noChangeAspect="1"/>
          </p:cNvGraphicFramePr>
          <p:nvPr/>
        </p:nvGraphicFramePr>
        <p:xfrm>
          <a:off x="2133600" y="1757336"/>
          <a:ext cx="4114800" cy="681038"/>
        </p:xfrm>
        <a:graphic>
          <a:graphicData uri="http://schemas.openxmlformats.org/presentationml/2006/ole">
            <mc:AlternateContent xmlns:mc="http://schemas.openxmlformats.org/markup-compatibility/2006">
              <mc:Choice xmlns:v="urn:schemas-microsoft-com:vml" Requires="v">
                <p:oleObj name="Equation" r:id="rId2" imgW="40665400" imgH="6731000" progId="Equation.3">
                  <p:embed/>
                </p:oleObj>
              </mc:Choice>
              <mc:Fallback>
                <p:oleObj name="Equation" r:id="rId2" imgW="40665400" imgH="6731000" progId="Equation.3">
                  <p:embed/>
                  <p:pic>
                    <p:nvPicPr>
                      <p:cNvPr id="7" name="Object 5">
                        <a:extLst>
                          <a:ext uri="{FF2B5EF4-FFF2-40B4-BE49-F238E27FC236}">
                            <a16:creationId xmlns:a16="http://schemas.microsoft.com/office/drawing/2014/main" id="{17D9C0CE-5AD4-4E43-BE3D-0F04DB149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7336"/>
                        <a:ext cx="4114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680370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B31B7D-26BF-5D4D-8B50-F0823FAE0EA3}"/>
              </a:ext>
            </a:extLst>
          </p:cNvPr>
          <p:cNvSpPr>
            <a:spLocks noGrp="1" noChangeArrowheads="1"/>
          </p:cNvSpPr>
          <p:nvPr>
            <p:ph type="title"/>
          </p:nvPr>
        </p:nvSpPr>
        <p:spPr/>
        <p:txBody>
          <a:bodyPr>
            <a:normAutofit/>
          </a:bodyPr>
          <a:lstStyle/>
          <a:p>
            <a:pPr eaLnBrk="1" hangingPunct="1">
              <a:defRPr/>
            </a:pPr>
            <a:r>
              <a:rPr lang="en-US" dirty="0">
                <a:cs typeface="+mj-cs"/>
              </a:rPr>
              <a:t>2: DP solution (from the bottom-up)</a:t>
            </a:r>
          </a:p>
        </p:txBody>
      </p:sp>
      <p:pic>
        <p:nvPicPr>
          <p:cNvPr id="38914" name="Picture 6">
            <a:extLst>
              <a:ext uri="{FF2B5EF4-FFF2-40B4-BE49-F238E27FC236}">
                <a16:creationId xmlns:a16="http://schemas.microsoft.com/office/drawing/2014/main" id="{6F19CC53-DA08-8849-BF26-E658D8FC16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8200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0C8BEE3-BB12-0247-A796-06D8DEE071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5FF450D-A438-574C-B3C3-C2CC4D29609A}"/>
              </a:ext>
            </a:extLst>
          </p:cNvPr>
          <p:cNvSpPr txBox="1"/>
          <p:nvPr/>
        </p:nvSpPr>
        <p:spPr>
          <a:xfrm>
            <a:off x="7026442" y="441558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71487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a:extLst>
              <a:ext uri="{FF2B5EF4-FFF2-40B4-BE49-F238E27FC236}">
                <a16:creationId xmlns:a16="http://schemas.microsoft.com/office/drawing/2014/main" id="{DA3A4FA3-ECC3-2244-8199-B49FEC021D64}"/>
              </a:ext>
            </a:extLst>
          </p:cNvPr>
          <p:cNvSpPr txBox="1">
            <a:spLocks noChangeArrowheads="1"/>
          </p:cNvSpPr>
          <p:nvPr/>
        </p:nvSpPr>
        <p:spPr bwMode="auto">
          <a:xfrm>
            <a:off x="1828800" y="5867400"/>
            <a:ext cx="6096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pic>
        <p:nvPicPr>
          <p:cNvPr id="39938" name="Picture 5">
            <a:extLst>
              <a:ext uri="{FF2B5EF4-FFF2-40B4-BE49-F238E27FC236}">
                <a16:creationId xmlns:a16="http://schemas.microsoft.com/office/drawing/2014/main" id="{E23DE2A2-7B55-7349-9B74-08FA7CDFC1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A152977-D1C7-3F47-85B4-C8D5A1C1D35D}"/>
              </a:ext>
            </a:extLst>
          </p:cNvPr>
          <p:cNvSpPr txBox="1"/>
          <p:nvPr/>
        </p:nvSpPr>
        <p:spPr>
          <a:xfrm>
            <a:off x="2334126" y="4361266"/>
            <a:ext cx="3900235" cy="584775"/>
          </a:xfrm>
          <a:prstGeom prst="rect">
            <a:avLst/>
          </a:prstGeom>
          <a:noFill/>
        </p:spPr>
        <p:txBody>
          <a:bodyPr wrap="none" rtlCol="0">
            <a:spAutoFit/>
          </a:bodyPr>
          <a:lstStyle/>
          <a:p>
            <a:r>
              <a:rPr lang="en-US" sz="3200" dirty="0">
                <a:solidFill>
                  <a:srgbClr val="FF0000"/>
                </a:solidFill>
              </a:rPr>
              <a:t>Fill in the first 4 values</a:t>
            </a:r>
          </a:p>
        </p:txBody>
      </p:sp>
    </p:spTree>
    <p:extLst>
      <p:ext uri="{BB962C8B-B14F-4D97-AF65-F5344CB8AC3E}">
        <p14:creationId xmlns:p14="http://schemas.microsoft.com/office/powerpoint/2010/main" val="3388803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a:extLst>
              <a:ext uri="{FF2B5EF4-FFF2-40B4-BE49-F238E27FC236}">
                <a16:creationId xmlns:a16="http://schemas.microsoft.com/office/drawing/2014/main" id="{8AC7D2D9-9396-E24F-9A21-88D0EE47D727}"/>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5846" name="Text Box 6">
            <a:extLst>
              <a:ext uri="{FF2B5EF4-FFF2-40B4-BE49-F238E27FC236}">
                <a16:creationId xmlns:a16="http://schemas.microsoft.com/office/drawing/2014/main" id="{F1C6BD90-EB06-C544-8638-476009021CD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FF0000"/>
                </a:solidFill>
                <a:latin typeface="Arial" charset="0"/>
                <a:ea typeface="ＭＳ Ｐゴシック" charset="0"/>
              </a:rPr>
              <a:t>1   1</a:t>
            </a:r>
          </a:p>
        </p:txBody>
      </p:sp>
      <p:pic>
        <p:nvPicPr>
          <p:cNvPr id="40963" name="Picture 6">
            <a:extLst>
              <a:ext uri="{FF2B5EF4-FFF2-40B4-BE49-F238E27FC236}">
                <a16:creationId xmlns:a16="http://schemas.microsoft.com/office/drawing/2014/main" id="{03C6C15B-9813-0341-AB11-10BCFE5645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710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4D7B4C4E-09C5-3746-90A9-A8B1F65EECA3}"/>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6869" name="Text Box 5">
            <a:extLst>
              <a:ext uri="{FF2B5EF4-FFF2-40B4-BE49-F238E27FC236}">
                <a16:creationId xmlns:a16="http://schemas.microsoft.com/office/drawing/2014/main" id="{CD669FCC-FBB4-784F-B534-FBC23D57F9FA}"/>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a:t>
            </a:r>
          </a:p>
        </p:txBody>
      </p:sp>
      <p:sp>
        <p:nvSpPr>
          <p:cNvPr id="36870" name="Line 6">
            <a:extLst>
              <a:ext uri="{FF2B5EF4-FFF2-40B4-BE49-F238E27FC236}">
                <a16:creationId xmlns:a16="http://schemas.microsoft.com/office/drawing/2014/main" id="{2342DDF7-136C-4244-AA4D-4C68975CA29D}"/>
              </a:ext>
            </a:extLst>
          </p:cNvPr>
          <p:cNvSpPr>
            <a:spLocks noChangeShapeType="1"/>
          </p:cNvSpPr>
          <p:nvPr/>
        </p:nvSpPr>
        <p:spPr bwMode="auto">
          <a:xfrm>
            <a:off x="3124200" y="5105400"/>
            <a:ext cx="0" cy="6858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1" name="Text Box 7">
            <a:extLst>
              <a:ext uri="{FF2B5EF4-FFF2-40B4-BE49-F238E27FC236}">
                <a16:creationId xmlns:a16="http://schemas.microsoft.com/office/drawing/2014/main" id="{89E5DAB2-A865-9A47-BFB6-5690C256512B}"/>
              </a:ext>
            </a:extLst>
          </p:cNvPr>
          <p:cNvSpPr txBox="1">
            <a:spLocks noChangeArrowheads="1"/>
          </p:cNvSpPr>
          <p:nvPr/>
        </p:nvSpPr>
        <p:spPr bwMode="auto">
          <a:xfrm>
            <a:off x="2209800" y="4556125"/>
            <a:ext cx="3048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c[0]*c[1] + c[1]*c[0]</a:t>
            </a:r>
          </a:p>
        </p:txBody>
      </p:sp>
      <p:pic>
        <p:nvPicPr>
          <p:cNvPr id="41989" name="Picture 8">
            <a:extLst>
              <a:ext uri="{FF2B5EF4-FFF2-40B4-BE49-F238E27FC236}">
                <a16:creationId xmlns:a16="http://schemas.microsoft.com/office/drawing/2014/main" id="{A3014343-F80E-FB4F-86A8-F1DED94D3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21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a:extLst>
              <a:ext uri="{FF2B5EF4-FFF2-40B4-BE49-F238E27FC236}">
                <a16:creationId xmlns:a16="http://schemas.microsoft.com/office/drawing/2014/main" id="{A2DFDE45-78A5-F944-991D-08C42BD155CA}"/>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7893" name="Text Box 5">
            <a:extLst>
              <a:ext uri="{FF2B5EF4-FFF2-40B4-BE49-F238E27FC236}">
                <a16:creationId xmlns:a16="http://schemas.microsoft.com/office/drawing/2014/main" id="{4F8A0406-B42B-AF45-9228-88EE62FDFE04}"/>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a:t>
            </a:r>
          </a:p>
        </p:txBody>
      </p:sp>
      <p:sp>
        <p:nvSpPr>
          <p:cNvPr id="37894" name="Line 6">
            <a:extLst>
              <a:ext uri="{FF2B5EF4-FFF2-40B4-BE49-F238E27FC236}">
                <a16:creationId xmlns:a16="http://schemas.microsoft.com/office/drawing/2014/main" id="{07E68312-B5E9-B04F-B759-9BA087CD43E6}"/>
              </a:ext>
            </a:extLst>
          </p:cNvPr>
          <p:cNvSpPr>
            <a:spLocks noChangeShapeType="1"/>
          </p:cNvSpPr>
          <p:nvPr/>
        </p:nvSpPr>
        <p:spPr bwMode="auto">
          <a:xfrm>
            <a:off x="3124200" y="5105400"/>
            <a:ext cx="0" cy="6858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6" name="Text Box 8">
            <a:extLst>
              <a:ext uri="{FF2B5EF4-FFF2-40B4-BE49-F238E27FC236}">
                <a16:creationId xmlns:a16="http://schemas.microsoft.com/office/drawing/2014/main" id="{37FB9639-B9E5-8C47-93B1-AF279256B48C}"/>
              </a:ext>
            </a:extLst>
          </p:cNvPr>
          <p:cNvSpPr txBox="1">
            <a:spLocks noChangeArrowheads="1"/>
          </p:cNvSpPr>
          <p:nvPr/>
        </p:nvSpPr>
        <p:spPr bwMode="auto">
          <a:xfrm>
            <a:off x="4191000" y="3352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7897" name="Line 9">
            <a:extLst>
              <a:ext uri="{FF2B5EF4-FFF2-40B4-BE49-F238E27FC236}">
                <a16:creationId xmlns:a16="http://schemas.microsoft.com/office/drawing/2014/main" id="{F350FB93-2D9A-704E-85CE-EF4AF4F4A230}"/>
              </a:ext>
            </a:extLst>
          </p:cNvPr>
          <p:cNvSpPr>
            <a:spLocks noChangeShapeType="1"/>
          </p:cNvSpPr>
          <p:nvPr/>
        </p:nvSpPr>
        <p:spPr bwMode="auto">
          <a:xfrm flipH="1">
            <a:off x="3886200" y="3657600"/>
            <a:ext cx="3048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Text Box 10">
            <a:extLst>
              <a:ext uri="{FF2B5EF4-FFF2-40B4-BE49-F238E27FC236}">
                <a16:creationId xmlns:a16="http://schemas.microsoft.com/office/drawing/2014/main" id="{DECD37C4-07EA-234B-8FF9-4A71AB99B7C4}"/>
              </a:ext>
            </a:extLst>
          </p:cNvPr>
          <p:cNvSpPr txBox="1">
            <a:spLocks noChangeArrowheads="1"/>
          </p:cNvSpPr>
          <p:nvPr/>
        </p:nvSpPr>
        <p:spPr bwMode="auto">
          <a:xfrm>
            <a:off x="3581400" y="4114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7899" name="Oval 11">
            <a:extLst>
              <a:ext uri="{FF2B5EF4-FFF2-40B4-BE49-F238E27FC236}">
                <a16:creationId xmlns:a16="http://schemas.microsoft.com/office/drawing/2014/main" id="{C794B39B-7867-E346-A49C-32BCC04FFBEA}"/>
              </a:ext>
            </a:extLst>
          </p:cNvPr>
          <p:cNvSpPr>
            <a:spLocks noChangeArrowheads="1"/>
          </p:cNvSpPr>
          <p:nvPr/>
        </p:nvSpPr>
        <p:spPr bwMode="auto">
          <a:xfrm>
            <a:off x="4114800" y="32766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0" name="Oval 12">
            <a:extLst>
              <a:ext uri="{FF2B5EF4-FFF2-40B4-BE49-F238E27FC236}">
                <a16:creationId xmlns:a16="http://schemas.microsoft.com/office/drawing/2014/main" id="{AAEDC5ED-8319-D14E-B7D6-E24CF5C28FC7}"/>
              </a:ext>
            </a:extLst>
          </p:cNvPr>
          <p:cNvSpPr>
            <a:spLocks noChangeArrowheads="1"/>
          </p:cNvSpPr>
          <p:nvPr/>
        </p:nvSpPr>
        <p:spPr bwMode="auto">
          <a:xfrm>
            <a:off x="3505200" y="40386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0AE81983-6327-724C-B1DC-63BE45D024C2}"/>
              </a:ext>
            </a:extLst>
          </p:cNvPr>
          <p:cNvSpPr txBox="1">
            <a:spLocks noChangeArrowheads="1"/>
          </p:cNvSpPr>
          <p:nvPr/>
        </p:nvSpPr>
        <p:spPr bwMode="auto">
          <a:xfrm>
            <a:off x="2286000" y="3352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7903" name="Text Box 15">
            <a:extLst>
              <a:ext uri="{FF2B5EF4-FFF2-40B4-BE49-F238E27FC236}">
                <a16:creationId xmlns:a16="http://schemas.microsoft.com/office/drawing/2014/main" id="{376B564C-03FD-7C42-AB35-494BE176EFAB}"/>
              </a:ext>
            </a:extLst>
          </p:cNvPr>
          <p:cNvSpPr txBox="1">
            <a:spLocks noChangeArrowheads="1"/>
          </p:cNvSpPr>
          <p:nvPr/>
        </p:nvSpPr>
        <p:spPr bwMode="auto">
          <a:xfrm>
            <a:off x="2743200" y="4114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7904" name="Oval 16">
            <a:extLst>
              <a:ext uri="{FF2B5EF4-FFF2-40B4-BE49-F238E27FC236}">
                <a16:creationId xmlns:a16="http://schemas.microsoft.com/office/drawing/2014/main" id="{A13D1280-EB39-CF48-9957-67F8FB63B576}"/>
              </a:ext>
            </a:extLst>
          </p:cNvPr>
          <p:cNvSpPr>
            <a:spLocks noChangeArrowheads="1"/>
          </p:cNvSpPr>
          <p:nvPr/>
        </p:nvSpPr>
        <p:spPr bwMode="auto">
          <a:xfrm>
            <a:off x="2209800" y="32766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5" name="Oval 17">
            <a:extLst>
              <a:ext uri="{FF2B5EF4-FFF2-40B4-BE49-F238E27FC236}">
                <a16:creationId xmlns:a16="http://schemas.microsoft.com/office/drawing/2014/main" id="{C35B2DFA-61EB-6F4F-BCE0-E86DAF62FC3C}"/>
              </a:ext>
            </a:extLst>
          </p:cNvPr>
          <p:cNvSpPr>
            <a:spLocks noChangeArrowheads="1"/>
          </p:cNvSpPr>
          <p:nvPr/>
        </p:nvSpPr>
        <p:spPr bwMode="auto">
          <a:xfrm>
            <a:off x="2667000" y="40386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6" name="Line 18">
            <a:extLst>
              <a:ext uri="{FF2B5EF4-FFF2-40B4-BE49-F238E27FC236}">
                <a16:creationId xmlns:a16="http://schemas.microsoft.com/office/drawing/2014/main" id="{E245CD75-EE83-E44B-B048-E05CEAA9AD5B}"/>
              </a:ext>
            </a:extLst>
          </p:cNvPr>
          <p:cNvSpPr>
            <a:spLocks noChangeShapeType="1"/>
          </p:cNvSpPr>
          <p:nvPr/>
        </p:nvSpPr>
        <p:spPr bwMode="auto">
          <a:xfrm>
            <a:off x="2590800" y="3657600"/>
            <a:ext cx="3048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1" name="Text Box 23">
            <a:extLst>
              <a:ext uri="{FF2B5EF4-FFF2-40B4-BE49-F238E27FC236}">
                <a16:creationId xmlns:a16="http://schemas.microsoft.com/office/drawing/2014/main" id="{CC0A42A1-B12C-1547-8E96-22ACDFF99DA9}"/>
              </a:ext>
            </a:extLst>
          </p:cNvPr>
          <p:cNvSpPr txBox="1">
            <a:spLocks noChangeArrowheads="1"/>
          </p:cNvSpPr>
          <p:nvPr/>
        </p:nvSpPr>
        <p:spPr bwMode="auto">
          <a:xfrm>
            <a:off x="2209800" y="4556125"/>
            <a:ext cx="3048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c[0]*c[1] + c[1]*c[0]</a:t>
            </a:r>
          </a:p>
        </p:txBody>
      </p:sp>
      <p:pic>
        <p:nvPicPr>
          <p:cNvPr id="43023" name="Picture 18">
            <a:extLst>
              <a:ext uri="{FF2B5EF4-FFF2-40B4-BE49-F238E27FC236}">
                <a16:creationId xmlns:a16="http://schemas.microsoft.com/office/drawing/2014/main" id="{AFCBE8A1-CEA6-B74D-A37A-208256A2D4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60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FE15EAA-5CEB-2540-8CBA-87510C0F554F}"/>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8915" name="Text Box 3">
            <a:extLst>
              <a:ext uri="{FF2B5EF4-FFF2-40B4-BE49-F238E27FC236}">
                <a16:creationId xmlns:a16="http://schemas.microsoft.com/office/drawing/2014/main" id="{B95D94F4-A461-DB42-8A76-61C5E03D563A}"/>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a:t>
            </a:r>
            <a:r>
              <a:rPr lang="en-US" sz="3200">
                <a:solidFill>
                  <a:srgbClr val="FF0000"/>
                </a:solidFill>
                <a:latin typeface="Arial" charset="0"/>
                <a:ea typeface="ＭＳ Ｐゴシック" charset="0"/>
              </a:rPr>
              <a:t>2</a:t>
            </a:r>
          </a:p>
        </p:txBody>
      </p:sp>
      <p:pic>
        <p:nvPicPr>
          <p:cNvPr id="44035" name="Picture 6">
            <a:extLst>
              <a:ext uri="{FF2B5EF4-FFF2-40B4-BE49-F238E27FC236}">
                <a16:creationId xmlns:a16="http://schemas.microsoft.com/office/drawing/2014/main" id="{21E0EF84-ECAD-5642-AEAE-5AC09A4805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450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DB023CA2-654C-FF4F-8D96-F8A3CAAD691D}"/>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39939" name="Text Box 3">
            <a:extLst>
              <a:ext uri="{FF2B5EF4-FFF2-40B4-BE49-F238E27FC236}">
                <a16:creationId xmlns:a16="http://schemas.microsoft.com/office/drawing/2014/main" id="{D5472090-FB19-5C40-B0A4-527F6BD90957}"/>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1   1   2</a:t>
            </a:r>
          </a:p>
        </p:txBody>
      </p:sp>
      <p:sp>
        <p:nvSpPr>
          <p:cNvPr id="39941" name="Line 5">
            <a:extLst>
              <a:ext uri="{FF2B5EF4-FFF2-40B4-BE49-F238E27FC236}">
                <a16:creationId xmlns:a16="http://schemas.microsoft.com/office/drawing/2014/main" id="{C65E0D14-6679-4F45-B529-DAFF4B2A08AD}"/>
              </a:ext>
            </a:extLst>
          </p:cNvPr>
          <p:cNvSpPr>
            <a:spLocks noChangeShapeType="1"/>
          </p:cNvSpPr>
          <p:nvPr/>
        </p:nvSpPr>
        <p:spPr bwMode="auto">
          <a:xfrm>
            <a:off x="3733800" y="5105400"/>
            <a:ext cx="0" cy="6858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2" name="Text Box 6">
            <a:extLst>
              <a:ext uri="{FF2B5EF4-FFF2-40B4-BE49-F238E27FC236}">
                <a16:creationId xmlns:a16="http://schemas.microsoft.com/office/drawing/2014/main" id="{0F40F3C3-7538-8E4E-ABBF-1340885F544D}"/>
              </a:ext>
            </a:extLst>
          </p:cNvPr>
          <p:cNvSpPr txBox="1">
            <a:spLocks noChangeArrowheads="1"/>
          </p:cNvSpPr>
          <p:nvPr/>
        </p:nvSpPr>
        <p:spPr bwMode="auto">
          <a:xfrm>
            <a:off x="2209800" y="4556125"/>
            <a:ext cx="3733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c[0]*c[2] + c[1]*c[1] + c[2]*c[0]</a:t>
            </a:r>
          </a:p>
        </p:txBody>
      </p:sp>
      <p:sp>
        <p:nvSpPr>
          <p:cNvPr id="39943" name="Text Box 7">
            <a:extLst>
              <a:ext uri="{FF2B5EF4-FFF2-40B4-BE49-F238E27FC236}">
                <a16:creationId xmlns:a16="http://schemas.microsoft.com/office/drawing/2014/main" id="{5CCA5C0E-442A-2C4B-9B9C-EFE7EAA25480}"/>
              </a:ext>
            </a:extLst>
          </p:cNvPr>
          <p:cNvSpPr txBox="1">
            <a:spLocks noChangeArrowheads="1"/>
          </p:cNvSpPr>
          <p:nvPr/>
        </p:nvSpPr>
        <p:spPr bwMode="auto">
          <a:xfrm>
            <a:off x="1981200" y="30480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39945" name="Oval 9">
            <a:extLst>
              <a:ext uri="{FF2B5EF4-FFF2-40B4-BE49-F238E27FC236}">
                <a16:creationId xmlns:a16="http://schemas.microsoft.com/office/drawing/2014/main" id="{E1ABF82C-4398-1742-8FDA-13095DB0F033}"/>
              </a:ext>
            </a:extLst>
          </p:cNvPr>
          <p:cNvSpPr>
            <a:spLocks noChangeArrowheads="1"/>
          </p:cNvSpPr>
          <p:nvPr/>
        </p:nvSpPr>
        <p:spPr bwMode="auto">
          <a:xfrm>
            <a:off x="1905000" y="29718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47" name="Line 11">
            <a:extLst>
              <a:ext uri="{FF2B5EF4-FFF2-40B4-BE49-F238E27FC236}">
                <a16:creationId xmlns:a16="http://schemas.microsoft.com/office/drawing/2014/main" id="{026AB154-CBE9-5A4A-BE1E-C9BB7ABF8C01}"/>
              </a:ext>
            </a:extLst>
          </p:cNvPr>
          <p:cNvSpPr>
            <a:spLocks noChangeShapeType="1"/>
          </p:cNvSpPr>
          <p:nvPr/>
        </p:nvSpPr>
        <p:spPr bwMode="auto">
          <a:xfrm>
            <a:off x="2286000" y="3352800"/>
            <a:ext cx="3048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8" name="AutoShape 12">
            <a:extLst>
              <a:ext uri="{FF2B5EF4-FFF2-40B4-BE49-F238E27FC236}">
                <a16:creationId xmlns:a16="http://schemas.microsoft.com/office/drawing/2014/main" id="{50C5AC33-201E-5B41-8846-B37B61BDCAD9}"/>
              </a:ext>
            </a:extLst>
          </p:cNvPr>
          <p:cNvSpPr>
            <a:spLocks noChangeArrowheads="1"/>
          </p:cNvSpPr>
          <p:nvPr/>
        </p:nvSpPr>
        <p:spPr bwMode="auto">
          <a:xfrm>
            <a:off x="2362200" y="37338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49" name="Text Box 13">
            <a:extLst>
              <a:ext uri="{FF2B5EF4-FFF2-40B4-BE49-F238E27FC236}">
                <a16:creationId xmlns:a16="http://schemas.microsoft.com/office/drawing/2014/main" id="{7691D97C-DD5C-A445-A01F-EC3359018122}"/>
              </a:ext>
            </a:extLst>
          </p:cNvPr>
          <p:cNvSpPr txBox="1">
            <a:spLocks noChangeArrowheads="1"/>
          </p:cNvSpPr>
          <p:nvPr/>
        </p:nvSpPr>
        <p:spPr bwMode="auto">
          <a:xfrm>
            <a:off x="3962400" y="2971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sp>
        <p:nvSpPr>
          <p:cNvPr id="39950" name="Oval 14">
            <a:extLst>
              <a:ext uri="{FF2B5EF4-FFF2-40B4-BE49-F238E27FC236}">
                <a16:creationId xmlns:a16="http://schemas.microsoft.com/office/drawing/2014/main" id="{D9DB77F6-5BA0-3243-8F03-BA5D236BC672}"/>
              </a:ext>
            </a:extLst>
          </p:cNvPr>
          <p:cNvSpPr>
            <a:spLocks noChangeArrowheads="1"/>
          </p:cNvSpPr>
          <p:nvPr/>
        </p:nvSpPr>
        <p:spPr bwMode="auto">
          <a:xfrm>
            <a:off x="3886200" y="28956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1" name="Line 15">
            <a:extLst>
              <a:ext uri="{FF2B5EF4-FFF2-40B4-BE49-F238E27FC236}">
                <a16:creationId xmlns:a16="http://schemas.microsoft.com/office/drawing/2014/main" id="{ADD0DA52-06DE-6C48-AAF4-1A0217505989}"/>
              </a:ext>
            </a:extLst>
          </p:cNvPr>
          <p:cNvSpPr>
            <a:spLocks noChangeShapeType="1"/>
          </p:cNvSpPr>
          <p:nvPr/>
        </p:nvSpPr>
        <p:spPr bwMode="auto">
          <a:xfrm>
            <a:off x="4267200" y="3276600"/>
            <a:ext cx="3048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2" name="AutoShape 16">
            <a:extLst>
              <a:ext uri="{FF2B5EF4-FFF2-40B4-BE49-F238E27FC236}">
                <a16:creationId xmlns:a16="http://schemas.microsoft.com/office/drawing/2014/main" id="{003DAD2E-E58E-484B-9791-BA7EEBE5903F}"/>
              </a:ext>
            </a:extLst>
          </p:cNvPr>
          <p:cNvSpPr>
            <a:spLocks noChangeArrowheads="1"/>
          </p:cNvSpPr>
          <p:nvPr/>
        </p:nvSpPr>
        <p:spPr bwMode="auto">
          <a:xfrm>
            <a:off x="43434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3" name="AutoShape 17">
            <a:extLst>
              <a:ext uri="{FF2B5EF4-FFF2-40B4-BE49-F238E27FC236}">
                <a16:creationId xmlns:a16="http://schemas.microsoft.com/office/drawing/2014/main" id="{9DF7D98F-64F9-7E4D-A09B-FC5E5764D92E}"/>
              </a:ext>
            </a:extLst>
          </p:cNvPr>
          <p:cNvSpPr>
            <a:spLocks noChangeArrowheads="1"/>
          </p:cNvSpPr>
          <p:nvPr/>
        </p:nvSpPr>
        <p:spPr bwMode="auto">
          <a:xfrm>
            <a:off x="34290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4" name="Line 18">
            <a:extLst>
              <a:ext uri="{FF2B5EF4-FFF2-40B4-BE49-F238E27FC236}">
                <a16:creationId xmlns:a16="http://schemas.microsoft.com/office/drawing/2014/main" id="{40C203DF-457A-F741-AE17-1798B345B369}"/>
              </a:ext>
            </a:extLst>
          </p:cNvPr>
          <p:cNvSpPr>
            <a:spLocks noChangeShapeType="1"/>
          </p:cNvSpPr>
          <p:nvPr/>
        </p:nvSpPr>
        <p:spPr bwMode="auto">
          <a:xfrm flipH="1">
            <a:off x="3657600" y="3276600"/>
            <a:ext cx="3048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5" name="Oval 19">
            <a:extLst>
              <a:ext uri="{FF2B5EF4-FFF2-40B4-BE49-F238E27FC236}">
                <a16:creationId xmlns:a16="http://schemas.microsoft.com/office/drawing/2014/main" id="{6AB3C262-A0B3-3346-A022-5F46BBC3C796}"/>
              </a:ext>
            </a:extLst>
          </p:cNvPr>
          <p:cNvSpPr>
            <a:spLocks noChangeArrowheads="1"/>
          </p:cNvSpPr>
          <p:nvPr/>
        </p:nvSpPr>
        <p:spPr bwMode="auto">
          <a:xfrm>
            <a:off x="5638800" y="2895600"/>
            <a:ext cx="457200" cy="4572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6" name="AutoShape 20">
            <a:extLst>
              <a:ext uri="{FF2B5EF4-FFF2-40B4-BE49-F238E27FC236}">
                <a16:creationId xmlns:a16="http://schemas.microsoft.com/office/drawing/2014/main" id="{56E1E3E6-302B-4542-B595-5B9233D69599}"/>
              </a:ext>
            </a:extLst>
          </p:cNvPr>
          <p:cNvSpPr>
            <a:spLocks noChangeArrowheads="1"/>
          </p:cNvSpPr>
          <p:nvPr/>
        </p:nvSpPr>
        <p:spPr bwMode="auto">
          <a:xfrm>
            <a:off x="5181600" y="3657600"/>
            <a:ext cx="457200" cy="762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9957" name="Line 21">
            <a:extLst>
              <a:ext uri="{FF2B5EF4-FFF2-40B4-BE49-F238E27FC236}">
                <a16:creationId xmlns:a16="http://schemas.microsoft.com/office/drawing/2014/main" id="{854032FA-0238-5547-BB0F-688CD2BEEB15}"/>
              </a:ext>
            </a:extLst>
          </p:cNvPr>
          <p:cNvSpPr>
            <a:spLocks noChangeShapeType="1"/>
          </p:cNvSpPr>
          <p:nvPr/>
        </p:nvSpPr>
        <p:spPr bwMode="auto">
          <a:xfrm flipH="1">
            <a:off x="5410200" y="3276600"/>
            <a:ext cx="3048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58" name="Text Box 22">
            <a:extLst>
              <a:ext uri="{FF2B5EF4-FFF2-40B4-BE49-F238E27FC236}">
                <a16:creationId xmlns:a16="http://schemas.microsoft.com/office/drawing/2014/main" id="{2A5C2C4F-8FEE-374F-970E-0C913500FB00}"/>
              </a:ext>
            </a:extLst>
          </p:cNvPr>
          <p:cNvSpPr txBox="1">
            <a:spLocks noChangeArrowheads="1"/>
          </p:cNvSpPr>
          <p:nvPr/>
        </p:nvSpPr>
        <p:spPr bwMode="auto">
          <a:xfrm>
            <a:off x="5715000" y="2971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a:t>
            </a:r>
          </a:p>
        </p:txBody>
      </p:sp>
      <p:pic>
        <p:nvPicPr>
          <p:cNvPr id="45075" name="Picture 22">
            <a:extLst>
              <a:ext uri="{FF2B5EF4-FFF2-40B4-BE49-F238E27FC236}">
                <a16:creationId xmlns:a16="http://schemas.microsoft.com/office/drawing/2014/main" id="{4214E1E2-8B14-994B-82C8-CE95D0CEF0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7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5" grpId="0" animBg="1"/>
      <p:bldP spid="39947" grpId="0" animBg="1"/>
      <p:bldP spid="39948" grpId="0" animBg="1"/>
      <p:bldP spid="39949" grpId="0"/>
      <p:bldP spid="39950" grpId="0" animBg="1"/>
      <p:bldP spid="39951" grpId="0" animBg="1"/>
      <p:bldP spid="39952" grpId="0" animBg="1"/>
      <p:bldP spid="39953" grpId="0" animBg="1"/>
      <p:bldP spid="39954" grpId="0" animBg="1"/>
      <p:bldP spid="39955" grpId="0" animBg="1"/>
      <p:bldP spid="39956" grpId="0" animBg="1"/>
      <p:bldP spid="39957" grpId="0" animBg="1"/>
      <p:bldP spid="399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7652-747A-2B4C-80E1-251BAD7ECE49}"/>
              </a:ext>
            </a:extLst>
          </p:cNvPr>
          <p:cNvSpPr>
            <a:spLocks noGrp="1"/>
          </p:cNvSpPr>
          <p:nvPr>
            <p:ph type="title"/>
          </p:nvPr>
        </p:nvSpPr>
        <p:spPr/>
        <p:txBody>
          <a:bodyPr/>
          <a:lstStyle/>
          <a:p>
            <a:r>
              <a:rPr lang="en-US"/>
              <a:t>Algorithmic "techniques"</a:t>
            </a:r>
          </a:p>
        </p:txBody>
      </p:sp>
      <p:sp>
        <p:nvSpPr>
          <p:cNvPr id="3" name="Content Placeholder 2">
            <a:extLst>
              <a:ext uri="{FF2B5EF4-FFF2-40B4-BE49-F238E27FC236}">
                <a16:creationId xmlns:a16="http://schemas.microsoft.com/office/drawing/2014/main" id="{55B6E51E-1B6E-CA4D-8285-992871394591}"/>
              </a:ext>
            </a:extLst>
          </p:cNvPr>
          <p:cNvSpPr>
            <a:spLocks noGrp="1"/>
          </p:cNvSpPr>
          <p:nvPr>
            <p:ph sz="quarter" idx="1"/>
          </p:nvPr>
        </p:nvSpPr>
        <p:spPr>
          <a:xfrm>
            <a:off x="381294" y="1776470"/>
            <a:ext cx="8153400" cy="4495800"/>
          </a:xfrm>
        </p:spPr>
        <p:txBody>
          <a:bodyPr>
            <a:normAutofit/>
          </a:bodyPr>
          <a:lstStyle/>
          <a:p>
            <a:pPr marL="0" indent="0">
              <a:buNone/>
            </a:pPr>
            <a:r>
              <a:rPr lang="en-US" dirty="0">
                <a:solidFill>
                  <a:srgbClr val="00B050"/>
                </a:solidFill>
              </a:rPr>
              <a:t>Iterative/incremental</a:t>
            </a:r>
            <a:r>
              <a:rPr lang="en-US" dirty="0"/>
              <a:t>: solve problem of size n by first solving problem of size n-1.</a:t>
            </a:r>
          </a:p>
          <a:p>
            <a:pPr marL="0" indent="0">
              <a:buNone/>
            </a:pPr>
            <a:endParaRPr lang="en-US" dirty="0"/>
          </a:p>
          <a:p>
            <a:pPr marL="0" indent="0">
              <a:buNone/>
            </a:pPr>
            <a:r>
              <a:rPr lang="en-US" dirty="0">
                <a:solidFill>
                  <a:srgbClr val="00B050"/>
                </a:solidFill>
              </a:rPr>
              <a:t>Divide-and-conquer</a:t>
            </a:r>
            <a:r>
              <a:rPr lang="en-US" dirty="0"/>
              <a:t>: divide problem into independent subproblems. Solve each subproblem independently.  Combine the solutions to subproblem to create solution to the original problem.</a:t>
            </a:r>
          </a:p>
          <a:p>
            <a:endParaRPr lang="en-US" sz="800" dirty="0"/>
          </a:p>
        </p:txBody>
      </p:sp>
    </p:spTree>
    <p:extLst>
      <p:ext uri="{BB962C8B-B14F-4D97-AF65-F5344CB8AC3E}">
        <p14:creationId xmlns:p14="http://schemas.microsoft.com/office/powerpoint/2010/main" val="3679308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F8704841-6382-F64B-9568-DFA95475858D}"/>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41987" name="Text Box 3">
            <a:extLst>
              <a:ext uri="{FF2B5EF4-FFF2-40B4-BE49-F238E27FC236}">
                <a16:creationId xmlns:a16="http://schemas.microsoft.com/office/drawing/2014/main" id="{695C1631-170E-E34F-930C-1BC64367216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1   1   2</a:t>
            </a:r>
            <a:r>
              <a:rPr lang="en-US" sz="3200">
                <a:solidFill>
                  <a:srgbClr val="FF0000"/>
                </a:solidFill>
                <a:latin typeface="Arial" charset="0"/>
                <a:ea typeface="ＭＳ Ｐゴシック" charset="0"/>
              </a:rPr>
              <a:t>   5</a:t>
            </a:r>
          </a:p>
        </p:txBody>
      </p:sp>
      <p:pic>
        <p:nvPicPr>
          <p:cNvPr id="46083" name="Picture 6">
            <a:extLst>
              <a:ext uri="{FF2B5EF4-FFF2-40B4-BE49-F238E27FC236}">
                <a16:creationId xmlns:a16="http://schemas.microsoft.com/office/drawing/2014/main" id="{E0BD7729-F59D-3F46-BCC8-FAC066A1C7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025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DCC7BF4B-6B8F-FC48-9B81-37EFF64270BB}"/>
              </a:ext>
            </a:extLst>
          </p:cNvPr>
          <p:cNvSpPr txBox="1">
            <a:spLocks noChangeArrowheads="1"/>
          </p:cNvSpPr>
          <p:nvPr/>
        </p:nvSpPr>
        <p:spPr bwMode="auto">
          <a:xfrm>
            <a:off x="1828800" y="58674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0   1   2   3   4   5   …  n</a:t>
            </a:r>
          </a:p>
        </p:txBody>
      </p:sp>
      <p:sp>
        <p:nvSpPr>
          <p:cNvPr id="43011" name="Text Box 3">
            <a:extLst>
              <a:ext uri="{FF2B5EF4-FFF2-40B4-BE49-F238E27FC236}">
                <a16:creationId xmlns:a16="http://schemas.microsoft.com/office/drawing/2014/main" id="{BED347A5-5C60-B74A-912D-BBBB1BE8A390}"/>
              </a:ext>
            </a:extLst>
          </p:cNvPr>
          <p:cNvSpPr txBox="1">
            <a:spLocks noChangeArrowheads="1"/>
          </p:cNvSpPr>
          <p:nvPr/>
        </p:nvSpPr>
        <p:spPr bwMode="auto">
          <a:xfrm>
            <a:off x="1828800" y="5257800"/>
            <a:ext cx="449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rPr>
              <a:t>1   1   2</a:t>
            </a:r>
            <a:r>
              <a:rPr lang="en-US" altLang="en-US" sz="3200">
                <a:solidFill>
                  <a:srgbClr val="FF0000"/>
                </a:solidFill>
              </a:rPr>
              <a:t>   </a:t>
            </a:r>
            <a:r>
              <a:rPr lang="en-US" altLang="en-US" sz="3200">
                <a:solidFill>
                  <a:srgbClr val="0000FF"/>
                </a:solidFill>
              </a:rPr>
              <a:t>5  …</a:t>
            </a:r>
          </a:p>
        </p:txBody>
      </p:sp>
      <p:pic>
        <p:nvPicPr>
          <p:cNvPr id="47107" name="Picture 6">
            <a:extLst>
              <a:ext uri="{FF2B5EF4-FFF2-40B4-BE49-F238E27FC236}">
                <a16:creationId xmlns:a16="http://schemas.microsoft.com/office/drawing/2014/main" id="{C3D9391F-B13C-CB44-99F2-BE806E1287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04800"/>
            <a:ext cx="53609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808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72C3B06-11C7-D046-97D9-4FE9B8512817}"/>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8131" name="Picture 6">
            <a:extLst>
              <a:ext uri="{FF2B5EF4-FFF2-40B4-BE49-F238E27FC236}">
                <a16:creationId xmlns:a16="http://schemas.microsoft.com/office/drawing/2014/main" id="{32910389-BE6E-AC45-978A-6DE8930DA0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F6915A1-6B7E-6744-AB27-C89C9E1BCA1F}"/>
              </a:ext>
            </a:extLst>
          </p:cNvPr>
          <p:cNvSpPr txBox="1"/>
          <p:nvPr/>
        </p:nvSpPr>
        <p:spPr>
          <a:xfrm>
            <a:off x="510640" y="4441371"/>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p>
        </p:txBody>
      </p:sp>
    </p:spTree>
    <p:extLst>
      <p:ext uri="{BB962C8B-B14F-4D97-AF65-F5344CB8AC3E}">
        <p14:creationId xmlns:p14="http://schemas.microsoft.com/office/powerpoint/2010/main" val="2393733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72C3B06-11C7-D046-97D9-4FE9B8512817}"/>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8131" name="Picture 6">
            <a:extLst>
              <a:ext uri="{FF2B5EF4-FFF2-40B4-BE49-F238E27FC236}">
                <a16:creationId xmlns:a16="http://schemas.microsoft.com/office/drawing/2014/main" id="{32910389-BE6E-AC45-978A-6DE8930DA0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5360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F6915A1-6B7E-6744-AB27-C89C9E1BCA1F}"/>
              </a:ext>
            </a:extLst>
          </p:cNvPr>
          <p:cNvSpPr txBox="1"/>
          <p:nvPr/>
        </p:nvSpPr>
        <p:spPr>
          <a:xfrm>
            <a:off x="510640" y="4441371"/>
            <a:ext cx="3905236"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endParaRPr lang="en-US" sz="2800" dirty="0"/>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r>
              <a:rPr lang="en-US" altLang="en-US" sz="2800" baseline="30000" dirty="0">
                <a:solidFill>
                  <a:srgbClr val="0000FF"/>
                </a:solidFill>
                <a:cs typeface="Arial" panose="020B0604020202020204" pitchFamily="34" charset="0"/>
              </a:rPr>
              <a:t>2</a:t>
            </a:r>
            <a:r>
              <a:rPr lang="en-US" altLang="en-US" sz="2800" dirty="0">
                <a:solidFill>
                  <a:srgbClr val="0000FF"/>
                </a:solidFill>
                <a:cs typeface="Arial" panose="020B0604020202020204" pitchFamily="34" charset="0"/>
              </a:rPr>
              <a:t>)</a:t>
            </a:r>
            <a:endParaRPr lang="el-GR" altLang="en-US" sz="2800" dirty="0">
              <a:solidFill>
                <a:srgbClr val="0000FF"/>
              </a:solidFill>
              <a:cs typeface="Arial" panose="020B0604020202020204" pitchFamily="34" charset="0"/>
            </a:endParaRPr>
          </a:p>
        </p:txBody>
      </p:sp>
    </p:spTree>
    <p:extLst>
      <p:ext uri="{BB962C8B-B14F-4D97-AF65-F5344CB8AC3E}">
        <p14:creationId xmlns:p14="http://schemas.microsoft.com/office/powerpoint/2010/main" val="578976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E6BAD5C-BF43-7749-BF6D-7CFFAB5BD250}"/>
              </a:ext>
            </a:extLst>
          </p:cNvPr>
          <p:cNvSpPr>
            <a:spLocks noGrp="1" noChangeArrowheads="1"/>
          </p:cNvSpPr>
          <p:nvPr>
            <p:ph type="title"/>
          </p:nvPr>
        </p:nvSpPr>
        <p:spPr/>
        <p:txBody>
          <a:bodyPr/>
          <a:lstStyle/>
          <a:p>
            <a:pPr eaLnBrk="1" hangingPunct="1">
              <a:defRPr/>
            </a:pPr>
            <a:r>
              <a:rPr lang="en-US" dirty="0"/>
              <a:t>Subsequences</a:t>
            </a:r>
            <a:endParaRPr lang="en-US" dirty="0">
              <a:cs typeface="+mj-cs"/>
            </a:endParaRPr>
          </a:p>
        </p:txBody>
      </p:sp>
      <p:sp>
        <p:nvSpPr>
          <p:cNvPr id="45060" name="Text Box 4">
            <a:extLst>
              <a:ext uri="{FF2B5EF4-FFF2-40B4-BE49-F238E27FC236}">
                <a16:creationId xmlns:a16="http://schemas.microsoft.com/office/drawing/2014/main" id="{0D488366-5864-F94B-ABEA-E06E09C6A000}"/>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5061" name="Text Box 5">
            <a:extLst>
              <a:ext uri="{FF2B5EF4-FFF2-40B4-BE49-F238E27FC236}">
                <a16:creationId xmlns:a16="http://schemas.microsoft.com/office/drawing/2014/main" id="{EB8DA135-0AC4-8241-9021-F6852C62897B}"/>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ABA?</a:t>
            </a:r>
          </a:p>
        </p:txBody>
      </p:sp>
      <p:sp>
        <p:nvSpPr>
          <p:cNvPr id="7" name="Rectangle 3">
            <a:extLst>
              <a:ext uri="{FF2B5EF4-FFF2-40B4-BE49-F238E27FC236}">
                <a16:creationId xmlns:a16="http://schemas.microsoft.com/office/drawing/2014/main" id="{37C77FF9-FA0E-3A45-9557-B4672B9A2830}"/>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374868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27B5033-B7A3-C041-A72C-D2D326833E93}"/>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6083" name="Rectangle 3">
            <a:extLst>
              <a:ext uri="{FF2B5EF4-FFF2-40B4-BE49-F238E27FC236}">
                <a16:creationId xmlns:a16="http://schemas.microsoft.com/office/drawing/2014/main" id="{2C1EADDB-2936-984A-A0A1-F81BAE8DD397}"/>
              </a:ext>
            </a:extLst>
          </p:cNvPr>
          <p:cNvSpPr>
            <a:spLocks noGrp="1" noChangeArrowheads="1"/>
          </p:cNvSpPr>
          <p:nvPr>
            <p:ph type="body" idx="1"/>
          </p:nvPr>
        </p:nvSpPr>
        <p:spPr>
          <a:xfrm>
            <a:off x="457200" y="1719263"/>
            <a:ext cx="8229600" cy="2090737"/>
          </a:xfrm>
        </p:spPr>
        <p:txBody>
          <a:bodyPr/>
          <a:lstStyle/>
          <a:p>
            <a:pPr marL="0" indent="0" eaLnBrk="1" hangingPunct="1">
              <a:buFont typeface="Wingdings" pitchFamily="2" charset="2"/>
              <a:buNone/>
            </a:pPr>
            <a:r>
              <a:rPr lang="en-US" altLang="en-US" sz="2800" dirty="0"/>
              <a:t>For a sequence X = x</a:t>
            </a:r>
            <a:r>
              <a:rPr lang="en-US" altLang="en-US" sz="2800" baseline="-25000" dirty="0"/>
              <a:t>1</a:t>
            </a:r>
            <a:r>
              <a:rPr lang="en-US" altLang="en-US" sz="2800" dirty="0"/>
              <a:t>, x</a:t>
            </a:r>
            <a:r>
              <a:rPr lang="en-US" altLang="en-US" sz="2800" baseline="-25000" dirty="0"/>
              <a:t>2</a:t>
            </a:r>
            <a:r>
              <a:rPr lang="en-US" altLang="en-US" sz="2800" dirty="0"/>
              <a:t>, …, </a:t>
            </a:r>
            <a:r>
              <a:rPr lang="en-US" altLang="en-US" sz="2800" dirty="0" err="1"/>
              <a:t>x</a:t>
            </a:r>
            <a:r>
              <a:rPr lang="en-US" altLang="en-US" sz="2800" baseline="-25000" dirty="0" err="1"/>
              <a:t>n</a:t>
            </a:r>
            <a:r>
              <a:rPr lang="en-US" altLang="en-US" sz="2800" dirty="0"/>
              <a:t>, a subsequence is a subset of the sequence defined by a set of increasing indices (i</a:t>
            </a:r>
            <a:r>
              <a:rPr lang="en-US" altLang="en-US" sz="2800" baseline="-25000" dirty="0"/>
              <a:t>1</a:t>
            </a:r>
            <a:r>
              <a:rPr lang="en-US" altLang="en-US" sz="2800" dirty="0"/>
              <a:t>, i</a:t>
            </a:r>
            <a:r>
              <a:rPr lang="en-US" altLang="en-US" sz="2800" baseline="-25000" dirty="0"/>
              <a:t>2</a:t>
            </a:r>
            <a:r>
              <a:rPr lang="en-US" altLang="en-US" sz="2800" dirty="0"/>
              <a:t>, …, </a:t>
            </a:r>
            <a:r>
              <a:rPr lang="en-US" altLang="en-US" sz="2800" dirty="0" err="1"/>
              <a:t>i</a:t>
            </a:r>
            <a:r>
              <a:rPr lang="en-US" altLang="en-US" sz="2800" baseline="-25000" dirty="0" err="1"/>
              <a:t>k</a:t>
            </a:r>
            <a:r>
              <a:rPr lang="en-US" altLang="en-US" sz="2800" dirty="0"/>
              <a:t>) where </a:t>
            </a:r>
            <a:br>
              <a:rPr lang="en-US" altLang="en-US" sz="2800" dirty="0"/>
            </a:br>
            <a:r>
              <a:rPr lang="en-US" altLang="en-US" sz="2800" dirty="0"/>
              <a:t>1 </a:t>
            </a:r>
            <a:r>
              <a:rPr lang="en-US" altLang="en-US" sz="2800" dirty="0">
                <a:cs typeface="Arial" panose="020B0604020202020204" pitchFamily="34" charset="0"/>
              </a:rPr>
              <a:t>≤ i</a:t>
            </a:r>
            <a:r>
              <a:rPr lang="en-US" altLang="en-US" sz="2800" baseline="-25000" dirty="0">
                <a:cs typeface="Arial" panose="020B0604020202020204" pitchFamily="34" charset="0"/>
              </a:rPr>
              <a:t>1</a:t>
            </a:r>
            <a:r>
              <a:rPr lang="en-US" altLang="en-US" sz="2800" dirty="0">
                <a:cs typeface="Arial" panose="020B0604020202020204" pitchFamily="34" charset="0"/>
              </a:rPr>
              <a:t> &lt; i</a:t>
            </a:r>
            <a:r>
              <a:rPr lang="en-US" altLang="en-US" sz="2800" baseline="-25000" dirty="0">
                <a:cs typeface="Arial" panose="020B0604020202020204" pitchFamily="34" charset="0"/>
              </a:rPr>
              <a:t>2</a:t>
            </a:r>
            <a:r>
              <a:rPr lang="en-US" altLang="en-US" sz="2800" dirty="0">
                <a:cs typeface="Arial" panose="020B0604020202020204" pitchFamily="34" charset="0"/>
              </a:rPr>
              <a:t> &lt; … &lt; </a:t>
            </a:r>
            <a:r>
              <a:rPr lang="en-US" altLang="en-US" sz="2800" dirty="0" err="1">
                <a:cs typeface="Arial" panose="020B0604020202020204" pitchFamily="34" charset="0"/>
              </a:rPr>
              <a:t>i</a:t>
            </a:r>
            <a:r>
              <a:rPr lang="en-US" altLang="en-US" sz="2800" baseline="-25000" dirty="0" err="1">
                <a:cs typeface="Arial" panose="020B0604020202020204" pitchFamily="34" charset="0"/>
              </a:rPr>
              <a:t>k</a:t>
            </a:r>
            <a:r>
              <a:rPr lang="en-US" altLang="en-US" sz="2800" dirty="0">
                <a:cs typeface="Arial" panose="020B0604020202020204" pitchFamily="34" charset="0"/>
              </a:rPr>
              <a:t> ≤ n</a:t>
            </a:r>
          </a:p>
        </p:txBody>
      </p:sp>
      <p:sp>
        <p:nvSpPr>
          <p:cNvPr id="46084" name="Text Box 4">
            <a:extLst>
              <a:ext uri="{FF2B5EF4-FFF2-40B4-BE49-F238E27FC236}">
                <a16:creationId xmlns:a16="http://schemas.microsoft.com/office/drawing/2014/main" id="{11A81CCE-5E52-3A42-AA78-2C6D806FDD2D}"/>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X = </a:t>
            </a:r>
            <a:r>
              <a:rPr lang="en-US" sz="3600" dirty="0">
                <a:solidFill>
                  <a:srgbClr val="00FF00"/>
                </a:solidFill>
                <a:latin typeface="Arial" charset="0"/>
                <a:ea typeface="ＭＳ Ｐゴシック" charset="0"/>
              </a:rPr>
              <a:t>A B A</a:t>
            </a:r>
            <a:r>
              <a:rPr lang="en-US" sz="3600" dirty="0">
                <a:solidFill>
                  <a:srgbClr val="0000FF"/>
                </a:solidFill>
                <a:latin typeface="Arial" charset="0"/>
                <a:ea typeface="ＭＳ Ｐゴシック" charset="0"/>
              </a:rPr>
              <a:t> C D A B A B</a:t>
            </a:r>
          </a:p>
        </p:txBody>
      </p:sp>
      <p:sp>
        <p:nvSpPr>
          <p:cNvPr id="46085" name="Text Box 5">
            <a:extLst>
              <a:ext uri="{FF2B5EF4-FFF2-40B4-BE49-F238E27FC236}">
                <a16:creationId xmlns:a16="http://schemas.microsoft.com/office/drawing/2014/main" id="{BFC4A1FD-955D-8540-A97D-141624615F5E}"/>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ABA</a:t>
            </a:r>
          </a:p>
        </p:txBody>
      </p:sp>
      <p:cxnSp>
        <p:nvCxnSpPr>
          <p:cNvPr id="5" name="Straight Connector 4">
            <a:extLst>
              <a:ext uri="{FF2B5EF4-FFF2-40B4-BE49-F238E27FC236}">
                <a16:creationId xmlns:a16="http://schemas.microsoft.com/office/drawing/2014/main" id="{0776F3F1-6426-545E-93BA-26495F0F6C8B}"/>
              </a:ext>
            </a:extLst>
          </p:cNvPr>
          <p:cNvCxnSpPr>
            <a:cxnSpLocks/>
          </p:cNvCxnSpPr>
          <p:nvPr/>
        </p:nvCxnSpPr>
        <p:spPr>
          <a:xfrm>
            <a:off x="2743201" y="4698563"/>
            <a:ext cx="1156137"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449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4E01FD4-4FB9-4A4D-82CA-B9966DA369C3}"/>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7108" name="Text Box 4">
            <a:extLst>
              <a:ext uri="{FF2B5EF4-FFF2-40B4-BE49-F238E27FC236}">
                <a16:creationId xmlns:a16="http://schemas.microsoft.com/office/drawing/2014/main" id="{828E8969-0754-B943-AB11-5D64906909A2}"/>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7109" name="Text Box 5">
            <a:extLst>
              <a:ext uri="{FF2B5EF4-FFF2-40B4-BE49-F238E27FC236}">
                <a16:creationId xmlns:a16="http://schemas.microsoft.com/office/drawing/2014/main" id="{DE72EA05-4288-AC45-BF86-8511C0B604B7}"/>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ACA?</a:t>
            </a:r>
          </a:p>
        </p:txBody>
      </p:sp>
      <p:sp>
        <p:nvSpPr>
          <p:cNvPr id="7" name="Rectangle 3">
            <a:extLst>
              <a:ext uri="{FF2B5EF4-FFF2-40B4-BE49-F238E27FC236}">
                <a16:creationId xmlns:a16="http://schemas.microsoft.com/office/drawing/2014/main" id="{B1B74477-5723-4446-A6CE-68EC361FF442}"/>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419317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4D8BC1C-1D99-A549-9762-38503F5E9003}"/>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8132" name="Text Box 4">
            <a:extLst>
              <a:ext uri="{FF2B5EF4-FFF2-40B4-BE49-F238E27FC236}">
                <a16:creationId xmlns:a16="http://schemas.microsoft.com/office/drawing/2014/main" id="{39303ACA-8709-1D4A-9F32-95E5C2D9BFAB}"/>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t>
            </a:r>
            <a:r>
              <a:rPr lang="en-US" sz="3600">
                <a:solidFill>
                  <a:srgbClr val="00FF00"/>
                </a:solidFill>
                <a:latin typeface="Arial" charset="0"/>
                <a:ea typeface="ＭＳ Ｐゴシック" charset="0"/>
              </a:rPr>
              <a:t>A C</a:t>
            </a:r>
            <a:r>
              <a:rPr lang="en-US" sz="3600">
                <a:solidFill>
                  <a:srgbClr val="0000FF"/>
                </a:solidFill>
                <a:latin typeface="Arial" charset="0"/>
                <a:ea typeface="ＭＳ Ｐゴシック" charset="0"/>
              </a:rPr>
              <a:t> D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 B</a:t>
            </a:r>
          </a:p>
        </p:txBody>
      </p:sp>
      <p:sp>
        <p:nvSpPr>
          <p:cNvPr id="48133" name="Text Box 5">
            <a:extLst>
              <a:ext uri="{FF2B5EF4-FFF2-40B4-BE49-F238E27FC236}">
                <a16:creationId xmlns:a16="http://schemas.microsoft.com/office/drawing/2014/main" id="{69BBCEAC-79E9-8E41-A351-BE09C0B33BF5}"/>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ACA</a:t>
            </a:r>
          </a:p>
        </p:txBody>
      </p:sp>
      <p:sp>
        <p:nvSpPr>
          <p:cNvPr id="7" name="Rectangle 3">
            <a:extLst>
              <a:ext uri="{FF2B5EF4-FFF2-40B4-BE49-F238E27FC236}">
                <a16:creationId xmlns:a16="http://schemas.microsoft.com/office/drawing/2014/main" id="{93369018-B9C5-104A-8A2D-3A5828D89AC2}"/>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cxnSp>
        <p:nvCxnSpPr>
          <p:cNvPr id="6" name="Straight Connector 5">
            <a:extLst>
              <a:ext uri="{FF2B5EF4-FFF2-40B4-BE49-F238E27FC236}">
                <a16:creationId xmlns:a16="http://schemas.microsoft.com/office/drawing/2014/main" id="{AA55133C-DA0A-4F8E-FA0A-08FE221C0AEB}"/>
              </a:ext>
            </a:extLst>
          </p:cNvPr>
          <p:cNvCxnSpPr>
            <a:cxnSpLocks/>
          </p:cNvCxnSpPr>
          <p:nvPr/>
        </p:nvCxnSpPr>
        <p:spPr>
          <a:xfrm>
            <a:off x="3626070" y="4735129"/>
            <a:ext cx="68317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308FDE0-0A0C-D829-C526-B4A8BFBBA5DE}"/>
              </a:ext>
            </a:extLst>
          </p:cNvPr>
          <p:cNvCxnSpPr>
            <a:cxnSpLocks/>
          </p:cNvCxnSpPr>
          <p:nvPr/>
        </p:nvCxnSpPr>
        <p:spPr>
          <a:xfrm>
            <a:off x="4892567" y="4756150"/>
            <a:ext cx="320564"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05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309CCC4-B670-0A4D-86DD-4E7C9B0AAD79}"/>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49156" name="Text Box 4">
            <a:extLst>
              <a:ext uri="{FF2B5EF4-FFF2-40B4-BE49-F238E27FC236}">
                <a16:creationId xmlns:a16="http://schemas.microsoft.com/office/drawing/2014/main" id="{329615B3-A889-EF4E-8050-BE2DFF6E6D7D}"/>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49157" name="Text Box 5">
            <a:extLst>
              <a:ext uri="{FF2B5EF4-FFF2-40B4-BE49-F238E27FC236}">
                <a16:creationId xmlns:a16="http://schemas.microsoft.com/office/drawing/2014/main" id="{80F63BB8-476A-9F4C-80BB-506717F7C3D0}"/>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DCA?</a:t>
            </a:r>
          </a:p>
        </p:txBody>
      </p:sp>
      <p:sp>
        <p:nvSpPr>
          <p:cNvPr id="7" name="Rectangle 3">
            <a:extLst>
              <a:ext uri="{FF2B5EF4-FFF2-40B4-BE49-F238E27FC236}">
                <a16:creationId xmlns:a16="http://schemas.microsoft.com/office/drawing/2014/main" id="{B528984A-2675-514D-938B-1686617CD8B7}"/>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416833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9E24399-B13C-724F-9668-BB72F7230992}"/>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50180" name="Text Box 4">
            <a:extLst>
              <a:ext uri="{FF2B5EF4-FFF2-40B4-BE49-F238E27FC236}">
                <a16:creationId xmlns:a16="http://schemas.microsoft.com/office/drawing/2014/main" id="{2199AC05-8633-924F-A446-B9A1873CEF08}"/>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50181" name="Text Box 5">
            <a:extLst>
              <a:ext uri="{FF2B5EF4-FFF2-40B4-BE49-F238E27FC236}">
                <a16:creationId xmlns:a16="http://schemas.microsoft.com/office/drawing/2014/main" id="{B1F23516-43D5-F34E-96E1-36F434343ACF}"/>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DCA</a:t>
            </a:r>
          </a:p>
        </p:txBody>
      </p:sp>
      <p:sp>
        <p:nvSpPr>
          <p:cNvPr id="50182" name="Line 6">
            <a:extLst>
              <a:ext uri="{FF2B5EF4-FFF2-40B4-BE49-F238E27FC236}">
                <a16:creationId xmlns:a16="http://schemas.microsoft.com/office/drawing/2014/main" id="{5FEF0838-0814-8140-BF4E-F1464A6C1F32}"/>
              </a:ext>
            </a:extLst>
          </p:cNvPr>
          <p:cNvSpPr>
            <a:spLocks noChangeShapeType="1"/>
          </p:cNvSpPr>
          <p:nvPr/>
        </p:nvSpPr>
        <p:spPr bwMode="auto">
          <a:xfrm>
            <a:off x="3276600" y="5105400"/>
            <a:ext cx="1981200" cy="10668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 name="Rectangle 3">
            <a:extLst>
              <a:ext uri="{FF2B5EF4-FFF2-40B4-BE49-F238E27FC236}">
                <a16:creationId xmlns:a16="http://schemas.microsoft.com/office/drawing/2014/main" id="{7D8D1EEC-2DFB-1E47-90AC-CFD5E62E58A4}"/>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322164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317D9C9-3B28-F246-A4DF-5D9072CD0600}"/>
              </a:ext>
            </a:extLst>
          </p:cNvPr>
          <p:cNvSpPr>
            <a:spLocks noGrp="1" noChangeArrowheads="1"/>
          </p:cNvSpPr>
          <p:nvPr>
            <p:ph type="title"/>
          </p:nvPr>
        </p:nvSpPr>
        <p:spPr/>
        <p:txBody>
          <a:bodyPr/>
          <a:lstStyle/>
          <a:p>
            <a:pPr eaLnBrk="1" hangingPunct="1">
              <a:defRPr/>
            </a:pPr>
            <a:r>
              <a:rPr lang="en-US">
                <a:cs typeface="+mj-cs"/>
              </a:rPr>
              <a:t>Dynamic programming</a:t>
            </a:r>
          </a:p>
        </p:txBody>
      </p:sp>
      <p:sp>
        <p:nvSpPr>
          <p:cNvPr id="11267" name="Rectangle 3">
            <a:extLst>
              <a:ext uri="{FF2B5EF4-FFF2-40B4-BE49-F238E27FC236}">
                <a16:creationId xmlns:a16="http://schemas.microsoft.com/office/drawing/2014/main" id="{B6AF46AB-4BA2-DF45-9E99-64B8305A43A5}"/>
              </a:ext>
            </a:extLst>
          </p:cNvPr>
          <p:cNvSpPr>
            <a:spLocks noGrp="1" noChangeArrowheads="1"/>
          </p:cNvSpPr>
          <p:nvPr>
            <p:ph type="body" idx="1"/>
          </p:nvPr>
        </p:nvSpPr>
        <p:spPr>
          <a:xfrm>
            <a:off x="612648" y="1710368"/>
            <a:ext cx="8153400" cy="4569246"/>
          </a:xfrm>
        </p:spPr>
        <p:txBody>
          <a:bodyPr>
            <a:normAutofit/>
          </a:bodyPr>
          <a:lstStyle/>
          <a:p>
            <a:pPr marL="0" indent="0" eaLnBrk="1" hangingPunct="1">
              <a:buFont typeface="Wingdings" charset="0"/>
              <a:buNone/>
              <a:defRPr/>
            </a:pPr>
            <a:r>
              <a:rPr lang="en-US" sz="2800" dirty="0">
                <a:cs typeface="+mn-cs"/>
              </a:rPr>
              <a:t>Method for solving problems where optimal solutions can be defined in terms of optimal solutions to subproblems </a:t>
            </a:r>
          </a:p>
          <a:p>
            <a:pPr marL="0" indent="0" eaLnBrk="1" hangingPunct="1">
              <a:buFont typeface="Wingdings" charset="0"/>
              <a:buNone/>
              <a:defRPr/>
            </a:pPr>
            <a:r>
              <a:rPr lang="en-US" sz="2800" dirty="0">
                <a:cs typeface="+mn-cs"/>
              </a:rPr>
              <a:t>	</a:t>
            </a:r>
            <a:r>
              <a:rPr lang="en-US" sz="2800" i="1" dirty="0">
                <a:solidFill>
                  <a:srgbClr val="FF0000"/>
                </a:solidFill>
                <a:cs typeface="+mn-cs"/>
              </a:rPr>
              <a:t>AND</a:t>
            </a:r>
          </a:p>
          <a:p>
            <a:pPr marL="0" indent="0" eaLnBrk="1" hangingPunct="1">
              <a:buFont typeface="Wingdings" charset="0"/>
              <a:buNone/>
              <a:defRPr/>
            </a:pPr>
            <a:r>
              <a:rPr lang="en-US" sz="2800" dirty="0">
                <a:solidFill>
                  <a:srgbClr val="008000"/>
                </a:solidFill>
                <a:cs typeface="+mn-cs"/>
              </a:rPr>
              <a:t>the subproblems are overlapping</a:t>
            </a:r>
          </a:p>
        </p:txBody>
      </p:sp>
    </p:spTree>
    <p:extLst>
      <p:ext uri="{BB962C8B-B14F-4D97-AF65-F5344CB8AC3E}">
        <p14:creationId xmlns:p14="http://schemas.microsoft.com/office/powerpoint/2010/main" val="1991989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35C3361-0FD0-D24C-9DF8-E4F82D21BB28}"/>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52228" name="Text Box 4">
            <a:extLst>
              <a:ext uri="{FF2B5EF4-FFF2-40B4-BE49-F238E27FC236}">
                <a16:creationId xmlns:a16="http://schemas.microsoft.com/office/drawing/2014/main" id="{31244AEA-1178-6242-8C37-08FD9D31E69A}"/>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 B A C D A B A B</a:t>
            </a:r>
          </a:p>
        </p:txBody>
      </p:sp>
      <p:sp>
        <p:nvSpPr>
          <p:cNvPr id="52229" name="Text Box 5">
            <a:extLst>
              <a:ext uri="{FF2B5EF4-FFF2-40B4-BE49-F238E27FC236}">
                <a16:creationId xmlns:a16="http://schemas.microsoft.com/office/drawing/2014/main" id="{2A6C2762-E9B5-AD49-BB5C-C5BAF2BC2FFB}"/>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FF0000"/>
                </a:solidFill>
                <a:latin typeface="Arial" charset="0"/>
                <a:ea typeface="ＭＳ Ｐゴシック" charset="0"/>
              </a:rPr>
              <a:t>AADAA?</a:t>
            </a:r>
          </a:p>
        </p:txBody>
      </p:sp>
      <p:sp>
        <p:nvSpPr>
          <p:cNvPr id="7" name="Rectangle 3">
            <a:extLst>
              <a:ext uri="{FF2B5EF4-FFF2-40B4-BE49-F238E27FC236}">
                <a16:creationId xmlns:a16="http://schemas.microsoft.com/office/drawing/2014/main" id="{8D7DC1D0-0990-5845-8D87-D1BCDB3AB981}"/>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spTree>
    <p:extLst>
      <p:ext uri="{BB962C8B-B14F-4D97-AF65-F5344CB8AC3E}">
        <p14:creationId xmlns:p14="http://schemas.microsoft.com/office/powerpoint/2010/main" val="3018117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03BB7C3-5781-A744-828D-E967551A39E0}"/>
              </a:ext>
            </a:extLst>
          </p:cNvPr>
          <p:cNvSpPr>
            <a:spLocks noGrp="1" noChangeArrowheads="1"/>
          </p:cNvSpPr>
          <p:nvPr>
            <p:ph type="title"/>
          </p:nvPr>
        </p:nvSpPr>
        <p:spPr/>
        <p:txBody>
          <a:bodyPr/>
          <a:lstStyle/>
          <a:p>
            <a:pPr>
              <a:defRPr/>
            </a:pPr>
            <a:r>
              <a:rPr lang="en-US" dirty="0"/>
              <a:t>Subsequences</a:t>
            </a:r>
            <a:endParaRPr lang="en-US" dirty="0">
              <a:cs typeface="+mj-cs"/>
            </a:endParaRPr>
          </a:p>
        </p:txBody>
      </p:sp>
      <p:sp>
        <p:nvSpPr>
          <p:cNvPr id="53252" name="Text Box 4">
            <a:extLst>
              <a:ext uri="{FF2B5EF4-FFF2-40B4-BE49-F238E27FC236}">
                <a16:creationId xmlns:a16="http://schemas.microsoft.com/office/drawing/2014/main" id="{85356819-10A2-4E44-A170-49791DFA944E}"/>
              </a:ext>
            </a:extLst>
          </p:cNvPr>
          <p:cNvSpPr txBox="1">
            <a:spLocks noChangeArrowheads="1"/>
          </p:cNvSpPr>
          <p:nvPr/>
        </p:nvSpPr>
        <p:spPr bwMode="auto">
          <a:xfrm>
            <a:off x="1905000" y="4114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X =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C </a:t>
            </a:r>
            <a:r>
              <a:rPr lang="en-US" sz="3600">
                <a:solidFill>
                  <a:srgbClr val="00FF00"/>
                </a:solidFill>
                <a:latin typeface="Arial" charset="0"/>
                <a:ea typeface="ＭＳ Ｐゴシック" charset="0"/>
              </a:rPr>
              <a:t>D</a:t>
            </a:r>
            <a:r>
              <a:rPr lang="en-US" sz="3600">
                <a:solidFill>
                  <a:srgbClr val="0000FF"/>
                </a:solidFill>
                <a:latin typeface="Arial" charset="0"/>
                <a:ea typeface="ＭＳ Ｐゴシック" charset="0"/>
              </a:rPr>
              <a:t>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 </a:t>
            </a:r>
            <a:r>
              <a:rPr lang="en-US" sz="3600">
                <a:solidFill>
                  <a:srgbClr val="00FF00"/>
                </a:solidFill>
                <a:latin typeface="Arial" charset="0"/>
                <a:ea typeface="ＭＳ Ｐゴシック" charset="0"/>
              </a:rPr>
              <a:t>A</a:t>
            </a:r>
            <a:r>
              <a:rPr lang="en-US" sz="3600">
                <a:solidFill>
                  <a:srgbClr val="0000FF"/>
                </a:solidFill>
                <a:latin typeface="Arial" charset="0"/>
                <a:ea typeface="ＭＳ Ｐゴシック" charset="0"/>
              </a:rPr>
              <a:t> B</a:t>
            </a:r>
          </a:p>
        </p:txBody>
      </p:sp>
      <p:sp>
        <p:nvSpPr>
          <p:cNvPr id="53253" name="Text Box 5">
            <a:extLst>
              <a:ext uri="{FF2B5EF4-FFF2-40B4-BE49-F238E27FC236}">
                <a16:creationId xmlns:a16="http://schemas.microsoft.com/office/drawing/2014/main" id="{D3DD6424-ACBD-0F4E-9535-7B62B16F67CE}"/>
              </a:ext>
            </a:extLst>
          </p:cNvPr>
          <p:cNvSpPr txBox="1">
            <a:spLocks noChangeArrowheads="1"/>
          </p:cNvSpPr>
          <p:nvPr/>
        </p:nvSpPr>
        <p:spPr bwMode="auto">
          <a:xfrm>
            <a:off x="3505200" y="5257800"/>
            <a:ext cx="2209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AADAA</a:t>
            </a:r>
          </a:p>
        </p:txBody>
      </p:sp>
      <p:sp>
        <p:nvSpPr>
          <p:cNvPr id="7" name="Rectangle 3">
            <a:extLst>
              <a:ext uri="{FF2B5EF4-FFF2-40B4-BE49-F238E27FC236}">
                <a16:creationId xmlns:a16="http://schemas.microsoft.com/office/drawing/2014/main" id="{016A1CC9-E728-B74A-B625-675ECC308A60}"/>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For a sequence X = x</a:t>
            </a:r>
            <a:r>
              <a:rPr lang="en-US" altLang="en-US" sz="2800" baseline="-25000" dirty="0">
                <a:latin typeface="+mn-lt"/>
              </a:rPr>
              <a:t>1</a:t>
            </a:r>
            <a:r>
              <a:rPr lang="en-US" altLang="en-US" sz="2800" dirty="0">
                <a:latin typeface="+mn-lt"/>
              </a:rPr>
              <a:t>, x</a:t>
            </a:r>
            <a:r>
              <a:rPr lang="en-US" altLang="en-US" sz="2800" baseline="-25000" dirty="0">
                <a:latin typeface="+mn-lt"/>
              </a:rPr>
              <a:t>2</a:t>
            </a:r>
            <a:r>
              <a:rPr lang="en-US" altLang="en-US" sz="2800" dirty="0">
                <a:latin typeface="+mn-lt"/>
              </a:rPr>
              <a:t>, …, </a:t>
            </a:r>
            <a:r>
              <a:rPr lang="en-US" altLang="en-US" sz="2800" dirty="0" err="1">
                <a:latin typeface="+mn-lt"/>
              </a:rPr>
              <a:t>x</a:t>
            </a:r>
            <a:r>
              <a:rPr lang="en-US" altLang="en-US" sz="2800" baseline="-25000" dirty="0" err="1">
                <a:latin typeface="+mn-lt"/>
              </a:rPr>
              <a:t>n</a:t>
            </a:r>
            <a:r>
              <a:rPr lang="en-US" altLang="en-US" sz="2800" dirty="0">
                <a:latin typeface="+mn-lt"/>
              </a:rPr>
              <a:t>, a subsequence is a subset of the sequence defined by a set of increasing indices (i</a:t>
            </a:r>
            <a:r>
              <a:rPr lang="en-US" altLang="en-US" sz="2800" baseline="-25000" dirty="0">
                <a:latin typeface="+mn-lt"/>
              </a:rPr>
              <a:t>1</a:t>
            </a:r>
            <a:r>
              <a:rPr lang="en-US" altLang="en-US" sz="2800" dirty="0">
                <a:latin typeface="+mn-lt"/>
              </a:rPr>
              <a:t>, i</a:t>
            </a:r>
            <a:r>
              <a:rPr lang="en-US" altLang="en-US" sz="2800" baseline="-25000" dirty="0">
                <a:latin typeface="+mn-lt"/>
              </a:rPr>
              <a:t>2</a:t>
            </a:r>
            <a:r>
              <a:rPr lang="en-US" altLang="en-US" sz="2800" dirty="0">
                <a:latin typeface="+mn-lt"/>
              </a:rPr>
              <a:t>, …, </a:t>
            </a:r>
            <a:r>
              <a:rPr lang="en-US" altLang="en-US" sz="2800" dirty="0" err="1">
                <a:latin typeface="+mn-lt"/>
              </a:rPr>
              <a:t>i</a:t>
            </a:r>
            <a:r>
              <a:rPr lang="en-US" altLang="en-US" sz="2800" baseline="-25000" dirty="0" err="1">
                <a:latin typeface="+mn-lt"/>
              </a:rPr>
              <a:t>k</a:t>
            </a:r>
            <a:r>
              <a:rPr lang="en-US" altLang="en-US" sz="2800" dirty="0">
                <a:latin typeface="+mn-lt"/>
              </a:rPr>
              <a:t>) where </a:t>
            </a:r>
            <a:br>
              <a:rPr lang="en-US" altLang="en-US" sz="2800" dirty="0">
                <a:latin typeface="+mn-lt"/>
              </a:rPr>
            </a:br>
            <a:r>
              <a:rPr lang="en-US" altLang="en-US" sz="2800" dirty="0">
                <a:latin typeface="+mn-lt"/>
              </a:rPr>
              <a:t>1 </a:t>
            </a:r>
            <a:r>
              <a:rPr lang="en-US" altLang="en-US" sz="2800" dirty="0">
                <a:latin typeface="+mn-lt"/>
                <a:cs typeface="Arial" panose="020B0604020202020204" pitchFamily="34" charset="0"/>
              </a:rPr>
              <a:t>≤ i</a:t>
            </a:r>
            <a:r>
              <a:rPr lang="en-US" altLang="en-US" sz="2800" baseline="-25000" dirty="0">
                <a:latin typeface="+mn-lt"/>
                <a:cs typeface="Arial" panose="020B0604020202020204" pitchFamily="34" charset="0"/>
              </a:rPr>
              <a:t>1</a:t>
            </a:r>
            <a:r>
              <a:rPr lang="en-US" altLang="en-US" sz="2800" dirty="0">
                <a:latin typeface="+mn-lt"/>
                <a:cs typeface="Arial" panose="020B0604020202020204" pitchFamily="34" charset="0"/>
              </a:rPr>
              <a:t> &lt; i</a:t>
            </a:r>
            <a:r>
              <a:rPr lang="en-US" altLang="en-US" sz="2800" baseline="-25000" dirty="0">
                <a:latin typeface="+mn-lt"/>
                <a:cs typeface="Arial" panose="020B0604020202020204" pitchFamily="34" charset="0"/>
              </a:rPr>
              <a:t>2</a:t>
            </a:r>
            <a:r>
              <a:rPr lang="en-US" altLang="en-US" sz="2800" dirty="0">
                <a:latin typeface="+mn-lt"/>
                <a:cs typeface="Arial" panose="020B0604020202020204" pitchFamily="34" charset="0"/>
              </a:rPr>
              <a:t> &lt; … &lt; </a:t>
            </a:r>
            <a:r>
              <a:rPr lang="en-US" altLang="en-US" sz="2800" dirty="0" err="1">
                <a:latin typeface="+mn-lt"/>
                <a:cs typeface="Arial" panose="020B0604020202020204" pitchFamily="34" charset="0"/>
              </a:rPr>
              <a:t>i</a:t>
            </a:r>
            <a:r>
              <a:rPr lang="en-US" altLang="en-US" sz="2800" baseline="-25000" dirty="0" err="1">
                <a:latin typeface="+mn-lt"/>
                <a:cs typeface="Arial" panose="020B0604020202020204" pitchFamily="34" charset="0"/>
              </a:rPr>
              <a:t>k</a:t>
            </a:r>
            <a:r>
              <a:rPr lang="en-US" altLang="en-US" sz="2800" dirty="0">
                <a:latin typeface="+mn-lt"/>
                <a:cs typeface="Arial" panose="020B0604020202020204" pitchFamily="34" charset="0"/>
              </a:rPr>
              <a:t> ≤ n</a:t>
            </a:r>
          </a:p>
        </p:txBody>
      </p:sp>
      <p:cxnSp>
        <p:nvCxnSpPr>
          <p:cNvPr id="2" name="Straight Connector 1">
            <a:extLst>
              <a:ext uri="{FF2B5EF4-FFF2-40B4-BE49-F238E27FC236}">
                <a16:creationId xmlns:a16="http://schemas.microsoft.com/office/drawing/2014/main" id="{88245BB0-0727-D984-A561-A26B65F1F257}"/>
              </a:ext>
            </a:extLst>
          </p:cNvPr>
          <p:cNvCxnSpPr>
            <a:cxnSpLocks/>
          </p:cNvCxnSpPr>
          <p:nvPr/>
        </p:nvCxnSpPr>
        <p:spPr>
          <a:xfrm>
            <a:off x="2801009" y="4751113"/>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FACAE2A-451C-4C52-32B0-67FDF61D436E}"/>
              </a:ext>
            </a:extLst>
          </p:cNvPr>
          <p:cNvCxnSpPr>
            <a:cxnSpLocks/>
          </p:cNvCxnSpPr>
          <p:nvPr/>
        </p:nvCxnSpPr>
        <p:spPr>
          <a:xfrm>
            <a:off x="3581406" y="4751113"/>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38154D8-97A5-0EEB-D7A4-46DD0B6273DC}"/>
              </a:ext>
            </a:extLst>
          </p:cNvPr>
          <p:cNvCxnSpPr>
            <a:cxnSpLocks/>
            <a:stCxn id="53252" idx="2"/>
          </p:cNvCxnSpPr>
          <p:nvPr/>
        </p:nvCxnSpPr>
        <p:spPr>
          <a:xfrm>
            <a:off x="4457700" y="4756150"/>
            <a:ext cx="73441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2779C7B-AFB9-A6AC-E285-626F6F0CB59D}"/>
              </a:ext>
            </a:extLst>
          </p:cNvPr>
          <p:cNvCxnSpPr>
            <a:cxnSpLocks/>
          </p:cNvCxnSpPr>
          <p:nvPr/>
        </p:nvCxnSpPr>
        <p:spPr>
          <a:xfrm>
            <a:off x="5725510" y="4746076"/>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568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33FDA91-8A23-514F-91C7-703C7348AD4D}"/>
              </a:ext>
            </a:extLst>
          </p:cNvPr>
          <p:cNvSpPr>
            <a:spLocks noGrp="1" noChangeArrowheads="1"/>
          </p:cNvSpPr>
          <p:nvPr>
            <p:ph type="title"/>
          </p:nvPr>
        </p:nvSpPr>
        <p:spPr/>
        <p:txBody>
          <a:bodyPr/>
          <a:lstStyle/>
          <a:p>
            <a:pPr eaLnBrk="1" hangingPunct="1">
              <a:defRPr/>
            </a:pPr>
            <a:r>
              <a:rPr lang="en-US" dirty="0">
                <a:cs typeface="+mj-cs"/>
              </a:rPr>
              <a:t>Longest common subsequence (LCS)</a:t>
            </a:r>
          </a:p>
        </p:txBody>
      </p:sp>
      <p:sp>
        <p:nvSpPr>
          <p:cNvPr id="54275" name="Rectangle 3">
            <a:extLst>
              <a:ext uri="{FF2B5EF4-FFF2-40B4-BE49-F238E27FC236}">
                <a16:creationId xmlns:a16="http://schemas.microsoft.com/office/drawing/2014/main" id="{B9352D43-2B33-6B42-AF9E-9385CD68E163}"/>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dirty="0"/>
              <a:t>Given two sequences X and Y, a </a:t>
            </a:r>
            <a:r>
              <a:rPr lang="en-US" altLang="en-US" sz="2400" b="1" dirty="0"/>
              <a:t>common subsequence</a:t>
            </a:r>
            <a:r>
              <a:rPr lang="en-US" altLang="en-US" sz="2400" dirty="0"/>
              <a:t> is a subsequence that occurs in both X and Y</a:t>
            </a:r>
          </a:p>
          <a:p>
            <a:pPr marL="0" indent="0" eaLnBrk="1" hangingPunct="1">
              <a:buFont typeface="Wingdings" pitchFamily="2" charset="2"/>
              <a:buNone/>
            </a:pPr>
            <a:r>
              <a:rPr lang="en-US" altLang="en-US" sz="2400" dirty="0"/>
              <a:t>Given two sequences X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and </a:t>
            </a:r>
            <a:br>
              <a:rPr lang="en-US" altLang="en-US" sz="2400" dirty="0"/>
            </a:br>
            <a:r>
              <a:rPr lang="en-US" altLang="en-US" sz="2400" dirty="0"/>
              <a:t>Y = y</a:t>
            </a:r>
            <a:r>
              <a:rPr lang="en-US" altLang="en-US" sz="2400" baseline="-25000" dirty="0"/>
              <a:t>1</a:t>
            </a:r>
            <a:r>
              <a:rPr lang="en-US" altLang="en-US" sz="2400" dirty="0"/>
              <a:t>, 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t>
            </a:r>
          </a:p>
          <a:p>
            <a:pPr marL="0" indent="0" eaLnBrk="1" hangingPunct="1">
              <a:buFont typeface="Wingdings" pitchFamily="2" charset="2"/>
              <a:buNone/>
            </a:pPr>
            <a:endParaRPr lang="en-US" altLang="en-US" sz="2400" i="1" dirty="0">
              <a:solidFill>
                <a:srgbClr val="0000FF"/>
              </a:solidFill>
            </a:endParaRPr>
          </a:p>
          <a:p>
            <a:pPr marL="0" indent="0" eaLnBrk="1" hangingPunct="1">
              <a:buFont typeface="Wingdings" pitchFamily="2" charset="2"/>
              <a:buNone/>
            </a:pPr>
            <a:r>
              <a:rPr lang="en-US" altLang="en-US" sz="2400" i="1" dirty="0"/>
              <a:t>What is the longest common subsequence?</a:t>
            </a:r>
          </a:p>
        </p:txBody>
      </p:sp>
    </p:spTree>
    <p:extLst>
      <p:ext uri="{BB962C8B-B14F-4D97-AF65-F5344CB8AC3E}">
        <p14:creationId xmlns:p14="http://schemas.microsoft.com/office/powerpoint/2010/main" val="206346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33FDA91-8A23-514F-91C7-703C7348AD4D}"/>
              </a:ext>
            </a:extLst>
          </p:cNvPr>
          <p:cNvSpPr>
            <a:spLocks noGrp="1" noChangeArrowheads="1"/>
          </p:cNvSpPr>
          <p:nvPr>
            <p:ph type="title"/>
          </p:nvPr>
        </p:nvSpPr>
        <p:spPr/>
        <p:txBody>
          <a:bodyPr/>
          <a:lstStyle/>
          <a:p>
            <a:pPr eaLnBrk="1" hangingPunct="1">
              <a:defRPr/>
            </a:pPr>
            <a:r>
              <a:rPr lang="en-US">
                <a:cs typeface="+mj-cs"/>
              </a:rPr>
              <a:t>LCS problem</a:t>
            </a:r>
          </a:p>
        </p:txBody>
      </p:sp>
      <p:sp>
        <p:nvSpPr>
          <p:cNvPr id="54275" name="Rectangle 3">
            <a:extLst>
              <a:ext uri="{FF2B5EF4-FFF2-40B4-BE49-F238E27FC236}">
                <a16:creationId xmlns:a16="http://schemas.microsoft.com/office/drawing/2014/main" id="{B9352D43-2B33-6B42-AF9E-9385CD68E163}"/>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dirty="0"/>
              <a:t>Given two sequences X and Y, a </a:t>
            </a:r>
            <a:r>
              <a:rPr lang="en-US" altLang="en-US" sz="2400" b="1" dirty="0"/>
              <a:t>common subsequence</a:t>
            </a:r>
            <a:r>
              <a:rPr lang="en-US" altLang="en-US" sz="2400" dirty="0"/>
              <a:t> is a subsequence that occurs in both X and Y</a:t>
            </a:r>
          </a:p>
          <a:p>
            <a:pPr marL="0" indent="0" eaLnBrk="1" hangingPunct="1">
              <a:buFont typeface="Wingdings" pitchFamily="2" charset="2"/>
              <a:buNone/>
            </a:pPr>
            <a:r>
              <a:rPr lang="en-US" altLang="en-US" sz="2400" dirty="0"/>
              <a:t>Given two sequences X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and </a:t>
            </a:r>
            <a:br>
              <a:rPr lang="en-US" altLang="en-US" sz="2400" dirty="0"/>
            </a:br>
            <a:r>
              <a:rPr lang="en-US" altLang="en-US" sz="2400" dirty="0"/>
              <a:t>Y = y</a:t>
            </a:r>
            <a:r>
              <a:rPr lang="en-US" altLang="en-US" sz="2400" baseline="-25000" dirty="0"/>
              <a:t>1</a:t>
            </a:r>
            <a:r>
              <a:rPr lang="en-US" altLang="en-US" sz="2400" dirty="0"/>
              <a:t>, 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t>
            </a:r>
          </a:p>
          <a:p>
            <a:pPr marL="0" indent="0" eaLnBrk="1" hangingPunct="1">
              <a:buFont typeface="Wingdings" pitchFamily="2" charset="2"/>
              <a:buNone/>
            </a:pPr>
            <a:endParaRPr lang="en-US" altLang="en-US" sz="2400" i="1" dirty="0">
              <a:solidFill>
                <a:srgbClr val="0000FF"/>
              </a:solidFill>
            </a:endParaRPr>
          </a:p>
          <a:p>
            <a:pPr marL="0" indent="0" eaLnBrk="1" hangingPunct="1">
              <a:buFont typeface="Wingdings" pitchFamily="2" charset="2"/>
              <a:buNone/>
            </a:pPr>
            <a:r>
              <a:rPr lang="en-US" altLang="en-US" sz="2400" i="1" dirty="0">
                <a:solidFill>
                  <a:srgbClr val="FF0000"/>
                </a:solidFill>
              </a:rPr>
              <a:t>What is the longest common subsequence?</a:t>
            </a:r>
          </a:p>
        </p:txBody>
      </p:sp>
      <p:sp>
        <p:nvSpPr>
          <p:cNvPr id="54276" name="Text Box 4">
            <a:extLst>
              <a:ext uri="{FF2B5EF4-FFF2-40B4-BE49-F238E27FC236}">
                <a16:creationId xmlns:a16="http://schemas.microsoft.com/office/drawing/2014/main" id="{BF1D7CDA-4337-5B4E-B1B6-9671808FC5C5}"/>
              </a:ext>
            </a:extLst>
          </p:cNvPr>
          <p:cNvSpPr txBox="1">
            <a:spLocks noChangeArrowheads="1"/>
          </p:cNvSpPr>
          <p:nvPr/>
        </p:nvSpPr>
        <p:spPr bwMode="auto">
          <a:xfrm>
            <a:off x="1905000" y="45720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4277" name="Text Box 5">
            <a:extLst>
              <a:ext uri="{FF2B5EF4-FFF2-40B4-BE49-F238E27FC236}">
                <a16:creationId xmlns:a16="http://schemas.microsoft.com/office/drawing/2014/main" id="{42506217-48DB-3943-BA91-C342CDF45720}"/>
              </a:ext>
            </a:extLst>
          </p:cNvPr>
          <p:cNvSpPr txBox="1">
            <a:spLocks noChangeArrowheads="1"/>
          </p:cNvSpPr>
          <p:nvPr/>
        </p:nvSpPr>
        <p:spPr bwMode="auto">
          <a:xfrm>
            <a:off x="1905000" y="54705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Tree>
    <p:extLst>
      <p:ext uri="{BB962C8B-B14F-4D97-AF65-F5344CB8AC3E}">
        <p14:creationId xmlns:p14="http://schemas.microsoft.com/office/powerpoint/2010/main" val="2309051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AEB3C44-B041-CC4B-BD98-D0E3F1D62E9A}"/>
              </a:ext>
            </a:extLst>
          </p:cNvPr>
          <p:cNvSpPr>
            <a:spLocks noGrp="1" noChangeArrowheads="1"/>
          </p:cNvSpPr>
          <p:nvPr>
            <p:ph type="title"/>
          </p:nvPr>
        </p:nvSpPr>
        <p:spPr/>
        <p:txBody>
          <a:bodyPr/>
          <a:lstStyle/>
          <a:p>
            <a:pPr eaLnBrk="1" hangingPunct="1">
              <a:defRPr/>
            </a:pPr>
            <a:r>
              <a:rPr lang="en-US">
                <a:cs typeface="+mj-cs"/>
              </a:rPr>
              <a:t>LCS problem</a:t>
            </a:r>
          </a:p>
        </p:txBody>
      </p:sp>
      <p:sp>
        <p:nvSpPr>
          <p:cNvPr id="55299" name="Rectangle 3">
            <a:extLst>
              <a:ext uri="{FF2B5EF4-FFF2-40B4-BE49-F238E27FC236}">
                <a16:creationId xmlns:a16="http://schemas.microsoft.com/office/drawing/2014/main" id="{9DB4E1E0-E1DF-1F44-B102-77FD4502401C}"/>
              </a:ext>
            </a:extLst>
          </p:cNvPr>
          <p:cNvSpPr>
            <a:spLocks noGrp="1" noChangeArrowheads="1"/>
          </p:cNvSpPr>
          <p:nvPr>
            <p:ph type="body" idx="1"/>
          </p:nvPr>
        </p:nvSpPr>
        <p:spPr>
          <a:xfrm>
            <a:off x="457200" y="1719263"/>
            <a:ext cx="8229600" cy="2700337"/>
          </a:xfrm>
        </p:spPr>
        <p:txBody>
          <a:bodyPr/>
          <a:lstStyle/>
          <a:p>
            <a:pPr marL="0" indent="0" eaLnBrk="1" hangingPunct="1">
              <a:buFont typeface="Wingdings" pitchFamily="2" charset="2"/>
              <a:buNone/>
            </a:pPr>
            <a:r>
              <a:rPr lang="en-US" altLang="en-US" sz="2400" dirty="0"/>
              <a:t>Given two sequences X and Y, a </a:t>
            </a:r>
            <a:r>
              <a:rPr lang="en-US" altLang="en-US" sz="2400" b="1" dirty="0"/>
              <a:t>common subsequence</a:t>
            </a:r>
            <a:r>
              <a:rPr lang="en-US" altLang="en-US" sz="2400" dirty="0"/>
              <a:t> is a subsequence that occurs in both X and Y</a:t>
            </a:r>
          </a:p>
          <a:p>
            <a:pPr marL="0" indent="0" eaLnBrk="1" hangingPunct="1">
              <a:buFont typeface="Wingdings" pitchFamily="2" charset="2"/>
              <a:buNone/>
            </a:pPr>
            <a:r>
              <a:rPr lang="en-US" altLang="en-US" sz="2400" dirty="0"/>
              <a:t>Given two sequences X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and </a:t>
            </a:r>
            <a:br>
              <a:rPr lang="en-US" altLang="en-US" sz="2400" dirty="0"/>
            </a:br>
            <a:r>
              <a:rPr lang="en-US" altLang="en-US" sz="2400" dirty="0"/>
              <a:t>Y = y</a:t>
            </a:r>
            <a:r>
              <a:rPr lang="en-US" altLang="en-US" sz="2400" baseline="-25000" dirty="0"/>
              <a:t>1</a:t>
            </a:r>
            <a:r>
              <a:rPr lang="en-US" altLang="en-US" sz="2400" dirty="0"/>
              <a:t>, 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i="1" dirty="0">
                <a:solidFill>
                  <a:srgbClr val="FF0000"/>
                </a:solidFill>
              </a:rPr>
              <a:t>What is the longest common subsequence?</a:t>
            </a:r>
          </a:p>
        </p:txBody>
      </p:sp>
      <p:sp>
        <p:nvSpPr>
          <p:cNvPr id="55300" name="Text Box 4">
            <a:extLst>
              <a:ext uri="{FF2B5EF4-FFF2-40B4-BE49-F238E27FC236}">
                <a16:creationId xmlns:a16="http://schemas.microsoft.com/office/drawing/2014/main" id="{DFD704BE-2893-FB45-8E61-D83762E74627}"/>
              </a:ext>
            </a:extLst>
          </p:cNvPr>
          <p:cNvSpPr txBox="1">
            <a:spLocks noChangeArrowheads="1"/>
          </p:cNvSpPr>
          <p:nvPr/>
        </p:nvSpPr>
        <p:spPr bwMode="auto">
          <a:xfrm>
            <a:off x="1905000" y="45720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a:t>
            </a:r>
            <a:r>
              <a:rPr lang="en-US" sz="4000">
                <a:solidFill>
                  <a:srgbClr val="00FF00"/>
                </a:solidFill>
                <a:latin typeface="Arial" charset="0"/>
                <a:ea typeface="ＭＳ Ｐゴシック" charset="0"/>
              </a:rPr>
              <a:t>B</a:t>
            </a:r>
            <a:r>
              <a:rPr lang="en-US" sz="4000">
                <a:solidFill>
                  <a:srgbClr val="0000FF"/>
                </a:solidFill>
                <a:latin typeface="Arial" charset="0"/>
                <a:ea typeface="ＭＳ Ｐゴシック" charset="0"/>
              </a:rPr>
              <a:t> C B </a:t>
            </a:r>
            <a:r>
              <a:rPr lang="en-US" sz="4000">
                <a:solidFill>
                  <a:srgbClr val="00FF00"/>
                </a:solidFill>
                <a:latin typeface="Arial" charset="0"/>
                <a:ea typeface="ＭＳ Ｐゴシック" charset="0"/>
              </a:rPr>
              <a:t>D A B</a:t>
            </a:r>
          </a:p>
        </p:txBody>
      </p:sp>
      <p:sp>
        <p:nvSpPr>
          <p:cNvPr id="55301" name="Text Box 5">
            <a:extLst>
              <a:ext uri="{FF2B5EF4-FFF2-40B4-BE49-F238E27FC236}">
                <a16:creationId xmlns:a16="http://schemas.microsoft.com/office/drawing/2014/main" id="{6230F117-86A8-914D-A6BC-83580DB34133}"/>
              </a:ext>
            </a:extLst>
          </p:cNvPr>
          <p:cNvSpPr txBox="1">
            <a:spLocks noChangeArrowheads="1"/>
          </p:cNvSpPr>
          <p:nvPr/>
        </p:nvSpPr>
        <p:spPr bwMode="auto">
          <a:xfrm>
            <a:off x="1905000" y="54705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a:t>
            </a:r>
            <a:r>
              <a:rPr lang="en-US" sz="4000">
                <a:solidFill>
                  <a:srgbClr val="00FF00"/>
                </a:solidFill>
                <a:latin typeface="Arial" charset="0"/>
                <a:ea typeface="ＭＳ Ｐゴシック" charset="0"/>
              </a:rPr>
              <a:t>B D</a:t>
            </a:r>
            <a:r>
              <a:rPr lang="en-US" sz="4000">
                <a:solidFill>
                  <a:srgbClr val="0000FF"/>
                </a:solidFill>
                <a:latin typeface="Arial" charset="0"/>
                <a:ea typeface="ＭＳ Ｐゴシック" charset="0"/>
              </a:rPr>
              <a:t> C </a:t>
            </a:r>
            <a:r>
              <a:rPr lang="en-US" sz="4000">
                <a:solidFill>
                  <a:srgbClr val="00FF00"/>
                </a:solidFill>
                <a:latin typeface="Arial" charset="0"/>
                <a:ea typeface="ＭＳ Ｐゴシック" charset="0"/>
              </a:rPr>
              <a:t>A B</a:t>
            </a:r>
            <a:r>
              <a:rPr lang="en-US" sz="4000">
                <a:solidFill>
                  <a:srgbClr val="0000FF"/>
                </a:solidFill>
                <a:latin typeface="Arial" charset="0"/>
                <a:ea typeface="ＭＳ Ｐゴシック" charset="0"/>
              </a:rPr>
              <a:t> A</a:t>
            </a:r>
          </a:p>
        </p:txBody>
      </p:sp>
      <p:cxnSp>
        <p:nvCxnSpPr>
          <p:cNvPr id="2" name="Straight Connector 1">
            <a:extLst>
              <a:ext uri="{FF2B5EF4-FFF2-40B4-BE49-F238E27FC236}">
                <a16:creationId xmlns:a16="http://schemas.microsoft.com/office/drawing/2014/main" id="{DC22CBC1-0D62-3CDC-976C-4F039F65B261}"/>
              </a:ext>
            </a:extLst>
          </p:cNvPr>
          <p:cNvCxnSpPr>
            <a:cxnSpLocks/>
          </p:cNvCxnSpPr>
          <p:nvPr/>
        </p:nvCxnSpPr>
        <p:spPr>
          <a:xfrm>
            <a:off x="3329156" y="5268638"/>
            <a:ext cx="299543" cy="50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0FA2D6E-E7AB-CC8A-30A3-C18AF4DD2475}"/>
              </a:ext>
            </a:extLst>
          </p:cNvPr>
          <p:cNvCxnSpPr>
            <a:cxnSpLocks/>
          </p:cNvCxnSpPr>
          <p:nvPr/>
        </p:nvCxnSpPr>
        <p:spPr>
          <a:xfrm>
            <a:off x="4826878" y="5268638"/>
            <a:ext cx="119555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27E7F3C-2BFD-CCDF-6222-25F88328F175}"/>
              </a:ext>
            </a:extLst>
          </p:cNvPr>
          <p:cNvCxnSpPr>
            <a:cxnSpLocks/>
          </p:cNvCxnSpPr>
          <p:nvPr/>
        </p:nvCxnSpPr>
        <p:spPr>
          <a:xfrm>
            <a:off x="2963918" y="6180410"/>
            <a:ext cx="73309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6B8866D-7EBF-8BBE-5711-B8EF05213B6F}"/>
              </a:ext>
            </a:extLst>
          </p:cNvPr>
          <p:cNvCxnSpPr>
            <a:cxnSpLocks/>
          </p:cNvCxnSpPr>
          <p:nvPr/>
        </p:nvCxnSpPr>
        <p:spPr>
          <a:xfrm>
            <a:off x="4369680" y="6190920"/>
            <a:ext cx="733098"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80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812-373B-0B41-B992-D47D99DEAD92}"/>
              </a:ext>
            </a:extLst>
          </p:cNvPr>
          <p:cNvSpPr>
            <a:spLocks noGrp="1"/>
          </p:cNvSpPr>
          <p:nvPr>
            <p:ph type="title"/>
          </p:nvPr>
        </p:nvSpPr>
        <p:spPr/>
        <p:txBody>
          <a:bodyPr/>
          <a:lstStyle/>
          <a:p>
            <a:r>
              <a:rPr lang="en-US" dirty="0"/>
              <a:t>1a: optimal substructure</a:t>
            </a:r>
          </a:p>
        </p:txBody>
      </p:sp>
      <p:sp>
        <p:nvSpPr>
          <p:cNvPr id="3" name="Content Placeholder 2">
            <a:extLst>
              <a:ext uri="{FF2B5EF4-FFF2-40B4-BE49-F238E27FC236}">
                <a16:creationId xmlns:a16="http://schemas.microsoft.com/office/drawing/2014/main" id="{74F50EF5-2AD5-954D-8E01-727BD854E824}"/>
              </a:ext>
            </a:extLst>
          </p:cNvPr>
          <p:cNvSpPr>
            <a:spLocks noGrp="1"/>
          </p:cNvSpPr>
          <p:nvPr>
            <p:ph sz="quarter" idx="1"/>
          </p:nvPr>
        </p:nvSpPr>
        <p:spPr>
          <a:xfrm>
            <a:off x="612648" y="1600201"/>
            <a:ext cx="8153400" cy="1043848"/>
          </a:xfrm>
        </p:spPr>
        <p:txBody>
          <a:bodyPr/>
          <a:lstStyle/>
          <a:p>
            <a:pPr marL="0" indent="0">
              <a:buNone/>
            </a:pPr>
            <a:r>
              <a:rPr lang="en-US" dirty="0"/>
              <a:t>optimal solutions to a problem incorporate optimal solutions to subproblems</a:t>
            </a:r>
          </a:p>
        </p:txBody>
      </p:sp>
      <p:cxnSp>
        <p:nvCxnSpPr>
          <p:cNvPr id="5" name="Straight Connector 4">
            <a:extLst>
              <a:ext uri="{FF2B5EF4-FFF2-40B4-BE49-F238E27FC236}">
                <a16:creationId xmlns:a16="http://schemas.microsoft.com/office/drawing/2014/main" id="{D8863D89-5833-5F4C-A53C-D6B3CD3BAE35}"/>
              </a:ext>
            </a:extLst>
          </p:cNvPr>
          <p:cNvCxnSpPr/>
          <p:nvPr/>
        </p:nvCxnSpPr>
        <p:spPr>
          <a:xfrm>
            <a:off x="612648" y="2985571"/>
            <a:ext cx="81534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B5C55A3-9E1C-F342-ADB1-3FE1A7C36C62}"/>
              </a:ext>
            </a:extLst>
          </p:cNvPr>
          <p:cNvSpPr txBox="1"/>
          <p:nvPr/>
        </p:nvSpPr>
        <p:spPr>
          <a:xfrm>
            <a:off x="581429" y="3142428"/>
            <a:ext cx="4107919" cy="461665"/>
          </a:xfrm>
          <a:prstGeom prst="rect">
            <a:avLst/>
          </a:prstGeom>
          <a:noFill/>
        </p:spPr>
        <p:txBody>
          <a:bodyPr wrap="none" rtlCol="0">
            <a:spAutoFit/>
          </a:bodyPr>
          <a:lstStyle/>
          <a:p>
            <a:r>
              <a:rPr lang="en-US" sz="2400" dirty="0"/>
              <a:t>Often a proof by contradiction: </a:t>
            </a:r>
          </a:p>
        </p:txBody>
      </p:sp>
      <p:sp>
        <p:nvSpPr>
          <p:cNvPr id="7" name="TextBox 6">
            <a:extLst>
              <a:ext uri="{FF2B5EF4-FFF2-40B4-BE49-F238E27FC236}">
                <a16:creationId xmlns:a16="http://schemas.microsoft.com/office/drawing/2014/main" id="{BF9E1882-5FB9-5C47-8E4A-9D335E11DCBF}"/>
              </a:ext>
            </a:extLst>
          </p:cNvPr>
          <p:cNvSpPr txBox="1"/>
          <p:nvPr/>
        </p:nvSpPr>
        <p:spPr>
          <a:xfrm>
            <a:off x="826266" y="3760949"/>
            <a:ext cx="7160963" cy="830997"/>
          </a:xfrm>
          <a:prstGeom prst="rect">
            <a:avLst/>
          </a:prstGeom>
          <a:noFill/>
        </p:spPr>
        <p:txBody>
          <a:bodyPr wrap="square" rtlCol="0">
            <a:spAutoFit/>
          </a:bodyPr>
          <a:lstStyle/>
          <a:p>
            <a:r>
              <a:rPr lang="en-US" sz="2400" dirty="0"/>
              <a:t>Show: optimal solutions incorporate optimal solutions to subproblems</a:t>
            </a:r>
          </a:p>
        </p:txBody>
      </p:sp>
      <p:sp>
        <p:nvSpPr>
          <p:cNvPr id="8" name="TextBox 7">
            <a:extLst>
              <a:ext uri="{FF2B5EF4-FFF2-40B4-BE49-F238E27FC236}">
                <a16:creationId xmlns:a16="http://schemas.microsoft.com/office/drawing/2014/main" id="{83C3A9AA-BE78-4C41-B9FD-BBA5CCC0FD54}"/>
              </a:ext>
            </a:extLst>
          </p:cNvPr>
          <p:cNvSpPr txBox="1"/>
          <p:nvPr/>
        </p:nvSpPr>
        <p:spPr>
          <a:xfrm>
            <a:off x="826266" y="4820664"/>
            <a:ext cx="8020279" cy="1938992"/>
          </a:xfrm>
          <a:prstGeom prst="rect">
            <a:avLst/>
          </a:prstGeom>
          <a:noFill/>
        </p:spPr>
        <p:txBody>
          <a:bodyPr wrap="square" rtlCol="0">
            <a:spAutoFit/>
          </a:bodyPr>
          <a:lstStyle/>
          <a:p>
            <a:r>
              <a:rPr lang="en-US" sz="2400" dirty="0">
                <a:solidFill>
                  <a:srgbClr val="0000FF"/>
                </a:solidFill>
              </a:rPr>
              <a:t>Assume the optimal solution does not contain optimal solutions to subproblems</a:t>
            </a:r>
          </a:p>
          <a:p>
            <a:endParaRPr lang="en-US" sz="2400" dirty="0">
              <a:solidFill>
                <a:srgbClr val="0000FF"/>
              </a:solidFill>
            </a:endParaRPr>
          </a:p>
          <a:p>
            <a:r>
              <a:rPr lang="en-US" sz="2400" dirty="0">
                <a:solidFill>
                  <a:srgbClr val="0000FF"/>
                </a:solidFill>
              </a:rPr>
              <a:t>Show this leads to a contradiction (often that we could create a better solution using the solution to the subproblem)</a:t>
            </a:r>
          </a:p>
        </p:txBody>
      </p:sp>
    </p:spTree>
    <p:extLst>
      <p:ext uri="{BB962C8B-B14F-4D97-AF65-F5344CB8AC3E}">
        <p14:creationId xmlns:p14="http://schemas.microsoft.com/office/powerpoint/2010/main" val="1353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A55B793-F70B-A24E-A546-CEC53395AAA9}"/>
              </a:ext>
            </a:extLst>
          </p:cNvPr>
          <p:cNvSpPr>
            <a:spLocks noGrp="1" noChangeArrowheads="1"/>
          </p:cNvSpPr>
          <p:nvPr>
            <p:ph type="title"/>
          </p:nvPr>
        </p:nvSpPr>
        <p:spPr/>
        <p:txBody>
          <a:bodyPr>
            <a:normAutofit/>
          </a:bodyPr>
          <a:lstStyle/>
          <a:p>
            <a:pPr eaLnBrk="1" hangingPunct="1">
              <a:defRPr/>
            </a:pPr>
            <a:r>
              <a:rPr lang="en-US" dirty="0">
                <a:cs typeface="+mj-cs"/>
              </a:rPr>
              <a:t>1a: optimal substructure </a:t>
            </a:r>
          </a:p>
        </p:txBody>
      </p:sp>
      <p:sp>
        <p:nvSpPr>
          <p:cNvPr id="2" name="TextBox 1">
            <a:extLst>
              <a:ext uri="{FF2B5EF4-FFF2-40B4-BE49-F238E27FC236}">
                <a16:creationId xmlns:a16="http://schemas.microsoft.com/office/drawing/2014/main" id="{A82E09A0-FA1E-9840-9DA7-FCCEFE33548A}"/>
              </a:ext>
            </a:extLst>
          </p:cNvPr>
          <p:cNvSpPr txBox="1"/>
          <p:nvPr/>
        </p:nvSpPr>
        <p:spPr>
          <a:xfrm>
            <a:off x="445168" y="1479884"/>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CB70EB-EC16-8C40-85BF-8F4EE3699B52}"/>
                  </a:ext>
                </a:extLst>
              </p:cNvPr>
              <p:cNvSpPr txBox="1"/>
              <p:nvPr/>
            </p:nvSpPr>
            <p:spPr>
              <a:xfrm>
                <a:off x="445169" y="3129482"/>
                <a:ext cx="8320880" cy="3170098"/>
              </a:xfrm>
              <a:prstGeom prst="rect">
                <a:avLst/>
              </a:prstGeom>
              <a:noFill/>
            </p:spPr>
            <p:txBody>
              <a:bodyPr wrap="square" rtlCol="0">
                <a:spAutoFit/>
              </a:bodyPr>
              <a:lstStyle/>
              <a:p>
                <a:r>
                  <a:rPr lang="en-US" sz="2800" dirty="0"/>
                  <a:t>Assume: </a:t>
                </a:r>
                <a14:m>
                  <m:oMath xmlns:m="http://schemas.openxmlformats.org/officeDocument/2006/math">
                    <m:r>
                      <a:rPr lang="en-US" sz="2800" i="1" dirty="0" smtClean="0">
                        <a:latin typeface="Cambria Math" panose="02040503050406030204" pitchFamily="18" charset="0"/>
                      </a:rPr>
                      <m:t>𝑠</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𝑠</m:t>
                    </m:r>
                    <m:r>
                      <a:rPr lang="en-US" sz="2800" i="1" baseline="-25000" dirty="0" smtClean="0">
                        <a:latin typeface="Cambria Math" panose="02040503050406030204" pitchFamily="18" charset="0"/>
                      </a:rPr>
                      <m:t>2</m:t>
                    </m:r>
                    <m:r>
                      <a:rPr lang="en-US" sz="2800" i="1" dirty="0" smtClean="0">
                        <a:latin typeface="Cambria Math" panose="02040503050406030204" pitchFamily="18" charset="0"/>
                      </a:rPr>
                      <m:t>, …, </m:t>
                    </m:r>
                    <m:r>
                      <a:rPr lang="en-US" sz="2800" i="1" dirty="0" err="1" smtClean="0">
                        <a:latin typeface="Cambria Math" panose="02040503050406030204" pitchFamily="18" charset="0"/>
                      </a:rPr>
                      <m:t>𝑠</m:t>
                    </m:r>
                    <m:r>
                      <a:rPr lang="en-US" sz="2800" i="1" baseline="-25000" dirty="0" err="1" smtClean="0">
                        <a:latin typeface="Cambria Math" panose="02040503050406030204" pitchFamily="18" charset="0"/>
                      </a:rPr>
                      <m:t>𝑚</m:t>
                    </m:r>
                  </m:oMath>
                </a14:m>
                <a:r>
                  <a:rPr lang="en-US" sz="2800" dirty="0"/>
                  <a:t> is the LCS(X,Y), but </a:t>
                </a:r>
                <a14:m>
                  <m:oMath xmlns:m="http://schemas.openxmlformats.org/officeDocument/2006/math">
                    <m:r>
                      <a:rPr lang="en-US" sz="2800" i="1" dirty="0">
                        <a:latin typeface="Cambria Math" panose="02040503050406030204" pitchFamily="18" charset="0"/>
                      </a:rPr>
                      <m:t>𝑠</m:t>
                    </m:r>
                    <m:r>
                      <a:rPr lang="en-US" sz="2800" i="1" baseline="-25000" dirty="0">
                        <a:latin typeface="Cambria Math" panose="02040503050406030204" pitchFamily="18" charset="0"/>
                      </a:rPr>
                      <m:t>2</m:t>
                    </m:r>
                    <m:r>
                      <a:rPr lang="en-US" sz="2800" i="1" dirty="0">
                        <a:latin typeface="Cambria Math" panose="02040503050406030204" pitchFamily="18" charset="0"/>
                      </a:rPr>
                      <m:t>, …, </m:t>
                    </m:r>
                    <m:r>
                      <a:rPr lang="en-US" sz="2800" i="1" dirty="0" err="1">
                        <a:latin typeface="Cambria Math" panose="02040503050406030204" pitchFamily="18" charset="0"/>
                      </a:rPr>
                      <m:t>𝑠</m:t>
                    </m:r>
                    <m:r>
                      <a:rPr lang="en-US" sz="2800" i="1" baseline="-25000" dirty="0" err="1">
                        <a:latin typeface="Cambria Math" panose="02040503050406030204" pitchFamily="18" charset="0"/>
                      </a:rPr>
                      <m:t>𝑚</m:t>
                    </m:r>
                  </m:oMath>
                </a14:m>
                <a:r>
                  <a:rPr lang="en-US" sz="2800" dirty="0"/>
                  <a:t> is not the optimal solution to</a:t>
                </a:r>
              </a:p>
              <a:p>
                <a:r>
                  <a:rPr lang="en-US" sz="2800" dirty="0"/>
                  <a:t>  LCS(substring_after(</a:t>
                </a:r>
                <a14:m>
                  <m:oMath xmlns:m="http://schemas.openxmlformats.org/officeDocument/2006/math">
                    <m:r>
                      <a:rPr lang="en-US" sz="2800" i="1" dirty="0" smtClean="0">
                        <a:latin typeface="Cambria Math" panose="02040503050406030204" pitchFamily="18" charset="0"/>
                      </a:rPr>
                      <m:t>𝑠</m:t>
                    </m:r>
                    <m:r>
                      <a:rPr lang="en-US" sz="2800" i="1" baseline="-25000" dirty="0" smtClean="0">
                        <a:latin typeface="Cambria Math" panose="02040503050406030204" pitchFamily="18" charset="0"/>
                      </a:rPr>
                      <m:t>1</m:t>
                    </m:r>
                  </m:oMath>
                </a14:m>
                <a:r>
                  <a:rPr lang="en-US" sz="2800" dirty="0"/>
                  <a:t>, X), substring_after(s</a:t>
                </a:r>
                <a:r>
                  <a:rPr lang="en-US" sz="2800" baseline="-25000" dirty="0"/>
                  <a:t>1</a:t>
                </a:r>
                <a:r>
                  <a:rPr lang="en-US" sz="2800" dirty="0"/>
                  <a:t>, Y)).</a:t>
                </a:r>
              </a:p>
              <a:p>
                <a:endParaRPr lang="en-US" sz="2800" dirty="0"/>
              </a:p>
              <a:p>
                <a:r>
                  <a:rPr lang="en-US" sz="2800" dirty="0"/>
                  <a:t>If that were the case, then we could make a longer subsequence by: </a:t>
                </a:r>
                <a:endParaRPr lang="en-US" sz="2800" i="1" dirty="0">
                  <a:latin typeface="Cambria Math" panose="02040503050406030204" pitchFamily="18" charset="0"/>
                </a:endParaRPr>
              </a:p>
              <a:p>
                <a14:m>
                  <m:oMath xmlns:m="http://schemas.openxmlformats.org/officeDocument/2006/math">
                    <m:r>
                      <a:rPr lang="en-US" sz="2800" b="0" i="1" dirty="0" smtClean="0">
                        <a:latin typeface="Cambria Math" panose="02040503050406030204" pitchFamily="18" charset="0"/>
                      </a:rPr>
                      <m:t>   </m:t>
                    </m:r>
                    <m:r>
                      <a:rPr lang="en-US" sz="2800" i="1" dirty="0">
                        <a:latin typeface="Cambria Math" panose="02040503050406030204" pitchFamily="18" charset="0"/>
                      </a:rPr>
                      <m:t>𝑠</m:t>
                    </m:r>
                    <m:r>
                      <a:rPr lang="en-US" sz="2800" i="1" baseline="-25000" dirty="0">
                        <a:latin typeface="Cambria Math" panose="02040503050406030204" pitchFamily="18" charset="0"/>
                      </a:rPr>
                      <m:t>1</m:t>
                    </m:r>
                  </m:oMath>
                </a14:m>
                <a:r>
                  <a:rPr lang="en-US" sz="2800" dirty="0"/>
                  <a:t> LCS(substring_after(</a:t>
                </a:r>
                <a14:m>
                  <m:oMath xmlns:m="http://schemas.openxmlformats.org/officeDocument/2006/math">
                    <m:r>
                      <a:rPr lang="en-US" sz="2800" i="1" dirty="0">
                        <a:latin typeface="Cambria Math" panose="02040503050406030204" pitchFamily="18" charset="0"/>
                      </a:rPr>
                      <m:t>𝑠</m:t>
                    </m:r>
                    <m:r>
                      <a:rPr lang="en-US" sz="2800" i="1" baseline="-25000" dirty="0">
                        <a:latin typeface="Cambria Math" panose="02040503050406030204" pitchFamily="18" charset="0"/>
                      </a:rPr>
                      <m:t>1</m:t>
                    </m:r>
                  </m:oMath>
                </a14:m>
                <a:r>
                  <a:rPr lang="en-US" sz="2800" dirty="0"/>
                  <a:t>, X), substring_after(s</a:t>
                </a:r>
                <a:r>
                  <a:rPr lang="en-US" sz="2800" baseline="-25000" dirty="0"/>
                  <a:t>1</a:t>
                </a:r>
                <a:r>
                  <a:rPr lang="en-US" sz="2800" dirty="0"/>
                  <a:t>, Y))</a:t>
                </a:r>
              </a:p>
            </p:txBody>
          </p:sp>
        </mc:Choice>
        <mc:Fallback xmlns="">
          <p:sp>
            <p:nvSpPr>
              <p:cNvPr id="3" name="TextBox 2">
                <a:extLst>
                  <a:ext uri="{FF2B5EF4-FFF2-40B4-BE49-F238E27FC236}">
                    <a16:creationId xmlns:a16="http://schemas.microsoft.com/office/drawing/2014/main" id="{A9CB70EB-EC16-8C40-85BF-8F4EE3699B52}"/>
                  </a:ext>
                </a:extLst>
              </p:cNvPr>
              <p:cNvSpPr txBox="1">
                <a:spLocks noRot="1" noChangeAspect="1" noMove="1" noResize="1" noEditPoints="1" noAdjustHandles="1" noChangeArrowheads="1" noChangeShapeType="1" noTextEdit="1"/>
              </p:cNvSpPr>
              <p:nvPr/>
            </p:nvSpPr>
            <p:spPr>
              <a:xfrm>
                <a:off x="445169" y="3129482"/>
                <a:ext cx="8320880" cy="3170098"/>
              </a:xfrm>
              <a:prstGeom prst="rect">
                <a:avLst/>
              </a:prstGeom>
              <a:blipFill>
                <a:blip r:embed="rId3"/>
                <a:stretch>
                  <a:fillRect l="-1677" t="-2000" b="-28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CB30A74-668D-9740-9CF0-58B21918C443}"/>
              </a:ext>
            </a:extLst>
          </p:cNvPr>
          <p:cNvSpPr txBox="1"/>
          <p:nvPr/>
        </p:nvSpPr>
        <p:spPr>
          <a:xfrm>
            <a:off x="445168" y="2606262"/>
            <a:ext cx="3420873" cy="523220"/>
          </a:xfrm>
          <a:prstGeom prst="rect">
            <a:avLst/>
          </a:prstGeom>
          <a:noFill/>
        </p:spPr>
        <p:txBody>
          <a:bodyPr wrap="none" rtlCol="0">
            <a:spAutoFit/>
          </a:bodyPr>
          <a:lstStyle/>
          <a:p>
            <a:r>
              <a:rPr lang="en-US" sz="2800" dirty="0"/>
              <a:t>Proof by contradiction:</a:t>
            </a:r>
          </a:p>
        </p:txBody>
      </p:sp>
      <p:sp>
        <p:nvSpPr>
          <p:cNvPr id="5" name="TextBox 4">
            <a:extLst>
              <a:ext uri="{FF2B5EF4-FFF2-40B4-BE49-F238E27FC236}">
                <a16:creationId xmlns:a16="http://schemas.microsoft.com/office/drawing/2014/main" id="{32516B2B-887F-3247-A00B-A7B4ABFF971C}"/>
              </a:ext>
            </a:extLst>
          </p:cNvPr>
          <p:cNvSpPr txBox="1"/>
          <p:nvPr/>
        </p:nvSpPr>
        <p:spPr>
          <a:xfrm>
            <a:off x="3128210" y="6299580"/>
            <a:ext cx="2000548" cy="523220"/>
          </a:xfrm>
          <a:prstGeom prst="rect">
            <a:avLst/>
          </a:prstGeom>
          <a:noFill/>
        </p:spPr>
        <p:txBody>
          <a:bodyPr wrap="none" rtlCol="0">
            <a:spAutoFit/>
          </a:bodyPr>
          <a:lstStyle/>
          <a:p>
            <a:r>
              <a:rPr lang="en-US" sz="2800" dirty="0">
                <a:solidFill>
                  <a:srgbClr val="0000FF"/>
                </a:solidFill>
              </a:rPr>
              <a:t>contradiction</a:t>
            </a:r>
          </a:p>
        </p:txBody>
      </p:sp>
    </p:spTree>
    <p:extLst>
      <p:ext uri="{BB962C8B-B14F-4D97-AF65-F5344CB8AC3E}">
        <p14:creationId xmlns:p14="http://schemas.microsoft.com/office/powerpoint/2010/main" val="26475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A55B793-F70B-A24E-A546-CEC53395AAA9}"/>
              </a:ext>
            </a:extLst>
          </p:cNvPr>
          <p:cNvSpPr>
            <a:spLocks noGrp="1" noChangeArrowheads="1"/>
          </p:cNvSpPr>
          <p:nvPr>
            <p:ph type="title"/>
          </p:nvPr>
        </p:nvSpPr>
        <p:spPr/>
        <p:txBody>
          <a:bodyPr>
            <a:noAutofit/>
          </a:bodyPr>
          <a:lstStyle/>
          <a:p>
            <a:pPr>
              <a:defRPr/>
            </a:pPr>
            <a:r>
              <a:rPr lang="en-US" dirty="0"/>
              <a:t>1b: recursive solution</a:t>
            </a:r>
            <a:endParaRPr lang="en-US" dirty="0">
              <a:cs typeface="+mj-cs"/>
            </a:endParaRPr>
          </a:p>
        </p:txBody>
      </p:sp>
      <p:sp>
        <p:nvSpPr>
          <p:cNvPr id="56324" name="Text Box 4">
            <a:extLst>
              <a:ext uri="{FF2B5EF4-FFF2-40B4-BE49-F238E27FC236}">
                <a16:creationId xmlns:a16="http://schemas.microsoft.com/office/drawing/2014/main" id="{049DD36A-2EEB-F841-AB7B-E5BD7EFBBD07}"/>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6325" name="Text Box 5">
            <a:extLst>
              <a:ext uri="{FF2B5EF4-FFF2-40B4-BE49-F238E27FC236}">
                <a16:creationId xmlns:a16="http://schemas.microsoft.com/office/drawing/2014/main" id="{89D3FDE6-3116-A640-9A6C-0545068CC38F}"/>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9396" name="TextBox 1">
            <a:extLst>
              <a:ext uri="{FF2B5EF4-FFF2-40B4-BE49-F238E27FC236}">
                <a16:creationId xmlns:a16="http://schemas.microsoft.com/office/drawing/2014/main" id="{A77C08AF-BFC2-B040-8DA5-613D5A4760ED}"/>
              </a:ext>
            </a:extLst>
          </p:cNvPr>
          <p:cNvSpPr txBox="1">
            <a:spLocks noChangeArrowheads="1"/>
          </p:cNvSpPr>
          <p:nvPr/>
        </p:nvSpPr>
        <p:spPr bwMode="auto">
          <a:xfrm>
            <a:off x="1219200" y="4953000"/>
            <a:ext cx="668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8000"/>
                </a:solidFill>
              </a:rPr>
              <a:t>Assume you have a solver for smaller problems</a:t>
            </a:r>
          </a:p>
        </p:txBody>
      </p:sp>
    </p:spTree>
    <p:extLst>
      <p:ext uri="{BB962C8B-B14F-4D97-AF65-F5344CB8AC3E}">
        <p14:creationId xmlns:p14="http://schemas.microsoft.com/office/powerpoint/2010/main" val="398033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81DC4FE-9DC7-E54A-BB6A-767035F268A0}"/>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2467" name="Text Box 3">
            <a:extLst>
              <a:ext uri="{FF2B5EF4-FFF2-40B4-BE49-F238E27FC236}">
                <a16:creationId xmlns:a16="http://schemas.microsoft.com/office/drawing/2014/main" id="{C5A3E985-61A8-1848-B4FA-2410751B9A66}"/>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62468" name="Text Box 4">
            <a:extLst>
              <a:ext uri="{FF2B5EF4-FFF2-40B4-BE49-F238E27FC236}">
                <a16:creationId xmlns:a16="http://schemas.microsoft.com/office/drawing/2014/main" id="{1B5D4D48-8C42-C346-8102-C46485AD3F5E}"/>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62469" name="Line 5">
            <a:extLst>
              <a:ext uri="{FF2B5EF4-FFF2-40B4-BE49-F238E27FC236}">
                <a16:creationId xmlns:a16="http://schemas.microsoft.com/office/drawing/2014/main" id="{FAC8BF7B-BA94-264F-B45A-C1475FBD90F2}"/>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70" name="Line 6">
            <a:extLst>
              <a:ext uri="{FF2B5EF4-FFF2-40B4-BE49-F238E27FC236}">
                <a16:creationId xmlns:a16="http://schemas.microsoft.com/office/drawing/2014/main" id="{6F3FFCA9-A7C6-2B43-914D-22DE046CEB0A}"/>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471" name="Text Box 7">
            <a:extLst>
              <a:ext uri="{FF2B5EF4-FFF2-40B4-BE49-F238E27FC236}">
                <a16:creationId xmlns:a16="http://schemas.microsoft.com/office/drawing/2014/main" id="{9AEA8EC7-EF9A-6E40-8944-0ACE62D48177}"/>
              </a:ext>
            </a:extLst>
          </p:cNvPr>
          <p:cNvSpPr txBox="1">
            <a:spLocks noChangeArrowheads="1"/>
          </p:cNvSpPr>
          <p:nvPr/>
        </p:nvSpPr>
        <p:spPr bwMode="auto">
          <a:xfrm>
            <a:off x="1676400" y="4876800"/>
            <a:ext cx="533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Is the last character part of the LCS?</a:t>
            </a:r>
          </a:p>
        </p:txBody>
      </p:sp>
    </p:spTree>
    <p:extLst>
      <p:ext uri="{BB962C8B-B14F-4D97-AF65-F5344CB8AC3E}">
        <p14:creationId xmlns:p14="http://schemas.microsoft.com/office/powerpoint/2010/main" val="20516524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FFB7E11-C667-C54B-A5C4-7C597C2A918C}"/>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3491" name="Text Box 3">
            <a:extLst>
              <a:ext uri="{FF2B5EF4-FFF2-40B4-BE49-F238E27FC236}">
                <a16:creationId xmlns:a16="http://schemas.microsoft.com/office/drawing/2014/main" id="{18BE7D65-B1D8-284B-8B6F-4C41141F10E8}"/>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63492" name="Text Box 4">
            <a:extLst>
              <a:ext uri="{FF2B5EF4-FFF2-40B4-BE49-F238E27FC236}">
                <a16:creationId xmlns:a16="http://schemas.microsoft.com/office/drawing/2014/main" id="{E69FA768-5618-E845-816F-4B9772607014}"/>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63493" name="Line 5">
            <a:extLst>
              <a:ext uri="{FF2B5EF4-FFF2-40B4-BE49-F238E27FC236}">
                <a16:creationId xmlns:a16="http://schemas.microsoft.com/office/drawing/2014/main" id="{4804869D-03E6-244D-BDA2-733C260FBD15}"/>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494" name="Line 6">
            <a:extLst>
              <a:ext uri="{FF2B5EF4-FFF2-40B4-BE49-F238E27FC236}">
                <a16:creationId xmlns:a16="http://schemas.microsoft.com/office/drawing/2014/main" id="{55005AAE-E13C-8046-A646-7B3936429DEB}"/>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496" name="Text Box 8">
            <a:extLst>
              <a:ext uri="{FF2B5EF4-FFF2-40B4-BE49-F238E27FC236}">
                <a16:creationId xmlns:a16="http://schemas.microsoft.com/office/drawing/2014/main" id="{56FBF8C9-AB16-314C-86EB-F83C5614C4CE}"/>
              </a:ext>
            </a:extLst>
          </p:cNvPr>
          <p:cNvSpPr txBox="1">
            <a:spLocks noChangeArrowheads="1"/>
          </p:cNvSpPr>
          <p:nvPr/>
        </p:nvSpPr>
        <p:spPr bwMode="auto">
          <a:xfrm>
            <a:off x="826268" y="4724400"/>
            <a:ext cx="688554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0000FF"/>
                </a:solidFill>
              </a:rPr>
              <a:t>Two cases: either the characters are the same or they’</a:t>
            </a:r>
            <a:r>
              <a:rPr lang="en-US" altLang="ja-JP" dirty="0">
                <a:solidFill>
                  <a:srgbClr val="0000FF"/>
                </a:solidFill>
              </a:rPr>
              <a:t>re different</a:t>
            </a:r>
            <a:endParaRPr lang="en-US" altLang="en-US" dirty="0">
              <a:solidFill>
                <a:srgbClr val="0000FF"/>
              </a:solidFill>
            </a:endParaRPr>
          </a:p>
        </p:txBody>
      </p:sp>
    </p:spTree>
    <p:extLst>
      <p:ext uri="{BB962C8B-B14F-4D97-AF65-F5344CB8AC3E}">
        <p14:creationId xmlns:p14="http://schemas.microsoft.com/office/powerpoint/2010/main" val="21160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3F90594-D355-8B46-805C-F48AB622EF78}"/>
              </a:ext>
            </a:extLst>
          </p:cNvPr>
          <p:cNvSpPr>
            <a:spLocks noGrp="1" noChangeArrowheads="1"/>
          </p:cNvSpPr>
          <p:nvPr>
            <p:ph type="title"/>
          </p:nvPr>
        </p:nvSpPr>
        <p:spPr/>
        <p:txBody>
          <a:bodyPr/>
          <a:lstStyle/>
          <a:p>
            <a:pPr eaLnBrk="1" hangingPunct="1">
              <a:defRPr/>
            </a:pPr>
            <a:r>
              <a:rPr lang="en-US">
                <a:cs typeface="+mj-cs"/>
              </a:rPr>
              <a:t>Fibonacci: a first attempt</a:t>
            </a:r>
          </a:p>
        </p:txBody>
      </p:sp>
      <p:pic>
        <p:nvPicPr>
          <p:cNvPr id="17410" name="Picture 1">
            <a:extLst>
              <a:ext uri="{FF2B5EF4-FFF2-40B4-BE49-F238E27FC236}">
                <a16:creationId xmlns:a16="http://schemas.microsoft.com/office/drawing/2014/main" id="{7E6011AA-875C-3844-A7DD-D2201C974F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732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C671365-D0C8-B841-92AF-18D8F7BB21B4}"/>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58371" name="Text Box 3">
            <a:extLst>
              <a:ext uri="{FF2B5EF4-FFF2-40B4-BE49-F238E27FC236}">
                <a16:creationId xmlns:a16="http://schemas.microsoft.com/office/drawing/2014/main" id="{A4A57B48-82D6-E54A-9EBB-D5EFA6696031}"/>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a:t>
            </a:r>
          </a:p>
        </p:txBody>
      </p:sp>
      <p:sp>
        <p:nvSpPr>
          <p:cNvPr id="58372" name="Text Box 4">
            <a:extLst>
              <a:ext uri="{FF2B5EF4-FFF2-40B4-BE49-F238E27FC236}">
                <a16:creationId xmlns:a16="http://schemas.microsoft.com/office/drawing/2014/main" id="{3429C800-F1BC-3F47-A668-B78480853C84}"/>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8373" name="Line 5">
            <a:extLst>
              <a:ext uri="{FF2B5EF4-FFF2-40B4-BE49-F238E27FC236}">
                <a16:creationId xmlns:a16="http://schemas.microsoft.com/office/drawing/2014/main" id="{F779914D-0F30-444F-91B2-3ECD1C66D210}"/>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4" name="Line 6">
            <a:extLst>
              <a:ext uri="{FF2B5EF4-FFF2-40B4-BE49-F238E27FC236}">
                <a16:creationId xmlns:a16="http://schemas.microsoft.com/office/drawing/2014/main" id="{F1397A68-B7D6-AB46-A9D5-339FBB6628DE}"/>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6" name="Text Box 8">
            <a:extLst>
              <a:ext uri="{FF2B5EF4-FFF2-40B4-BE49-F238E27FC236}">
                <a16:creationId xmlns:a16="http://schemas.microsoft.com/office/drawing/2014/main" id="{7C14EFCD-15EA-0447-88E7-1E71BD2AB0C0}"/>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the same</a:t>
            </a:r>
            <a:endParaRPr lang="en-US" altLang="en-US" sz="2800">
              <a:solidFill>
                <a:srgbClr val="FF0000"/>
              </a:solidFill>
            </a:endParaRPr>
          </a:p>
        </p:txBody>
      </p:sp>
      <p:sp>
        <p:nvSpPr>
          <p:cNvPr id="58378" name="Rectangle 10">
            <a:extLst>
              <a:ext uri="{FF2B5EF4-FFF2-40B4-BE49-F238E27FC236}">
                <a16:creationId xmlns:a16="http://schemas.microsoft.com/office/drawing/2014/main" id="{E1D4A562-7239-334A-9861-1F2313113058}"/>
              </a:ext>
            </a:extLst>
          </p:cNvPr>
          <p:cNvSpPr>
            <a:spLocks noChangeArrowheads="1"/>
          </p:cNvSpPr>
          <p:nvPr/>
        </p:nvSpPr>
        <p:spPr bwMode="auto">
          <a:xfrm>
            <a:off x="2667000" y="3200400"/>
            <a:ext cx="24384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79" name="Rectangle 11">
            <a:extLst>
              <a:ext uri="{FF2B5EF4-FFF2-40B4-BE49-F238E27FC236}">
                <a16:creationId xmlns:a16="http://schemas.microsoft.com/office/drawing/2014/main" id="{ECBEE22C-1C6C-B446-8200-83F310B1AB3C}"/>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82" name="Text Box 14">
            <a:extLst>
              <a:ext uri="{FF2B5EF4-FFF2-40B4-BE49-F238E27FC236}">
                <a16:creationId xmlns:a16="http://schemas.microsoft.com/office/drawing/2014/main" id="{686D3F63-7239-574E-B323-3FE13F5DFC35}"/>
              </a:ext>
            </a:extLst>
          </p:cNvPr>
          <p:cNvSpPr txBox="1">
            <a:spLocks noChangeArrowheads="1"/>
          </p:cNvSpPr>
          <p:nvPr/>
        </p:nvSpPr>
        <p:spPr bwMode="auto">
          <a:xfrm>
            <a:off x="6324600" y="2590800"/>
            <a:ext cx="2514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B050"/>
                </a:solidFill>
                <a:latin typeface="Arial" charset="0"/>
                <a:ea typeface="ＭＳ Ｐゴシック" charset="0"/>
              </a:rPr>
              <a:t>The characters are part of the LCS</a:t>
            </a:r>
          </a:p>
        </p:txBody>
      </p:sp>
      <p:graphicFrame>
        <p:nvGraphicFramePr>
          <p:cNvPr id="58387" name="Object 19">
            <a:extLst>
              <a:ext uri="{FF2B5EF4-FFF2-40B4-BE49-F238E27FC236}">
                <a16:creationId xmlns:a16="http://schemas.microsoft.com/office/drawing/2014/main" id="{1D1F65B9-D7EA-B649-A3D1-47D9174404AB}"/>
              </a:ext>
            </a:extLst>
          </p:cNvPr>
          <p:cNvGraphicFramePr>
            <a:graphicFrameLocks noChangeAspect="1"/>
          </p:cNvGraphicFramePr>
          <p:nvPr/>
        </p:nvGraphicFramePr>
        <p:xfrm>
          <a:off x="914400" y="5638800"/>
          <a:ext cx="6629400" cy="658813"/>
        </p:xfrm>
        <a:graphic>
          <a:graphicData uri="http://schemas.openxmlformats.org/presentationml/2006/ole">
            <mc:AlternateContent xmlns:mc="http://schemas.openxmlformats.org/markup-compatibility/2006">
              <mc:Choice xmlns:v="urn:schemas-microsoft-com:vml" Requires="v">
                <p:oleObj name="Equation" r:id="rId2" imgW="52959000" imgH="5270500" progId="Equation.3">
                  <p:embed/>
                </p:oleObj>
              </mc:Choice>
              <mc:Fallback>
                <p:oleObj name="Equation" r:id="rId2" imgW="52959000" imgH="5270500" progId="Equation.3">
                  <p:embed/>
                  <p:pic>
                    <p:nvPicPr>
                      <p:cNvPr id="58387" name="Object 19">
                        <a:extLst>
                          <a:ext uri="{FF2B5EF4-FFF2-40B4-BE49-F238E27FC236}">
                            <a16:creationId xmlns:a16="http://schemas.microsoft.com/office/drawing/2014/main" id="{1D1F65B9-D7EA-B649-A3D1-47D917440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638800"/>
                        <a:ext cx="6629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88" name="Text Box 20">
            <a:extLst>
              <a:ext uri="{FF2B5EF4-FFF2-40B4-BE49-F238E27FC236}">
                <a16:creationId xmlns:a16="http://schemas.microsoft.com/office/drawing/2014/main" id="{DF691BC7-F728-854F-A44D-1403BBD91DB2}"/>
              </a:ext>
            </a:extLst>
          </p:cNvPr>
          <p:cNvSpPr txBox="1">
            <a:spLocks noChangeArrowheads="1"/>
          </p:cNvSpPr>
          <p:nvPr/>
        </p:nvSpPr>
        <p:spPr bwMode="auto">
          <a:xfrm>
            <a:off x="3505200" y="2514600"/>
            <a:ext cx="114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sp>
        <p:nvSpPr>
          <p:cNvPr id="15" name="Text Box 14">
            <a:extLst>
              <a:ext uri="{FF2B5EF4-FFF2-40B4-BE49-F238E27FC236}">
                <a16:creationId xmlns:a16="http://schemas.microsoft.com/office/drawing/2014/main" id="{55C58500-C591-324C-8C1A-B6C9BA43D808}"/>
              </a:ext>
            </a:extLst>
          </p:cNvPr>
          <p:cNvSpPr txBox="1">
            <a:spLocks noChangeArrowheads="1"/>
          </p:cNvSpPr>
          <p:nvPr/>
        </p:nvSpPr>
        <p:spPr bwMode="auto">
          <a:xfrm>
            <a:off x="6248400" y="3505200"/>
            <a:ext cx="2819400" cy="708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is the recursive relationship?</a:t>
            </a:r>
          </a:p>
        </p:txBody>
      </p:sp>
    </p:spTree>
    <p:extLst>
      <p:ext uri="{BB962C8B-B14F-4D97-AF65-F5344CB8AC3E}">
        <p14:creationId xmlns:p14="http://schemas.microsoft.com/office/powerpoint/2010/main" val="703449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P spid="58379" grpId="0" animBg="1"/>
      <p:bldP spid="58382" grpId="0"/>
      <p:bldP spid="58388"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345AD79-566D-E84F-AE37-33BA4A776CBF}"/>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59395" name="Text Box 3">
            <a:extLst>
              <a:ext uri="{FF2B5EF4-FFF2-40B4-BE49-F238E27FC236}">
                <a16:creationId xmlns:a16="http://schemas.microsoft.com/office/drawing/2014/main" id="{E2F0523C-AF86-4B46-8EEC-3C817165197B}"/>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59396" name="Text Box 4">
            <a:extLst>
              <a:ext uri="{FF2B5EF4-FFF2-40B4-BE49-F238E27FC236}">
                <a16:creationId xmlns:a16="http://schemas.microsoft.com/office/drawing/2014/main" id="{B3F7EBB4-94B4-5540-9AB6-474C0D0EE26C}"/>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59397" name="Line 5">
            <a:extLst>
              <a:ext uri="{FF2B5EF4-FFF2-40B4-BE49-F238E27FC236}">
                <a16:creationId xmlns:a16="http://schemas.microsoft.com/office/drawing/2014/main" id="{F0C497F7-6261-2C4E-ABB7-1BC9016C8CA5}"/>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8" name="Line 6">
            <a:extLst>
              <a:ext uri="{FF2B5EF4-FFF2-40B4-BE49-F238E27FC236}">
                <a16:creationId xmlns:a16="http://schemas.microsoft.com/office/drawing/2014/main" id="{08C2426F-4E9E-E24A-AC33-9BB499565E2B}"/>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0" name="Rectangle 8">
            <a:extLst>
              <a:ext uri="{FF2B5EF4-FFF2-40B4-BE49-F238E27FC236}">
                <a16:creationId xmlns:a16="http://schemas.microsoft.com/office/drawing/2014/main" id="{56A9F959-7548-D94A-9499-FEE9E6D9DA54}"/>
              </a:ext>
            </a:extLst>
          </p:cNvPr>
          <p:cNvSpPr>
            <a:spLocks noChangeArrowheads="1"/>
          </p:cNvSpPr>
          <p:nvPr/>
        </p:nvSpPr>
        <p:spPr bwMode="auto">
          <a:xfrm>
            <a:off x="2743200" y="3200400"/>
            <a:ext cx="28956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1" name="Rectangle 9">
            <a:extLst>
              <a:ext uri="{FF2B5EF4-FFF2-40B4-BE49-F238E27FC236}">
                <a16:creationId xmlns:a16="http://schemas.microsoft.com/office/drawing/2014/main" id="{219594AF-ED15-3F4C-B8EB-E78916A35753}"/>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4" name="Text Box 12">
            <a:extLst>
              <a:ext uri="{FF2B5EF4-FFF2-40B4-BE49-F238E27FC236}">
                <a16:creationId xmlns:a16="http://schemas.microsoft.com/office/drawing/2014/main" id="{D16F8E49-2867-5A4F-8A93-E5611418B3EF}"/>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59406" name="Text Box 14">
            <a:extLst>
              <a:ext uri="{FF2B5EF4-FFF2-40B4-BE49-F238E27FC236}">
                <a16:creationId xmlns:a16="http://schemas.microsoft.com/office/drawing/2014/main" id="{ECBDE737-ABA5-4745-A6A0-244D9E4AC366}"/>
              </a:ext>
            </a:extLst>
          </p:cNvPr>
          <p:cNvSpPr txBox="1">
            <a:spLocks noChangeArrowheads="1"/>
          </p:cNvSpPr>
          <p:nvPr/>
        </p:nvSpPr>
        <p:spPr bwMode="auto">
          <a:xfrm>
            <a:off x="3657600" y="2514600"/>
            <a:ext cx="114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graphicFrame>
        <p:nvGraphicFramePr>
          <p:cNvPr id="59408" name="Object 16">
            <a:extLst>
              <a:ext uri="{FF2B5EF4-FFF2-40B4-BE49-F238E27FC236}">
                <a16:creationId xmlns:a16="http://schemas.microsoft.com/office/drawing/2014/main" id="{4D695F2E-2E9D-6249-8500-648877EA3365}"/>
              </a:ext>
            </a:extLst>
          </p:cNvPr>
          <p:cNvGraphicFramePr>
            <a:graphicFrameLocks noChangeAspect="1"/>
          </p:cNvGraphicFramePr>
          <p:nvPr/>
        </p:nvGraphicFramePr>
        <p:xfrm>
          <a:off x="1447800" y="5638800"/>
          <a:ext cx="5164138" cy="658813"/>
        </p:xfrm>
        <a:graphic>
          <a:graphicData uri="http://schemas.openxmlformats.org/presentationml/2006/ole">
            <mc:AlternateContent xmlns:mc="http://schemas.openxmlformats.org/markup-compatibility/2006">
              <mc:Choice xmlns:v="urn:schemas-microsoft-com:vml" Requires="v">
                <p:oleObj name="Equation" r:id="rId2" imgW="41249600" imgH="5270500" progId="Equation.3">
                  <p:embed/>
                </p:oleObj>
              </mc:Choice>
              <mc:Fallback>
                <p:oleObj name="Equation" r:id="rId2" imgW="41249600" imgH="5270500" progId="Equation.3">
                  <p:embed/>
                  <p:pic>
                    <p:nvPicPr>
                      <p:cNvPr id="59408" name="Object 16">
                        <a:extLst>
                          <a:ext uri="{FF2B5EF4-FFF2-40B4-BE49-F238E27FC236}">
                            <a16:creationId xmlns:a16="http://schemas.microsoft.com/office/drawing/2014/main" id="{4D695F2E-2E9D-6249-8500-648877EA3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638800"/>
                        <a:ext cx="5164138"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813057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nimBg="1"/>
      <p:bldP spid="59401" grpId="0" animBg="1"/>
      <p:bldP spid="5940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7BB95DA-B79B-C44D-A7D0-3E84141AA7DF}"/>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0419" name="Text Box 3">
            <a:extLst>
              <a:ext uri="{FF2B5EF4-FFF2-40B4-BE49-F238E27FC236}">
                <a16:creationId xmlns:a16="http://schemas.microsoft.com/office/drawing/2014/main" id="{7849E99F-B8B0-3B4A-9B79-5682B73F7C3A}"/>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0420" name="Text Box 4">
            <a:extLst>
              <a:ext uri="{FF2B5EF4-FFF2-40B4-BE49-F238E27FC236}">
                <a16:creationId xmlns:a16="http://schemas.microsoft.com/office/drawing/2014/main" id="{03CF01B2-3850-0A4D-B9E9-72DFDA989CB6}"/>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0421" name="Line 5">
            <a:extLst>
              <a:ext uri="{FF2B5EF4-FFF2-40B4-BE49-F238E27FC236}">
                <a16:creationId xmlns:a16="http://schemas.microsoft.com/office/drawing/2014/main" id="{4CAC6370-6E38-8F40-A387-A381AD54B090}"/>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2" name="Line 6">
            <a:extLst>
              <a:ext uri="{FF2B5EF4-FFF2-40B4-BE49-F238E27FC236}">
                <a16:creationId xmlns:a16="http://schemas.microsoft.com/office/drawing/2014/main" id="{13BCFC5C-2FAF-4149-8203-62D503A9927A}"/>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3" name="Rectangle 7">
            <a:extLst>
              <a:ext uri="{FF2B5EF4-FFF2-40B4-BE49-F238E27FC236}">
                <a16:creationId xmlns:a16="http://schemas.microsoft.com/office/drawing/2014/main" id="{E4D91E0F-B70F-DC44-8296-8FE303F66A51}"/>
              </a:ext>
            </a:extLst>
          </p:cNvPr>
          <p:cNvSpPr>
            <a:spLocks noChangeArrowheads="1"/>
          </p:cNvSpPr>
          <p:nvPr/>
        </p:nvSpPr>
        <p:spPr bwMode="auto">
          <a:xfrm>
            <a:off x="2743200" y="3200400"/>
            <a:ext cx="23622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0424" name="Rectangle 8">
            <a:extLst>
              <a:ext uri="{FF2B5EF4-FFF2-40B4-BE49-F238E27FC236}">
                <a16:creationId xmlns:a16="http://schemas.microsoft.com/office/drawing/2014/main" id="{D6E1ACE0-B046-1445-B30C-8C01B219B5B0}"/>
              </a:ext>
            </a:extLst>
          </p:cNvPr>
          <p:cNvSpPr>
            <a:spLocks noChangeArrowheads="1"/>
          </p:cNvSpPr>
          <p:nvPr/>
        </p:nvSpPr>
        <p:spPr bwMode="auto">
          <a:xfrm>
            <a:off x="2667000" y="1752600"/>
            <a:ext cx="34290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0425" name="Text Box 9">
            <a:extLst>
              <a:ext uri="{FF2B5EF4-FFF2-40B4-BE49-F238E27FC236}">
                <a16:creationId xmlns:a16="http://schemas.microsoft.com/office/drawing/2014/main" id="{AF44FAED-1265-7349-B259-2452FD2FDB7C}"/>
              </a:ext>
            </a:extLst>
          </p:cNvPr>
          <p:cNvSpPr txBox="1">
            <a:spLocks noChangeArrowheads="1"/>
          </p:cNvSpPr>
          <p:nvPr/>
        </p:nvSpPr>
        <p:spPr bwMode="auto">
          <a:xfrm>
            <a:off x="2133600" y="4648200"/>
            <a:ext cx="3276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60427" name="Text Box 11">
            <a:extLst>
              <a:ext uri="{FF2B5EF4-FFF2-40B4-BE49-F238E27FC236}">
                <a16:creationId xmlns:a16="http://schemas.microsoft.com/office/drawing/2014/main" id="{8950DBC2-66CD-814E-B957-C68C4985F7A6}"/>
              </a:ext>
            </a:extLst>
          </p:cNvPr>
          <p:cNvSpPr txBox="1">
            <a:spLocks noChangeArrowheads="1"/>
          </p:cNvSpPr>
          <p:nvPr/>
        </p:nvSpPr>
        <p:spPr bwMode="auto">
          <a:xfrm>
            <a:off x="3657600" y="2514600"/>
            <a:ext cx="114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t>
            </a:r>
          </a:p>
        </p:txBody>
      </p:sp>
      <p:graphicFrame>
        <p:nvGraphicFramePr>
          <p:cNvPr id="64522" name="Object 12">
            <a:extLst>
              <a:ext uri="{FF2B5EF4-FFF2-40B4-BE49-F238E27FC236}">
                <a16:creationId xmlns:a16="http://schemas.microsoft.com/office/drawing/2014/main" id="{8413EA15-F30D-494B-B9D4-20D6A823E0EB}"/>
              </a:ext>
            </a:extLst>
          </p:cNvPr>
          <p:cNvGraphicFramePr>
            <a:graphicFrameLocks noChangeAspect="1"/>
          </p:cNvGraphicFramePr>
          <p:nvPr/>
        </p:nvGraphicFramePr>
        <p:xfrm>
          <a:off x="1646238" y="5638800"/>
          <a:ext cx="5164137" cy="658813"/>
        </p:xfrm>
        <a:graphic>
          <a:graphicData uri="http://schemas.openxmlformats.org/presentationml/2006/ole">
            <mc:AlternateContent xmlns:mc="http://schemas.openxmlformats.org/markup-compatibility/2006">
              <mc:Choice xmlns:v="urn:schemas-microsoft-com:vml" Requires="v">
                <p:oleObj name="Equation" r:id="rId2" imgW="41249600" imgH="5270500" progId="Equation.3">
                  <p:embed/>
                </p:oleObj>
              </mc:Choice>
              <mc:Fallback>
                <p:oleObj name="Equation" r:id="rId2" imgW="41249600" imgH="5270500" progId="Equation.3">
                  <p:embed/>
                  <p:pic>
                    <p:nvPicPr>
                      <p:cNvPr id="64522" name="Object 12">
                        <a:extLst>
                          <a:ext uri="{FF2B5EF4-FFF2-40B4-BE49-F238E27FC236}">
                            <a16:creationId xmlns:a16="http://schemas.microsoft.com/office/drawing/2014/main" id="{8413EA15-F30D-494B-B9D4-20D6A823E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5638800"/>
                        <a:ext cx="5164137"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099722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9ACC04A-8BE5-0B40-9702-8087F733A21E}"/>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5539" name="Text Box 3">
            <a:extLst>
              <a:ext uri="{FF2B5EF4-FFF2-40B4-BE49-F238E27FC236}">
                <a16:creationId xmlns:a16="http://schemas.microsoft.com/office/drawing/2014/main" id="{C1C7EC95-3879-5844-BB28-A27A49606510}"/>
              </a:ext>
            </a:extLst>
          </p:cNvPr>
          <p:cNvSpPr txBox="1">
            <a:spLocks noChangeArrowheads="1"/>
          </p:cNvSpPr>
          <p:nvPr/>
        </p:nvSpPr>
        <p:spPr bwMode="auto">
          <a:xfrm>
            <a:off x="1752600" y="37179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5540" name="Text Box 4">
            <a:extLst>
              <a:ext uri="{FF2B5EF4-FFF2-40B4-BE49-F238E27FC236}">
                <a16:creationId xmlns:a16="http://schemas.microsoft.com/office/drawing/2014/main" id="{EC90D91F-613D-F54D-B76F-9881036273F9}"/>
              </a:ext>
            </a:extLst>
          </p:cNvPr>
          <p:cNvSpPr txBox="1">
            <a:spLocks noChangeArrowheads="1"/>
          </p:cNvSpPr>
          <p:nvPr/>
        </p:nvSpPr>
        <p:spPr bwMode="auto">
          <a:xfrm>
            <a:off x="1752600" y="46323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5543" name="Rectangle 7">
            <a:extLst>
              <a:ext uri="{FF2B5EF4-FFF2-40B4-BE49-F238E27FC236}">
                <a16:creationId xmlns:a16="http://schemas.microsoft.com/office/drawing/2014/main" id="{444E4BEF-4E4F-6644-BE94-03EB7704D82A}"/>
              </a:ext>
            </a:extLst>
          </p:cNvPr>
          <p:cNvSpPr>
            <a:spLocks noChangeArrowheads="1"/>
          </p:cNvSpPr>
          <p:nvPr/>
        </p:nvSpPr>
        <p:spPr bwMode="auto">
          <a:xfrm>
            <a:off x="2743200" y="4708525"/>
            <a:ext cx="23622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4" name="Rectangle 8">
            <a:extLst>
              <a:ext uri="{FF2B5EF4-FFF2-40B4-BE49-F238E27FC236}">
                <a16:creationId xmlns:a16="http://schemas.microsoft.com/office/drawing/2014/main" id="{0AB266F2-970B-3747-A00F-EB6F6F97077F}"/>
              </a:ext>
            </a:extLst>
          </p:cNvPr>
          <p:cNvSpPr>
            <a:spLocks noChangeArrowheads="1"/>
          </p:cNvSpPr>
          <p:nvPr/>
        </p:nvSpPr>
        <p:spPr bwMode="auto">
          <a:xfrm>
            <a:off x="2667000" y="3794125"/>
            <a:ext cx="34290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5" name="Text Box 9">
            <a:extLst>
              <a:ext uri="{FF2B5EF4-FFF2-40B4-BE49-F238E27FC236}">
                <a16:creationId xmlns:a16="http://schemas.microsoft.com/office/drawing/2014/main" id="{6692290B-9E43-D847-901B-0635C4CECBE7}"/>
              </a:ext>
            </a:extLst>
          </p:cNvPr>
          <p:cNvSpPr txBox="1">
            <a:spLocks noChangeArrowheads="1"/>
          </p:cNvSpPr>
          <p:nvPr/>
        </p:nvSpPr>
        <p:spPr bwMode="auto">
          <a:xfrm>
            <a:off x="2133600" y="5943600"/>
            <a:ext cx="3276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FF0000"/>
                </a:solidFill>
              </a:rPr>
              <a:t>If they’</a:t>
            </a:r>
            <a:r>
              <a:rPr lang="en-US" altLang="ja-JP" sz="2800">
                <a:solidFill>
                  <a:srgbClr val="FF0000"/>
                </a:solidFill>
              </a:rPr>
              <a:t>re different</a:t>
            </a:r>
            <a:endParaRPr lang="en-US" altLang="en-US" sz="2800">
              <a:solidFill>
                <a:srgbClr val="FF0000"/>
              </a:solidFill>
            </a:endParaRPr>
          </a:p>
        </p:txBody>
      </p:sp>
      <p:sp>
        <p:nvSpPr>
          <p:cNvPr id="65554" name="Text Box 18">
            <a:extLst>
              <a:ext uri="{FF2B5EF4-FFF2-40B4-BE49-F238E27FC236}">
                <a16:creationId xmlns:a16="http://schemas.microsoft.com/office/drawing/2014/main" id="{6768CFFC-82AF-904A-BA54-40E666CF3852}"/>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5555" name="Text Box 19">
            <a:extLst>
              <a:ext uri="{FF2B5EF4-FFF2-40B4-BE49-F238E27FC236}">
                <a16:creationId xmlns:a16="http://schemas.microsoft.com/office/drawing/2014/main" id="{79F91FD8-C56E-D242-9237-9500A3D7EC22}"/>
              </a:ext>
            </a:extLst>
          </p:cNvPr>
          <p:cNvSpPr txBox="1">
            <a:spLocks noChangeArrowheads="1"/>
          </p:cNvSpPr>
          <p:nvPr/>
        </p:nvSpPr>
        <p:spPr bwMode="auto">
          <a:xfrm>
            <a:off x="1752600" y="24384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5557" name="Rectangle 21">
            <a:extLst>
              <a:ext uri="{FF2B5EF4-FFF2-40B4-BE49-F238E27FC236}">
                <a16:creationId xmlns:a16="http://schemas.microsoft.com/office/drawing/2014/main" id="{ABFC05C4-4226-8849-8B26-B8D3B9051D27}"/>
              </a:ext>
            </a:extLst>
          </p:cNvPr>
          <p:cNvSpPr>
            <a:spLocks noChangeArrowheads="1"/>
          </p:cNvSpPr>
          <p:nvPr/>
        </p:nvSpPr>
        <p:spPr bwMode="auto">
          <a:xfrm>
            <a:off x="2743200" y="2514600"/>
            <a:ext cx="28956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58" name="Rectangle 22">
            <a:extLst>
              <a:ext uri="{FF2B5EF4-FFF2-40B4-BE49-F238E27FC236}">
                <a16:creationId xmlns:a16="http://schemas.microsoft.com/office/drawing/2014/main" id="{20975135-9CD6-B84E-ABCF-9C938E3198FA}"/>
              </a:ext>
            </a:extLst>
          </p:cNvPr>
          <p:cNvSpPr>
            <a:spLocks noChangeArrowheads="1"/>
          </p:cNvSpPr>
          <p:nvPr/>
        </p:nvSpPr>
        <p:spPr bwMode="auto">
          <a:xfrm>
            <a:off x="2667000" y="1752600"/>
            <a:ext cx="28956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60" name="Text Box 24">
            <a:extLst>
              <a:ext uri="{FF2B5EF4-FFF2-40B4-BE49-F238E27FC236}">
                <a16:creationId xmlns:a16="http://schemas.microsoft.com/office/drawing/2014/main" id="{DC76A6D0-651D-4B42-A80D-C8046645261F}"/>
              </a:ext>
            </a:extLst>
          </p:cNvPr>
          <p:cNvSpPr txBox="1">
            <a:spLocks noChangeArrowheads="1"/>
          </p:cNvSpPr>
          <p:nvPr/>
        </p:nvSpPr>
        <p:spPr bwMode="auto">
          <a:xfrm>
            <a:off x="6934200" y="2743200"/>
            <a:ext cx="1828800" cy="1433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8800">
                <a:solidFill>
                  <a:srgbClr val="FF0000"/>
                </a:solidFill>
                <a:latin typeface="Arial" charset="0"/>
                <a:ea typeface="ＭＳ Ｐゴシック" charset="0"/>
              </a:rPr>
              <a:t>?</a:t>
            </a:r>
          </a:p>
        </p:txBody>
      </p:sp>
    </p:spTree>
    <p:extLst>
      <p:ext uri="{BB962C8B-B14F-4D97-AF65-F5344CB8AC3E}">
        <p14:creationId xmlns:p14="http://schemas.microsoft.com/office/powerpoint/2010/main" val="1747474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3331827-5D94-CC40-A448-0DDE4DC4A469}"/>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61443" name="Text Box 3">
            <a:extLst>
              <a:ext uri="{FF2B5EF4-FFF2-40B4-BE49-F238E27FC236}">
                <a16:creationId xmlns:a16="http://schemas.microsoft.com/office/drawing/2014/main" id="{C83E74EF-01A1-234F-84D6-1915B8913AE8}"/>
              </a:ext>
            </a:extLst>
          </p:cNvPr>
          <p:cNvSpPr txBox="1">
            <a:spLocks noChangeArrowheads="1"/>
          </p:cNvSpPr>
          <p:nvPr/>
        </p:nvSpPr>
        <p:spPr bwMode="auto">
          <a:xfrm>
            <a:off x="1752600" y="1676400"/>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61444" name="Text Box 4">
            <a:extLst>
              <a:ext uri="{FF2B5EF4-FFF2-40B4-BE49-F238E27FC236}">
                <a16:creationId xmlns:a16="http://schemas.microsoft.com/office/drawing/2014/main" id="{459D3C7C-CEC3-D047-9F37-3F95C4E8EE35}"/>
              </a:ext>
            </a:extLst>
          </p:cNvPr>
          <p:cNvSpPr txBox="1">
            <a:spLocks noChangeArrowheads="1"/>
          </p:cNvSpPr>
          <p:nvPr/>
        </p:nvSpPr>
        <p:spPr bwMode="auto">
          <a:xfrm>
            <a:off x="1752600" y="3124200"/>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61445" name="Line 5">
            <a:extLst>
              <a:ext uri="{FF2B5EF4-FFF2-40B4-BE49-F238E27FC236}">
                <a16:creationId xmlns:a16="http://schemas.microsoft.com/office/drawing/2014/main" id="{23FABA60-19DC-5448-AB13-6CB2036BFA7B}"/>
              </a:ext>
            </a:extLst>
          </p:cNvPr>
          <p:cNvSpPr>
            <a:spLocks noChangeShapeType="1"/>
          </p:cNvSpPr>
          <p:nvPr/>
        </p:nvSpPr>
        <p:spPr bwMode="auto">
          <a:xfrm flipV="1">
            <a:off x="5791200" y="23622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446" name="Line 6">
            <a:extLst>
              <a:ext uri="{FF2B5EF4-FFF2-40B4-BE49-F238E27FC236}">
                <a16:creationId xmlns:a16="http://schemas.microsoft.com/office/drawing/2014/main" id="{34508613-D2E6-0348-A55B-3FC87D78ED4D}"/>
              </a:ext>
            </a:extLst>
          </p:cNvPr>
          <p:cNvSpPr>
            <a:spLocks noChangeShapeType="1"/>
          </p:cNvSpPr>
          <p:nvPr/>
        </p:nvSpPr>
        <p:spPr bwMode="auto">
          <a:xfrm flipV="1">
            <a:off x="5334000" y="3810000"/>
            <a:ext cx="0" cy="3810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66566" name="Object 12">
            <a:extLst>
              <a:ext uri="{FF2B5EF4-FFF2-40B4-BE49-F238E27FC236}">
                <a16:creationId xmlns:a16="http://schemas.microsoft.com/office/drawing/2014/main" id="{498BF800-F7F0-D14F-8B03-640E6C5D170C}"/>
              </a:ext>
            </a:extLst>
          </p:cNvPr>
          <p:cNvGraphicFramePr>
            <a:graphicFrameLocks noChangeAspect="1"/>
          </p:cNvGraphicFramePr>
          <p:nvPr/>
        </p:nvGraphicFramePr>
        <p:xfrm>
          <a:off x="685800" y="49530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6566" name="Object 12">
                        <a:extLst>
                          <a:ext uri="{FF2B5EF4-FFF2-40B4-BE49-F238E27FC236}">
                            <a16:creationId xmlns:a16="http://schemas.microsoft.com/office/drawing/2014/main" id="{498BF800-F7F0-D14F-8B03-640E6C5D1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6567" name="TextBox 1">
            <a:extLst>
              <a:ext uri="{FF2B5EF4-FFF2-40B4-BE49-F238E27FC236}">
                <a16:creationId xmlns:a16="http://schemas.microsoft.com/office/drawing/2014/main" id="{DF3D3BA0-733F-5148-879B-9371CDEACA10}"/>
              </a:ext>
            </a:extLst>
          </p:cNvPr>
          <p:cNvSpPr txBox="1">
            <a:spLocks noChangeArrowheads="1"/>
          </p:cNvSpPr>
          <p:nvPr/>
        </p:nvSpPr>
        <p:spPr bwMode="auto">
          <a:xfrm>
            <a:off x="990600" y="6153150"/>
            <a:ext cx="731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i="1">
                <a:solidFill>
                  <a:srgbClr val="FF6600"/>
                </a:solidFill>
              </a:rPr>
              <a:t>(for now, let’s just worry about counting the length of the LCS)</a:t>
            </a:r>
          </a:p>
        </p:txBody>
      </p:sp>
    </p:spTree>
    <p:extLst>
      <p:ext uri="{BB962C8B-B14F-4D97-AF65-F5344CB8AC3E}">
        <p14:creationId xmlns:p14="http://schemas.microsoft.com/office/powerpoint/2010/main" val="26518273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EFBCCF4-5373-9249-BD53-E4AD01E00FFB}"/>
              </a:ext>
            </a:extLst>
          </p:cNvPr>
          <p:cNvSpPr>
            <a:spLocks noGrp="1" noChangeArrowheads="1"/>
          </p:cNvSpPr>
          <p:nvPr>
            <p:ph type="title"/>
          </p:nvPr>
        </p:nvSpPr>
        <p:spPr/>
        <p:txBody>
          <a:bodyPr>
            <a:normAutofit/>
          </a:bodyPr>
          <a:lstStyle/>
          <a:p>
            <a:pPr eaLnBrk="1" hangingPunct="1">
              <a:defRPr/>
            </a:pPr>
            <a:r>
              <a:rPr lang="en-US" dirty="0">
                <a:cs typeface="+mj-cs"/>
              </a:rPr>
              <a:t>2: DP solution </a:t>
            </a:r>
          </a:p>
        </p:txBody>
      </p:sp>
      <p:graphicFrame>
        <p:nvGraphicFramePr>
          <p:cNvPr id="67586" name="Object 4">
            <a:extLst>
              <a:ext uri="{FF2B5EF4-FFF2-40B4-BE49-F238E27FC236}">
                <a16:creationId xmlns:a16="http://schemas.microsoft.com/office/drawing/2014/main" id="{C8D31334-478B-2B41-AB22-CC0DC732E9A2}"/>
              </a:ext>
            </a:extLst>
          </p:cNvPr>
          <p:cNvGraphicFramePr>
            <a:graphicFrameLocks noChangeAspect="1"/>
          </p:cNvGraphicFramePr>
          <p:nvPr/>
        </p:nvGraphicFramePr>
        <p:xfrm>
          <a:off x="609600" y="16002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7586" name="Object 4">
                        <a:extLst>
                          <a:ext uri="{FF2B5EF4-FFF2-40B4-BE49-F238E27FC236}">
                            <a16:creationId xmlns:a16="http://schemas.microsoft.com/office/drawing/2014/main" id="{C8D31334-478B-2B41-AB22-CC0DC732E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4517" name="Text Box 5">
            <a:extLst>
              <a:ext uri="{FF2B5EF4-FFF2-40B4-BE49-F238E27FC236}">
                <a16:creationId xmlns:a16="http://schemas.microsoft.com/office/drawing/2014/main" id="{9638932A-3C49-CC4C-8DD3-D1DEE0C6708D}"/>
              </a:ext>
            </a:extLst>
          </p:cNvPr>
          <p:cNvSpPr txBox="1">
            <a:spLocks noChangeArrowheads="1"/>
          </p:cNvSpPr>
          <p:nvPr/>
        </p:nvSpPr>
        <p:spPr bwMode="auto">
          <a:xfrm>
            <a:off x="643568" y="2967335"/>
            <a:ext cx="785686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solidFill>
                  <a:srgbClr val="FF0000"/>
                </a:solidFill>
                <a:latin typeface="Arial" charset="0"/>
                <a:ea typeface="ＭＳ Ｐゴシック" charset="0"/>
              </a:rPr>
              <a:t>What types of sub-problem </a:t>
            </a:r>
            <a:r>
              <a:rPr lang="en-US" sz="2400" dirty="0">
                <a:solidFill>
                  <a:srgbClr val="FF0000"/>
                </a:solidFill>
                <a:latin typeface="Arial" charset="0"/>
                <a:ea typeface="ＭＳ Ｐゴシック" charset="0"/>
              </a:rPr>
              <a:t>solutions</a:t>
            </a:r>
            <a:r>
              <a:rPr lang="en-US" sz="2000" dirty="0">
                <a:solidFill>
                  <a:srgbClr val="FF0000"/>
                </a:solidFill>
                <a:latin typeface="Arial" charset="0"/>
                <a:ea typeface="ＭＳ Ｐゴシック" charset="0"/>
              </a:rPr>
              <a:t> do we need to store?</a:t>
            </a:r>
          </a:p>
        </p:txBody>
      </p:sp>
      <p:sp>
        <p:nvSpPr>
          <p:cNvPr id="64518" name="Text Box 6">
            <a:extLst>
              <a:ext uri="{FF2B5EF4-FFF2-40B4-BE49-F238E27FC236}">
                <a16:creationId xmlns:a16="http://schemas.microsoft.com/office/drawing/2014/main" id="{CFCAADD8-63AA-4944-A1D4-CC10A800F1B1}"/>
              </a:ext>
            </a:extLst>
          </p:cNvPr>
          <p:cNvSpPr txBox="1">
            <a:spLocks noChangeArrowheads="1"/>
          </p:cNvSpPr>
          <p:nvPr/>
        </p:nvSpPr>
        <p:spPr bwMode="auto">
          <a:xfrm>
            <a:off x="2362200" y="4191000"/>
            <a:ext cx="3581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solidFill>
                  <a:srgbClr val="0000FF"/>
                </a:solidFill>
              </a:rPr>
              <a:t>LCS(X</a:t>
            </a:r>
            <a:r>
              <a:rPr lang="en-US" altLang="en-US" sz="2800" baseline="-25000" dirty="0">
                <a:solidFill>
                  <a:srgbClr val="0000FF"/>
                </a:solidFill>
              </a:rPr>
              <a:t>1…</a:t>
            </a:r>
            <a:r>
              <a:rPr lang="en-US" altLang="en-US" sz="2800" b="1" baseline="-25000" dirty="0">
                <a:solidFill>
                  <a:srgbClr val="0000FF"/>
                </a:solidFill>
              </a:rPr>
              <a:t>j</a:t>
            </a:r>
            <a:r>
              <a:rPr lang="en-US" altLang="en-US" sz="2800" dirty="0">
                <a:solidFill>
                  <a:srgbClr val="0000FF"/>
                </a:solidFill>
              </a:rPr>
              <a:t>, Y</a:t>
            </a:r>
            <a:r>
              <a:rPr lang="en-US" altLang="en-US" sz="2800" baseline="-25000" dirty="0">
                <a:solidFill>
                  <a:srgbClr val="0000FF"/>
                </a:solidFill>
              </a:rPr>
              <a:t>1…</a:t>
            </a:r>
            <a:r>
              <a:rPr lang="en-US" altLang="en-US" sz="2800" b="1" baseline="-25000" dirty="0">
                <a:solidFill>
                  <a:srgbClr val="0000FF"/>
                </a:solidFill>
              </a:rPr>
              <a:t>k</a:t>
            </a:r>
            <a:r>
              <a:rPr lang="en-US" altLang="en-US" sz="2800" dirty="0">
                <a:solidFill>
                  <a:srgbClr val="0000FF"/>
                </a:solidFill>
              </a:rPr>
              <a:t>)</a:t>
            </a:r>
            <a:endParaRPr lang="en-US" altLang="en-US" sz="2800" baseline="-25000" dirty="0">
              <a:solidFill>
                <a:srgbClr val="0000FF"/>
              </a:solidFill>
            </a:endParaRPr>
          </a:p>
        </p:txBody>
      </p:sp>
      <p:sp>
        <p:nvSpPr>
          <p:cNvPr id="64519" name="Line 7">
            <a:extLst>
              <a:ext uri="{FF2B5EF4-FFF2-40B4-BE49-F238E27FC236}">
                <a16:creationId xmlns:a16="http://schemas.microsoft.com/office/drawing/2014/main" id="{D4266BF1-BA77-7545-AD41-87F23DA0230C}"/>
              </a:ext>
            </a:extLst>
          </p:cNvPr>
          <p:cNvSpPr>
            <a:spLocks noChangeShapeType="1"/>
          </p:cNvSpPr>
          <p:nvPr/>
        </p:nvSpPr>
        <p:spPr bwMode="auto">
          <a:xfrm flipH="1" flipV="1">
            <a:off x="3962400" y="4800600"/>
            <a:ext cx="15240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520" name="Line 8">
            <a:extLst>
              <a:ext uri="{FF2B5EF4-FFF2-40B4-BE49-F238E27FC236}">
                <a16:creationId xmlns:a16="http://schemas.microsoft.com/office/drawing/2014/main" id="{192FD9CB-AE40-4047-AE49-60DD9CCAC895}"/>
              </a:ext>
            </a:extLst>
          </p:cNvPr>
          <p:cNvSpPr>
            <a:spLocks noChangeShapeType="1"/>
          </p:cNvSpPr>
          <p:nvPr/>
        </p:nvSpPr>
        <p:spPr bwMode="auto">
          <a:xfrm flipV="1">
            <a:off x="4343400" y="4724400"/>
            <a:ext cx="457200"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521" name="Text Box 9">
            <a:extLst>
              <a:ext uri="{FF2B5EF4-FFF2-40B4-BE49-F238E27FC236}">
                <a16:creationId xmlns:a16="http://schemas.microsoft.com/office/drawing/2014/main" id="{6536156F-C174-D34D-B03B-D5901A66AA53}"/>
              </a:ext>
            </a:extLst>
          </p:cNvPr>
          <p:cNvSpPr txBox="1">
            <a:spLocks noChangeArrowheads="1"/>
          </p:cNvSpPr>
          <p:nvPr/>
        </p:nvSpPr>
        <p:spPr bwMode="auto">
          <a:xfrm>
            <a:off x="3276600" y="5791200"/>
            <a:ext cx="2514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two different indices</a:t>
            </a:r>
          </a:p>
        </p:txBody>
      </p:sp>
    </p:spTree>
    <p:extLst>
      <p:ext uri="{BB962C8B-B14F-4D97-AF65-F5344CB8AC3E}">
        <p14:creationId xmlns:p14="http://schemas.microsoft.com/office/powerpoint/2010/main" val="399833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p:bldP spid="6452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2F2BC40-1F24-E24E-9BD8-B9CE6D96B94F}"/>
              </a:ext>
            </a:extLst>
          </p:cNvPr>
          <p:cNvSpPr>
            <a:spLocks noGrp="1" noChangeArrowheads="1"/>
          </p:cNvSpPr>
          <p:nvPr>
            <p:ph type="title"/>
          </p:nvPr>
        </p:nvSpPr>
        <p:spPr/>
        <p:txBody>
          <a:bodyPr>
            <a:normAutofit/>
          </a:bodyPr>
          <a:lstStyle/>
          <a:p>
            <a:pPr>
              <a:defRPr/>
            </a:pPr>
            <a:r>
              <a:rPr lang="en-US" dirty="0"/>
              <a:t>2: DP solution </a:t>
            </a:r>
            <a:endParaRPr lang="en-US" dirty="0">
              <a:cs typeface="+mj-cs"/>
            </a:endParaRPr>
          </a:p>
        </p:txBody>
      </p:sp>
      <p:graphicFrame>
        <p:nvGraphicFramePr>
          <p:cNvPr id="68610" name="Object 3">
            <a:extLst>
              <a:ext uri="{FF2B5EF4-FFF2-40B4-BE49-F238E27FC236}">
                <a16:creationId xmlns:a16="http://schemas.microsoft.com/office/drawing/2014/main" id="{3C8BB6D8-9526-9C46-B511-4E0EB3BF8115}"/>
              </a:ext>
            </a:extLst>
          </p:cNvPr>
          <p:cNvGraphicFramePr>
            <a:graphicFrameLocks noChangeAspect="1"/>
          </p:cNvGraphicFramePr>
          <p:nvPr/>
        </p:nvGraphicFramePr>
        <p:xfrm>
          <a:off x="609600" y="1600200"/>
          <a:ext cx="7467600" cy="923925"/>
        </p:xfrm>
        <a:graphic>
          <a:graphicData uri="http://schemas.openxmlformats.org/presentationml/2006/ole">
            <mc:AlternateContent xmlns:mc="http://schemas.openxmlformats.org/markup-compatibility/2006">
              <mc:Choice xmlns:v="urn:schemas-microsoft-com:vml" Requires="v">
                <p:oleObj name="Equation" r:id="rId2" imgW="89814400" imgH="11112500" progId="Equation.3">
                  <p:embed/>
                </p:oleObj>
              </mc:Choice>
              <mc:Fallback>
                <p:oleObj name="Equation" r:id="rId2" imgW="89814400" imgH="11112500" progId="Equation.3">
                  <p:embed/>
                  <p:pic>
                    <p:nvPicPr>
                      <p:cNvPr id="68610" name="Object 3">
                        <a:extLst>
                          <a:ext uri="{FF2B5EF4-FFF2-40B4-BE49-F238E27FC236}">
                            <a16:creationId xmlns:a16="http://schemas.microsoft.com/office/drawing/2014/main" id="{3C8BB6D8-9526-9C46-B511-4E0EB3BF8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36" name="Text Box 4">
            <a:extLst>
              <a:ext uri="{FF2B5EF4-FFF2-40B4-BE49-F238E27FC236}">
                <a16:creationId xmlns:a16="http://schemas.microsoft.com/office/drawing/2014/main" id="{5690E5DA-B315-7A4D-9E73-D96DE79FD5F6}"/>
              </a:ext>
            </a:extLst>
          </p:cNvPr>
          <p:cNvSpPr txBox="1">
            <a:spLocks noChangeArrowheads="1"/>
          </p:cNvSpPr>
          <p:nvPr/>
        </p:nvSpPr>
        <p:spPr bwMode="auto">
          <a:xfrm>
            <a:off x="2590800" y="2971800"/>
            <a:ext cx="3886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FF0000"/>
                </a:solidFill>
                <a:latin typeface="Arial" charset="0"/>
                <a:ea typeface="ＭＳ Ｐゴシック" charset="0"/>
              </a:rPr>
              <a:t>What types of sub-problem </a:t>
            </a:r>
            <a:r>
              <a:rPr lang="en-US" sz="2400" dirty="0">
                <a:solidFill>
                  <a:srgbClr val="FF0000"/>
                </a:solidFill>
                <a:latin typeface="Arial" charset="0"/>
                <a:ea typeface="ＭＳ Ｐゴシック" charset="0"/>
              </a:rPr>
              <a:t>solutions</a:t>
            </a:r>
            <a:r>
              <a:rPr lang="en-US" sz="2000" dirty="0">
                <a:solidFill>
                  <a:srgbClr val="FF0000"/>
                </a:solidFill>
                <a:latin typeface="Arial" charset="0"/>
                <a:ea typeface="ＭＳ Ｐゴシック" charset="0"/>
              </a:rPr>
              <a:t> do we need to store?</a:t>
            </a:r>
          </a:p>
        </p:txBody>
      </p:sp>
      <p:sp>
        <p:nvSpPr>
          <p:cNvPr id="69637" name="Text Box 5">
            <a:extLst>
              <a:ext uri="{FF2B5EF4-FFF2-40B4-BE49-F238E27FC236}">
                <a16:creationId xmlns:a16="http://schemas.microsoft.com/office/drawing/2014/main" id="{BFFE00AA-AF8F-464A-9C06-B041145809D8}"/>
              </a:ext>
            </a:extLst>
          </p:cNvPr>
          <p:cNvSpPr txBox="1">
            <a:spLocks noChangeArrowheads="1"/>
          </p:cNvSpPr>
          <p:nvPr/>
        </p:nvSpPr>
        <p:spPr bwMode="auto">
          <a:xfrm>
            <a:off x="2362200" y="4191000"/>
            <a:ext cx="3581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solidFill>
                  <a:srgbClr val="0000FF"/>
                </a:solidFill>
              </a:rPr>
              <a:t>LCS(X</a:t>
            </a:r>
            <a:r>
              <a:rPr lang="en-US" altLang="en-US" sz="2800" baseline="-25000">
                <a:solidFill>
                  <a:srgbClr val="0000FF"/>
                </a:solidFill>
              </a:rPr>
              <a:t>1…</a:t>
            </a:r>
            <a:r>
              <a:rPr lang="en-US" altLang="en-US" sz="2800" b="1" baseline="-25000">
                <a:solidFill>
                  <a:srgbClr val="0000FF"/>
                </a:solidFill>
              </a:rPr>
              <a:t>j</a:t>
            </a:r>
            <a:r>
              <a:rPr lang="en-US" altLang="en-US" sz="2800">
                <a:solidFill>
                  <a:srgbClr val="0000FF"/>
                </a:solidFill>
              </a:rPr>
              <a:t>, Y</a:t>
            </a:r>
            <a:r>
              <a:rPr lang="en-US" altLang="en-US" sz="2800" baseline="-25000">
                <a:solidFill>
                  <a:srgbClr val="0000FF"/>
                </a:solidFill>
              </a:rPr>
              <a:t>1…</a:t>
            </a:r>
            <a:r>
              <a:rPr lang="en-US" altLang="en-US" sz="2800" b="1" baseline="-25000">
                <a:solidFill>
                  <a:srgbClr val="0000FF"/>
                </a:solidFill>
              </a:rPr>
              <a:t>k</a:t>
            </a:r>
            <a:r>
              <a:rPr lang="en-US" altLang="en-US" sz="2800">
                <a:solidFill>
                  <a:srgbClr val="0000FF"/>
                </a:solidFill>
              </a:rPr>
              <a:t>)</a:t>
            </a:r>
            <a:endParaRPr lang="en-US" altLang="en-US" sz="2800" baseline="-25000">
              <a:solidFill>
                <a:srgbClr val="0000FF"/>
              </a:solidFill>
            </a:endParaRPr>
          </a:p>
        </p:txBody>
      </p:sp>
      <p:graphicFrame>
        <p:nvGraphicFramePr>
          <p:cNvPr id="68613" name="Object 10">
            <a:extLst>
              <a:ext uri="{FF2B5EF4-FFF2-40B4-BE49-F238E27FC236}">
                <a16:creationId xmlns:a16="http://schemas.microsoft.com/office/drawing/2014/main" id="{288B9F36-3CDE-804B-91A2-B2AC15670ECD}"/>
              </a:ext>
            </a:extLst>
          </p:cNvPr>
          <p:cNvGraphicFramePr>
            <a:graphicFrameLocks noChangeAspect="1"/>
          </p:cNvGraphicFramePr>
          <p:nvPr/>
        </p:nvGraphicFramePr>
        <p:xfrm>
          <a:off x="874713" y="5105400"/>
          <a:ext cx="6518275" cy="876300"/>
        </p:xfrm>
        <a:graphic>
          <a:graphicData uri="http://schemas.openxmlformats.org/presentationml/2006/ole">
            <mc:AlternateContent xmlns:mc="http://schemas.openxmlformats.org/markup-compatibility/2006">
              <mc:Choice xmlns:v="urn:schemas-microsoft-com:vml" Requires="v">
                <p:oleObj name="Equation" r:id="rId4" imgW="78409800" imgH="10528300" progId="Equation.3">
                  <p:embed/>
                </p:oleObj>
              </mc:Choice>
              <mc:Fallback>
                <p:oleObj name="Equation" r:id="rId4" imgW="78409800" imgH="10528300" progId="Equation.3">
                  <p:embed/>
                  <p:pic>
                    <p:nvPicPr>
                      <p:cNvPr id="68613" name="Object 10">
                        <a:extLst>
                          <a:ext uri="{FF2B5EF4-FFF2-40B4-BE49-F238E27FC236}">
                            <a16:creationId xmlns:a16="http://schemas.microsoft.com/office/drawing/2014/main" id="{288B9F36-3CDE-804B-91A2-B2AC15670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13" y="51054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06316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EADB2C00-B679-0F43-B1C2-297EC7966E53}"/>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6565" name="Text Box 5">
            <a:extLst>
              <a:ext uri="{FF2B5EF4-FFF2-40B4-BE49-F238E27FC236}">
                <a16:creationId xmlns:a16="http://schemas.microsoft.com/office/drawing/2014/main" id="{D5671FE4-0C09-1E4F-BCC1-E261F9F2BE94}"/>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6566" name="Line 6">
            <a:extLst>
              <a:ext uri="{FF2B5EF4-FFF2-40B4-BE49-F238E27FC236}">
                <a16:creationId xmlns:a16="http://schemas.microsoft.com/office/drawing/2014/main" id="{B5B69358-34A8-8D40-ADA0-7E9885F93CF2}"/>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67" name="Line 7">
            <a:extLst>
              <a:ext uri="{FF2B5EF4-FFF2-40B4-BE49-F238E27FC236}">
                <a16:creationId xmlns:a16="http://schemas.microsoft.com/office/drawing/2014/main" id="{FA9B5424-DBCC-B645-B230-1728CBB4B81F}"/>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68" name="Text Box 8">
            <a:extLst>
              <a:ext uri="{FF2B5EF4-FFF2-40B4-BE49-F238E27FC236}">
                <a16:creationId xmlns:a16="http://schemas.microsoft.com/office/drawing/2014/main" id="{D2E1CE21-A56E-204E-ADF5-A080515D1D0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6569" name="Text Box 9">
            <a:extLst>
              <a:ext uri="{FF2B5EF4-FFF2-40B4-BE49-F238E27FC236}">
                <a16:creationId xmlns:a16="http://schemas.microsoft.com/office/drawing/2014/main" id="{63BC6164-BA8E-CC46-AB0E-D32B79E63584}"/>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graphicFrame>
        <p:nvGraphicFramePr>
          <p:cNvPr id="69639" name="Object 13">
            <a:extLst>
              <a:ext uri="{FF2B5EF4-FFF2-40B4-BE49-F238E27FC236}">
                <a16:creationId xmlns:a16="http://schemas.microsoft.com/office/drawing/2014/main" id="{46D115C3-F315-D94A-9EE3-6334EA0A6B4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69639" name="Object 13">
                        <a:extLst>
                          <a:ext uri="{FF2B5EF4-FFF2-40B4-BE49-F238E27FC236}">
                            <a16:creationId xmlns:a16="http://schemas.microsoft.com/office/drawing/2014/main" id="{46D115C3-F315-D94A-9EE3-6334EA0A6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9640" name="TextBox 1">
            <a:extLst>
              <a:ext uri="{FF2B5EF4-FFF2-40B4-BE49-F238E27FC236}">
                <a16:creationId xmlns:a16="http://schemas.microsoft.com/office/drawing/2014/main" id="{CD4C0C5E-1185-2844-823B-A3B5AA02D174}"/>
              </a:ext>
            </a:extLst>
          </p:cNvPr>
          <p:cNvSpPr txBox="1">
            <a:spLocks noChangeArrowheads="1"/>
          </p:cNvSpPr>
          <p:nvPr/>
        </p:nvSpPr>
        <p:spPr bwMode="auto">
          <a:xfrm>
            <a:off x="2971800" y="3048000"/>
            <a:ext cx="487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FF0000"/>
                </a:solidFill>
              </a:rPr>
              <a:t>For Fibonacci and tree counting, we had to initialize some entries in the array. Any here?</a:t>
            </a:r>
          </a:p>
        </p:txBody>
      </p:sp>
      <p:sp>
        <p:nvSpPr>
          <p:cNvPr id="3" name="Oval 2">
            <a:extLst>
              <a:ext uri="{FF2B5EF4-FFF2-40B4-BE49-F238E27FC236}">
                <a16:creationId xmlns:a16="http://schemas.microsoft.com/office/drawing/2014/main" id="{F298485C-52D8-434C-8D8A-85D18F89CF0A}"/>
              </a:ext>
            </a:extLst>
          </p:cNvPr>
          <p:cNvSpPr/>
          <p:nvPr/>
        </p:nvSpPr>
        <p:spPr>
          <a:xfrm>
            <a:off x="3962400" y="304800"/>
            <a:ext cx="12954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BF8B32D7-8B8B-0F4A-9A9E-8BCEF92F4BE1}"/>
              </a:ext>
            </a:extLst>
          </p:cNvPr>
          <p:cNvSpPr/>
          <p:nvPr/>
        </p:nvSpPr>
        <p:spPr>
          <a:xfrm>
            <a:off x="3505200" y="762000"/>
            <a:ext cx="9906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7DCE999E-1387-304A-A507-59322306BE5E}"/>
              </a:ext>
            </a:extLst>
          </p:cNvPr>
          <p:cNvSpPr/>
          <p:nvPr/>
        </p:nvSpPr>
        <p:spPr>
          <a:xfrm>
            <a:off x="5029200" y="762000"/>
            <a:ext cx="990600" cy="4572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85193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FA0B3F2B-E3CA-6A45-9642-8ADCF63CB0A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D799DF26-37FD-D642-8BEF-98BEC88BCA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3BC1C529-A48A-B344-BD77-19469643052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8A23F38E-A38C-E74D-A4FA-B385D61945D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B3B0CF3A-FA56-234F-B0BA-481F09F976A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06C2D2C7-58D5-ED45-8FB3-E2D5A2598DCE}"/>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9F55C1CF-BB61-5B4D-80C3-659F5F94265F}"/>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5EB2A7A6-4F0D-3349-9AB6-3526D417661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5EB2A7A6-4F0D-3349-9AB6-3526D417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0665" name="TextBox 11">
            <a:extLst>
              <a:ext uri="{FF2B5EF4-FFF2-40B4-BE49-F238E27FC236}">
                <a16:creationId xmlns:a16="http://schemas.microsoft.com/office/drawing/2014/main" id="{3DC20727-DCEF-1242-9513-3A7A2E424FCF}"/>
              </a:ext>
            </a:extLst>
          </p:cNvPr>
          <p:cNvSpPr txBox="1">
            <a:spLocks noChangeArrowheads="1"/>
          </p:cNvSpPr>
          <p:nvPr/>
        </p:nvSpPr>
        <p:spPr bwMode="auto">
          <a:xfrm>
            <a:off x="3124200" y="3505200"/>
            <a:ext cx="480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Need to initialize values within 1 smaller in either dimension.</a:t>
            </a:r>
          </a:p>
        </p:txBody>
      </p:sp>
    </p:spTree>
    <p:extLst>
      <p:ext uri="{BB962C8B-B14F-4D97-AF65-F5344CB8AC3E}">
        <p14:creationId xmlns:p14="http://schemas.microsoft.com/office/powerpoint/2010/main" val="1509352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FA0B3F2B-E3CA-6A45-9642-8ADCF63CB0A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D799DF26-37FD-D642-8BEF-98BEC88BCA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3BC1C529-A48A-B344-BD77-19469643052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8A23F38E-A38C-E74D-A4FA-B385D61945D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B3B0CF3A-FA56-234F-B0BA-481F09F976A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06C2D2C7-58D5-ED45-8FB3-E2D5A2598DCE}"/>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9F55C1CF-BB61-5B4D-80C3-659F5F94265F}"/>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5EB2A7A6-4F0D-3349-9AB6-3526D417661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5EB2A7A6-4F0D-3349-9AB6-3526D417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2CD1E460-F690-8E4A-9CA2-101FF8E5D262}"/>
              </a:ext>
            </a:extLst>
          </p:cNvPr>
          <p:cNvSpPr txBox="1"/>
          <p:nvPr/>
        </p:nvSpPr>
        <p:spPr>
          <a:xfrm>
            <a:off x="3757371" y="4196090"/>
            <a:ext cx="4624728" cy="523220"/>
          </a:xfrm>
          <a:prstGeom prst="rect">
            <a:avLst/>
          </a:prstGeom>
          <a:noFill/>
        </p:spPr>
        <p:txBody>
          <a:bodyPr wrap="none" rtlCol="0">
            <a:spAutoFit/>
          </a:bodyPr>
          <a:lstStyle/>
          <a:p>
            <a:r>
              <a:rPr lang="en-US" sz="2800" dirty="0">
                <a:solidFill>
                  <a:srgbClr val="FF0000"/>
                </a:solidFill>
              </a:rPr>
              <a:t>How should we fill in the table?</a:t>
            </a:r>
          </a:p>
        </p:txBody>
      </p:sp>
    </p:spTree>
    <p:extLst>
      <p:ext uri="{BB962C8B-B14F-4D97-AF65-F5344CB8AC3E}">
        <p14:creationId xmlns:p14="http://schemas.microsoft.com/office/powerpoint/2010/main" val="286806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6F655FC-7C2A-1D42-B971-40567B9A9AD1}"/>
              </a:ext>
            </a:extLst>
          </p:cNvPr>
          <p:cNvSpPr>
            <a:spLocks noGrp="1" noChangeArrowheads="1"/>
          </p:cNvSpPr>
          <p:nvPr>
            <p:ph type="title"/>
          </p:nvPr>
        </p:nvSpPr>
        <p:spPr/>
        <p:txBody>
          <a:bodyPr/>
          <a:lstStyle/>
          <a:p>
            <a:pPr eaLnBrk="1" hangingPunct="1">
              <a:defRPr/>
            </a:pPr>
            <a:r>
              <a:rPr lang="en-US">
                <a:cs typeface="+mj-cs"/>
              </a:rPr>
              <a:t>Running time</a:t>
            </a:r>
          </a:p>
        </p:txBody>
      </p:sp>
      <mc:AlternateContent xmlns:mc="http://schemas.openxmlformats.org/markup-compatibility/2006" xmlns:a14="http://schemas.microsoft.com/office/drawing/2010/main">
        <mc:Choice Requires="a14">
          <p:sp>
            <p:nvSpPr>
              <p:cNvPr id="15365" name="Rectangle 5">
                <a:extLst>
                  <a:ext uri="{FF2B5EF4-FFF2-40B4-BE49-F238E27FC236}">
                    <a16:creationId xmlns:a16="http://schemas.microsoft.com/office/drawing/2014/main" id="{BA2E7C32-7D82-1D4C-AAE0-56A92C4E1660}"/>
                  </a:ext>
                </a:extLst>
              </p:cNvPr>
              <p:cNvSpPr>
                <a:spLocks noGrp="1" noChangeArrowheads="1"/>
              </p:cNvSpPr>
              <p:nvPr>
                <p:ph type="body" idx="1"/>
              </p:nvPr>
            </p:nvSpPr>
            <p:spPr>
              <a:xfrm>
                <a:off x="342900" y="3733800"/>
                <a:ext cx="8458200" cy="1969265"/>
              </a:xfrm>
            </p:spPr>
            <p:txBody>
              <a:bodyPr>
                <a:noAutofit/>
              </a:bodyPr>
              <a:lstStyle/>
              <a:p>
                <a:pPr marL="0" indent="0" eaLnBrk="1" hangingPunct="1">
                  <a:buFont typeface="Wingdings" charset="0"/>
                  <a:buNone/>
                  <a:defRPr/>
                </a:pPr>
                <a:r>
                  <a:rPr lang="en-US" sz="2000" dirty="0"/>
                  <a:t>Each call creates two recursive calls.</a:t>
                </a:r>
              </a:p>
              <a:p>
                <a:pPr marL="0" indent="0" eaLnBrk="1" hangingPunct="1">
                  <a:buFont typeface="Wingdings" charset="0"/>
                  <a:buNone/>
                  <a:defRPr/>
                </a:pPr>
                <a:r>
                  <a:rPr lang="en-US" sz="2000" dirty="0"/>
                  <a:t>Each call reduces the size of the problem by 1 or 2: </a:t>
                </a:r>
                <a:br>
                  <a:rPr lang="en-US" sz="2000" dirty="0"/>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−2</m:t>
                          </m:r>
                        </m:e>
                      </m:d>
                      <m:r>
                        <a:rPr lang="en-US" sz="2000" b="0" i="1" smtClean="0">
                          <a:latin typeface="Cambria Math" panose="02040503050406030204" pitchFamily="18" charset="0"/>
                        </a:rPr>
                        <m:t>+</m:t>
                      </m:r>
                      <m:r>
                        <a:rPr lang="en-US" sz="2000" b="0" i="1" smtClean="0">
                          <a:latin typeface="Cambria Math" panose="02040503050406030204" pitchFamily="18" charset="0"/>
                        </a:rPr>
                        <m:t>𝑂</m:t>
                      </m:r>
                      <m:r>
                        <a:rPr lang="en-US" sz="2000" b="0" i="1" smtClean="0">
                          <a:latin typeface="Cambria Math" panose="02040503050406030204" pitchFamily="18" charset="0"/>
                        </a:rPr>
                        <m:t>(1)</m:t>
                      </m:r>
                    </m:oMath>
                  </m:oMathPara>
                </a14:m>
                <a:br>
                  <a:rPr lang="en-US" sz="2000" dirty="0"/>
                </a:br>
                <a:endParaRPr lang="en-US" sz="2000" dirty="0"/>
              </a:p>
              <a:p>
                <a:pPr marL="0" indent="0" eaLnBrk="1" hangingPunct="1">
                  <a:buFont typeface="Wingdings" charset="0"/>
                  <a:buNone/>
                  <a:defRPr/>
                </a:pPr>
                <a:r>
                  <a:rPr lang="en-US" sz="2000" dirty="0"/>
                  <a:t>Creates a full binary of depth n (where the shortest leaf is at depth n/2)</a:t>
                </a:r>
                <a:br>
                  <a:rPr lang="en-US" sz="2000" dirty="0"/>
                </a:br>
                <a:r>
                  <a:rPr lang="en-US" sz="2000" dirty="0">
                    <a:solidFill>
                      <a:srgbClr val="0000FF"/>
                    </a:solidFill>
                  </a:rPr>
                  <a:t>O(2</a:t>
                </a:r>
                <a:r>
                  <a:rPr lang="en-US" sz="2000" baseline="30000" dirty="0">
                    <a:solidFill>
                      <a:srgbClr val="0000FF"/>
                    </a:solidFill>
                  </a:rPr>
                  <a:t>n</a:t>
                </a:r>
                <a:r>
                  <a:rPr lang="en-US" sz="2000" dirty="0">
                    <a:solidFill>
                      <a:srgbClr val="0000FF"/>
                    </a:solidFill>
                  </a:rPr>
                  <a:t>)</a:t>
                </a:r>
              </a:p>
            </p:txBody>
          </p:sp>
        </mc:Choice>
        <mc:Fallback xmlns="">
          <p:sp>
            <p:nvSpPr>
              <p:cNvPr id="15365" name="Rectangle 5">
                <a:extLst>
                  <a:ext uri="{FF2B5EF4-FFF2-40B4-BE49-F238E27FC236}">
                    <a16:creationId xmlns:a16="http://schemas.microsoft.com/office/drawing/2014/main" id="{BA2E7C32-7D82-1D4C-AAE0-56A92C4E1660}"/>
                  </a:ext>
                </a:extLst>
              </p:cNvPr>
              <p:cNvSpPr>
                <a:spLocks noGrp="1" noRot="1" noChangeAspect="1" noMove="1" noResize="1" noEditPoints="1" noAdjustHandles="1" noChangeArrowheads="1" noChangeShapeType="1" noTextEdit="1"/>
              </p:cNvSpPr>
              <p:nvPr>
                <p:ph type="body" idx="1"/>
              </p:nvPr>
            </p:nvSpPr>
            <p:spPr>
              <a:xfrm>
                <a:off x="342900" y="3733800"/>
                <a:ext cx="8458200" cy="1969265"/>
              </a:xfrm>
              <a:blipFill>
                <a:blip r:embed="rId2"/>
                <a:stretch>
                  <a:fillRect l="-599" t="-1923"/>
                </a:stretch>
              </a:blipFill>
            </p:spPr>
            <p:txBody>
              <a:bodyPr/>
              <a:lstStyle/>
              <a:p>
                <a:r>
                  <a:rPr lang="en-US">
                    <a:noFill/>
                  </a:rPr>
                  <a:t> </a:t>
                </a:r>
              </a:p>
            </p:txBody>
          </p:sp>
        </mc:Fallback>
      </mc:AlternateContent>
      <p:pic>
        <p:nvPicPr>
          <p:cNvPr id="19459" name="Picture 6">
            <a:extLst>
              <a:ext uri="{FF2B5EF4-FFF2-40B4-BE49-F238E27FC236}">
                <a16:creationId xmlns:a16="http://schemas.microsoft.com/office/drawing/2014/main" id="{5D60A342-3B58-1C4C-93A7-9843AD126C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7627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86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FA0B3F2B-E3CA-6A45-9642-8ADCF63CB0A9}"/>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7588" name="Text Box 4">
            <a:extLst>
              <a:ext uri="{FF2B5EF4-FFF2-40B4-BE49-F238E27FC236}">
                <a16:creationId xmlns:a16="http://schemas.microsoft.com/office/drawing/2014/main" id="{D799DF26-37FD-D642-8BEF-98BEC88BCA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7589" name="Line 5">
            <a:extLst>
              <a:ext uri="{FF2B5EF4-FFF2-40B4-BE49-F238E27FC236}">
                <a16:creationId xmlns:a16="http://schemas.microsoft.com/office/drawing/2014/main" id="{3BC1C529-A48A-B344-BD77-19469643052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Line 6">
            <a:extLst>
              <a:ext uri="{FF2B5EF4-FFF2-40B4-BE49-F238E27FC236}">
                <a16:creationId xmlns:a16="http://schemas.microsoft.com/office/drawing/2014/main" id="{8A23F38E-A38C-E74D-A4FA-B385D61945D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1" name="Text Box 7">
            <a:extLst>
              <a:ext uri="{FF2B5EF4-FFF2-40B4-BE49-F238E27FC236}">
                <a16:creationId xmlns:a16="http://schemas.microsoft.com/office/drawing/2014/main" id="{B3B0CF3A-FA56-234F-B0BA-481F09F976A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7592" name="Text Box 8">
            <a:extLst>
              <a:ext uri="{FF2B5EF4-FFF2-40B4-BE49-F238E27FC236}">
                <a16:creationId xmlns:a16="http://schemas.microsoft.com/office/drawing/2014/main" id="{06C2D2C7-58D5-ED45-8FB3-E2D5A2598DCE}"/>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7593" name="Text Box 9">
            <a:extLst>
              <a:ext uri="{FF2B5EF4-FFF2-40B4-BE49-F238E27FC236}">
                <a16:creationId xmlns:a16="http://schemas.microsoft.com/office/drawing/2014/main" id="{9F55C1CF-BB61-5B4D-80C3-659F5F94265F}"/>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          </a:t>
            </a:r>
            <a:r>
              <a:rPr lang="en-US" sz="2800" dirty="0">
                <a:solidFill>
                  <a:srgbClr val="FF0000"/>
                </a:solidFill>
                <a:latin typeface="Arial" charset="0"/>
                <a:ea typeface="ＭＳ Ｐゴシック" charset="0"/>
              </a:rPr>
              <a:t>?</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0664" name="Object 11">
            <a:extLst>
              <a:ext uri="{FF2B5EF4-FFF2-40B4-BE49-F238E27FC236}">
                <a16:creationId xmlns:a16="http://schemas.microsoft.com/office/drawing/2014/main" id="{5EB2A7A6-4F0D-3349-9AB6-3526D417661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0664" name="Object 11">
                        <a:extLst>
                          <a:ext uri="{FF2B5EF4-FFF2-40B4-BE49-F238E27FC236}">
                            <a16:creationId xmlns:a16="http://schemas.microsoft.com/office/drawing/2014/main" id="{5EB2A7A6-4F0D-3349-9AB6-3526D417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78AB5667-5FEB-7245-AB5A-529DC1FB0E3C}"/>
              </a:ext>
            </a:extLst>
          </p:cNvPr>
          <p:cNvSpPr txBox="1"/>
          <p:nvPr/>
        </p:nvSpPr>
        <p:spPr>
          <a:xfrm>
            <a:off x="5257800" y="3333799"/>
            <a:ext cx="3585411" cy="1938992"/>
          </a:xfrm>
          <a:prstGeom prst="rect">
            <a:avLst/>
          </a:prstGeom>
          <a:noFill/>
        </p:spPr>
        <p:txBody>
          <a:bodyPr wrap="square" rtlCol="0">
            <a:spAutoFit/>
          </a:bodyPr>
          <a:lstStyle/>
          <a:p>
            <a:r>
              <a:rPr lang="en-US" sz="2400" dirty="0">
                <a:solidFill>
                  <a:srgbClr val="0000FF"/>
                </a:solidFill>
              </a:rPr>
              <a:t>To fill in an entry, we may need to look:</a:t>
            </a:r>
          </a:p>
          <a:p>
            <a:pPr marL="342900" indent="-342900">
              <a:buFontTx/>
              <a:buChar char="-"/>
            </a:pPr>
            <a:r>
              <a:rPr lang="en-US" sz="2400" dirty="0">
                <a:solidFill>
                  <a:srgbClr val="0000FF"/>
                </a:solidFill>
              </a:rPr>
              <a:t>up one</a:t>
            </a:r>
          </a:p>
          <a:p>
            <a:pPr marL="342900" indent="-342900">
              <a:buFontTx/>
              <a:buChar char="-"/>
            </a:pPr>
            <a:r>
              <a:rPr lang="en-US" sz="2400" dirty="0">
                <a:solidFill>
                  <a:srgbClr val="0000FF"/>
                </a:solidFill>
              </a:rPr>
              <a:t>left one</a:t>
            </a:r>
          </a:p>
          <a:p>
            <a:pPr marL="342900" indent="-342900">
              <a:buFontTx/>
              <a:buChar char="-"/>
            </a:pPr>
            <a:r>
              <a:rPr lang="en-US" sz="2400" dirty="0">
                <a:solidFill>
                  <a:srgbClr val="0000FF"/>
                </a:solidFill>
              </a:rPr>
              <a:t>diagonal up and left</a:t>
            </a:r>
          </a:p>
        </p:txBody>
      </p:sp>
      <p:sp>
        <p:nvSpPr>
          <p:cNvPr id="7" name="TextBox 6">
            <a:extLst>
              <a:ext uri="{FF2B5EF4-FFF2-40B4-BE49-F238E27FC236}">
                <a16:creationId xmlns:a16="http://schemas.microsoft.com/office/drawing/2014/main" id="{CA19166A-D895-7C44-8F82-07BD8F9DF148}"/>
              </a:ext>
            </a:extLst>
          </p:cNvPr>
          <p:cNvSpPr txBox="1"/>
          <p:nvPr/>
        </p:nvSpPr>
        <p:spPr>
          <a:xfrm>
            <a:off x="5257800" y="5590583"/>
            <a:ext cx="3362826" cy="850414"/>
          </a:xfrm>
          <a:prstGeom prst="rect">
            <a:avLst/>
          </a:prstGeom>
          <a:noFill/>
        </p:spPr>
        <p:txBody>
          <a:bodyPr wrap="square" rtlCol="0">
            <a:spAutoFit/>
          </a:bodyPr>
          <a:lstStyle/>
          <a:p>
            <a:r>
              <a:rPr lang="en-US" sz="2400" dirty="0">
                <a:solidFill>
                  <a:srgbClr val="0000FF"/>
                </a:solidFill>
              </a:rPr>
              <a:t>Just need to make sure these exist.</a:t>
            </a:r>
          </a:p>
        </p:txBody>
      </p:sp>
    </p:spTree>
    <p:extLst>
      <p:ext uri="{BB962C8B-B14F-4D97-AF65-F5344CB8AC3E}">
        <p14:creationId xmlns:p14="http://schemas.microsoft.com/office/powerpoint/2010/main" val="33276929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a:extLst>
              <a:ext uri="{FF2B5EF4-FFF2-40B4-BE49-F238E27FC236}">
                <a16:creationId xmlns:a16="http://schemas.microsoft.com/office/drawing/2014/main" id="{80686A11-E9C8-8547-9651-26D2A3E40486}"/>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68612" name="Text Box 4">
            <a:extLst>
              <a:ext uri="{FF2B5EF4-FFF2-40B4-BE49-F238E27FC236}">
                <a16:creationId xmlns:a16="http://schemas.microsoft.com/office/drawing/2014/main" id="{A13C40DE-39C6-E44B-A5DC-92F41AE35D58}"/>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68613" name="Line 5">
            <a:extLst>
              <a:ext uri="{FF2B5EF4-FFF2-40B4-BE49-F238E27FC236}">
                <a16:creationId xmlns:a16="http://schemas.microsoft.com/office/drawing/2014/main" id="{E374F2CB-7557-D84F-92BA-0021E51E8D1B}"/>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8614" name="Line 6">
            <a:extLst>
              <a:ext uri="{FF2B5EF4-FFF2-40B4-BE49-F238E27FC236}">
                <a16:creationId xmlns:a16="http://schemas.microsoft.com/office/drawing/2014/main" id="{11F84A2E-47D1-4C45-89FA-CE4C4570726A}"/>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8615" name="Text Box 7">
            <a:extLst>
              <a:ext uri="{FF2B5EF4-FFF2-40B4-BE49-F238E27FC236}">
                <a16:creationId xmlns:a16="http://schemas.microsoft.com/office/drawing/2014/main" id="{884191E7-BAD2-8F4E-BC05-11A7EA40D4D3}"/>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68616" name="Text Box 8">
            <a:extLst>
              <a:ext uri="{FF2B5EF4-FFF2-40B4-BE49-F238E27FC236}">
                <a16:creationId xmlns:a16="http://schemas.microsoft.com/office/drawing/2014/main" id="{ECFC7A69-148D-0445-A61C-9C0864B38089}"/>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68617" name="Text Box 9">
            <a:extLst>
              <a:ext uri="{FF2B5EF4-FFF2-40B4-BE49-F238E27FC236}">
                <a16:creationId xmlns:a16="http://schemas.microsoft.com/office/drawing/2014/main" id="{95AE704D-16C5-874C-83C1-EBF9B3EE467D}"/>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a:t>
            </a:r>
            <a:r>
              <a:rPr lang="en-US" sz="2800" dirty="0">
                <a:solidFill>
                  <a:srgbClr val="FF0000"/>
                </a:solidFill>
                <a:latin typeface="Arial" charset="0"/>
                <a:ea typeface="ＭＳ Ｐゴシック" charset="0"/>
              </a:rPr>
              <a:t>?</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sp>
        <p:nvSpPr>
          <p:cNvPr id="68619" name="Text Box 11">
            <a:extLst>
              <a:ext uri="{FF2B5EF4-FFF2-40B4-BE49-F238E27FC236}">
                <a16:creationId xmlns:a16="http://schemas.microsoft.com/office/drawing/2014/main" id="{A81C3C7E-E3C3-8E4B-B545-AC4703F0BD19}"/>
              </a:ext>
            </a:extLst>
          </p:cNvPr>
          <p:cNvSpPr txBox="1">
            <a:spLocks noChangeArrowheads="1"/>
          </p:cNvSpPr>
          <p:nvPr/>
        </p:nvSpPr>
        <p:spPr bwMode="auto">
          <a:xfrm>
            <a:off x="6629400" y="3200400"/>
            <a:ext cx="167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a:t>
            </a:r>
          </a:p>
        </p:txBody>
      </p:sp>
      <p:graphicFrame>
        <p:nvGraphicFramePr>
          <p:cNvPr id="71689" name="Object 12">
            <a:extLst>
              <a:ext uri="{FF2B5EF4-FFF2-40B4-BE49-F238E27FC236}">
                <a16:creationId xmlns:a16="http://schemas.microsoft.com/office/drawing/2014/main" id="{0066CFBA-6D35-5B43-B070-8BA4C72EF523}"/>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1689" name="Object 12">
                        <a:extLst>
                          <a:ext uri="{FF2B5EF4-FFF2-40B4-BE49-F238E27FC236}">
                            <a16:creationId xmlns:a16="http://schemas.microsoft.com/office/drawing/2014/main" id="{0066CFBA-6D35-5B43-B070-8BA4C72EF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Rectangle 13">
            <a:extLst>
              <a:ext uri="{FF2B5EF4-FFF2-40B4-BE49-F238E27FC236}">
                <a16:creationId xmlns:a16="http://schemas.microsoft.com/office/drawing/2014/main" id="{89725CB2-7D00-CE43-8566-0B8A5AB2C80C}"/>
              </a:ext>
            </a:extLst>
          </p:cNvPr>
          <p:cNvSpPr/>
          <p:nvPr/>
        </p:nvSpPr>
        <p:spPr>
          <a:xfrm>
            <a:off x="2362200" y="7620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2585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D5AC0B11-D109-1643-A85A-0D08EE31CCEA}"/>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0659" name="Text Box 3">
            <a:extLst>
              <a:ext uri="{FF2B5EF4-FFF2-40B4-BE49-F238E27FC236}">
                <a16:creationId xmlns:a16="http://schemas.microsoft.com/office/drawing/2014/main" id="{0C824DEC-EFCC-7D48-AB0D-4DBAF4FFB9E7}"/>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0660" name="Line 4">
            <a:extLst>
              <a:ext uri="{FF2B5EF4-FFF2-40B4-BE49-F238E27FC236}">
                <a16:creationId xmlns:a16="http://schemas.microsoft.com/office/drawing/2014/main" id="{A5128A4F-7486-F947-AFB5-D8E0D684DCA6}"/>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661" name="Line 5">
            <a:extLst>
              <a:ext uri="{FF2B5EF4-FFF2-40B4-BE49-F238E27FC236}">
                <a16:creationId xmlns:a16="http://schemas.microsoft.com/office/drawing/2014/main" id="{BBD2E02A-8374-CC42-BB91-461D5B9CFAEB}"/>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0662" name="Text Box 6">
            <a:extLst>
              <a:ext uri="{FF2B5EF4-FFF2-40B4-BE49-F238E27FC236}">
                <a16:creationId xmlns:a16="http://schemas.microsoft.com/office/drawing/2014/main" id="{7D038173-AD16-DD4E-A7DB-E9EF46E5FAA3}"/>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0663" name="Text Box 7">
            <a:extLst>
              <a:ext uri="{FF2B5EF4-FFF2-40B4-BE49-F238E27FC236}">
                <a16:creationId xmlns:a16="http://schemas.microsoft.com/office/drawing/2014/main" id="{71F2C568-5AC5-9040-8740-6D5F6D3A0272}"/>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0664" name="Text Box 8">
            <a:extLst>
              <a:ext uri="{FF2B5EF4-FFF2-40B4-BE49-F238E27FC236}">
                <a16:creationId xmlns:a16="http://schemas.microsoft.com/office/drawing/2014/main" id="{158F93A3-5F1D-5947-A334-5C0743AC3334}"/>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a:t>
            </a:r>
            <a:r>
              <a:rPr lang="en-US" sz="2800" dirty="0">
                <a:solidFill>
                  <a:srgbClr val="0000FF"/>
                </a:solidFill>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graphicFrame>
        <p:nvGraphicFramePr>
          <p:cNvPr id="72712" name="Object 11">
            <a:extLst>
              <a:ext uri="{FF2B5EF4-FFF2-40B4-BE49-F238E27FC236}">
                <a16:creationId xmlns:a16="http://schemas.microsoft.com/office/drawing/2014/main" id="{63D13A4E-57C8-E54A-B47C-FB3BBB69C99E}"/>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2712" name="Object 11">
                        <a:extLst>
                          <a:ext uri="{FF2B5EF4-FFF2-40B4-BE49-F238E27FC236}">
                            <a16:creationId xmlns:a16="http://schemas.microsoft.com/office/drawing/2014/main" id="{63D13A4E-57C8-E54A-B47C-FB3BBB69C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830943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B9FB3B1A-4007-AE4C-BC34-437984069FA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1683" name="Text Box 3">
            <a:extLst>
              <a:ext uri="{FF2B5EF4-FFF2-40B4-BE49-F238E27FC236}">
                <a16:creationId xmlns:a16="http://schemas.microsoft.com/office/drawing/2014/main" id="{D4B6BDF3-73EC-474E-8C4D-2F5B495AE53A}"/>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0  1  2  3 4  5  6</a:t>
            </a:r>
            <a:br>
              <a:rPr lang="en-US" sz="2800" dirty="0">
                <a:latin typeface="Arial" charset="0"/>
                <a:ea typeface="ＭＳ Ｐゴシック" charset="0"/>
              </a:rPr>
            </a:br>
            <a:r>
              <a:rPr lang="en-US" sz="2800" dirty="0" err="1">
                <a:latin typeface="Arial" charset="0"/>
                <a:ea typeface="ＭＳ Ｐゴシック" charset="0"/>
              </a:rPr>
              <a:t>y</a:t>
            </a:r>
            <a:r>
              <a:rPr lang="en-US" sz="2800" baseline="-25000" dirty="0" err="1">
                <a:latin typeface="Arial" charset="0"/>
                <a:ea typeface="ＭＳ Ｐゴシック" charset="0"/>
              </a:rPr>
              <a:t>j</a:t>
            </a:r>
            <a:r>
              <a:rPr lang="en-US" sz="2800" dirty="0">
                <a:latin typeface="Arial" charset="0"/>
                <a:ea typeface="ＭＳ Ｐゴシック" charset="0"/>
              </a:rPr>
              <a:t>  B D C A B A</a:t>
            </a:r>
          </a:p>
        </p:txBody>
      </p:sp>
      <p:sp>
        <p:nvSpPr>
          <p:cNvPr id="71684" name="Line 4">
            <a:extLst>
              <a:ext uri="{FF2B5EF4-FFF2-40B4-BE49-F238E27FC236}">
                <a16:creationId xmlns:a16="http://schemas.microsoft.com/office/drawing/2014/main" id="{4B376841-185D-0B4B-8099-D565A5AA73ED}"/>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5" name="Line 5">
            <a:extLst>
              <a:ext uri="{FF2B5EF4-FFF2-40B4-BE49-F238E27FC236}">
                <a16:creationId xmlns:a16="http://schemas.microsoft.com/office/drawing/2014/main" id="{8772EA72-276C-054A-B84C-AFEF13CC95C7}"/>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686" name="Text Box 6">
            <a:extLst>
              <a:ext uri="{FF2B5EF4-FFF2-40B4-BE49-F238E27FC236}">
                <a16:creationId xmlns:a16="http://schemas.microsoft.com/office/drawing/2014/main" id="{2CAB7245-A952-FA49-8A49-ABB3469EDF3E}"/>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1687" name="Text Box 7">
            <a:extLst>
              <a:ext uri="{FF2B5EF4-FFF2-40B4-BE49-F238E27FC236}">
                <a16:creationId xmlns:a16="http://schemas.microsoft.com/office/drawing/2014/main" id="{AE592027-DAC1-3445-B1FA-944923F40FFC}"/>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1688" name="Text Box 8">
            <a:extLst>
              <a:ext uri="{FF2B5EF4-FFF2-40B4-BE49-F238E27FC236}">
                <a16:creationId xmlns:a16="http://schemas.microsoft.com/office/drawing/2014/main" id="{E0F430ED-F199-7B4E-A63C-542A87EF9107}"/>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a:t>
            </a:r>
            <a:r>
              <a:rPr lang="en-US" sz="2800" dirty="0">
                <a:solidFill>
                  <a:srgbClr val="FF0000"/>
                </a:solidFill>
                <a:latin typeface="Arial" charset="0"/>
                <a:ea typeface="ＭＳ Ｐゴシック" charset="0"/>
              </a:rPr>
              <a:t>?</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sp>
        <p:nvSpPr>
          <p:cNvPr id="71690" name="Text Box 10">
            <a:extLst>
              <a:ext uri="{FF2B5EF4-FFF2-40B4-BE49-F238E27FC236}">
                <a16:creationId xmlns:a16="http://schemas.microsoft.com/office/drawing/2014/main" id="{27A983F0-8674-DD4F-A7B5-0011C63AAD83}"/>
              </a:ext>
            </a:extLst>
          </p:cNvPr>
          <p:cNvSpPr txBox="1">
            <a:spLocks noChangeArrowheads="1"/>
          </p:cNvSpPr>
          <p:nvPr/>
        </p:nvSpPr>
        <p:spPr bwMode="auto">
          <a:xfrm>
            <a:off x="6324600" y="3200400"/>
            <a:ext cx="2514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BDCA)</a:t>
            </a:r>
          </a:p>
        </p:txBody>
      </p:sp>
      <p:graphicFrame>
        <p:nvGraphicFramePr>
          <p:cNvPr id="73737" name="Object 11">
            <a:extLst>
              <a:ext uri="{FF2B5EF4-FFF2-40B4-BE49-F238E27FC236}">
                <a16:creationId xmlns:a16="http://schemas.microsoft.com/office/drawing/2014/main" id="{60D89A24-C65F-7F40-9C2C-32621095A007}"/>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3737" name="Object 11">
                        <a:extLst>
                          <a:ext uri="{FF2B5EF4-FFF2-40B4-BE49-F238E27FC236}">
                            <a16:creationId xmlns:a16="http://schemas.microsoft.com/office/drawing/2014/main" id="{60D89A24-C65F-7F40-9C2C-32621095A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A2172CE3-55FD-A545-B564-DD3B0B83789C}"/>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25343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AD60CD8E-61C3-CC4D-B16B-7FE56619308B}"/>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2707" name="Text Box 3">
            <a:extLst>
              <a:ext uri="{FF2B5EF4-FFF2-40B4-BE49-F238E27FC236}">
                <a16:creationId xmlns:a16="http://schemas.microsoft.com/office/drawing/2014/main" id="{B892F2E3-902B-584C-81F2-2143709D719B}"/>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2708" name="Line 4">
            <a:extLst>
              <a:ext uri="{FF2B5EF4-FFF2-40B4-BE49-F238E27FC236}">
                <a16:creationId xmlns:a16="http://schemas.microsoft.com/office/drawing/2014/main" id="{5C72461B-1A34-EC49-9313-EB77290ADB67}"/>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2709" name="Line 5">
            <a:extLst>
              <a:ext uri="{FF2B5EF4-FFF2-40B4-BE49-F238E27FC236}">
                <a16:creationId xmlns:a16="http://schemas.microsoft.com/office/drawing/2014/main" id="{80C8B6DA-31F5-534F-B5D2-20B7BAEA09BD}"/>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2710" name="Text Box 6">
            <a:extLst>
              <a:ext uri="{FF2B5EF4-FFF2-40B4-BE49-F238E27FC236}">
                <a16:creationId xmlns:a16="http://schemas.microsoft.com/office/drawing/2014/main" id="{52266312-AB6D-F944-BB75-24463BD2335C}"/>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2711" name="Text Box 7">
            <a:extLst>
              <a:ext uri="{FF2B5EF4-FFF2-40B4-BE49-F238E27FC236}">
                <a16:creationId xmlns:a16="http://schemas.microsoft.com/office/drawing/2014/main" id="{0A4F63E3-EC30-F54B-ABE5-045E2EB4D70A}"/>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2712" name="Text Box 8">
            <a:extLst>
              <a:ext uri="{FF2B5EF4-FFF2-40B4-BE49-F238E27FC236}">
                <a16:creationId xmlns:a16="http://schemas.microsoft.com/office/drawing/2014/main" id="{EF19679D-8392-2E4B-B37F-3786DE4C0325}"/>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a:t>
            </a:r>
            <a:r>
              <a:rPr lang="en-US" sz="2800" dirty="0">
                <a:solidFill>
                  <a:srgbClr val="0000FF"/>
                </a:solidFill>
                <a:latin typeface="Arial" charset="0"/>
                <a:ea typeface="ＭＳ Ｐゴシック" charset="0"/>
              </a:rPr>
              <a:t>1</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br>
              <a:rPr lang="en-US" sz="2800" dirty="0">
                <a:latin typeface="Arial" charset="0"/>
                <a:ea typeface="ＭＳ Ｐゴシック" charset="0"/>
              </a:rPr>
            </a:br>
            <a:r>
              <a:rPr lang="en-US" sz="2800" dirty="0">
                <a:latin typeface="Arial" charset="0"/>
                <a:ea typeface="ＭＳ Ｐゴシック" charset="0"/>
              </a:rPr>
              <a:t>0</a:t>
            </a:r>
          </a:p>
        </p:txBody>
      </p:sp>
      <p:sp>
        <p:nvSpPr>
          <p:cNvPr id="72714" name="Text Box 10">
            <a:extLst>
              <a:ext uri="{FF2B5EF4-FFF2-40B4-BE49-F238E27FC236}">
                <a16:creationId xmlns:a16="http://schemas.microsoft.com/office/drawing/2014/main" id="{2787B5E4-EB31-9349-83E1-829F5ED991E2}"/>
              </a:ext>
            </a:extLst>
          </p:cNvPr>
          <p:cNvSpPr txBox="1">
            <a:spLocks noChangeArrowheads="1"/>
          </p:cNvSpPr>
          <p:nvPr/>
        </p:nvSpPr>
        <p:spPr bwMode="auto">
          <a:xfrm>
            <a:off x="6324600" y="3200400"/>
            <a:ext cx="2514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 BDCA)</a:t>
            </a:r>
          </a:p>
        </p:txBody>
      </p:sp>
      <p:graphicFrame>
        <p:nvGraphicFramePr>
          <p:cNvPr id="74761" name="Object 11">
            <a:extLst>
              <a:ext uri="{FF2B5EF4-FFF2-40B4-BE49-F238E27FC236}">
                <a16:creationId xmlns:a16="http://schemas.microsoft.com/office/drawing/2014/main" id="{56F3E518-3C93-4941-9DFC-AA658174FC88}"/>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4761" name="Object 11">
                        <a:extLst>
                          <a:ext uri="{FF2B5EF4-FFF2-40B4-BE49-F238E27FC236}">
                            <a16:creationId xmlns:a16="http://schemas.microsoft.com/office/drawing/2014/main" id="{56F3E518-3C93-4941-9DFC-AA658174F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38874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FF0000"/>
                </a:solidFill>
              </a:rPr>
              <a:t>?</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7327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2C37F053-65F9-D044-BE52-32365F8CE80D}"/>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5779" name="Text Box 3">
            <a:extLst>
              <a:ext uri="{FF2B5EF4-FFF2-40B4-BE49-F238E27FC236}">
                <a16:creationId xmlns:a16="http://schemas.microsoft.com/office/drawing/2014/main" id="{1C1785EF-62BB-4646-BF91-042542F5C60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5780" name="Line 4">
            <a:extLst>
              <a:ext uri="{FF2B5EF4-FFF2-40B4-BE49-F238E27FC236}">
                <a16:creationId xmlns:a16="http://schemas.microsoft.com/office/drawing/2014/main" id="{5889E7EB-7C64-654D-8EC4-666F16D9B3E2}"/>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1" name="Line 5">
            <a:extLst>
              <a:ext uri="{FF2B5EF4-FFF2-40B4-BE49-F238E27FC236}">
                <a16:creationId xmlns:a16="http://schemas.microsoft.com/office/drawing/2014/main" id="{0CE70E8D-94CF-0A4A-9E00-5528E3186E54}"/>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2" name="Text Box 6">
            <a:extLst>
              <a:ext uri="{FF2B5EF4-FFF2-40B4-BE49-F238E27FC236}">
                <a16:creationId xmlns:a16="http://schemas.microsoft.com/office/drawing/2014/main" id="{0E8C17CA-F9D0-7544-BBFA-0DF10A560566}"/>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5783" name="Text Box 7">
            <a:extLst>
              <a:ext uri="{FF2B5EF4-FFF2-40B4-BE49-F238E27FC236}">
                <a16:creationId xmlns:a16="http://schemas.microsoft.com/office/drawing/2014/main" id="{504593F5-9CAE-3E4B-B4AD-8F3B4DFAC265}"/>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5784" name="Text Box 8">
            <a:extLst>
              <a:ext uri="{FF2B5EF4-FFF2-40B4-BE49-F238E27FC236}">
                <a16:creationId xmlns:a16="http://schemas.microsoft.com/office/drawing/2014/main" id="{782C79EC-973A-E645-816B-CD5B9F88BED7}"/>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0000FF"/>
                </a:solidFill>
              </a:rPr>
              <a:t>3</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5786" name="Text Box 10">
            <a:extLst>
              <a:ext uri="{FF2B5EF4-FFF2-40B4-BE49-F238E27FC236}">
                <a16:creationId xmlns:a16="http://schemas.microsoft.com/office/drawing/2014/main" id="{A860E8C7-2EA9-7640-80A5-8D7A7B202A04}"/>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6809" name="Object 11">
            <a:extLst>
              <a:ext uri="{FF2B5EF4-FFF2-40B4-BE49-F238E27FC236}">
                <a16:creationId xmlns:a16="http://schemas.microsoft.com/office/drawing/2014/main" id="{EDC15353-AAED-AE40-9B4E-E3E7F127FF84}"/>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6809" name="Object 11">
                        <a:extLst>
                          <a:ext uri="{FF2B5EF4-FFF2-40B4-BE49-F238E27FC236}">
                            <a16:creationId xmlns:a16="http://schemas.microsoft.com/office/drawing/2014/main" id="{EDC15353-AAED-AE40-9B4E-E3E7F127F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2400066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08D3549-81AE-BC4D-BA7B-A1BDF8BCB06B}"/>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1180041C-1224-6E47-ABBF-0EE9D45AAECF}"/>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F644224B-6CC8-A84E-AA82-EBE7DA8ED294}"/>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2C9D021B-F558-2349-92A7-A7333C434230}"/>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BBD89B26-A72A-1349-8E74-9A765DFB5467}"/>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0A9CBA38-668C-E847-8238-40AC38720661}"/>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4CA41817-932B-D744-85D7-348BA4F474F7}"/>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8B43BA50-C2F4-CB44-8176-88D593D9088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8B43BA50-C2F4-CB44-8176-88D593D9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6811" name="Text Box 11">
            <a:extLst>
              <a:ext uri="{FF2B5EF4-FFF2-40B4-BE49-F238E27FC236}">
                <a16:creationId xmlns:a16="http://schemas.microsoft.com/office/drawing/2014/main" id="{B4C9CAF6-C682-914D-A53D-919926EF180C}"/>
              </a:ext>
            </a:extLst>
          </p:cNvPr>
          <p:cNvSpPr txBox="1">
            <a:spLocks noChangeArrowheads="1"/>
          </p:cNvSpPr>
          <p:nvPr/>
        </p:nvSpPr>
        <p:spPr bwMode="auto">
          <a:xfrm>
            <a:off x="5943600" y="3048000"/>
            <a:ext cx="21336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Where’</a:t>
            </a:r>
            <a:r>
              <a:rPr lang="en-US" altLang="ja-JP">
                <a:solidFill>
                  <a:srgbClr val="FF0000"/>
                </a:solidFill>
              </a:rPr>
              <a:t>s the final answer?</a:t>
            </a:r>
            <a:endParaRPr lang="en-US" altLang="en-US">
              <a:solidFill>
                <a:srgbClr val="FF0000"/>
              </a:solidFill>
            </a:endParaRPr>
          </a:p>
        </p:txBody>
      </p:sp>
      <p:sp>
        <p:nvSpPr>
          <p:cNvPr id="76812" name="Oval 12">
            <a:extLst>
              <a:ext uri="{FF2B5EF4-FFF2-40B4-BE49-F238E27FC236}">
                <a16:creationId xmlns:a16="http://schemas.microsoft.com/office/drawing/2014/main" id="{39A766E7-0A88-8344-9DB5-49E1D1E1BA4F}"/>
              </a:ext>
            </a:extLst>
          </p:cNvPr>
          <p:cNvSpPr>
            <a:spLocks noChangeArrowheads="1"/>
          </p:cNvSpPr>
          <p:nvPr/>
        </p:nvSpPr>
        <p:spPr bwMode="auto">
          <a:xfrm>
            <a:off x="4572000" y="5791200"/>
            <a:ext cx="533400" cy="5334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4044198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08D3549-81AE-BC4D-BA7B-A1BDF8BCB06B}"/>
              </a:ext>
            </a:extLst>
          </p:cNvPr>
          <p:cNvSpPr txBox="1">
            <a:spLocks noChangeArrowheads="1"/>
          </p:cNvSpPr>
          <p:nvPr/>
        </p:nvSpPr>
        <p:spPr bwMode="auto">
          <a:xfrm>
            <a:off x="501316" y="2755232"/>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1180041C-1224-6E47-ABBF-0EE9D45AAECF}"/>
              </a:ext>
            </a:extLst>
          </p:cNvPr>
          <p:cNvSpPr txBox="1">
            <a:spLocks noChangeArrowheads="1"/>
          </p:cNvSpPr>
          <p:nvPr/>
        </p:nvSpPr>
        <p:spPr bwMode="auto">
          <a:xfrm>
            <a:off x="1644316" y="1656682"/>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F644224B-6CC8-A84E-AA82-EBE7DA8ED294}"/>
              </a:ext>
            </a:extLst>
          </p:cNvPr>
          <p:cNvSpPr>
            <a:spLocks noChangeShapeType="1"/>
          </p:cNvSpPr>
          <p:nvPr/>
        </p:nvSpPr>
        <p:spPr bwMode="auto">
          <a:xfrm>
            <a:off x="348916" y="2679032"/>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2C9D021B-F558-2349-92A7-A7333C434230}"/>
              </a:ext>
            </a:extLst>
          </p:cNvPr>
          <p:cNvSpPr>
            <a:spLocks noChangeShapeType="1"/>
          </p:cNvSpPr>
          <p:nvPr/>
        </p:nvSpPr>
        <p:spPr bwMode="auto">
          <a:xfrm>
            <a:off x="1491916" y="1612232"/>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BBD89B26-A72A-1349-8E74-9A765DFB5467}"/>
              </a:ext>
            </a:extLst>
          </p:cNvPr>
          <p:cNvSpPr txBox="1">
            <a:spLocks noChangeArrowheads="1"/>
          </p:cNvSpPr>
          <p:nvPr/>
        </p:nvSpPr>
        <p:spPr bwMode="auto">
          <a:xfrm>
            <a:off x="577516" y="2145632"/>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0A9CBA38-668C-E847-8238-40AC38720661}"/>
              </a:ext>
            </a:extLst>
          </p:cNvPr>
          <p:cNvSpPr txBox="1">
            <a:spLocks noChangeArrowheads="1"/>
          </p:cNvSpPr>
          <p:nvPr/>
        </p:nvSpPr>
        <p:spPr bwMode="auto">
          <a:xfrm>
            <a:off x="1187116" y="1612232"/>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4CA41817-932B-D744-85D7-348BA4F474F7}"/>
              </a:ext>
            </a:extLst>
          </p:cNvPr>
          <p:cNvSpPr txBox="1">
            <a:spLocks noChangeArrowheads="1"/>
          </p:cNvSpPr>
          <p:nvPr/>
        </p:nvSpPr>
        <p:spPr bwMode="auto">
          <a:xfrm>
            <a:off x="1644316" y="2769520"/>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8B43BA50-C2F4-CB44-8176-88D593D9088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8B43BA50-C2F4-CB44-8176-88D593D9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Box 11">
            <a:extLst>
              <a:ext uri="{FF2B5EF4-FFF2-40B4-BE49-F238E27FC236}">
                <a16:creationId xmlns:a16="http://schemas.microsoft.com/office/drawing/2014/main" id="{88FA0E62-E86C-3542-BB78-2D143DFCAD03}"/>
              </a:ext>
            </a:extLst>
          </p:cNvPr>
          <p:cNvSpPr txBox="1"/>
          <p:nvPr/>
        </p:nvSpPr>
        <p:spPr>
          <a:xfrm>
            <a:off x="4768516" y="2129757"/>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30510131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008D3549-81AE-BC4D-BA7B-A1BDF8BCB06B}"/>
              </a:ext>
            </a:extLst>
          </p:cNvPr>
          <p:cNvSpPr txBox="1">
            <a:spLocks noChangeArrowheads="1"/>
          </p:cNvSpPr>
          <p:nvPr/>
        </p:nvSpPr>
        <p:spPr bwMode="auto">
          <a:xfrm>
            <a:off x="501316" y="2755232"/>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6803" name="Text Box 3">
            <a:extLst>
              <a:ext uri="{FF2B5EF4-FFF2-40B4-BE49-F238E27FC236}">
                <a16:creationId xmlns:a16="http://schemas.microsoft.com/office/drawing/2014/main" id="{1180041C-1224-6E47-ABBF-0EE9D45AAECF}"/>
              </a:ext>
            </a:extLst>
          </p:cNvPr>
          <p:cNvSpPr txBox="1">
            <a:spLocks noChangeArrowheads="1"/>
          </p:cNvSpPr>
          <p:nvPr/>
        </p:nvSpPr>
        <p:spPr bwMode="auto">
          <a:xfrm>
            <a:off x="1644316" y="1656682"/>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6804" name="Line 4">
            <a:extLst>
              <a:ext uri="{FF2B5EF4-FFF2-40B4-BE49-F238E27FC236}">
                <a16:creationId xmlns:a16="http://schemas.microsoft.com/office/drawing/2014/main" id="{F644224B-6CC8-A84E-AA82-EBE7DA8ED294}"/>
              </a:ext>
            </a:extLst>
          </p:cNvPr>
          <p:cNvSpPr>
            <a:spLocks noChangeShapeType="1"/>
          </p:cNvSpPr>
          <p:nvPr/>
        </p:nvSpPr>
        <p:spPr bwMode="auto">
          <a:xfrm>
            <a:off x="348916" y="2679032"/>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5" name="Line 5">
            <a:extLst>
              <a:ext uri="{FF2B5EF4-FFF2-40B4-BE49-F238E27FC236}">
                <a16:creationId xmlns:a16="http://schemas.microsoft.com/office/drawing/2014/main" id="{2C9D021B-F558-2349-92A7-A7333C434230}"/>
              </a:ext>
            </a:extLst>
          </p:cNvPr>
          <p:cNvSpPr>
            <a:spLocks noChangeShapeType="1"/>
          </p:cNvSpPr>
          <p:nvPr/>
        </p:nvSpPr>
        <p:spPr bwMode="auto">
          <a:xfrm>
            <a:off x="1491916" y="1612232"/>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6806" name="Text Box 6">
            <a:extLst>
              <a:ext uri="{FF2B5EF4-FFF2-40B4-BE49-F238E27FC236}">
                <a16:creationId xmlns:a16="http://schemas.microsoft.com/office/drawing/2014/main" id="{BBD89B26-A72A-1349-8E74-9A765DFB5467}"/>
              </a:ext>
            </a:extLst>
          </p:cNvPr>
          <p:cNvSpPr txBox="1">
            <a:spLocks noChangeArrowheads="1"/>
          </p:cNvSpPr>
          <p:nvPr/>
        </p:nvSpPr>
        <p:spPr bwMode="auto">
          <a:xfrm>
            <a:off x="577516" y="2145632"/>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6807" name="Text Box 7">
            <a:extLst>
              <a:ext uri="{FF2B5EF4-FFF2-40B4-BE49-F238E27FC236}">
                <a16:creationId xmlns:a16="http://schemas.microsoft.com/office/drawing/2014/main" id="{0A9CBA38-668C-E847-8238-40AC38720661}"/>
              </a:ext>
            </a:extLst>
          </p:cNvPr>
          <p:cNvSpPr txBox="1">
            <a:spLocks noChangeArrowheads="1"/>
          </p:cNvSpPr>
          <p:nvPr/>
        </p:nvSpPr>
        <p:spPr bwMode="auto">
          <a:xfrm>
            <a:off x="1187116" y="1612232"/>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6808" name="Text Box 8">
            <a:extLst>
              <a:ext uri="{FF2B5EF4-FFF2-40B4-BE49-F238E27FC236}">
                <a16:creationId xmlns:a16="http://schemas.microsoft.com/office/drawing/2014/main" id="{4CA41817-932B-D744-85D7-348BA4F474F7}"/>
              </a:ext>
            </a:extLst>
          </p:cNvPr>
          <p:cNvSpPr txBox="1">
            <a:spLocks noChangeArrowheads="1"/>
          </p:cNvSpPr>
          <p:nvPr/>
        </p:nvSpPr>
        <p:spPr bwMode="auto">
          <a:xfrm>
            <a:off x="1644316" y="2769520"/>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0  0  0  0 0 0  0</a:t>
            </a:r>
            <a:br>
              <a:rPr lang="en-US" sz="2800" dirty="0">
                <a:latin typeface="Arial" charset="0"/>
                <a:ea typeface="ＭＳ Ｐゴシック" charset="0"/>
              </a:rPr>
            </a:br>
            <a:r>
              <a:rPr lang="en-US" sz="2800" dirty="0">
                <a:latin typeface="Arial" charset="0"/>
                <a:ea typeface="ＭＳ Ｐゴシック" charset="0"/>
              </a:rPr>
              <a:t>0  0  0  0 1 1  1</a:t>
            </a:r>
            <a:br>
              <a:rPr lang="en-US" sz="2800" dirty="0">
                <a:latin typeface="Arial" charset="0"/>
                <a:ea typeface="ＭＳ Ｐゴシック" charset="0"/>
              </a:rPr>
            </a:br>
            <a:r>
              <a:rPr lang="en-US" sz="2800" dirty="0">
                <a:latin typeface="Arial" charset="0"/>
                <a:ea typeface="ＭＳ Ｐゴシック" charset="0"/>
              </a:rPr>
              <a:t>0  1  1  1 1 2  2</a:t>
            </a:r>
            <a:br>
              <a:rPr lang="en-US" sz="2800" dirty="0">
                <a:latin typeface="Arial" charset="0"/>
                <a:ea typeface="ＭＳ Ｐゴシック" charset="0"/>
              </a:rPr>
            </a:br>
            <a:r>
              <a:rPr lang="en-US" sz="2800" dirty="0">
                <a:latin typeface="Arial" charset="0"/>
                <a:ea typeface="ＭＳ Ｐゴシック" charset="0"/>
              </a:rPr>
              <a:t>0  1  1  2 2 2  2</a:t>
            </a:r>
            <a:br>
              <a:rPr lang="en-US" sz="2800" dirty="0">
                <a:latin typeface="Arial" charset="0"/>
                <a:ea typeface="ＭＳ Ｐゴシック" charset="0"/>
              </a:rPr>
            </a:br>
            <a:r>
              <a:rPr lang="en-US" sz="2800" dirty="0">
                <a:latin typeface="Arial" charset="0"/>
                <a:ea typeface="ＭＳ Ｐゴシック" charset="0"/>
              </a:rPr>
              <a:t>0  1  1  2 2 3  3</a:t>
            </a:r>
            <a:br>
              <a:rPr lang="en-US" sz="2800" dirty="0">
                <a:latin typeface="Arial" charset="0"/>
                <a:ea typeface="ＭＳ Ｐゴシック" charset="0"/>
              </a:rPr>
            </a:br>
            <a:r>
              <a:rPr lang="en-US" sz="2800" dirty="0">
                <a:latin typeface="Arial" charset="0"/>
                <a:ea typeface="ＭＳ Ｐゴシック" charset="0"/>
              </a:rPr>
              <a:t>0  1  2  2 2 3  3</a:t>
            </a:r>
            <a:br>
              <a:rPr lang="en-US" sz="2800" dirty="0">
                <a:latin typeface="Arial" charset="0"/>
                <a:ea typeface="ＭＳ Ｐゴシック" charset="0"/>
              </a:rPr>
            </a:br>
            <a:r>
              <a:rPr lang="en-US" sz="2800" dirty="0">
                <a:latin typeface="Arial" charset="0"/>
                <a:ea typeface="ＭＳ Ｐゴシック" charset="0"/>
              </a:rPr>
              <a:t>0  1  2  2 3 3  4</a:t>
            </a:r>
            <a:br>
              <a:rPr lang="en-US" sz="2800" dirty="0">
                <a:latin typeface="Arial" charset="0"/>
                <a:ea typeface="ＭＳ Ｐゴシック" charset="0"/>
              </a:rPr>
            </a:br>
            <a:r>
              <a:rPr lang="en-US" sz="2800" dirty="0">
                <a:latin typeface="Arial" charset="0"/>
                <a:ea typeface="ＭＳ Ｐゴシック" charset="0"/>
              </a:rPr>
              <a:t>0  1  2  2 3 4  4</a:t>
            </a:r>
          </a:p>
        </p:txBody>
      </p:sp>
      <p:graphicFrame>
        <p:nvGraphicFramePr>
          <p:cNvPr id="77832" name="Object 9">
            <a:extLst>
              <a:ext uri="{FF2B5EF4-FFF2-40B4-BE49-F238E27FC236}">
                <a16:creationId xmlns:a16="http://schemas.microsoft.com/office/drawing/2014/main" id="{8B43BA50-C2F4-CB44-8176-88D593D90881}"/>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7832" name="Object 9">
                        <a:extLst>
                          <a:ext uri="{FF2B5EF4-FFF2-40B4-BE49-F238E27FC236}">
                            <a16:creationId xmlns:a16="http://schemas.microsoft.com/office/drawing/2014/main" id="{8B43BA50-C2F4-CB44-8176-88D593D9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TextBox 10">
            <a:extLst>
              <a:ext uri="{FF2B5EF4-FFF2-40B4-BE49-F238E27FC236}">
                <a16:creationId xmlns:a16="http://schemas.microsoft.com/office/drawing/2014/main" id="{F478FA17-4F3B-0345-8223-1AC1B527FC1B}"/>
              </a:ext>
            </a:extLst>
          </p:cNvPr>
          <p:cNvSpPr txBox="1"/>
          <p:nvPr/>
        </p:nvSpPr>
        <p:spPr>
          <a:xfrm>
            <a:off x="4616115" y="2131513"/>
            <a:ext cx="4012637"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endParaRPr lang="en-US" sz="2800" dirty="0"/>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endParaRPr lang="el-GR" altLang="en-US" sz="2800" dirty="0">
              <a:solidFill>
                <a:srgbClr val="0000FF"/>
              </a:solidFill>
              <a:cs typeface="Arial" panose="020B0604020202020204" pitchFamily="34" charset="0"/>
            </a:endParaRPr>
          </a:p>
        </p:txBody>
      </p:sp>
    </p:spTree>
    <p:extLst>
      <p:ext uri="{BB962C8B-B14F-4D97-AF65-F5344CB8AC3E}">
        <p14:creationId xmlns:p14="http://schemas.microsoft.com/office/powerpoint/2010/main" val="8341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2142D6-947D-0A40-A3D6-6C46C21EED31}"/>
              </a:ext>
            </a:extLst>
          </p:cNvPr>
          <p:cNvSpPr>
            <a:spLocks noGrp="1" noChangeArrowheads="1"/>
          </p:cNvSpPr>
          <p:nvPr>
            <p:ph type="title"/>
          </p:nvPr>
        </p:nvSpPr>
        <p:spPr/>
        <p:txBody>
          <a:bodyPr/>
          <a:lstStyle/>
          <a:p>
            <a:pPr eaLnBrk="1" hangingPunct="1">
              <a:defRPr/>
            </a:pPr>
            <a:r>
              <a:rPr lang="en-US">
                <a:cs typeface="+mj-cs"/>
              </a:rPr>
              <a:t>Can we do better?</a:t>
            </a:r>
          </a:p>
        </p:txBody>
      </p:sp>
      <p:sp>
        <p:nvSpPr>
          <p:cNvPr id="16388" name="Text Box 4">
            <a:extLst>
              <a:ext uri="{FF2B5EF4-FFF2-40B4-BE49-F238E27FC236}">
                <a16:creationId xmlns:a16="http://schemas.microsoft.com/office/drawing/2014/main" id="{3E23D444-0379-D54D-9722-FD32393D9177}"/>
              </a:ext>
            </a:extLst>
          </p:cNvPr>
          <p:cNvSpPr txBox="1">
            <a:spLocks noChangeArrowheads="1"/>
          </p:cNvSpPr>
          <p:nvPr/>
        </p:nvSpPr>
        <p:spPr bwMode="auto">
          <a:xfrm>
            <a:off x="3810000" y="1524000"/>
            <a:ext cx="914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a:t>
            </a:r>
          </a:p>
        </p:txBody>
      </p:sp>
      <p:sp>
        <p:nvSpPr>
          <p:cNvPr id="16389" name="Text Box 5">
            <a:extLst>
              <a:ext uri="{FF2B5EF4-FFF2-40B4-BE49-F238E27FC236}">
                <a16:creationId xmlns:a16="http://schemas.microsoft.com/office/drawing/2014/main" id="{1775F209-3E89-3E45-94E7-4725007A8976}"/>
              </a:ext>
            </a:extLst>
          </p:cNvPr>
          <p:cNvSpPr txBox="1">
            <a:spLocks noChangeArrowheads="1"/>
          </p:cNvSpPr>
          <p:nvPr/>
        </p:nvSpPr>
        <p:spPr bwMode="auto">
          <a:xfrm>
            <a:off x="1752600" y="2224088"/>
            <a:ext cx="1219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Fib(n-1)</a:t>
            </a:r>
          </a:p>
        </p:txBody>
      </p:sp>
      <p:sp>
        <p:nvSpPr>
          <p:cNvPr id="16390" name="Text Box 6">
            <a:extLst>
              <a:ext uri="{FF2B5EF4-FFF2-40B4-BE49-F238E27FC236}">
                <a16:creationId xmlns:a16="http://schemas.microsoft.com/office/drawing/2014/main" id="{C10CAC77-B33C-5143-B624-056F2BE6C584}"/>
              </a:ext>
            </a:extLst>
          </p:cNvPr>
          <p:cNvSpPr txBox="1">
            <a:spLocks noChangeArrowheads="1"/>
          </p:cNvSpPr>
          <p:nvPr/>
        </p:nvSpPr>
        <p:spPr bwMode="auto">
          <a:xfrm>
            <a:off x="5638800" y="2209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6391" name="Text Box 7">
            <a:extLst>
              <a:ext uri="{FF2B5EF4-FFF2-40B4-BE49-F238E27FC236}">
                <a16:creationId xmlns:a16="http://schemas.microsoft.com/office/drawing/2014/main" id="{7CD40803-87D3-084F-A506-27CF1485241C}"/>
              </a:ext>
            </a:extLst>
          </p:cNvPr>
          <p:cNvSpPr txBox="1">
            <a:spLocks noChangeArrowheads="1"/>
          </p:cNvSpPr>
          <p:nvPr/>
        </p:nvSpPr>
        <p:spPr bwMode="auto">
          <a:xfrm>
            <a:off x="609600" y="3352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Fib(n-2)</a:t>
            </a:r>
          </a:p>
        </p:txBody>
      </p:sp>
      <p:sp>
        <p:nvSpPr>
          <p:cNvPr id="16392" name="Text Box 8">
            <a:extLst>
              <a:ext uri="{FF2B5EF4-FFF2-40B4-BE49-F238E27FC236}">
                <a16:creationId xmlns:a16="http://schemas.microsoft.com/office/drawing/2014/main" id="{84489055-B26D-8E40-8D86-FA7BC2BA2657}"/>
              </a:ext>
            </a:extLst>
          </p:cNvPr>
          <p:cNvSpPr txBox="1">
            <a:spLocks noChangeArrowheads="1"/>
          </p:cNvSpPr>
          <p:nvPr/>
        </p:nvSpPr>
        <p:spPr bwMode="auto">
          <a:xfrm>
            <a:off x="2667000" y="3352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Fib(n-3)</a:t>
            </a:r>
          </a:p>
        </p:txBody>
      </p:sp>
      <p:sp>
        <p:nvSpPr>
          <p:cNvPr id="16393" name="Text Box 9">
            <a:extLst>
              <a:ext uri="{FF2B5EF4-FFF2-40B4-BE49-F238E27FC236}">
                <a16:creationId xmlns:a16="http://schemas.microsoft.com/office/drawing/2014/main" id="{2FAFC4F7-E7CF-1442-9084-74F13D1639BC}"/>
              </a:ext>
            </a:extLst>
          </p:cNvPr>
          <p:cNvSpPr txBox="1">
            <a:spLocks noChangeArrowheads="1"/>
          </p:cNvSpPr>
          <p:nvPr/>
        </p:nvSpPr>
        <p:spPr bwMode="auto">
          <a:xfrm>
            <a:off x="228600" y="4510088"/>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Fib(n-3)</a:t>
            </a:r>
          </a:p>
        </p:txBody>
      </p:sp>
      <p:sp>
        <p:nvSpPr>
          <p:cNvPr id="16394" name="Text Box 10">
            <a:extLst>
              <a:ext uri="{FF2B5EF4-FFF2-40B4-BE49-F238E27FC236}">
                <a16:creationId xmlns:a16="http://schemas.microsoft.com/office/drawing/2014/main" id="{AFD72767-1BB6-8549-ADAD-BC8C3DC9C02D}"/>
              </a:ext>
            </a:extLst>
          </p:cNvPr>
          <p:cNvSpPr txBox="1">
            <a:spLocks noChangeArrowheads="1"/>
          </p:cNvSpPr>
          <p:nvPr/>
        </p:nvSpPr>
        <p:spPr bwMode="auto">
          <a:xfrm>
            <a:off x="11430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395" name="Text Box 11">
            <a:extLst>
              <a:ext uri="{FF2B5EF4-FFF2-40B4-BE49-F238E27FC236}">
                <a16:creationId xmlns:a16="http://schemas.microsoft.com/office/drawing/2014/main" id="{AB314BB0-69ED-1B40-8080-AE177D27E2FA}"/>
              </a:ext>
            </a:extLst>
          </p:cNvPr>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396" name="Text Box 12">
            <a:extLst>
              <a:ext uri="{FF2B5EF4-FFF2-40B4-BE49-F238E27FC236}">
                <a16:creationId xmlns:a16="http://schemas.microsoft.com/office/drawing/2014/main" id="{F120B614-BD18-2E4D-A2F8-EDC0BABB145B}"/>
              </a:ext>
            </a:extLst>
          </p:cNvPr>
          <p:cNvSpPr txBox="1">
            <a:spLocks noChangeArrowheads="1"/>
          </p:cNvSpPr>
          <p:nvPr/>
        </p:nvSpPr>
        <p:spPr bwMode="auto">
          <a:xfrm>
            <a:off x="34290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397" name="Text Box 13">
            <a:extLst>
              <a:ext uri="{FF2B5EF4-FFF2-40B4-BE49-F238E27FC236}">
                <a16:creationId xmlns:a16="http://schemas.microsoft.com/office/drawing/2014/main" id="{D92D5FAD-3523-AD42-A235-5C63A59CD7AA}"/>
              </a:ext>
            </a:extLst>
          </p:cNvPr>
          <p:cNvSpPr txBox="1">
            <a:spLocks noChangeArrowheads="1"/>
          </p:cNvSpPr>
          <p:nvPr/>
        </p:nvSpPr>
        <p:spPr bwMode="auto">
          <a:xfrm>
            <a:off x="5029200" y="3352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Fib(n-3)</a:t>
            </a:r>
          </a:p>
        </p:txBody>
      </p:sp>
      <p:sp>
        <p:nvSpPr>
          <p:cNvPr id="16398" name="Text Box 14">
            <a:extLst>
              <a:ext uri="{FF2B5EF4-FFF2-40B4-BE49-F238E27FC236}">
                <a16:creationId xmlns:a16="http://schemas.microsoft.com/office/drawing/2014/main" id="{3EDCC8E6-BDC2-7D4C-8E1D-4C52D3ACF96D}"/>
              </a:ext>
            </a:extLst>
          </p:cNvPr>
          <p:cNvSpPr txBox="1">
            <a:spLocks noChangeArrowheads="1"/>
          </p:cNvSpPr>
          <p:nvPr/>
        </p:nvSpPr>
        <p:spPr bwMode="auto">
          <a:xfrm>
            <a:off x="6858000" y="3290888"/>
            <a:ext cx="1219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Fib(n-4)</a:t>
            </a:r>
          </a:p>
        </p:txBody>
      </p:sp>
      <p:sp>
        <p:nvSpPr>
          <p:cNvPr id="16399" name="Text Box 15">
            <a:extLst>
              <a:ext uri="{FF2B5EF4-FFF2-40B4-BE49-F238E27FC236}">
                <a16:creationId xmlns:a16="http://schemas.microsoft.com/office/drawing/2014/main" id="{067AD326-C4E6-1344-93DF-1C5C18D81D6B}"/>
              </a:ext>
            </a:extLst>
          </p:cNvPr>
          <p:cNvSpPr txBox="1">
            <a:spLocks noChangeArrowheads="1"/>
          </p:cNvSpPr>
          <p:nvPr/>
        </p:nvSpPr>
        <p:spPr bwMode="auto">
          <a:xfrm>
            <a:off x="4648200" y="4510088"/>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Fib(n-4)</a:t>
            </a:r>
          </a:p>
        </p:txBody>
      </p:sp>
      <p:sp>
        <p:nvSpPr>
          <p:cNvPr id="16400" name="Text Box 16">
            <a:extLst>
              <a:ext uri="{FF2B5EF4-FFF2-40B4-BE49-F238E27FC236}">
                <a16:creationId xmlns:a16="http://schemas.microsoft.com/office/drawing/2014/main" id="{A2BA5128-31EF-914F-9E8E-D4ACB793C3C3}"/>
              </a:ext>
            </a:extLst>
          </p:cNvPr>
          <p:cNvSpPr txBox="1">
            <a:spLocks noChangeArrowheads="1"/>
          </p:cNvSpPr>
          <p:nvPr/>
        </p:nvSpPr>
        <p:spPr bwMode="auto">
          <a:xfrm>
            <a:off x="55626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401" name="Text Box 17">
            <a:extLst>
              <a:ext uri="{FF2B5EF4-FFF2-40B4-BE49-F238E27FC236}">
                <a16:creationId xmlns:a16="http://schemas.microsoft.com/office/drawing/2014/main" id="{3DC28097-E101-9140-9579-7E1FD3F58E1E}"/>
              </a:ext>
            </a:extLst>
          </p:cNvPr>
          <p:cNvSpPr txBox="1">
            <a:spLocks noChangeArrowheads="1"/>
          </p:cNvSpPr>
          <p:nvPr/>
        </p:nvSpPr>
        <p:spPr bwMode="auto">
          <a:xfrm>
            <a:off x="6858000" y="4510088"/>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Fib(n-5)</a:t>
            </a:r>
          </a:p>
        </p:txBody>
      </p:sp>
      <p:sp>
        <p:nvSpPr>
          <p:cNvPr id="16402" name="Text Box 18">
            <a:extLst>
              <a:ext uri="{FF2B5EF4-FFF2-40B4-BE49-F238E27FC236}">
                <a16:creationId xmlns:a16="http://schemas.microsoft.com/office/drawing/2014/main" id="{AB79EEF6-AB2D-A141-8C0A-3A9B02582B9F}"/>
              </a:ext>
            </a:extLst>
          </p:cNvPr>
          <p:cNvSpPr txBox="1">
            <a:spLocks noChangeArrowheads="1"/>
          </p:cNvSpPr>
          <p:nvPr/>
        </p:nvSpPr>
        <p:spPr bwMode="auto">
          <a:xfrm>
            <a:off x="7772400" y="449580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latin typeface="Arial" charset="0"/>
                <a:ea typeface="ＭＳ Ｐゴシック" charset="0"/>
              </a:rPr>
              <a:t>Fib(n-6)</a:t>
            </a:r>
          </a:p>
        </p:txBody>
      </p:sp>
      <p:sp>
        <p:nvSpPr>
          <p:cNvPr id="16403" name="Line 19">
            <a:extLst>
              <a:ext uri="{FF2B5EF4-FFF2-40B4-BE49-F238E27FC236}">
                <a16:creationId xmlns:a16="http://schemas.microsoft.com/office/drawing/2014/main" id="{4C0B7DAE-48A5-0540-940D-F4CC7DBF5416}"/>
              </a:ext>
            </a:extLst>
          </p:cNvPr>
          <p:cNvSpPr>
            <a:spLocks noChangeShapeType="1"/>
          </p:cNvSpPr>
          <p:nvPr/>
        </p:nvSpPr>
        <p:spPr bwMode="auto">
          <a:xfrm flipH="1">
            <a:off x="2438400" y="1905000"/>
            <a:ext cx="16764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4" name="Line 20">
            <a:extLst>
              <a:ext uri="{FF2B5EF4-FFF2-40B4-BE49-F238E27FC236}">
                <a16:creationId xmlns:a16="http://schemas.microsoft.com/office/drawing/2014/main" id="{0E2F494E-B240-1B4D-BEB7-47609CE16F4D}"/>
              </a:ext>
            </a:extLst>
          </p:cNvPr>
          <p:cNvSpPr>
            <a:spLocks noChangeShapeType="1"/>
          </p:cNvSpPr>
          <p:nvPr/>
        </p:nvSpPr>
        <p:spPr bwMode="auto">
          <a:xfrm>
            <a:off x="4114800" y="1905000"/>
            <a:ext cx="1752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5" name="Line 21">
            <a:extLst>
              <a:ext uri="{FF2B5EF4-FFF2-40B4-BE49-F238E27FC236}">
                <a16:creationId xmlns:a16="http://schemas.microsoft.com/office/drawing/2014/main" id="{9AE13047-B8B3-A14E-BD8F-C26F78426939}"/>
              </a:ext>
            </a:extLst>
          </p:cNvPr>
          <p:cNvSpPr>
            <a:spLocks noChangeShapeType="1"/>
          </p:cNvSpPr>
          <p:nvPr/>
        </p:nvSpPr>
        <p:spPr bwMode="auto">
          <a:xfrm flipH="1">
            <a:off x="1219200" y="2590800"/>
            <a:ext cx="8382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6" name="Line 22">
            <a:extLst>
              <a:ext uri="{FF2B5EF4-FFF2-40B4-BE49-F238E27FC236}">
                <a16:creationId xmlns:a16="http://schemas.microsoft.com/office/drawing/2014/main" id="{CDE0371D-C542-7D4A-AA47-5EB7691CE7B4}"/>
              </a:ext>
            </a:extLst>
          </p:cNvPr>
          <p:cNvSpPr>
            <a:spLocks noChangeShapeType="1"/>
          </p:cNvSpPr>
          <p:nvPr/>
        </p:nvSpPr>
        <p:spPr bwMode="auto">
          <a:xfrm>
            <a:off x="2057400" y="2590800"/>
            <a:ext cx="990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7" name="Line 23">
            <a:extLst>
              <a:ext uri="{FF2B5EF4-FFF2-40B4-BE49-F238E27FC236}">
                <a16:creationId xmlns:a16="http://schemas.microsoft.com/office/drawing/2014/main" id="{63EAFAA1-0DAC-6346-AB9D-91CB251A6C79}"/>
              </a:ext>
            </a:extLst>
          </p:cNvPr>
          <p:cNvSpPr>
            <a:spLocks noChangeShapeType="1"/>
          </p:cNvSpPr>
          <p:nvPr/>
        </p:nvSpPr>
        <p:spPr bwMode="auto">
          <a:xfrm flipH="1">
            <a:off x="762000" y="3733800"/>
            <a:ext cx="228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8" name="Line 24">
            <a:extLst>
              <a:ext uri="{FF2B5EF4-FFF2-40B4-BE49-F238E27FC236}">
                <a16:creationId xmlns:a16="http://schemas.microsoft.com/office/drawing/2014/main" id="{111B00D4-3100-7D40-A705-F959B3857922}"/>
              </a:ext>
            </a:extLst>
          </p:cNvPr>
          <p:cNvSpPr>
            <a:spLocks noChangeShapeType="1"/>
          </p:cNvSpPr>
          <p:nvPr/>
        </p:nvSpPr>
        <p:spPr bwMode="auto">
          <a:xfrm>
            <a:off x="990600" y="3733800"/>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9" name="Line 25">
            <a:extLst>
              <a:ext uri="{FF2B5EF4-FFF2-40B4-BE49-F238E27FC236}">
                <a16:creationId xmlns:a16="http://schemas.microsoft.com/office/drawing/2014/main" id="{B638BE4F-2BED-E141-8ADB-D39581689468}"/>
              </a:ext>
            </a:extLst>
          </p:cNvPr>
          <p:cNvSpPr>
            <a:spLocks noChangeShapeType="1"/>
          </p:cNvSpPr>
          <p:nvPr/>
        </p:nvSpPr>
        <p:spPr bwMode="auto">
          <a:xfrm flipH="1">
            <a:off x="2819400" y="3733800"/>
            <a:ext cx="228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0" name="Line 26">
            <a:extLst>
              <a:ext uri="{FF2B5EF4-FFF2-40B4-BE49-F238E27FC236}">
                <a16:creationId xmlns:a16="http://schemas.microsoft.com/office/drawing/2014/main" id="{AFC07A38-3667-DE4B-A867-7D1D069FABF5}"/>
              </a:ext>
            </a:extLst>
          </p:cNvPr>
          <p:cNvSpPr>
            <a:spLocks noChangeShapeType="1"/>
          </p:cNvSpPr>
          <p:nvPr/>
        </p:nvSpPr>
        <p:spPr bwMode="auto">
          <a:xfrm>
            <a:off x="3048000" y="3733800"/>
            <a:ext cx="7620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1" name="Line 27">
            <a:extLst>
              <a:ext uri="{FF2B5EF4-FFF2-40B4-BE49-F238E27FC236}">
                <a16:creationId xmlns:a16="http://schemas.microsoft.com/office/drawing/2014/main" id="{25BBAE9A-3D76-CA4A-8EC4-8ADA5F988740}"/>
              </a:ext>
            </a:extLst>
          </p:cNvPr>
          <p:cNvSpPr>
            <a:spLocks noChangeShapeType="1"/>
          </p:cNvSpPr>
          <p:nvPr/>
        </p:nvSpPr>
        <p:spPr bwMode="auto">
          <a:xfrm flipH="1">
            <a:off x="5181600" y="3733800"/>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2" name="Line 28">
            <a:extLst>
              <a:ext uri="{FF2B5EF4-FFF2-40B4-BE49-F238E27FC236}">
                <a16:creationId xmlns:a16="http://schemas.microsoft.com/office/drawing/2014/main" id="{20E365F3-7D0B-F141-8DA9-951268F3447E}"/>
              </a:ext>
            </a:extLst>
          </p:cNvPr>
          <p:cNvSpPr>
            <a:spLocks noChangeShapeType="1"/>
          </p:cNvSpPr>
          <p:nvPr/>
        </p:nvSpPr>
        <p:spPr bwMode="auto">
          <a:xfrm>
            <a:off x="5638800" y="3733800"/>
            <a:ext cx="3810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3" name="Line 29">
            <a:extLst>
              <a:ext uri="{FF2B5EF4-FFF2-40B4-BE49-F238E27FC236}">
                <a16:creationId xmlns:a16="http://schemas.microsoft.com/office/drawing/2014/main" id="{DCB3A3FD-B4A4-FF46-A1AC-434AED02B4C8}"/>
              </a:ext>
            </a:extLst>
          </p:cNvPr>
          <p:cNvSpPr>
            <a:spLocks noChangeShapeType="1"/>
          </p:cNvSpPr>
          <p:nvPr/>
        </p:nvSpPr>
        <p:spPr bwMode="auto">
          <a:xfrm flipH="1">
            <a:off x="5638800" y="2590800"/>
            <a:ext cx="4572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4" name="Line 30">
            <a:extLst>
              <a:ext uri="{FF2B5EF4-FFF2-40B4-BE49-F238E27FC236}">
                <a16:creationId xmlns:a16="http://schemas.microsoft.com/office/drawing/2014/main" id="{C55FD27D-7E73-A348-9202-4BA280E2F16E}"/>
              </a:ext>
            </a:extLst>
          </p:cNvPr>
          <p:cNvSpPr>
            <a:spLocks noChangeShapeType="1"/>
          </p:cNvSpPr>
          <p:nvPr/>
        </p:nvSpPr>
        <p:spPr bwMode="auto">
          <a:xfrm>
            <a:off x="6096000" y="2590800"/>
            <a:ext cx="12192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5" name="Line 31">
            <a:extLst>
              <a:ext uri="{FF2B5EF4-FFF2-40B4-BE49-F238E27FC236}">
                <a16:creationId xmlns:a16="http://schemas.microsoft.com/office/drawing/2014/main" id="{4927E023-95EE-A740-9A5C-344FABC52310}"/>
              </a:ext>
            </a:extLst>
          </p:cNvPr>
          <p:cNvSpPr>
            <a:spLocks noChangeShapeType="1"/>
          </p:cNvSpPr>
          <p:nvPr/>
        </p:nvSpPr>
        <p:spPr bwMode="auto">
          <a:xfrm flipH="1">
            <a:off x="7239000" y="3733800"/>
            <a:ext cx="2286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6" name="Line 32">
            <a:extLst>
              <a:ext uri="{FF2B5EF4-FFF2-40B4-BE49-F238E27FC236}">
                <a16:creationId xmlns:a16="http://schemas.microsoft.com/office/drawing/2014/main" id="{F52307A8-D120-9F4B-A322-81D8BFC1E182}"/>
              </a:ext>
            </a:extLst>
          </p:cNvPr>
          <p:cNvSpPr>
            <a:spLocks noChangeShapeType="1"/>
          </p:cNvSpPr>
          <p:nvPr/>
        </p:nvSpPr>
        <p:spPr bwMode="auto">
          <a:xfrm>
            <a:off x="7467600" y="3733800"/>
            <a:ext cx="6858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7" name="Line 33">
            <a:extLst>
              <a:ext uri="{FF2B5EF4-FFF2-40B4-BE49-F238E27FC236}">
                <a16:creationId xmlns:a16="http://schemas.microsoft.com/office/drawing/2014/main" id="{4FAA68B9-5984-3A4D-8F24-085510861F17}"/>
              </a:ext>
            </a:extLst>
          </p:cNvPr>
          <p:cNvSpPr>
            <a:spLocks noChangeShapeType="1"/>
          </p:cNvSpPr>
          <p:nvPr/>
        </p:nvSpPr>
        <p:spPr bwMode="auto">
          <a:xfrm flipH="1">
            <a:off x="4572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8" name="Line 34">
            <a:extLst>
              <a:ext uri="{FF2B5EF4-FFF2-40B4-BE49-F238E27FC236}">
                <a16:creationId xmlns:a16="http://schemas.microsoft.com/office/drawing/2014/main" id="{D60DEBCE-A8E0-DF43-AB7A-FADF2CDC1406}"/>
              </a:ext>
            </a:extLst>
          </p:cNvPr>
          <p:cNvSpPr>
            <a:spLocks noChangeShapeType="1"/>
          </p:cNvSpPr>
          <p:nvPr/>
        </p:nvSpPr>
        <p:spPr bwMode="auto">
          <a:xfrm>
            <a:off x="6858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9" name="Line 35">
            <a:extLst>
              <a:ext uri="{FF2B5EF4-FFF2-40B4-BE49-F238E27FC236}">
                <a16:creationId xmlns:a16="http://schemas.microsoft.com/office/drawing/2014/main" id="{00ABA09A-5D94-E142-8AB6-A0C875A816B7}"/>
              </a:ext>
            </a:extLst>
          </p:cNvPr>
          <p:cNvSpPr>
            <a:spLocks noChangeShapeType="1"/>
          </p:cNvSpPr>
          <p:nvPr/>
        </p:nvSpPr>
        <p:spPr bwMode="auto">
          <a:xfrm flipH="1">
            <a:off x="13716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0" name="Line 36">
            <a:extLst>
              <a:ext uri="{FF2B5EF4-FFF2-40B4-BE49-F238E27FC236}">
                <a16:creationId xmlns:a16="http://schemas.microsoft.com/office/drawing/2014/main" id="{6EFAB551-F740-924C-952D-97EEF7E8747E}"/>
              </a:ext>
            </a:extLst>
          </p:cNvPr>
          <p:cNvSpPr>
            <a:spLocks noChangeShapeType="1"/>
          </p:cNvSpPr>
          <p:nvPr/>
        </p:nvSpPr>
        <p:spPr bwMode="auto">
          <a:xfrm>
            <a:off x="16002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1" name="Line 37">
            <a:extLst>
              <a:ext uri="{FF2B5EF4-FFF2-40B4-BE49-F238E27FC236}">
                <a16:creationId xmlns:a16="http://schemas.microsoft.com/office/drawing/2014/main" id="{E9D41A23-E313-854B-B278-271BCAF629A4}"/>
              </a:ext>
            </a:extLst>
          </p:cNvPr>
          <p:cNvSpPr>
            <a:spLocks noChangeShapeType="1"/>
          </p:cNvSpPr>
          <p:nvPr/>
        </p:nvSpPr>
        <p:spPr bwMode="auto">
          <a:xfrm flipH="1">
            <a:off x="25146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2" name="Line 38">
            <a:extLst>
              <a:ext uri="{FF2B5EF4-FFF2-40B4-BE49-F238E27FC236}">
                <a16:creationId xmlns:a16="http://schemas.microsoft.com/office/drawing/2014/main" id="{B3429C7B-06DC-C54A-BD7A-AFFBA032637F}"/>
              </a:ext>
            </a:extLst>
          </p:cNvPr>
          <p:cNvSpPr>
            <a:spLocks noChangeShapeType="1"/>
          </p:cNvSpPr>
          <p:nvPr/>
        </p:nvSpPr>
        <p:spPr bwMode="auto">
          <a:xfrm>
            <a:off x="27432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3" name="Line 39">
            <a:extLst>
              <a:ext uri="{FF2B5EF4-FFF2-40B4-BE49-F238E27FC236}">
                <a16:creationId xmlns:a16="http://schemas.microsoft.com/office/drawing/2014/main" id="{A0E9F92B-B459-1847-8755-D60179F5F49E}"/>
              </a:ext>
            </a:extLst>
          </p:cNvPr>
          <p:cNvSpPr>
            <a:spLocks noChangeShapeType="1"/>
          </p:cNvSpPr>
          <p:nvPr/>
        </p:nvSpPr>
        <p:spPr bwMode="auto">
          <a:xfrm flipH="1">
            <a:off x="3643313"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4" name="Line 40">
            <a:extLst>
              <a:ext uri="{FF2B5EF4-FFF2-40B4-BE49-F238E27FC236}">
                <a16:creationId xmlns:a16="http://schemas.microsoft.com/office/drawing/2014/main" id="{A014A56A-D231-324F-9EB9-5A8FDEA4F63C}"/>
              </a:ext>
            </a:extLst>
          </p:cNvPr>
          <p:cNvSpPr>
            <a:spLocks noChangeShapeType="1"/>
          </p:cNvSpPr>
          <p:nvPr/>
        </p:nvSpPr>
        <p:spPr bwMode="auto">
          <a:xfrm>
            <a:off x="3871913"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5" name="Line 41">
            <a:extLst>
              <a:ext uri="{FF2B5EF4-FFF2-40B4-BE49-F238E27FC236}">
                <a16:creationId xmlns:a16="http://schemas.microsoft.com/office/drawing/2014/main" id="{DC2ED712-8016-4A4A-B3F5-D2782DF8C2E1}"/>
              </a:ext>
            </a:extLst>
          </p:cNvPr>
          <p:cNvSpPr>
            <a:spLocks noChangeShapeType="1"/>
          </p:cNvSpPr>
          <p:nvPr/>
        </p:nvSpPr>
        <p:spPr bwMode="auto">
          <a:xfrm flipH="1">
            <a:off x="49530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6" name="Line 42">
            <a:extLst>
              <a:ext uri="{FF2B5EF4-FFF2-40B4-BE49-F238E27FC236}">
                <a16:creationId xmlns:a16="http://schemas.microsoft.com/office/drawing/2014/main" id="{95D7C408-E9CE-C74E-95F0-60D6E3DF5F3C}"/>
              </a:ext>
            </a:extLst>
          </p:cNvPr>
          <p:cNvSpPr>
            <a:spLocks noChangeShapeType="1"/>
          </p:cNvSpPr>
          <p:nvPr/>
        </p:nvSpPr>
        <p:spPr bwMode="auto">
          <a:xfrm>
            <a:off x="51816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7" name="Line 43">
            <a:extLst>
              <a:ext uri="{FF2B5EF4-FFF2-40B4-BE49-F238E27FC236}">
                <a16:creationId xmlns:a16="http://schemas.microsoft.com/office/drawing/2014/main" id="{51ACD1E4-1246-F148-AEA1-E029DC39A5FC}"/>
              </a:ext>
            </a:extLst>
          </p:cNvPr>
          <p:cNvSpPr>
            <a:spLocks noChangeShapeType="1"/>
          </p:cNvSpPr>
          <p:nvPr/>
        </p:nvSpPr>
        <p:spPr bwMode="auto">
          <a:xfrm flipH="1">
            <a:off x="58674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8" name="Line 44">
            <a:extLst>
              <a:ext uri="{FF2B5EF4-FFF2-40B4-BE49-F238E27FC236}">
                <a16:creationId xmlns:a16="http://schemas.microsoft.com/office/drawing/2014/main" id="{FBFAA8D9-6FBC-5145-833D-44EA93D258DA}"/>
              </a:ext>
            </a:extLst>
          </p:cNvPr>
          <p:cNvSpPr>
            <a:spLocks noChangeShapeType="1"/>
          </p:cNvSpPr>
          <p:nvPr/>
        </p:nvSpPr>
        <p:spPr bwMode="auto">
          <a:xfrm>
            <a:off x="60960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9" name="Line 45">
            <a:extLst>
              <a:ext uri="{FF2B5EF4-FFF2-40B4-BE49-F238E27FC236}">
                <a16:creationId xmlns:a16="http://schemas.microsoft.com/office/drawing/2014/main" id="{DBFC08D8-F7AD-4546-A227-A49D2B413D32}"/>
              </a:ext>
            </a:extLst>
          </p:cNvPr>
          <p:cNvSpPr>
            <a:spLocks noChangeShapeType="1"/>
          </p:cNvSpPr>
          <p:nvPr/>
        </p:nvSpPr>
        <p:spPr bwMode="auto">
          <a:xfrm flipH="1">
            <a:off x="71628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0" name="Line 46">
            <a:extLst>
              <a:ext uri="{FF2B5EF4-FFF2-40B4-BE49-F238E27FC236}">
                <a16:creationId xmlns:a16="http://schemas.microsoft.com/office/drawing/2014/main" id="{0077FD32-3B6B-A041-9C99-39E060F54939}"/>
              </a:ext>
            </a:extLst>
          </p:cNvPr>
          <p:cNvSpPr>
            <a:spLocks noChangeShapeType="1"/>
          </p:cNvSpPr>
          <p:nvPr/>
        </p:nvSpPr>
        <p:spPr bwMode="auto">
          <a:xfrm>
            <a:off x="73914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1" name="Line 47">
            <a:extLst>
              <a:ext uri="{FF2B5EF4-FFF2-40B4-BE49-F238E27FC236}">
                <a16:creationId xmlns:a16="http://schemas.microsoft.com/office/drawing/2014/main" id="{6D4FC754-655D-8C49-B2EA-055E4C4A44A7}"/>
              </a:ext>
            </a:extLst>
          </p:cNvPr>
          <p:cNvSpPr>
            <a:spLocks noChangeShapeType="1"/>
          </p:cNvSpPr>
          <p:nvPr/>
        </p:nvSpPr>
        <p:spPr bwMode="auto">
          <a:xfrm flipH="1">
            <a:off x="8001000" y="4953000"/>
            <a:ext cx="2286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32" name="Line 48">
            <a:extLst>
              <a:ext uri="{FF2B5EF4-FFF2-40B4-BE49-F238E27FC236}">
                <a16:creationId xmlns:a16="http://schemas.microsoft.com/office/drawing/2014/main" id="{7BC04745-9076-004C-BEAE-FB602542DDCC}"/>
              </a:ext>
            </a:extLst>
          </p:cNvPr>
          <p:cNvSpPr>
            <a:spLocks noChangeShapeType="1"/>
          </p:cNvSpPr>
          <p:nvPr/>
        </p:nvSpPr>
        <p:spPr bwMode="auto">
          <a:xfrm>
            <a:off x="8229600" y="4953000"/>
            <a:ext cx="1524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5912507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0271069-45F2-A84A-AB93-767ED8FB5372}"/>
              </a:ext>
            </a:extLst>
          </p:cNvPr>
          <p:cNvSpPr>
            <a:spLocks noGrp="1" noChangeArrowheads="1"/>
          </p:cNvSpPr>
          <p:nvPr>
            <p:ph type="title"/>
          </p:nvPr>
        </p:nvSpPr>
        <p:spPr/>
        <p:txBody>
          <a:bodyPr/>
          <a:lstStyle/>
          <a:p>
            <a:pPr eaLnBrk="1" hangingPunct="1">
              <a:defRPr/>
            </a:pPr>
            <a:r>
              <a:rPr lang="en-US">
                <a:cs typeface="+mj-cs"/>
              </a:rPr>
              <a:t>The algorithm</a:t>
            </a:r>
          </a:p>
        </p:txBody>
      </p:sp>
      <p:pic>
        <p:nvPicPr>
          <p:cNvPr id="78850" name="Picture 8">
            <a:extLst>
              <a:ext uri="{FF2B5EF4-FFF2-40B4-BE49-F238E27FC236}">
                <a16:creationId xmlns:a16="http://schemas.microsoft.com/office/drawing/2014/main" id="{09A75118-4C03-444C-9C93-1E37D16D5F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9930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7">
            <a:extLst>
              <a:ext uri="{FF2B5EF4-FFF2-40B4-BE49-F238E27FC236}">
                <a16:creationId xmlns:a16="http://schemas.microsoft.com/office/drawing/2014/main" id="{4019AC82-E460-DC45-921A-6CB221FE4F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0" name="Rectangle 2">
            <a:extLst>
              <a:ext uri="{FF2B5EF4-FFF2-40B4-BE49-F238E27FC236}">
                <a16:creationId xmlns:a16="http://schemas.microsoft.com/office/drawing/2014/main" id="{F8828D43-934E-7D45-90B2-9EF2356989FF}"/>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78852" name="Rectangle 4">
            <a:extLst>
              <a:ext uri="{FF2B5EF4-FFF2-40B4-BE49-F238E27FC236}">
                <a16:creationId xmlns:a16="http://schemas.microsoft.com/office/drawing/2014/main" id="{883033BF-7678-0A45-8D22-C15E8464CF73}"/>
              </a:ext>
            </a:extLst>
          </p:cNvPr>
          <p:cNvSpPr>
            <a:spLocks noChangeArrowheads="1"/>
          </p:cNvSpPr>
          <p:nvPr/>
        </p:nvSpPr>
        <p:spPr bwMode="auto">
          <a:xfrm>
            <a:off x="914400" y="2590800"/>
            <a:ext cx="4419600" cy="13716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8853" name="Text Box 5">
            <a:extLst>
              <a:ext uri="{FF2B5EF4-FFF2-40B4-BE49-F238E27FC236}">
                <a16:creationId xmlns:a16="http://schemas.microsoft.com/office/drawing/2014/main" id="{853B2474-D5D0-884C-A6E1-B7165549817B}"/>
              </a:ext>
            </a:extLst>
          </p:cNvPr>
          <p:cNvSpPr txBox="1">
            <a:spLocks noChangeArrowheads="1"/>
          </p:cNvSpPr>
          <p:nvPr/>
        </p:nvSpPr>
        <p:spPr bwMode="auto">
          <a:xfrm>
            <a:off x="5638800" y="3048000"/>
            <a:ext cx="2819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Base case initialization</a:t>
            </a:r>
          </a:p>
        </p:txBody>
      </p:sp>
    </p:spTree>
    <p:extLst>
      <p:ext uri="{BB962C8B-B14F-4D97-AF65-F5344CB8AC3E}">
        <p14:creationId xmlns:p14="http://schemas.microsoft.com/office/powerpoint/2010/main" val="2546638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7">
            <a:extLst>
              <a:ext uri="{FF2B5EF4-FFF2-40B4-BE49-F238E27FC236}">
                <a16:creationId xmlns:a16="http://schemas.microsoft.com/office/drawing/2014/main" id="{AD2CA99A-F5D1-4649-8EE4-C892AA8029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Rectangle 2">
            <a:extLst>
              <a:ext uri="{FF2B5EF4-FFF2-40B4-BE49-F238E27FC236}">
                <a16:creationId xmlns:a16="http://schemas.microsoft.com/office/drawing/2014/main" id="{BF897808-D042-2B47-8E0F-A4279E791A8E}"/>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79876" name="Rectangle 4">
            <a:extLst>
              <a:ext uri="{FF2B5EF4-FFF2-40B4-BE49-F238E27FC236}">
                <a16:creationId xmlns:a16="http://schemas.microsoft.com/office/drawing/2014/main" id="{405753A4-9011-B441-B02E-39181351D27F}"/>
              </a:ext>
            </a:extLst>
          </p:cNvPr>
          <p:cNvSpPr>
            <a:spLocks noChangeArrowheads="1"/>
          </p:cNvSpPr>
          <p:nvPr/>
        </p:nvSpPr>
        <p:spPr bwMode="auto">
          <a:xfrm>
            <a:off x="914400" y="3962400"/>
            <a:ext cx="38100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9877" name="Text Box 5">
            <a:extLst>
              <a:ext uri="{FF2B5EF4-FFF2-40B4-BE49-F238E27FC236}">
                <a16:creationId xmlns:a16="http://schemas.microsoft.com/office/drawing/2014/main" id="{50AD6E50-B9D6-274E-A534-B765093E275E}"/>
              </a:ext>
            </a:extLst>
          </p:cNvPr>
          <p:cNvSpPr txBox="1">
            <a:spLocks noChangeArrowheads="1"/>
          </p:cNvSpPr>
          <p:nvPr/>
        </p:nvSpPr>
        <p:spPr bwMode="auto">
          <a:xfrm>
            <a:off x="5562600" y="4038600"/>
            <a:ext cx="2819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Fill in the matrix</a:t>
            </a:r>
          </a:p>
        </p:txBody>
      </p:sp>
    </p:spTree>
    <p:extLst>
      <p:ext uri="{BB962C8B-B14F-4D97-AF65-F5344CB8AC3E}">
        <p14:creationId xmlns:p14="http://schemas.microsoft.com/office/powerpoint/2010/main" val="1857112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6">
            <a:extLst>
              <a:ext uri="{FF2B5EF4-FFF2-40B4-BE49-F238E27FC236}">
                <a16:creationId xmlns:a16="http://schemas.microsoft.com/office/drawing/2014/main" id="{3DA429C4-596C-8947-AFF3-FD3400BBD7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8" name="Rectangle 2">
            <a:extLst>
              <a:ext uri="{FF2B5EF4-FFF2-40B4-BE49-F238E27FC236}">
                <a16:creationId xmlns:a16="http://schemas.microsoft.com/office/drawing/2014/main" id="{C1459640-DE1D-E941-A71C-A3BAB9D6BCCD}"/>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0900" name="Rectangle 4">
            <a:extLst>
              <a:ext uri="{FF2B5EF4-FFF2-40B4-BE49-F238E27FC236}">
                <a16:creationId xmlns:a16="http://schemas.microsoft.com/office/drawing/2014/main" id="{925154F4-DDB1-4043-8857-2134D1DD2873}"/>
              </a:ext>
            </a:extLst>
          </p:cNvPr>
          <p:cNvSpPr>
            <a:spLocks noChangeArrowheads="1"/>
          </p:cNvSpPr>
          <p:nvPr/>
        </p:nvSpPr>
        <p:spPr bwMode="auto">
          <a:xfrm>
            <a:off x="838200" y="4495800"/>
            <a:ext cx="5486400" cy="6096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41136593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6">
            <a:extLst>
              <a:ext uri="{FF2B5EF4-FFF2-40B4-BE49-F238E27FC236}">
                <a16:creationId xmlns:a16="http://schemas.microsoft.com/office/drawing/2014/main" id="{90A0778F-98F2-2043-978E-C14519209C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Rectangle 2">
            <a:extLst>
              <a:ext uri="{FF2B5EF4-FFF2-40B4-BE49-F238E27FC236}">
                <a16:creationId xmlns:a16="http://schemas.microsoft.com/office/drawing/2014/main" id="{A02092D2-938B-FE4F-BDD5-CE859E94C901}"/>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1924" name="Rectangle 4">
            <a:extLst>
              <a:ext uri="{FF2B5EF4-FFF2-40B4-BE49-F238E27FC236}">
                <a16:creationId xmlns:a16="http://schemas.microsoft.com/office/drawing/2014/main" id="{CF12FF96-25BB-6840-A1F7-BE3DCF47CF45}"/>
              </a:ext>
            </a:extLst>
          </p:cNvPr>
          <p:cNvSpPr>
            <a:spLocks noChangeArrowheads="1"/>
          </p:cNvSpPr>
          <p:nvPr/>
        </p:nvSpPr>
        <p:spPr bwMode="auto">
          <a:xfrm>
            <a:off x="838200" y="5029200"/>
            <a:ext cx="5486400" cy="11430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7456035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6">
            <a:extLst>
              <a:ext uri="{FF2B5EF4-FFF2-40B4-BE49-F238E27FC236}">
                <a16:creationId xmlns:a16="http://schemas.microsoft.com/office/drawing/2014/main" id="{EF17C3E3-460D-E64F-88BD-B93FBD734A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7838"/>
            <a:ext cx="5457825"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6" name="Rectangle 2">
            <a:extLst>
              <a:ext uri="{FF2B5EF4-FFF2-40B4-BE49-F238E27FC236}">
                <a16:creationId xmlns:a16="http://schemas.microsoft.com/office/drawing/2014/main" id="{A4149837-DAB3-F546-A12B-20E334C91DA4}"/>
              </a:ext>
            </a:extLst>
          </p:cNvPr>
          <p:cNvSpPr>
            <a:spLocks noGrp="1" noChangeArrowheads="1"/>
          </p:cNvSpPr>
          <p:nvPr>
            <p:ph type="title"/>
          </p:nvPr>
        </p:nvSpPr>
        <p:spPr/>
        <p:txBody>
          <a:bodyPr/>
          <a:lstStyle/>
          <a:p>
            <a:pPr eaLnBrk="1" hangingPunct="1">
              <a:defRPr/>
            </a:pPr>
            <a:r>
              <a:rPr lang="en-US">
                <a:cs typeface="+mj-cs"/>
              </a:rPr>
              <a:t>The algorithm</a:t>
            </a:r>
          </a:p>
        </p:txBody>
      </p:sp>
      <p:sp>
        <p:nvSpPr>
          <p:cNvPr id="82948" name="Rectangle 4">
            <a:extLst>
              <a:ext uri="{FF2B5EF4-FFF2-40B4-BE49-F238E27FC236}">
                <a16:creationId xmlns:a16="http://schemas.microsoft.com/office/drawing/2014/main" id="{36C4D1AF-9575-8741-ACAD-E55C1852CC3D}"/>
              </a:ext>
            </a:extLst>
          </p:cNvPr>
          <p:cNvSpPr>
            <a:spLocks noChangeArrowheads="1"/>
          </p:cNvSpPr>
          <p:nvPr/>
        </p:nvSpPr>
        <p:spPr bwMode="auto">
          <a:xfrm>
            <a:off x="838200" y="6096000"/>
            <a:ext cx="54864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9602183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33588C3-1032-5948-A99C-78BF73F1B60B}"/>
              </a:ext>
            </a:extLst>
          </p:cNvPr>
          <p:cNvSpPr>
            <a:spLocks noGrp="1" noChangeArrowheads="1"/>
          </p:cNvSpPr>
          <p:nvPr>
            <p:ph type="title"/>
          </p:nvPr>
        </p:nvSpPr>
        <p:spPr>
          <a:xfrm>
            <a:off x="457200" y="122238"/>
            <a:ext cx="7543800" cy="792162"/>
          </a:xfrm>
        </p:spPr>
        <p:txBody>
          <a:bodyPr/>
          <a:lstStyle/>
          <a:p>
            <a:pPr eaLnBrk="1" hangingPunct="1">
              <a:defRPr/>
            </a:pPr>
            <a:r>
              <a:rPr lang="en-US">
                <a:cs typeface="+mj-cs"/>
              </a:rPr>
              <a:t>Keeping track of the solution</a:t>
            </a:r>
          </a:p>
        </p:txBody>
      </p:sp>
      <p:sp>
        <p:nvSpPr>
          <p:cNvPr id="84995" name="Rectangle 3">
            <a:extLst>
              <a:ext uri="{FF2B5EF4-FFF2-40B4-BE49-F238E27FC236}">
                <a16:creationId xmlns:a16="http://schemas.microsoft.com/office/drawing/2014/main" id="{7CF1B82D-ADF3-7E43-ADB0-27CEB45A7AEA}"/>
              </a:ext>
            </a:extLst>
          </p:cNvPr>
          <p:cNvSpPr>
            <a:spLocks noGrp="1" noChangeArrowheads="1"/>
          </p:cNvSpPr>
          <p:nvPr>
            <p:ph type="body" idx="1"/>
          </p:nvPr>
        </p:nvSpPr>
        <p:spPr>
          <a:xfrm>
            <a:off x="457200" y="1640305"/>
            <a:ext cx="7467600" cy="2269958"/>
          </a:xfrm>
        </p:spPr>
        <p:txBody>
          <a:bodyPr>
            <a:normAutofit/>
          </a:bodyPr>
          <a:lstStyle/>
          <a:p>
            <a:pPr marL="0" indent="0" eaLnBrk="1" hangingPunct="1">
              <a:buFont typeface="Wingdings" pitchFamily="2" charset="2"/>
              <a:buNone/>
            </a:pPr>
            <a:r>
              <a:rPr lang="en-US" altLang="en-US" sz="2400" dirty="0"/>
              <a:t>Our LCS algorithm only calculated the length of the LCS between X and Y</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if we wanted to know the actual sequence?</a:t>
            </a:r>
            <a:endParaRPr lang="en-US" altLang="en-US" sz="2400" dirty="0"/>
          </a:p>
        </p:txBody>
      </p:sp>
    </p:spTree>
    <p:extLst>
      <p:ext uri="{BB962C8B-B14F-4D97-AF65-F5344CB8AC3E}">
        <p14:creationId xmlns:p14="http://schemas.microsoft.com/office/powerpoint/2010/main" val="3436845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FF0000"/>
                </a:solidFill>
              </a:rPr>
              <a:t>?</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5243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a:t>
            </a:r>
            <a:r>
              <a:rPr lang="en-US" altLang="en-US" sz="2800" dirty="0">
                <a:solidFill>
                  <a:srgbClr val="0000FF"/>
                </a:solidFill>
              </a:rPr>
              <a:t>3</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124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LCS(ABCB, BDCAB)</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62200" y="3048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Line 47">
            <a:extLst>
              <a:ext uri="{FF2B5EF4-FFF2-40B4-BE49-F238E27FC236}">
                <a16:creationId xmlns:a16="http://schemas.microsoft.com/office/drawing/2014/main" id="{2BD5F929-E51C-AD44-B3E7-BC1F85015115}"/>
              </a:ext>
            </a:extLst>
          </p:cNvPr>
          <p:cNvSpPr>
            <a:spLocks noChangeShapeType="1"/>
          </p:cNvSpPr>
          <p:nvPr/>
        </p:nvSpPr>
        <p:spPr bwMode="auto">
          <a:xfrm flipH="1" flipV="1">
            <a:off x="4191000" y="4419600"/>
            <a:ext cx="152400" cy="15240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33371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31B2452-6C4A-CE47-83DF-9F4F4FA11AFC}"/>
              </a:ext>
            </a:extLst>
          </p:cNvPr>
          <p:cNvSpPr txBox="1">
            <a:spLocks noChangeArrowheads="1"/>
          </p:cNvSpPr>
          <p:nvPr/>
        </p:nvSpPr>
        <p:spPr bwMode="auto">
          <a:xfrm>
            <a:off x="1295400" y="2743200"/>
            <a:ext cx="9906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x</a:t>
            </a:r>
            <a:r>
              <a:rPr lang="en-US" sz="2800" baseline="-25000">
                <a:latin typeface="Arial" charset="0"/>
                <a:ea typeface="ＭＳ Ｐゴシック" charset="0"/>
              </a:rPr>
              <a:t>i</a:t>
            </a:r>
            <a:br>
              <a:rPr lang="en-US" sz="2800">
                <a:latin typeface="Arial" charset="0"/>
                <a:ea typeface="ＭＳ Ｐゴシック" charset="0"/>
              </a:rPr>
            </a:br>
            <a:r>
              <a:rPr lang="en-US" sz="2800">
                <a:latin typeface="Arial" charset="0"/>
                <a:ea typeface="ＭＳ Ｐゴシック" charset="0"/>
              </a:rPr>
              <a:t>1  A</a:t>
            </a:r>
            <a:br>
              <a:rPr lang="en-US" sz="2800">
                <a:latin typeface="Arial" charset="0"/>
                <a:ea typeface="ＭＳ Ｐゴシック" charset="0"/>
              </a:rPr>
            </a:br>
            <a:r>
              <a:rPr lang="en-US" sz="2800">
                <a:latin typeface="Arial" charset="0"/>
                <a:ea typeface="ＭＳ Ｐゴシック" charset="0"/>
              </a:rPr>
              <a:t>2  B</a:t>
            </a:r>
            <a:br>
              <a:rPr lang="en-US" sz="2800">
                <a:latin typeface="Arial" charset="0"/>
                <a:ea typeface="ＭＳ Ｐゴシック" charset="0"/>
              </a:rPr>
            </a:br>
            <a:r>
              <a:rPr lang="en-US" sz="2800">
                <a:latin typeface="Arial" charset="0"/>
                <a:ea typeface="ＭＳ Ｐゴシック" charset="0"/>
              </a:rPr>
              <a:t>3  C</a:t>
            </a:r>
            <a:br>
              <a:rPr lang="en-US" sz="2800">
                <a:latin typeface="Arial" charset="0"/>
                <a:ea typeface="ＭＳ Ｐゴシック" charset="0"/>
              </a:rPr>
            </a:br>
            <a:r>
              <a:rPr lang="en-US" sz="2800">
                <a:latin typeface="Arial" charset="0"/>
                <a:ea typeface="ＭＳ Ｐゴシック" charset="0"/>
              </a:rPr>
              <a:t>4  B</a:t>
            </a:r>
            <a:br>
              <a:rPr lang="en-US" sz="2800">
                <a:latin typeface="Arial" charset="0"/>
                <a:ea typeface="ＭＳ Ｐゴシック" charset="0"/>
              </a:rPr>
            </a:br>
            <a:r>
              <a:rPr lang="en-US" sz="2800">
                <a:latin typeface="Arial" charset="0"/>
                <a:ea typeface="ＭＳ Ｐゴシック" charset="0"/>
              </a:rPr>
              <a:t>5  D</a:t>
            </a:r>
            <a:br>
              <a:rPr lang="en-US" sz="2800">
                <a:latin typeface="Arial" charset="0"/>
                <a:ea typeface="ＭＳ Ｐゴシック" charset="0"/>
              </a:rPr>
            </a:br>
            <a:r>
              <a:rPr lang="en-US" sz="2800">
                <a:latin typeface="Arial" charset="0"/>
                <a:ea typeface="ＭＳ Ｐゴシック" charset="0"/>
              </a:rPr>
              <a:t>6  A</a:t>
            </a:r>
            <a:br>
              <a:rPr lang="en-US" sz="2800">
                <a:latin typeface="Arial" charset="0"/>
                <a:ea typeface="ＭＳ Ｐゴシック" charset="0"/>
              </a:rPr>
            </a:br>
            <a:r>
              <a:rPr lang="en-US" sz="2800">
                <a:latin typeface="Arial" charset="0"/>
                <a:ea typeface="ＭＳ Ｐゴシック" charset="0"/>
              </a:rPr>
              <a:t>7  B</a:t>
            </a:r>
          </a:p>
        </p:txBody>
      </p:sp>
      <p:sp>
        <p:nvSpPr>
          <p:cNvPr id="74755" name="Text Box 3">
            <a:extLst>
              <a:ext uri="{FF2B5EF4-FFF2-40B4-BE49-F238E27FC236}">
                <a16:creationId xmlns:a16="http://schemas.microsoft.com/office/drawing/2014/main" id="{370D1C0F-E73F-784B-B47C-D5B4DECB51A1}"/>
              </a:ext>
            </a:extLst>
          </p:cNvPr>
          <p:cNvSpPr txBox="1">
            <a:spLocks noChangeArrowheads="1"/>
          </p:cNvSpPr>
          <p:nvPr/>
        </p:nvSpPr>
        <p:spPr bwMode="auto">
          <a:xfrm>
            <a:off x="2438400" y="1644650"/>
            <a:ext cx="5410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0  1  2  3 4  5  6</a:t>
            </a:r>
            <a:br>
              <a:rPr lang="en-US" sz="2800">
                <a:latin typeface="Arial" charset="0"/>
                <a:ea typeface="ＭＳ Ｐゴシック" charset="0"/>
              </a:rPr>
            </a:br>
            <a:r>
              <a:rPr lang="en-US" sz="2800">
                <a:latin typeface="Arial" charset="0"/>
                <a:ea typeface="ＭＳ Ｐゴシック" charset="0"/>
              </a:rPr>
              <a:t>y</a:t>
            </a:r>
            <a:r>
              <a:rPr lang="en-US" sz="2800" baseline="-25000">
                <a:latin typeface="Arial" charset="0"/>
                <a:ea typeface="ＭＳ Ｐゴシック" charset="0"/>
              </a:rPr>
              <a:t>j</a:t>
            </a:r>
            <a:r>
              <a:rPr lang="en-US" sz="2800">
                <a:latin typeface="Arial" charset="0"/>
                <a:ea typeface="ＭＳ Ｐゴシック" charset="0"/>
              </a:rPr>
              <a:t>  B D C A B A</a:t>
            </a:r>
          </a:p>
        </p:txBody>
      </p:sp>
      <p:sp>
        <p:nvSpPr>
          <p:cNvPr id="74756" name="Line 4">
            <a:extLst>
              <a:ext uri="{FF2B5EF4-FFF2-40B4-BE49-F238E27FC236}">
                <a16:creationId xmlns:a16="http://schemas.microsoft.com/office/drawing/2014/main" id="{83BFFE72-8882-A147-B704-79F63C44FF5C}"/>
              </a:ext>
            </a:extLst>
          </p:cNvPr>
          <p:cNvSpPr>
            <a:spLocks noChangeShapeType="1"/>
          </p:cNvSpPr>
          <p:nvPr/>
        </p:nvSpPr>
        <p:spPr bwMode="auto">
          <a:xfrm>
            <a:off x="1143000" y="2667000"/>
            <a:ext cx="411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7" name="Line 5">
            <a:extLst>
              <a:ext uri="{FF2B5EF4-FFF2-40B4-BE49-F238E27FC236}">
                <a16:creationId xmlns:a16="http://schemas.microsoft.com/office/drawing/2014/main" id="{748687AF-F3F8-1B41-B9E2-D1FCE6B7A5A5}"/>
              </a:ext>
            </a:extLst>
          </p:cNvPr>
          <p:cNvSpPr>
            <a:spLocks noChangeShapeType="1"/>
          </p:cNvSpPr>
          <p:nvPr/>
        </p:nvSpPr>
        <p:spPr bwMode="auto">
          <a:xfrm>
            <a:off x="2286000" y="1600200"/>
            <a:ext cx="0" cy="464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4758" name="Text Box 6">
            <a:extLst>
              <a:ext uri="{FF2B5EF4-FFF2-40B4-BE49-F238E27FC236}">
                <a16:creationId xmlns:a16="http://schemas.microsoft.com/office/drawing/2014/main" id="{8047A549-D723-8541-B558-478C99139C59}"/>
              </a:ext>
            </a:extLst>
          </p:cNvPr>
          <p:cNvSpPr txBox="1">
            <a:spLocks noChangeArrowheads="1"/>
          </p:cNvSpPr>
          <p:nvPr/>
        </p:nvSpPr>
        <p:spPr bwMode="auto">
          <a:xfrm>
            <a:off x="1371600" y="21336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i</a:t>
            </a:r>
          </a:p>
        </p:txBody>
      </p:sp>
      <p:sp>
        <p:nvSpPr>
          <p:cNvPr id="74759" name="Text Box 7">
            <a:extLst>
              <a:ext uri="{FF2B5EF4-FFF2-40B4-BE49-F238E27FC236}">
                <a16:creationId xmlns:a16="http://schemas.microsoft.com/office/drawing/2014/main" id="{F71E638E-A35C-204D-8416-B3AE3639FFC0}"/>
              </a:ext>
            </a:extLst>
          </p:cNvPr>
          <p:cNvSpPr txBox="1">
            <a:spLocks noChangeArrowheads="1"/>
          </p:cNvSpPr>
          <p:nvPr/>
        </p:nvSpPr>
        <p:spPr bwMode="auto">
          <a:xfrm>
            <a:off x="1981200" y="1600200"/>
            <a:ext cx="76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j</a:t>
            </a:r>
          </a:p>
        </p:txBody>
      </p:sp>
      <p:sp>
        <p:nvSpPr>
          <p:cNvPr id="74760" name="Text Box 8">
            <a:extLst>
              <a:ext uri="{FF2B5EF4-FFF2-40B4-BE49-F238E27FC236}">
                <a16:creationId xmlns:a16="http://schemas.microsoft.com/office/drawing/2014/main" id="{8822E0D9-FBE7-8C43-8EBA-5E8260C6ABB2}"/>
              </a:ext>
            </a:extLst>
          </p:cNvPr>
          <p:cNvSpPr txBox="1">
            <a:spLocks noChangeArrowheads="1"/>
          </p:cNvSpPr>
          <p:nvPr/>
        </p:nvSpPr>
        <p:spPr bwMode="auto">
          <a:xfrm>
            <a:off x="2438400" y="2757488"/>
            <a:ext cx="2819400"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dirty="0"/>
              <a:t>0  0  0  0 0 0  0</a:t>
            </a:r>
            <a:br>
              <a:rPr lang="en-US" altLang="en-US" sz="2800" dirty="0"/>
            </a:br>
            <a:r>
              <a:rPr lang="en-US" altLang="en-US" sz="2800" dirty="0"/>
              <a:t>0  0  0  0 1 1  1</a:t>
            </a:r>
            <a:br>
              <a:rPr lang="en-US" altLang="en-US" sz="2800" dirty="0"/>
            </a:br>
            <a:r>
              <a:rPr lang="en-US" altLang="en-US" sz="2800" dirty="0"/>
              <a:t>0  1  1  1 1 2  2</a:t>
            </a:r>
            <a:br>
              <a:rPr lang="en-US" altLang="en-US" sz="2800" dirty="0"/>
            </a:br>
            <a:r>
              <a:rPr lang="en-US" altLang="en-US" sz="2800" dirty="0"/>
              <a:t>0  1  1  2 2 2  2</a:t>
            </a:r>
            <a:br>
              <a:rPr lang="en-US" altLang="en-US" sz="2800" dirty="0"/>
            </a:br>
            <a:r>
              <a:rPr lang="en-US" altLang="en-US" sz="2800" dirty="0"/>
              <a:t>0  1  1  2 2 3</a:t>
            </a:r>
            <a:r>
              <a:rPr lang="en-US" altLang="en-US" sz="2800" dirty="0">
                <a:solidFill>
                  <a:srgbClr val="0000FF"/>
                </a:solidFill>
              </a:rPr>
              <a:t>  </a:t>
            </a:r>
            <a:r>
              <a:rPr lang="en-US" altLang="en-US" sz="2800" dirty="0">
                <a:solidFill>
                  <a:srgbClr val="FF0000"/>
                </a:solidFill>
              </a:rPr>
              <a:t>?</a:t>
            </a:r>
            <a:br>
              <a:rPr lang="en-US" altLang="en-US" sz="2800" dirty="0">
                <a:solidFill>
                  <a:srgbClr val="0000FF"/>
                </a:solidFill>
              </a:rPr>
            </a:br>
            <a:r>
              <a:rPr lang="en-US" altLang="en-US" sz="2800" dirty="0"/>
              <a:t>0</a:t>
            </a:r>
            <a:br>
              <a:rPr lang="en-US" altLang="en-US" sz="2800" dirty="0"/>
            </a:br>
            <a:r>
              <a:rPr lang="en-US" altLang="en-US" sz="2800" dirty="0"/>
              <a:t>0</a:t>
            </a:r>
            <a:br>
              <a:rPr lang="en-US" altLang="en-US" sz="2800" dirty="0"/>
            </a:br>
            <a:r>
              <a:rPr lang="en-US" altLang="en-US" sz="2800" dirty="0"/>
              <a:t>0</a:t>
            </a:r>
          </a:p>
        </p:txBody>
      </p:sp>
      <p:sp>
        <p:nvSpPr>
          <p:cNvPr id="74763" name="Text Box 11">
            <a:extLst>
              <a:ext uri="{FF2B5EF4-FFF2-40B4-BE49-F238E27FC236}">
                <a16:creationId xmlns:a16="http://schemas.microsoft.com/office/drawing/2014/main" id="{0BB9FE77-B879-9F41-92FF-BA7ADE0432DC}"/>
              </a:ext>
            </a:extLst>
          </p:cNvPr>
          <p:cNvSpPr txBox="1">
            <a:spLocks noChangeArrowheads="1"/>
          </p:cNvSpPr>
          <p:nvPr/>
        </p:nvSpPr>
        <p:spPr bwMode="auto">
          <a:xfrm>
            <a:off x="5715000" y="3429000"/>
            <a:ext cx="333274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Arial" charset="0"/>
                <a:ea typeface="ＭＳ Ｐゴシック" charset="0"/>
              </a:rPr>
              <a:t>LCS(ABCB, BDCABA)</a:t>
            </a:r>
          </a:p>
        </p:txBody>
      </p:sp>
      <p:graphicFrame>
        <p:nvGraphicFramePr>
          <p:cNvPr id="75785" name="Object 12">
            <a:extLst>
              <a:ext uri="{FF2B5EF4-FFF2-40B4-BE49-F238E27FC236}">
                <a16:creationId xmlns:a16="http://schemas.microsoft.com/office/drawing/2014/main" id="{10B96D89-EE0A-8949-9563-A13615B6881F}"/>
              </a:ext>
            </a:extLst>
          </p:cNvPr>
          <p:cNvGraphicFramePr>
            <a:graphicFrameLocks noChangeAspect="1"/>
          </p:cNvGraphicFramePr>
          <p:nvPr/>
        </p:nvGraphicFramePr>
        <p:xfrm>
          <a:off x="874713" y="304800"/>
          <a:ext cx="6518275" cy="876300"/>
        </p:xfrm>
        <a:graphic>
          <a:graphicData uri="http://schemas.openxmlformats.org/presentationml/2006/ole">
            <mc:AlternateContent xmlns:mc="http://schemas.openxmlformats.org/markup-compatibility/2006">
              <mc:Choice xmlns:v="urn:schemas-microsoft-com:vml" Requires="v">
                <p:oleObj name="Equation" r:id="rId2" imgW="78409800" imgH="10528300" progId="Equation.3">
                  <p:embed/>
                </p:oleObj>
              </mc:Choice>
              <mc:Fallback>
                <p:oleObj name="Equation" r:id="rId2" imgW="78409800" imgH="10528300" progId="Equation.3">
                  <p:embed/>
                  <p:pic>
                    <p:nvPicPr>
                      <p:cNvPr id="75785" name="Object 12">
                        <a:extLst>
                          <a:ext uri="{FF2B5EF4-FFF2-40B4-BE49-F238E27FC236}">
                            <a16:creationId xmlns:a16="http://schemas.microsoft.com/office/drawing/2014/main" id="{10B96D89-EE0A-8949-9563-A13615B68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304800"/>
                        <a:ext cx="65182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885FA3B8-4FF3-CB41-BCCB-306304275B32}"/>
              </a:ext>
            </a:extLst>
          </p:cNvPr>
          <p:cNvSpPr/>
          <p:nvPr/>
        </p:nvSpPr>
        <p:spPr>
          <a:xfrm>
            <a:off x="2346158" y="723900"/>
            <a:ext cx="5105400" cy="4572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Line 47">
            <a:extLst>
              <a:ext uri="{FF2B5EF4-FFF2-40B4-BE49-F238E27FC236}">
                <a16:creationId xmlns:a16="http://schemas.microsoft.com/office/drawing/2014/main" id="{2BD5F929-E51C-AD44-B3E7-BC1F85015115}"/>
              </a:ext>
            </a:extLst>
          </p:cNvPr>
          <p:cNvSpPr>
            <a:spLocks noChangeShapeType="1"/>
          </p:cNvSpPr>
          <p:nvPr/>
        </p:nvSpPr>
        <p:spPr bwMode="auto">
          <a:xfrm flipH="1" flipV="1">
            <a:off x="4191000" y="4419600"/>
            <a:ext cx="152400" cy="15240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121304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9265</TotalTime>
  <Words>4756</Words>
  <Application>Microsoft Macintosh PowerPoint</Application>
  <PresentationFormat>On-screen Show (4:3)</PresentationFormat>
  <Paragraphs>533</Paragraphs>
  <Slides>102</Slides>
  <Notes>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1" baseType="lpstr">
      <vt:lpstr>ＭＳ Ｐゴシック</vt:lpstr>
      <vt:lpstr>Arial</vt:lpstr>
      <vt:lpstr>Calibri</vt:lpstr>
      <vt:lpstr>Cambria Math</vt:lpstr>
      <vt:lpstr>Tw Cen MT</vt:lpstr>
      <vt:lpstr>Wingdings</vt:lpstr>
      <vt:lpstr>Wingdings 2</vt:lpstr>
      <vt:lpstr>Median</vt:lpstr>
      <vt:lpstr>Equation</vt:lpstr>
      <vt:lpstr>Dynamic programming</vt:lpstr>
      <vt:lpstr>Admin</vt:lpstr>
      <vt:lpstr>Knapsack problems:   Greedy or not?</vt:lpstr>
      <vt:lpstr>Algorithmic "techniques"</vt:lpstr>
      <vt:lpstr>Algorithmic "techniques"</vt:lpstr>
      <vt:lpstr>Dynamic programming</vt:lpstr>
      <vt:lpstr>Fibonacci: a first attempt</vt:lpstr>
      <vt:lpstr>Running time</vt:lpstr>
      <vt:lpstr>Can we do better?</vt:lpstr>
      <vt:lpstr>A lot of repeated work!</vt:lpstr>
      <vt:lpstr>Identifying a dynamic programming problem</vt:lpstr>
      <vt:lpstr>Overlapping sub-problems</vt:lpstr>
      <vt:lpstr>Dynamic programming: steps</vt:lpstr>
      <vt:lpstr>1a: optimal substructure</vt:lpstr>
      <vt:lpstr>1a: optimal substructure</vt:lpstr>
      <vt:lpstr>1b: recursive definition</vt:lpstr>
      <vt:lpstr>1b: recursive definition</vt:lpstr>
      <vt:lpstr>1b: recursive definition</vt:lpstr>
      <vt:lpstr>2: DP solution</vt:lpstr>
      <vt:lpstr>2: DP solution</vt:lpstr>
      <vt:lpstr>2: DP solution</vt:lpstr>
      <vt:lpstr>2: DP solution</vt:lpstr>
      <vt:lpstr>3: Analysis</vt:lpstr>
      <vt:lpstr>3: Analysis</vt:lpstr>
      <vt:lpstr>Counting binary search trees</vt:lpstr>
      <vt:lpstr>Step 1: What is the subproblem?</vt:lpstr>
      <vt:lpstr>Subproblems</vt:lpstr>
      <vt:lpstr>Subproblems</vt:lpstr>
      <vt:lpstr>Subproblems</vt:lpstr>
      <vt:lpstr>Subproblems</vt:lpstr>
      <vt:lpstr>Subproblems</vt:lpstr>
      <vt:lpstr>1a: optimal substructure</vt:lpstr>
      <vt:lpstr>1a: optimal substructure</vt:lpstr>
      <vt:lpstr>1b: recursive definition</vt:lpstr>
      <vt:lpstr>1b: recursive definition</vt:lpstr>
      <vt:lpstr>1b: recursive definition</vt:lpstr>
      <vt:lpstr>1b: recursive definition</vt:lpstr>
      <vt:lpstr>A recursive implementation</vt:lpstr>
      <vt:lpstr>2: DP solution (from the bottom-up)</vt:lpstr>
      <vt:lpstr>2: DP solution (from the bottom-up)</vt:lpstr>
      <vt:lpstr>2: DP solution (from the bottom-up)</vt:lpstr>
      <vt:lpstr>2: DP solution (from the bottom-up)</vt:lpstr>
      <vt:lpstr>2: DP solution (from the bottom-up)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Analysis</vt:lpstr>
      <vt:lpstr>3: Analysis</vt:lpstr>
      <vt:lpstr>Subsequences</vt:lpstr>
      <vt:lpstr>Subsequences</vt:lpstr>
      <vt:lpstr>Subsequences</vt:lpstr>
      <vt:lpstr>Subsequences</vt:lpstr>
      <vt:lpstr>Subsequences</vt:lpstr>
      <vt:lpstr>Subsequences</vt:lpstr>
      <vt:lpstr>Subsequences</vt:lpstr>
      <vt:lpstr>Subsequences</vt:lpstr>
      <vt:lpstr>Longest common subsequence (LCS)</vt:lpstr>
      <vt:lpstr>LCS problem</vt:lpstr>
      <vt:lpstr>LCS problem</vt:lpstr>
      <vt:lpstr>1a: optimal substructure</vt:lpstr>
      <vt:lpstr>1a: optimal substructure </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2: DP solution </vt:lpstr>
      <vt:lpstr>2: DP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vt:lpstr>
      <vt:lpstr>The algorithm</vt:lpstr>
      <vt:lpstr>The algorithm</vt:lpstr>
      <vt:lpstr>The algorithm</vt:lpstr>
      <vt:lpstr>The algorithm</vt:lpstr>
      <vt:lpstr>The algorithm</vt:lpstr>
      <vt:lpstr>Keeping track of the 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Collins Munene Kariuki</cp:lastModifiedBy>
  <cp:revision>477</cp:revision>
  <cp:lastPrinted>2023-03-20T21:50:38Z</cp:lastPrinted>
  <dcterms:created xsi:type="dcterms:W3CDTF">2013-09-08T20:10:23Z</dcterms:created>
  <dcterms:modified xsi:type="dcterms:W3CDTF">2024-04-15T21:19:16Z</dcterms:modified>
</cp:coreProperties>
</file>