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sldIdLst>
    <p:sldId id="256" r:id="rId2"/>
    <p:sldId id="362" r:id="rId3"/>
    <p:sldId id="325" r:id="rId4"/>
    <p:sldId id="364" r:id="rId5"/>
    <p:sldId id="365" r:id="rId6"/>
    <p:sldId id="366" r:id="rId7"/>
    <p:sldId id="367" r:id="rId8"/>
    <p:sldId id="368" r:id="rId9"/>
    <p:sldId id="412" r:id="rId10"/>
    <p:sldId id="414" r:id="rId11"/>
    <p:sldId id="415" r:id="rId12"/>
    <p:sldId id="416" r:id="rId13"/>
    <p:sldId id="417" r:id="rId14"/>
    <p:sldId id="382" r:id="rId15"/>
    <p:sldId id="433" r:id="rId16"/>
    <p:sldId id="418" r:id="rId17"/>
    <p:sldId id="432" r:id="rId18"/>
    <p:sldId id="363" r:id="rId19"/>
    <p:sldId id="420" r:id="rId20"/>
    <p:sldId id="423" r:id="rId21"/>
    <p:sldId id="424" r:id="rId22"/>
    <p:sldId id="443" r:id="rId23"/>
    <p:sldId id="421" r:id="rId24"/>
    <p:sldId id="431" r:id="rId25"/>
    <p:sldId id="438" r:id="rId26"/>
    <p:sldId id="439" r:id="rId27"/>
    <p:sldId id="441" r:id="rId28"/>
    <p:sldId id="445" r:id="rId29"/>
    <p:sldId id="444" r:id="rId30"/>
    <p:sldId id="260" r:id="rId31"/>
    <p:sldId id="261" r:id="rId32"/>
    <p:sldId id="262" r:id="rId33"/>
    <p:sldId id="263" r:id="rId34"/>
    <p:sldId id="264" r:id="rId35"/>
    <p:sldId id="265" r:id="rId36"/>
    <p:sldId id="270" r:id="rId37"/>
    <p:sldId id="437" r:id="rId38"/>
    <p:sldId id="266" r:id="rId39"/>
    <p:sldId id="269" r:id="rId40"/>
    <p:sldId id="268" r:id="rId41"/>
    <p:sldId id="271" r:id="rId42"/>
    <p:sldId id="273" r:id="rId43"/>
    <p:sldId id="275" r:id="rId44"/>
    <p:sldId id="274" r:id="rId45"/>
    <p:sldId id="276" r:id="rId46"/>
    <p:sldId id="277" r:id="rId47"/>
    <p:sldId id="278" r:id="rId48"/>
    <p:sldId id="279" r:id="rId49"/>
    <p:sldId id="280" r:id="rId50"/>
    <p:sldId id="281" r:id="rId51"/>
    <p:sldId id="282" r:id="rId52"/>
    <p:sldId id="283" r:id="rId53"/>
    <p:sldId id="286" r:id="rId54"/>
    <p:sldId id="284" r:id="rId55"/>
    <p:sldId id="285" r:id="rId56"/>
    <p:sldId id="287" r:id="rId57"/>
    <p:sldId id="288" r:id="rId58"/>
    <p:sldId id="289" r:id="rId59"/>
    <p:sldId id="430" r:id="rId60"/>
    <p:sldId id="290" r:id="rId61"/>
    <p:sldId id="291" r:id="rId62"/>
    <p:sldId id="292" r:id="rId63"/>
    <p:sldId id="449" r:id="rId64"/>
    <p:sldId id="293" r:id="rId65"/>
    <p:sldId id="294" r:id="rId66"/>
    <p:sldId id="295" r:id="rId67"/>
    <p:sldId id="296" r:id="rId68"/>
    <p:sldId id="297" r:id="rId69"/>
    <p:sldId id="435" r:id="rId70"/>
    <p:sldId id="298" r:id="rId71"/>
    <p:sldId id="299" r:id="rId72"/>
    <p:sldId id="300" r:id="rId73"/>
    <p:sldId id="301" r:id="rId74"/>
    <p:sldId id="302" r:id="rId75"/>
    <p:sldId id="303" r:id="rId76"/>
    <p:sldId id="304" r:id="rId77"/>
    <p:sldId id="330" r:id="rId78"/>
    <p:sldId id="446" r:id="rId79"/>
    <p:sldId id="447" r:id="rId80"/>
    <p:sldId id="448"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7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213"/>
    <p:restoredTop sz="94787"/>
  </p:normalViewPr>
  <p:slideViewPr>
    <p:cSldViewPr snapToGrid="0" snapToObjects="1">
      <p:cViewPr varScale="1">
        <p:scale>
          <a:sx n="116" d="100"/>
          <a:sy n="116" d="100"/>
        </p:scale>
        <p:origin x="76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918EF-26F2-F641-9B39-65E2E78847ED}" type="datetimeFigureOut">
              <a:rPr lang="en-US" smtClean="0"/>
              <a:t>4/15/24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207C-337C-5744-B32B-244402CD9E30}" type="slidenum">
              <a:rPr lang="en-US" smtClean="0"/>
              <a:t>‹#›</a:t>
            </a:fld>
            <a:endParaRPr lang="en-US"/>
          </a:p>
        </p:txBody>
      </p:sp>
    </p:spTree>
    <p:extLst>
      <p:ext uri="{BB962C8B-B14F-4D97-AF65-F5344CB8AC3E}">
        <p14:creationId xmlns:p14="http://schemas.microsoft.com/office/powerpoint/2010/main" val="1310082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3207C-337C-5744-B32B-244402CD9E30}" type="slidenum">
              <a:rPr lang="en-US" smtClean="0"/>
              <a:t>1</a:t>
            </a:fld>
            <a:endParaRPr lang="en-US"/>
          </a:p>
        </p:txBody>
      </p:sp>
    </p:spTree>
    <p:extLst>
      <p:ext uri="{BB962C8B-B14F-4D97-AF65-F5344CB8AC3E}">
        <p14:creationId xmlns:p14="http://schemas.microsoft.com/office/powerpoint/2010/main" val="2818626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proof by induction!</a:t>
            </a:r>
          </a:p>
        </p:txBody>
      </p:sp>
      <p:sp>
        <p:nvSpPr>
          <p:cNvPr id="4" name="Slide Number Placeholder 3"/>
          <p:cNvSpPr>
            <a:spLocks noGrp="1"/>
          </p:cNvSpPr>
          <p:nvPr>
            <p:ph type="sldNum" sz="quarter" idx="5"/>
          </p:nvPr>
        </p:nvSpPr>
        <p:spPr/>
        <p:txBody>
          <a:bodyPr/>
          <a:lstStyle/>
          <a:p>
            <a:fld id="{A813207C-337C-5744-B32B-244402CD9E30}" type="slidenum">
              <a:rPr lang="en-US" smtClean="0"/>
              <a:t>63</a:t>
            </a:fld>
            <a:endParaRPr lang="en-US"/>
          </a:p>
        </p:txBody>
      </p:sp>
    </p:spTree>
    <p:extLst>
      <p:ext uri="{BB962C8B-B14F-4D97-AF65-F5344CB8AC3E}">
        <p14:creationId xmlns:p14="http://schemas.microsoft.com/office/powerpoint/2010/main" val="151192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F8853F-D2E5-B84A-BECE-82AA4348A0A6}" type="slidenum">
              <a:rPr lang="en-US" smtClean="0"/>
              <a:t>3</a:t>
            </a:fld>
            <a:endParaRPr lang="en-US"/>
          </a:p>
        </p:txBody>
      </p:sp>
    </p:spTree>
    <p:extLst>
      <p:ext uri="{BB962C8B-B14F-4D97-AF65-F5344CB8AC3E}">
        <p14:creationId xmlns:p14="http://schemas.microsoft.com/office/powerpoint/2010/main" val="2015378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F8853F-D2E5-B84A-BECE-82AA4348A0A6}" type="slidenum">
              <a:rPr lang="en-US" smtClean="0"/>
              <a:t>4</a:t>
            </a:fld>
            <a:endParaRPr lang="en-US"/>
          </a:p>
        </p:txBody>
      </p:sp>
    </p:spTree>
    <p:extLst>
      <p:ext uri="{BB962C8B-B14F-4D97-AF65-F5344CB8AC3E}">
        <p14:creationId xmlns:p14="http://schemas.microsoft.com/office/powerpoint/2010/main" val="787060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F8853F-D2E5-B84A-BECE-82AA4348A0A6}" type="slidenum">
              <a:rPr lang="en-US" smtClean="0"/>
              <a:t>5</a:t>
            </a:fld>
            <a:endParaRPr lang="en-US"/>
          </a:p>
        </p:txBody>
      </p:sp>
    </p:spTree>
    <p:extLst>
      <p:ext uri="{BB962C8B-B14F-4D97-AF65-F5344CB8AC3E}">
        <p14:creationId xmlns:p14="http://schemas.microsoft.com/office/powerpoint/2010/main" val="664323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F8853F-D2E5-B84A-BECE-82AA4348A0A6}" type="slidenum">
              <a:rPr lang="en-US" smtClean="0"/>
              <a:t>6</a:t>
            </a:fld>
            <a:endParaRPr lang="en-US"/>
          </a:p>
        </p:txBody>
      </p:sp>
    </p:spTree>
    <p:extLst>
      <p:ext uri="{BB962C8B-B14F-4D97-AF65-F5344CB8AC3E}">
        <p14:creationId xmlns:p14="http://schemas.microsoft.com/office/powerpoint/2010/main" val="3233363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F8853F-D2E5-B84A-BECE-82AA4348A0A6}" type="slidenum">
              <a:rPr lang="en-US" smtClean="0"/>
              <a:t>8</a:t>
            </a:fld>
            <a:endParaRPr lang="en-US"/>
          </a:p>
        </p:txBody>
      </p:sp>
    </p:spTree>
    <p:extLst>
      <p:ext uri="{BB962C8B-B14F-4D97-AF65-F5344CB8AC3E}">
        <p14:creationId xmlns:p14="http://schemas.microsoft.com/office/powerpoint/2010/main" val="379567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9100BC09-1EBC-EA4B-A2FB-08DE71886819}"/>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059AC576-411D-CB4C-9D83-3FC3A80455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panose="020B0600070205080204" pitchFamily="34" charset="-128"/>
            </a:endParaRPr>
          </a:p>
        </p:txBody>
      </p:sp>
      <p:sp>
        <p:nvSpPr>
          <p:cNvPr id="24579" name="Slide Number Placeholder 3">
            <a:extLst>
              <a:ext uri="{FF2B5EF4-FFF2-40B4-BE49-F238E27FC236}">
                <a16:creationId xmlns:a16="http://schemas.microsoft.com/office/drawing/2014/main" id="{74D02977-DDB5-064F-9703-F8922E220D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6FEF7A1-30C8-1B4B-A674-AEB494754535}" type="slidenum">
              <a:rPr lang="en-US" altLang="en-US" sz="1200"/>
              <a:pPr eaLnBrk="1" hangingPunct="1"/>
              <a:t>14</a:t>
            </a:fld>
            <a:endParaRPr lang="en-US" altLang="en-US" sz="1200"/>
          </a:p>
        </p:txBody>
      </p:sp>
    </p:spTree>
    <p:extLst>
      <p:ext uri="{BB962C8B-B14F-4D97-AF65-F5344CB8AC3E}">
        <p14:creationId xmlns:p14="http://schemas.microsoft.com/office/powerpoint/2010/main" val="2781280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F8853F-D2E5-B84A-BECE-82AA4348A0A6}" type="slidenum">
              <a:rPr lang="en-US" smtClean="0"/>
              <a:t>16</a:t>
            </a:fld>
            <a:endParaRPr lang="en-US"/>
          </a:p>
        </p:txBody>
      </p:sp>
    </p:spTree>
    <p:extLst>
      <p:ext uri="{BB962C8B-B14F-4D97-AF65-F5344CB8AC3E}">
        <p14:creationId xmlns:p14="http://schemas.microsoft.com/office/powerpoint/2010/main" val="2701585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3207C-337C-5744-B32B-244402CD9E30}" type="slidenum">
              <a:rPr lang="en-US" smtClean="0"/>
              <a:t>59</a:t>
            </a:fld>
            <a:endParaRPr lang="en-US"/>
          </a:p>
        </p:txBody>
      </p:sp>
    </p:spTree>
    <p:extLst>
      <p:ext uri="{BB962C8B-B14F-4D97-AF65-F5344CB8AC3E}">
        <p14:creationId xmlns:p14="http://schemas.microsoft.com/office/powerpoint/2010/main" val="94294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4/15/24</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4/15/24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4/15/24</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4/15/24</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4/15/24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4/15/24</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4/15/24</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4/15/24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4/15/24</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4/15/24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4/15/24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4/15/24</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Greedy algorithms</a:t>
            </a:r>
          </a:p>
        </p:txBody>
      </p:sp>
      <p:sp>
        <p:nvSpPr>
          <p:cNvPr id="3" name="Subtitle 2"/>
          <p:cNvSpPr>
            <a:spLocks noGrp="1"/>
          </p:cNvSpPr>
          <p:nvPr>
            <p:ph type="subTitle" idx="1"/>
          </p:nvPr>
        </p:nvSpPr>
        <p:spPr/>
        <p:txBody>
          <a:bodyPr>
            <a:normAutofit fontScale="92500" lnSpcReduction="20000"/>
          </a:bodyPr>
          <a:lstStyle/>
          <a:p>
            <a:r>
              <a:rPr lang="en-US" dirty="0"/>
              <a:t>David Kauchak</a:t>
            </a:r>
            <a:br>
              <a:rPr lang="en-US" dirty="0"/>
            </a:br>
            <a:r>
              <a:rPr lang="en-US" dirty="0"/>
              <a:t>CS 140 – Spring 2024</a:t>
            </a:r>
          </a:p>
        </p:txBody>
      </p:sp>
    </p:spTree>
    <p:extLst>
      <p:ext uri="{BB962C8B-B14F-4D97-AF65-F5344CB8AC3E}">
        <p14:creationId xmlns:p14="http://schemas.microsoft.com/office/powerpoint/2010/main" val="3651200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02E24-D2F6-3544-B5CE-5EBA806A9299}"/>
              </a:ext>
            </a:extLst>
          </p:cNvPr>
          <p:cNvSpPr>
            <a:spLocks noGrp="1"/>
          </p:cNvSpPr>
          <p:nvPr>
            <p:ph type="title"/>
          </p:nvPr>
        </p:nvSpPr>
        <p:spPr/>
        <p:txBody>
          <a:bodyPr/>
          <a:lstStyle/>
          <a:p>
            <a:pPr>
              <a:defRPr/>
            </a:pPr>
            <a:r>
              <a:rPr lang="en-US" dirty="0"/>
              <a:t>Divide and conquer</a:t>
            </a:r>
          </a:p>
        </p:txBody>
      </p:sp>
      <p:sp>
        <p:nvSpPr>
          <p:cNvPr id="75778" name="TextBox 3">
            <a:extLst>
              <a:ext uri="{FF2B5EF4-FFF2-40B4-BE49-F238E27FC236}">
                <a16:creationId xmlns:a16="http://schemas.microsoft.com/office/drawing/2014/main" id="{462B81D2-F269-7347-AE40-D15A9E7C3F39}"/>
              </a:ext>
            </a:extLst>
          </p:cNvPr>
          <p:cNvSpPr txBox="1">
            <a:spLocks noChangeArrowheads="1"/>
          </p:cNvSpPr>
          <p:nvPr/>
        </p:nvSpPr>
        <p:spPr bwMode="auto">
          <a:xfrm>
            <a:off x="381000" y="1676400"/>
            <a:ext cx="2838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Divide and conquer</a:t>
            </a:r>
          </a:p>
        </p:txBody>
      </p:sp>
      <p:sp>
        <p:nvSpPr>
          <p:cNvPr id="6" name="Rectangle 5">
            <a:extLst>
              <a:ext uri="{FF2B5EF4-FFF2-40B4-BE49-F238E27FC236}">
                <a16:creationId xmlns:a16="http://schemas.microsoft.com/office/drawing/2014/main" id="{0DCD8A07-C13B-6B4F-B730-59F52B293329}"/>
              </a:ext>
            </a:extLst>
          </p:cNvPr>
          <p:cNvSpPr>
            <a:spLocks noChangeArrowheads="1"/>
          </p:cNvSpPr>
          <p:nvPr/>
        </p:nvSpPr>
        <p:spPr bwMode="auto">
          <a:xfrm>
            <a:off x="1371600" y="3200400"/>
            <a:ext cx="5943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 name="Rectangle 6">
            <a:extLst>
              <a:ext uri="{FF2B5EF4-FFF2-40B4-BE49-F238E27FC236}">
                <a16:creationId xmlns:a16="http://schemas.microsoft.com/office/drawing/2014/main" id="{08DFFA14-DE0F-2848-8CA7-01A701365EF8}"/>
              </a:ext>
            </a:extLst>
          </p:cNvPr>
          <p:cNvSpPr>
            <a:spLocks noChangeArrowheads="1"/>
          </p:cNvSpPr>
          <p:nvPr/>
        </p:nvSpPr>
        <p:spPr bwMode="auto">
          <a:xfrm>
            <a:off x="1371600" y="5029200"/>
            <a:ext cx="2895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9" name="Rectangle 8">
            <a:extLst>
              <a:ext uri="{FF2B5EF4-FFF2-40B4-BE49-F238E27FC236}">
                <a16:creationId xmlns:a16="http://schemas.microsoft.com/office/drawing/2014/main" id="{F2369D62-A1BB-1348-8E56-28D8EA8C9B64}"/>
              </a:ext>
            </a:extLst>
          </p:cNvPr>
          <p:cNvSpPr>
            <a:spLocks noChangeArrowheads="1"/>
          </p:cNvSpPr>
          <p:nvPr/>
        </p:nvSpPr>
        <p:spPr bwMode="auto">
          <a:xfrm>
            <a:off x="4419600" y="5029200"/>
            <a:ext cx="2895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0" name="Down Arrow 9">
            <a:extLst>
              <a:ext uri="{FF2B5EF4-FFF2-40B4-BE49-F238E27FC236}">
                <a16:creationId xmlns:a16="http://schemas.microsoft.com/office/drawing/2014/main" id="{6309E55E-7CA2-604F-98E2-7A42117E2D4C}"/>
              </a:ext>
            </a:extLst>
          </p:cNvPr>
          <p:cNvSpPr>
            <a:spLocks noChangeArrowheads="1"/>
          </p:cNvSpPr>
          <p:nvPr/>
        </p:nvSpPr>
        <p:spPr bwMode="auto">
          <a:xfrm>
            <a:off x="4038600" y="3962400"/>
            <a:ext cx="609600" cy="304800"/>
          </a:xfrm>
          <a:prstGeom prst="downArrow">
            <a:avLst>
              <a:gd name="adj1" fmla="val 50000"/>
              <a:gd name="adj2" fmla="val 50000"/>
            </a:avLst>
          </a:prstGeom>
          <a:solidFill>
            <a:srgbClr val="0000FF"/>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5783" name="TextBox 11">
            <a:extLst>
              <a:ext uri="{FF2B5EF4-FFF2-40B4-BE49-F238E27FC236}">
                <a16:creationId xmlns:a16="http://schemas.microsoft.com/office/drawing/2014/main" id="{205B6475-AE1B-1143-91BA-FB036D0351AA}"/>
              </a:ext>
            </a:extLst>
          </p:cNvPr>
          <p:cNvSpPr txBox="1">
            <a:spLocks noChangeArrowheads="1"/>
          </p:cNvSpPr>
          <p:nvPr/>
        </p:nvSpPr>
        <p:spPr bwMode="auto">
          <a:xfrm>
            <a:off x="708025" y="2633663"/>
            <a:ext cx="321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To solve the general problem:</a:t>
            </a:r>
          </a:p>
        </p:txBody>
      </p:sp>
      <p:sp>
        <p:nvSpPr>
          <p:cNvPr id="75784" name="TextBox 12">
            <a:extLst>
              <a:ext uri="{FF2B5EF4-FFF2-40B4-BE49-F238E27FC236}">
                <a16:creationId xmlns:a16="http://schemas.microsoft.com/office/drawing/2014/main" id="{4C0DF59F-59B1-674B-AF44-F4E0E02A6909}"/>
              </a:ext>
            </a:extLst>
          </p:cNvPr>
          <p:cNvSpPr txBox="1">
            <a:spLocks noChangeArrowheads="1"/>
          </p:cNvSpPr>
          <p:nvPr/>
        </p:nvSpPr>
        <p:spPr bwMode="auto">
          <a:xfrm>
            <a:off x="685800" y="4495800"/>
            <a:ext cx="5008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t>Break into sum number of sub problems, solve:</a:t>
            </a:r>
          </a:p>
        </p:txBody>
      </p:sp>
      <p:sp>
        <p:nvSpPr>
          <p:cNvPr id="75785" name="TextBox 13">
            <a:extLst>
              <a:ext uri="{FF2B5EF4-FFF2-40B4-BE49-F238E27FC236}">
                <a16:creationId xmlns:a16="http://schemas.microsoft.com/office/drawing/2014/main" id="{C0E390D9-C84F-1747-BA1E-051793A34CED}"/>
              </a:ext>
            </a:extLst>
          </p:cNvPr>
          <p:cNvSpPr txBox="1">
            <a:spLocks noChangeArrowheads="1"/>
          </p:cNvSpPr>
          <p:nvPr/>
        </p:nvSpPr>
        <p:spPr bwMode="auto">
          <a:xfrm>
            <a:off x="838200" y="5791200"/>
            <a:ext cx="3071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t>then possibly do a little work</a:t>
            </a:r>
          </a:p>
        </p:txBody>
      </p:sp>
    </p:spTree>
    <p:extLst>
      <p:ext uri="{BB962C8B-B14F-4D97-AF65-F5344CB8AC3E}">
        <p14:creationId xmlns:p14="http://schemas.microsoft.com/office/powerpoint/2010/main" val="295599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5B98-07CE-3244-A7B3-F316E038D6D6}"/>
              </a:ext>
            </a:extLst>
          </p:cNvPr>
          <p:cNvSpPr>
            <a:spLocks noGrp="1"/>
          </p:cNvSpPr>
          <p:nvPr>
            <p:ph type="title"/>
          </p:nvPr>
        </p:nvSpPr>
        <p:spPr/>
        <p:txBody>
          <a:bodyPr/>
          <a:lstStyle/>
          <a:p>
            <a:pPr>
              <a:defRPr/>
            </a:pPr>
            <a:r>
              <a:rPr lang="en-US" dirty="0"/>
              <a:t>Divide and conquer</a:t>
            </a:r>
          </a:p>
        </p:txBody>
      </p:sp>
      <p:sp>
        <p:nvSpPr>
          <p:cNvPr id="76802" name="TextBox 3">
            <a:extLst>
              <a:ext uri="{FF2B5EF4-FFF2-40B4-BE49-F238E27FC236}">
                <a16:creationId xmlns:a16="http://schemas.microsoft.com/office/drawing/2014/main" id="{285B642C-3589-B94C-B636-D9CE23D71984}"/>
              </a:ext>
            </a:extLst>
          </p:cNvPr>
          <p:cNvSpPr txBox="1">
            <a:spLocks noChangeArrowheads="1"/>
          </p:cNvSpPr>
          <p:nvPr/>
        </p:nvSpPr>
        <p:spPr bwMode="auto">
          <a:xfrm>
            <a:off x="381000" y="1676400"/>
            <a:ext cx="2838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Divide and conquer</a:t>
            </a:r>
          </a:p>
        </p:txBody>
      </p:sp>
      <p:sp>
        <p:nvSpPr>
          <p:cNvPr id="6" name="Rectangle 5">
            <a:extLst>
              <a:ext uri="{FF2B5EF4-FFF2-40B4-BE49-F238E27FC236}">
                <a16:creationId xmlns:a16="http://schemas.microsoft.com/office/drawing/2014/main" id="{306DF69C-D8EA-744F-856E-EEC4668FA521}"/>
              </a:ext>
            </a:extLst>
          </p:cNvPr>
          <p:cNvSpPr>
            <a:spLocks noChangeArrowheads="1"/>
          </p:cNvSpPr>
          <p:nvPr/>
        </p:nvSpPr>
        <p:spPr bwMode="auto">
          <a:xfrm>
            <a:off x="1371600" y="3200400"/>
            <a:ext cx="5943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 name="Rectangle 6">
            <a:extLst>
              <a:ext uri="{FF2B5EF4-FFF2-40B4-BE49-F238E27FC236}">
                <a16:creationId xmlns:a16="http://schemas.microsoft.com/office/drawing/2014/main" id="{138672A0-48D7-C248-9269-CD9D9CCABF06}"/>
              </a:ext>
            </a:extLst>
          </p:cNvPr>
          <p:cNvSpPr>
            <a:spLocks noChangeArrowheads="1"/>
          </p:cNvSpPr>
          <p:nvPr/>
        </p:nvSpPr>
        <p:spPr bwMode="auto">
          <a:xfrm>
            <a:off x="1371600" y="4495800"/>
            <a:ext cx="2895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9" name="Rectangle 8">
            <a:extLst>
              <a:ext uri="{FF2B5EF4-FFF2-40B4-BE49-F238E27FC236}">
                <a16:creationId xmlns:a16="http://schemas.microsoft.com/office/drawing/2014/main" id="{C866B3A8-C63F-D642-B98C-4249F622A41D}"/>
              </a:ext>
            </a:extLst>
          </p:cNvPr>
          <p:cNvSpPr>
            <a:spLocks noChangeArrowheads="1"/>
          </p:cNvSpPr>
          <p:nvPr/>
        </p:nvSpPr>
        <p:spPr bwMode="auto">
          <a:xfrm>
            <a:off x="4419600" y="4495800"/>
            <a:ext cx="2895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0" name="Down Arrow 9">
            <a:extLst>
              <a:ext uri="{FF2B5EF4-FFF2-40B4-BE49-F238E27FC236}">
                <a16:creationId xmlns:a16="http://schemas.microsoft.com/office/drawing/2014/main" id="{CF0B7BC4-D591-7245-9625-DCDE0CE294E4}"/>
              </a:ext>
            </a:extLst>
          </p:cNvPr>
          <p:cNvSpPr>
            <a:spLocks noChangeArrowheads="1"/>
          </p:cNvSpPr>
          <p:nvPr/>
        </p:nvSpPr>
        <p:spPr bwMode="auto">
          <a:xfrm>
            <a:off x="4038600" y="3962400"/>
            <a:ext cx="609600" cy="304800"/>
          </a:xfrm>
          <a:prstGeom prst="downArrow">
            <a:avLst>
              <a:gd name="adj1" fmla="val 50000"/>
              <a:gd name="adj2" fmla="val 50000"/>
            </a:avLst>
          </a:prstGeom>
          <a:solidFill>
            <a:srgbClr val="0000FF"/>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6807" name="TextBox 11">
            <a:extLst>
              <a:ext uri="{FF2B5EF4-FFF2-40B4-BE49-F238E27FC236}">
                <a16:creationId xmlns:a16="http://schemas.microsoft.com/office/drawing/2014/main" id="{E36057BA-492A-3E46-A570-01EAA45D050E}"/>
              </a:ext>
            </a:extLst>
          </p:cNvPr>
          <p:cNvSpPr txBox="1">
            <a:spLocks noChangeArrowheads="1"/>
          </p:cNvSpPr>
          <p:nvPr/>
        </p:nvSpPr>
        <p:spPr bwMode="auto">
          <a:xfrm>
            <a:off x="708025" y="2633663"/>
            <a:ext cx="321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To solve the general problem:</a:t>
            </a:r>
          </a:p>
        </p:txBody>
      </p:sp>
      <p:sp>
        <p:nvSpPr>
          <p:cNvPr id="76808" name="TextBox 13">
            <a:extLst>
              <a:ext uri="{FF2B5EF4-FFF2-40B4-BE49-F238E27FC236}">
                <a16:creationId xmlns:a16="http://schemas.microsoft.com/office/drawing/2014/main" id="{6ED72426-26E6-AD46-9AAE-E30D9CFB56B2}"/>
              </a:ext>
            </a:extLst>
          </p:cNvPr>
          <p:cNvSpPr txBox="1">
            <a:spLocks noChangeArrowheads="1"/>
          </p:cNvSpPr>
          <p:nvPr/>
        </p:nvSpPr>
        <p:spPr bwMode="auto">
          <a:xfrm>
            <a:off x="838200" y="5334000"/>
            <a:ext cx="7391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0000FF"/>
                </a:solidFill>
              </a:rPr>
              <a:t>The solution to the general problem is solved with respect to solutions to sub-problems!</a:t>
            </a:r>
          </a:p>
        </p:txBody>
      </p:sp>
    </p:spTree>
    <p:extLst>
      <p:ext uri="{BB962C8B-B14F-4D97-AF65-F5344CB8AC3E}">
        <p14:creationId xmlns:p14="http://schemas.microsoft.com/office/powerpoint/2010/main" val="2900226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00903-C863-D54C-BEA7-CB3C6DB2B154}"/>
              </a:ext>
            </a:extLst>
          </p:cNvPr>
          <p:cNvSpPr>
            <a:spLocks noGrp="1"/>
          </p:cNvSpPr>
          <p:nvPr>
            <p:ph type="title"/>
          </p:nvPr>
        </p:nvSpPr>
        <p:spPr/>
        <p:txBody>
          <a:bodyPr/>
          <a:lstStyle/>
          <a:p>
            <a:pPr>
              <a:defRPr/>
            </a:pPr>
            <a:r>
              <a:rPr lang="en-US" dirty="0"/>
              <a:t>Greedy vs. divide and conquer</a:t>
            </a:r>
          </a:p>
        </p:txBody>
      </p:sp>
      <p:sp>
        <p:nvSpPr>
          <p:cNvPr id="77826" name="TextBox 3">
            <a:extLst>
              <a:ext uri="{FF2B5EF4-FFF2-40B4-BE49-F238E27FC236}">
                <a16:creationId xmlns:a16="http://schemas.microsoft.com/office/drawing/2014/main" id="{1BE3A0F6-D825-084D-83F9-8F461CF55060}"/>
              </a:ext>
            </a:extLst>
          </p:cNvPr>
          <p:cNvSpPr txBox="1">
            <a:spLocks noChangeArrowheads="1"/>
          </p:cNvSpPr>
          <p:nvPr/>
        </p:nvSpPr>
        <p:spPr bwMode="auto">
          <a:xfrm>
            <a:off x="381000" y="1676400"/>
            <a:ext cx="119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Greedy</a:t>
            </a:r>
          </a:p>
        </p:txBody>
      </p:sp>
      <p:sp>
        <p:nvSpPr>
          <p:cNvPr id="6" name="Rectangle 5">
            <a:extLst>
              <a:ext uri="{FF2B5EF4-FFF2-40B4-BE49-F238E27FC236}">
                <a16:creationId xmlns:a16="http://schemas.microsoft.com/office/drawing/2014/main" id="{27FE6450-063B-E044-84D4-6D4FC6FA3C25}"/>
              </a:ext>
            </a:extLst>
          </p:cNvPr>
          <p:cNvSpPr>
            <a:spLocks noChangeArrowheads="1"/>
          </p:cNvSpPr>
          <p:nvPr/>
        </p:nvSpPr>
        <p:spPr bwMode="auto">
          <a:xfrm>
            <a:off x="1371600" y="3200400"/>
            <a:ext cx="5943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 name="Rectangle 6">
            <a:extLst>
              <a:ext uri="{FF2B5EF4-FFF2-40B4-BE49-F238E27FC236}">
                <a16:creationId xmlns:a16="http://schemas.microsoft.com/office/drawing/2014/main" id="{90C2B720-F558-0243-8B8C-79F8D34DABDE}"/>
              </a:ext>
            </a:extLst>
          </p:cNvPr>
          <p:cNvSpPr>
            <a:spLocks noChangeArrowheads="1"/>
          </p:cNvSpPr>
          <p:nvPr/>
        </p:nvSpPr>
        <p:spPr bwMode="auto">
          <a:xfrm>
            <a:off x="1371600" y="5029200"/>
            <a:ext cx="685800" cy="381000"/>
          </a:xfrm>
          <a:prstGeom prst="rect">
            <a:avLst/>
          </a:prstGeom>
          <a:solidFill>
            <a:srgbClr val="0000FF"/>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9" name="Rectangle 8">
            <a:extLst>
              <a:ext uri="{FF2B5EF4-FFF2-40B4-BE49-F238E27FC236}">
                <a16:creationId xmlns:a16="http://schemas.microsoft.com/office/drawing/2014/main" id="{909A84FD-07A5-A743-8827-22B5FEA354A8}"/>
              </a:ext>
            </a:extLst>
          </p:cNvPr>
          <p:cNvSpPr>
            <a:spLocks noChangeArrowheads="1"/>
          </p:cNvSpPr>
          <p:nvPr/>
        </p:nvSpPr>
        <p:spPr bwMode="auto">
          <a:xfrm>
            <a:off x="2209800" y="5029200"/>
            <a:ext cx="51054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0" name="Down Arrow 9">
            <a:extLst>
              <a:ext uri="{FF2B5EF4-FFF2-40B4-BE49-F238E27FC236}">
                <a16:creationId xmlns:a16="http://schemas.microsoft.com/office/drawing/2014/main" id="{80052792-807F-7A4C-9DA9-17591D73CC88}"/>
              </a:ext>
            </a:extLst>
          </p:cNvPr>
          <p:cNvSpPr>
            <a:spLocks noChangeArrowheads="1"/>
          </p:cNvSpPr>
          <p:nvPr/>
        </p:nvSpPr>
        <p:spPr bwMode="auto">
          <a:xfrm>
            <a:off x="4038600" y="3962400"/>
            <a:ext cx="609600" cy="304800"/>
          </a:xfrm>
          <a:prstGeom prst="downArrow">
            <a:avLst>
              <a:gd name="adj1" fmla="val 50000"/>
              <a:gd name="adj2" fmla="val 50000"/>
            </a:avLst>
          </a:prstGeom>
          <a:solidFill>
            <a:srgbClr val="0000FF"/>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7831" name="TextBox 11">
            <a:extLst>
              <a:ext uri="{FF2B5EF4-FFF2-40B4-BE49-F238E27FC236}">
                <a16:creationId xmlns:a16="http://schemas.microsoft.com/office/drawing/2014/main" id="{836FC244-93E5-5848-8DC5-2622B691117F}"/>
              </a:ext>
            </a:extLst>
          </p:cNvPr>
          <p:cNvSpPr txBox="1">
            <a:spLocks noChangeArrowheads="1"/>
          </p:cNvSpPr>
          <p:nvPr/>
        </p:nvSpPr>
        <p:spPr bwMode="auto">
          <a:xfrm>
            <a:off x="708025" y="2633663"/>
            <a:ext cx="321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To solve the general problem:</a:t>
            </a:r>
          </a:p>
        </p:txBody>
      </p:sp>
      <p:sp>
        <p:nvSpPr>
          <p:cNvPr id="77832" name="TextBox 12">
            <a:extLst>
              <a:ext uri="{FF2B5EF4-FFF2-40B4-BE49-F238E27FC236}">
                <a16:creationId xmlns:a16="http://schemas.microsoft.com/office/drawing/2014/main" id="{5F46E60A-8F6D-4947-B9BC-2B5FCE2630E1}"/>
              </a:ext>
            </a:extLst>
          </p:cNvPr>
          <p:cNvSpPr txBox="1">
            <a:spLocks noChangeArrowheads="1"/>
          </p:cNvSpPr>
          <p:nvPr/>
        </p:nvSpPr>
        <p:spPr bwMode="auto">
          <a:xfrm>
            <a:off x="685800" y="4495800"/>
            <a:ext cx="4354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Pick a locally optimal solution and repeat</a:t>
            </a:r>
          </a:p>
        </p:txBody>
      </p:sp>
    </p:spTree>
    <p:extLst>
      <p:ext uri="{BB962C8B-B14F-4D97-AF65-F5344CB8AC3E}">
        <p14:creationId xmlns:p14="http://schemas.microsoft.com/office/powerpoint/2010/main" val="1525172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37CF-98FD-E246-99B0-1565AAFCF9DD}"/>
              </a:ext>
            </a:extLst>
          </p:cNvPr>
          <p:cNvSpPr>
            <a:spLocks noGrp="1"/>
          </p:cNvSpPr>
          <p:nvPr>
            <p:ph type="title"/>
          </p:nvPr>
        </p:nvSpPr>
        <p:spPr/>
        <p:txBody>
          <a:bodyPr/>
          <a:lstStyle/>
          <a:p>
            <a:pPr>
              <a:defRPr/>
            </a:pPr>
            <a:r>
              <a:rPr lang="en-US" dirty="0"/>
              <a:t>Greedy vs. divide and conquer</a:t>
            </a:r>
          </a:p>
        </p:txBody>
      </p:sp>
      <p:sp>
        <p:nvSpPr>
          <p:cNvPr id="78850" name="TextBox 3">
            <a:extLst>
              <a:ext uri="{FF2B5EF4-FFF2-40B4-BE49-F238E27FC236}">
                <a16:creationId xmlns:a16="http://schemas.microsoft.com/office/drawing/2014/main" id="{B5481E77-8180-6645-A39F-4201371A0BEC}"/>
              </a:ext>
            </a:extLst>
          </p:cNvPr>
          <p:cNvSpPr txBox="1">
            <a:spLocks noChangeArrowheads="1"/>
          </p:cNvSpPr>
          <p:nvPr/>
        </p:nvSpPr>
        <p:spPr bwMode="auto">
          <a:xfrm>
            <a:off x="381000" y="1676400"/>
            <a:ext cx="119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Greedy</a:t>
            </a:r>
          </a:p>
        </p:txBody>
      </p:sp>
      <p:sp>
        <p:nvSpPr>
          <p:cNvPr id="6" name="Rectangle 5">
            <a:extLst>
              <a:ext uri="{FF2B5EF4-FFF2-40B4-BE49-F238E27FC236}">
                <a16:creationId xmlns:a16="http://schemas.microsoft.com/office/drawing/2014/main" id="{E82C0653-266F-F645-9052-FC7668C71931}"/>
              </a:ext>
            </a:extLst>
          </p:cNvPr>
          <p:cNvSpPr>
            <a:spLocks noChangeArrowheads="1"/>
          </p:cNvSpPr>
          <p:nvPr/>
        </p:nvSpPr>
        <p:spPr bwMode="auto">
          <a:xfrm>
            <a:off x="1371600" y="3200400"/>
            <a:ext cx="5943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 name="Rectangle 6">
            <a:extLst>
              <a:ext uri="{FF2B5EF4-FFF2-40B4-BE49-F238E27FC236}">
                <a16:creationId xmlns:a16="http://schemas.microsoft.com/office/drawing/2014/main" id="{8C24A4DC-C4AD-D642-8ED9-8C2401E1A9FA}"/>
              </a:ext>
            </a:extLst>
          </p:cNvPr>
          <p:cNvSpPr>
            <a:spLocks noChangeArrowheads="1"/>
          </p:cNvSpPr>
          <p:nvPr/>
        </p:nvSpPr>
        <p:spPr bwMode="auto">
          <a:xfrm>
            <a:off x="1371600" y="4572000"/>
            <a:ext cx="685800" cy="381000"/>
          </a:xfrm>
          <a:prstGeom prst="rect">
            <a:avLst/>
          </a:prstGeom>
          <a:solidFill>
            <a:srgbClr val="0000FF"/>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9" name="Rectangle 8">
            <a:extLst>
              <a:ext uri="{FF2B5EF4-FFF2-40B4-BE49-F238E27FC236}">
                <a16:creationId xmlns:a16="http://schemas.microsoft.com/office/drawing/2014/main" id="{66DBE73A-3966-344C-AAE8-9BEDC09DC012}"/>
              </a:ext>
            </a:extLst>
          </p:cNvPr>
          <p:cNvSpPr>
            <a:spLocks noChangeArrowheads="1"/>
          </p:cNvSpPr>
          <p:nvPr/>
        </p:nvSpPr>
        <p:spPr bwMode="auto">
          <a:xfrm>
            <a:off x="2209800" y="4572000"/>
            <a:ext cx="51054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0" name="Down Arrow 9">
            <a:extLst>
              <a:ext uri="{FF2B5EF4-FFF2-40B4-BE49-F238E27FC236}">
                <a16:creationId xmlns:a16="http://schemas.microsoft.com/office/drawing/2014/main" id="{0752D14F-1625-8642-B7C8-FA722CF72716}"/>
              </a:ext>
            </a:extLst>
          </p:cNvPr>
          <p:cNvSpPr>
            <a:spLocks noChangeArrowheads="1"/>
          </p:cNvSpPr>
          <p:nvPr/>
        </p:nvSpPr>
        <p:spPr bwMode="auto">
          <a:xfrm>
            <a:off x="4038600" y="3962400"/>
            <a:ext cx="609600" cy="304800"/>
          </a:xfrm>
          <a:prstGeom prst="downArrow">
            <a:avLst>
              <a:gd name="adj1" fmla="val 50000"/>
              <a:gd name="adj2" fmla="val 50000"/>
            </a:avLst>
          </a:prstGeom>
          <a:solidFill>
            <a:srgbClr val="0000FF"/>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8855" name="TextBox 11">
            <a:extLst>
              <a:ext uri="{FF2B5EF4-FFF2-40B4-BE49-F238E27FC236}">
                <a16:creationId xmlns:a16="http://schemas.microsoft.com/office/drawing/2014/main" id="{4EC6A2A6-8024-8949-9975-92AFE8509B7B}"/>
              </a:ext>
            </a:extLst>
          </p:cNvPr>
          <p:cNvSpPr txBox="1">
            <a:spLocks noChangeArrowheads="1"/>
          </p:cNvSpPr>
          <p:nvPr/>
        </p:nvSpPr>
        <p:spPr bwMode="auto">
          <a:xfrm>
            <a:off x="708025" y="2633663"/>
            <a:ext cx="321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To solve the general problem:</a:t>
            </a:r>
          </a:p>
        </p:txBody>
      </p:sp>
      <p:sp>
        <p:nvSpPr>
          <p:cNvPr id="78856" name="TextBox 10">
            <a:extLst>
              <a:ext uri="{FF2B5EF4-FFF2-40B4-BE49-F238E27FC236}">
                <a16:creationId xmlns:a16="http://schemas.microsoft.com/office/drawing/2014/main" id="{4AB840A3-56A8-D743-B897-9F09A4D4BD55}"/>
              </a:ext>
            </a:extLst>
          </p:cNvPr>
          <p:cNvSpPr txBox="1">
            <a:spLocks noChangeArrowheads="1"/>
          </p:cNvSpPr>
          <p:nvPr/>
        </p:nvSpPr>
        <p:spPr bwMode="auto">
          <a:xfrm>
            <a:off x="187287" y="5334000"/>
            <a:ext cx="8578761"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a:solidFill>
                  <a:srgbClr val="0000FF"/>
                </a:solidFill>
              </a:rPr>
              <a:t>The solution to the general problem is solved with respect to solutions to sub-problems!</a:t>
            </a:r>
          </a:p>
          <a:p>
            <a:pPr eaLnBrk="1" hangingPunct="1"/>
            <a:endParaRPr lang="en-US" altLang="en-US" sz="2000" dirty="0">
              <a:solidFill>
                <a:srgbClr val="0000FF"/>
              </a:solidFill>
            </a:endParaRPr>
          </a:p>
          <a:p>
            <a:pPr eaLnBrk="1" hangingPunct="1"/>
            <a:r>
              <a:rPr lang="en-US" altLang="en-US" sz="2000" dirty="0">
                <a:solidFill>
                  <a:srgbClr val="0000FF"/>
                </a:solidFill>
              </a:rPr>
              <a:t>Slightly different than divide and conquer.</a:t>
            </a:r>
          </a:p>
        </p:txBody>
      </p:sp>
    </p:spTree>
    <p:extLst>
      <p:ext uri="{BB962C8B-B14F-4D97-AF65-F5344CB8AC3E}">
        <p14:creationId xmlns:p14="http://schemas.microsoft.com/office/powerpoint/2010/main" val="1112818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6CBC-C8F7-8249-A2EF-D3D43163071F}"/>
              </a:ext>
            </a:extLst>
          </p:cNvPr>
          <p:cNvSpPr>
            <a:spLocks noGrp="1"/>
          </p:cNvSpPr>
          <p:nvPr>
            <p:ph type="title" idx="4294967295"/>
          </p:nvPr>
        </p:nvSpPr>
        <p:spPr>
          <a:xfrm>
            <a:off x="0" y="122238"/>
            <a:ext cx="7543800" cy="563562"/>
          </a:xfrm>
        </p:spPr>
        <p:txBody>
          <a:bodyPr>
            <a:normAutofit fontScale="90000"/>
          </a:bodyPr>
          <a:lstStyle/>
          <a:p>
            <a:pPr>
              <a:defRPr/>
            </a:pPr>
            <a:r>
              <a:rPr lang="en-US" dirty="0"/>
              <a:t>Greedy vs. DP</a:t>
            </a:r>
          </a:p>
        </p:txBody>
      </p:sp>
      <p:sp>
        <p:nvSpPr>
          <p:cNvPr id="8" name="Rectangle 7">
            <a:extLst>
              <a:ext uri="{FF2B5EF4-FFF2-40B4-BE49-F238E27FC236}">
                <a16:creationId xmlns:a16="http://schemas.microsoft.com/office/drawing/2014/main" id="{D26116A8-0528-884C-BDC0-C430816E9230}"/>
              </a:ext>
            </a:extLst>
          </p:cNvPr>
          <p:cNvSpPr>
            <a:spLocks noChangeArrowheads="1"/>
          </p:cNvSpPr>
          <p:nvPr/>
        </p:nvSpPr>
        <p:spPr bwMode="auto">
          <a:xfrm>
            <a:off x="1905000" y="3200400"/>
            <a:ext cx="5943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9" name="Rectangle 8">
            <a:extLst>
              <a:ext uri="{FF2B5EF4-FFF2-40B4-BE49-F238E27FC236}">
                <a16:creationId xmlns:a16="http://schemas.microsoft.com/office/drawing/2014/main" id="{70256913-40F8-5647-AFF6-8E5DE1B3A5B5}"/>
              </a:ext>
            </a:extLst>
          </p:cNvPr>
          <p:cNvSpPr>
            <a:spLocks noChangeArrowheads="1"/>
          </p:cNvSpPr>
          <p:nvPr/>
        </p:nvSpPr>
        <p:spPr bwMode="auto">
          <a:xfrm>
            <a:off x="1905000" y="4953000"/>
            <a:ext cx="4462749"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0" name="Rectangle 9">
            <a:extLst>
              <a:ext uri="{FF2B5EF4-FFF2-40B4-BE49-F238E27FC236}">
                <a16:creationId xmlns:a16="http://schemas.microsoft.com/office/drawing/2014/main" id="{07BA62F4-8EE9-F84D-8345-BE1B7D2B40BD}"/>
              </a:ext>
            </a:extLst>
          </p:cNvPr>
          <p:cNvSpPr>
            <a:spLocks noChangeArrowheads="1"/>
          </p:cNvSpPr>
          <p:nvPr/>
        </p:nvSpPr>
        <p:spPr bwMode="auto">
          <a:xfrm>
            <a:off x="1905000" y="4343400"/>
            <a:ext cx="53340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1" name="Down Arrow 10">
            <a:extLst>
              <a:ext uri="{FF2B5EF4-FFF2-40B4-BE49-F238E27FC236}">
                <a16:creationId xmlns:a16="http://schemas.microsoft.com/office/drawing/2014/main" id="{A43177C5-E8DD-684F-A341-74792989E825}"/>
              </a:ext>
            </a:extLst>
          </p:cNvPr>
          <p:cNvSpPr>
            <a:spLocks noChangeArrowheads="1"/>
          </p:cNvSpPr>
          <p:nvPr/>
        </p:nvSpPr>
        <p:spPr bwMode="auto">
          <a:xfrm>
            <a:off x="4572000" y="3810000"/>
            <a:ext cx="609600" cy="304800"/>
          </a:xfrm>
          <a:prstGeom prst="downArrow">
            <a:avLst>
              <a:gd name="adj1" fmla="val 50000"/>
              <a:gd name="adj2" fmla="val 50000"/>
            </a:avLst>
          </a:prstGeom>
          <a:solidFill>
            <a:srgbClr val="0000FF"/>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2" name="Rectangle 11">
            <a:extLst>
              <a:ext uri="{FF2B5EF4-FFF2-40B4-BE49-F238E27FC236}">
                <a16:creationId xmlns:a16="http://schemas.microsoft.com/office/drawing/2014/main" id="{7BDCED6C-64CB-8840-888F-F716BC9FE6DB}"/>
              </a:ext>
            </a:extLst>
          </p:cNvPr>
          <p:cNvSpPr>
            <a:spLocks noChangeArrowheads="1"/>
          </p:cNvSpPr>
          <p:nvPr/>
        </p:nvSpPr>
        <p:spPr bwMode="auto">
          <a:xfrm>
            <a:off x="1905000" y="5710238"/>
            <a:ext cx="9144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23563" name="TextBox 12">
            <a:extLst>
              <a:ext uri="{FF2B5EF4-FFF2-40B4-BE49-F238E27FC236}">
                <a16:creationId xmlns:a16="http://schemas.microsoft.com/office/drawing/2014/main" id="{889EE5C7-0D9E-F546-9DD7-499F33D6ECC9}"/>
              </a:ext>
            </a:extLst>
          </p:cNvPr>
          <p:cNvSpPr txBox="1">
            <a:spLocks noChangeArrowheads="1"/>
          </p:cNvSpPr>
          <p:nvPr/>
        </p:nvSpPr>
        <p:spPr bwMode="auto">
          <a:xfrm>
            <a:off x="2590800" y="5105400"/>
            <a:ext cx="6461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600" dirty="0"/>
              <a:t>…</a:t>
            </a:r>
          </a:p>
        </p:txBody>
      </p:sp>
      <p:cxnSp>
        <p:nvCxnSpPr>
          <p:cNvPr id="15" name="Straight Connector 14">
            <a:extLst>
              <a:ext uri="{FF2B5EF4-FFF2-40B4-BE49-F238E27FC236}">
                <a16:creationId xmlns:a16="http://schemas.microsoft.com/office/drawing/2014/main" id="{0C50EE86-5223-F842-9406-D1AA8ABCE6A9}"/>
              </a:ext>
            </a:extLst>
          </p:cNvPr>
          <p:cNvCxnSpPr>
            <a:cxnSpLocks noChangeShapeType="1"/>
          </p:cNvCxnSpPr>
          <p:nvPr/>
        </p:nvCxnSpPr>
        <p:spPr bwMode="auto">
          <a:xfrm>
            <a:off x="152400" y="2895600"/>
            <a:ext cx="8229600" cy="0"/>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3565" name="TextBox 15">
            <a:extLst>
              <a:ext uri="{FF2B5EF4-FFF2-40B4-BE49-F238E27FC236}">
                <a16:creationId xmlns:a16="http://schemas.microsoft.com/office/drawing/2014/main" id="{36243343-C9AE-4042-9573-A45677D6D631}"/>
              </a:ext>
            </a:extLst>
          </p:cNvPr>
          <p:cNvSpPr txBox="1">
            <a:spLocks noChangeArrowheads="1"/>
          </p:cNvSpPr>
          <p:nvPr/>
        </p:nvSpPr>
        <p:spPr bwMode="auto">
          <a:xfrm>
            <a:off x="300038" y="1296988"/>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t>greedy</a:t>
            </a:r>
          </a:p>
        </p:txBody>
      </p:sp>
      <p:sp>
        <p:nvSpPr>
          <p:cNvPr id="23566" name="TextBox 16">
            <a:extLst>
              <a:ext uri="{FF2B5EF4-FFF2-40B4-BE49-F238E27FC236}">
                <a16:creationId xmlns:a16="http://schemas.microsoft.com/office/drawing/2014/main" id="{D234A6CC-3630-A345-BB33-485E4A064D31}"/>
              </a:ext>
            </a:extLst>
          </p:cNvPr>
          <p:cNvSpPr txBox="1">
            <a:spLocks noChangeArrowheads="1"/>
          </p:cNvSpPr>
          <p:nvPr/>
        </p:nvSpPr>
        <p:spPr bwMode="auto">
          <a:xfrm>
            <a:off x="207963" y="3810000"/>
            <a:ext cx="15446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dynamic </a:t>
            </a:r>
          </a:p>
          <a:p>
            <a:pPr eaLnBrk="1" hangingPunct="1"/>
            <a:r>
              <a:rPr lang="en-US" altLang="en-US" sz="1800"/>
              <a:t>programming</a:t>
            </a:r>
          </a:p>
        </p:txBody>
      </p:sp>
      <p:sp>
        <p:nvSpPr>
          <p:cNvPr id="17" name="Rectangle 16">
            <a:extLst>
              <a:ext uri="{FF2B5EF4-FFF2-40B4-BE49-F238E27FC236}">
                <a16:creationId xmlns:a16="http://schemas.microsoft.com/office/drawing/2014/main" id="{A39D31B6-A018-5011-695B-DE0B66641050}"/>
              </a:ext>
            </a:extLst>
          </p:cNvPr>
          <p:cNvSpPr>
            <a:spLocks noChangeArrowheads="1"/>
          </p:cNvSpPr>
          <p:nvPr/>
        </p:nvSpPr>
        <p:spPr bwMode="auto">
          <a:xfrm>
            <a:off x="1905000" y="871538"/>
            <a:ext cx="59436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8" name="Rectangle 17">
            <a:extLst>
              <a:ext uri="{FF2B5EF4-FFF2-40B4-BE49-F238E27FC236}">
                <a16:creationId xmlns:a16="http://schemas.microsoft.com/office/drawing/2014/main" id="{F235F764-FBFA-4E41-4391-A39E673AA264}"/>
              </a:ext>
            </a:extLst>
          </p:cNvPr>
          <p:cNvSpPr>
            <a:spLocks noChangeArrowheads="1"/>
          </p:cNvSpPr>
          <p:nvPr/>
        </p:nvSpPr>
        <p:spPr bwMode="auto">
          <a:xfrm>
            <a:off x="1905000" y="2243138"/>
            <a:ext cx="685800" cy="381000"/>
          </a:xfrm>
          <a:prstGeom prst="rect">
            <a:avLst/>
          </a:prstGeom>
          <a:solidFill>
            <a:srgbClr val="0000FF"/>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9" name="Rectangle 18">
            <a:extLst>
              <a:ext uri="{FF2B5EF4-FFF2-40B4-BE49-F238E27FC236}">
                <a16:creationId xmlns:a16="http://schemas.microsoft.com/office/drawing/2014/main" id="{EADDB126-A5C5-EBEF-AF5A-9D7589E97A7B}"/>
              </a:ext>
            </a:extLst>
          </p:cNvPr>
          <p:cNvSpPr>
            <a:spLocks noChangeArrowheads="1"/>
          </p:cNvSpPr>
          <p:nvPr/>
        </p:nvSpPr>
        <p:spPr bwMode="auto">
          <a:xfrm>
            <a:off x="2743200" y="2243138"/>
            <a:ext cx="5105400" cy="381000"/>
          </a:xfrm>
          <a:prstGeom prst="rect">
            <a:avLst/>
          </a:prstGeom>
          <a:gradFill rotWithShape="1">
            <a:gsLst>
              <a:gs pos="0">
                <a:srgbClr val="FFFF85"/>
              </a:gs>
              <a:gs pos="100000">
                <a:srgbClr val="EBEB00"/>
              </a:gs>
            </a:gsLst>
            <a:lin ang="5400000"/>
          </a:gra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20" name="Down Arrow 19">
            <a:extLst>
              <a:ext uri="{FF2B5EF4-FFF2-40B4-BE49-F238E27FC236}">
                <a16:creationId xmlns:a16="http://schemas.microsoft.com/office/drawing/2014/main" id="{AF46C382-9966-C8D8-6165-116F1276C1B7}"/>
              </a:ext>
            </a:extLst>
          </p:cNvPr>
          <p:cNvSpPr>
            <a:spLocks noChangeArrowheads="1"/>
          </p:cNvSpPr>
          <p:nvPr/>
        </p:nvSpPr>
        <p:spPr bwMode="auto">
          <a:xfrm>
            <a:off x="4572000" y="1633538"/>
            <a:ext cx="609600" cy="304800"/>
          </a:xfrm>
          <a:prstGeom prst="downArrow">
            <a:avLst>
              <a:gd name="adj1" fmla="val 50000"/>
              <a:gd name="adj2" fmla="val 50000"/>
            </a:avLst>
          </a:prstGeom>
          <a:solidFill>
            <a:srgbClr val="0000FF"/>
          </a:solidFill>
          <a:ln w="9525">
            <a:solidFill>
              <a:srgbClr val="CCCC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21" name="TextBox 20">
            <a:extLst>
              <a:ext uri="{FF2B5EF4-FFF2-40B4-BE49-F238E27FC236}">
                <a16:creationId xmlns:a16="http://schemas.microsoft.com/office/drawing/2014/main" id="{35A89A4C-619A-D8B7-1DFA-1FF797035CDD}"/>
              </a:ext>
            </a:extLst>
          </p:cNvPr>
          <p:cNvSpPr txBox="1"/>
          <p:nvPr/>
        </p:nvSpPr>
        <p:spPr>
          <a:xfrm>
            <a:off x="1905000" y="6378098"/>
            <a:ext cx="6442726" cy="369332"/>
          </a:xfrm>
          <a:prstGeom prst="rect">
            <a:avLst/>
          </a:prstGeom>
          <a:noFill/>
        </p:spPr>
        <p:txBody>
          <a:bodyPr wrap="none" rtlCol="0">
            <a:spAutoFit/>
          </a:bodyPr>
          <a:lstStyle/>
          <a:p>
            <a:r>
              <a:rPr lang="en-US" dirty="0">
                <a:solidFill>
                  <a:srgbClr val="0000FF"/>
                </a:solidFill>
              </a:rPr>
              <a:t>Need to solve (recurse on) subproblems to figure out optimal answer</a:t>
            </a:r>
          </a:p>
        </p:txBody>
      </p:sp>
      <p:sp>
        <p:nvSpPr>
          <p:cNvPr id="22" name="TextBox 21">
            <a:extLst>
              <a:ext uri="{FF2B5EF4-FFF2-40B4-BE49-F238E27FC236}">
                <a16:creationId xmlns:a16="http://schemas.microsoft.com/office/drawing/2014/main" id="{7AE9A158-9892-8DBE-84DF-86BD21328733}"/>
              </a:ext>
            </a:extLst>
          </p:cNvPr>
          <p:cNvSpPr txBox="1"/>
          <p:nvPr/>
        </p:nvSpPr>
        <p:spPr>
          <a:xfrm>
            <a:off x="171901" y="1832286"/>
            <a:ext cx="1425671" cy="923330"/>
          </a:xfrm>
          <a:prstGeom prst="rect">
            <a:avLst/>
          </a:prstGeom>
          <a:noFill/>
        </p:spPr>
        <p:txBody>
          <a:bodyPr wrap="square" rtlCol="0">
            <a:spAutoFit/>
          </a:bodyPr>
          <a:lstStyle/>
          <a:p>
            <a:r>
              <a:rPr lang="en-US" dirty="0">
                <a:solidFill>
                  <a:srgbClr val="0000FF"/>
                </a:solidFill>
              </a:rPr>
              <a:t>Only recurse on one subproblem</a:t>
            </a:r>
          </a:p>
        </p:txBody>
      </p:sp>
    </p:spTree>
    <p:extLst>
      <p:ext uri="{BB962C8B-B14F-4D97-AF65-F5344CB8AC3E}">
        <p14:creationId xmlns:p14="http://schemas.microsoft.com/office/powerpoint/2010/main" val="2335995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69FF-BB93-ED49-8634-D9715A4F7426}"/>
              </a:ext>
            </a:extLst>
          </p:cNvPr>
          <p:cNvSpPr>
            <a:spLocks noGrp="1"/>
          </p:cNvSpPr>
          <p:nvPr>
            <p:ph type="title"/>
          </p:nvPr>
        </p:nvSpPr>
        <p:spPr>
          <a:xfrm>
            <a:off x="0" y="254726"/>
            <a:ext cx="9109166" cy="990600"/>
          </a:xfrm>
        </p:spPr>
        <p:txBody>
          <a:bodyPr>
            <a:normAutofit fontScale="90000"/>
          </a:bodyPr>
          <a:lstStyle/>
          <a:p>
            <a:r>
              <a:rPr lang="en-US" dirty="0"/>
              <a:t>Proving correctness: greedy choice property</a:t>
            </a:r>
          </a:p>
        </p:txBody>
      </p:sp>
      <p:sp>
        <p:nvSpPr>
          <p:cNvPr id="4" name="TextBox 3">
            <a:extLst>
              <a:ext uri="{FF2B5EF4-FFF2-40B4-BE49-F238E27FC236}">
                <a16:creationId xmlns:a16="http://schemas.microsoft.com/office/drawing/2014/main" id="{7FE2C278-B2A7-6D44-95D0-9190EAE0E224}"/>
              </a:ext>
            </a:extLst>
          </p:cNvPr>
          <p:cNvSpPr txBox="1"/>
          <p:nvPr/>
        </p:nvSpPr>
        <p:spPr>
          <a:xfrm>
            <a:off x="745958" y="4538573"/>
            <a:ext cx="7068410" cy="954107"/>
          </a:xfrm>
          <a:prstGeom prst="rect">
            <a:avLst/>
          </a:prstGeom>
          <a:noFill/>
        </p:spPr>
        <p:txBody>
          <a:bodyPr wrap="none" rtlCol="0">
            <a:spAutoFit/>
          </a:bodyPr>
          <a:lstStyle/>
          <a:p>
            <a:r>
              <a:rPr lang="en-US" sz="2800" dirty="0">
                <a:solidFill>
                  <a:srgbClr val="0000FF"/>
                </a:solidFill>
              </a:rPr>
              <a:t>The greedy choice results in an optimal solution</a:t>
            </a:r>
          </a:p>
          <a:p>
            <a:endParaRPr lang="en-US" sz="2800" dirty="0">
              <a:solidFill>
                <a:srgbClr val="0000FF"/>
              </a:solidFill>
            </a:endParaRPr>
          </a:p>
        </p:txBody>
      </p:sp>
      <p:sp>
        <p:nvSpPr>
          <p:cNvPr id="6" name="Rectangle 5">
            <a:extLst>
              <a:ext uri="{FF2B5EF4-FFF2-40B4-BE49-F238E27FC236}">
                <a16:creationId xmlns:a16="http://schemas.microsoft.com/office/drawing/2014/main" id="{DA6E10DB-03D8-2D42-89F7-462D744A04E6}"/>
              </a:ext>
            </a:extLst>
          </p:cNvPr>
          <p:cNvSpPr/>
          <p:nvPr/>
        </p:nvSpPr>
        <p:spPr>
          <a:xfrm>
            <a:off x="830179" y="2847019"/>
            <a:ext cx="6557210" cy="954107"/>
          </a:xfrm>
          <a:prstGeom prst="rect">
            <a:avLst/>
          </a:prstGeom>
        </p:spPr>
        <p:txBody>
          <a:bodyPr wrap="square">
            <a:spAutoFit/>
          </a:bodyPr>
          <a:lstStyle/>
          <a:p>
            <a:r>
              <a:rPr lang="en-US" sz="2800" b="1" dirty="0"/>
              <a:t>Greedy choice property</a:t>
            </a:r>
            <a:r>
              <a:rPr lang="en-US" sz="2800" dirty="0"/>
              <a:t>: The greedy choice is contained within some optimal solution</a:t>
            </a:r>
          </a:p>
        </p:txBody>
      </p:sp>
    </p:spTree>
    <p:extLst>
      <p:ext uri="{BB962C8B-B14F-4D97-AF65-F5344CB8AC3E}">
        <p14:creationId xmlns:p14="http://schemas.microsoft.com/office/powerpoint/2010/main" val="2598011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change!</a:t>
            </a:r>
          </a:p>
        </p:txBody>
      </p:sp>
      <p:sp>
        <p:nvSpPr>
          <p:cNvPr id="3" name="Down Arrow 2">
            <a:extLst>
              <a:ext uri="{FF2B5EF4-FFF2-40B4-BE49-F238E27FC236}">
                <a16:creationId xmlns:a16="http://schemas.microsoft.com/office/drawing/2014/main" id="{74AA1171-7CF7-414A-AA1E-54529DB7AD22}"/>
              </a:ext>
            </a:extLst>
          </p:cNvPr>
          <p:cNvSpPr/>
          <p:nvPr/>
        </p:nvSpPr>
        <p:spPr>
          <a:xfrm>
            <a:off x="3559849" y="3525517"/>
            <a:ext cx="1243505" cy="1112584"/>
          </a:xfrm>
          <a:prstGeom prst="downArrow">
            <a:avLst/>
          </a:prstGeom>
          <a:solidFill>
            <a:schemeClr val="accent2"/>
          </a:solid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9400458-594E-024C-8DCD-6B08962AE17C}"/>
                  </a:ext>
                </a:extLst>
              </p:cNvPr>
              <p:cNvSpPr txBox="1"/>
              <p:nvPr/>
            </p:nvSpPr>
            <p:spPr>
              <a:xfrm>
                <a:off x="2542387" y="4716378"/>
                <a:ext cx="26924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baseline="-25000" smtClean="0">
                          <a:latin typeface="Cambria Math" panose="02040503050406030204" pitchFamily="18" charset="0"/>
                        </a:rPr>
                        <m:t>1</m:t>
                      </m:r>
                      <m:r>
                        <a:rPr lang="en-US" sz="2800" b="0" i="1" smtClean="0">
                          <a:latin typeface="Cambria Math" panose="02040503050406030204" pitchFamily="18" charset="0"/>
                        </a:rPr>
                        <m:t>, </m:t>
                      </m:r>
                      <m:r>
                        <a:rPr lang="en-US" sz="2800" b="0" i="1" smtClean="0">
                          <a:latin typeface="Cambria Math" panose="02040503050406030204" pitchFamily="18" charset="0"/>
                        </a:rPr>
                        <m:t>𝑐</m:t>
                      </m:r>
                      <m:r>
                        <a:rPr lang="en-US" sz="2800" b="0" i="1" baseline="-25000" smtClean="0">
                          <a:latin typeface="Cambria Math" panose="02040503050406030204" pitchFamily="18" charset="0"/>
                        </a:rPr>
                        <m:t>2</m:t>
                      </m:r>
                      <m:r>
                        <a:rPr lang="en-US" sz="2800" b="0" i="1" smtClean="0">
                          <a:latin typeface="Cambria Math" panose="02040503050406030204" pitchFamily="18" charset="0"/>
                        </a:rPr>
                        <m:t>, </m:t>
                      </m:r>
                      <m:r>
                        <a:rPr lang="en-US" sz="2800" b="0" i="1" smtClean="0">
                          <a:latin typeface="Cambria Math" panose="02040503050406030204" pitchFamily="18" charset="0"/>
                        </a:rPr>
                        <m:t>𝑐</m:t>
                      </m:r>
                      <m:r>
                        <a:rPr lang="en-US" sz="2800" b="0" i="1" baseline="-25000" smtClean="0">
                          <a:latin typeface="Cambria Math" panose="02040503050406030204" pitchFamily="18" charset="0"/>
                        </a:rPr>
                        <m:t>3</m:t>
                      </m:r>
                      <m:r>
                        <a:rPr lang="en-US" sz="2800" b="0" i="1" smtClean="0">
                          <a:latin typeface="Cambria Math" panose="02040503050406030204" pitchFamily="18" charset="0"/>
                        </a:rPr>
                        <m:t>, …, </m:t>
                      </m:r>
                      <m:r>
                        <a:rPr lang="en-US" sz="2800" b="0" i="1" smtClean="0">
                          <a:latin typeface="Cambria Math" panose="02040503050406030204" pitchFamily="18" charset="0"/>
                        </a:rPr>
                        <m:t>𝑐𝑚</m:t>
                      </m:r>
                      <m:r>
                        <a:rPr lang="en-US" sz="2800" b="0" i="1" smtClean="0">
                          <a:latin typeface="Cambria Math" panose="02040503050406030204" pitchFamily="18" charset="0"/>
                        </a:rPr>
                        <m:t>}</m:t>
                      </m:r>
                    </m:oMath>
                  </m:oMathPara>
                </a14:m>
                <a:endParaRPr lang="en-US" sz="2800" dirty="0"/>
              </a:p>
            </p:txBody>
          </p:sp>
        </mc:Choice>
        <mc:Fallback xmlns="">
          <p:sp>
            <p:nvSpPr>
              <p:cNvPr id="10" name="TextBox 9">
                <a:extLst>
                  <a:ext uri="{FF2B5EF4-FFF2-40B4-BE49-F238E27FC236}">
                    <a16:creationId xmlns:a16="http://schemas.microsoft.com/office/drawing/2014/main" id="{79400458-594E-024C-8DCD-6B08962AE17C}"/>
                  </a:ext>
                </a:extLst>
              </p:cNvPr>
              <p:cNvSpPr txBox="1">
                <a:spLocks noRot="1" noChangeAspect="1" noMove="1" noResize="1" noEditPoints="1" noAdjustHandles="1" noChangeArrowheads="1" noChangeShapeType="1" noTextEdit="1"/>
              </p:cNvSpPr>
              <p:nvPr/>
            </p:nvSpPr>
            <p:spPr>
              <a:xfrm>
                <a:off x="2542387" y="4716378"/>
                <a:ext cx="2692468" cy="523220"/>
              </a:xfrm>
              <a:prstGeom prst="rect">
                <a:avLst/>
              </a:prstGeom>
              <a:blipFill>
                <a:blip r:embed="rId3"/>
                <a:stretch>
                  <a:fillRect l="-469" r="-469" b="-19048"/>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5D98EFAC-7E8E-4F41-BDCC-D6AC1E386053}"/>
              </a:ext>
            </a:extLst>
          </p:cNvPr>
          <p:cNvSpPr txBox="1"/>
          <p:nvPr/>
        </p:nvSpPr>
        <p:spPr>
          <a:xfrm>
            <a:off x="5546558" y="4764505"/>
            <a:ext cx="3175869" cy="369332"/>
          </a:xfrm>
          <a:prstGeom prst="rect">
            <a:avLst/>
          </a:prstGeom>
          <a:noFill/>
        </p:spPr>
        <p:txBody>
          <a:bodyPr wrap="none" rtlCol="0">
            <a:spAutoFit/>
          </a:bodyPr>
          <a:lstStyle/>
          <a:p>
            <a:r>
              <a:rPr lang="en-US" dirty="0"/>
              <a:t>solution: individual coins selected</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D97BAD5-4134-E34E-A73F-A9C524CB7478}"/>
                  </a:ext>
                </a:extLst>
              </p:cNvPr>
              <p:cNvSpPr txBox="1"/>
              <p:nvPr/>
            </p:nvSpPr>
            <p:spPr>
              <a:xfrm>
                <a:off x="409862" y="1503530"/>
                <a:ext cx="287554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𝑛</m:t>
                      </m:r>
                      <m:r>
                        <a:rPr lang="en-US" sz="2800" b="0" i="1" baseline="-25000" smtClean="0">
                          <a:solidFill>
                            <a:schemeClr val="tx1"/>
                          </a:solidFill>
                          <a:latin typeface="Cambria Math" panose="02040503050406030204" pitchFamily="18" charset="0"/>
                        </a:rPr>
                        <m:t>𝑞</m:t>
                      </m:r>
                      <m:r>
                        <a:rPr lang="en-US" sz="2800" b="0" i="1" smtClean="0">
                          <a:solidFill>
                            <a:schemeClr val="tx1"/>
                          </a:solidFill>
                          <a:latin typeface="Cambria Math" panose="02040503050406030204" pitchFamily="18" charset="0"/>
                        </a:rPr>
                        <m:t>=</m:t>
                      </m:r>
                      <m:d>
                        <m:dPr>
                          <m:begChr m:val="⌊"/>
                          <m:endChr m:val="⌋"/>
                          <m:ctrlPr>
                            <a:rPr lang="en-US" sz="2800" b="0" i="1" smtClean="0">
                              <a:solidFill>
                                <a:schemeClr val="tx1"/>
                              </a:solidFill>
                              <a:latin typeface="Cambria Math" panose="02040503050406030204" pitchFamily="18" charset="0"/>
                            </a:rPr>
                          </m:ctrlPr>
                        </m:dPr>
                        <m:e>
                          <m:r>
                            <a:rPr lang="en-US" sz="2800" i="1">
                              <a:latin typeface="Cambria Math" panose="02040503050406030204" pitchFamily="18" charset="0"/>
                            </a:rPr>
                            <m:t>𝑘</m:t>
                          </m:r>
                          <m:r>
                            <a:rPr lang="en-US" sz="2800" i="1">
                              <a:latin typeface="Cambria Math" panose="02040503050406030204" pitchFamily="18" charset="0"/>
                            </a:rPr>
                            <m:t> / 25</m:t>
                          </m:r>
                        </m:e>
                      </m:d>
                    </m:oMath>
                  </m:oMathPara>
                </a14:m>
                <a:endParaRPr lang="en-US" sz="2800" b="0" dirty="0">
                  <a:solidFill>
                    <a:schemeClr val="tx1"/>
                  </a:solidFill>
                </a:endParaRPr>
              </a:p>
            </p:txBody>
          </p:sp>
        </mc:Choice>
        <mc:Fallback xmlns="">
          <p:sp>
            <p:nvSpPr>
              <p:cNvPr id="12" name="TextBox 11">
                <a:extLst>
                  <a:ext uri="{FF2B5EF4-FFF2-40B4-BE49-F238E27FC236}">
                    <a16:creationId xmlns:a16="http://schemas.microsoft.com/office/drawing/2014/main" id="{CD97BAD5-4134-E34E-A73F-A9C524CB7478}"/>
                  </a:ext>
                </a:extLst>
              </p:cNvPr>
              <p:cNvSpPr txBox="1">
                <a:spLocks noRot="1" noChangeAspect="1" noMove="1" noResize="1" noEditPoints="1" noAdjustHandles="1" noChangeArrowheads="1" noChangeShapeType="1" noTextEdit="1"/>
              </p:cNvSpPr>
              <p:nvPr/>
            </p:nvSpPr>
            <p:spPr>
              <a:xfrm>
                <a:off x="409862" y="1503530"/>
                <a:ext cx="2875548" cy="523220"/>
              </a:xfrm>
              <a:prstGeom prst="rect">
                <a:avLst/>
              </a:prstGeom>
              <a:blipFill>
                <a:blip r:embed="rId4"/>
                <a:stretch>
                  <a:fillRect b="-18605"/>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9F927483-16E5-7649-AADA-5F9CCD1C9DBE}"/>
              </a:ext>
            </a:extLst>
          </p:cNvPr>
          <p:cNvSpPr txBox="1"/>
          <p:nvPr/>
        </p:nvSpPr>
        <p:spPr>
          <a:xfrm>
            <a:off x="3559849" y="1503530"/>
            <a:ext cx="4277325" cy="461665"/>
          </a:xfrm>
          <a:prstGeom prst="rect">
            <a:avLst/>
          </a:prstGeom>
          <a:noFill/>
        </p:spPr>
        <p:txBody>
          <a:bodyPr wrap="none" rtlCol="0">
            <a:spAutoFit/>
          </a:bodyPr>
          <a:lstStyle/>
          <a:p>
            <a:r>
              <a:rPr lang="en-US" sz="2400" dirty="0">
                <a:solidFill>
                  <a:srgbClr val="0000FF"/>
                </a:solidFill>
              </a:rPr>
              <a:t>pick as many quarters as we can </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2EA08CF-E20E-114C-9312-0E3E132A2B85}"/>
                  </a:ext>
                </a:extLst>
              </p:cNvPr>
              <p:cNvSpPr txBox="1"/>
              <p:nvPr/>
            </p:nvSpPr>
            <p:spPr>
              <a:xfrm>
                <a:off x="615362" y="2287079"/>
                <a:ext cx="5582652" cy="954107"/>
              </a:xfrm>
              <a:prstGeom prst="rect">
                <a:avLst/>
              </a:prstGeom>
              <a:noFill/>
            </p:spPr>
            <p:txBody>
              <a:bodyPr wrap="square" rtlCol="0">
                <a:spAutoFit/>
              </a:bodyPr>
              <a:lstStyle/>
              <a:p>
                <a:r>
                  <a:rPr lang="en-US" sz="2800" b="0" dirty="0">
                    <a:solidFill>
                      <a:schemeClr val="tx1"/>
                    </a:solidFill>
                  </a:rPr>
                  <a:t>Solve: </a:t>
                </a:r>
              </a:p>
              <a:p>
                <a14:m>
                  <m:oMath xmlns:m="http://schemas.openxmlformats.org/officeDocument/2006/math">
                    <m:r>
                      <a:rPr lang="en-US" sz="2800" b="0" i="1" smtClean="0">
                        <a:solidFill>
                          <a:schemeClr val="tx1"/>
                        </a:solidFill>
                        <a:latin typeface="Cambria Math" panose="02040503050406030204" pitchFamily="18" charset="0"/>
                      </a:rPr>
                      <m:t>𝑛</m:t>
                    </m:r>
                    <m:r>
                      <a:rPr lang="en-US" sz="2800" b="0" i="1" baseline="-25000" smtClean="0">
                        <a:solidFill>
                          <a:schemeClr val="tx1"/>
                        </a:solidFill>
                        <a:latin typeface="Cambria Math" panose="02040503050406030204" pitchFamily="18" charset="0"/>
                      </a:rPr>
                      <m:t>𝑝</m:t>
                    </m:r>
                    <m:r>
                      <a:rPr lang="en-US" sz="2800" b="0" i="1" smtClean="0">
                        <a:solidFill>
                          <a:schemeClr val="tx1"/>
                        </a:solidFill>
                        <a:latin typeface="Cambria Math" panose="02040503050406030204" pitchFamily="18" charset="0"/>
                      </a:rPr>
                      <m:t>+5</m:t>
                    </m:r>
                    <m:r>
                      <a:rPr lang="en-US" sz="2800" b="0" i="1" smtClean="0">
                        <a:solidFill>
                          <a:schemeClr val="tx1"/>
                        </a:solidFill>
                        <a:latin typeface="Cambria Math" panose="02040503050406030204" pitchFamily="18" charset="0"/>
                      </a:rPr>
                      <m:t>𝑛𝑛</m:t>
                    </m:r>
                    <m:r>
                      <a:rPr lang="en-US" sz="2800" b="0" i="1" smtClean="0">
                        <a:solidFill>
                          <a:schemeClr val="tx1"/>
                        </a:solidFill>
                        <a:latin typeface="Cambria Math" panose="02040503050406030204" pitchFamily="18" charset="0"/>
                      </a:rPr>
                      <m:t>+10</m:t>
                    </m:r>
                    <m:r>
                      <a:rPr lang="en-US" sz="2800" b="0" i="1" smtClean="0">
                        <a:solidFill>
                          <a:schemeClr val="tx1"/>
                        </a:solidFill>
                        <a:latin typeface="Cambria Math" panose="02040503050406030204" pitchFamily="18" charset="0"/>
                      </a:rPr>
                      <m:t>𝑛𝑑</m:t>
                    </m:r>
                    <m:r>
                      <a:rPr lang="en-US" sz="2800" b="0" i="1" smtClean="0">
                        <a:solidFill>
                          <a:schemeClr val="tx1"/>
                        </a:solidFill>
                        <a:latin typeface="Cambria Math" panose="02040503050406030204" pitchFamily="18" charset="0"/>
                      </a:rPr>
                      <m:t>=</m:t>
                    </m:r>
                  </m:oMath>
                </a14:m>
                <a:r>
                  <a:rPr lang="en-US" sz="2800" b="0" dirty="0">
                    <a:solidFill>
                      <a:schemeClr val="tx1"/>
                    </a:solidFill>
                  </a:rPr>
                  <a:t> </a:t>
                </a:r>
                <a14:m>
                  <m:oMath xmlns:m="http://schemas.openxmlformats.org/officeDocument/2006/math">
                    <m:r>
                      <m:rPr>
                        <m:sty m:val="p"/>
                      </m:rPr>
                      <a:rPr lang="en-US" sz="2800" dirty="0">
                        <a:latin typeface="Cambria Math" panose="02040503050406030204" pitchFamily="18" charset="0"/>
                      </a:rPr>
                      <m:t>k</m:t>
                    </m:r>
                    <m:r>
                      <a:rPr lang="en-US" sz="2800" b="0" i="0" dirty="0" smtClean="0">
                        <a:latin typeface="Cambria Math" panose="02040503050406030204" pitchFamily="18" charset="0"/>
                      </a:rPr>
                      <m:t> −</m:t>
                    </m:r>
                    <m:r>
                      <a:rPr lang="en-US" sz="2800" b="0" i="1" dirty="0" smtClean="0">
                        <a:latin typeface="Cambria Math" panose="02040503050406030204" pitchFamily="18" charset="0"/>
                      </a:rPr>
                      <m:t>25</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𝑘</m:t>
                        </m:r>
                        <m:r>
                          <a:rPr lang="en-US" sz="2800" i="1">
                            <a:latin typeface="Cambria Math" panose="02040503050406030204" pitchFamily="18" charset="0"/>
                          </a:rPr>
                          <m:t> / 25</m:t>
                        </m:r>
                      </m:e>
                    </m:d>
                  </m:oMath>
                </a14:m>
                <a:endParaRPr lang="en-US" sz="2800" b="0" dirty="0">
                  <a:solidFill>
                    <a:schemeClr val="tx1"/>
                  </a:solidFill>
                </a:endParaRPr>
              </a:p>
            </p:txBody>
          </p:sp>
        </mc:Choice>
        <mc:Fallback>
          <p:sp>
            <p:nvSpPr>
              <p:cNvPr id="14" name="TextBox 13">
                <a:extLst>
                  <a:ext uri="{FF2B5EF4-FFF2-40B4-BE49-F238E27FC236}">
                    <a16:creationId xmlns:a16="http://schemas.microsoft.com/office/drawing/2014/main" id="{A2EA08CF-E20E-114C-9312-0E3E132A2B85}"/>
                  </a:ext>
                </a:extLst>
              </p:cNvPr>
              <p:cNvSpPr txBox="1">
                <a:spLocks noRot="1" noChangeAspect="1" noMove="1" noResize="1" noEditPoints="1" noAdjustHandles="1" noChangeArrowheads="1" noChangeShapeType="1" noTextEdit="1"/>
              </p:cNvSpPr>
              <p:nvPr/>
            </p:nvSpPr>
            <p:spPr>
              <a:xfrm>
                <a:off x="615362" y="2287079"/>
                <a:ext cx="5582652" cy="954107"/>
              </a:xfrm>
              <a:prstGeom prst="rect">
                <a:avLst/>
              </a:prstGeom>
              <a:blipFill>
                <a:blip r:embed="rId5"/>
                <a:stretch>
                  <a:fillRect l="-2268" t="-7895" b="-10526"/>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3473AC8-47C0-EE44-9D68-6188E7B8C369}"/>
              </a:ext>
            </a:extLst>
          </p:cNvPr>
          <p:cNvSpPr txBox="1"/>
          <p:nvPr/>
        </p:nvSpPr>
        <p:spPr>
          <a:xfrm>
            <a:off x="6327144" y="2679911"/>
            <a:ext cx="1053494" cy="461665"/>
          </a:xfrm>
          <a:prstGeom prst="rect">
            <a:avLst/>
          </a:prstGeom>
          <a:noFill/>
        </p:spPr>
        <p:txBody>
          <a:bodyPr wrap="none" rtlCol="0">
            <a:spAutoFit/>
          </a:bodyPr>
          <a:lstStyle/>
          <a:p>
            <a:r>
              <a:rPr lang="en-US" sz="2400" dirty="0">
                <a:solidFill>
                  <a:srgbClr val="0000FF"/>
                </a:solidFill>
              </a:rPr>
              <a:t>recurse</a:t>
            </a:r>
          </a:p>
        </p:txBody>
      </p:sp>
    </p:spTree>
    <p:extLst>
      <p:ext uri="{BB962C8B-B14F-4D97-AF65-F5344CB8AC3E}">
        <p14:creationId xmlns:p14="http://schemas.microsoft.com/office/powerpoint/2010/main" val="780492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5C66-6274-3544-BB57-FA62E8BA6200}"/>
              </a:ext>
            </a:extLst>
          </p:cNvPr>
          <p:cNvSpPr>
            <a:spLocks noGrp="1"/>
          </p:cNvSpPr>
          <p:nvPr>
            <p:ph type="title"/>
          </p:nvPr>
        </p:nvSpPr>
        <p:spPr/>
        <p:txBody>
          <a:bodyPr/>
          <a:lstStyle/>
          <a:p>
            <a:r>
              <a:rPr lang="en-US" dirty="0"/>
              <a:t>Optimal substructure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702BFED-80CA-BD46-B01C-0D675236A53A}"/>
                  </a:ext>
                </a:extLst>
              </p:cNvPr>
              <p:cNvSpPr txBox="1"/>
              <p:nvPr/>
            </p:nvSpPr>
            <p:spPr>
              <a:xfrm>
                <a:off x="913699" y="2081662"/>
                <a:ext cx="7123396" cy="1077218"/>
              </a:xfrm>
              <a:prstGeom prst="rect">
                <a:avLst/>
              </a:prstGeom>
              <a:noFill/>
            </p:spPr>
            <p:txBody>
              <a:bodyPr wrap="square" rtlCol="0">
                <a:spAutoFit/>
              </a:bodyPr>
              <a:lstStyle/>
              <a:p>
                <a:r>
                  <a:rPr lang="en-US" sz="3200" b="0" dirty="0"/>
                  <a:t>If </a:t>
                </a:r>
                <a14:m>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m:t>
                        </m:r>
                        <m:r>
                          <a:rPr lang="en-US" sz="3200" b="0" i="1" baseline="-25000" smtClean="0">
                            <a:latin typeface="Cambria Math" panose="02040503050406030204" pitchFamily="18" charset="0"/>
                          </a:rPr>
                          <m:t>1</m:t>
                        </m:r>
                        <m:r>
                          <a:rPr lang="en-US" sz="3200" b="0" i="1" smtClean="0">
                            <a:latin typeface="Cambria Math" panose="02040503050406030204" pitchFamily="18" charset="0"/>
                          </a:rPr>
                          <m:t>, </m:t>
                        </m:r>
                        <m:r>
                          <a:rPr lang="en-US" sz="3200" b="0" i="1" smtClean="0">
                            <a:latin typeface="Cambria Math" panose="02040503050406030204" pitchFamily="18" charset="0"/>
                          </a:rPr>
                          <m:t>𝑐</m:t>
                        </m:r>
                        <m:r>
                          <a:rPr lang="en-US" sz="3200" b="0" i="1" baseline="-25000" smtClean="0">
                            <a:latin typeface="Cambria Math" panose="02040503050406030204" pitchFamily="18" charset="0"/>
                          </a:rPr>
                          <m:t>2</m:t>
                        </m:r>
                        <m:r>
                          <a:rPr lang="en-US" sz="3200" b="0" i="1" smtClean="0">
                            <a:latin typeface="Cambria Math" panose="02040503050406030204" pitchFamily="18" charset="0"/>
                          </a:rPr>
                          <m:t>, </m:t>
                        </m:r>
                        <m:r>
                          <a:rPr lang="en-US" sz="3200" b="0" i="1" smtClean="0">
                            <a:latin typeface="Cambria Math" panose="02040503050406030204" pitchFamily="18" charset="0"/>
                          </a:rPr>
                          <m:t>𝑐</m:t>
                        </m:r>
                        <m:r>
                          <a:rPr lang="en-US" sz="3200" b="0" i="1" baseline="-25000" smtClean="0">
                            <a:latin typeface="Cambria Math" panose="02040503050406030204" pitchFamily="18" charset="0"/>
                          </a:rPr>
                          <m:t>3</m:t>
                        </m:r>
                        <m:r>
                          <a:rPr lang="en-US" sz="3200" b="0" i="1" smtClean="0">
                            <a:latin typeface="Cambria Math" panose="02040503050406030204" pitchFamily="18" charset="0"/>
                          </a:rPr>
                          <m:t>, …, </m:t>
                        </m:r>
                        <m:r>
                          <a:rPr lang="en-US" sz="3200" b="0" i="1" smtClean="0">
                            <a:latin typeface="Cambria Math" panose="02040503050406030204" pitchFamily="18" charset="0"/>
                          </a:rPr>
                          <m:t>𝑐𝑚</m:t>
                        </m:r>
                      </m:e>
                    </m:d>
                  </m:oMath>
                </a14:m>
                <a:r>
                  <a:rPr lang="en-US" sz="3200" dirty="0"/>
                  <a:t> is optimal for </a:t>
                </a:r>
                <a:r>
                  <a:rPr lang="en-US" sz="3200" i="1" dirty="0"/>
                  <a:t>k, </a:t>
                </a:r>
                <a:r>
                  <a:rPr lang="en-US" sz="3200" dirty="0"/>
                  <a:t>then</a:t>
                </a:r>
                <a:r>
                  <a:rPr lang="en-US" sz="3200" i="1" dirty="0"/>
                  <a:t> </a:t>
                </a:r>
                <a14:m>
                  <m:oMath xmlns:m="http://schemas.openxmlformats.org/officeDocument/2006/math">
                    <m:d>
                      <m:dPr>
                        <m:begChr m:val="{"/>
                        <m:endChr m:val="}"/>
                        <m:ctrlPr>
                          <a:rPr lang="en-US" sz="3200" i="1">
                            <a:latin typeface="Cambria Math" panose="02040503050406030204" pitchFamily="18" charset="0"/>
                          </a:rPr>
                        </m:ctrlPr>
                      </m:dPr>
                      <m:e>
                        <m:r>
                          <a:rPr lang="en-US" sz="3200" i="1">
                            <a:latin typeface="Cambria Math" panose="02040503050406030204" pitchFamily="18" charset="0"/>
                          </a:rPr>
                          <m:t> </m:t>
                        </m:r>
                        <m:r>
                          <a:rPr lang="en-US" sz="3200" b="0" i="1" smtClean="0">
                            <a:latin typeface="Cambria Math" panose="02040503050406030204" pitchFamily="18" charset="0"/>
                          </a:rPr>
                          <m:t>𝑐</m:t>
                        </m:r>
                        <m:r>
                          <a:rPr lang="en-US" sz="3200" i="1" baseline="-25000">
                            <a:latin typeface="Cambria Math" panose="02040503050406030204" pitchFamily="18" charset="0"/>
                          </a:rPr>
                          <m:t>2</m:t>
                        </m:r>
                        <m:r>
                          <a:rPr lang="en-US" sz="3200" i="1">
                            <a:latin typeface="Cambria Math" panose="02040503050406030204" pitchFamily="18" charset="0"/>
                          </a:rPr>
                          <m:t>, </m:t>
                        </m:r>
                        <m:r>
                          <a:rPr lang="en-US" sz="3200" i="1">
                            <a:latin typeface="Cambria Math" panose="02040503050406030204" pitchFamily="18" charset="0"/>
                          </a:rPr>
                          <m:t>𝑐</m:t>
                        </m:r>
                        <m:r>
                          <a:rPr lang="en-US" sz="3200" i="1" baseline="-25000">
                            <a:latin typeface="Cambria Math" panose="02040503050406030204" pitchFamily="18" charset="0"/>
                          </a:rPr>
                          <m:t>3</m:t>
                        </m:r>
                        <m:r>
                          <a:rPr lang="en-US" sz="3200" i="1">
                            <a:latin typeface="Cambria Math" panose="02040503050406030204" pitchFamily="18" charset="0"/>
                          </a:rPr>
                          <m:t>, …, </m:t>
                        </m:r>
                        <m:r>
                          <a:rPr lang="en-US" sz="3200" i="1">
                            <a:latin typeface="Cambria Math" panose="02040503050406030204" pitchFamily="18" charset="0"/>
                          </a:rPr>
                          <m:t>𝑐𝑚</m:t>
                        </m:r>
                      </m:e>
                    </m:d>
                  </m:oMath>
                </a14:m>
                <a:r>
                  <a:rPr lang="en-US" sz="3200" dirty="0"/>
                  <a:t> is optimal for </a:t>
                </a:r>
                <a:r>
                  <a:rPr lang="en-US" sz="3200" i="1" dirty="0"/>
                  <a:t>k-</a:t>
                </a:r>
                <a14:m>
                  <m:oMath xmlns:m="http://schemas.openxmlformats.org/officeDocument/2006/math">
                    <m:r>
                      <a:rPr lang="en-US" sz="3200" i="1" dirty="0" smtClean="0">
                        <a:latin typeface="Cambria Math" panose="02040503050406030204" pitchFamily="18" charset="0"/>
                      </a:rPr>
                      <m:t>𝑐</m:t>
                    </m:r>
                    <m:r>
                      <a:rPr lang="en-US" sz="3200" i="1" baseline="-25000" dirty="0" smtClean="0">
                        <a:latin typeface="Cambria Math" panose="02040503050406030204" pitchFamily="18" charset="0"/>
                      </a:rPr>
                      <m:t>1</m:t>
                    </m:r>
                  </m:oMath>
                </a14:m>
                <a:r>
                  <a:rPr lang="en-US" sz="3200" dirty="0"/>
                  <a:t> </a:t>
                </a:r>
              </a:p>
            </p:txBody>
          </p:sp>
        </mc:Choice>
        <mc:Fallback xmlns="">
          <p:sp>
            <p:nvSpPr>
              <p:cNvPr id="4" name="TextBox 3">
                <a:extLst>
                  <a:ext uri="{FF2B5EF4-FFF2-40B4-BE49-F238E27FC236}">
                    <a16:creationId xmlns:a16="http://schemas.microsoft.com/office/drawing/2014/main" id="{6702BFED-80CA-BD46-B01C-0D675236A53A}"/>
                  </a:ext>
                </a:extLst>
              </p:cNvPr>
              <p:cNvSpPr txBox="1">
                <a:spLocks noRot="1" noChangeAspect="1" noMove="1" noResize="1" noEditPoints="1" noAdjustHandles="1" noChangeArrowheads="1" noChangeShapeType="1" noTextEdit="1"/>
              </p:cNvSpPr>
              <p:nvPr/>
            </p:nvSpPr>
            <p:spPr>
              <a:xfrm>
                <a:off x="913699" y="2081662"/>
                <a:ext cx="7123396" cy="1077218"/>
              </a:xfrm>
              <a:prstGeom prst="rect">
                <a:avLst/>
              </a:prstGeom>
              <a:blipFill>
                <a:blip r:embed="rId2"/>
                <a:stretch>
                  <a:fillRect l="-2139" t="-6977" b="-17442"/>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1B09DB4-ED40-BA4A-B64E-D89B43135A3E}"/>
              </a:ext>
            </a:extLst>
          </p:cNvPr>
          <p:cNvSpPr txBox="1"/>
          <p:nvPr/>
        </p:nvSpPr>
        <p:spPr>
          <a:xfrm>
            <a:off x="1419728" y="4295274"/>
            <a:ext cx="5871410" cy="1200329"/>
          </a:xfrm>
          <a:prstGeom prst="rect">
            <a:avLst/>
          </a:prstGeom>
          <a:noFill/>
        </p:spPr>
        <p:txBody>
          <a:bodyPr wrap="square" rtlCol="0">
            <a:spAutoFit/>
          </a:bodyPr>
          <a:lstStyle/>
          <a:p>
            <a:r>
              <a:rPr lang="en-US" sz="2400" dirty="0">
                <a:solidFill>
                  <a:srgbClr val="0000FF"/>
                </a:solidFill>
              </a:rPr>
              <a:t>We can combine a greedy choice with the optimal solution for the remaining problem and get a solution to the general problem</a:t>
            </a:r>
          </a:p>
        </p:txBody>
      </p:sp>
    </p:spTree>
    <p:extLst>
      <p:ext uri="{BB962C8B-B14F-4D97-AF65-F5344CB8AC3E}">
        <p14:creationId xmlns:p14="http://schemas.microsoft.com/office/powerpoint/2010/main" val="75085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9B267-BC9B-984B-8DDC-66B99477AF5B}"/>
              </a:ext>
            </a:extLst>
          </p:cNvPr>
          <p:cNvSpPr>
            <a:spLocks noGrp="1"/>
          </p:cNvSpPr>
          <p:nvPr>
            <p:ph type="title"/>
          </p:nvPr>
        </p:nvSpPr>
        <p:spPr/>
        <p:txBody>
          <a:bodyPr/>
          <a:lstStyle/>
          <a:p>
            <a:r>
              <a:rPr lang="en-US" dirty="0"/>
              <a:t>Optimal substructure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F80A145-AFEF-3A4B-9D94-6C373BC4095A}"/>
                  </a:ext>
                </a:extLst>
              </p:cNvPr>
              <p:cNvSpPr txBox="1"/>
              <p:nvPr/>
            </p:nvSpPr>
            <p:spPr>
              <a:xfrm>
                <a:off x="901406" y="2458841"/>
                <a:ext cx="6553510" cy="954107"/>
              </a:xfrm>
              <a:prstGeom prst="rect">
                <a:avLst/>
              </a:prstGeom>
              <a:noFill/>
            </p:spPr>
            <p:txBody>
              <a:bodyPr wrap="square" rtlCol="0">
                <a:spAutoFit/>
              </a:bodyPr>
              <a:lstStyle/>
              <a:p>
                <a:r>
                  <a:rPr lang="en-US" sz="2800" b="0" dirty="0"/>
                  <a:t>Assume </a:t>
                </a:r>
                <a14:m>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𝑐</m:t>
                        </m:r>
                        <m:r>
                          <a:rPr lang="en-US" sz="2800" b="0" i="1" baseline="-25000" smtClean="0">
                            <a:latin typeface="Cambria Math" panose="02040503050406030204" pitchFamily="18" charset="0"/>
                          </a:rPr>
                          <m:t>1</m:t>
                        </m:r>
                        <m:r>
                          <a:rPr lang="en-US" sz="2800" b="0" i="1" smtClean="0">
                            <a:latin typeface="Cambria Math" panose="02040503050406030204" pitchFamily="18" charset="0"/>
                          </a:rPr>
                          <m:t>, </m:t>
                        </m:r>
                        <m:r>
                          <a:rPr lang="en-US" sz="2800" b="0" i="1" smtClean="0">
                            <a:latin typeface="Cambria Math" panose="02040503050406030204" pitchFamily="18" charset="0"/>
                          </a:rPr>
                          <m:t>𝑐</m:t>
                        </m:r>
                        <m:r>
                          <a:rPr lang="en-US" sz="2800" b="0" i="1" baseline="-25000" smtClean="0">
                            <a:latin typeface="Cambria Math" panose="02040503050406030204" pitchFamily="18" charset="0"/>
                          </a:rPr>
                          <m:t>2</m:t>
                        </m:r>
                        <m:r>
                          <a:rPr lang="en-US" sz="2800" b="0" i="1" smtClean="0">
                            <a:latin typeface="Cambria Math" panose="02040503050406030204" pitchFamily="18" charset="0"/>
                          </a:rPr>
                          <m:t>, </m:t>
                        </m:r>
                        <m:r>
                          <a:rPr lang="en-US" sz="2800" b="0" i="1" smtClean="0">
                            <a:latin typeface="Cambria Math" panose="02040503050406030204" pitchFamily="18" charset="0"/>
                          </a:rPr>
                          <m:t>𝑐</m:t>
                        </m:r>
                        <m:r>
                          <a:rPr lang="en-US" sz="2800" b="0" i="1" baseline="-25000" smtClean="0">
                            <a:latin typeface="Cambria Math" panose="02040503050406030204" pitchFamily="18" charset="0"/>
                          </a:rPr>
                          <m:t>3</m:t>
                        </m:r>
                        <m:r>
                          <a:rPr lang="en-US" sz="2800" b="0" i="1" smtClean="0">
                            <a:latin typeface="Cambria Math" panose="02040503050406030204" pitchFamily="18" charset="0"/>
                          </a:rPr>
                          <m:t>, …, </m:t>
                        </m:r>
                        <m:r>
                          <a:rPr lang="en-US" sz="2800" b="0" i="1" smtClean="0">
                            <a:latin typeface="Cambria Math" panose="02040503050406030204" pitchFamily="18" charset="0"/>
                          </a:rPr>
                          <m:t>𝑐𝑚</m:t>
                        </m:r>
                      </m:e>
                    </m:d>
                  </m:oMath>
                </a14:m>
                <a:r>
                  <a:rPr lang="en-US" sz="2800" dirty="0"/>
                  <a:t> is optimal for </a:t>
                </a:r>
                <a:r>
                  <a:rPr lang="en-US" sz="2800" i="1" dirty="0"/>
                  <a:t>k, but </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r>
                          <a:rPr lang="en-US" sz="2800" b="0" i="1" smtClean="0">
                            <a:latin typeface="Cambria Math" panose="02040503050406030204" pitchFamily="18" charset="0"/>
                          </a:rPr>
                          <m:t>𝑐</m:t>
                        </m:r>
                        <m:r>
                          <a:rPr lang="en-US" sz="2800" i="1" baseline="-25000">
                            <a:latin typeface="Cambria Math" panose="02040503050406030204" pitchFamily="18" charset="0"/>
                          </a:rPr>
                          <m:t>2</m:t>
                        </m:r>
                        <m:r>
                          <a:rPr lang="en-US" sz="2800" i="1">
                            <a:latin typeface="Cambria Math" panose="02040503050406030204" pitchFamily="18" charset="0"/>
                          </a:rPr>
                          <m:t>, </m:t>
                        </m:r>
                        <m:r>
                          <a:rPr lang="en-US" sz="2800" i="1">
                            <a:latin typeface="Cambria Math" panose="02040503050406030204" pitchFamily="18" charset="0"/>
                          </a:rPr>
                          <m:t>𝑐</m:t>
                        </m:r>
                        <m:r>
                          <a:rPr lang="en-US" sz="2800" i="1" baseline="-25000">
                            <a:latin typeface="Cambria Math" panose="02040503050406030204" pitchFamily="18" charset="0"/>
                          </a:rPr>
                          <m:t>3</m:t>
                        </m:r>
                        <m:r>
                          <a:rPr lang="en-US" sz="2800" i="1">
                            <a:latin typeface="Cambria Math" panose="02040503050406030204" pitchFamily="18" charset="0"/>
                          </a:rPr>
                          <m:t>, …, </m:t>
                        </m:r>
                        <m:r>
                          <a:rPr lang="en-US" sz="2800" i="1">
                            <a:latin typeface="Cambria Math" panose="02040503050406030204" pitchFamily="18" charset="0"/>
                          </a:rPr>
                          <m:t>𝑐𝑚</m:t>
                        </m:r>
                      </m:e>
                    </m:d>
                  </m:oMath>
                </a14:m>
                <a:r>
                  <a:rPr lang="en-US" sz="2800" dirty="0"/>
                  <a:t> is not optimal for </a:t>
                </a:r>
                <a:r>
                  <a:rPr lang="en-US" sz="2800" i="1" dirty="0"/>
                  <a:t>k-</a:t>
                </a:r>
                <a14:m>
                  <m:oMath xmlns:m="http://schemas.openxmlformats.org/officeDocument/2006/math">
                    <m:r>
                      <a:rPr lang="en-US" sz="2800" i="1" dirty="0" smtClean="0">
                        <a:latin typeface="Cambria Math" panose="02040503050406030204" pitchFamily="18" charset="0"/>
                      </a:rPr>
                      <m:t>𝑐</m:t>
                    </m:r>
                    <m:r>
                      <a:rPr lang="en-US" sz="2800" i="1" baseline="-25000" dirty="0" smtClean="0">
                        <a:latin typeface="Cambria Math" panose="02040503050406030204" pitchFamily="18" charset="0"/>
                      </a:rPr>
                      <m:t>1</m:t>
                    </m:r>
                  </m:oMath>
                </a14:m>
                <a:r>
                  <a:rPr lang="en-US" sz="2800" dirty="0"/>
                  <a:t> </a:t>
                </a:r>
              </a:p>
            </p:txBody>
          </p:sp>
        </mc:Choice>
        <mc:Fallback xmlns="">
          <p:sp>
            <p:nvSpPr>
              <p:cNvPr id="4" name="TextBox 3">
                <a:extLst>
                  <a:ext uri="{FF2B5EF4-FFF2-40B4-BE49-F238E27FC236}">
                    <a16:creationId xmlns:a16="http://schemas.microsoft.com/office/drawing/2014/main" id="{6F80A145-AFEF-3A4B-9D94-6C373BC4095A}"/>
                  </a:ext>
                </a:extLst>
              </p:cNvPr>
              <p:cNvSpPr txBox="1">
                <a:spLocks noRot="1" noChangeAspect="1" noMove="1" noResize="1" noEditPoints="1" noAdjustHandles="1" noChangeArrowheads="1" noChangeShapeType="1" noTextEdit="1"/>
              </p:cNvSpPr>
              <p:nvPr/>
            </p:nvSpPr>
            <p:spPr>
              <a:xfrm>
                <a:off x="901406" y="2458841"/>
                <a:ext cx="6553510" cy="954107"/>
              </a:xfrm>
              <a:prstGeom prst="rect">
                <a:avLst/>
              </a:prstGeom>
              <a:blipFill>
                <a:blip r:embed="rId2"/>
                <a:stretch>
                  <a:fillRect l="-2128" t="-6579" r="-3095" b="-1710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A6B5006-4043-0841-B207-45E4A6C82CFD}"/>
              </a:ext>
            </a:extLst>
          </p:cNvPr>
          <p:cNvSpPr txBox="1"/>
          <p:nvPr/>
        </p:nvSpPr>
        <p:spPr>
          <a:xfrm>
            <a:off x="468530" y="1751868"/>
            <a:ext cx="3420873" cy="523220"/>
          </a:xfrm>
          <a:prstGeom prst="rect">
            <a:avLst/>
          </a:prstGeom>
          <a:noFill/>
        </p:spPr>
        <p:txBody>
          <a:bodyPr wrap="none" rtlCol="0">
            <a:spAutoFit/>
          </a:bodyPr>
          <a:lstStyle/>
          <a:p>
            <a:r>
              <a:rPr lang="en-US" sz="2800" dirty="0">
                <a:solidFill>
                  <a:srgbClr val="0000FF"/>
                </a:solidFill>
              </a:rPr>
              <a:t>Proof by contradiction:</a:t>
            </a:r>
          </a:p>
        </p:txBody>
      </p:sp>
      <p:sp>
        <p:nvSpPr>
          <p:cNvPr id="7" name="TextBox 6">
            <a:extLst>
              <a:ext uri="{FF2B5EF4-FFF2-40B4-BE49-F238E27FC236}">
                <a16:creationId xmlns:a16="http://schemas.microsoft.com/office/drawing/2014/main" id="{DE69DC0C-BFAF-A149-9F95-598A4E0242CB}"/>
              </a:ext>
            </a:extLst>
          </p:cNvPr>
          <p:cNvSpPr txBox="1"/>
          <p:nvPr/>
        </p:nvSpPr>
        <p:spPr>
          <a:xfrm>
            <a:off x="2334126" y="4129369"/>
            <a:ext cx="3437159" cy="523220"/>
          </a:xfrm>
          <a:prstGeom prst="rect">
            <a:avLst/>
          </a:prstGeom>
          <a:noFill/>
        </p:spPr>
        <p:txBody>
          <a:bodyPr wrap="none" rtlCol="0">
            <a:spAutoFit/>
          </a:bodyPr>
          <a:lstStyle/>
          <a:p>
            <a:r>
              <a:rPr lang="en-US" sz="2800" dirty="0">
                <a:solidFill>
                  <a:srgbClr val="FF0000"/>
                </a:solidFill>
              </a:rPr>
              <a:t>What does that imply?</a:t>
            </a:r>
          </a:p>
        </p:txBody>
      </p:sp>
    </p:spTree>
    <p:extLst>
      <p:ext uri="{BB962C8B-B14F-4D97-AF65-F5344CB8AC3E}">
        <p14:creationId xmlns:p14="http://schemas.microsoft.com/office/powerpoint/2010/main" val="419883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9B267-BC9B-984B-8DDC-66B99477AF5B}"/>
              </a:ext>
            </a:extLst>
          </p:cNvPr>
          <p:cNvSpPr>
            <a:spLocks noGrp="1"/>
          </p:cNvSpPr>
          <p:nvPr>
            <p:ph type="title"/>
          </p:nvPr>
        </p:nvSpPr>
        <p:spPr/>
        <p:txBody>
          <a:bodyPr/>
          <a:lstStyle/>
          <a:p>
            <a:r>
              <a:rPr lang="en-US" dirty="0"/>
              <a:t>Optimal substructure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F80A145-AFEF-3A4B-9D94-6C373BC4095A}"/>
                  </a:ext>
                </a:extLst>
              </p:cNvPr>
              <p:cNvSpPr txBox="1"/>
              <p:nvPr/>
            </p:nvSpPr>
            <p:spPr>
              <a:xfrm>
                <a:off x="901406" y="2458841"/>
                <a:ext cx="6553510" cy="954107"/>
              </a:xfrm>
              <a:prstGeom prst="rect">
                <a:avLst/>
              </a:prstGeom>
              <a:noFill/>
            </p:spPr>
            <p:txBody>
              <a:bodyPr wrap="square" rtlCol="0">
                <a:spAutoFit/>
              </a:bodyPr>
              <a:lstStyle/>
              <a:p>
                <a:r>
                  <a:rPr lang="en-US" sz="2800" b="0" dirty="0"/>
                  <a:t>Assume </a:t>
                </a:r>
                <a14:m>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𝑐</m:t>
                        </m:r>
                        <m:r>
                          <a:rPr lang="en-US" sz="2800" b="0" i="1" baseline="-25000" smtClean="0">
                            <a:latin typeface="Cambria Math" panose="02040503050406030204" pitchFamily="18" charset="0"/>
                          </a:rPr>
                          <m:t>1</m:t>
                        </m:r>
                        <m:r>
                          <a:rPr lang="en-US" sz="2800" b="0" i="1" smtClean="0">
                            <a:latin typeface="Cambria Math" panose="02040503050406030204" pitchFamily="18" charset="0"/>
                          </a:rPr>
                          <m:t>, </m:t>
                        </m:r>
                        <m:r>
                          <a:rPr lang="en-US" sz="2800" b="0" i="1" smtClean="0">
                            <a:latin typeface="Cambria Math" panose="02040503050406030204" pitchFamily="18" charset="0"/>
                          </a:rPr>
                          <m:t>𝑐</m:t>
                        </m:r>
                        <m:r>
                          <a:rPr lang="en-US" sz="2800" b="0" i="1" baseline="-25000" smtClean="0">
                            <a:latin typeface="Cambria Math" panose="02040503050406030204" pitchFamily="18" charset="0"/>
                          </a:rPr>
                          <m:t>2</m:t>
                        </m:r>
                        <m:r>
                          <a:rPr lang="en-US" sz="2800" b="0" i="1" smtClean="0">
                            <a:latin typeface="Cambria Math" panose="02040503050406030204" pitchFamily="18" charset="0"/>
                          </a:rPr>
                          <m:t>, </m:t>
                        </m:r>
                        <m:r>
                          <a:rPr lang="en-US" sz="2800" b="0" i="1" smtClean="0">
                            <a:latin typeface="Cambria Math" panose="02040503050406030204" pitchFamily="18" charset="0"/>
                          </a:rPr>
                          <m:t>𝑐</m:t>
                        </m:r>
                        <m:r>
                          <a:rPr lang="en-US" sz="2800" b="0" i="1" baseline="-25000" smtClean="0">
                            <a:latin typeface="Cambria Math" panose="02040503050406030204" pitchFamily="18" charset="0"/>
                          </a:rPr>
                          <m:t>3</m:t>
                        </m:r>
                        <m:r>
                          <a:rPr lang="en-US" sz="2800" b="0" i="1" smtClean="0">
                            <a:latin typeface="Cambria Math" panose="02040503050406030204" pitchFamily="18" charset="0"/>
                          </a:rPr>
                          <m:t>, …, </m:t>
                        </m:r>
                        <m:r>
                          <a:rPr lang="en-US" sz="2800" b="0" i="1" smtClean="0">
                            <a:latin typeface="Cambria Math" panose="02040503050406030204" pitchFamily="18" charset="0"/>
                          </a:rPr>
                          <m:t>𝑐𝑚</m:t>
                        </m:r>
                      </m:e>
                    </m:d>
                  </m:oMath>
                </a14:m>
                <a:r>
                  <a:rPr lang="en-US" sz="2800" dirty="0"/>
                  <a:t> is optimal for </a:t>
                </a:r>
                <a:r>
                  <a:rPr lang="en-US" sz="2800" i="1" dirty="0"/>
                  <a:t>k, but </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r>
                          <a:rPr lang="en-US" sz="2800" b="0" i="1" smtClean="0">
                            <a:latin typeface="Cambria Math" panose="02040503050406030204" pitchFamily="18" charset="0"/>
                          </a:rPr>
                          <m:t>𝑐</m:t>
                        </m:r>
                        <m:r>
                          <a:rPr lang="en-US" sz="2800" i="1" baseline="-25000">
                            <a:latin typeface="Cambria Math" panose="02040503050406030204" pitchFamily="18" charset="0"/>
                          </a:rPr>
                          <m:t>2</m:t>
                        </m:r>
                        <m:r>
                          <a:rPr lang="en-US" sz="2800" i="1">
                            <a:latin typeface="Cambria Math" panose="02040503050406030204" pitchFamily="18" charset="0"/>
                          </a:rPr>
                          <m:t>, </m:t>
                        </m:r>
                        <m:r>
                          <a:rPr lang="en-US" sz="2800" i="1">
                            <a:latin typeface="Cambria Math" panose="02040503050406030204" pitchFamily="18" charset="0"/>
                          </a:rPr>
                          <m:t>𝑐</m:t>
                        </m:r>
                        <m:r>
                          <a:rPr lang="en-US" sz="2800" i="1" baseline="-25000">
                            <a:latin typeface="Cambria Math" panose="02040503050406030204" pitchFamily="18" charset="0"/>
                          </a:rPr>
                          <m:t>3</m:t>
                        </m:r>
                        <m:r>
                          <a:rPr lang="en-US" sz="2800" i="1">
                            <a:latin typeface="Cambria Math" panose="02040503050406030204" pitchFamily="18" charset="0"/>
                          </a:rPr>
                          <m:t>, …, </m:t>
                        </m:r>
                        <m:r>
                          <a:rPr lang="en-US" sz="2800" i="1">
                            <a:latin typeface="Cambria Math" panose="02040503050406030204" pitchFamily="18" charset="0"/>
                          </a:rPr>
                          <m:t>𝑐𝑚</m:t>
                        </m:r>
                      </m:e>
                    </m:d>
                  </m:oMath>
                </a14:m>
                <a:r>
                  <a:rPr lang="en-US" sz="2800" dirty="0"/>
                  <a:t> is not optimal for </a:t>
                </a:r>
                <a:r>
                  <a:rPr lang="en-US" sz="2800" i="1" dirty="0"/>
                  <a:t>k-</a:t>
                </a:r>
                <a14:m>
                  <m:oMath xmlns:m="http://schemas.openxmlformats.org/officeDocument/2006/math">
                    <m:r>
                      <a:rPr lang="en-US" sz="2800" i="1" dirty="0" smtClean="0">
                        <a:latin typeface="Cambria Math" panose="02040503050406030204" pitchFamily="18" charset="0"/>
                      </a:rPr>
                      <m:t>𝑐</m:t>
                    </m:r>
                    <m:r>
                      <a:rPr lang="en-US" sz="2800" i="1" baseline="-25000" dirty="0" smtClean="0">
                        <a:latin typeface="Cambria Math" panose="02040503050406030204" pitchFamily="18" charset="0"/>
                      </a:rPr>
                      <m:t>1</m:t>
                    </m:r>
                  </m:oMath>
                </a14:m>
                <a:r>
                  <a:rPr lang="en-US" sz="2800" dirty="0"/>
                  <a:t> </a:t>
                </a:r>
              </a:p>
            </p:txBody>
          </p:sp>
        </mc:Choice>
        <mc:Fallback xmlns="">
          <p:sp>
            <p:nvSpPr>
              <p:cNvPr id="4" name="TextBox 3">
                <a:extLst>
                  <a:ext uri="{FF2B5EF4-FFF2-40B4-BE49-F238E27FC236}">
                    <a16:creationId xmlns:a16="http://schemas.microsoft.com/office/drawing/2014/main" id="{6F80A145-AFEF-3A4B-9D94-6C373BC4095A}"/>
                  </a:ext>
                </a:extLst>
              </p:cNvPr>
              <p:cNvSpPr txBox="1">
                <a:spLocks noRot="1" noChangeAspect="1" noMove="1" noResize="1" noEditPoints="1" noAdjustHandles="1" noChangeArrowheads="1" noChangeShapeType="1" noTextEdit="1"/>
              </p:cNvSpPr>
              <p:nvPr/>
            </p:nvSpPr>
            <p:spPr>
              <a:xfrm>
                <a:off x="901406" y="2458841"/>
                <a:ext cx="6553510" cy="954107"/>
              </a:xfrm>
              <a:prstGeom prst="rect">
                <a:avLst/>
              </a:prstGeom>
              <a:blipFill>
                <a:blip r:embed="rId2"/>
                <a:stretch>
                  <a:fillRect l="-2128" t="-6579" r="-3095" b="-1710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A6B5006-4043-0841-B207-45E4A6C82CFD}"/>
              </a:ext>
            </a:extLst>
          </p:cNvPr>
          <p:cNvSpPr txBox="1"/>
          <p:nvPr/>
        </p:nvSpPr>
        <p:spPr>
          <a:xfrm>
            <a:off x="468530" y="1751868"/>
            <a:ext cx="3420873" cy="523220"/>
          </a:xfrm>
          <a:prstGeom prst="rect">
            <a:avLst/>
          </a:prstGeom>
          <a:noFill/>
        </p:spPr>
        <p:txBody>
          <a:bodyPr wrap="none" rtlCol="0">
            <a:spAutoFit/>
          </a:bodyPr>
          <a:lstStyle/>
          <a:p>
            <a:r>
              <a:rPr lang="en-US" sz="2800" dirty="0"/>
              <a:t>Proof by contradiction: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E69DC0C-BFAF-A149-9F95-598A4E0242CB}"/>
                  </a:ext>
                </a:extLst>
              </p:cNvPr>
              <p:cNvSpPr txBox="1"/>
              <p:nvPr/>
            </p:nvSpPr>
            <p:spPr>
              <a:xfrm>
                <a:off x="901406" y="3596701"/>
                <a:ext cx="7036768" cy="954107"/>
              </a:xfrm>
              <a:prstGeom prst="rect">
                <a:avLst/>
              </a:prstGeom>
              <a:noFill/>
            </p:spPr>
            <p:txBody>
              <a:bodyPr wrap="square" rtlCol="0">
                <a:spAutoFit/>
              </a:bodyPr>
              <a:lstStyle/>
              <a:p>
                <a:r>
                  <a:rPr lang="en-US" sz="2800" dirty="0">
                    <a:solidFill>
                      <a:srgbClr val="0000FF"/>
                    </a:solidFill>
                  </a:rPr>
                  <a:t>There is some other set of coins </a:t>
                </a:r>
                <a14:m>
                  <m:oMath xmlns:m="http://schemas.openxmlformats.org/officeDocument/2006/math">
                    <m:d>
                      <m:dPr>
                        <m:begChr m:val="{"/>
                        <m:endChr m:val="}"/>
                        <m:ctrlPr>
                          <a:rPr lang="en-US" sz="2800" i="1">
                            <a:solidFill>
                              <a:srgbClr val="0000FF"/>
                            </a:solidFill>
                            <a:latin typeface="Cambria Math" panose="02040503050406030204" pitchFamily="18" charset="0"/>
                          </a:rPr>
                        </m:ctrlPr>
                      </m:dPr>
                      <m:e>
                        <m:r>
                          <a:rPr lang="en-US" sz="2800" i="1">
                            <a:solidFill>
                              <a:srgbClr val="0000FF"/>
                            </a:solidFill>
                            <a:latin typeface="Cambria Math" panose="02040503050406030204" pitchFamily="18" charset="0"/>
                          </a:rPr>
                          <m:t> </m:t>
                        </m:r>
                        <m:r>
                          <a:rPr lang="en-US" sz="2800" i="1">
                            <a:solidFill>
                              <a:srgbClr val="0000FF"/>
                            </a:solidFill>
                            <a:latin typeface="Cambria Math" panose="02040503050406030204" pitchFamily="18" charset="0"/>
                          </a:rPr>
                          <m:t>𝑐</m:t>
                        </m:r>
                        <m:r>
                          <a:rPr lang="en-US" sz="2800" i="1">
                            <a:solidFill>
                              <a:srgbClr val="0000FF"/>
                            </a:solidFill>
                            <a:latin typeface="Cambria Math" panose="02040503050406030204" pitchFamily="18" charset="0"/>
                          </a:rPr>
                          <m:t>′2, </m:t>
                        </m:r>
                        <m:r>
                          <a:rPr lang="en-US" sz="2800" i="1">
                            <a:solidFill>
                              <a:srgbClr val="0000FF"/>
                            </a:solidFill>
                            <a:latin typeface="Cambria Math" panose="02040503050406030204" pitchFamily="18" charset="0"/>
                          </a:rPr>
                          <m:t>𝑐</m:t>
                        </m:r>
                        <m:r>
                          <a:rPr lang="en-US" sz="2800" i="1">
                            <a:solidFill>
                              <a:srgbClr val="0000FF"/>
                            </a:solidFill>
                            <a:latin typeface="Cambria Math" panose="02040503050406030204" pitchFamily="18" charset="0"/>
                          </a:rPr>
                          <m:t>′3, …, </m:t>
                        </m:r>
                        <m:r>
                          <a:rPr lang="en-US" sz="2800" i="1">
                            <a:solidFill>
                              <a:srgbClr val="0000FF"/>
                            </a:solidFill>
                            <a:latin typeface="Cambria Math" panose="02040503050406030204" pitchFamily="18" charset="0"/>
                          </a:rPr>
                          <m:t>𝑐</m:t>
                        </m:r>
                        <m:r>
                          <a:rPr lang="en-US" sz="2800" i="1">
                            <a:solidFill>
                              <a:srgbClr val="0000FF"/>
                            </a:solidFill>
                            <a:latin typeface="Cambria Math" panose="02040503050406030204" pitchFamily="18" charset="0"/>
                          </a:rPr>
                          <m:t>′</m:t>
                        </m:r>
                        <m:r>
                          <a:rPr lang="en-US" sz="2800" i="1" baseline="-25000">
                            <a:solidFill>
                              <a:srgbClr val="0000FF"/>
                            </a:solidFill>
                            <a:latin typeface="Cambria Math" panose="02040503050406030204" pitchFamily="18" charset="0"/>
                          </a:rPr>
                          <m:t>𝑛</m:t>
                        </m:r>
                      </m:e>
                    </m:d>
                  </m:oMath>
                </a14:m>
                <a:r>
                  <a:rPr lang="en-US" sz="2800" dirty="0">
                    <a:solidFill>
                      <a:srgbClr val="0000FF"/>
                    </a:solidFill>
                  </a:rPr>
                  <a:t> where n &lt; m that add up to </a:t>
                </a:r>
                <a:r>
                  <a:rPr lang="en-US" sz="2800" i="1" dirty="0">
                    <a:solidFill>
                      <a:srgbClr val="0000FF"/>
                    </a:solidFill>
                  </a:rPr>
                  <a:t>k-</a:t>
                </a:r>
                <a14:m>
                  <m:oMath xmlns:m="http://schemas.openxmlformats.org/officeDocument/2006/math">
                    <m:r>
                      <a:rPr lang="en-US" sz="2800" i="1" dirty="0">
                        <a:solidFill>
                          <a:srgbClr val="0000FF"/>
                        </a:solidFill>
                        <a:latin typeface="Cambria Math" panose="02040503050406030204" pitchFamily="18" charset="0"/>
                      </a:rPr>
                      <m:t>𝑐</m:t>
                    </m:r>
                    <m:r>
                      <a:rPr lang="en-US" sz="2800" i="1" baseline="-25000" dirty="0">
                        <a:solidFill>
                          <a:srgbClr val="0000FF"/>
                        </a:solidFill>
                        <a:latin typeface="Cambria Math" panose="02040503050406030204" pitchFamily="18" charset="0"/>
                      </a:rPr>
                      <m:t>1</m:t>
                    </m:r>
                  </m:oMath>
                </a14:m>
                <a:endParaRPr lang="en-US" sz="2800" dirty="0">
                  <a:solidFill>
                    <a:srgbClr val="0000FF"/>
                  </a:solidFill>
                </a:endParaRPr>
              </a:p>
            </p:txBody>
          </p:sp>
        </mc:Choice>
        <mc:Fallback xmlns="">
          <p:sp>
            <p:nvSpPr>
              <p:cNvPr id="7" name="TextBox 6">
                <a:extLst>
                  <a:ext uri="{FF2B5EF4-FFF2-40B4-BE49-F238E27FC236}">
                    <a16:creationId xmlns:a16="http://schemas.microsoft.com/office/drawing/2014/main" id="{DE69DC0C-BFAF-A149-9F95-598A4E0242CB}"/>
                  </a:ext>
                </a:extLst>
              </p:cNvPr>
              <p:cNvSpPr txBox="1">
                <a:spLocks noRot="1" noChangeAspect="1" noMove="1" noResize="1" noEditPoints="1" noAdjustHandles="1" noChangeArrowheads="1" noChangeShapeType="1" noTextEdit="1"/>
              </p:cNvSpPr>
              <p:nvPr/>
            </p:nvSpPr>
            <p:spPr>
              <a:xfrm>
                <a:off x="901406" y="3596701"/>
                <a:ext cx="7036768" cy="954107"/>
              </a:xfrm>
              <a:prstGeom prst="rect">
                <a:avLst/>
              </a:prstGeom>
              <a:blipFill>
                <a:blip r:embed="rId3"/>
                <a:stretch>
                  <a:fillRect l="-1802" t="-6579" b="-17105"/>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03FB6091-B13D-CE4F-8037-8B045EE04040}"/>
              </a:ext>
            </a:extLst>
          </p:cNvPr>
          <p:cNvSpPr txBox="1"/>
          <p:nvPr/>
        </p:nvSpPr>
        <p:spPr>
          <a:xfrm>
            <a:off x="2386509" y="5282520"/>
            <a:ext cx="4066562" cy="523220"/>
          </a:xfrm>
          <a:prstGeom prst="rect">
            <a:avLst/>
          </a:prstGeom>
          <a:noFill/>
        </p:spPr>
        <p:txBody>
          <a:bodyPr wrap="none" rtlCol="0">
            <a:spAutoFit/>
          </a:bodyPr>
          <a:lstStyle/>
          <a:p>
            <a:r>
              <a:rPr lang="en-US" sz="2800" dirty="0">
                <a:solidFill>
                  <a:srgbClr val="FF0000"/>
                </a:solidFill>
              </a:rPr>
              <a:t>Any problem contradiction?</a:t>
            </a:r>
          </a:p>
        </p:txBody>
      </p:sp>
    </p:spTree>
    <p:extLst>
      <p:ext uri="{BB962C8B-B14F-4D97-AF65-F5344CB8AC3E}">
        <p14:creationId xmlns:p14="http://schemas.microsoft.com/office/powerpoint/2010/main" val="367484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CC63-4BDC-8B49-B0F6-DB2FA78DC535}"/>
              </a:ext>
            </a:extLst>
          </p:cNvPr>
          <p:cNvSpPr>
            <a:spLocks noGrp="1"/>
          </p:cNvSpPr>
          <p:nvPr>
            <p:ph type="title"/>
          </p:nvPr>
        </p:nvSpPr>
        <p:spPr/>
        <p:txBody>
          <a:bodyPr/>
          <a:lstStyle/>
          <a:p>
            <a:r>
              <a:rPr lang="en-US" dirty="0"/>
              <a:t>Admin</a:t>
            </a:r>
          </a:p>
        </p:txBody>
      </p:sp>
      <p:sp>
        <p:nvSpPr>
          <p:cNvPr id="3" name="Content Placeholder 2">
            <a:extLst>
              <a:ext uri="{FF2B5EF4-FFF2-40B4-BE49-F238E27FC236}">
                <a16:creationId xmlns:a16="http://schemas.microsoft.com/office/drawing/2014/main" id="{0D712F3D-D7DC-8E4F-AA34-24ED842EBAEB}"/>
              </a:ext>
            </a:extLst>
          </p:cNvPr>
          <p:cNvSpPr>
            <a:spLocks noGrp="1"/>
          </p:cNvSpPr>
          <p:nvPr>
            <p:ph sz="quarter" idx="1"/>
          </p:nvPr>
        </p:nvSpPr>
        <p:spPr>
          <a:xfrm>
            <a:off x="612648" y="1600200"/>
            <a:ext cx="8153400" cy="5029200"/>
          </a:xfrm>
        </p:spPr>
        <p:txBody>
          <a:bodyPr>
            <a:normAutofit/>
          </a:bodyPr>
          <a:lstStyle/>
          <a:p>
            <a:pPr marL="0" indent="0">
              <a:buNone/>
            </a:pPr>
            <a:r>
              <a:rPr lang="en-US" dirty="0"/>
              <a:t>Assignment 6</a:t>
            </a:r>
          </a:p>
          <a:p>
            <a:pPr marL="0" indent="0">
              <a:buNone/>
            </a:pPr>
            <a:endParaRPr lang="en-US" dirty="0"/>
          </a:p>
          <a:p>
            <a:pPr marL="0" indent="0">
              <a:buNone/>
            </a:pPr>
            <a:r>
              <a:rPr lang="en-US" dirty="0" err="1"/>
              <a:t>ChatGPT</a:t>
            </a:r>
            <a:endParaRPr lang="en-US" dirty="0"/>
          </a:p>
          <a:p>
            <a:pPr marL="0" indent="0">
              <a:buNone/>
            </a:pPr>
            <a:endParaRPr lang="en-US" dirty="0"/>
          </a:p>
          <a:p>
            <a:pPr marL="0" indent="0">
              <a:buNone/>
            </a:pPr>
            <a:r>
              <a:rPr lang="en-US" dirty="0"/>
              <a:t>Collaboration</a:t>
            </a:r>
          </a:p>
        </p:txBody>
      </p:sp>
    </p:spTree>
    <p:extLst>
      <p:ext uri="{BB962C8B-B14F-4D97-AF65-F5344CB8AC3E}">
        <p14:creationId xmlns:p14="http://schemas.microsoft.com/office/powerpoint/2010/main" val="1898572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F80A145-AFEF-3A4B-9D94-6C373BC4095A}"/>
                  </a:ext>
                </a:extLst>
              </p:cNvPr>
              <p:cNvSpPr txBox="1"/>
              <p:nvPr/>
            </p:nvSpPr>
            <p:spPr>
              <a:xfrm>
                <a:off x="901406" y="2458841"/>
                <a:ext cx="6553510" cy="954107"/>
              </a:xfrm>
              <a:prstGeom prst="rect">
                <a:avLst/>
              </a:prstGeom>
              <a:noFill/>
            </p:spPr>
            <p:txBody>
              <a:bodyPr wrap="square" rtlCol="0">
                <a:spAutoFit/>
              </a:bodyPr>
              <a:lstStyle/>
              <a:p>
                <a:r>
                  <a:rPr lang="en-US" sz="2800" b="0" dirty="0"/>
                  <a:t>Assume </a:t>
                </a:r>
                <a14:m>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𝑐</m:t>
                        </m:r>
                        <m:r>
                          <a:rPr lang="en-US" sz="2800" b="0" i="1" baseline="-25000" smtClean="0">
                            <a:latin typeface="Cambria Math" panose="02040503050406030204" pitchFamily="18" charset="0"/>
                          </a:rPr>
                          <m:t>1</m:t>
                        </m:r>
                        <m:r>
                          <a:rPr lang="en-US" sz="2800" b="0" i="1" smtClean="0">
                            <a:latin typeface="Cambria Math" panose="02040503050406030204" pitchFamily="18" charset="0"/>
                          </a:rPr>
                          <m:t>, </m:t>
                        </m:r>
                        <m:r>
                          <a:rPr lang="en-US" sz="2800" b="0" i="1" smtClean="0">
                            <a:latin typeface="Cambria Math" panose="02040503050406030204" pitchFamily="18" charset="0"/>
                          </a:rPr>
                          <m:t>𝑐</m:t>
                        </m:r>
                        <m:r>
                          <a:rPr lang="en-US" sz="2800" b="0" i="1" baseline="-25000" smtClean="0">
                            <a:latin typeface="Cambria Math" panose="02040503050406030204" pitchFamily="18" charset="0"/>
                          </a:rPr>
                          <m:t>2</m:t>
                        </m:r>
                        <m:r>
                          <a:rPr lang="en-US" sz="2800" b="0" i="1" smtClean="0">
                            <a:latin typeface="Cambria Math" panose="02040503050406030204" pitchFamily="18" charset="0"/>
                          </a:rPr>
                          <m:t>, </m:t>
                        </m:r>
                        <m:r>
                          <a:rPr lang="en-US" sz="2800" b="0" i="1" smtClean="0">
                            <a:latin typeface="Cambria Math" panose="02040503050406030204" pitchFamily="18" charset="0"/>
                          </a:rPr>
                          <m:t>𝑐</m:t>
                        </m:r>
                        <m:r>
                          <a:rPr lang="en-US" sz="2800" b="0" i="1" baseline="-25000" smtClean="0">
                            <a:latin typeface="Cambria Math" panose="02040503050406030204" pitchFamily="18" charset="0"/>
                          </a:rPr>
                          <m:t>3</m:t>
                        </m:r>
                        <m:r>
                          <a:rPr lang="en-US" sz="2800" b="0" i="1" smtClean="0">
                            <a:latin typeface="Cambria Math" panose="02040503050406030204" pitchFamily="18" charset="0"/>
                          </a:rPr>
                          <m:t>, …, </m:t>
                        </m:r>
                        <m:r>
                          <a:rPr lang="en-US" sz="2800" b="0" i="1" smtClean="0">
                            <a:latin typeface="Cambria Math" panose="02040503050406030204" pitchFamily="18" charset="0"/>
                          </a:rPr>
                          <m:t>𝑐𝑚</m:t>
                        </m:r>
                      </m:e>
                    </m:d>
                  </m:oMath>
                </a14:m>
                <a:r>
                  <a:rPr lang="en-US" sz="2800" dirty="0"/>
                  <a:t> is optimal for </a:t>
                </a:r>
                <a:r>
                  <a:rPr lang="en-US" sz="2800" i="1" dirty="0"/>
                  <a:t>k, but </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r>
                          <a:rPr lang="en-US" sz="2800" b="0" i="1" smtClean="0">
                            <a:latin typeface="Cambria Math" panose="02040503050406030204" pitchFamily="18" charset="0"/>
                          </a:rPr>
                          <m:t>𝑐</m:t>
                        </m:r>
                        <m:r>
                          <a:rPr lang="en-US" sz="2800" i="1" baseline="-25000">
                            <a:latin typeface="Cambria Math" panose="02040503050406030204" pitchFamily="18" charset="0"/>
                          </a:rPr>
                          <m:t>2</m:t>
                        </m:r>
                        <m:r>
                          <a:rPr lang="en-US" sz="2800" i="1">
                            <a:latin typeface="Cambria Math" panose="02040503050406030204" pitchFamily="18" charset="0"/>
                          </a:rPr>
                          <m:t>, </m:t>
                        </m:r>
                        <m:r>
                          <a:rPr lang="en-US" sz="2800" i="1">
                            <a:latin typeface="Cambria Math" panose="02040503050406030204" pitchFamily="18" charset="0"/>
                          </a:rPr>
                          <m:t>𝑐</m:t>
                        </m:r>
                        <m:r>
                          <a:rPr lang="en-US" sz="2800" i="1" baseline="-25000">
                            <a:latin typeface="Cambria Math" panose="02040503050406030204" pitchFamily="18" charset="0"/>
                          </a:rPr>
                          <m:t>3</m:t>
                        </m:r>
                        <m:r>
                          <a:rPr lang="en-US" sz="2800" i="1">
                            <a:latin typeface="Cambria Math" panose="02040503050406030204" pitchFamily="18" charset="0"/>
                          </a:rPr>
                          <m:t>, …, </m:t>
                        </m:r>
                        <m:r>
                          <a:rPr lang="en-US" sz="2800" i="1">
                            <a:latin typeface="Cambria Math" panose="02040503050406030204" pitchFamily="18" charset="0"/>
                          </a:rPr>
                          <m:t>𝑐𝑚</m:t>
                        </m:r>
                      </m:e>
                    </m:d>
                  </m:oMath>
                </a14:m>
                <a:r>
                  <a:rPr lang="en-US" sz="2800" dirty="0"/>
                  <a:t> is not optimal for </a:t>
                </a:r>
                <a:r>
                  <a:rPr lang="en-US" sz="2800" i="1" dirty="0"/>
                  <a:t>k-</a:t>
                </a:r>
                <a14:m>
                  <m:oMath xmlns:m="http://schemas.openxmlformats.org/officeDocument/2006/math">
                    <m:r>
                      <a:rPr lang="en-US" sz="2800" i="1" dirty="0" smtClean="0">
                        <a:latin typeface="Cambria Math" panose="02040503050406030204" pitchFamily="18" charset="0"/>
                      </a:rPr>
                      <m:t>𝑐</m:t>
                    </m:r>
                    <m:r>
                      <a:rPr lang="en-US" sz="2800" i="1" baseline="-25000" dirty="0" smtClean="0">
                        <a:latin typeface="Cambria Math" panose="02040503050406030204" pitchFamily="18" charset="0"/>
                      </a:rPr>
                      <m:t>1</m:t>
                    </m:r>
                  </m:oMath>
                </a14:m>
                <a:r>
                  <a:rPr lang="en-US" sz="2800" dirty="0"/>
                  <a:t> </a:t>
                </a:r>
              </a:p>
            </p:txBody>
          </p:sp>
        </mc:Choice>
        <mc:Fallback xmlns="">
          <p:sp>
            <p:nvSpPr>
              <p:cNvPr id="4" name="TextBox 3">
                <a:extLst>
                  <a:ext uri="{FF2B5EF4-FFF2-40B4-BE49-F238E27FC236}">
                    <a16:creationId xmlns:a16="http://schemas.microsoft.com/office/drawing/2014/main" id="{6F80A145-AFEF-3A4B-9D94-6C373BC4095A}"/>
                  </a:ext>
                </a:extLst>
              </p:cNvPr>
              <p:cNvSpPr txBox="1">
                <a:spLocks noRot="1" noChangeAspect="1" noMove="1" noResize="1" noEditPoints="1" noAdjustHandles="1" noChangeArrowheads="1" noChangeShapeType="1" noTextEdit="1"/>
              </p:cNvSpPr>
              <p:nvPr/>
            </p:nvSpPr>
            <p:spPr>
              <a:xfrm>
                <a:off x="901406" y="2458841"/>
                <a:ext cx="6553510" cy="954107"/>
              </a:xfrm>
              <a:prstGeom prst="rect">
                <a:avLst/>
              </a:prstGeom>
              <a:blipFill>
                <a:blip r:embed="rId2"/>
                <a:stretch>
                  <a:fillRect l="-2128" t="-6579" r="-3095" b="-1710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A6B5006-4043-0841-B207-45E4A6C82CFD}"/>
              </a:ext>
            </a:extLst>
          </p:cNvPr>
          <p:cNvSpPr txBox="1"/>
          <p:nvPr/>
        </p:nvSpPr>
        <p:spPr>
          <a:xfrm>
            <a:off x="468530" y="1751868"/>
            <a:ext cx="3420873" cy="523220"/>
          </a:xfrm>
          <a:prstGeom prst="rect">
            <a:avLst/>
          </a:prstGeom>
          <a:noFill/>
        </p:spPr>
        <p:txBody>
          <a:bodyPr wrap="none" rtlCol="0">
            <a:spAutoFit/>
          </a:bodyPr>
          <a:lstStyle/>
          <a:p>
            <a:r>
              <a:rPr lang="en-US" sz="2800" dirty="0"/>
              <a:t>Proof by contradiction: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E69DC0C-BFAF-A149-9F95-598A4E0242CB}"/>
                  </a:ext>
                </a:extLst>
              </p:cNvPr>
              <p:cNvSpPr txBox="1"/>
              <p:nvPr/>
            </p:nvSpPr>
            <p:spPr>
              <a:xfrm>
                <a:off x="901406" y="3596701"/>
                <a:ext cx="7036768" cy="954107"/>
              </a:xfrm>
              <a:prstGeom prst="rect">
                <a:avLst/>
              </a:prstGeom>
              <a:noFill/>
            </p:spPr>
            <p:txBody>
              <a:bodyPr wrap="square" rtlCol="0">
                <a:spAutoFit/>
              </a:bodyPr>
              <a:lstStyle/>
              <a:p>
                <a:r>
                  <a:rPr lang="en-US" sz="2800" dirty="0">
                    <a:solidFill>
                      <a:schemeClr val="tx1"/>
                    </a:solidFill>
                  </a:rPr>
                  <a:t>There is some other set of coins </a:t>
                </a:r>
                <a14:m>
                  <m:oMath xmlns:m="http://schemas.openxmlformats.org/officeDocument/2006/math">
                    <m:d>
                      <m:dPr>
                        <m:begChr m:val="{"/>
                        <m:endChr m:val="}"/>
                        <m:ctrlPr>
                          <a:rPr lang="en-US" sz="2800" i="1">
                            <a:solidFill>
                              <a:schemeClr val="tx1"/>
                            </a:solidFill>
                            <a:latin typeface="Cambria Math" panose="02040503050406030204" pitchFamily="18" charset="0"/>
                          </a:rPr>
                        </m:ctrlPr>
                      </m:dPr>
                      <m:e>
                        <m:r>
                          <a:rPr lang="en-US" sz="2800" i="1">
                            <a:solidFill>
                              <a:schemeClr val="tx1"/>
                            </a:solidFill>
                            <a:latin typeface="Cambria Math" panose="02040503050406030204" pitchFamily="18" charset="0"/>
                          </a:rPr>
                          <m:t> </m:t>
                        </m:r>
                        <m:r>
                          <a:rPr lang="en-US" sz="2800" i="1">
                            <a:solidFill>
                              <a:schemeClr val="tx1"/>
                            </a:solidFill>
                            <a:latin typeface="Cambria Math" panose="02040503050406030204" pitchFamily="18" charset="0"/>
                          </a:rPr>
                          <m:t>𝑐</m:t>
                        </m:r>
                        <m:r>
                          <a:rPr lang="en-US" sz="2800" i="1">
                            <a:solidFill>
                              <a:schemeClr val="tx1"/>
                            </a:solidFill>
                            <a:latin typeface="Cambria Math" panose="02040503050406030204" pitchFamily="18" charset="0"/>
                          </a:rPr>
                          <m:t>′2, </m:t>
                        </m:r>
                        <m:r>
                          <a:rPr lang="en-US" sz="2800" i="1">
                            <a:solidFill>
                              <a:schemeClr val="tx1"/>
                            </a:solidFill>
                            <a:latin typeface="Cambria Math" panose="02040503050406030204" pitchFamily="18" charset="0"/>
                          </a:rPr>
                          <m:t>𝑐</m:t>
                        </m:r>
                        <m:r>
                          <a:rPr lang="en-US" sz="2800" i="1">
                            <a:solidFill>
                              <a:schemeClr val="tx1"/>
                            </a:solidFill>
                            <a:latin typeface="Cambria Math" panose="02040503050406030204" pitchFamily="18" charset="0"/>
                          </a:rPr>
                          <m:t>′3, …, </m:t>
                        </m:r>
                        <m:r>
                          <a:rPr lang="en-US" sz="2800" i="1">
                            <a:solidFill>
                              <a:schemeClr val="tx1"/>
                            </a:solidFill>
                            <a:latin typeface="Cambria Math" panose="02040503050406030204" pitchFamily="18" charset="0"/>
                          </a:rPr>
                          <m:t>𝑐</m:t>
                        </m:r>
                        <m:r>
                          <a:rPr lang="en-US" sz="2800" i="1">
                            <a:solidFill>
                              <a:schemeClr val="tx1"/>
                            </a:solidFill>
                            <a:latin typeface="Cambria Math" panose="02040503050406030204" pitchFamily="18" charset="0"/>
                          </a:rPr>
                          <m:t>′</m:t>
                        </m:r>
                        <m:r>
                          <a:rPr lang="en-US" sz="2800" i="1" baseline="-25000">
                            <a:solidFill>
                              <a:schemeClr val="tx1"/>
                            </a:solidFill>
                            <a:latin typeface="Cambria Math" panose="02040503050406030204" pitchFamily="18" charset="0"/>
                          </a:rPr>
                          <m:t>𝑛</m:t>
                        </m:r>
                      </m:e>
                    </m:d>
                  </m:oMath>
                </a14:m>
                <a:r>
                  <a:rPr lang="en-US" sz="2800" dirty="0">
                    <a:solidFill>
                      <a:schemeClr val="tx1"/>
                    </a:solidFill>
                  </a:rPr>
                  <a:t> where n &lt; m that add up to </a:t>
                </a:r>
                <a:r>
                  <a:rPr lang="en-US" sz="2800" i="1" dirty="0">
                    <a:solidFill>
                      <a:schemeClr val="tx1"/>
                    </a:solidFill>
                  </a:rPr>
                  <a:t>k-</a:t>
                </a:r>
                <a14:m>
                  <m:oMath xmlns:m="http://schemas.openxmlformats.org/officeDocument/2006/math">
                    <m:r>
                      <a:rPr lang="en-US" sz="2800" i="1" dirty="0">
                        <a:solidFill>
                          <a:schemeClr val="tx1"/>
                        </a:solidFill>
                        <a:latin typeface="Cambria Math" panose="02040503050406030204" pitchFamily="18" charset="0"/>
                      </a:rPr>
                      <m:t>𝑐</m:t>
                    </m:r>
                    <m:r>
                      <a:rPr lang="en-US" sz="2800" i="1" baseline="-25000" dirty="0">
                        <a:solidFill>
                          <a:schemeClr val="tx1"/>
                        </a:solidFill>
                        <a:latin typeface="Cambria Math" panose="02040503050406030204" pitchFamily="18" charset="0"/>
                      </a:rPr>
                      <m:t>1</m:t>
                    </m:r>
                  </m:oMath>
                </a14:m>
                <a:endParaRPr lang="en-US" sz="2800" dirty="0">
                  <a:solidFill>
                    <a:schemeClr val="tx1"/>
                  </a:solidFill>
                </a:endParaRPr>
              </a:p>
            </p:txBody>
          </p:sp>
        </mc:Choice>
        <mc:Fallback xmlns="">
          <p:sp>
            <p:nvSpPr>
              <p:cNvPr id="7" name="TextBox 6">
                <a:extLst>
                  <a:ext uri="{FF2B5EF4-FFF2-40B4-BE49-F238E27FC236}">
                    <a16:creationId xmlns:a16="http://schemas.microsoft.com/office/drawing/2014/main" id="{DE69DC0C-BFAF-A149-9F95-598A4E0242CB}"/>
                  </a:ext>
                </a:extLst>
              </p:cNvPr>
              <p:cNvSpPr txBox="1">
                <a:spLocks noRot="1" noChangeAspect="1" noMove="1" noResize="1" noEditPoints="1" noAdjustHandles="1" noChangeArrowheads="1" noChangeShapeType="1" noTextEdit="1"/>
              </p:cNvSpPr>
              <p:nvPr/>
            </p:nvSpPr>
            <p:spPr>
              <a:xfrm>
                <a:off x="901406" y="3596701"/>
                <a:ext cx="7036768" cy="954107"/>
              </a:xfrm>
              <a:prstGeom prst="rect">
                <a:avLst/>
              </a:prstGeom>
              <a:blipFill>
                <a:blip r:embed="rId3"/>
                <a:stretch>
                  <a:fillRect l="-1986" t="-7895"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7BDFE9F-35E3-9544-BACB-A86AD91DC034}"/>
                  </a:ext>
                </a:extLst>
              </p:cNvPr>
              <p:cNvSpPr/>
              <p:nvPr/>
            </p:nvSpPr>
            <p:spPr>
              <a:xfrm>
                <a:off x="901405" y="4875228"/>
                <a:ext cx="7231941" cy="830997"/>
              </a:xfrm>
              <a:prstGeom prst="rect">
                <a:avLst/>
              </a:prstGeom>
            </p:spPr>
            <p:txBody>
              <a:bodyPr wrap="square">
                <a:spAutoFit/>
              </a:bodyPr>
              <a:lstStyle/>
              <a:p>
                <a14:m>
                  <m:oMath xmlns:m="http://schemas.openxmlformats.org/officeDocument/2006/math">
                    <m:d>
                      <m:dPr>
                        <m:begChr m:val="{"/>
                        <m:endChr m:val="}"/>
                        <m:ctrlPr>
                          <a:rPr lang="en-US" sz="240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𝑐</m:t>
                        </m:r>
                        <m:r>
                          <a:rPr lang="en-US" sz="2400" b="0" i="1" baseline="-25000" smtClean="0">
                            <a:solidFill>
                              <a:srgbClr val="0000FF"/>
                            </a:solidFill>
                            <a:latin typeface="Cambria Math" panose="02040503050406030204" pitchFamily="18" charset="0"/>
                          </a:rPr>
                          <m:t>1</m:t>
                        </m:r>
                        <m:r>
                          <a:rPr lang="en-US" sz="2400" b="0" i="1" smtClean="0">
                            <a:solidFill>
                              <a:srgbClr val="0000FF"/>
                            </a:solidFill>
                            <a:latin typeface="Cambria Math" panose="02040503050406030204" pitchFamily="18" charset="0"/>
                          </a:rPr>
                          <m:t>,</m:t>
                        </m:r>
                        <m:r>
                          <a:rPr lang="en-US" sz="2400" i="1">
                            <a:solidFill>
                              <a:srgbClr val="0000FF"/>
                            </a:solidFill>
                            <a:latin typeface="Cambria Math" panose="02040503050406030204" pitchFamily="18" charset="0"/>
                          </a:rPr>
                          <m:t> </m:t>
                        </m:r>
                        <m:r>
                          <a:rPr lang="en-US" sz="2400" i="1">
                            <a:solidFill>
                              <a:srgbClr val="0000FF"/>
                            </a:solidFill>
                            <a:latin typeface="Cambria Math" panose="02040503050406030204" pitchFamily="18" charset="0"/>
                          </a:rPr>
                          <m:t>𝑐</m:t>
                        </m:r>
                        <m:r>
                          <a:rPr lang="en-US" sz="2400" i="1" smtClean="0">
                            <a:solidFill>
                              <a:srgbClr val="0000FF"/>
                            </a:solidFill>
                            <a:latin typeface="Cambria Math" panose="02040503050406030204" pitchFamily="18" charset="0"/>
                          </a:rPr>
                          <m:t>′</m:t>
                        </m:r>
                        <m:r>
                          <a:rPr lang="en-US" sz="2400" i="1" baseline="-25000">
                            <a:solidFill>
                              <a:srgbClr val="0000FF"/>
                            </a:solidFill>
                            <a:latin typeface="Cambria Math" panose="02040503050406030204" pitchFamily="18" charset="0"/>
                          </a:rPr>
                          <m:t>2</m:t>
                        </m:r>
                        <m:r>
                          <a:rPr lang="en-US" sz="2400" i="1">
                            <a:solidFill>
                              <a:srgbClr val="0000FF"/>
                            </a:solidFill>
                            <a:latin typeface="Cambria Math" panose="02040503050406030204" pitchFamily="18" charset="0"/>
                          </a:rPr>
                          <m:t>, </m:t>
                        </m:r>
                        <m:r>
                          <a:rPr lang="en-US" sz="2400" i="1">
                            <a:solidFill>
                              <a:srgbClr val="0000FF"/>
                            </a:solidFill>
                            <a:latin typeface="Cambria Math" panose="02040503050406030204" pitchFamily="18" charset="0"/>
                          </a:rPr>
                          <m:t>𝑐</m:t>
                        </m:r>
                        <m:r>
                          <a:rPr lang="en-US" sz="2400" i="1">
                            <a:solidFill>
                              <a:srgbClr val="0000FF"/>
                            </a:solidFill>
                            <a:latin typeface="Cambria Math" panose="02040503050406030204" pitchFamily="18" charset="0"/>
                          </a:rPr>
                          <m:t>′3, …, </m:t>
                        </m:r>
                        <m:r>
                          <a:rPr lang="en-US" sz="2400" i="1">
                            <a:solidFill>
                              <a:srgbClr val="0000FF"/>
                            </a:solidFill>
                            <a:latin typeface="Cambria Math" panose="02040503050406030204" pitchFamily="18" charset="0"/>
                          </a:rPr>
                          <m:t>𝑐</m:t>
                        </m:r>
                        <m:r>
                          <a:rPr lang="en-US" sz="2400" i="1">
                            <a:solidFill>
                              <a:srgbClr val="0000FF"/>
                            </a:solidFill>
                            <a:latin typeface="Cambria Math" panose="02040503050406030204" pitchFamily="18" charset="0"/>
                          </a:rPr>
                          <m:t>′</m:t>
                        </m:r>
                        <m:r>
                          <a:rPr lang="en-US" sz="2400" i="1" baseline="-25000">
                            <a:solidFill>
                              <a:srgbClr val="0000FF"/>
                            </a:solidFill>
                            <a:latin typeface="Cambria Math" panose="02040503050406030204" pitchFamily="18" charset="0"/>
                          </a:rPr>
                          <m:t>𝑛</m:t>
                        </m:r>
                      </m:e>
                    </m:d>
                  </m:oMath>
                </a14:m>
                <a:r>
                  <a:rPr lang="en-US" sz="2400" dirty="0">
                    <a:solidFill>
                      <a:srgbClr val="0000FF"/>
                    </a:solidFill>
                  </a:rPr>
                  <a:t> would be a solution, but since </a:t>
                </a:r>
                <a:br>
                  <a:rPr lang="en-US" sz="2400" dirty="0">
                    <a:solidFill>
                      <a:srgbClr val="0000FF"/>
                    </a:solidFill>
                  </a:rPr>
                </a:br>
                <a:r>
                  <a:rPr lang="en-US" sz="2400" dirty="0">
                    <a:solidFill>
                      <a:srgbClr val="0000FF"/>
                    </a:solidFill>
                  </a:rPr>
                  <a:t>n &lt; m this implies that our original solution wasn’t optimal!</a:t>
                </a:r>
              </a:p>
            </p:txBody>
          </p:sp>
        </mc:Choice>
        <mc:Fallback xmlns="">
          <p:sp>
            <p:nvSpPr>
              <p:cNvPr id="3" name="Rectangle 2">
                <a:extLst>
                  <a:ext uri="{FF2B5EF4-FFF2-40B4-BE49-F238E27FC236}">
                    <a16:creationId xmlns:a16="http://schemas.microsoft.com/office/drawing/2014/main" id="{B7BDFE9F-35E3-9544-BACB-A86AD91DC034}"/>
                  </a:ext>
                </a:extLst>
              </p:cNvPr>
              <p:cNvSpPr>
                <a:spLocks noRot="1" noChangeAspect="1" noMove="1" noResize="1" noEditPoints="1" noAdjustHandles="1" noChangeArrowheads="1" noChangeShapeType="1" noTextEdit="1"/>
              </p:cNvSpPr>
              <p:nvPr/>
            </p:nvSpPr>
            <p:spPr>
              <a:xfrm>
                <a:off x="901405" y="4875228"/>
                <a:ext cx="7231941" cy="830997"/>
              </a:xfrm>
              <a:prstGeom prst="rect">
                <a:avLst/>
              </a:prstGeom>
              <a:blipFill>
                <a:blip r:embed="rId4"/>
                <a:stretch>
                  <a:fillRect l="-1404" t="-6061" r="-175" b="-15152"/>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DA9B5C0B-36EB-5A48-8B49-E5FADF9049DE}"/>
              </a:ext>
            </a:extLst>
          </p:cNvPr>
          <p:cNvSpPr>
            <a:spLocks noGrp="1"/>
          </p:cNvSpPr>
          <p:nvPr>
            <p:ph type="title"/>
          </p:nvPr>
        </p:nvSpPr>
        <p:spPr>
          <a:xfrm>
            <a:off x="612648" y="228600"/>
            <a:ext cx="8153400" cy="990600"/>
          </a:xfrm>
        </p:spPr>
        <p:txBody>
          <a:bodyPr/>
          <a:lstStyle/>
          <a:p>
            <a:r>
              <a:rPr lang="en-US" dirty="0"/>
              <a:t>Optimal substructure</a:t>
            </a:r>
          </a:p>
        </p:txBody>
      </p:sp>
    </p:spTree>
    <p:extLst>
      <p:ext uri="{BB962C8B-B14F-4D97-AF65-F5344CB8AC3E}">
        <p14:creationId xmlns:p14="http://schemas.microsoft.com/office/powerpoint/2010/main" val="3990569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9B267-BC9B-984B-8DDC-66B99477AF5B}"/>
              </a:ext>
            </a:extLst>
          </p:cNvPr>
          <p:cNvSpPr>
            <a:spLocks noGrp="1"/>
          </p:cNvSpPr>
          <p:nvPr>
            <p:ph type="title"/>
          </p:nvPr>
        </p:nvSpPr>
        <p:spPr/>
        <p:txBody>
          <a:bodyPr/>
          <a:lstStyle/>
          <a:p>
            <a:r>
              <a:rPr lang="en-US" dirty="0"/>
              <a:t>Optimal substructure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F80A145-AFEF-3A4B-9D94-6C373BC4095A}"/>
                  </a:ext>
                </a:extLst>
              </p:cNvPr>
              <p:cNvSpPr txBox="1"/>
              <p:nvPr/>
            </p:nvSpPr>
            <p:spPr>
              <a:xfrm>
                <a:off x="901406" y="1688820"/>
                <a:ext cx="6553510" cy="523220"/>
              </a:xfrm>
              <a:prstGeom prst="rect">
                <a:avLst/>
              </a:prstGeom>
              <a:noFill/>
            </p:spPr>
            <p:txBody>
              <a:bodyPr wrap="square" rtlCol="0">
                <a:spAutoFit/>
              </a:bodyPr>
              <a:lstStyle/>
              <a:p>
                <a:r>
                  <a:rPr lang="en-US" sz="2800" dirty="0"/>
                  <a:t>If</a:t>
                </a:r>
                <a:r>
                  <a:rPr lang="en-US" sz="2800" b="0" dirty="0"/>
                  <a:t> </a:t>
                </a:r>
                <a14:m>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𝑐</m:t>
                        </m:r>
                        <m:r>
                          <a:rPr lang="en-US" sz="2800" b="0" i="1" baseline="-25000" smtClean="0">
                            <a:latin typeface="Cambria Math" panose="02040503050406030204" pitchFamily="18" charset="0"/>
                          </a:rPr>
                          <m:t>1</m:t>
                        </m:r>
                        <m:r>
                          <a:rPr lang="en-US" sz="2800" b="0" i="1" smtClean="0">
                            <a:latin typeface="Cambria Math" panose="02040503050406030204" pitchFamily="18" charset="0"/>
                          </a:rPr>
                          <m:t>, </m:t>
                        </m:r>
                        <m:r>
                          <a:rPr lang="en-US" sz="2800" b="0" i="1" smtClean="0">
                            <a:latin typeface="Cambria Math" panose="02040503050406030204" pitchFamily="18" charset="0"/>
                          </a:rPr>
                          <m:t>𝑐</m:t>
                        </m:r>
                        <m:r>
                          <a:rPr lang="en-US" sz="2800" b="0" i="1" baseline="-25000" smtClean="0">
                            <a:latin typeface="Cambria Math" panose="02040503050406030204" pitchFamily="18" charset="0"/>
                          </a:rPr>
                          <m:t>2</m:t>
                        </m:r>
                        <m:r>
                          <a:rPr lang="en-US" sz="2800" b="0" i="1" smtClean="0">
                            <a:latin typeface="Cambria Math" panose="02040503050406030204" pitchFamily="18" charset="0"/>
                          </a:rPr>
                          <m:t>, </m:t>
                        </m:r>
                        <m:r>
                          <a:rPr lang="en-US" sz="2800" b="0" i="1" smtClean="0">
                            <a:latin typeface="Cambria Math" panose="02040503050406030204" pitchFamily="18" charset="0"/>
                          </a:rPr>
                          <m:t>𝑐</m:t>
                        </m:r>
                        <m:r>
                          <a:rPr lang="en-US" sz="2800" b="0" i="1" baseline="-25000" smtClean="0">
                            <a:latin typeface="Cambria Math" panose="02040503050406030204" pitchFamily="18" charset="0"/>
                          </a:rPr>
                          <m:t>3</m:t>
                        </m:r>
                        <m:r>
                          <a:rPr lang="en-US" sz="2800" b="0" i="1" smtClean="0">
                            <a:latin typeface="Cambria Math" panose="02040503050406030204" pitchFamily="18" charset="0"/>
                          </a:rPr>
                          <m:t>, …, </m:t>
                        </m:r>
                        <m:r>
                          <a:rPr lang="en-US" sz="2800" b="0" i="1" smtClean="0">
                            <a:latin typeface="Cambria Math" panose="02040503050406030204" pitchFamily="18" charset="0"/>
                          </a:rPr>
                          <m:t>𝑐𝑚</m:t>
                        </m:r>
                      </m:e>
                    </m:d>
                  </m:oMath>
                </a14:m>
                <a:r>
                  <a:rPr lang="en-US" sz="2800" dirty="0"/>
                  <a:t> is optimal for</a:t>
                </a:r>
              </a:p>
            </p:txBody>
          </p:sp>
        </mc:Choice>
        <mc:Fallback xmlns="">
          <p:sp>
            <p:nvSpPr>
              <p:cNvPr id="4" name="TextBox 3">
                <a:extLst>
                  <a:ext uri="{FF2B5EF4-FFF2-40B4-BE49-F238E27FC236}">
                    <a16:creationId xmlns:a16="http://schemas.microsoft.com/office/drawing/2014/main" id="{6F80A145-AFEF-3A4B-9D94-6C373BC4095A}"/>
                  </a:ext>
                </a:extLst>
              </p:cNvPr>
              <p:cNvSpPr txBox="1">
                <a:spLocks noRot="1" noChangeAspect="1" noMove="1" noResize="1" noEditPoints="1" noAdjustHandles="1" noChangeArrowheads="1" noChangeShapeType="1" noTextEdit="1"/>
              </p:cNvSpPr>
              <p:nvPr/>
            </p:nvSpPr>
            <p:spPr>
              <a:xfrm>
                <a:off x="901406" y="1688820"/>
                <a:ext cx="6553510" cy="523220"/>
              </a:xfrm>
              <a:prstGeom prst="rect">
                <a:avLst/>
              </a:prstGeom>
              <a:blipFill>
                <a:blip r:embed="rId2"/>
                <a:stretch>
                  <a:fillRect l="-2128" t="-11628" b="-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756416E-2894-2E47-8172-CD28B401C593}"/>
                  </a:ext>
                </a:extLst>
              </p:cNvPr>
              <p:cNvSpPr/>
              <p:nvPr/>
            </p:nvSpPr>
            <p:spPr>
              <a:xfrm>
                <a:off x="901406" y="3523871"/>
                <a:ext cx="5094793" cy="523220"/>
              </a:xfrm>
              <a:prstGeom prst="rect">
                <a:avLst/>
              </a:prstGeom>
            </p:spPr>
            <p:txBody>
              <a:bodyPr wrap="none">
                <a:spAutoFit/>
              </a:bodyPr>
              <a:lstStyle/>
              <a:p>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r>
                          <a:rPr lang="en-US" sz="2800" i="1">
                            <a:latin typeface="Cambria Math" panose="02040503050406030204" pitchFamily="18" charset="0"/>
                          </a:rPr>
                          <m:t>𝑐</m:t>
                        </m:r>
                        <m:r>
                          <a:rPr lang="en-US" sz="2800" i="1" baseline="-25000">
                            <a:latin typeface="Cambria Math" panose="02040503050406030204" pitchFamily="18" charset="0"/>
                          </a:rPr>
                          <m:t>2</m:t>
                        </m:r>
                        <m:r>
                          <a:rPr lang="en-US" sz="2800" i="1">
                            <a:latin typeface="Cambria Math" panose="02040503050406030204" pitchFamily="18" charset="0"/>
                          </a:rPr>
                          <m:t>, </m:t>
                        </m:r>
                        <m:r>
                          <a:rPr lang="en-US" sz="2800" i="1">
                            <a:latin typeface="Cambria Math" panose="02040503050406030204" pitchFamily="18" charset="0"/>
                          </a:rPr>
                          <m:t>𝑐</m:t>
                        </m:r>
                        <m:r>
                          <a:rPr lang="en-US" sz="2800" i="1" baseline="-25000">
                            <a:latin typeface="Cambria Math" panose="02040503050406030204" pitchFamily="18" charset="0"/>
                          </a:rPr>
                          <m:t>3</m:t>
                        </m:r>
                        <m:r>
                          <a:rPr lang="en-US" sz="2800" i="1">
                            <a:latin typeface="Cambria Math" panose="02040503050406030204" pitchFamily="18" charset="0"/>
                          </a:rPr>
                          <m:t>, …, </m:t>
                        </m:r>
                        <m:r>
                          <a:rPr lang="en-US" sz="2800" i="1">
                            <a:latin typeface="Cambria Math" panose="02040503050406030204" pitchFamily="18" charset="0"/>
                          </a:rPr>
                          <m:t>𝑐𝑚</m:t>
                        </m:r>
                      </m:e>
                    </m:d>
                  </m:oMath>
                </a14:m>
                <a:r>
                  <a:rPr lang="en-US" sz="2800" dirty="0"/>
                  <a:t> is optimal for </a:t>
                </a:r>
                <a:r>
                  <a:rPr lang="en-US" sz="2800" i="1" dirty="0"/>
                  <a:t>k-</a:t>
                </a:r>
                <a14:m>
                  <m:oMath xmlns:m="http://schemas.openxmlformats.org/officeDocument/2006/math">
                    <m:r>
                      <a:rPr lang="en-US" sz="2800" i="1" dirty="0">
                        <a:latin typeface="Cambria Math" panose="02040503050406030204" pitchFamily="18" charset="0"/>
                      </a:rPr>
                      <m:t>𝑐</m:t>
                    </m:r>
                    <m:r>
                      <a:rPr lang="en-US" sz="2800" i="1" baseline="-25000" dirty="0">
                        <a:latin typeface="Cambria Math" panose="02040503050406030204" pitchFamily="18" charset="0"/>
                      </a:rPr>
                      <m:t>1</m:t>
                    </m:r>
                  </m:oMath>
                </a14:m>
                <a:r>
                  <a:rPr lang="en-US" sz="2800" dirty="0"/>
                  <a:t> </a:t>
                </a:r>
              </a:p>
            </p:txBody>
          </p:sp>
        </mc:Choice>
        <mc:Fallback xmlns="">
          <p:sp>
            <p:nvSpPr>
              <p:cNvPr id="3" name="Rectangle 2">
                <a:extLst>
                  <a:ext uri="{FF2B5EF4-FFF2-40B4-BE49-F238E27FC236}">
                    <a16:creationId xmlns:a16="http://schemas.microsoft.com/office/drawing/2014/main" id="{D756416E-2894-2E47-8172-CD28B401C593}"/>
                  </a:ext>
                </a:extLst>
              </p:cNvPr>
              <p:cNvSpPr>
                <a:spLocks noRot="1" noChangeAspect="1" noMove="1" noResize="1" noEditPoints="1" noAdjustHandles="1" noChangeArrowheads="1" noChangeShapeType="1" noTextEdit="1"/>
              </p:cNvSpPr>
              <p:nvPr/>
            </p:nvSpPr>
            <p:spPr>
              <a:xfrm>
                <a:off x="901406" y="3523871"/>
                <a:ext cx="5094793" cy="523220"/>
              </a:xfrm>
              <a:prstGeom prst="rect">
                <a:avLst/>
              </a:prstGeom>
              <a:blipFill>
                <a:blip r:embed="rId3"/>
                <a:stretch>
                  <a:fillRect t="-11905" b="-30952"/>
                </a:stretch>
              </a:blipFill>
            </p:spPr>
            <p:txBody>
              <a:bodyPr/>
              <a:lstStyle/>
              <a:p>
                <a:r>
                  <a:rPr lang="en-US">
                    <a:noFill/>
                  </a:rPr>
                  <a:t> </a:t>
                </a:r>
              </a:p>
            </p:txBody>
          </p:sp>
        </mc:Fallback>
      </mc:AlternateContent>
      <p:sp>
        <p:nvSpPr>
          <p:cNvPr id="8" name="Down Arrow 7">
            <a:extLst>
              <a:ext uri="{FF2B5EF4-FFF2-40B4-BE49-F238E27FC236}">
                <a16:creationId xmlns:a16="http://schemas.microsoft.com/office/drawing/2014/main" id="{70967094-6032-7C44-9F25-D6AB272CD0C0}"/>
              </a:ext>
            </a:extLst>
          </p:cNvPr>
          <p:cNvSpPr/>
          <p:nvPr/>
        </p:nvSpPr>
        <p:spPr>
          <a:xfrm>
            <a:off x="3296653" y="2454442"/>
            <a:ext cx="745958" cy="878305"/>
          </a:xfrm>
          <a:prstGeom prst="downArrow">
            <a:avLst/>
          </a:prstGeom>
          <a:solidFill>
            <a:schemeClr val="accent2"/>
          </a:solid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27A920-5F1D-EF4C-888C-FB3CF15506F2}"/>
              </a:ext>
            </a:extLst>
          </p:cNvPr>
          <p:cNvSpPr txBox="1"/>
          <p:nvPr/>
        </p:nvSpPr>
        <p:spPr>
          <a:xfrm>
            <a:off x="2014568" y="5128089"/>
            <a:ext cx="4648901" cy="523220"/>
          </a:xfrm>
          <a:prstGeom prst="rect">
            <a:avLst/>
          </a:prstGeom>
          <a:noFill/>
        </p:spPr>
        <p:txBody>
          <a:bodyPr wrap="none" rtlCol="0">
            <a:spAutoFit/>
          </a:bodyPr>
          <a:lstStyle/>
          <a:p>
            <a:r>
              <a:rPr lang="en-US" sz="2800" dirty="0">
                <a:solidFill>
                  <a:srgbClr val="0000FF"/>
                </a:solidFill>
              </a:rPr>
              <a:t>We can make greedy decisions</a:t>
            </a:r>
          </a:p>
        </p:txBody>
      </p:sp>
    </p:spTree>
    <p:extLst>
      <p:ext uri="{BB962C8B-B14F-4D97-AF65-F5344CB8AC3E}">
        <p14:creationId xmlns:p14="http://schemas.microsoft.com/office/powerpoint/2010/main" val="288533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FFC9-9FFF-ABA2-018C-F312487C2854}"/>
              </a:ext>
            </a:extLst>
          </p:cNvPr>
          <p:cNvSpPr>
            <a:spLocks noGrp="1"/>
          </p:cNvSpPr>
          <p:nvPr>
            <p:ph type="title"/>
          </p:nvPr>
        </p:nvSpPr>
        <p:spPr/>
        <p:txBody>
          <a:bodyPr/>
          <a:lstStyle/>
          <a:p>
            <a:r>
              <a:rPr lang="en-US" dirty="0"/>
              <a:t>Proving greedy choice property </a:t>
            </a:r>
          </a:p>
        </p:txBody>
      </p:sp>
      <p:sp>
        <p:nvSpPr>
          <p:cNvPr id="3" name="Content Placeholder 2">
            <a:extLst>
              <a:ext uri="{FF2B5EF4-FFF2-40B4-BE49-F238E27FC236}">
                <a16:creationId xmlns:a16="http://schemas.microsoft.com/office/drawing/2014/main" id="{78C7F254-5E65-CC31-490C-9A2F3D84B6FE}"/>
              </a:ext>
            </a:extLst>
          </p:cNvPr>
          <p:cNvSpPr>
            <a:spLocks noGrp="1"/>
          </p:cNvSpPr>
          <p:nvPr>
            <p:ph sz="quarter" idx="1"/>
          </p:nvPr>
        </p:nvSpPr>
        <p:spPr>
          <a:xfrm>
            <a:off x="367862" y="1600200"/>
            <a:ext cx="8639504" cy="4495800"/>
          </a:xfrm>
        </p:spPr>
        <p:txBody>
          <a:bodyPr>
            <a:normAutofit fontScale="92500" lnSpcReduction="20000"/>
          </a:bodyPr>
          <a:lstStyle/>
          <a:p>
            <a:pPr marL="0" indent="0">
              <a:buNone/>
            </a:pPr>
            <a:r>
              <a:rPr lang="en-US" dirty="0"/>
              <a:t>Option 1: proof by contradiction</a:t>
            </a:r>
          </a:p>
          <a:p>
            <a:pPr marL="0" indent="0">
              <a:buNone/>
            </a:pPr>
            <a:endParaRPr lang="en-US" dirty="0"/>
          </a:p>
          <a:p>
            <a:pPr>
              <a:buFont typeface="Arial" panose="020B0604020202020204" pitchFamily="34" charset="0"/>
              <a:buChar char="•"/>
            </a:pPr>
            <a:r>
              <a:rPr lang="en-US" dirty="0"/>
              <a:t>Assume you have an optimal solution to the problem</a:t>
            </a:r>
          </a:p>
          <a:p>
            <a:pPr lvl="1">
              <a:buFont typeface="Arial" panose="020B0604020202020204" pitchFamily="34" charset="0"/>
              <a:buChar char="•"/>
            </a:pPr>
            <a:r>
              <a:rPr lang="en-US" dirty="0"/>
              <a:t>Sometimes you must think about it in an ordered/arranged a particular way.</a:t>
            </a:r>
          </a:p>
          <a:p>
            <a:pPr lvl="1">
              <a:buFont typeface="Arial" panose="020B0604020202020204" pitchFamily="34" charset="0"/>
              <a:buChar char="•"/>
            </a:pPr>
            <a:endParaRPr lang="en-US" dirty="0"/>
          </a:p>
          <a:p>
            <a:pPr>
              <a:buFont typeface="Arial" panose="020B0604020202020204" pitchFamily="34" charset="0"/>
              <a:buChar char="•"/>
            </a:pPr>
            <a:r>
              <a:rPr lang="en-US" dirty="0"/>
              <a:t>Assume that somewhere along the way the solution contains a decision that is </a:t>
            </a:r>
            <a:r>
              <a:rPr lang="en-US" dirty="0">
                <a:solidFill>
                  <a:srgbClr val="7030A0"/>
                </a:solidFill>
              </a:rPr>
              <a:t>different</a:t>
            </a:r>
            <a:r>
              <a:rPr lang="en-US" dirty="0"/>
              <a:t> than your greedy algorithm.</a:t>
            </a:r>
          </a:p>
          <a:p>
            <a:pPr>
              <a:buFont typeface="Arial" panose="020B0604020202020204" pitchFamily="34" charset="0"/>
              <a:buChar char="•"/>
            </a:pPr>
            <a:endParaRPr lang="en-US" dirty="0"/>
          </a:p>
          <a:p>
            <a:pPr>
              <a:buFont typeface="Arial" panose="020B0604020202020204" pitchFamily="34" charset="0"/>
              <a:buChar char="•"/>
            </a:pPr>
            <a:r>
              <a:rPr lang="en-US" dirty="0"/>
              <a:t>Argue this results in a contradiction, i.e., that the solution you’re considering is not optimal.</a:t>
            </a:r>
          </a:p>
        </p:txBody>
      </p:sp>
    </p:spTree>
    <p:extLst>
      <p:ext uri="{BB962C8B-B14F-4D97-AF65-F5344CB8AC3E}">
        <p14:creationId xmlns:p14="http://schemas.microsoft.com/office/powerpoint/2010/main" val="2365046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4A95-BBC7-994A-B539-6E7EA1F0B61E}"/>
              </a:ext>
            </a:extLst>
          </p:cNvPr>
          <p:cNvSpPr>
            <a:spLocks noGrp="1"/>
          </p:cNvSpPr>
          <p:nvPr>
            <p:ph type="title"/>
          </p:nvPr>
        </p:nvSpPr>
        <p:spPr/>
        <p:txBody>
          <a:bodyPr/>
          <a:lstStyle/>
          <a:p>
            <a:r>
              <a:rPr lang="en-US" dirty="0"/>
              <a:t>Greedy choice property</a:t>
            </a:r>
          </a:p>
        </p:txBody>
      </p:sp>
      <p:sp>
        <p:nvSpPr>
          <p:cNvPr id="5" name="TextBox 4">
            <a:extLst>
              <a:ext uri="{FF2B5EF4-FFF2-40B4-BE49-F238E27FC236}">
                <a16:creationId xmlns:a16="http://schemas.microsoft.com/office/drawing/2014/main" id="{7BCBE282-A8EE-3E42-949F-F0D7B32A543B}"/>
              </a:ext>
            </a:extLst>
          </p:cNvPr>
          <p:cNvSpPr txBox="1"/>
          <p:nvPr/>
        </p:nvSpPr>
        <p:spPr>
          <a:xfrm>
            <a:off x="853281" y="1761362"/>
            <a:ext cx="3420873" cy="523220"/>
          </a:xfrm>
          <a:prstGeom prst="rect">
            <a:avLst/>
          </a:prstGeom>
          <a:noFill/>
        </p:spPr>
        <p:txBody>
          <a:bodyPr wrap="none" rtlCol="0">
            <a:spAutoFit/>
          </a:bodyPr>
          <a:lstStyle/>
          <a:p>
            <a:r>
              <a:rPr lang="en-US" sz="2800" dirty="0">
                <a:solidFill>
                  <a:srgbClr val="0000FF"/>
                </a:solidFill>
              </a:rPr>
              <a:t>Proof by contradiction: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F0E26F1-1D5C-4A4F-96EF-785F7A149081}"/>
                  </a:ext>
                </a:extLst>
              </p:cNvPr>
              <p:cNvSpPr txBox="1"/>
              <p:nvPr/>
            </p:nvSpPr>
            <p:spPr>
              <a:xfrm>
                <a:off x="853281" y="2300271"/>
                <a:ext cx="7304130" cy="1384995"/>
              </a:xfrm>
              <a:prstGeom prst="rect">
                <a:avLst/>
              </a:prstGeom>
              <a:noFill/>
            </p:spPr>
            <p:txBody>
              <a:bodyPr wrap="square" rtlCol="0">
                <a:spAutoFit/>
              </a:bodyPr>
              <a:lstStyle/>
              <a:p>
                <a:r>
                  <a:rPr lang="en-US" sz="2800" dirty="0"/>
                  <a:t>Let </a:t>
                </a:r>
                <a14:m>
                  <m:oMath xmlns:m="http://schemas.openxmlformats.org/officeDocument/2006/math">
                    <m:r>
                      <a:rPr lang="en-US" sz="2800" b="0" i="0" smtClean="0">
                        <a:latin typeface="Cambria Math" panose="02040503050406030204" pitchFamily="18" charset="0"/>
                      </a:rPr>
                      <m:t>{</m:t>
                    </m:r>
                    <m:r>
                      <a:rPr lang="en-US" sz="2800" b="0" i="1" smtClean="0">
                        <a:latin typeface="Cambria Math" panose="02040503050406030204" pitchFamily="18" charset="0"/>
                      </a:rPr>
                      <m:t>𝑐</m:t>
                    </m:r>
                    <m:r>
                      <a:rPr lang="en-US" sz="2800" i="1" baseline="-25000">
                        <a:latin typeface="Cambria Math" panose="02040503050406030204" pitchFamily="18" charset="0"/>
                      </a:rPr>
                      <m:t>1</m:t>
                    </m:r>
                    <m:r>
                      <a:rPr lang="en-US" sz="2800" i="1">
                        <a:latin typeface="Cambria Math" panose="02040503050406030204" pitchFamily="18" charset="0"/>
                      </a:rPr>
                      <m:t>, </m:t>
                    </m:r>
                    <m:r>
                      <a:rPr lang="en-US" sz="2800" i="1">
                        <a:latin typeface="Cambria Math" panose="02040503050406030204" pitchFamily="18" charset="0"/>
                      </a:rPr>
                      <m:t>𝑐</m:t>
                    </m:r>
                    <m:r>
                      <a:rPr lang="en-US" sz="2800" i="1" baseline="-25000">
                        <a:latin typeface="Cambria Math" panose="02040503050406030204" pitchFamily="18" charset="0"/>
                      </a:rPr>
                      <m:t>2</m:t>
                    </m:r>
                    <m:r>
                      <a:rPr lang="en-US" sz="2800" i="1">
                        <a:latin typeface="Cambria Math" panose="02040503050406030204" pitchFamily="18" charset="0"/>
                      </a:rPr>
                      <m:t>, </m:t>
                    </m:r>
                    <m:r>
                      <a:rPr lang="en-US" sz="2800" i="1">
                        <a:latin typeface="Cambria Math" panose="02040503050406030204" pitchFamily="18" charset="0"/>
                      </a:rPr>
                      <m:t>𝑐</m:t>
                    </m:r>
                    <m:r>
                      <a:rPr lang="en-US" sz="2800" i="1" baseline="-25000">
                        <a:latin typeface="Cambria Math" panose="02040503050406030204" pitchFamily="18" charset="0"/>
                      </a:rPr>
                      <m:t>3</m:t>
                    </m:r>
                    <m:r>
                      <a:rPr lang="en-US" sz="2800" i="1">
                        <a:latin typeface="Cambria Math" panose="02040503050406030204" pitchFamily="18" charset="0"/>
                      </a:rPr>
                      <m:t>, …,</m:t>
                    </m:r>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𝑚</m:t>
                        </m:r>
                      </m:sub>
                    </m:sSub>
                  </m:oMath>
                </a14:m>
                <a:r>
                  <a:rPr lang="en-US" sz="2800" dirty="0"/>
                  <a:t>} be an optimal solution</a:t>
                </a:r>
              </a:p>
              <a:p>
                <a:endParaRPr lang="en-US" sz="2800" dirty="0"/>
              </a:p>
              <a:p>
                <a:r>
                  <a:rPr lang="en-US" sz="2800" dirty="0"/>
                  <a:t>Assume it is ordered from largest to smallest</a:t>
                </a:r>
              </a:p>
            </p:txBody>
          </p:sp>
        </mc:Choice>
        <mc:Fallback xmlns="">
          <p:sp>
            <p:nvSpPr>
              <p:cNvPr id="8" name="TextBox 7">
                <a:extLst>
                  <a:ext uri="{FF2B5EF4-FFF2-40B4-BE49-F238E27FC236}">
                    <a16:creationId xmlns:a16="http://schemas.microsoft.com/office/drawing/2014/main" id="{0F0E26F1-1D5C-4A4F-96EF-785F7A149081}"/>
                  </a:ext>
                </a:extLst>
              </p:cNvPr>
              <p:cNvSpPr txBox="1">
                <a:spLocks noRot="1" noChangeAspect="1" noMove="1" noResize="1" noEditPoints="1" noAdjustHandles="1" noChangeArrowheads="1" noChangeShapeType="1" noTextEdit="1"/>
              </p:cNvSpPr>
              <p:nvPr/>
            </p:nvSpPr>
            <p:spPr>
              <a:xfrm>
                <a:off x="853281" y="2300271"/>
                <a:ext cx="7304130" cy="1384995"/>
              </a:xfrm>
              <a:prstGeom prst="rect">
                <a:avLst/>
              </a:prstGeom>
              <a:blipFill>
                <a:blip r:embed="rId2"/>
                <a:stretch>
                  <a:fillRect l="-1736" t="-3604" b="-108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7356653-52B0-E444-B449-CDC9EDBBAB46}"/>
                  </a:ext>
                </a:extLst>
              </p:cNvPr>
              <p:cNvSpPr txBox="1"/>
              <p:nvPr/>
            </p:nvSpPr>
            <p:spPr>
              <a:xfrm>
                <a:off x="853281" y="3868714"/>
                <a:ext cx="6513874" cy="954107"/>
              </a:xfrm>
              <a:prstGeom prst="rect">
                <a:avLst/>
              </a:prstGeom>
              <a:noFill/>
            </p:spPr>
            <p:txBody>
              <a:bodyPr wrap="square" rtlCol="0">
                <a:spAutoFit/>
              </a:bodyPr>
              <a:lstStyle/>
              <a:p>
                <a:r>
                  <a:rPr lang="en-US" sz="2800" dirty="0"/>
                  <a:t>Assume that it does not make the greedy choice at some coin </a:t>
                </a:r>
                <a14:m>
                  <m:oMath xmlns:m="http://schemas.openxmlformats.org/officeDocument/2006/math">
                    <m:r>
                      <a:rPr lang="en-US" sz="2800" i="1" dirty="0" smtClean="0">
                        <a:latin typeface="Cambria Math" panose="02040503050406030204" pitchFamily="18" charset="0"/>
                      </a:rPr>
                      <m:t>𝑐</m:t>
                    </m:r>
                    <m:r>
                      <a:rPr lang="en-US" sz="2800" i="1" baseline="-25000" dirty="0" smtClean="0">
                        <a:latin typeface="Cambria Math" panose="02040503050406030204" pitchFamily="18" charset="0"/>
                      </a:rPr>
                      <m:t>𝑖</m:t>
                    </m:r>
                  </m:oMath>
                </a14:m>
                <a:endParaRPr lang="en-US" sz="2800" baseline="-25000" dirty="0"/>
              </a:p>
            </p:txBody>
          </p:sp>
        </mc:Choice>
        <mc:Fallback xmlns="">
          <p:sp>
            <p:nvSpPr>
              <p:cNvPr id="12" name="TextBox 11">
                <a:extLst>
                  <a:ext uri="{FF2B5EF4-FFF2-40B4-BE49-F238E27FC236}">
                    <a16:creationId xmlns:a16="http://schemas.microsoft.com/office/drawing/2014/main" id="{87356653-52B0-E444-B449-CDC9EDBBAB46}"/>
                  </a:ext>
                </a:extLst>
              </p:cNvPr>
              <p:cNvSpPr txBox="1">
                <a:spLocks noRot="1" noChangeAspect="1" noMove="1" noResize="1" noEditPoints="1" noAdjustHandles="1" noChangeArrowheads="1" noChangeShapeType="1" noTextEdit="1"/>
              </p:cNvSpPr>
              <p:nvPr/>
            </p:nvSpPr>
            <p:spPr>
              <a:xfrm>
                <a:off x="853281" y="3868714"/>
                <a:ext cx="6513874" cy="954107"/>
              </a:xfrm>
              <a:prstGeom prst="rect">
                <a:avLst/>
              </a:prstGeom>
              <a:blipFill>
                <a:blip r:embed="rId3"/>
                <a:stretch>
                  <a:fillRect l="-1946" t="-6579" b="-17105"/>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222A681F-307D-764E-8E3B-BBA7AE8F1239}"/>
              </a:ext>
            </a:extLst>
          </p:cNvPr>
          <p:cNvSpPr txBox="1"/>
          <p:nvPr/>
        </p:nvSpPr>
        <p:spPr>
          <a:xfrm>
            <a:off x="4225820" y="6334780"/>
            <a:ext cx="4066562" cy="523220"/>
          </a:xfrm>
          <a:prstGeom prst="rect">
            <a:avLst/>
          </a:prstGeom>
          <a:noFill/>
        </p:spPr>
        <p:txBody>
          <a:bodyPr wrap="none" rtlCol="0">
            <a:spAutoFit/>
          </a:bodyPr>
          <a:lstStyle/>
          <a:p>
            <a:r>
              <a:rPr lang="en-US" sz="2800" dirty="0">
                <a:solidFill>
                  <a:srgbClr val="FF0000"/>
                </a:solidFill>
              </a:rPr>
              <a:t>Any problem contradiction?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36EB08C-6692-B774-35E6-227ED01E3BA1}"/>
                  </a:ext>
                </a:extLst>
              </p:cNvPr>
              <p:cNvSpPr txBox="1"/>
              <p:nvPr/>
            </p:nvSpPr>
            <p:spPr>
              <a:xfrm>
                <a:off x="1499737" y="4932469"/>
                <a:ext cx="400941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𝑐</m:t>
                      </m:r>
                      <m:r>
                        <a:rPr lang="en-US" sz="3600" i="1" baseline="-25000">
                          <a:latin typeface="Cambria Math" panose="02040503050406030204" pitchFamily="18" charset="0"/>
                        </a:rPr>
                        <m:t>1</m:t>
                      </m:r>
                      <m:r>
                        <a:rPr lang="en-US" sz="3600" i="1">
                          <a:latin typeface="Cambria Math" panose="02040503050406030204" pitchFamily="18" charset="0"/>
                        </a:rPr>
                        <m:t>, </m:t>
                      </m:r>
                      <m:r>
                        <a:rPr lang="en-US" sz="3600" i="1">
                          <a:latin typeface="Cambria Math" panose="02040503050406030204" pitchFamily="18" charset="0"/>
                        </a:rPr>
                        <m:t>𝑐</m:t>
                      </m:r>
                      <m:r>
                        <a:rPr lang="en-US" sz="3600" i="1" baseline="-25000">
                          <a:latin typeface="Cambria Math" panose="02040503050406030204" pitchFamily="18" charset="0"/>
                        </a:rPr>
                        <m:t>2</m:t>
                      </m:r>
                      <m:r>
                        <a:rPr lang="en-US" sz="3600" i="1">
                          <a:latin typeface="Cambria Math" panose="02040503050406030204" pitchFamily="18" charset="0"/>
                        </a:rPr>
                        <m:t>, </m:t>
                      </m:r>
                      <m:r>
                        <a:rPr lang="en-US" sz="3600" i="1">
                          <a:latin typeface="Cambria Math" panose="02040503050406030204" pitchFamily="18" charset="0"/>
                        </a:rPr>
                        <m:t>𝑐</m:t>
                      </m:r>
                      <m:r>
                        <a:rPr lang="en-US" sz="3600" i="1" baseline="-25000">
                          <a:latin typeface="Cambria Math" panose="02040503050406030204" pitchFamily="18" charset="0"/>
                        </a:rPr>
                        <m:t>3</m:t>
                      </m:r>
                      <m:r>
                        <a:rPr lang="en-US" sz="3600" i="1">
                          <a:latin typeface="Cambria Math" panose="02040503050406030204" pitchFamily="18" charset="0"/>
                        </a:rPr>
                        <m:t>, </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m:t>
                      </m:r>
                      <m:r>
                        <a:rPr lang="en-US" sz="3600" i="1">
                          <a:latin typeface="Cambria Math" panose="02040503050406030204" pitchFamily="18" charset="0"/>
                        </a:rPr>
                        <m:t>…,</m:t>
                      </m:r>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𝑚</m:t>
                          </m:r>
                        </m:sub>
                      </m:sSub>
                    </m:oMath>
                  </m:oMathPara>
                </a14:m>
                <a:endParaRPr lang="en-US" sz="3600" dirty="0"/>
              </a:p>
            </p:txBody>
          </p:sp>
        </mc:Choice>
        <mc:Fallback xmlns="">
          <p:sp>
            <p:nvSpPr>
              <p:cNvPr id="3" name="TextBox 2">
                <a:extLst>
                  <a:ext uri="{FF2B5EF4-FFF2-40B4-BE49-F238E27FC236}">
                    <a16:creationId xmlns:a16="http://schemas.microsoft.com/office/drawing/2014/main" id="{D36EB08C-6692-B774-35E6-227ED01E3BA1}"/>
                  </a:ext>
                </a:extLst>
              </p:cNvPr>
              <p:cNvSpPr txBox="1">
                <a:spLocks noRot="1" noChangeAspect="1" noMove="1" noResize="1" noEditPoints="1" noAdjustHandles="1" noChangeArrowheads="1" noChangeShapeType="1" noTextEdit="1"/>
              </p:cNvSpPr>
              <p:nvPr/>
            </p:nvSpPr>
            <p:spPr>
              <a:xfrm>
                <a:off x="1499737" y="4932469"/>
                <a:ext cx="4009417" cy="646331"/>
              </a:xfrm>
              <a:prstGeom prst="rect">
                <a:avLst/>
              </a:prstGeom>
              <a:blipFill>
                <a:blip r:embed="rId4"/>
                <a:stretch>
                  <a:fillRect l="-633" r="-633" b="-5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FD70CCF-7AE4-50C2-AF14-41B49AA70672}"/>
                  </a:ext>
                </a:extLst>
              </p:cNvPr>
              <p:cNvSpPr txBox="1"/>
              <p:nvPr/>
            </p:nvSpPr>
            <p:spPr>
              <a:xfrm>
                <a:off x="1499736" y="5487067"/>
                <a:ext cx="400941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𝑔</m:t>
                          </m:r>
                        </m:e>
                        <m:sub>
                          <m:r>
                            <a:rPr lang="en-US" sz="3600" b="0" i="1" smtClean="0">
                              <a:latin typeface="Cambria Math" panose="02040503050406030204" pitchFamily="18" charset="0"/>
                            </a:rPr>
                            <m:t>1</m:t>
                          </m:r>
                        </m:sub>
                      </m:sSub>
                      <m:r>
                        <a:rPr lang="en-US" sz="3600" i="1">
                          <a:latin typeface="Cambria Math" panose="02040503050406030204" pitchFamily="18" charset="0"/>
                        </a:rPr>
                        <m:t> </m:t>
                      </m:r>
                      <m:r>
                        <a:rPr lang="en-US" sz="3600" b="0" i="1" smtClean="0">
                          <a:latin typeface="Cambria Math" panose="02040503050406030204" pitchFamily="18" charset="0"/>
                        </a:rPr>
                        <m:t>𝑔</m:t>
                      </m:r>
                      <m:r>
                        <a:rPr lang="en-US" sz="3600" i="1" baseline="-25000">
                          <a:latin typeface="Cambria Math" panose="02040503050406030204" pitchFamily="18" charset="0"/>
                        </a:rPr>
                        <m:t>2</m:t>
                      </m:r>
                      <m:r>
                        <a:rPr lang="en-US" sz="3600" i="1">
                          <a:latin typeface="Cambria Math" panose="02040503050406030204" pitchFamily="18" charset="0"/>
                        </a:rPr>
                        <m:t>, </m:t>
                      </m:r>
                      <m:r>
                        <a:rPr lang="en-US" sz="3600" b="0" i="1" smtClean="0">
                          <a:latin typeface="Cambria Math" panose="02040503050406030204" pitchFamily="18" charset="0"/>
                        </a:rPr>
                        <m:t>𝑔</m:t>
                      </m:r>
                      <m:r>
                        <a:rPr lang="en-US" sz="3600" i="1" baseline="-25000">
                          <a:latin typeface="Cambria Math" panose="02040503050406030204" pitchFamily="18" charset="0"/>
                        </a:rPr>
                        <m:t>3</m:t>
                      </m:r>
                      <m:r>
                        <a:rPr lang="en-US" sz="3600" i="1">
                          <a:latin typeface="Cambria Math" panose="02040503050406030204" pitchFamily="18" charset="0"/>
                        </a:rPr>
                        <m:t>, </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𝑔</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m:t>
                      </m:r>
                      <m:r>
                        <a:rPr lang="en-US" sz="3600" i="1">
                          <a:latin typeface="Cambria Math" panose="02040503050406030204" pitchFamily="18" charset="0"/>
                        </a:rPr>
                        <m:t>…,</m:t>
                      </m:r>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𝑔</m:t>
                          </m:r>
                        </m:e>
                        <m:sub>
                          <m:r>
                            <a:rPr lang="en-US" sz="3600" b="0" i="1" smtClean="0">
                              <a:latin typeface="Cambria Math" panose="02040503050406030204" pitchFamily="18" charset="0"/>
                            </a:rPr>
                            <m:t>𝑛</m:t>
                          </m:r>
                        </m:sub>
                      </m:sSub>
                    </m:oMath>
                  </m:oMathPara>
                </a14:m>
                <a:endParaRPr lang="en-US" sz="3600" dirty="0"/>
              </a:p>
            </p:txBody>
          </p:sp>
        </mc:Choice>
        <mc:Fallback xmlns="">
          <p:sp>
            <p:nvSpPr>
              <p:cNvPr id="4" name="TextBox 3">
                <a:extLst>
                  <a:ext uri="{FF2B5EF4-FFF2-40B4-BE49-F238E27FC236}">
                    <a16:creationId xmlns:a16="http://schemas.microsoft.com/office/drawing/2014/main" id="{EFD70CCF-7AE4-50C2-AF14-41B49AA70672}"/>
                  </a:ext>
                </a:extLst>
              </p:cNvPr>
              <p:cNvSpPr txBox="1">
                <a:spLocks noRot="1" noChangeAspect="1" noMove="1" noResize="1" noEditPoints="1" noAdjustHandles="1" noChangeArrowheads="1" noChangeShapeType="1" noTextEdit="1"/>
              </p:cNvSpPr>
              <p:nvPr/>
            </p:nvSpPr>
            <p:spPr>
              <a:xfrm>
                <a:off x="1499736" y="5487067"/>
                <a:ext cx="4009417" cy="646331"/>
              </a:xfrm>
              <a:prstGeom prst="rect">
                <a:avLst/>
              </a:prstGeom>
              <a:blipFill>
                <a:blip r:embed="rId5"/>
                <a:stretch>
                  <a:fillRect l="-1899" r="-5380" b="-25490"/>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0C25BC5C-A1DF-3795-0758-060CEA02CF21}"/>
              </a:ext>
            </a:extLst>
          </p:cNvPr>
          <p:cNvSpPr/>
          <p:nvPr/>
        </p:nvSpPr>
        <p:spPr>
          <a:xfrm>
            <a:off x="3636579" y="5055476"/>
            <a:ext cx="868767" cy="1187669"/>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598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4A95-BBC7-994A-B539-6E7EA1F0B61E}"/>
              </a:ext>
            </a:extLst>
          </p:cNvPr>
          <p:cNvSpPr>
            <a:spLocks noGrp="1"/>
          </p:cNvSpPr>
          <p:nvPr>
            <p:ph type="title"/>
          </p:nvPr>
        </p:nvSpPr>
        <p:spPr/>
        <p:txBody>
          <a:bodyPr/>
          <a:lstStyle/>
          <a:p>
            <a:r>
              <a:rPr lang="en-US" dirty="0"/>
              <a:t>Greedy choice property</a:t>
            </a:r>
          </a:p>
        </p:txBody>
      </p:sp>
      <p:sp>
        <p:nvSpPr>
          <p:cNvPr id="5" name="TextBox 4">
            <a:extLst>
              <a:ext uri="{FF2B5EF4-FFF2-40B4-BE49-F238E27FC236}">
                <a16:creationId xmlns:a16="http://schemas.microsoft.com/office/drawing/2014/main" id="{7BCBE282-A8EE-3E42-949F-F0D7B32A543B}"/>
              </a:ext>
            </a:extLst>
          </p:cNvPr>
          <p:cNvSpPr txBox="1"/>
          <p:nvPr/>
        </p:nvSpPr>
        <p:spPr>
          <a:xfrm>
            <a:off x="468530" y="1751868"/>
            <a:ext cx="3420873" cy="523220"/>
          </a:xfrm>
          <a:prstGeom prst="rect">
            <a:avLst/>
          </a:prstGeom>
          <a:noFill/>
        </p:spPr>
        <p:txBody>
          <a:bodyPr wrap="none" rtlCol="0">
            <a:spAutoFit/>
          </a:bodyPr>
          <a:lstStyle/>
          <a:p>
            <a:r>
              <a:rPr lang="en-US" sz="2800" dirty="0">
                <a:solidFill>
                  <a:srgbClr val="0000FF"/>
                </a:solidFill>
              </a:rPr>
              <a:t>Proof by contradiction:</a:t>
            </a:r>
          </a:p>
        </p:txBody>
      </p:sp>
      <p:sp>
        <p:nvSpPr>
          <p:cNvPr id="13" name="TextBox 12">
            <a:extLst>
              <a:ext uri="{FF2B5EF4-FFF2-40B4-BE49-F238E27FC236}">
                <a16:creationId xmlns:a16="http://schemas.microsoft.com/office/drawing/2014/main" id="{222A681F-307D-764E-8E3B-BBA7AE8F1239}"/>
              </a:ext>
            </a:extLst>
          </p:cNvPr>
          <p:cNvSpPr txBox="1"/>
          <p:nvPr/>
        </p:nvSpPr>
        <p:spPr>
          <a:xfrm>
            <a:off x="612648" y="3951744"/>
            <a:ext cx="7449055" cy="2677656"/>
          </a:xfrm>
          <a:prstGeom prst="rect">
            <a:avLst/>
          </a:prstGeom>
          <a:noFill/>
        </p:spPr>
        <p:txBody>
          <a:bodyPr wrap="square" rtlCol="0">
            <a:spAutoFit/>
          </a:bodyPr>
          <a:lstStyle/>
          <a:p>
            <a:r>
              <a:rPr lang="en-US" sz="2800" dirty="0" err="1">
                <a:solidFill>
                  <a:srgbClr val="0000FF"/>
                </a:solidFill>
              </a:rPr>
              <a:t>g</a:t>
            </a:r>
            <a:r>
              <a:rPr lang="en-US" sz="2800" baseline="-25000" dirty="0" err="1">
                <a:solidFill>
                  <a:srgbClr val="0000FF"/>
                </a:solidFill>
              </a:rPr>
              <a:t>i</a:t>
            </a:r>
            <a:r>
              <a:rPr lang="en-US" sz="2800" dirty="0">
                <a:solidFill>
                  <a:srgbClr val="0000FF"/>
                </a:solidFill>
              </a:rPr>
              <a:t> &gt; c</a:t>
            </a:r>
            <a:r>
              <a:rPr lang="en-US" sz="2800" baseline="-25000" dirty="0">
                <a:solidFill>
                  <a:srgbClr val="0000FF"/>
                </a:solidFill>
              </a:rPr>
              <a:t>i</a:t>
            </a:r>
            <a:r>
              <a:rPr lang="en-US" sz="2800" dirty="0">
                <a:solidFill>
                  <a:srgbClr val="0000FF"/>
                </a:solidFill>
              </a:rPr>
              <a:t>.  We need at least one more lower denomination coin </a:t>
            </a:r>
            <a:r>
              <a:rPr lang="en-US" sz="2800" b="1" i="1" dirty="0">
                <a:solidFill>
                  <a:srgbClr val="0000FF"/>
                </a:solidFill>
              </a:rPr>
              <a:t>because </a:t>
            </a:r>
            <a:r>
              <a:rPr lang="en-US" sz="2800" b="1" i="1" dirty="0" err="1">
                <a:solidFill>
                  <a:srgbClr val="0000FF"/>
                </a:solidFill>
              </a:rPr>
              <a:t>g</a:t>
            </a:r>
            <a:r>
              <a:rPr lang="en-US" sz="2800" b="1" i="1" baseline="-25000" dirty="0" err="1">
                <a:solidFill>
                  <a:srgbClr val="0000FF"/>
                </a:solidFill>
              </a:rPr>
              <a:t>i</a:t>
            </a:r>
            <a:r>
              <a:rPr lang="en-US" sz="2800" b="1" i="1" dirty="0">
                <a:solidFill>
                  <a:srgbClr val="0000FF"/>
                </a:solidFill>
              </a:rPr>
              <a:t> can be made up of c</a:t>
            </a:r>
            <a:r>
              <a:rPr lang="en-US" sz="2800" b="1" i="1" baseline="-25000" dirty="0">
                <a:solidFill>
                  <a:srgbClr val="0000FF"/>
                </a:solidFill>
              </a:rPr>
              <a:t>i</a:t>
            </a:r>
            <a:r>
              <a:rPr lang="en-US" sz="2800" b="1" i="1" dirty="0">
                <a:solidFill>
                  <a:srgbClr val="0000FF"/>
                </a:solidFill>
              </a:rPr>
              <a:t> and one or more of the other denominations.</a:t>
            </a:r>
          </a:p>
          <a:p>
            <a:endParaRPr lang="en-US" sz="2800" dirty="0">
              <a:solidFill>
                <a:srgbClr val="0000FF"/>
              </a:solidFill>
            </a:endParaRPr>
          </a:p>
          <a:p>
            <a:r>
              <a:rPr lang="en-US" sz="2800" dirty="0">
                <a:solidFill>
                  <a:srgbClr val="0000FF"/>
                </a:solidFill>
              </a:rPr>
              <a:t>but that would mean that the solution is longer than the greedy solution!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DA87C06-B020-9B1D-4CA3-FA11226B1539}"/>
                  </a:ext>
                </a:extLst>
              </p:cNvPr>
              <p:cNvSpPr txBox="1"/>
              <p:nvPr/>
            </p:nvSpPr>
            <p:spPr>
              <a:xfrm>
                <a:off x="1069924" y="2275088"/>
                <a:ext cx="400941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𝑐</m:t>
                      </m:r>
                      <m:r>
                        <a:rPr lang="en-US" sz="3600" i="1" baseline="-25000">
                          <a:latin typeface="Cambria Math" panose="02040503050406030204" pitchFamily="18" charset="0"/>
                        </a:rPr>
                        <m:t>1</m:t>
                      </m:r>
                      <m:r>
                        <a:rPr lang="en-US" sz="3600" i="1">
                          <a:latin typeface="Cambria Math" panose="02040503050406030204" pitchFamily="18" charset="0"/>
                        </a:rPr>
                        <m:t>, </m:t>
                      </m:r>
                      <m:r>
                        <a:rPr lang="en-US" sz="3600" i="1">
                          <a:latin typeface="Cambria Math" panose="02040503050406030204" pitchFamily="18" charset="0"/>
                        </a:rPr>
                        <m:t>𝑐</m:t>
                      </m:r>
                      <m:r>
                        <a:rPr lang="en-US" sz="3600" i="1" baseline="-25000">
                          <a:latin typeface="Cambria Math" panose="02040503050406030204" pitchFamily="18" charset="0"/>
                        </a:rPr>
                        <m:t>2</m:t>
                      </m:r>
                      <m:r>
                        <a:rPr lang="en-US" sz="3600" i="1">
                          <a:latin typeface="Cambria Math" panose="02040503050406030204" pitchFamily="18" charset="0"/>
                        </a:rPr>
                        <m:t>, </m:t>
                      </m:r>
                      <m:r>
                        <a:rPr lang="en-US" sz="3600" i="1">
                          <a:latin typeface="Cambria Math" panose="02040503050406030204" pitchFamily="18" charset="0"/>
                        </a:rPr>
                        <m:t>𝑐</m:t>
                      </m:r>
                      <m:r>
                        <a:rPr lang="en-US" sz="3600" i="1" baseline="-25000">
                          <a:latin typeface="Cambria Math" panose="02040503050406030204" pitchFamily="18" charset="0"/>
                        </a:rPr>
                        <m:t>3</m:t>
                      </m:r>
                      <m:r>
                        <a:rPr lang="en-US" sz="3600" i="1">
                          <a:latin typeface="Cambria Math" panose="02040503050406030204" pitchFamily="18" charset="0"/>
                        </a:rPr>
                        <m:t>, </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m:t>
                      </m:r>
                      <m:r>
                        <a:rPr lang="en-US" sz="3600" i="1">
                          <a:latin typeface="Cambria Math" panose="02040503050406030204" pitchFamily="18" charset="0"/>
                        </a:rPr>
                        <m:t>…,</m:t>
                      </m:r>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𝑚</m:t>
                          </m:r>
                        </m:sub>
                      </m:sSub>
                    </m:oMath>
                  </m:oMathPara>
                </a14:m>
                <a:endParaRPr lang="en-US" sz="3600" dirty="0"/>
              </a:p>
            </p:txBody>
          </p:sp>
        </mc:Choice>
        <mc:Fallback xmlns="">
          <p:sp>
            <p:nvSpPr>
              <p:cNvPr id="4" name="TextBox 3">
                <a:extLst>
                  <a:ext uri="{FF2B5EF4-FFF2-40B4-BE49-F238E27FC236}">
                    <a16:creationId xmlns:a16="http://schemas.microsoft.com/office/drawing/2014/main" id="{3DA87C06-B020-9B1D-4CA3-FA11226B1539}"/>
                  </a:ext>
                </a:extLst>
              </p:cNvPr>
              <p:cNvSpPr txBox="1">
                <a:spLocks noRot="1" noChangeAspect="1" noMove="1" noResize="1" noEditPoints="1" noAdjustHandles="1" noChangeArrowheads="1" noChangeShapeType="1" noTextEdit="1"/>
              </p:cNvSpPr>
              <p:nvPr/>
            </p:nvSpPr>
            <p:spPr>
              <a:xfrm>
                <a:off x="1069924" y="2275088"/>
                <a:ext cx="4009417" cy="646331"/>
              </a:xfrm>
              <a:prstGeom prst="rect">
                <a:avLst/>
              </a:prstGeom>
              <a:blipFill>
                <a:blip r:embed="rId2"/>
                <a:stretch>
                  <a:fillRect l="-633" r="-633"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68A38CA-5836-6A7B-CA67-9AD15CFA1291}"/>
                  </a:ext>
                </a:extLst>
              </p:cNvPr>
              <p:cNvSpPr txBox="1"/>
              <p:nvPr/>
            </p:nvSpPr>
            <p:spPr>
              <a:xfrm>
                <a:off x="1069923" y="2829686"/>
                <a:ext cx="400941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𝑔</m:t>
                          </m:r>
                        </m:e>
                        <m:sub>
                          <m:r>
                            <a:rPr lang="en-US" sz="3600" b="0" i="1" smtClean="0">
                              <a:latin typeface="Cambria Math" panose="02040503050406030204" pitchFamily="18" charset="0"/>
                            </a:rPr>
                            <m:t>1</m:t>
                          </m:r>
                        </m:sub>
                      </m:sSub>
                      <m:r>
                        <a:rPr lang="en-US" sz="3600" i="1">
                          <a:latin typeface="Cambria Math" panose="02040503050406030204" pitchFamily="18" charset="0"/>
                        </a:rPr>
                        <m:t> </m:t>
                      </m:r>
                      <m:r>
                        <a:rPr lang="en-US" sz="3600" b="0" i="1" smtClean="0">
                          <a:latin typeface="Cambria Math" panose="02040503050406030204" pitchFamily="18" charset="0"/>
                        </a:rPr>
                        <m:t>𝑔</m:t>
                      </m:r>
                      <m:r>
                        <a:rPr lang="en-US" sz="3600" i="1" baseline="-25000">
                          <a:latin typeface="Cambria Math" panose="02040503050406030204" pitchFamily="18" charset="0"/>
                        </a:rPr>
                        <m:t>2</m:t>
                      </m:r>
                      <m:r>
                        <a:rPr lang="en-US" sz="3600" i="1">
                          <a:latin typeface="Cambria Math" panose="02040503050406030204" pitchFamily="18" charset="0"/>
                        </a:rPr>
                        <m:t>, </m:t>
                      </m:r>
                      <m:r>
                        <a:rPr lang="en-US" sz="3600" b="0" i="1" smtClean="0">
                          <a:latin typeface="Cambria Math" panose="02040503050406030204" pitchFamily="18" charset="0"/>
                        </a:rPr>
                        <m:t>𝑔</m:t>
                      </m:r>
                      <m:r>
                        <a:rPr lang="en-US" sz="3600" i="1" baseline="-25000">
                          <a:latin typeface="Cambria Math" panose="02040503050406030204" pitchFamily="18" charset="0"/>
                        </a:rPr>
                        <m:t>3</m:t>
                      </m:r>
                      <m:r>
                        <a:rPr lang="en-US" sz="3600" i="1">
                          <a:latin typeface="Cambria Math" panose="02040503050406030204" pitchFamily="18" charset="0"/>
                        </a:rPr>
                        <m:t>, </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𝑔</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m:t>
                      </m:r>
                      <m:r>
                        <a:rPr lang="en-US" sz="3600" i="1">
                          <a:latin typeface="Cambria Math" panose="02040503050406030204" pitchFamily="18" charset="0"/>
                        </a:rPr>
                        <m:t>…,</m:t>
                      </m:r>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𝑔</m:t>
                          </m:r>
                        </m:e>
                        <m:sub>
                          <m:r>
                            <a:rPr lang="en-US" sz="3600" b="0" i="1" smtClean="0">
                              <a:latin typeface="Cambria Math" panose="02040503050406030204" pitchFamily="18" charset="0"/>
                            </a:rPr>
                            <m:t>𝑛</m:t>
                          </m:r>
                        </m:sub>
                      </m:sSub>
                    </m:oMath>
                  </m:oMathPara>
                </a14:m>
                <a:endParaRPr lang="en-US" sz="3600" dirty="0"/>
              </a:p>
            </p:txBody>
          </p:sp>
        </mc:Choice>
        <mc:Fallback xmlns="">
          <p:sp>
            <p:nvSpPr>
              <p:cNvPr id="6" name="TextBox 5">
                <a:extLst>
                  <a:ext uri="{FF2B5EF4-FFF2-40B4-BE49-F238E27FC236}">
                    <a16:creationId xmlns:a16="http://schemas.microsoft.com/office/drawing/2014/main" id="{468A38CA-5836-6A7B-CA67-9AD15CFA1291}"/>
                  </a:ext>
                </a:extLst>
              </p:cNvPr>
              <p:cNvSpPr txBox="1">
                <a:spLocks noRot="1" noChangeAspect="1" noMove="1" noResize="1" noEditPoints="1" noAdjustHandles="1" noChangeArrowheads="1" noChangeShapeType="1" noTextEdit="1"/>
              </p:cNvSpPr>
              <p:nvPr/>
            </p:nvSpPr>
            <p:spPr>
              <a:xfrm>
                <a:off x="1069923" y="2829686"/>
                <a:ext cx="4009417" cy="646331"/>
              </a:xfrm>
              <a:prstGeom prst="rect">
                <a:avLst/>
              </a:prstGeom>
              <a:blipFill>
                <a:blip r:embed="rId3"/>
                <a:stretch>
                  <a:fillRect l="-1899" r="-5380" b="-25000"/>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57E7997F-328F-0C01-7E08-1FB88BBE8BA4}"/>
              </a:ext>
            </a:extLst>
          </p:cNvPr>
          <p:cNvSpPr/>
          <p:nvPr/>
        </p:nvSpPr>
        <p:spPr>
          <a:xfrm>
            <a:off x="3206766" y="2398095"/>
            <a:ext cx="868767" cy="1187669"/>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3946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4E86-DE4A-1148-A18C-50F59C75A2EA}"/>
              </a:ext>
            </a:extLst>
          </p:cNvPr>
          <p:cNvSpPr>
            <a:spLocks noGrp="1"/>
          </p:cNvSpPr>
          <p:nvPr>
            <p:ph type="title"/>
          </p:nvPr>
        </p:nvSpPr>
        <p:spPr/>
        <p:txBody>
          <a:bodyPr/>
          <a:lstStyle/>
          <a:p>
            <a:r>
              <a:rPr lang="en-US" dirty="0"/>
              <a:t>Greedy choice property</a:t>
            </a:r>
          </a:p>
        </p:txBody>
      </p:sp>
      <p:sp>
        <p:nvSpPr>
          <p:cNvPr id="3" name="Content Placeholder 2">
            <a:extLst>
              <a:ext uri="{FF2B5EF4-FFF2-40B4-BE49-F238E27FC236}">
                <a16:creationId xmlns:a16="http://schemas.microsoft.com/office/drawing/2014/main" id="{F82FC385-079B-824C-B53F-8FA421148692}"/>
              </a:ext>
            </a:extLst>
          </p:cNvPr>
          <p:cNvSpPr>
            <a:spLocks noGrp="1"/>
          </p:cNvSpPr>
          <p:nvPr>
            <p:ph sz="quarter" idx="1"/>
          </p:nvPr>
        </p:nvSpPr>
        <p:spPr/>
        <p:txBody>
          <a:bodyPr>
            <a:normAutofit/>
          </a:bodyPr>
          <a:lstStyle/>
          <a:p>
            <a:pPr marL="0" indent="0">
              <a:buNone/>
            </a:pPr>
            <a:r>
              <a:rPr lang="en-US" sz="3000" dirty="0" err="1">
                <a:solidFill>
                  <a:srgbClr val="0000FF"/>
                </a:solidFill>
              </a:rPr>
              <a:t>g</a:t>
            </a:r>
            <a:r>
              <a:rPr lang="en-US" sz="3000" baseline="-25000" dirty="0" err="1">
                <a:solidFill>
                  <a:srgbClr val="0000FF"/>
                </a:solidFill>
              </a:rPr>
              <a:t>i</a:t>
            </a:r>
            <a:r>
              <a:rPr lang="en-US" sz="3000" dirty="0">
                <a:solidFill>
                  <a:srgbClr val="0000FF"/>
                </a:solidFill>
              </a:rPr>
              <a:t> &gt; c</a:t>
            </a:r>
            <a:r>
              <a:rPr lang="en-US" sz="3000" baseline="-25000" dirty="0">
                <a:solidFill>
                  <a:srgbClr val="0000FF"/>
                </a:solidFill>
              </a:rPr>
              <a:t>i</a:t>
            </a:r>
          </a:p>
          <a:p>
            <a:pPr marL="0" indent="0">
              <a:buNone/>
            </a:pPr>
            <a:endParaRPr lang="en-US" sz="3000" baseline="-25000" dirty="0">
              <a:solidFill>
                <a:srgbClr val="0000FF"/>
              </a:solidFill>
            </a:endParaRPr>
          </a:p>
          <a:p>
            <a:pPr marL="0" indent="0">
              <a:buNone/>
            </a:pPr>
            <a:r>
              <a:rPr lang="en-US" sz="3000" dirty="0" err="1">
                <a:solidFill>
                  <a:srgbClr val="0000FF"/>
                </a:solidFill>
              </a:rPr>
              <a:t>g</a:t>
            </a:r>
            <a:r>
              <a:rPr lang="en-US" sz="3000" baseline="-25000" dirty="0" err="1">
                <a:solidFill>
                  <a:srgbClr val="0000FF"/>
                </a:solidFill>
              </a:rPr>
              <a:t>i</a:t>
            </a:r>
            <a:r>
              <a:rPr lang="en-US" sz="3000" dirty="0">
                <a:solidFill>
                  <a:srgbClr val="0000FF"/>
                </a:solidFill>
              </a:rPr>
              <a:t> = 5</a:t>
            </a:r>
          </a:p>
          <a:p>
            <a:pPr marL="0" indent="0">
              <a:buNone/>
            </a:pPr>
            <a:r>
              <a:rPr lang="en-US" sz="3000" dirty="0">
                <a:solidFill>
                  <a:srgbClr val="0000FF"/>
                </a:solidFill>
              </a:rPr>
              <a:t>c</a:t>
            </a:r>
            <a:r>
              <a:rPr lang="en-US" sz="3000" baseline="-25000" dirty="0">
                <a:solidFill>
                  <a:srgbClr val="0000FF"/>
                </a:solidFill>
              </a:rPr>
              <a:t>i</a:t>
            </a:r>
            <a:r>
              <a:rPr lang="en-US" sz="3000" dirty="0">
                <a:solidFill>
                  <a:srgbClr val="0000FF"/>
                </a:solidFill>
              </a:rPr>
              <a:t> = 1</a:t>
            </a:r>
          </a:p>
          <a:p>
            <a:pPr marL="0" indent="0">
              <a:buNone/>
            </a:pPr>
            <a:endParaRPr lang="en-US" sz="3000" dirty="0">
              <a:solidFill>
                <a:srgbClr val="0000FF"/>
              </a:solidFill>
            </a:endParaRPr>
          </a:p>
          <a:p>
            <a:pPr>
              <a:buFont typeface="Arial" panose="020B0604020202020204" pitchFamily="34" charset="0"/>
              <a:buChar char="•"/>
            </a:pPr>
            <a:r>
              <a:rPr lang="en-US" sz="3000" dirty="0">
                <a:solidFill>
                  <a:srgbClr val="0000FF"/>
                </a:solidFill>
              </a:rPr>
              <a:t>there are at least 4 other pennies</a:t>
            </a:r>
          </a:p>
          <a:p>
            <a:pPr>
              <a:buFont typeface="Arial" panose="020B0604020202020204" pitchFamily="34" charset="0"/>
              <a:buChar char="•"/>
            </a:pPr>
            <a:r>
              <a:rPr lang="en-US" sz="3000" dirty="0">
                <a:solidFill>
                  <a:srgbClr val="0000FF"/>
                </a:solidFill>
              </a:rPr>
              <a:t>could always replace 5 pennies with a nickel to create shorter solution!</a:t>
            </a:r>
          </a:p>
        </p:txBody>
      </p:sp>
    </p:spTree>
    <p:extLst>
      <p:ext uri="{BB962C8B-B14F-4D97-AF65-F5344CB8AC3E}">
        <p14:creationId xmlns:p14="http://schemas.microsoft.com/office/powerpoint/2010/main" val="1151908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4E86-DE4A-1148-A18C-50F59C75A2EA}"/>
              </a:ext>
            </a:extLst>
          </p:cNvPr>
          <p:cNvSpPr>
            <a:spLocks noGrp="1"/>
          </p:cNvSpPr>
          <p:nvPr>
            <p:ph type="title"/>
          </p:nvPr>
        </p:nvSpPr>
        <p:spPr/>
        <p:txBody>
          <a:bodyPr/>
          <a:lstStyle/>
          <a:p>
            <a:r>
              <a:rPr lang="en-US" dirty="0"/>
              <a:t>Greedy choice property</a:t>
            </a:r>
          </a:p>
        </p:txBody>
      </p:sp>
      <p:sp>
        <p:nvSpPr>
          <p:cNvPr id="3" name="Content Placeholder 2">
            <a:extLst>
              <a:ext uri="{FF2B5EF4-FFF2-40B4-BE49-F238E27FC236}">
                <a16:creationId xmlns:a16="http://schemas.microsoft.com/office/drawing/2014/main" id="{F82FC385-079B-824C-B53F-8FA421148692}"/>
              </a:ext>
            </a:extLst>
          </p:cNvPr>
          <p:cNvSpPr>
            <a:spLocks noGrp="1"/>
          </p:cNvSpPr>
          <p:nvPr>
            <p:ph sz="quarter" idx="1"/>
          </p:nvPr>
        </p:nvSpPr>
        <p:spPr/>
        <p:txBody>
          <a:bodyPr>
            <a:normAutofit fontScale="92500" lnSpcReduction="10000"/>
          </a:bodyPr>
          <a:lstStyle/>
          <a:p>
            <a:pPr marL="0" indent="0">
              <a:buNone/>
            </a:pPr>
            <a:r>
              <a:rPr lang="en-US" sz="3200" dirty="0" err="1">
                <a:solidFill>
                  <a:srgbClr val="0000FF"/>
                </a:solidFill>
              </a:rPr>
              <a:t>g</a:t>
            </a:r>
            <a:r>
              <a:rPr lang="en-US" sz="3200" baseline="-25000" dirty="0" err="1">
                <a:solidFill>
                  <a:srgbClr val="0000FF"/>
                </a:solidFill>
              </a:rPr>
              <a:t>i</a:t>
            </a:r>
            <a:r>
              <a:rPr lang="en-US" sz="3200" dirty="0">
                <a:solidFill>
                  <a:srgbClr val="0000FF"/>
                </a:solidFill>
              </a:rPr>
              <a:t> &gt; c</a:t>
            </a:r>
            <a:r>
              <a:rPr lang="en-US" sz="3200" baseline="-25000" dirty="0">
                <a:solidFill>
                  <a:srgbClr val="0000FF"/>
                </a:solidFill>
              </a:rPr>
              <a:t>i</a:t>
            </a:r>
          </a:p>
          <a:p>
            <a:pPr marL="0" indent="0">
              <a:buNone/>
            </a:pPr>
            <a:endParaRPr lang="en-US" sz="3200" baseline="-25000" dirty="0">
              <a:solidFill>
                <a:srgbClr val="0000FF"/>
              </a:solidFill>
            </a:endParaRPr>
          </a:p>
          <a:p>
            <a:pPr marL="0" indent="0">
              <a:buNone/>
            </a:pPr>
            <a:r>
              <a:rPr lang="en-US" sz="3200" dirty="0" err="1">
                <a:solidFill>
                  <a:srgbClr val="0000FF"/>
                </a:solidFill>
              </a:rPr>
              <a:t>g</a:t>
            </a:r>
            <a:r>
              <a:rPr lang="en-US" sz="3200" baseline="-25000" dirty="0" err="1">
                <a:solidFill>
                  <a:srgbClr val="0000FF"/>
                </a:solidFill>
              </a:rPr>
              <a:t>i</a:t>
            </a:r>
            <a:r>
              <a:rPr lang="en-US" sz="3200" dirty="0">
                <a:solidFill>
                  <a:srgbClr val="0000FF"/>
                </a:solidFill>
              </a:rPr>
              <a:t> = 10</a:t>
            </a:r>
          </a:p>
          <a:p>
            <a:pPr marL="0" indent="0">
              <a:buNone/>
            </a:pPr>
            <a:r>
              <a:rPr lang="en-US" sz="3200" dirty="0">
                <a:solidFill>
                  <a:srgbClr val="0000FF"/>
                </a:solidFill>
              </a:rPr>
              <a:t>c</a:t>
            </a:r>
            <a:r>
              <a:rPr lang="en-US" sz="3200" baseline="-25000" dirty="0">
                <a:solidFill>
                  <a:srgbClr val="0000FF"/>
                </a:solidFill>
              </a:rPr>
              <a:t>i</a:t>
            </a:r>
            <a:r>
              <a:rPr lang="en-US" sz="3200" dirty="0">
                <a:solidFill>
                  <a:srgbClr val="0000FF"/>
                </a:solidFill>
              </a:rPr>
              <a:t> = 5</a:t>
            </a:r>
          </a:p>
          <a:p>
            <a:pPr marL="0" indent="0">
              <a:buNone/>
            </a:pPr>
            <a:endParaRPr lang="en-US" sz="3200" dirty="0">
              <a:solidFill>
                <a:srgbClr val="0000FF"/>
              </a:solidFill>
            </a:endParaRPr>
          </a:p>
          <a:p>
            <a:pPr>
              <a:buFont typeface="Arial" panose="020B0604020202020204" pitchFamily="34" charset="0"/>
              <a:buChar char="•"/>
            </a:pPr>
            <a:r>
              <a:rPr lang="en-US" sz="3200" dirty="0">
                <a:solidFill>
                  <a:srgbClr val="0000FF"/>
                </a:solidFill>
              </a:rPr>
              <a:t>there are at least 2 nickels (assuming we’ve dealt with pennies first)</a:t>
            </a:r>
          </a:p>
          <a:p>
            <a:pPr>
              <a:buFont typeface="Arial" panose="020B0604020202020204" pitchFamily="34" charset="0"/>
              <a:buChar char="•"/>
            </a:pPr>
            <a:r>
              <a:rPr lang="en-US" sz="3200" dirty="0">
                <a:solidFill>
                  <a:srgbClr val="0000FF"/>
                </a:solidFill>
              </a:rPr>
              <a:t>could always replace those coins with a dime to create a shorter solution</a:t>
            </a:r>
          </a:p>
        </p:txBody>
      </p:sp>
    </p:spTree>
    <p:extLst>
      <p:ext uri="{BB962C8B-B14F-4D97-AF65-F5344CB8AC3E}">
        <p14:creationId xmlns:p14="http://schemas.microsoft.com/office/powerpoint/2010/main" val="384068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4E86-DE4A-1148-A18C-50F59C75A2EA}"/>
              </a:ext>
            </a:extLst>
          </p:cNvPr>
          <p:cNvSpPr>
            <a:spLocks noGrp="1"/>
          </p:cNvSpPr>
          <p:nvPr>
            <p:ph type="title"/>
          </p:nvPr>
        </p:nvSpPr>
        <p:spPr/>
        <p:txBody>
          <a:bodyPr/>
          <a:lstStyle/>
          <a:p>
            <a:r>
              <a:rPr lang="en-US" dirty="0"/>
              <a:t>Greedy choice property</a:t>
            </a:r>
          </a:p>
        </p:txBody>
      </p:sp>
      <p:sp>
        <p:nvSpPr>
          <p:cNvPr id="3" name="Content Placeholder 2">
            <a:extLst>
              <a:ext uri="{FF2B5EF4-FFF2-40B4-BE49-F238E27FC236}">
                <a16:creationId xmlns:a16="http://schemas.microsoft.com/office/drawing/2014/main" id="{F82FC385-079B-824C-B53F-8FA421148692}"/>
              </a:ext>
            </a:extLst>
          </p:cNvPr>
          <p:cNvSpPr>
            <a:spLocks noGrp="1"/>
          </p:cNvSpPr>
          <p:nvPr>
            <p:ph sz="quarter" idx="1"/>
          </p:nvPr>
        </p:nvSpPr>
        <p:spPr/>
        <p:txBody>
          <a:bodyPr>
            <a:normAutofit/>
          </a:bodyPr>
          <a:lstStyle/>
          <a:p>
            <a:pPr marL="0" indent="0">
              <a:buNone/>
            </a:pPr>
            <a:r>
              <a:rPr lang="en-US" sz="2400" dirty="0" err="1">
                <a:solidFill>
                  <a:srgbClr val="0000FF"/>
                </a:solidFill>
              </a:rPr>
              <a:t>g</a:t>
            </a:r>
            <a:r>
              <a:rPr lang="en-US" sz="2400" baseline="-25000" dirty="0" err="1">
                <a:solidFill>
                  <a:srgbClr val="0000FF"/>
                </a:solidFill>
              </a:rPr>
              <a:t>i</a:t>
            </a:r>
            <a:r>
              <a:rPr lang="en-US" sz="2400" dirty="0">
                <a:solidFill>
                  <a:srgbClr val="0000FF"/>
                </a:solidFill>
              </a:rPr>
              <a:t> &gt; c</a:t>
            </a:r>
            <a:r>
              <a:rPr lang="en-US" sz="2400" baseline="-25000" dirty="0">
                <a:solidFill>
                  <a:srgbClr val="0000FF"/>
                </a:solidFill>
              </a:rPr>
              <a:t>i</a:t>
            </a:r>
          </a:p>
          <a:p>
            <a:pPr marL="0" indent="0">
              <a:buNone/>
            </a:pPr>
            <a:endParaRPr lang="en-US" sz="2400" baseline="-25000" dirty="0">
              <a:solidFill>
                <a:srgbClr val="0000FF"/>
              </a:solidFill>
            </a:endParaRPr>
          </a:p>
          <a:p>
            <a:pPr marL="0" indent="0">
              <a:buNone/>
            </a:pPr>
            <a:r>
              <a:rPr lang="en-US" sz="2400" dirty="0" err="1">
                <a:solidFill>
                  <a:srgbClr val="0000FF"/>
                </a:solidFill>
              </a:rPr>
              <a:t>g</a:t>
            </a:r>
            <a:r>
              <a:rPr lang="en-US" sz="2400" baseline="-25000" dirty="0" err="1">
                <a:solidFill>
                  <a:srgbClr val="0000FF"/>
                </a:solidFill>
              </a:rPr>
              <a:t>i</a:t>
            </a:r>
            <a:r>
              <a:rPr lang="en-US" sz="2400" dirty="0">
                <a:solidFill>
                  <a:srgbClr val="0000FF"/>
                </a:solidFill>
              </a:rPr>
              <a:t> = 25</a:t>
            </a:r>
          </a:p>
          <a:p>
            <a:pPr marL="0" indent="0">
              <a:buNone/>
            </a:pPr>
            <a:r>
              <a:rPr lang="en-US" sz="2400" i="1" dirty="0">
                <a:solidFill>
                  <a:srgbClr val="0000FF"/>
                </a:solidFill>
              </a:rPr>
              <a:t>r = </a:t>
            </a:r>
            <a:r>
              <a:rPr lang="en-US" sz="2400" dirty="0">
                <a:solidFill>
                  <a:srgbClr val="0000FF"/>
                </a:solidFill>
              </a:rPr>
              <a:t>remaining sum</a:t>
            </a:r>
          </a:p>
          <a:p>
            <a:pPr marL="0" indent="0">
              <a:buNone/>
            </a:pPr>
            <a:r>
              <a:rPr lang="en-US" sz="2400" i="1" dirty="0">
                <a:solidFill>
                  <a:srgbClr val="0000FF"/>
                </a:solidFill>
              </a:rPr>
              <a:t>coins(r – 25)</a:t>
            </a:r>
            <a:r>
              <a:rPr lang="en-US" sz="2400" dirty="0">
                <a:solidFill>
                  <a:srgbClr val="0000FF"/>
                </a:solidFill>
              </a:rPr>
              <a:t>: number of coins to get remaining sum - 25</a:t>
            </a:r>
            <a:endParaRPr lang="en-US" sz="2400" i="1" dirty="0">
              <a:solidFill>
                <a:srgbClr val="0000FF"/>
              </a:solidFill>
            </a:endParaRPr>
          </a:p>
          <a:p>
            <a:pPr marL="0" indent="0">
              <a:buNone/>
            </a:pPr>
            <a:endParaRPr lang="en-US" sz="2400" dirty="0">
              <a:solidFill>
                <a:srgbClr val="0000FF"/>
              </a:solidFill>
            </a:endParaRPr>
          </a:p>
          <a:p>
            <a:pPr marL="0" indent="0">
              <a:buNone/>
            </a:pPr>
            <a:r>
              <a:rPr lang="en-US" sz="2400" dirty="0">
                <a:solidFill>
                  <a:srgbClr val="0000FF"/>
                </a:solidFill>
              </a:rPr>
              <a:t>c</a:t>
            </a:r>
            <a:r>
              <a:rPr lang="en-US" sz="2400" baseline="-25000" dirty="0">
                <a:solidFill>
                  <a:srgbClr val="0000FF"/>
                </a:solidFill>
              </a:rPr>
              <a:t>i</a:t>
            </a:r>
            <a:r>
              <a:rPr lang="en-US" sz="2400" dirty="0">
                <a:solidFill>
                  <a:srgbClr val="0000FF"/>
                </a:solidFill>
              </a:rPr>
              <a:t> = 10: 10 + 10 + 5 + coins(r-25)</a:t>
            </a:r>
          </a:p>
          <a:p>
            <a:pPr marL="0" indent="0">
              <a:buNone/>
            </a:pPr>
            <a:r>
              <a:rPr lang="en-US" sz="2400" dirty="0">
                <a:solidFill>
                  <a:srgbClr val="0000FF"/>
                </a:solidFill>
              </a:rPr>
              <a:t>c</a:t>
            </a:r>
            <a:r>
              <a:rPr lang="en-US" sz="2400" baseline="-25000" dirty="0">
                <a:solidFill>
                  <a:srgbClr val="0000FF"/>
                </a:solidFill>
              </a:rPr>
              <a:t>i</a:t>
            </a:r>
            <a:r>
              <a:rPr lang="en-US" sz="2400" dirty="0">
                <a:solidFill>
                  <a:srgbClr val="0000FF"/>
                </a:solidFill>
              </a:rPr>
              <a:t> = 5: 5 + 5 + 5 + 5 +5 + coins(r-25)</a:t>
            </a:r>
          </a:p>
          <a:p>
            <a:pPr marL="0" indent="0">
              <a:buNone/>
            </a:pPr>
            <a:endParaRPr lang="en-US" sz="2400" dirty="0">
              <a:solidFill>
                <a:srgbClr val="0000FF"/>
              </a:solidFill>
            </a:endParaRPr>
          </a:p>
          <a:p>
            <a:pPr marL="0" indent="0">
              <a:buNone/>
            </a:pPr>
            <a:r>
              <a:rPr lang="en-US" sz="2400" dirty="0">
                <a:solidFill>
                  <a:srgbClr val="0000FF"/>
                </a:solidFill>
              </a:rPr>
              <a:t>The greedy solution will always be better</a:t>
            </a:r>
          </a:p>
        </p:txBody>
      </p:sp>
    </p:spTree>
    <p:extLst>
      <p:ext uri="{BB962C8B-B14F-4D97-AF65-F5344CB8AC3E}">
        <p14:creationId xmlns:p14="http://schemas.microsoft.com/office/powerpoint/2010/main" val="3667739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973A7-417B-5538-569A-63DF0A3F3373}"/>
              </a:ext>
            </a:extLst>
          </p:cNvPr>
          <p:cNvSpPr>
            <a:spLocks noGrp="1"/>
          </p:cNvSpPr>
          <p:nvPr>
            <p:ph type="title"/>
          </p:nvPr>
        </p:nvSpPr>
        <p:spPr/>
        <p:txBody>
          <a:bodyPr/>
          <a:lstStyle/>
          <a:p>
            <a:r>
              <a:rPr lang="en-US" dirty="0"/>
              <a:t>Greedy choice property fails</a:t>
            </a:r>
          </a:p>
        </p:txBody>
      </p:sp>
      <p:sp>
        <p:nvSpPr>
          <p:cNvPr id="3" name="Content Placeholder 2">
            <a:extLst>
              <a:ext uri="{FF2B5EF4-FFF2-40B4-BE49-F238E27FC236}">
                <a16:creationId xmlns:a16="http://schemas.microsoft.com/office/drawing/2014/main" id="{95710506-03C6-0620-7B5E-BF44AC832A1C}"/>
              </a:ext>
            </a:extLst>
          </p:cNvPr>
          <p:cNvSpPr>
            <a:spLocks noGrp="1"/>
          </p:cNvSpPr>
          <p:nvPr>
            <p:ph sz="quarter" idx="1"/>
          </p:nvPr>
        </p:nvSpPr>
        <p:spPr/>
        <p:txBody>
          <a:bodyPr/>
          <a:lstStyle/>
          <a:p>
            <a:pPr marL="0" indent="0">
              <a:buNone/>
            </a:pPr>
            <a:r>
              <a:rPr lang="en-US" sz="3200" dirty="0"/>
              <a:t>Coins: 9, 4, 1</a:t>
            </a:r>
          </a:p>
          <a:p>
            <a:pPr marL="0" indent="0">
              <a:buNone/>
            </a:pPr>
            <a:endParaRPr lang="en-US" dirty="0"/>
          </a:p>
          <a:p>
            <a:pPr marL="0" indent="0">
              <a:buNone/>
            </a:pPr>
            <a:r>
              <a:rPr lang="en-US" dirty="0">
                <a:solidFill>
                  <a:srgbClr val="FF0000"/>
                </a:solidFill>
              </a:rPr>
              <a:t>What’s the best way to make 12?</a:t>
            </a:r>
          </a:p>
        </p:txBody>
      </p:sp>
    </p:spTree>
    <p:extLst>
      <p:ext uri="{BB962C8B-B14F-4D97-AF65-F5344CB8AC3E}">
        <p14:creationId xmlns:p14="http://schemas.microsoft.com/office/powerpoint/2010/main" val="43601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DE1D-68DA-6541-92A9-840A48DEA407}"/>
              </a:ext>
            </a:extLst>
          </p:cNvPr>
          <p:cNvSpPr>
            <a:spLocks noGrp="1"/>
          </p:cNvSpPr>
          <p:nvPr>
            <p:ph type="title"/>
          </p:nvPr>
        </p:nvSpPr>
        <p:spPr/>
        <p:txBody>
          <a:bodyPr/>
          <a:lstStyle/>
          <a:p>
            <a:r>
              <a:rPr lang="en-US" dirty="0"/>
              <a:t>Greedy choice property fails</a:t>
            </a:r>
          </a:p>
        </p:txBody>
      </p:sp>
      <p:sp>
        <p:nvSpPr>
          <p:cNvPr id="3" name="Content Placeholder 2">
            <a:extLst>
              <a:ext uri="{FF2B5EF4-FFF2-40B4-BE49-F238E27FC236}">
                <a16:creationId xmlns:a16="http://schemas.microsoft.com/office/drawing/2014/main" id="{DC7C8AF2-E1C3-8940-A604-B23319C012B4}"/>
              </a:ext>
            </a:extLst>
          </p:cNvPr>
          <p:cNvSpPr>
            <a:spLocks noGrp="1"/>
          </p:cNvSpPr>
          <p:nvPr>
            <p:ph sz="quarter" idx="1"/>
          </p:nvPr>
        </p:nvSpPr>
        <p:spPr>
          <a:xfrm>
            <a:off x="612648" y="1600200"/>
            <a:ext cx="8153400" cy="4926724"/>
          </a:xfrm>
        </p:spPr>
        <p:txBody>
          <a:bodyPr>
            <a:normAutofit lnSpcReduction="10000"/>
          </a:bodyPr>
          <a:lstStyle/>
          <a:p>
            <a:pPr marL="0" indent="0">
              <a:buNone/>
            </a:pPr>
            <a:r>
              <a:rPr lang="en-US" sz="2400" dirty="0"/>
              <a:t>Coins: 9, 4, 1</a:t>
            </a:r>
          </a:p>
          <a:p>
            <a:pPr marL="0" indent="0">
              <a:buNone/>
            </a:pPr>
            <a:endParaRPr lang="en-US" sz="2400" dirty="0">
              <a:solidFill>
                <a:srgbClr val="0000FF"/>
              </a:solidFill>
            </a:endParaRPr>
          </a:p>
          <a:p>
            <a:pPr marL="0" indent="0">
              <a:buNone/>
            </a:pPr>
            <a:r>
              <a:rPr lang="en-US" sz="2400" dirty="0" err="1">
                <a:solidFill>
                  <a:srgbClr val="0000FF"/>
                </a:solidFill>
              </a:rPr>
              <a:t>g</a:t>
            </a:r>
            <a:r>
              <a:rPr lang="en-US" sz="2400" baseline="-25000" dirty="0" err="1">
                <a:solidFill>
                  <a:srgbClr val="0000FF"/>
                </a:solidFill>
              </a:rPr>
              <a:t>i</a:t>
            </a:r>
            <a:r>
              <a:rPr lang="en-US" sz="2400" dirty="0">
                <a:solidFill>
                  <a:srgbClr val="0000FF"/>
                </a:solidFill>
              </a:rPr>
              <a:t> &gt; c</a:t>
            </a:r>
            <a:r>
              <a:rPr lang="en-US" sz="2400" baseline="-25000" dirty="0">
                <a:solidFill>
                  <a:srgbClr val="0000FF"/>
                </a:solidFill>
              </a:rPr>
              <a:t>i</a:t>
            </a:r>
          </a:p>
          <a:p>
            <a:pPr marL="0" indent="0">
              <a:buNone/>
            </a:pPr>
            <a:endParaRPr lang="en-US" sz="2400" baseline="-25000" dirty="0">
              <a:solidFill>
                <a:srgbClr val="0000FF"/>
              </a:solidFill>
            </a:endParaRPr>
          </a:p>
          <a:p>
            <a:pPr marL="0" indent="0">
              <a:buNone/>
            </a:pPr>
            <a:r>
              <a:rPr lang="en-US" sz="2400" dirty="0" err="1">
                <a:solidFill>
                  <a:srgbClr val="0000FF"/>
                </a:solidFill>
              </a:rPr>
              <a:t>g</a:t>
            </a:r>
            <a:r>
              <a:rPr lang="en-US" sz="2400" baseline="-25000" dirty="0" err="1">
                <a:solidFill>
                  <a:srgbClr val="0000FF"/>
                </a:solidFill>
              </a:rPr>
              <a:t>i</a:t>
            </a:r>
            <a:r>
              <a:rPr lang="en-US" sz="2400" dirty="0">
                <a:solidFill>
                  <a:srgbClr val="0000FF"/>
                </a:solidFill>
              </a:rPr>
              <a:t> = 9</a:t>
            </a:r>
          </a:p>
          <a:p>
            <a:pPr marL="0" indent="0">
              <a:buNone/>
            </a:pPr>
            <a:r>
              <a:rPr lang="en-US" sz="2400" i="1" dirty="0">
                <a:solidFill>
                  <a:srgbClr val="0000FF"/>
                </a:solidFill>
              </a:rPr>
              <a:t>r = </a:t>
            </a:r>
            <a:r>
              <a:rPr lang="en-US" sz="2400" dirty="0">
                <a:solidFill>
                  <a:srgbClr val="0000FF"/>
                </a:solidFill>
              </a:rPr>
              <a:t>remaining sum</a:t>
            </a:r>
          </a:p>
          <a:p>
            <a:pPr marL="0" indent="0">
              <a:buNone/>
            </a:pPr>
            <a:r>
              <a:rPr lang="en-US" sz="2400" i="1" dirty="0">
                <a:solidFill>
                  <a:srgbClr val="0000FF"/>
                </a:solidFill>
              </a:rPr>
              <a:t>coins(r – 9)</a:t>
            </a:r>
            <a:r>
              <a:rPr lang="en-US" sz="2400" dirty="0">
                <a:solidFill>
                  <a:srgbClr val="0000FF"/>
                </a:solidFill>
              </a:rPr>
              <a:t>: number of coins to get remaining sum - 9</a:t>
            </a:r>
            <a:endParaRPr lang="en-US" sz="2400" i="1" dirty="0">
              <a:solidFill>
                <a:srgbClr val="0000FF"/>
              </a:solidFill>
            </a:endParaRPr>
          </a:p>
          <a:p>
            <a:pPr marL="0" indent="0">
              <a:buNone/>
            </a:pPr>
            <a:endParaRPr lang="en-US" sz="2400" dirty="0"/>
          </a:p>
          <a:p>
            <a:pPr marL="0" indent="0">
              <a:buNone/>
            </a:pPr>
            <a:r>
              <a:rPr lang="en-US" sz="2400" dirty="0">
                <a:solidFill>
                  <a:srgbClr val="0000FF"/>
                </a:solidFill>
              </a:rPr>
              <a:t>c</a:t>
            </a:r>
            <a:r>
              <a:rPr lang="en-US" sz="2400" baseline="-25000" dirty="0">
                <a:solidFill>
                  <a:srgbClr val="0000FF"/>
                </a:solidFill>
              </a:rPr>
              <a:t>i</a:t>
            </a:r>
            <a:r>
              <a:rPr lang="en-US" sz="2400" dirty="0">
                <a:solidFill>
                  <a:srgbClr val="0000FF"/>
                </a:solidFill>
              </a:rPr>
              <a:t> = 4: 4 + coins(r-4)</a:t>
            </a:r>
          </a:p>
          <a:p>
            <a:pPr marL="0" indent="0">
              <a:buNone/>
            </a:pPr>
            <a:endParaRPr lang="en-US" sz="2400" dirty="0">
              <a:solidFill>
                <a:srgbClr val="0000FF"/>
              </a:solidFill>
            </a:endParaRPr>
          </a:p>
          <a:p>
            <a:pPr marL="0" indent="0">
              <a:buNone/>
            </a:pPr>
            <a:r>
              <a:rPr lang="en-US" sz="2400" dirty="0">
                <a:solidFill>
                  <a:srgbClr val="FF0000"/>
                </a:solidFill>
              </a:rPr>
              <a:t>There is no way to guarantee that we would have to use the same set of coins are coins(r-9)</a:t>
            </a:r>
            <a:endParaRPr lang="en-US" sz="2400" dirty="0">
              <a:solidFill>
                <a:srgbClr val="0000FF"/>
              </a:solidFill>
            </a:endParaRPr>
          </a:p>
        </p:txBody>
      </p:sp>
    </p:spTree>
    <p:extLst>
      <p:ext uri="{BB962C8B-B14F-4D97-AF65-F5344CB8AC3E}">
        <p14:creationId xmlns:p14="http://schemas.microsoft.com/office/powerpoint/2010/main" val="1750125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problem</a:t>
            </a:r>
          </a:p>
        </p:txBody>
      </p:sp>
      <p:sp>
        <p:nvSpPr>
          <p:cNvPr id="3" name="Content Placeholder 2"/>
          <p:cNvSpPr>
            <a:spLocks noGrp="1"/>
          </p:cNvSpPr>
          <p:nvPr>
            <p:ph sz="quarter" idx="1"/>
          </p:nvPr>
        </p:nvSpPr>
        <p:spPr/>
        <p:txBody>
          <a:bodyPr/>
          <a:lstStyle/>
          <a:p>
            <a:pPr marL="0" indent="0">
              <a:buNone/>
            </a:pPr>
            <a:r>
              <a:rPr lang="en-US" b="1" dirty="0"/>
              <a:t>Input</a:t>
            </a:r>
            <a:r>
              <a:rPr lang="en-US" dirty="0"/>
              <a:t>: a number k</a:t>
            </a:r>
            <a:endParaRPr lang="en-US" baseline="-25000" dirty="0"/>
          </a:p>
          <a:p>
            <a:pPr marL="0" indent="0">
              <a:buNone/>
            </a:pPr>
            <a:endParaRPr lang="en-US" dirty="0"/>
          </a:p>
          <a:p>
            <a:pPr marL="0" indent="0">
              <a:buNone/>
            </a:pPr>
            <a:r>
              <a:rPr lang="en-US" b="1" dirty="0"/>
              <a:t>Output</a:t>
            </a:r>
            <a:r>
              <a:rPr lang="en-US" dirty="0"/>
              <a:t>: {n</a:t>
            </a:r>
            <a:r>
              <a:rPr lang="en-US" baseline="-25000" dirty="0"/>
              <a:t>p</a:t>
            </a:r>
            <a:r>
              <a:rPr lang="en-US" dirty="0"/>
              <a:t>, </a:t>
            </a:r>
            <a:r>
              <a:rPr lang="en-US" dirty="0" err="1"/>
              <a:t>n</a:t>
            </a:r>
            <a:r>
              <a:rPr lang="en-US" baseline="-25000" dirty="0" err="1"/>
              <a:t>n</a:t>
            </a:r>
            <a:r>
              <a:rPr lang="en-US" dirty="0"/>
              <a:t>, </a:t>
            </a:r>
            <a:r>
              <a:rPr lang="en-US" dirty="0" err="1"/>
              <a:t>n</a:t>
            </a:r>
            <a:r>
              <a:rPr lang="en-US" baseline="-25000" dirty="0" err="1"/>
              <a:t>d</a:t>
            </a:r>
            <a:r>
              <a:rPr lang="en-US" dirty="0"/>
              <a:t>, n</a:t>
            </a:r>
            <a:r>
              <a:rPr lang="en-US" baseline="-25000" dirty="0"/>
              <a:t>q</a:t>
            </a:r>
            <a:r>
              <a:rPr lang="en-US" dirty="0"/>
              <a:t>}, where n</a:t>
            </a:r>
            <a:r>
              <a:rPr lang="en-US" baseline="-25000" dirty="0"/>
              <a:t>p</a:t>
            </a:r>
            <a:r>
              <a:rPr lang="en-US" dirty="0"/>
              <a:t>+5n</a:t>
            </a:r>
            <a:r>
              <a:rPr lang="en-US" baseline="-25000" dirty="0"/>
              <a:t>n</a:t>
            </a:r>
            <a:r>
              <a:rPr lang="en-US" dirty="0"/>
              <a:t>+10n</a:t>
            </a:r>
            <a:r>
              <a:rPr lang="en-US" baseline="-25000" dirty="0"/>
              <a:t>d</a:t>
            </a:r>
            <a:r>
              <a:rPr lang="en-US" dirty="0"/>
              <a:t>+25n</a:t>
            </a:r>
            <a:r>
              <a:rPr lang="en-US" baseline="-25000" dirty="0"/>
              <a:t>q</a:t>
            </a:r>
            <a:r>
              <a:rPr lang="en-US" dirty="0"/>
              <a:t>=k and </a:t>
            </a:r>
            <a:r>
              <a:rPr lang="en-US" dirty="0" err="1"/>
              <a:t>n</a:t>
            </a:r>
            <a:r>
              <a:rPr lang="en-US" baseline="-25000" dirty="0" err="1"/>
              <a:t>p</a:t>
            </a:r>
            <a:r>
              <a:rPr lang="en-US" dirty="0" err="1"/>
              <a:t>+n</a:t>
            </a:r>
            <a:r>
              <a:rPr lang="en-US" baseline="-25000" dirty="0" err="1"/>
              <a:t>n</a:t>
            </a:r>
            <a:r>
              <a:rPr lang="en-US" dirty="0" err="1"/>
              <a:t>+n</a:t>
            </a:r>
            <a:r>
              <a:rPr lang="en-US" baseline="-25000" dirty="0" err="1"/>
              <a:t>d</a:t>
            </a:r>
            <a:r>
              <a:rPr lang="en-US" dirty="0" err="1"/>
              <a:t>+n</a:t>
            </a:r>
            <a:r>
              <a:rPr lang="en-US" baseline="-25000" dirty="0" err="1"/>
              <a:t>q</a:t>
            </a:r>
            <a:r>
              <a:rPr lang="en-US" dirty="0"/>
              <a:t> is minimized</a:t>
            </a:r>
          </a:p>
        </p:txBody>
      </p:sp>
      <p:sp>
        <p:nvSpPr>
          <p:cNvPr id="4" name="TextBox 3">
            <a:extLst>
              <a:ext uri="{FF2B5EF4-FFF2-40B4-BE49-F238E27FC236}">
                <a16:creationId xmlns:a16="http://schemas.microsoft.com/office/drawing/2014/main" id="{F16C22AE-E0DE-7D4D-BB74-401C852D368C}"/>
              </a:ext>
            </a:extLst>
          </p:cNvPr>
          <p:cNvSpPr txBox="1"/>
          <p:nvPr/>
        </p:nvSpPr>
        <p:spPr>
          <a:xfrm>
            <a:off x="1780674" y="4523875"/>
            <a:ext cx="4947445" cy="954107"/>
          </a:xfrm>
          <a:prstGeom prst="rect">
            <a:avLst/>
          </a:prstGeom>
          <a:noFill/>
        </p:spPr>
        <p:txBody>
          <a:bodyPr wrap="none" rtlCol="0">
            <a:spAutoFit/>
          </a:bodyPr>
          <a:lstStyle/>
          <a:p>
            <a:r>
              <a:rPr lang="en-US" sz="2800" dirty="0">
                <a:solidFill>
                  <a:srgbClr val="FF0000"/>
                </a:solidFill>
              </a:rPr>
              <a:t>What is this problem?</a:t>
            </a:r>
          </a:p>
          <a:p>
            <a:r>
              <a:rPr lang="en-US" sz="2800" dirty="0">
                <a:solidFill>
                  <a:srgbClr val="FF0000"/>
                </a:solidFill>
              </a:rPr>
              <a:t>How would you state it in English?</a:t>
            </a:r>
          </a:p>
        </p:txBody>
      </p:sp>
    </p:spTree>
    <p:extLst>
      <p:ext uri="{BB962C8B-B14F-4D97-AF65-F5344CB8AC3E}">
        <p14:creationId xmlns:p14="http://schemas.microsoft.com/office/powerpoint/2010/main" val="3596909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FF14A5E-93DB-6A4A-B56E-B470E64B77F6}"/>
              </a:ext>
            </a:extLst>
          </p:cNvPr>
          <p:cNvSpPr>
            <a:spLocks noGrp="1" noChangeArrowheads="1"/>
          </p:cNvSpPr>
          <p:nvPr>
            <p:ph type="title"/>
          </p:nvPr>
        </p:nvSpPr>
        <p:spPr/>
        <p:txBody>
          <a:bodyPr/>
          <a:lstStyle/>
          <a:p>
            <a:pPr eaLnBrk="1" hangingPunct="1">
              <a:defRPr/>
            </a:pPr>
            <a:r>
              <a:rPr lang="en-US">
                <a:cs typeface="+mj-cs"/>
              </a:rPr>
              <a:t>Interval scheduling</a:t>
            </a:r>
          </a:p>
        </p:txBody>
      </p:sp>
      <p:sp>
        <p:nvSpPr>
          <p:cNvPr id="13315" name="Rectangle 3">
            <a:extLst>
              <a:ext uri="{FF2B5EF4-FFF2-40B4-BE49-F238E27FC236}">
                <a16:creationId xmlns:a16="http://schemas.microsoft.com/office/drawing/2014/main" id="{9D2E5743-853E-B74A-8C61-B1912C604474}"/>
              </a:ext>
            </a:extLst>
          </p:cNvPr>
          <p:cNvSpPr>
            <a:spLocks noGrp="1" noChangeArrowheads="1"/>
          </p:cNvSpPr>
          <p:nvPr>
            <p:ph type="body" idx="1"/>
          </p:nvPr>
        </p:nvSpPr>
        <p:spPr>
          <a:xfrm>
            <a:off x="457200" y="1719264"/>
            <a:ext cx="8229600" cy="1486644"/>
          </a:xfrm>
        </p:spPr>
        <p:txBody>
          <a:bodyPr/>
          <a:lstStyle/>
          <a:p>
            <a:pPr marL="0" indent="0" eaLnBrk="1" hangingPunct="1">
              <a:buFont typeface="Wingdings" pitchFamily="2" charset="2"/>
              <a:buNone/>
            </a:pPr>
            <a:r>
              <a:rPr lang="en-US" altLang="en-US" sz="2800" dirty="0"/>
              <a:t>Given </a:t>
            </a:r>
            <a:r>
              <a:rPr lang="en-US" altLang="en-US" sz="2800" i="1" dirty="0"/>
              <a:t>n</a:t>
            </a:r>
            <a:r>
              <a:rPr lang="en-US" altLang="en-US" sz="2800" dirty="0"/>
              <a:t> activities A = [a</a:t>
            </a:r>
            <a:r>
              <a:rPr lang="en-US" altLang="en-US" sz="2800" baseline="-25000" dirty="0"/>
              <a:t>1</a:t>
            </a:r>
            <a:r>
              <a:rPr lang="en-US" altLang="en-US" sz="2800" dirty="0"/>
              <a:t>,a</a:t>
            </a:r>
            <a:r>
              <a:rPr lang="en-US" altLang="en-US" sz="2800" baseline="-25000" dirty="0"/>
              <a:t>2</a:t>
            </a:r>
            <a:r>
              <a:rPr lang="en-US" altLang="en-US" sz="2800" dirty="0"/>
              <a:t>, ..,a</a:t>
            </a:r>
            <a:r>
              <a:rPr lang="en-US" altLang="en-US" sz="2800" baseline="-25000" dirty="0"/>
              <a:t>n</a:t>
            </a:r>
            <a:r>
              <a:rPr lang="en-US" altLang="en-US" sz="2800" dirty="0"/>
              <a:t>] where each activity has start time </a:t>
            </a:r>
            <a:r>
              <a:rPr lang="en-US" altLang="en-US" sz="2800" dirty="0" err="1"/>
              <a:t>s</a:t>
            </a:r>
            <a:r>
              <a:rPr lang="en-US" altLang="en-US" sz="2800" baseline="-25000" dirty="0" err="1"/>
              <a:t>i</a:t>
            </a:r>
            <a:r>
              <a:rPr lang="en-US" altLang="en-US" sz="2800" dirty="0"/>
              <a:t> and a finish time f</a:t>
            </a:r>
            <a:r>
              <a:rPr lang="en-US" altLang="en-US" sz="2800" baseline="-25000" dirty="0"/>
              <a:t>i</a:t>
            </a:r>
            <a:r>
              <a:rPr lang="en-US" altLang="en-US" sz="2800" dirty="0"/>
              <a:t>. Schedule as many as possible of these activities such that they don’</a:t>
            </a:r>
            <a:r>
              <a:rPr lang="en-US" altLang="ja-JP" sz="2800" dirty="0"/>
              <a:t>t conflict.</a:t>
            </a:r>
            <a:endParaRPr lang="en-US" altLang="en-US" sz="2800" dirty="0"/>
          </a:p>
        </p:txBody>
      </p:sp>
      <p:sp>
        <p:nvSpPr>
          <p:cNvPr id="13316" name="Line 4">
            <a:extLst>
              <a:ext uri="{FF2B5EF4-FFF2-40B4-BE49-F238E27FC236}">
                <a16:creationId xmlns:a16="http://schemas.microsoft.com/office/drawing/2014/main" id="{F5D42DE8-B188-4F4C-BF8A-74E8A349AD83}"/>
              </a:ext>
            </a:extLst>
          </p:cNvPr>
          <p:cNvSpPr>
            <a:spLocks noChangeShapeType="1"/>
          </p:cNvSpPr>
          <p:nvPr/>
        </p:nvSpPr>
        <p:spPr bwMode="auto">
          <a:xfrm>
            <a:off x="990600" y="4495800"/>
            <a:ext cx="54864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17" name="Line 5">
            <a:extLst>
              <a:ext uri="{FF2B5EF4-FFF2-40B4-BE49-F238E27FC236}">
                <a16:creationId xmlns:a16="http://schemas.microsoft.com/office/drawing/2014/main" id="{31E66834-2D56-4249-A38A-FEF581E13D98}"/>
              </a:ext>
            </a:extLst>
          </p:cNvPr>
          <p:cNvSpPr>
            <a:spLocks noChangeShapeType="1"/>
          </p:cNvSpPr>
          <p:nvPr/>
        </p:nvSpPr>
        <p:spPr bwMode="auto">
          <a:xfrm>
            <a:off x="990600" y="5181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18" name="Line 6">
            <a:extLst>
              <a:ext uri="{FF2B5EF4-FFF2-40B4-BE49-F238E27FC236}">
                <a16:creationId xmlns:a16="http://schemas.microsoft.com/office/drawing/2014/main" id="{3C6BF481-3CEB-B749-AD84-CA09B1251341}"/>
              </a:ext>
            </a:extLst>
          </p:cNvPr>
          <p:cNvSpPr>
            <a:spLocks noChangeShapeType="1"/>
          </p:cNvSpPr>
          <p:nvPr/>
        </p:nvSpPr>
        <p:spPr bwMode="auto">
          <a:xfrm>
            <a:off x="9906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19" name="Line 7">
            <a:extLst>
              <a:ext uri="{FF2B5EF4-FFF2-40B4-BE49-F238E27FC236}">
                <a16:creationId xmlns:a16="http://schemas.microsoft.com/office/drawing/2014/main" id="{935619BD-E1BB-844E-BBF4-3AAC0DE5F929}"/>
              </a:ext>
            </a:extLst>
          </p:cNvPr>
          <p:cNvSpPr>
            <a:spLocks noChangeShapeType="1"/>
          </p:cNvSpPr>
          <p:nvPr/>
        </p:nvSpPr>
        <p:spPr bwMode="auto">
          <a:xfrm>
            <a:off x="22860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20" name="Line 8">
            <a:extLst>
              <a:ext uri="{FF2B5EF4-FFF2-40B4-BE49-F238E27FC236}">
                <a16:creationId xmlns:a16="http://schemas.microsoft.com/office/drawing/2014/main" id="{AE90EA8E-0F21-444F-9757-4623760916DB}"/>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21" name="Line 9">
            <a:extLst>
              <a:ext uri="{FF2B5EF4-FFF2-40B4-BE49-F238E27FC236}">
                <a16:creationId xmlns:a16="http://schemas.microsoft.com/office/drawing/2014/main" id="{35D0E1A5-C4CB-574A-96F2-EFF86DD476A8}"/>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22" name="Line 10">
            <a:extLst>
              <a:ext uri="{FF2B5EF4-FFF2-40B4-BE49-F238E27FC236}">
                <a16:creationId xmlns:a16="http://schemas.microsoft.com/office/drawing/2014/main" id="{3B8A093E-70A6-F449-9058-106F08454EF9}"/>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23" name="Line 11">
            <a:extLst>
              <a:ext uri="{FF2B5EF4-FFF2-40B4-BE49-F238E27FC236}">
                <a16:creationId xmlns:a16="http://schemas.microsoft.com/office/drawing/2014/main" id="{D92CDF1C-905E-1543-99B6-57E8392BF4E2}"/>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24" name="Line 12">
            <a:extLst>
              <a:ext uri="{FF2B5EF4-FFF2-40B4-BE49-F238E27FC236}">
                <a16:creationId xmlns:a16="http://schemas.microsoft.com/office/drawing/2014/main" id="{3C822332-E520-AB40-9E64-28B222FF42A4}"/>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522981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F47BC93-4891-8446-863A-F0FE81553505}"/>
              </a:ext>
            </a:extLst>
          </p:cNvPr>
          <p:cNvSpPr>
            <a:spLocks noGrp="1" noChangeArrowheads="1"/>
          </p:cNvSpPr>
          <p:nvPr>
            <p:ph type="title"/>
          </p:nvPr>
        </p:nvSpPr>
        <p:spPr/>
        <p:txBody>
          <a:bodyPr/>
          <a:lstStyle/>
          <a:p>
            <a:pPr eaLnBrk="1" hangingPunct="1">
              <a:defRPr/>
            </a:pPr>
            <a:r>
              <a:rPr lang="en-US">
                <a:cs typeface="+mj-cs"/>
              </a:rPr>
              <a:t>Interval scheduling</a:t>
            </a:r>
          </a:p>
        </p:txBody>
      </p:sp>
      <p:sp>
        <p:nvSpPr>
          <p:cNvPr id="14339" name="Rectangle 3">
            <a:extLst>
              <a:ext uri="{FF2B5EF4-FFF2-40B4-BE49-F238E27FC236}">
                <a16:creationId xmlns:a16="http://schemas.microsoft.com/office/drawing/2014/main" id="{D8FE4580-D3BD-AD45-B93A-46517AF2D6C0}"/>
              </a:ext>
            </a:extLst>
          </p:cNvPr>
          <p:cNvSpPr>
            <a:spLocks noGrp="1" noChangeArrowheads="1"/>
          </p:cNvSpPr>
          <p:nvPr>
            <p:ph type="body" idx="1"/>
          </p:nvPr>
        </p:nvSpPr>
        <p:spPr>
          <a:xfrm>
            <a:off x="457200" y="1719263"/>
            <a:ext cx="8229600" cy="2166937"/>
          </a:xfrm>
        </p:spPr>
        <p:txBody>
          <a:bodyPr/>
          <a:lstStyle/>
          <a:p>
            <a:pPr marL="0" indent="0" eaLnBrk="1" hangingPunct="1">
              <a:buFont typeface="Wingdings" pitchFamily="2" charset="2"/>
              <a:buNone/>
            </a:pPr>
            <a:r>
              <a:rPr lang="en-US" altLang="en-US" sz="2800" dirty="0"/>
              <a:t>Given </a:t>
            </a:r>
            <a:r>
              <a:rPr lang="en-US" altLang="en-US" sz="2800" i="1" dirty="0"/>
              <a:t>n</a:t>
            </a:r>
            <a:r>
              <a:rPr lang="en-US" altLang="en-US" sz="2800" dirty="0"/>
              <a:t> activities A = [a</a:t>
            </a:r>
            <a:r>
              <a:rPr lang="en-US" altLang="en-US" sz="2800" baseline="-25000" dirty="0"/>
              <a:t>1</a:t>
            </a:r>
            <a:r>
              <a:rPr lang="en-US" altLang="en-US" sz="2800" dirty="0"/>
              <a:t>,a</a:t>
            </a:r>
            <a:r>
              <a:rPr lang="en-US" altLang="en-US" sz="2800" baseline="-25000" dirty="0"/>
              <a:t>2</a:t>
            </a:r>
            <a:r>
              <a:rPr lang="en-US" altLang="en-US" sz="2800" dirty="0"/>
              <a:t>, .., a</a:t>
            </a:r>
            <a:r>
              <a:rPr lang="en-US" altLang="en-US" sz="2800" baseline="-25000" dirty="0"/>
              <a:t>n</a:t>
            </a:r>
            <a:r>
              <a:rPr lang="en-US" altLang="en-US" sz="2800" dirty="0"/>
              <a:t>] where each activity has start time </a:t>
            </a:r>
            <a:r>
              <a:rPr lang="en-US" altLang="en-US" sz="2800" dirty="0" err="1"/>
              <a:t>s</a:t>
            </a:r>
            <a:r>
              <a:rPr lang="en-US" altLang="en-US" sz="2800" baseline="-25000" dirty="0" err="1"/>
              <a:t>i</a:t>
            </a:r>
            <a:r>
              <a:rPr lang="en-US" altLang="en-US" sz="2800" dirty="0"/>
              <a:t> and a finish time f</a:t>
            </a:r>
            <a:r>
              <a:rPr lang="en-US" altLang="en-US" sz="2800" baseline="-25000" dirty="0"/>
              <a:t>i</a:t>
            </a:r>
            <a:r>
              <a:rPr lang="en-US" altLang="en-US" sz="2800" dirty="0"/>
              <a:t>.  Schedule as many as possible of these activities such that they don’</a:t>
            </a:r>
            <a:r>
              <a:rPr lang="en-US" altLang="ja-JP" sz="2800" dirty="0"/>
              <a:t>t conflict.</a:t>
            </a:r>
            <a:endParaRPr lang="en-US" altLang="en-US" sz="2800" dirty="0"/>
          </a:p>
        </p:txBody>
      </p:sp>
      <p:sp>
        <p:nvSpPr>
          <p:cNvPr id="14340" name="Line 4">
            <a:extLst>
              <a:ext uri="{FF2B5EF4-FFF2-40B4-BE49-F238E27FC236}">
                <a16:creationId xmlns:a16="http://schemas.microsoft.com/office/drawing/2014/main" id="{6A199CCE-C4A9-1A49-B606-98BE0A8D57CA}"/>
              </a:ext>
            </a:extLst>
          </p:cNvPr>
          <p:cNvSpPr>
            <a:spLocks noChangeShapeType="1"/>
          </p:cNvSpPr>
          <p:nvPr/>
        </p:nvSpPr>
        <p:spPr bwMode="auto">
          <a:xfrm>
            <a:off x="990600" y="4495800"/>
            <a:ext cx="54864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41" name="Line 5">
            <a:extLst>
              <a:ext uri="{FF2B5EF4-FFF2-40B4-BE49-F238E27FC236}">
                <a16:creationId xmlns:a16="http://schemas.microsoft.com/office/drawing/2014/main" id="{2F7D2FF3-C471-4A43-A43E-B26C075FE264}"/>
              </a:ext>
            </a:extLst>
          </p:cNvPr>
          <p:cNvSpPr>
            <a:spLocks noChangeShapeType="1"/>
          </p:cNvSpPr>
          <p:nvPr/>
        </p:nvSpPr>
        <p:spPr bwMode="auto">
          <a:xfrm>
            <a:off x="990600" y="5181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42" name="Line 6">
            <a:extLst>
              <a:ext uri="{FF2B5EF4-FFF2-40B4-BE49-F238E27FC236}">
                <a16:creationId xmlns:a16="http://schemas.microsoft.com/office/drawing/2014/main" id="{B27861DF-1CF8-C549-8C8E-8CECAA687137}"/>
              </a:ext>
            </a:extLst>
          </p:cNvPr>
          <p:cNvSpPr>
            <a:spLocks noChangeShapeType="1"/>
          </p:cNvSpPr>
          <p:nvPr/>
        </p:nvSpPr>
        <p:spPr bwMode="auto">
          <a:xfrm>
            <a:off x="990600" y="58674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43" name="Line 7">
            <a:extLst>
              <a:ext uri="{FF2B5EF4-FFF2-40B4-BE49-F238E27FC236}">
                <a16:creationId xmlns:a16="http://schemas.microsoft.com/office/drawing/2014/main" id="{953F0658-EBB6-B940-953A-05809A807055}"/>
              </a:ext>
            </a:extLst>
          </p:cNvPr>
          <p:cNvSpPr>
            <a:spLocks noChangeShapeType="1"/>
          </p:cNvSpPr>
          <p:nvPr/>
        </p:nvSpPr>
        <p:spPr bwMode="auto">
          <a:xfrm>
            <a:off x="22860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44" name="Line 8">
            <a:extLst>
              <a:ext uri="{FF2B5EF4-FFF2-40B4-BE49-F238E27FC236}">
                <a16:creationId xmlns:a16="http://schemas.microsoft.com/office/drawing/2014/main" id="{B9C8C0CA-1C95-A34F-8D6B-3E62854C53BD}"/>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45" name="Line 9">
            <a:extLst>
              <a:ext uri="{FF2B5EF4-FFF2-40B4-BE49-F238E27FC236}">
                <a16:creationId xmlns:a16="http://schemas.microsoft.com/office/drawing/2014/main" id="{F4F28AAC-74C4-9749-B566-23A5C9901B23}"/>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46" name="Line 10">
            <a:extLst>
              <a:ext uri="{FF2B5EF4-FFF2-40B4-BE49-F238E27FC236}">
                <a16:creationId xmlns:a16="http://schemas.microsoft.com/office/drawing/2014/main" id="{D04584FC-F5FF-3C48-93A4-CAFAB1174FCC}"/>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47" name="Line 11">
            <a:extLst>
              <a:ext uri="{FF2B5EF4-FFF2-40B4-BE49-F238E27FC236}">
                <a16:creationId xmlns:a16="http://schemas.microsoft.com/office/drawing/2014/main" id="{C64FBF9F-3693-E248-A23C-F8407209CD93}"/>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48" name="Line 12">
            <a:extLst>
              <a:ext uri="{FF2B5EF4-FFF2-40B4-BE49-F238E27FC236}">
                <a16:creationId xmlns:a16="http://schemas.microsoft.com/office/drawing/2014/main" id="{43F398D1-2E03-654A-BC81-1D2AFD1D3270}"/>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49" name="Text Box 13">
            <a:extLst>
              <a:ext uri="{FF2B5EF4-FFF2-40B4-BE49-F238E27FC236}">
                <a16:creationId xmlns:a16="http://schemas.microsoft.com/office/drawing/2014/main" id="{07C29957-B96C-9140-94B2-C6F4F562A29C}"/>
              </a:ext>
            </a:extLst>
          </p:cNvPr>
          <p:cNvSpPr txBox="1">
            <a:spLocks noChangeArrowheads="1"/>
          </p:cNvSpPr>
          <p:nvPr/>
        </p:nvSpPr>
        <p:spPr bwMode="auto">
          <a:xfrm>
            <a:off x="990600" y="6248400"/>
            <a:ext cx="33528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Which activities conflict?</a:t>
            </a:r>
          </a:p>
        </p:txBody>
      </p:sp>
    </p:spTree>
    <p:extLst>
      <p:ext uri="{BB962C8B-B14F-4D97-AF65-F5344CB8AC3E}">
        <p14:creationId xmlns:p14="http://schemas.microsoft.com/office/powerpoint/2010/main" val="841175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D8CCCDC-6B8F-674D-98B4-10EBFE7FE574}"/>
              </a:ext>
            </a:extLst>
          </p:cNvPr>
          <p:cNvSpPr>
            <a:spLocks noGrp="1" noChangeArrowheads="1"/>
          </p:cNvSpPr>
          <p:nvPr>
            <p:ph type="title"/>
          </p:nvPr>
        </p:nvSpPr>
        <p:spPr/>
        <p:txBody>
          <a:bodyPr/>
          <a:lstStyle/>
          <a:p>
            <a:pPr eaLnBrk="1" hangingPunct="1">
              <a:defRPr/>
            </a:pPr>
            <a:r>
              <a:rPr lang="en-US">
                <a:cs typeface="+mj-cs"/>
              </a:rPr>
              <a:t>Interval scheduling</a:t>
            </a:r>
          </a:p>
        </p:txBody>
      </p:sp>
      <p:sp>
        <p:nvSpPr>
          <p:cNvPr id="15364" name="Line 4">
            <a:extLst>
              <a:ext uri="{FF2B5EF4-FFF2-40B4-BE49-F238E27FC236}">
                <a16:creationId xmlns:a16="http://schemas.microsoft.com/office/drawing/2014/main" id="{A106F8DC-4CF4-AB4B-80E4-E690170B7DAE}"/>
              </a:ext>
            </a:extLst>
          </p:cNvPr>
          <p:cNvSpPr>
            <a:spLocks noChangeShapeType="1"/>
          </p:cNvSpPr>
          <p:nvPr/>
        </p:nvSpPr>
        <p:spPr bwMode="auto">
          <a:xfrm>
            <a:off x="990600" y="4495800"/>
            <a:ext cx="5486400" cy="0"/>
          </a:xfrm>
          <a:prstGeom prst="line">
            <a:avLst/>
          </a:prstGeom>
          <a:noFill/>
          <a:ln w="38100">
            <a:solidFill>
              <a:srgbClr val="FF0000"/>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365" name="Line 5">
            <a:extLst>
              <a:ext uri="{FF2B5EF4-FFF2-40B4-BE49-F238E27FC236}">
                <a16:creationId xmlns:a16="http://schemas.microsoft.com/office/drawing/2014/main" id="{D131E6D5-B6DF-0A48-BB26-858BE838186C}"/>
              </a:ext>
            </a:extLst>
          </p:cNvPr>
          <p:cNvSpPr>
            <a:spLocks noChangeShapeType="1"/>
          </p:cNvSpPr>
          <p:nvPr/>
        </p:nvSpPr>
        <p:spPr bwMode="auto">
          <a:xfrm>
            <a:off x="990600" y="5181600"/>
            <a:ext cx="762000" cy="0"/>
          </a:xfrm>
          <a:prstGeom prst="line">
            <a:avLst/>
          </a:prstGeom>
          <a:noFill/>
          <a:ln w="38100">
            <a:solidFill>
              <a:srgbClr val="FF0000"/>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366" name="Line 6">
            <a:extLst>
              <a:ext uri="{FF2B5EF4-FFF2-40B4-BE49-F238E27FC236}">
                <a16:creationId xmlns:a16="http://schemas.microsoft.com/office/drawing/2014/main" id="{76739ECE-46C9-CC4F-B2B9-F967532339E3}"/>
              </a:ext>
            </a:extLst>
          </p:cNvPr>
          <p:cNvSpPr>
            <a:spLocks noChangeShapeType="1"/>
          </p:cNvSpPr>
          <p:nvPr/>
        </p:nvSpPr>
        <p:spPr bwMode="auto">
          <a:xfrm>
            <a:off x="990600" y="58674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367" name="Line 7">
            <a:extLst>
              <a:ext uri="{FF2B5EF4-FFF2-40B4-BE49-F238E27FC236}">
                <a16:creationId xmlns:a16="http://schemas.microsoft.com/office/drawing/2014/main" id="{F0FC7049-C218-BD46-99A0-DB841D098955}"/>
              </a:ext>
            </a:extLst>
          </p:cNvPr>
          <p:cNvSpPr>
            <a:spLocks noChangeShapeType="1"/>
          </p:cNvSpPr>
          <p:nvPr/>
        </p:nvSpPr>
        <p:spPr bwMode="auto">
          <a:xfrm>
            <a:off x="2286000" y="5181600"/>
            <a:ext cx="1524000" cy="0"/>
          </a:xfrm>
          <a:prstGeom prst="line">
            <a:avLst/>
          </a:prstGeom>
          <a:noFill/>
          <a:ln w="38100">
            <a:solidFill>
              <a:srgbClr val="FF0000"/>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368" name="Line 8">
            <a:extLst>
              <a:ext uri="{FF2B5EF4-FFF2-40B4-BE49-F238E27FC236}">
                <a16:creationId xmlns:a16="http://schemas.microsoft.com/office/drawing/2014/main" id="{7A67372A-C706-A445-9AB1-2652B05672F1}"/>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369" name="Line 9">
            <a:extLst>
              <a:ext uri="{FF2B5EF4-FFF2-40B4-BE49-F238E27FC236}">
                <a16:creationId xmlns:a16="http://schemas.microsoft.com/office/drawing/2014/main" id="{B294B721-554C-704C-BBCD-502779381A21}"/>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370" name="Line 10">
            <a:extLst>
              <a:ext uri="{FF2B5EF4-FFF2-40B4-BE49-F238E27FC236}">
                <a16:creationId xmlns:a16="http://schemas.microsoft.com/office/drawing/2014/main" id="{CA8F3582-1412-AA45-8EF0-4B64C0A79EC2}"/>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371" name="Line 11">
            <a:extLst>
              <a:ext uri="{FF2B5EF4-FFF2-40B4-BE49-F238E27FC236}">
                <a16:creationId xmlns:a16="http://schemas.microsoft.com/office/drawing/2014/main" id="{A72F4E6F-CC41-AB48-9707-8A1D82EEC0BD}"/>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372" name="Line 12">
            <a:extLst>
              <a:ext uri="{FF2B5EF4-FFF2-40B4-BE49-F238E27FC236}">
                <a16:creationId xmlns:a16="http://schemas.microsoft.com/office/drawing/2014/main" id="{C4653B8D-81F6-D64F-9868-4B437720696B}"/>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373" name="Text Box 13">
            <a:extLst>
              <a:ext uri="{FF2B5EF4-FFF2-40B4-BE49-F238E27FC236}">
                <a16:creationId xmlns:a16="http://schemas.microsoft.com/office/drawing/2014/main" id="{B90C60D4-350F-654C-AF02-FFA79AF56CDB}"/>
              </a:ext>
            </a:extLst>
          </p:cNvPr>
          <p:cNvSpPr txBox="1">
            <a:spLocks noChangeArrowheads="1"/>
          </p:cNvSpPr>
          <p:nvPr/>
        </p:nvSpPr>
        <p:spPr bwMode="auto">
          <a:xfrm>
            <a:off x="990600" y="6248400"/>
            <a:ext cx="33528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Which activities conflict?</a:t>
            </a:r>
          </a:p>
        </p:txBody>
      </p:sp>
      <p:sp>
        <p:nvSpPr>
          <p:cNvPr id="17" name="Rectangle 3">
            <a:extLst>
              <a:ext uri="{FF2B5EF4-FFF2-40B4-BE49-F238E27FC236}">
                <a16:creationId xmlns:a16="http://schemas.microsoft.com/office/drawing/2014/main" id="{19AF469E-7E38-F544-B55A-3C1476462884}"/>
              </a:ext>
            </a:extLst>
          </p:cNvPr>
          <p:cNvSpPr txBox="1">
            <a:spLocks noChangeArrowheads="1"/>
          </p:cNvSpPr>
          <p:nvPr/>
        </p:nvSpPr>
        <p:spPr bwMode="auto">
          <a:xfrm>
            <a:off x="457200" y="1719263"/>
            <a:ext cx="8229600" cy="2166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800" dirty="0">
                <a:latin typeface="+mn-lt"/>
              </a:rPr>
              <a:t>Given </a:t>
            </a:r>
            <a:r>
              <a:rPr lang="en-US" altLang="en-US" sz="2800" i="1" dirty="0">
                <a:latin typeface="+mn-lt"/>
              </a:rPr>
              <a:t>n</a:t>
            </a:r>
            <a:r>
              <a:rPr lang="en-US" altLang="en-US" sz="2800" dirty="0">
                <a:latin typeface="+mn-lt"/>
              </a:rPr>
              <a:t> activities A = [a</a:t>
            </a:r>
            <a:r>
              <a:rPr lang="en-US" altLang="en-US" sz="2800" baseline="-25000" dirty="0">
                <a:latin typeface="+mn-lt"/>
              </a:rPr>
              <a:t>1</a:t>
            </a:r>
            <a:r>
              <a:rPr lang="en-US" altLang="en-US" sz="2800" dirty="0">
                <a:latin typeface="+mn-lt"/>
              </a:rPr>
              <a:t>,a</a:t>
            </a:r>
            <a:r>
              <a:rPr lang="en-US" altLang="en-US" sz="2800" baseline="-25000" dirty="0">
                <a:latin typeface="+mn-lt"/>
              </a:rPr>
              <a:t>2</a:t>
            </a:r>
            <a:r>
              <a:rPr lang="en-US" altLang="en-US" sz="2800" dirty="0">
                <a:latin typeface="+mn-lt"/>
              </a:rPr>
              <a:t>, .., a</a:t>
            </a:r>
            <a:r>
              <a:rPr lang="en-US" altLang="en-US" sz="2800" baseline="-25000" dirty="0">
                <a:latin typeface="+mn-lt"/>
              </a:rPr>
              <a:t>n</a:t>
            </a:r>
            <a:r>
              <a:rPr lang="en-US" altLang="en-US" sz="2800" dirty="0">
                <a:latin typeface="+mn-lt"/>
              </a:rPr>
              <a:t>] where each activity has start time </a:t>
            </a:r>
            <a:r>
              <a:rPr lang="en-US" altLang="en-US" sz="2800" dirty="0" err="1">
                <a:latin typeface="+mn-lt"/>
              </a:rPr>
              <a:t>s</a:t>
            </a:r>
            <a:r>
              <a:rPr lang="en-US" altLang="en-US" sz="2800" baseline="-25000" dirty="0" err="1">
                <a:latin typeface="+mn-lt"/>
              </a:rPr>
              <a:t>i</a:t>
            </a:r>
            <a:r>
              <a:rPr lang="en-US" altLang="en-US" sz="2800" dirty="0">
                <a:latin typeface="+mn-lt"/>
              </a:rPr>
              <a:t> and a finish time f</a:t>
            </a:r>
            <a:r>
              <a:rPr lang="en-US" altLang="en-US" sz="2800" baseline="-25000" dirty="0">
                <a:latin typeface="+mn-lt"/>
              </a:rPr>
              <a:t>i</a:t>
            </a:r>
            <a:r>
              <a:rPr lang="en-US" altLang="en-US" sz="2800" dirty="0">
                <a:latin typeface="+mn-lt"/>
              </a:rPr>
              <a:t>.  Schedule </a:t>
            </a:r>
            <a:r>
              <a:rPr lang="en-US" altLang="en-US" sz="2800" dirty="0">
                <a:solidFill>
                  <a:srgbClr val="FF0000"/>
                </a:solidFill>
                <a:latin typeface="+mn-lt"/>
              </a:rPr>
              <a:t>as many as possible </a:t>
            </a:r>
            <a:r>
              <a:rPr lang="en-US" altLang="en-US" sz="2800" dirty="0">
                <a:latin typeface="+mn-lt"/>
              </a:rPr>
              <a:t>of these activities such that they </a:t>
            </a:r>
            <a:r>
              <a:rPr lang="en-US" altLang="en-US" sz="2800" dirty="0">
                <a:solidFill>
                  <a:srgbClr val="FF0000"/>
                </a:solidFill>
                <a:latin typeface="+mn-lt"/>
              </a:rPr>
              <a:t>don’</a:t>
            </a:r>
            <a:r>
              <a:rPr lang="en-US" altLang="ja-JP" sz="2800" dirty="0">
                <a:solidFill>
                  <a:srgbClr val="FF0000"/>
                </a:solidFill>
                <a:latin typeface="+mn-lt"/>
              </a:rPr>
              <a:t>t conflict</a:t>
            </a:r>
            <a:r>
              <a:rPr lang="en-US" altLang="ja-JP" sz="2800" dirty="0">
                <a:latin typeface="+mn-lt"/>
              </a:rPr>
              <a:t>.</a:t>
            </a:r>
            <a:endParaRPr lang="en-US" altLang="en-US" sz="2800" dirty="0">
              <a:latin typeface="+mn-lt"/>
            </a:endParaRPr>
          </a:p>
        </p:txBody>
      </p:sp>
    </p:spTree>
    <p:extLst>
      <p:ext uri="{BB962C8B-B14F-4D97-AF65-F5344CB8AC3E}">
        <p14:creationId xmlns:p14="http://schemas.microsoft.com/office/powerpoint/2010/main" val="3697801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58ECEF0-CF44-3643-8741-572B28025981}"/>
              </a:ext>
            </a:extLst>
          </p:cNvPr>
          <p:cNvSpPr>
            <a:spLocks noGrp="1" noChangeArrowheads="1"/>
          </p:cNvSpPr>
          <p:nvPr>
            <p:ph type="title"/>
          </p:nvPr>
        </p:nvSpPr>
        <p:spPr/>
        <p:txBody>
          <a:bodyPr/>
          <a:lstStyle/>
          <a:p>
            <a:pPr eaLnBrk="1" hangingPunct="1">
              <a:defRPr/>
            </a:pPr>
            <a:r>
              <a:rPr lang="en-US">
                <a:cs typeface="+mj-cs"/>
              </a:rPr>
              <a:t>Simple recursive solution</a:t>
            </a:r>
          </a:p>
        </p:txBody>
      </p:sp>
      <p:sp>
        <p:nvSpPr>
          <p:cNvPr id="16387" name="Rectangle 3">
            <a:extLst>
              <a:ext uri="{FF2B5EF4-FFF2-40B4-BE49-F238E27FC236}">
                <a16:creationId xmlns:a16="http://schemas.microsoft.com/office/drawing/2014/main" id="{68BF6B47-2612-494E-A7F4-FFE239BE5645}"/>
              </a:ext>
            </a:extLst>
          </p:cNvPr>
          <p:cNvSpPr>
            <a:spLocks noGrp="1" noChangeArrowheads="1"/>
          </p:cNvSpPr>
          <p:nvPr>
            <p:ph type="body" idx="1"/>
          </p:nvPr>
        </p:nvSpPr>
        <p:spPr>
          <a:xfrm>
            <a:off x="0" y="1719263"/>
            <a:ext cx="9044848" cy="1252537"/>
          </a:xfrm>
        </p:spPr>
        <p:txBody>
          <a:bodyPr/>
          <a:lstStyle/>
          <a:p>
            <a:pPr marL="0" indent="0" eaLnBrk="1" hangingPunct="1">
              <a:buFont typeface="Wingdings" charset="0"/>
              <a:buNone/>
              <a:defRPr/>
            </a:pPr>
            <a:r>
              <a:rPr lang="en-US" dirty="0">
                <a:cs typeface="+mn-cs"/>
              </a:rPr>
              <a:t>Enumerate all possible solutions and find which schedules the most activities.</a:t>
            </a:r>
          </a:p>
        </p:txBody>
      </p:sp>
      <p:pic>
        <p:nvPicPr>
          <p:cNvPr id="2" name="Picture 1">
            <a:extLst>
              <a:ext uri="{FF2B5EF4-FFF2-40B4-BE49-F238E27FC236}">
                <a16:creationId xmlns:a16="http://schemas.microsoft.com/office/drawing/2014/main" id="{1CA0E02F-C723-FD4F-B810-2646A3D03E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276600"/>
            <a:ext cx="65928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5391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BB1DA71-1249-A94E-B578-CD744C46F123}"/>
              </a:ext>
            </a:extLst>
          </p:cNvPr>
          <p:cNvSpPr>
            <a:spLocks noGrp="1" noChangeArrowheads="1"/>
          </p:cNvSpPr>
          <p:nvPr>
            <p:ph type="title"/>
          </p:nvPr>
        </p:nvSpPr>
        <p:spPr/>
        <p:txBody>
          <a:bodyPr/>
          <a:lstStyle/>
          <a:p>
            <a:pPr eaLnBrk="1" hangingPunct="1">
              <a:defRPr/>
            </a:pPr>
            <a:r>
              <a:rPr lang="en-US">
                <a:cs typeface="+mj-cs"/>
              </a:rPr>
              <a:t>Simple recursive solution</a:t>
            </a:r>
          </a:p>
        </p:txBody>
      </p:sp>
      <p:sp>
        <p:nvSpPr>
          <p:cNvPr id="17411" name="Rectangle 3">
            <a:extLst>
              <a:ext uri="{FF2B5EF4-FFF2-40B4-BE49-F238E27FC236}">
                <a16:creationId xmlns:a16="http://schemas.microsoft.com/office/drawing/2014/main" id="{AA08F3B4-6C75-4740-BE02-33F4256FAEA9}"/>
              </a:ext>
            </a:extLst>
          </p:cNvPr>
          <p:cNvSpPr>
            <a:spLocks noGrp="1" noChangeArrowheads="1"/>
          </p:cNvSpPr>
          <p:nvPr>
            <p:ph type="body" idx="1"/>
          </p:nvPr>
        </p:nvSpPr>
        <p:spPr>
          <a:xfrm>
            <a:off x="457200" y="1719263"/>
            <a:ext cx="8229600" cy="2014537"/>
          </a:xfrm>
        </p:spPr>
        <p:txBody>
          <a:bodyPr/>
          <a:lstStyle/>
          <a:p>
            <a:pPr marL="0" indent="0" eaLnBrk="1" hangingPunct="1">
              <a:lnSpc>
                <a:spcPct val="90000"/>
              </a:lnSpc>
              <a:buFont typeface="Wingdings" charset="0"/>
              <a:buNone/>
              <a:defRPr/>
            </a:pPr>
            <a:r>
              <a:rPr lang="en-US" sz="2800" dirty="0">
                <a:solidFill>
                  <a:srgbClr val="FF0000"/>
                </a:solidFill>
                <a:cs typeface="+mn-cs"/>
              </a:rPr>
              <a:t>Is it correct?</a:t>
            </a:r>
          </a:p>
          <a:p>
            <a:pPr lvl="1" eaLnBrk="1" hangingPunct="1">
              <a:lnSpc>
                <a:spcPct val="90000"/>
              </a:lnSpc>
              <a:buFont typeface="Wingdings" charset="0"/>
              <a:buChar char="l"/>
              <a:defRPr/>
            </a:pPr>
            <a:r>
              <a:rPr lang="en-US" sz="2400" dirty="0"/>
              <a:t>max{all possible solutions}</a:t>
            </a:r>
          </a:p>
          <a:p>
            <a:pPr marL="0" indent="0" eaLnBrk="1" hangingPunct="1">
              <a:lnSpc>
                <a:spcPct val="90000"/>
              </a:lnSpc>
              <a:buFont typeface="Wingdings" charset="0"/>
              <a:buNone/>
              <a:defRPr/>
            </a:pPr>
            <a:r>
              <a:rPr lang="en-US" sz="2800" dirty="0">
                <a:solidFill>
                  <a:srgbClr val="FF0000"/>
                </a:solidFill>
                <a:cs typeface="+mn-cs"/>
              </a:rPr>
              <a:t>Running time?</a:t>
            </a:r>
          </a:p>
          <a:p>
            <a:pPr lvl="1" eaLnBrk="1" hangingPunct="1">
              <a:lnSpc>
                <a:spcPct val="90000"/>
              </a:lnSpc>
              <a:buFont typeface="Wingdings" charset="0"/>
              <a:buChar char="l"/>
              <a:defRPr/>
            </a:pPr>
            <a:r>
              <a:rPr lang="en-US" sz="2400" dirty="0"/>
              <a:t>O(n!)</a:t>
            </a:r>
          </a:p>
        </p:txBody>
      </p:sp>
      <p:pic>
        <p:nvPicPr>
          <p:cNvPr id="19459" name="Picture 4">
            <a:extLst>
              <a:ext uri="{FF2B5EF4-FFF2-40B4-BE49-F238E27FC236}">
                <a16:creationId xmlns:a16="http://schemas.microsoft.com/office/drawing/2014/main" id="{5AC4A20A-31FE-1640-A849-BF948CD72E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038600"/>
            <a:ext cx="5999163"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5380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005D0E0-0B9D-ED49-B238-1CBAE8ECC780}"/>
              </a:ext>
            </a:extLst>
          </p:cNvPr>
          <p:cNvSpPr>
            <a:spLocks noGrp="1" noChangeArrowheads="1"/>
          </p:cNvSpPr>
          <p:nvPr>
            <p:ph type="title"/>
          </p:nvPr>
        </p:nvSpPr>
        <p:spPr/>
        <p:txBody>
          <a:bodyPr/>
          <a:lstStyle/>
          <a:p>
            <a:pPr eaLnBrk="1" hangingPunct="1">
              <a:defRPr/>
            </a:pPr>
            <a:r>
              <a:rPr lang="en-US">
                <a:cs typeface="+mj-cs"/>
              </a:rPr>
              <a:t>Can we do better?</a:t>
            </a:r>
          </a:p>
        </p:txBody>
      </p:sp>
      <p:sp>
        <p:nvSpPr>
          <p:cNvPr id="18435" name="Rectangle 3">
            <a:extLst>
              <a:ext uri="{FF2B5EF4-FFF2-40B4-BE49-F238E27FC236}">
                <a16:creationId xmlns:a16="http://schemas.microsoft.com/office/drawing/2014/main" id="{82D57164-2C1B-994E-B4BE-EB0FC6F67FC4}"/>
              </a:ext>
            </a:extLst>
          </p:cNvPr>
          <p:cNvSpPr>
            <a:spLocks noGrp="1" noChangeArrowheads="1"/>
          </p:cNvSpPr>
          <p:nvPr>
            <p:ph type="body" idx="1"/>
          </p:nvPr>
        </p:nvSpPr>
        <p:spPr>
          <a:xfrm>
            <a:off x="381000" y="1719263"/>
            <a:ext cx="8382000" cy="2395537"/>
          </a:xfrm>
        </p:spPr>
        <p:txBody>
          <a:bodyPr/>
          <a:lstStyle/>
          <a:p>
            <a:pPr marL="0" indent="0" eaLnBrk="1" hangingPunct="1">
              <a:buFont typeface="Wingdings" pitchFamily="2" charset="2"/>
              <a:buNone/>
            </a:pPr>
            <a:r>
              <a:rPr lang="en-US" altLang="en-US" sz="2400" dirty="0"/>
              <a:t>Dynamic programming</a:t>
            </a:r>
          </a:p>
          <a:p>
            <a:pPr lvl="1" eaLnBrk="1" hangingPunct="1"/>
            <a:r>
              <a:rPr lang="en-US" altLang="en-US" sz="2000" dirty="0"/>
              <a:t>O(n</a:t>
            </a:r>
            <a:r>
              <a:rPr lang="en-US" altLang="en-US" sz="2000" baseline="30000" dirty="0"/>
              <a:t>2</a:t>
            </a:r>
            <a:r>
              <a:rPr lang="en-US" altLang="en-US" sz="2000" dirty="0"/>
              <a:t>)</a:t>
            </a:r>
          </a:p>
          <a:p>
            <a:pPr marL="0" indent="0" eaLnBrk="1" hangingPunct="1">
              <a:buFont typeface="Wingdings" pitchFamily="2" charset="2"/>
              <a:buNone/>
            </a:pPr>
            <a:r>
              <a:rPr lang="en-US" altLang="en-US" sz="2400" dirty="0"/>
              <a:t>Greedy solution – Is there a way to repeatedly make local decisions?</a:t>
            </a:r>
          </a:p>
          <a:p>
            <a:pPr lvl="1" eaLnBrk="1" hangingPunct="1"/>
            <a:r>
              <a:rPr lang="en-US" altLang="en-US" sz="2000" dirty="0"/>
              <a:t>Key: we’d still like to end up with the </a:t>
            </a:r>
            <a:r>
              <a:rPr lang="en-US" altLang="en-US" sz="2000" i="1" dirty="0">
                <a:solidFill>
                  <a:srgbClr val="FF0000"/>
                </a:solidFill>
              </a:rPr>
              <a:t>optimal</a:t>
            </a:r>
            <a:r>
              <a:rPr lang="en-US" altLang="en-US" sz="2000" dirty="0"/>
              <a:t> solution</a:t>
            </a:r>
          </a:p>
        </p:txBody>
      </p:sp>
      <p:sp>
        <p:nvSpPr>
          <p:cNvPr id="18436" name="Line 4">
            <a:extLst>
              <a:ext uri="{FF2B5EF4-FFF2-40B4-BE49-F238E27FC236}">
                <a16:creationId xmlns:a16="http://schemas.microsoft.com/office/drawing/2014/main" id="{89936961-5BB1-474D-B52D-E2E6A8679E73}"/>
              </a:ext>
            </a:extLst>
          </p:cNvPr>
          <p:cNvSpPr>
            <a:spLocks noChangeShapeType="1"/>
          </p:cNvSpPr>
          <p:nvPr/>
        </p:nvSpPr>
        <p:spPr bwMode="auto">
          <a:xfrm>
            <a:off x="990600" y="4495800"/>
            <a:ext cx="54864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37" name="Line 5">
            <a:extLst>
              <a:ext uri="{FF2B5EF4-FFF2-40B4-BE49-F238E27FC236}">
                <a16:creationId xmlns:a16="http://schemas.microsoft.com/office/drawing/2014/main" id="{9E532215-1624-7547-83B8-473F871AE283}"/>
              </a:ext>
            </a:extLst>
          </p:cNvPr>
          <p:cNvSpPr>
            <a:spLocks noChangeShapeType="1"/>
          </p:cNvSpPr>
          <p:nvPr/>
        </p:nvSpPr>
        <p:spPr bwMode="auto">
          <a:xfrm>
            <a:off x="990600" y="5181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38" name="Line 6">
            <a:extLst>
              <a:ext uri="{FF2B5EF4-FFF2-40B4-BE49-F238E27FC236}">
                <a16:creationId xmlns:a16="http://schemas.microsoft.com/office/drawing/2014/main" id="{34664667-60B2-0540-9FF8-5CBACDC15E41}"/>
              </a:ext>
            </a:extLst>
          </p:cNvPr>
          <p:cNvSpPr>
            <a:spLocks noChangeShapeType="1"/>
          </p:cNvSpPr>
          <p:nvPr/>
        </p:nvSpPr>
        <p:spPr bwMode="auto">
          <a:xfrm>
            <a:off x="9906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39" name="Line 7">
            <a:extLst>
              <a:ext uri="{FF2B5EF4-FFF2-40B4-BE49-F238E27FC236}">
                <a16:creationId xmlns:a16="http://schemas.microsoft.com/office/drawing/2014/main" id="{39F89DA3-4D95-D446-B502-84B91443C401}"/>
              </a:ext>
            </a:extLst>
          </p:cNvPr>
          <p:cNvSpPr>
            <a:spLocks noChangeShapeType="1"/>
          </p:cNvSpPr>
          <p:nvPr/>
        </p:nvSpPr>
        <p:spPr bwMode="auto">
          <a:xfrm>
            <a:off x="22860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40" name="Line 8">
            <a:extLst>
              <a:ext uri="{FF2B5EF4-FFF2-40B4-BE49-F238E27FC236}">
                <a16:creationId xmlns:a16="http://schemas.microsoft.com/office/drawing/2014/main" id="{F1B8644E-FF69-064F-A685-B88D0CBBBF09}"/>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41" name="Line 9">
            <a:extLst>
              <a:ext uri="{FF2B5EF4-FFF2-40B4-BE49-F238E27FC236}">
                <a16:creationId xmlns:a16="http://schemas.microsoft.com/office/drawing/2014/main" id="{33652512-651D-B242-A0D4-E2D09C4B1D3B}"/>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42" name="Line 10">
            <a:extLst>
              <a:ext uri="{FF2B5EF4-FFF2-40B4-BE49-F238E27FC236}">
                <a16:creationId xmlns:a16="http://schemas.microsoft.com/office/drawing/2014/main" id="{139CE1A6-3CC8-D84A-B67E-8BA2362FEECA}"/>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43" name="Line 11">
            <a:extLst>
              <a:ext uri="{FF2B5EF4-FFF2-40B4-BE49-F238E27FC236}">
                <a16:creationId xmlns:a16="http://schemas.microsoft.com/office/drawing/2014/main" id="{2DC5750C-2235-7044-BFEF-296E47E65C99}"/>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44" name="Line 12">
            <a:extLst>
              <a:ext uri="{FF2B5EF4-FFF2-40B4-BE49-F238E27FC236}">
                <a16:creationId xmlns:a16="http://schemas.microsoft.com/office/drawing/2014/main" id="{CC4A5786-FB0E-2041-9FD0-F4C1DB836BB2}"/>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813913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D1D1097-9969-7048-B921-9855266D089E}"/>
              </a:ext>
            </a:extLst>
          </p:cNvPr>
          <p:cNvSpPr>
            <a:spLocks noGrp="1" noChangeArrowheads="1"/>
          </p:cNvSpPr>
          <p:nvPr>
            <p:ph type="title"/>
          </p:nvPr>
        </p:nvSpPr>
        <p:spPr>
          <a:xfrm>
            <a:off x="304800" y="122238"/>
            <a:ext cx="7543800" cy="1295400"/>
          </a:xfrm>
        </p:spPr>
        <p:txBody>
          <a:bodyPr/>
          <a:lstStyle/>
          <a:p>
            <a:pPr eaLnBrk="1" hangingPunct="1">
              <a:defRPr/>
            </a:pPr>
            <a:r>
              <a:rPr lang="en-US" dirty="0">
                <a:cs typeface="+mj-cs"/>
              </a:rPr>
              <a:t>Overview of a greedy approach</a:t>
            </a:r>
          </a:p>
        </p:txBody>
      </p:sp>
      <p:sp>
        <p:nvSpPr>
          <p:cNvPr id="24579" name="Rectangle 3">
            <a:extLst>
              <a:ext uri="{FF2B5EF4-FFF2-40B4-BE49-F238E27FC236}">
                <a16:creationId xmlns:a16="http://schemas.microsoft.com/office/drawing/2014/main" id="{48EA1B36-CFA1-6C44-9DFC-64D1D46AA497}"/>
              </a:ext>
            </a:extLst>
          </p:cNvPr>
          <p:cNvSpPr>
            <a:spLocks noGrp="1" noChangeArrowheads="1"/>
          </p:cNvSpPr>
          <p:nvPr>
            <p:ph type="body" idx="1"/>
          </p:nvPr>
        </p:nvSpPr>
        <p:spPr>
          <a:xfrm>
            <a:off x="304800" y="1719263"/>
            <a:ext cx="8534400" cy="4411662"/>
          </a:xfrm>
        </p:spPr>
        <p:txBody>
          <a:bodyPr/>
          <a:lstStyle/>
          <a:p>
            <a:pPr marL="0" indent="0" eaLnBrk="1" hangingPunct="1">
              <a:buFont typeface="Wingdings" pitchFamily="2" charset="2"/>
              <a:buNone/>
            </a:pPr>
            <a:r>
              <a:rPr lang="en-US" altLang="en-US" sz="2400" dirty="0"/>
              <a:t>Greedily pick an activity to schedule</a:t>
            </a:r>
          </a:p>
          <a:p>
            <a:pPr marL="0" indent="0" eaLnBrk="1" hangingPunct="1"/>
            <a:endParaRPr lang="en-US" altLang="en-US" sz="2400" dirty="0"/>
          </a:p>
          <a:p>
            <a:pPr marL="0" indent="0" eaLnBrk="1" hangingPunct="1">
              <a:buFont typeface="Wingdings" pitchFamily="2" charset="2"/>
              <a:buNone/>
            </a:pPr>
            <a:r>
              <a:rPr lang="en-US" altLang="en-US" sz="2400" dirty="0"/>
              <a:t>Add that activity to the answer</a:t>
            </a:r>
          </a:p>
          <a:p>
            <a:pPr marL="0" indent="0" eaLnBrk="1" hangingPunct="1"/>
            <a:endParaRPr lang="en-US" altLang="en-US" sz="2400" dirty="0"/>
          </a:p>
          <a:p>
            <a:pPr marL="0" indent="0" eaLnBrk="1" hangingPunct="1">
              <a:buFont typeface="Wingdings" pitchFamily="2" charset="2"/>
              <a:buNone/>
            </a:pPr>
            <a:r>
              <a:rPr lang="en-US" altLang="en-US" sz="2400" dirty="0"/>
              <a:t>Remove that activity and all conflicting activities.  Call this A</a:t>
            </a:r>
            <a:r>
              <a:rPr lang="ja-JP" altLang="en-US" sz="2400"/>
              <a:t>’</a:t>
            </a:r>
            <a:r>
              <a:rPr lang="en-US" altLang="ja-JP" sz="2400" dirty="0"/>
              <a:t>.</a:t>
            </a:r>
          </a:p>
          <a:p>
            <a:pPr marL="0" indent="0" eaLnBrk="1" hangingPunct="1"/>
            <a:endParaRPr lang="en-US" altLang="en-US" sz="2400" dirty="0"/>
          </a:p>
          <a:p>
            <a:pPr marL="0" indent="0" eaLnBrk="1" hangingPunct="1">
              <a:buFont typeface="Wingdings" pitchFamily="2" charset="2"/>
              <a:buNone/>
            </a:pPr>
            <a:r>
              <a:rPr lang="en-US" altLang="en-US" sz="2400" dirty="0"/>
              <a:t>Repeat on A</a:t>
            </a:r>
            <a:r>
              <a:rPr lang="ja-JP" altLang="en-US" sz="2400"/>
              <a:t>’</a:t>
            </a:r>
            <a:r>
              <a:rPr lang="en-US" altLang="ja-JP" sz="2400" dirty="0"/>
              <a:t>until A</a:t>
            </a:r>
            <a:r>
              <a:rPr lang="ja-JP" altLang="en-US" sz="2400"/>
              <a:t>’</a:t>
            </a:r>
            <a:r>
              <a:rPr lang="en-US" altLang="ja-JP" sz="2400" dirty="0"/>
              <a:t> is empty</a:t>
            </a:r>
            <a:endParaRPr lang="en-US" altLang="en-US" sz="2400" dirty="0"/>
          </a:p>
        </p:txBody>
      </p:sp>
    </p:spTree>
    <p:extLst>
      <p:ext uri="{BB962C8B-B14F-4D97-AF65-F5344CB8AC3E}">
        <p14:creationId xmlns:p14="http://schemas.microsoft.com/office/powerpoint/2010/main" val="2960930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EE3D314-D6B8-014D-A945-9907D7DF901D}"/>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9" name="Line 4">
            <a:extLst>
              <a:ext uri="{FF2B5EF4-FFF2-40B4-BE49-F238E27FC236}">
                <a16:creationId xmlns:a16="http://schemas.microsoft.com/office/drawing/2014/main" id="{FADE3125-DCD9-2841-8ABA-51061C32563B}"/>
              </a:ext>
            </a:extLst>
          </p:cNvPr>
          <p:cNvSpPr>
            <a:spLocks noChangeShapeType="1"/>
          </p:cNvSpPr>
          <p:nvPr/>
        </p:nvSpPr>
        <p:spPr bwMode="auto">
          <a:xfrm>
            <a:off x="838200" y="2895600"/>
            <a:ext cx="54864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 name="Line 5">
            <a:extLst>
              <a:ext uri="{FF2B5EF4-FFF2-40B4-BE49-F238E27FC236}">
                <a16:creationId xmlns:a16="http://schemas.microsoft.com/office/drawing/2014/main" id="{D120C161-EE5B-A44F-89CD-FFA03B642DF3}"/>
              </a:ext>
            </a:extLst>
          </p:cNvPr>
          <p:cNvSpPr>
            <a:spLocks noChangeShapeType="1"/>
          </p:cNvSpPr>
          <p:nvPr/>
        </p:nvSpPr>
        <p:spPr bwMode="auto">
          <a:xfrm>
            <a:off x="838200" y="3581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1" name="Line 6">
            <a:extLst>
              <a:ext uri="{FF2B5EF4-FFF2-40B4-BE49-F238E27FC236}">
                <a16:creationId xmlns:a16="http://schemas.microsoft.com/office/drawing/2014/main" id="{22A27CBF-D926-D949-ACAC-D18CE2FADBF5}"/>
              </a:ext>
            </a:extLst>
          </p:cNvPr>
          <p:cNvSpPr>
            <a:spLocks noChangeShapeType="1"/>
          </p:cNvSpPr>
          <p:nvPr/>
        </p:nvSpPr>
        <p:spPr bwMode="auto">
          <a:xfrm>
            <a:off x="838200" y="4267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2" name="Line 7">
            <a:extLst>
              <a:ext uri="{FF2B5EF4-FFF2-40B4-BE49-F238E27FC236}">
                <a16:creationId xmlns:a16="http://schemas.microsoft.com/office/drawing/2014/main" id="{0D65BD6F-F822-CA4C-BEC3-CC42A4323E08}"/>
              </a:ext>
            </a:extLst>
          </p:cNvPr>
          <p:cNvSpPr>
            <a:spLocks noChangeShapeType="1"/>
          </p:cNvSpPr>
          <p:nvPr/>
        </p:nvSpPr>
        <p:spPr bwMode="auto">
          <a:xfrm>
            <a:off x="2133600" y="3581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 name="Line 8">
            <a:extLst>
              <a:ext uri="{FF2B5EF4-FFF2-40B4-BE49-F238E27FC236}">
                <a16:creationId xmlns:a16="http://schemas.microsoft.com/office/drawing/2014/main" id="{41334B52-2411-064E-A86F-3AD392028497}"/>
              </a:ext>
            </a:extLst>
          </p:cNvPr>
          <p:cNvSpPr>
            <a:spLocks noChangeShapeType="1"/>
          </p:cNvSpPr>
          <p:nvPr/>
        </p:nvSpPr>
        <p:spPr bwMode="auto">
          <a:xfrm>
            <a:off x="3505200" y="42672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 name="Line 9">
            <a:extLst>
              <a:ext uri="{FF2B5EF4-FFF2-40B4-BE49-F238E27FC236}">
                <a16:creationId xmlns:a16="http://schemas.microsoft.com/office/drawing/2014/main" id="{D958022B-0666-3A4D-8E40-74AC91EEBE98}"/>
              </a:ext>
            </a:extLst>
          </p:cNvPr>
          <p:cNvSpPr>
            <a:spLocks noChangeShapeType="1"/>
          </p:cNvSpPr>
          <p:nvPr/>
        </p:nvSpPr>
        <p:spPr bwMode="auto">
          <a:xfrm>
            <a:off x="4572000" y="3581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 name="Line 10">
            <a:extLst>
              <a:ext uri="{FF2B5EF4-FFF2-40B4-BE49-F238E27FC236}">
                <a16:creationId xmlns:a16="http://schemas.microsoft.com/office/drawing/2014/main" id="{DB26FF04-99A7-934F-8703-054EC95786A4}"/>
              </a:ext>
            </a:extLst>
          </p:cNvPr>
          <p:cNvSpPr>
            <a:spLocks noChangeShapeType="1"/>
          </p:cNvSpPr>
          <p:nvPr/>
        </p:nvSpPr>
        <p:spPr bwMode="auto">
          <a:xfrm>
            <a:off x="5181600" y="4267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 name="Line 11">
            <a:extLst>
              <a:ext uri="{FF2B5EF4-FFF2-40B4-BE49-F238E27FC236}">
                <a16:creationId xmlns:a16="http://schemas.microsoft.com/office/drawing/2014/main" id="{900A6557-A1AB-464B-9F86-61759DABC279}"/>
              </a:ext>
            </a:extLst>
          </p:cNvPr>
          <p:cNvSpPr>
            <a:spLocks noChangeShapeType="1"/>
          </p:cNvSpPr>
          <p:nvPr/>
        </p:nvSpPr>
        <p:spPr bwMode="auto">
          <a:xfrm>
            <a:off x="7162800" y="3581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 name="Line 12">
            <a:extLst>
              <a:ext uri="{FF2B5EF4-FFF2-40B4-BE49-F238E27FC236}">
                <a16:creationId xmlns:a16="http://schemas.microsoft.com/office/drawing/2014/main" id="{E12B846F-B876-3149-9774-CC95AAA44EB2}"/>
              </a:ext>
            </a:extLst>
          </p:cNvPr>
          <p:cNvSpPr>
            <a:spLocks noChangeShapeType="1"/>
          </p:cNvSpPr>
          <p:nvPr/>
        </p:nvSpPr>
        <p:spPr bwMode="auto">
          <a:xfrm>
            <a:off x="7391400" y="2895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2657804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48B8670-7B17-1646-855E-5E310D80BA61}"/>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19459" name="Rectangle 3">
            <a:extLst>
              <a:ext uri="{FF2B5EF4-FFF2-40B4-BE49-F238E27FC236}">
                <a16:creationId xmlns:a16="http://schemas.microsoft.com/office/drawing/2014/main" id="{EFAB7A53-3749-4A40-BEC9-6E08E305C77F}"/>
              </a:ext>
            </a:extLst>
          </p:cNvPr>
          <p:cNvSpPr>
            <a:spLocks noGrp="1" noChangeArrowheads="1"/>
          </p:cNvSpPr>
          <p:nvPr>
            <p:ph type="body" idx="1"/>
          </p:nvPr>
        </p:nvSpPr>
        <p:spPr>
          <a:xfrm>
            <a:off x="457200" y="1719264"/>
            <a:ext cx="8229600" cy="1163274"/>
          </a:xfrm>
        </p:spPr>
        <p:txBody>
          <a:bodyPr/>
          <a:lstStyle/>
          <a:p>
            <a:pPr marL="0" indent="0" eaLnBrk="1" hangingPunct="1">
              <a:buFont typeface="Wingdings" pitchFamily="2" charset="2"/>
              <a:buNone/>
            </a:pPr>
            <a:r>
              <a:rPr lang="en-US" altLang="en-US" dirty="0"/>
              <a:t>Select the activity that starts the earliest, i.e., </a:t>
            </a:r>
            <a:br>
              <a:rPr lang="en-US" altLang="en-US" dirty="0"/>
            </a:br>
            <a:r>
              <a:rPr lang="en-US" altLang="en-US" dirty="0" err="1"/>
              <a:t>argmin</a:t>
            </a:r>
            <a:r>
              <a:rPr lang="en-US" altLang="en-US" dirty="0"/>
              <a:t>{s</a:t>
            </a:r>
            <a:r>
              <a:rPr lang="en-US" altLang="en-US" baseline="-25000" dirty="0"/>
              <a:t>1</a:t>
            </a:r>
            <a:r>
              <a:rPr lang="en-US" altLang="en-US" dirty="0"/>
              <a:t>, s</a:t>
            </a:r>
            <a:r>
              <a:rPr lang="en-US" altLang="en-US" baseline="-25000" dirty="0"/>
              <a:t>2</a:t>
            </a:r>
            <a:r>
              <a:rPr lang="en-US" altLang="en-US" dirty="0"/>
              <a:t>, s</a:t>
            </a:r>
            <a:r>
              <a:rPr lang="en-US" altLang="en-US" baseline="-25000" dirty="0"/>
              <a:t>3</a:t>
            </a:r>
            <a:r>
              <a:rPr lang="en-US" altLang="en-US" dirty="0"/>
              <a:t>, …, </a:t>
            </a:r>
            <a:r>
              <a:rPr lang="en-US" altLang="en-US" dirty="0" err="1"/>
              <a:t>s</a:t>
            </a:r>
            <a:r>
              <a:rPr lang="en-US" altLang="en-US" baseline="-25000" dirty="0" err="1"/>
              <a:t>n</a:t>
            </a:r>
            <a:r>
              <a:rPr lang="en-US" altLang="en-US" dirty="0"/>
              <a:t>}?</a:t>
            </a:r>
          </a:p>
        </p:txBody>
      </p:sp>
      <p:sp>
        <p:nvSpPr>
          <p:cNvPr id="19460" name="Line 4">
            <a:extLst>
              <a:ext uri="{FF2B5EF4-FFF2-40B4-BE49-F238E27FC236}">
                <a16:creationId xmlns:a16="http://schemas.microsoft.com/office/drawing/2014/main" id="{4EA02148-B65A-5447-AB4D-95FCB348FE7E}"/>
              </a:ext>
            </a:extLst>
          </p:cNvPr>
          <p:cNvSpPr>
            <a:spLocks noChangeShapeType="1"/>
          </p:cNvSpPr>
          <p:nvPr/>
        </p:nvSpPr>
        <p:spPr bwMode="auto">
          <a:xfrm>
            <a:off x="1600200" y="4343400"/>
            <a:ext cx="54864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61" name="Line 5">
            <a:extLst>
              <a:ext uri="{FF2B5EF4-FFF2-40B4-BE49-F238E27FC236}">
                <a16:creationId xmlns:a16="http://schemas.microsoft.com/office/drawing/2014/main" id="{893438B9-90C1-6549-B214-37D10EC85D00}"/>
              </a:ext>
            </a:extLst>
          </p:cNvPr>
          <p:cNvSpPr>
            <a:spLocks noChangeShapeType="1"/>
          </p:cNvSpPr>
          <p:nvPr/>
        </p:nvSpPr>
        <p:spPr bwMode="auto">
          <a:xfrm>
            <a:off x="2286000" y="4953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62" name="Line 6">
            <a:extLst>
              <a:ext uri="{FF2B5EF4-FFF2-40B4-BE49-F238E27FC236}">
                <a16:creationId xmlns:a16="http://schemas.microsoft.com/office/drawing/2014/main" id="{D587302A-7DA1-9244-A318-F351F64FAD5B}"/>
              </a:ext>
            </a:extLst>
          </p:cNvPr>
          <p:cNvSpPr>
            <a:spLocks noChangeShapeType="1"/>
          </p:cNvSpPr>
          <p:nvPr/>
        </p:nvSpPr>
        <p:spPr bwMode="auto">
          <a:xfrm>
            <a:off x="4724400" y="4953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1047245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28DD7B5-C6F6-4B4F-AB18-CC0BDDC823F9}"/>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22532" name="Line 4">
            <a:extLst>
              <a:ext uri="{FF2B5EF4-FFF2-40B4-BE49-F238E27FC236}">
                <a16:creationId xmlns:a16="http://schemas.microsoft.com/office/drawing/2014/main" id="{E18B5A7A-3F38-E843-9A88-552831B409CD}"/>
              </a:ext>
            </a:extLst>
          </p:cNvPr>
          <p:cNvSpPr>
            <a:spLocks noChangeShapeType="1"/>
          </p:cNvSpPr>
          <p:nvPr/>
        </p:nvSpPr>
        <p:spPr bwMode="auto">
          <a:xfrm>
            <a:off x="1600200" y="4343400"/>
            <a:ext cx="5486400" cy="0"/>
          </a:xfrm>
          <a:prstGeom prst="line">
            <a:avLst/>
          </a:prstGeom>
          <a:noFill/>
          <a:ln w="28575">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33" name="Line 5">
            <a:extLst>
              <a:ext uri="{FF2B5EF4-FFF2-40B4-BE49-F238E27FC236}">
                <a16:creationId xmlns:a16="http://schemas.microsoft.com/office/drawing/2014/main" id="{2BB215BE-D499-5247-AA3E-123200035DEB}"/>
              </a:ext>
            </a:extLst>
          </p:cNvPr>
          <p:cNvSpPr>
            <a:spLocks noChangeShapeType="1"/>
          </p:cNvSpPr>
          <p:nvPr/>
        </p:nvSpPr>
        <p:spPr bwMode="auto">
          <a:xfrm>
            <a:off x="2286000" y="4953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34" name="Line 6">
            <a:extLst>
              <a:ext uri="{FF2B5EF4-FFF2-40B4-BE49-F238E27FC236}">
                <a16:creationId xmlns:a16="http://schemas.microsoft.com/office/drawing/2014/main" id="{8EFA1CCE-0D84-0742-9445-24DF47BB180F}"/>
              </a:ext>
            </a:extLst>
          </p:cNvPr>
          <p:cNvSpPr>
            <a:spLocks noChangeShapeType="1"/>
          </p:cNvSpPr>
          <p:nvPr/>
        </p:nvSpPr>
        <p:spPr bwMode="auto">
          <a:xfrm>
            <a:off x="4724400" y="4953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35" name="Text Box 7">
            <a:extLst>
              <a:ext uri="{FF2B5EF4-FFF2-40B4-BE49-F238E27FC236}">
                <a16:creationId xmlns:a16="http://schemas.microsoft.com/office/drawing/2014/main" id="{E4062C5C-F69C-5641-BC3F-9C96E7FF7DB4}"/>
              </a:ext>
            </a:extLst>
          </p:cNvPr>
          <p:cNvSpPr txBox="1">
            <a:spLocks noChangeArrowheads="1"/>
          </p:cNvSpPr>
          <p:nvPr/>
        </p:nvSpPr>
        <p:spPr bwMode="auto">
          <a:xfrm>
            <a:off x="3429000" y="5715000"/>
            <a:ext cx="1676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non-optimal</a:t>
            </a:r>
          </a:p>
        </p:txBody>
      </p:sp>
      <p:sp>
        <p:nvSpPr>
          <p:cNvPr id="9" name="Rectangle 3">
            <a:extLst>
              <a:ext uri="{FF2B5EF4-FFF2-40B4-BE49-F238E27FC236}">
                <a16:creationId xmlns:a16="http://schemas.microsoft.com/office/drawing/2014/main" id="{8D0B7D84-854B-524A-A3F5-A7A7090FC7B4}"/>
              </a:ext>
            </a:extLst>
          </p:cNvPr>
          <p:cNvSpPr txBox="1">
            <a:spLocks noChangeArrowheads="1"/>
          </p:cNvSpPr>
          <p:nvPr/>
        </p:nvSpPr>
        <p:spPr bwMode="auto">
          <a:xfrm>
            <a:off x="457200" y="1719263"/>
            <a:ext cx="7309945" cy="1709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900" dirty="0">
                <a:latin typeface="+mn-lt"/>
              </a:rPr>
              <a:t>Select the activity that starts the earliest, i.e. </a:t>
            </a:r>
            <a:r>
              <a:rPr lang="en-US" altLang="en-US" sz="2900" dirty="0" err="1">
                <a:latin typeface="+mn-lt"/>
              </a:rPr>
              <a:t>argmin</a:t>
            </a:r>
            <a:r>
              <a:rPr lang="en-US" altLang="en-US" sz="2900" dirty="0">
                <a:latin typeface="+mn-lt"/>
              </a:rPr>
              <a:t>{s</a:t>
            </a:r>
            <a:r>
              <a:rPr lang="en-US" altLang="en-US" sz="2900" baseline="-25000" dirty="0">
                <a:latin typeface="+mn-lt"/>
              </a:rPr>
              <a:t>1</a:t>
            </a:r>
            <a:r>
              <a:rPr lang="en-US" altLang="en-US" sz="2900" dirty="0">
                <a:latin typeface="+mn-lt"/>
              </a:rPr>
              <a:t>, s</a:t>
            </a:r>
            <a:r>
              <a:rPr lang="en-US" altLang="en-US" sz="2900" baseline="-25000" dirty="0">
                <a:latin typeface="+mn-lt"/>
              </a:rPr>
              <a:t>2</a:t>
            </a:r>
            <a:r>
              <a:rPr lang="en-US" altLang="en-US" sz="2900" dirty="0">
                <a:latin typeface="+mn-lt"/>
              </a:rPr>
              <a:t>, s</a:t>
            </a:r>
            <a:r>
              <a:rPr lang="en-US" altLang="en-US" sz="2900" baseline="-25000" dirty="0">
                <a:latin typeface="+mn-lt"/>
              </a:rPr>
              <a:t>3</a:t>
            </a:r>
            <a:r>
              <a:rPr lang="en-US" altLang="en-US" sz="2900" dirty="0">
                <a:latin typeface="+mn-lt"/>
              </a:rPr>
              <a:t>, …, </a:t>
            </a:r>
            <a:r>
              <a:rPr lang="en-US" altLang="en-US" sz="2900" dirty="0" err="1">
                <a:latin typeface="+mn-lt"/>
              </a:rPr>
              <a:t>s</a:t>
            </a:r>
            <a:r>
              <a:rPr lang="en-US" altLang="en-US" sz="2900" baseline="-25000" dirty="0" err="1">
                <a:latin typeface="+mn-lt"/>
              </a:rPr>
              <a:t>n</a:t>
            </a:r>
            <a:r>
              <a:rPr lang="en-US" altLang="en-US" sz="2900" dirty="0">
                <a:latin typeface="+mn-lt"/>
              </a:rPr>
              <a:t>}?</a:t>
            </a:r>
          </a:p>
        </p:txBody>
      </p:sp>
    </p:spTree>
    <p:extLst>
      <p:ext uri="{BB962C8B-B14F-4D97-AF65-F5344CB8AC3E}">
        <p14:creationId xmlns:p14="http://schemas.microsoft.com/office/powerpoint/2010/main" val="78635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change!</a:t>
            </a:r>
          </a:p>
        </p:txBody>
      </p:sp>
      <p:sp>
        <p:nvSpPr>
          <p:cNvPr id="3" name="Content Placeholder 2"/>
          <p:cNvSpPr>
            <a:spLocks noGrp="1"/>
          </p:cNvSpPr>
          <p:nvPr>
            <p:ph sz="quarter" idx="1"/>
          </p:nvPr>
        </p:nvSpPr>
        <p:spPr/>
        <p:txBody>
          <a:bodyPr/>
          <a:lstStyle/>
          <a:p>
            <a:pPr marL="0" indent="0">
              <a:buNone/>
            </a:pPr>
            <a:r>
              <a:rPr lang="en-US" dirty="0"/>
              <a:t>Input:  a number k</a:t>
            </a:r>
            <a:endParaRPr lang="en-US" baseline="-25000" dirty="0"/>
          </a:p>
          <a:p>
            <a:pPr marL="0" indent="0">
              <a:buNone/>
            </a:pPr>
            <a:endParaRPr lang="en-US" dirty="0"/>
          </a:p>
          <a:p>
            <a:pPr marL="0" indent="0">
              <a:buNone/>
            </a:pPr>
            <a:r>
              <a:rPr lang="en-US" dirty="0"/>
              <a:t>Output: {n</a:t>
            </a:r>
            <a:r>
              <a:rPr lang="en-US" baseline="-25000" dirty="0"/>
              <a:t>p</a:t>
            </a:r>
            <a:r>
              <a:rPr lang="en-US" dirty="0"/>
              <a:t>, </a:t>
            </a:r>
            <a:r>
              <a:rPr lang="en-US" dirty="0" err="1"/>
              <a:t>n</a:t>
            </a:r>
            <a:r>
              <a:rPr lang="en-US" baseline="-25000" dirty="0" err="1"/>
              <a:t>n</a:t>
            </a:r>
            <a:r>
              <a:rPr lang="en-US" dirty="0"/>
              <a:t>, </a:t>
            </a:r>
            <a:r>
              <a:rPr lang="en-US" dirty="0" err="1"/>
              <a:t>n</a:t>
            </a:r>
            <a:r>
              <a:rPr lang="en-US" baseline="-25000" dirty="0" err="1"/>
              <a:t>d</a:t>
            </a:r>
            <a:r>
              <a:rPr lang="en-US" dirty="0"/>
              <a:t>, n</a:t>
            </a:r>
            <a:r>
              <a:rPr lang="en-US" baseline="-25000" dirty="0"/>
              <a:t>q</a:t>
            </a:r>
            <a:r>
              <a:rPr lang="en-US" dirty="0"/>
              <a:t>}, where n</a:t>
            </a:r>
            <a:r>
              <a:rPr lang="en-US" baseline="-25000" dirty="0"/>
              <a:t>p</a:t>
            </a:r>
            <a:r>
              <a:rPr lang="en-US" dirty="0"/>
              <a:t>+5n</a:t>
            </a:r>
            <a:r>
              <a:rPr lang="en-US" baseline="-25000" dirty="0"/>
              <a:t>n</a:t>
            </a:r>
            <a:r>
              <a:rPr lang="en-US" dirty="0"/>
              <a:t>+10n</a:t>
            </a:r>
            <a:r>
              <a:rPr lang="en-US" baseline="-25000" dirty="0"/>
              <a:t>d</a:t>
            </a:r>
            <a:r>
              <a:rPr lang="en-US" dirty="0"/>
              <a:t>+25n</a:t>
            </a:r>
            <a:r>
              <a:rPr lang="en-US" baseline="-25000" dirty="0"/>
              <a:t>q</a:t>
            </a:r>
            <a:r>
              <a:rPr lang="en-US" dirty="0"/>
              <a:t>=k and </a:t>
            </a:r>
            <a:r>
              <a:rPr lang="en-US" dirty="0" err="1"/>
              <a:t>n</a:t>
            </a:r>
            <a:r>
              <a:rPr lang="en-US" baseline="-25000" dirty="0" err="1"/>
              <a:t>p</a:t>
            </a:r>
            <a:r>
              <a:rPr lang="en-US" dirty="0" err="1"/>
              <a:t>+n</a:t>
            </a:r>
            <a:r>
              <a:rPr lang="en-US" baseline="-25000" dirty="0" err="1"/>
              <a:t>n</a:t>
            </a:r>
            <a:r>
              <a:rPr lang="en-US" dirty="0" err="1"/>
              <a:t>+n</a:t>
            </a:r>
            <a:r>
              <a:rPr lang="en-US" baseline="-25000" dirty="0" err="1"/>
              <a:t>d</a:t>
            </a:r>
            <a:r>
              <a:rPr lang="en-US" dirty="0" err="1"/>
              <a:t>+n</a:t>
            </a:r>
            <a:r>
              <a:rPr lang="en-US" baseline="-25000" dirty="0" err="1"/>
              <a:t>q</a:t>
            </a:r>
            <a:r>
              <a:rPr lang="en-US" dirty="0"/>
              <a:t> is minimized</a:t>
            </a:r>
          </a:p>
        </p:txBody>
      </p:sp>
      <p:sp>
        <p:nvSpPr>
          <p:cNvPr id="4" name="TextBox 3">
            <a:extLst>
              <a:ext uri="{FF2B5EF4-FFF2-40B4-BE49-F238E27FC236}">
                <a16:creationId xmlns:a16="http://schemas.microsoft.com/office/drawing/2014/main" id="{28A03C7E-9587-414B-AAF9-1F3C19F4D528}"/>
              </a:ext>
            </a:extLst>
          </p:cNvPr>
          <p:cNvSpPr txBox="1"/>
          <p:nvPr/>
        </p:nvSpPr>
        <p:spPr>
          <a:xfrm>
            <a:off x="1515980" y="4692317"/>
            <a:ext cx="6027820" cy="954107"/>
          </a:xfrm>
          <a:prstGeom prst="rect">
            <a:avLst/>
          </a:prstGeom>
          <a:noFill/>
        </p:spPr>
        <p:txBody>
          <a:bodyPr wrap="square" rtlCol="0">
            <a:spAutoFit/>
          </a:bodyPr>
          <a:lstStyle/>
          <a:p>
            <a:r>
              <a:rPr lang="en-US" sz="2800" dirty="0">
                <a:solidFill>
                  <a:srgbClr val="0000FF"/>
                </a:solidFill>
              </a:rPr>
              <a:t>Provide (U.S.) coins that sum up to </a:t>
            </a:r>
            <a:r>
              <a:rPr lang="en-US" sz="2800" i="1" dirty="0">
                <a:solidFill>
                  <a:srgbClr val="0000FF"/>
                </a:solidFill>
              </a:rPr>
              <a:t>k</a:t>
            </a:r>
            <a:r>
              <a:rPr lang="en-US" sz="2800" dirty="0">
                <a:solidFill>
                  <a:srgbClr val="0000FF"/>
                </a:solidFill>
              </a:rPr>
              <a:t> such that we minimize the number of coins</a:t>
            </a:r>
          </a:p>
        </p:txBody>
      </p:sp>
    </p:spTree>
    <p:extLst>
      <p:ext uri="{BB962C8B-B14F-4D97-AF65-F5344CB8AC3E}">
        <p14:creationId xmlns:p14="http://schemas.microsoft.com/office/powerpoint/2010/main" val="2073810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45578DB-E7CF-9C46-BFC3-BE09CC37C52B}"/>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21507" name="Rectangle 3">
            <a:extLst>
              <a:ext uri="{FF2B5EF4-FFF2-40B4-BE49-F238E27FC236}">
                <a16:creationId xmlns:a16="http://schemas.microsoft.com/office/drawing/2014/main" id="{6CACC8B7-2E9A-ED4F-B525-CCE46F893DDD}"/>
              </a:ext>
            </a:extLst>
          </p:cNvPr>
          <p:cNvSpPr>
            <a:spLocks noGrp="1" noChangeArrowheads="1"/>
          </p:cNvSpPr>
          <p:nvPr>
            <p:ph type="body" idx="1"/>
          </p:nvPr>
        </p:nvSpPr>
        <p:spPr>
          <a:xfrm>
            <a:off x="457200" y="1719263"/>
            <a:ext cx="8229600" cy="1633537"/>
          </a:xfrm>
        </p:spPr>
        <p:txBody>
          <a:bodyPr/>
          <a:lstStyle/>
          <a:p>
            <a:pPr marL="0" indent="0" eaLnBrk="1" hangingPunct="1">
              <a:buFont typeface="Wingdings" pitchFamily="2" charset="2"/>
              <a:buNone/>
            </a:pPr>
            <a:r>
              <a:rPr lang="en-US" altLang="en-US" dirty="0"/>
              <a:t>Select the shortest activity, i.e. </a:t>
            </a:r>
            <a:br>
              <a:rPr lang="en-US" altLang="en-US" dirty="0"/>
            </a:br>
            <a:r>
              <a:rPr lang="en-US" altLang="en-US" dirty="0" err="1"/>
              <a:t>argmin</a:t>
            </a:r>
            <a:r>
              <a:rPr lang="en-US" altLang="en-US" dirty="0"/>
              <a:t>{f</a:t>
            </a:r>
            <a:r>
              <a:rPr lang="en-US" altLang="en-US" baseline="-25000" dirty="0"/>
              <a:t>1</a:t>
            </a:r>
            <a:r>
              <a:rPr lang="en-US" altLang="en-US" dirty="0"/>
              <a:t>-s</a:t>
            </a:r>
            <a:r>
              <a:rPr lang="en-US" altLang="en-US" baseline="-25000" dirty="0"/>
              <a:t>1</a:t>
            </a:r>
            <a:r>
              <a:rPr lang="en-US" altLang="en-US" dirty="0"/>
              <a:t>, f</a:t>
            </a:r>
            <a:r>
              <a:rPr lang="en-US" altLang="en-US" baseline="-25000" dirty="0"/>
              <a:t>2</a:t>
            </a:r>
            <a:r>
              <a:rPr lang="en-US" altLang="en-US" dirty="0"/>
              <a:t>-s</a:t>
            </a:r>
            <a:r>
              <a:rPr lang="en-US" altLang="en-US" baseline="-25000" dirty="0"/>
              <a:t>2</a:t>
            </a:r>
            <a:r>
              <a:rPr lang="en-US" altLang="en-US" dirty="0"/>
              <a:t>, f</a:t>
            </a:r>
            <a:r>
              <a:rPr lang="en-US" altLang="en-US" baseline="-25000" dirty="0"/>
              <a:t>3</a:t>
            </a:r>
            <a:r>
              <a:rPr lang="en-US" altLang="en-US" dirty="0"/>
              <a:t>-s</a:t>
            </a:r>
            <a:r>
              <a:rPr lang="en-US" altLang="en-US" baseline="-25000" dirty="0"/>
              <a:t>3</a:t>
            </a:r>
            <a:r>
              <a:rPr lang="en-US" altLang="en-US" dirty="0"/>
              <a:t>, …, </a:t>
            </a:r>
            <a:r>
              <a:rPr lang="en-US" altLang="en-US" dirty="0" err="1"/>
              <a:t>f</a:t>
            </a:r>
            <a:r>
              <a:rPr lang="en-US" altLang="en-US" baseline="-25000" dirty="0" err="1"/>
              <a:t>n</a:t>
            </a:r>
            <a:r>
              <a:rPr lang="en-US" altLang="en-US" dirty="0" err="1"/>
              <a:t>-s</a:t>
            </a:r>
            <a:r>
              <a:rPr lang="en-US" altLang="en-US" baseline="-25000" dirty="0" err="1"/>
              <a:t>n</a:t>
            </a:r>
            <a:r>
              <a:rPr lang="en-US" altLang="en-US" dirty="0"/>
              <a:t>}</a:t>
            </a:r>
          </a:p>
        </p:txBody>
      </p:sp>
      <p:sp>
        <p:nvSpPr>
          <p:cNvPr id="21509" name="Line 5">
            <a:extLst>
              <a:ext uri="{FF2B5EF4-FFF2-40B4-BE49-F238E27FC236}">
                <a16:creationId xmlns:a16="http://schemas.microsoft.com/office/drawing/2014/main" id="{B0711DD5-58C3-DD4E-8D92-7359C7C8369E}"/>
              </a:ext>
            </a:extLst>
          </p:cNvPr>
          <p:cNvSpPr>
            <a:spLocks noChangeShapeType="1"/>
          </p:cNvSpPr>
          <p:nvPr/>
        </p:nvSpPr>
        <p:spPr bwMode="auto">
          <a:xfrm>
            <a:off x="2133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1510" name="Line 6">
            <a:extLst>
              <a:ext uri="{FF2B5EF4-FFF2-40B4-BE49-F238E27FC236}">
                <a16:creationId xmlns:a16="http://schemas.microsoft.com/office/drawing/2014/main" id="{847BCDFA-775F-9B4C-AAC6-EA7C22E7BA57}"/>
              </a:ext>
            </a:extLst>
          </p:cNvPr>
          <p:cNvSpPr>
            <a:spLocks noChangeShapeType="1"/>
          </p:cNvSpPr>
          <p:nvPr/>
        </p:nvSpPr>
        <p:spPr bwMode="auto">
          <a:xfrm>
            <a:off x="4038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1511" name="Line 7">
            <a:extLst>
              <a:ext uri="{FF2B5EF4-FFF2-40B4-BE49-F238E27FC236}">
                <a16:creationId xmlns:a16="http://schemas.microsoft.com/office/drawing/2014/main" id="{3D88C16B-94B1-B84B-B2AF-AB000F028917}"/>
              </a:ext>
            </a:extLst>
          </p:cNvPr>
          <p:cNvSpPr>
            <a:spLocks noChangeShapeType="1"/>
          </p:cNvSpPr>
          <p:nvPr/>
        </p:nvSpPr>
        <p:spPr bwMode="auto">
          <a:xfrm>
            <a:off x="35052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056573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CC507AF-C17F-2948-8D45-6A93977B3D6B}"/>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25603" name="Rectangle 3">
            <a:extLst>
              <a:ext uri="{FF2B5EF4-FFF2-40B4-BE49-F238E27FC236}">
                <a16:creationId xmlns:a16="http://schemas.microsoft.com/office/drawing/2014/main" id="{BBB49D26-60FA-EE42-A167-0975CF88965C}"/>
              </a:ext>
            </a:extLst>
          </p:cNvPr>
          <p:cNvSpPr>
            <a:spLocks noGrp="1" noChangeArrowheads="1"/>
          </p:cNvSpPr>
          <p:nvPr>
            <p:ph type="body" idx="1"/>
          </p:nvPr>
        </p:nvSpPr>
        <p:spPr>
          <a:xfrm>
            <a:off x="457200" y="1719263"/>
            <a:ext cx="8229600" cy="1633537"/>
          </a:xfrm>
        </p:spPr>
        <p:txBody>
          <a:bodyPr/>
          <a:lstStyle/>
          <a:p>
            <a:pPr marL="0" indent="0" eaLnBrk="1" hangingPunct="1">
              <a:buFont typeface="Wingdings" pitchFamily="2" charset="2"/>
              <a:buNone/>
            </a:pPr>
            <a:r>
              <a:rPr lang="en-US" altLang="en-US"/>
              <a:t>Select the shortest activity, i.e. </a:t>
            </a:r>
            <a:br>
              <a:rPr lang="en-US" altLang="en-US"/>
            </a:br>
            <a:r>
              <a:rPr lang="en-US" altLang="en-US"/>
              <a:t>argmin{f</a:t>
            </a:r>
            <a:r>
              <a:rPr lang="en-US" altLang="en-US" baseline="-25000"/>
              <a:t>1</a:t>
            </a:r>
            <a:r>
              <a:rPr lang="en-US" altLang="en-US"/>
              <a:t>-s</a:t>
            </a:r>
            <a:r>
              <a:rPr lang="en-US" altLang="en-US" baseline="-25000"/>
              <a:t>1</a:t>
            </a:r>
            <a:r>
              <a:rPr lang="en-US" altLang="en-US"/>
              <a:t>, f</a:t>
            </a:r>
            <a:r>
              <a:rPr lang="en-US" altLang="en-US" baseline="-25000"/>
              <a:t>2</a:t>
            </a:r>
            <a:r>
              <a:rPr lang="en-US" altLang="en-US"/>
              <a:t>-s</a:t>
            </a:r>
            <a:r>
              <a:rPr lang="en-US" altLang="en-US" baseline="-25000"/>
              <a:t>2</a:t>
            </a:r>
            <a:r>
              <a:rPr lang="en-US" altLang="en-US"/>
              <a:t>, f</a:t>
            </a:r>
            <a:r>
              <a:rPr lang="en-US" altLang="en-US" baseline="-25000"/>
              <a:t>3</a:t>
            </a:r>
            <a:r>
              <a:rPr lang="en-US" altLang="en-US"/>
              <a:t>-s</a:t>
            </a:r>
            <a:r>
              <a:rPr lang="en-US" altLang="en-US" baseline="-25000"/>
              <a:t>3</a:t>
            </a:r>
            <a:r>
              <a:rPr lang="en-US" altLang="en-US"/>
              <a:t>, …, f</a:t>
            </a:r>
            <a:r>
              <a:rPr lang="en-US" altLang="en-US" baseline="-25000"/>
              <a:t>n</a:t>
            </a:r>
            <a:r>
              <a:rPr lang="en-US" altLang="en-US"/>
              <a:t>-s</a:t>
            </a:r>
            <a:r>
              <a:rPr lang="en-US" altLang="en-US" baseline="-25000"/>
              <a:t>n</a:t>
            </a:r>
            <a:r>
              <a:rPr lang="en-US" altLang="en-US"/>
              <a:t>}</a:t>
            </a:r>
          </a:p>
        </p:txBody>
      </p:sp>
      <p:sp>
        <p:nvSpPr>
          <p:cNvPr id="25604" name="Line 4">
            <a:extLst>
              <a:ext uri="{FF2B5EF4-FFF2-40B4-BE49-F238E27FC236}">
                <a16:creationId xmlns:a16="http://schemas.microsoft.com/office/drawing/2014/main" id="{6CA8548C-14A0-144B-9764-6E48CCDEA1EF}"/>
              </a:ext>
            </a:extLst>
          </p:cNvPr>
          <p:cNvSpPr>
            <a:spLocks noChangeShapeType="1"/>
          </p:cNvSpPr>
          <p:nvPr/>
        </p:nvSpPr>
        <p:spPr bwMode="auto">
          <a:xfrm>
            <a:off x="2133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05" name="Line 5">
            <a:extLst>
              <a:ext uri="{FF2B5EF4-FFF2-40B4-BE49-F238E27FC236}">
                <a16:creationId xmlns:a16="http://schemas.microsoft.com/office/drawing/2014/main" id="{17EFD3AE-EBF7-1D43-85FB-5AC012B41C66}"/>
              </a:ext>
            </a:extLst>
          </p:cNvPr>
          <p:cNvSpPr>
            <a:spLocks noChangeShapeType="1"/>
          </p:cNvSpPr>
          <p:nvPr/>
        </p:nvSpPr>
        <p:spPr bwMode="auto">
          <a:xfrm>
            <a:off x="4038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06" name="Line 6">
            <a:extLst>
              <a:ext uri="{FF2B5EF4-FFF2-40B4-BE49-F238E27FC236}">
                <a16:creationId xmlns:a16="http://schemas.microsoft.com/office/drawing/2014/main" id="{2032801B-3944-2C4B-A316-8DAA16C9A66F}"/>
              </a:ext>
            </a:extLst>
          </p:cNvPr>
          <p:cNvSpPr>
            <a:spLocks noChangeShapeType="1"/>
          </p:cNvSpPr>
          <p:nvPr/>
        </p:nvSpPr>
        <p:spPr bwMode="auto">
          <a:xfrm>
            <a:off x="3505200" y="43434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07" name="Text Box 7">
            <a:extLst>
              <a:ext uri="{FF2B5EF4-FFF2-40B4-BE49-F238E27FC236}">
                <a16:creationId xmlns:a16="http://schemas.microsoft.com/office/drawing/2014/main" id="{41A3BC47-1419-7745-B91E-5D534D4F82BA}"/>
              </a:ext>
            </a:extLst>
          </p:cNvPr>
          <p:cNvSpPr txBox="1">
            <a:spLocks noChangeArrowheads="1"/>
          </p:cNvSpPr>
          <p:nvPr/>
        </p:nvSpPr>
        <p:spPr bwMode="auto">
          <a:xfrm>
            <a:off x="3429000" y="5715000"/>
            <a:ext cx="1676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non-optimal</a:t>
            </a:r>
          </a:p>
        </p:txBody>
      </p:sp>
    </p:spTree>
    <p:extLst>
      <p:ext uri="{BB962C8B-B14F-4D97-AF65-F5344CB8AC3E}">
        <p14:creationId xmlns:p14="http://schemas.microsoft.com/office/powerpoint/2010/main" val="1030190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662DDC1-D311-D942-AEA8-3209FD7EE9B0}"/>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27651" name="Rectangle 3">
            <a:extLst>
              <a:ext uri="{FF2B5EF4-FFF2-40B4-BE49-F238E27FC236}">
                <a16:creationId xmlns:a16="http://schemas.microsoft.com/office/drawing/2014/main" id="{09DEB117-B672-FF41-BC89-D1C4E4DD3D9A}"/>
              </a:ext>
            </a:extLst>
          </p:cNvPr>
          <p:cNvSpPr>
            <a:spLocks noGrp="1" noChangeArrowheads="1"/>
          </p:cNvSpPr>
          <p:nvPr>
            <p:ph type="body" idx="1"/>
          </p:nvPr>
        </p:nvSpPr>
        <p:spPr>
          <a:xfrm>
            <a:off x="457200" y="1719263"/>
            <a:ext cx="8229600" cy="1633537"/>
          </a:xfrm>
        </p:spPr>
        <p:txBody>
          <a:bodyPr/>
          <a:lstStyle/>
          <a:p>
            <a:pPr marL="0" indent="0" eaLnBrk="1" hangingPunct="1">
              <a:buFont typeface="Wingdings" charset="0"/>
              <a:buNone/>
              <a:defRPr/>
            </a:pPr>
            <a:r>
              <a:rPr lang="en-US" dirty="0">
                <a:cs typeface="+mn-cs"/>
              </a:rPr>
              <a:t>Select the activity with the smallest number of conflicts</a:t>
            </a:r>
          </a:p>
        </p:txBody>
      </p:sp>
      <p:sp>
        <p:nvSpPr>
          <p:cNvPr id="27652" name="Line 4">
            <a:extLst>
              <a:ext uri="{FF2B5EF4-FFF2-40B4-BE49-F238E27FC236}">
                <a16:creationId xmlns:a16="http://schemas.microsoft.com/office/drawing/2014/main" id="{9C1315BD-6E59-9D49-A7C7-096A4779E03B}"/>
              </a:ext>
            </a:extLst>
          </p:cNvPr>
          <p:cNvSpPr>
            <a:spLocks noChangeShapeType="1"/>
          </p:cNvSpPr>
          <p:nvPr/>
        </p:nvSpPr>
        <p:spPr bwMode="auto">
          <a:xfrm>
            <a:off x="26670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53" name="Line 5">
            <a:extLst>
              <a:ext uri="{FF2B5EF4-FFF2-40B4-BE49-F238E27FC236}">
                <a16:creationId xmlns:a16="http://schemas.microsoft.com/office/drawing/2014/main" id="{47B620C5-EB75-E541-8750-DC0663C60F6D}"/>
              </a:ext>
            </a:extLst>
          </p:cNvPr>
          <p:cNvSpPr>
            <a:spLocks noChangeShapeType="1"/>
          </p:cNvSpPr>
          <p:nvPr/>
        </p:nvSpPr>
        <p:spPr bwMode="auto">
          <a:xfrm>
            <a:off x="45720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54" name="Line 6">
            <a:extLst>
              <a:ext uri="{FF2B5EF4-FFF2-40B4-BE49-F238E27FC236}">
                <a16:creationId xmlns:a16="http://schemas.microsoft.com/office/drawing/2014/main" id="{663DD5DA-CFF6-B74D-B6ED-1217701CF327}"/>
              </a:ext>
            </a:extLst>
          </p:cNvPr>
          <p:cNvSpPr>
            <a:spLocks noChangeShapeType="1"/>
          </p:cNvSpPr>
          <p:nvPr/>
        </p:nvSpPr>
        <p:spPr bwMode="auto">
          <a:xfrm>
            <a:off x="40386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55" name="Line 7">
            <a:extLst>
              <a:ext uri="{FF2B5EF4-FFF2-40B4-BE49-F238E27FC236}">
                <a16:creationId xmlns:a16="http://schemas.microsoft.com/office/drawing/2014/main" id="{A316216C-0D64-CC49-A179-F7AE72C05235}"/>
              </a:ext>
            </a:extLst>
          </p:cNvPr>
          <p:cNvSpPr>
            <a:spLocks noChangeShapeType="1"/>
          </p:cNvSpPr>
          <p:nvPr/>
        </p:nvSpPr>
        <p:spPr bwMode="auto">
          <a:xfrm>
            <a:off x="8382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56" name="Line 8">
            <a:extLst>
              <a:ext uri="{FF2B5EF4-FFF2-40B4-BE49-F238E27FC236}">
                <a16:creationId xmlns:a16="http://schemas.microsoft.com/office/drawing/2014/main" id="{3C240651-C123-6344-BF88-F4401DD9DE94}"/>
              </a:ext>
            </a:extLst>
          </p:cNvPr>
          <p:cNvSpPr>
            <a:spLocks noChangeShapeType="1"/>
          </p:cNvSpPr>
          <p:nvPr/>
        </p:nvSpPr>
        <p:spPr bwMode="auto">
          <a:xfrm>
            <a:off x="6705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58" name="Line 10">
            <a:extLst>
              <a:ext uri="{FF2B5EF4-FFF2-40B4-BE49-F238E27FC236}">
                <a16:creationId xmlns:a16="http://schemas.microsoft.com/office/drawing/2014/main" id="{DE40E217-ECC0-C647-BD01-EB7437D92013}"/>
              </a:ext>
            </a:extLst>
          </p:cNvPr>
          <p:cNvSpPr>
            <a:spLocks noChangeShapeType="1"/>
          </p:cNvSpPr>
          <p:nvPr/>
        </p:nvSpPr>
        <p:spPr bwMode="auto">
          <a:xfrm>
            <a:off x="60198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59" name="Line 11">
            <a:extLst>
              <a:ext uri="{FF2B5EF4-FFF2-40B4-BE49-F238E27FC236}">
                <a16:creationId xmlns:a16="http://schemas.microsoft.com/office/drawing/2014/main" id="{40C0931C-1790-F540-9C1F-043A9FFA01AE}"/>
              </a:ext>
            </a:extLst>
          </p:cNvPr>
          <p:cNvSpPr>
            <a:spLocks noChangeShapeType="1"/>
          </p:cNvSpPr>
          <p:nvPr/>
        </p:nvSpPr>
        <p:spPr bwMode="auto">
          <a:xfrm>
            <a:off x="6019800" y="46482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60" name="Line 12">
            <a:extLst>
              <a:ext uri="{FF2B5EF4-FFF2-40B4-BE49-F238E27FC236}">
                <a16:creationId xmlns:a16="http://schemas.microsoft.com/office/drawing/2014/main" id="{90916865-4986-B248-8037-0115B9CF3ED1}"/>
              </a:ext>
            </a:extLst>
          </p:cNvPr>
          <p:cNvSpPr>
            <a:spLocks noChangeShapeType="1"/>
          </p:cNvSpPr>
          <p:nvPr/>
        </p:nvSpPr>
        <p:spPr bwMode="auto">
          <a:xfrm>
            <a:off x="6019800" y="4953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61" name="Line 13">
            <a:extLst>
              <a:ext uri="{FF2B5EF4-FFF2-40B4-BE49-F238E27FC236}">
                <a16:creationId xmlns:a16="http://schemas.microsoft.com/office/drawing/2014/main" id="{A0E0E284-34F1-9341-A46A-178F91D11B62}"/>
              </a:ext>
            </a:extLst>
          </p:cNvPr>
          <p:cNvSpPr>
            <a:spLocks noChangeShapeType="1"/>
          </p:cNvSpPr>
          <p:nvPr/>
        </p:nvSpPr>
        <p:spPr bwMode="auto">
          <a:xfrm>
            <a:off x="20574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62" name="Line 14">
            <a:extLst>
              <a:ext uri="{FF2B5EF4-FFF2-40B4-BE49-F238E27FC236}">
                <a16:creationId xmlns:a16="http://schemas.microsoft.com/office/drawing/2014/main" id="{39A0BA65-B26B-E34F-8621-249055C89CDD}"/>
              </a:ext>
            </a:extLst>
          </p:cNvPr>
          <p:cNvSpPr>
            <a:spLocks noChangeShapeType="1"/>
          </p:cNvSpPr>
          <p:nvPr/>
        </p:nvSpPr>
        <p:spPr bwMode="auto">
          <a:xfrm>
            <a:off x="2057400" y="46482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63" name="Line 15">
            <a:extLst>
              <a:ext uri="{FF2B5EF4-FFF2-40B4-BE49-F238E27FC236}">
                <a16:creationId xmlns:a16="http://schemas.microsoft.com/office/drawing/2014/main" id="{7A5FD5CA-3F49-AB4A-842D-DD929537EDBC}"/>
              </a:ext>
            </a:extLst>
          </p:cNvPr>
          <p:cNvSpPr>
            <a:spLocks noChangeShapeType="1"/>
          </p:cNvSpPr>
          <p:nvPr/>
        </p:nvSpPr>
        <p:spPr bwMode="auto">
          <a:xfrm>
            <a:off x="2057400" y="4953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705444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6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6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6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6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6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6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6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6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65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66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6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66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1A556E3-3C9E-0D40-8650-20B053EB7226}"/>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30723" name="Rectangle 3">
            <a:extLst>
              <a:ext uri="{FF2B5EF4-FFF2-40B4-BE49-F238E27FC236}">
                <a16:creationId xmlns:a16="http://schemas.microsoft.com/office/drawing/2014/main" id="{C4D27B9A-F7C7-4642-8297-81823BB70380}"/>
              </a:ext>
            </a:extLst>
          </p:cNvPr>
          <p:cNvSpPr>
            <a:spLocks noGrp="1" noChangeArrowheads="1"/>
          </p:cNvSpPr>
          <p:nvPr>
            <p:ph type="body" idx="1"/>
          </p:nvPr>
        </p:nvSpPr>
        <p:spPr>
          <a:xfrm>
            <a:off x="457200" y="1719263"/>
            <a:ext cx="8229600" cy="1633537"/>
          </a:xfrm>
        </p:spPr>
        <p:txBody>
          <a:bodyPr/>
          <a:lstStyle/>
          <a:p>
            <a:pPr marL="0" indent="0" eaLnBrk="1" hangingPunct="1">
              <a:buFont typeface="Wingdings" charset="0"/>
              <a:buNone/>
              <a:defRPr/>
            </a:pPr>
            <a:r>
              <a:rPr lang="en-US" dirty="0">
                <a:cs typeface="+mn-cs"/>
              </a:rPr>
              <a:t>Select the activity with the smallest number of conflicts</a:t>
            </a:r>
          </a:p>
        </p:txBody>
      </p:sp>
      <p:sp>
        <p:nvSpPr>
          <p:cNvPr id="30724" name="Line 4">
            <a:extLst>
              <a:ext uri="{FF2B5EF4-FFF2-40B4-BE49-F238E27FC236}">
                <a16:creationId xmlns:a16="http://schemas.microsoft.com/office/drawing/2014/main" id="{702F413C-12DE-3A4E-8F0A-377183833584}"/>
              </a:ext>
            </a:extLst>
          </p:cNvPr>
          <p:cNvSpPr>
            <a:spLocks noChangeShapeType="1"/>
          </p:cNvSpPr>
          <p:nvPr/>
        </p:nvSpPr>
        <p:spPr bwMode="auto">
          <a:xfrm>
            <a:off x="26670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25" name="Line 5">
            <a:extLst>
              <a:ext uri="{FF2B5EF4-FFF2-40B4-BE49-F238E27FC236}">
                <a16:creationId xmlns:a16="http://schemas.microsoft.com/office/drawing/2014/main" id="{61F2E2B9-456E-6D4F-B554-4A8BC9B766D8}"/>
              </a:ext>
            </a:extLst>
          </p:cNvPr>
          <p:cNvSpPr>
            <a:spLocks noChangeShapeType="1"/>
          </p:cNvSpPr>
          <p:nvPr/>
        </p:nvSpPr>
        <p:spPr bwMode="auto">
          <a:xfrm>
            <a:off x="45720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26" name="Line 6">
            <a:extLst>
              <a:ext uri="{FF2B5EF4-FFF2-40B4-BE49-F238E27FC236}">
                <a16:creationId xmlns:a16="http://schemas.microsoft.com/office/drawing/2014/main" id="{D7315F81-EA79-4E4C-9357-C74E68373D05}"/>
              </a:ext>
            </a:extLst>
          </p:cNvPr>
          <p:cNvSpPr>
            <a:spLocks noChangeShapeType="1"/>
          </p:cNvSpPr>
          <p:nvPr/>
        </p:nvSpPr>
        <p:spPr bwMode="auto">
          <a:xfrm>
            <a:off x="4038600" y="43434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27" name="Line 7">
            <a:extLst>
              <a:ext uri="{FF2B5EF4-FFF2-40B4-BE49-F238E27FC236}">
                <a16:creationId xmlns:a16="http://schemas.microsoft.com/office/drawing/2014/main" id="{C91F5F8E-E975-6F46-BEFC-02205A64B1E8}"/>
              </a:ext>
            </a:extLst>
          </p:cNvPr>
          <p:cNvSpPr>
            <a:spLocks noChangeShapeType="1"/>
          </p:cNvSpPr>
          <p:nvPr/>
        </p:nvSpPr>
        <p:spPr bwMode="auto">
          <a:xfrm>
            <a:off x="8382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28" name="Line 8">
            <a:extLst>
              <a:ext uri="{FF2B5EF4-FFF2-40B4-BE49-F238E27FC236}">
                <a16:creationId xmlns:a16="http://schemas.microsoft.com/office/drawing/2014/main" id="{A73F7E66-A8A6-FD46-9E4A-9BB3591E4BCB}"/>
              </a:ext>
            </a:extLst>
          </p:cNvPr>
          <p:cNvSpPr>
            <a:spLocks noChangeShapeType="1"/>
          </p:cNvSpPr>
          <p:nvPr/>
        </p:nvSpPr>
        <p:spPr bwMode="auto">
          <a:xfrm>
            <a:off x="6705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29" name="Line 9">
            <a:extLst>
              <a:ext uri="{FF2B5EF4-FFF2-40B4-BE49-F238E27FC236}">
                <a16:creationId xmlns:a16="http://schemas.microsoft.com/office/drawing/2014/main" id="{6C70DA57-D090-4940-ACCE-D03C904A60E3}"/>
              </a:ext>
            </a:extLst>
          </p:cNvPr>
          <p:cNvSpPr>
            <a:spLocks noChangeShapeType="1"/>
          </p:cNvSpPr>
          <p:nvPr/>
        </p:nvSpPr>
        <p:spPr bwMode="auto">
          <a:xfrm>
            <a:off x="60198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30" name="Line 10">
            <a:extLst>
              <a:ext uri="{FF2B5EF4-FFF2-40B4-BE49-F238E27FC236}">
                <a16:creationId xmlns:a16="http://schemas.microsoft.com/office/drawing/2014/main" id="{A6775587-FF75-7148-A869-7880173D3539}"/>
              </a:ext>
            </a:extLst>
          </p:cNvPr>
          <p:cNvSpPr>
            <a:spLocks noChangeShapeType="1"/>
          </p:cNvSpPr>
          <p:nvPr/>
        </p:nvSpPr>
        <p:spPr bwMode="auto">
          <a:xfrm>
            <a:off x="6019800" y="46482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31" name="Line 11">
            <a:extLst>
              <a:ext uri="{FF2B5EF4-FFF2-40B4-BE49-F238E27FC236}">
                <a16:creationId xmlns:a16="http://schemas.microsoft.com/office/drawing/2014/main" id="{8078648A-8B83-AE47-823D-D1DEE72072FB}"/>
              </a:ext>
            </a:extLst>
          </p:cNvPr>
          <p:cNvSpPr>
            <a:spLocks noChangeShapeType="1"/>
          </p:cNvSpPr>
          <p:nvPr/>
        </p:nvSpPr>
        <p:spPr bwMode="auto">
          <a:xfrm>
            <a:off x="6019800" y="4953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32" name="Line 12">
            <a:extLst>
              <a:ext uri="{FF2B5EF4-FFF2-40B4-BE49-F238E27FC236}">
                <a16:creationId xmlns:a16="http://schemas.microsoft.com/office/drawing/2014/main" id="{335C7265-F7D5-2F4A-AD50-077983DE9C9B}"/>
              </a:ext>
            </a:extLst>
          </p:cNvPr>
          <p:cNvSpPr>
            <a:spLocks noChangeShapeType="1"/>
          </p:cNvSpPr>
          <p:nvPr/>
        </p:nvSpPr>
        <p:spPr bwMode="auto">
          <a:xfrm>
            <a:off x="20574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33" name="Line 13">
            <a:extLst>
              <a:ext uri="{FF2B5EF4-FFF2-40B4-BE49-F238E27FC236}">
                <a16:creationId xmlns:a16="http://schemas.microsoft.com/office/drawing/2014/main" id="{2A95F9BD-7B27-4840-A255-9CB9CD42B843}"/>
              </a:ext>
            </a:extLst>
          </p:cNvPr>
          <p:cNvSpPr>
            <a:spLocks noChangeShapeType="1"/>
          </p:cNvSpPr>
          <p:nvPr/>
        </p:nvSpPr>
        <p:spPr bwMode="auto">
          <a:xfrm>
            <a:off x="2057400" y="46482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34" name="Line 14">
            <a:extLst>
              <a:ext uri="{FF2B5EF4-FFF2-40B4-BE49-F238E27FC236}">
                <a16:creationId xmlns:a16="http://schemas.microsoft.com/office/drawing/2014/main" id="{9080FA79-92DF-EE49-9DC4-7BAA627D6079}"/>
              </a:ext>
            </a:extLst>
          </p:cNvPr>
          <p:cNvSpPr>
            <a:spLocks noChangeShapeType="1"/>
          </p:cNvSpPr>
          <p:nvPr/>
        </p:nvSpPr>
        <p:spPr bwMode="auto">
          <a:xfrm>
            <a:off x="2057400" y="4953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645337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B8DF20E-6A5E-044F-A3E5-57B0D5149958}"/>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29699" name="Rectangle 3">
            <a:extLst>
              <a:ext uri="{FF2B5EF4-FFF2-40B4-BE49-F238E27FC236}">
                <a16:creationId xmlns:a16="http://schemas.microsoft.com/office/drawing/2014/main" id="{F7180BA2-280B-1C4A-9B88-DC86C37BD63A}"/>
              </a:ext>
            </a:extLst>
          </p:cNvPr>
          <p:cNvSpPr>
            <a:spLocks noGrp="1" noChangeArrowheads="1"/>
          </p:cNvSpPr>
          <p:nvPr>
            <p:ph type="body" idx="1"/>
          </p:nvPr>
        </p:nvSpPr>
        <p:spPr>
          <a:xfrm>
            <a:off x="457200" y="1719263"/>
            <a:ext cx="8229600" cy="1633537"/>
          </a:xfrm>
        </p:spPr>
        <p:txBody>
          <a:bodyPr/>
          <a:lstStyle/>
          <a:p>
            <a:pPr marL="0" indent="0" eaLnBrk="1" hangingPunct="1">
              <a:buFont typeface="Wingdings" charset="0"/>
              <a:buNone/>
              <a:defRPr/>
            </a:pPr>
            <a:r>
              <a:rPr lang="en-US" dirty="0">
                <a:cs typeface="+mn-cs"/>
              </a:rPr>
              <a:t>Select the activity with the smallest number of conflicts</a:t>
            </a:r>
          </a:p>
        </p:txBody>
      </p:sp>
      <p:sp>
        <p:nvSpPr>
          <p:cNvPr id="29700" name="Line 4">
            <a:extLst>
              <a:ext uri="{FF2B5EF4-FFF2-40B4-BE49-F238E27FC236}">
                <a16:creationId xmlns:a16="http://schemas.microsoft.com/office/drawing/2014/main" id="{F08F1C2F-96C5-FF4F-A97B-6A664E1C69E9}"/>
              </a:ext>
            </a:extLst>
          </p:cNvPr>
          <p:cNvSpPr>
            <a:spLocks noChangeShapeType="1"/>
          </p:cNvSpPr>
          <p:nvPr/>
        </p:nvSpPr>
        <p:spPr bwMode="auto">
          <a:xfrm>
            <a:off x="26670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1" name="Line 5">
            <a:extLst>
              <a:ext uri="{FF2B5EF4-FFF2-40B4-BE49-F238E27FC236}">
                <a16:creationId xmlns:a16="http://schemas.microsoft.com/office/drawing/2014/main" id="{2201898F-248B-8342-B88C-6DE3B2A1EA36}"/>
              </a:ext>
            </a:extLst>
          </p:cNvPr>
          <p:cNvSpPr>
            <a:spLocks noChangeShapeType="1"/>
          </p:cNvSpPr>
          <p:nvPr/>
        </p:nvSpPr>
        <p:spPr bwMode="auto">
          <a:xfrm>
            <a:off x="45720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2" name="Line 6">
            <a:extLst>
              <a:ext uri="{FF2B5EF4-FFF2-40B4-BE49-F238E27FC236}">
                <a16:creationId xmlns:a16="http://schemas.microsoft.com/office/drawing/2014/main" id="{B9C62FD6-AF18-0341-9D90-20BF05BA7AEA}"/>
              </a:ext>
            </a:extLst>
          </p:cNvPr>
          <p:cNvSpPr>
            <a:spLocks noChangeShapeType="1"/>
          </p:cNvSpPr>
          <p:nvPr/>
        </p:nvSpPr>
        <p:spPr bwMode="auto">
          <a:xfrm>
            <a:off x="4038600" y="43434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3" name="Line 7">
            <a:extLst>
              <a:ext uri="{FF2B5EF4-FFF2-40B4-BE49-F238E27FC236}">
                <a16:creationId xmlns:a16="http://schemas.microsoft.com/office/drawing/2014/main" id="{999BB4FB-D83F-3945-B85D-FB15BAB93636}"/>
              </a:ext>
            </a:extLst>
          </p:cNvPr>
          <p:cNvSpPr>
            <a:spLocks noChangeShapeType="1"/>
          </p:cNvSpPr>
          <p:nvPr/>
        </p:nvSpPr>
        <p:spPr bwMode="auto">
          <a:xfrm>
            <a:off x="8382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4" name="Line 8">
            <a:extLst>
              <a:ext uri="{FF2B5EF4-FFF2-40B4-BE49-F238E27FC236}">
                <a16:creationId xmlns:a16="http://schemas.microsoft.com/office/drawing/2014/main" id="{A04F2E01-1595-E643-88D7-0A16321AE2C3}"/>
              </a:ext>
            </a:extLst>
          </p:cNvPr>
          <p:cNvSpPr>
            <a:spLocks noChangeShapeType="1"/>
          </p:cNvSpPr>
          <p:nvPr/>
        </p:nvSpPr>
        <p:spPr bwMode="auto">
          <a:xfrm>
            <a:off x="6705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5" name="Line 9">
            <a:extLst>
              <a:ext uri="{FF2B5EF4-FFF2-40B4-BE49-F238E27FC236}">
                <a16:creationId xmlns:a16="http://schemas.microsoft.com/office/drawing/2014/main" id="{BE94C8A8-6707-2348-AC91-E79B170F51F2}"/>
              </a:ext>
            </a:extLst>
          </p:cNvPr>
          <p:cNvSpPr>
            <a:spLocks noChangeShapeType="1"/>
          </p:cNvSpPr>
          <p:nvPr/>
        </p:nvSpPr>
        <p:spPr bwMode="auto">
          <a:xfrm>
            <a:off x="60198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6" name="Line 10">
            <a:extLst>
              <a:ext uri="{FF2B5EF4-FFF2-40B4-BE49-F238E27FC236}">
                <a16:creationId xmlns:a16="http://schemas.microsoft.com/office/drawing/2014/main" id="{4723B958-1DC1-B04E-84A3-CF9FC15F806B}"/>
              </a:ext>
            </a:extLst>
          </p:cNvPr>
          <p:cNvSpPr>
            <a:spLocks noChangeShapeType="1"/>
          </p:cNvSpPr>
          <p:nvPr/>
        </p:nvSpPr>
        <p:spPr bwMode="auto">
          <a:xfrm>
            <a:off x="6019800" y="46482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7" name="Line 11">
            <a:extLst>
              <a:ext uri="{FF2B5EF4-FFF2-40B4-BE49-F238E27FC236}">
                <a16:creationId xmlns:a16="http://schemas.microsoft.com/office/drawing/2014/main" id="{89B950A3-59EC-5B43-9F2D-6ED509950A53}"/>
              </a:ext>
            </a:extLst>
          </p:cNvPr>
          <p:cNvSpPr>
            <a:spLocks noChangeShapeType="1"/>
          </p:cNvSpPr>
          <p:nvPr/>
        </p:nvSpPr>
        <p:spPr bwMode="auto">
          <a:xfrm>
            <a:off x="6019800" y="4953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8" name="Line 12">
            <a:extLst>
              <a:ext uri="{FF2B5EF4-FFF2-40B4-BE49-F238E27FC236}">
                <a16:creationId xmlns:a16="http://schemas.microsoft.com/office/drawing/2014/main" id="{E180D297-3C84-F648-97E4-26A73324720D}"/>
              </a:ext>
            </a:extLst>
          </p:cNvPr>
          <p:cNvSpPr>
            <a:spLocks noChangeShapeType="1"/>
          </p:cNvSpPr>
          <p:nvPr/>
        </p:nvSpPr>
        <p:spPr bwMode="auto">
          <a:xfrm>
            <a:off x="20574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9" name="Line 13">
            <a:extLst>
              <a:ext uri="{FF2B5EF4-FFF2-40B4-BE49-F238E27FC236}">
                <a16:creationId xmlns:a16="http://schemas.microsoft.com/office/drawing/2014/main" id="{66102FDC-6B7B-D140-855A-1AF8D1C7E58B}"/>
              </a:ext>
            </a:extLst>
          </p:cNvPr>
          <p:cNvSpPr>
            <a:spLocks noChangeShapeType="1"/>
          </p:cNvSpPr>
          <p:nvPr/>
        </p:nvSpPr>
        <p:spPr bwMode="auto">
          <a:xfrm>
            <a:off x="2057400" y="46482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10" name="Line 14">
            <a:extLst>
              <a:ext uri="{FF2B5EF4-FFF2-40B4-BE49-F238E27FC236}">
                <a16:creationId xmlns:a16="http://schemas.microsoft.com/office/drawing/2014/main" id="{78ACB901-0C1B-5F48-BA5C-C8E94C8E5120}"/>
              </a:ext>
            </a:extLst>
          </p:cNvPr>
          <p:cNvSpPr>
            <a:spLocks noChangeShapeType="1"/>
          </p:cNvSpPr>
          <p:nvPr/>
        </p:nvSpPr>
        <p:spPr bwMode="auto">
          <a:xfrm>
            <a:off x="2057400" y="4953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11" name="Rectangle 15">
            <a:extLst>
              <a:ext uri="{FF2B5EF4-FFF2-40B4-BE49-F238E27FC236}">
                <a16:creationId xmlns:a16="http://schemas.microsoft.com/office/drawing/2014/main" id="{67CC39CD-436C-1E40-BBE8-003F37A166EB}"/>
              </a:ext>
            </a:extLst>
          </p:cNvPr>
          <p:cNvSpPr>
            <a:spLocks noChangeArrowheads="1"/>
          </p:cNvSpPr>
          <p:nvPr/>
        </p:nvSpPr>
        <p:spPr bwMode="auto">
          <a:xfrm>
            <a:off x="609600" y="3581400"/>
            <a:ext cx="8077200" cy="6096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652142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E0A22F7-7139-2740-8F59-866216B9EDF1}"/>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33795" name="Rectangle 3">
            <a:extLst>
              <a:ext uri="{FF2B5EF4-FFF2-40B4-BE49-F238E27FC236}">
                <a16:creationId xmlns:a16="http://schemas.microsoft.com/office/drawing/2014/main" id="{B5EEF556-C008-7F44-AA07-7FF1D1CCF601}"/>
              </a:ext>
            </a:extLst>
          </p:cNvPr>
          <p:cNvSpPr>
            <a:spLocks noGrp="1" noChangeArrowheads="1"/>
          </p:cNvSpPr>
          <p:nvPr>
            <p:ph type="body" idx="1"/>
          </p:nvPr>
        </p:nvSpPr>
        <p:spPr>
          <a:xfrm>
            <a:off x="457200" y="1719263"/>
            <a:ext cx="7751379" cy="1709737"/>
          </a:xfrm>
        </p:spPr>
        <p:txBody>
          <a:bodyPr/>
          <a:lstStyle/>
          <a:p>
            <a:pPr marL="0" indent="0" eaLnBrk="1" hangingPunct="1">
              <a:buFont typeface="Wingdings" pitchFamily="2" charset="2"/>
              <a:buNone/>
            </a:pPr>
            <a:r>
              <a:rPr lang="en-US" altLang="en-US" dirty="0"/>
              <a:t>Select the activity that ends the earliest, i.e., </a:t>
            </a:r>
            <a:r>
              <a:rPr lang="en-US" altLang="en-US" dirty="0" err="1"/>
              <a:t>argmin</a:t>
            </a:r>
            <a:r>
              <a:rPr lang="en-US" altLang="en-US" dirty="0"/>
              <a:t>{f</a:t>
            </a:r>
            <a:r>
              <a:rPr lang="en-US" altLang="en-US" baseline="-25000" dirty="0"/>
              <a:t>1</a:t>
            </a:r>
            <a:r>
              <a:rPr lang="en-US" altLang="en-US" dirty="0"/>
              <a:t>, f</a:t>
            </a:r>
            <a:r>
              <a:rPr lang="en-US" altLang="en-US" baseline="-25000" dirty="0"/>
              <a:t>2</a:t>
            </a:r>
            <a:r>
              <a:rPr lang="en-US" altLang="en-US" dirty="0"/>
              <a:t>, f</a:t>
            </a:r>
            <a:r>
              <a:rPr lang="en-US" altLang="en-US" baseline="-25000" dirty="0"/>
              <a:t>3</a:t>
            </a:r>
            <a:r>
              <a:rPr lang="en-US" altLang="en-US" dirty="0"/>
              <a:t>, …, </a:t>
            </a:r>
            <a:r>
              <a:rPr lang="en-US" altLang="en-US" dirty="0" err="1"/>
              <a:t>f</a:t>
            </a:r>
            <a:r>
              <a:rPr lang="en-US" altLang="en-US" baseline="-25000" dirty="0" err="1"/>
              <a:t>n</a:t>
            </a:r>
            <a:r>
              <a:rPr lang="en-US" altLang="en-US" dirty="0"/>
              <a:t>}?</a:t>
            </a:r>
          </a:p>
        </p:txBody>
      </p:sp>
      <p:sp>
        <p:nvSpPr>
          <p:cNvPr id="33799" name="Line 7">
            <a:extLst>
              <a:ext uri="{FF2B5EF4-FFF2-40B4-BE49-F238E27FC236}">
                <a16:creationId xmlns:a16="http://schemas.microsoft.com/office/drawing/2014/main" id="{7249987C-8392-3942-9289-B136AA855DB2}"/>
              </a:ext>
            </a:extLst>
          </p:cNvPr>
          <p:cNvSpPr>
            <a:spLocks noChangeShapeType="1"/>
          </p:cNvSpPr>
          <p:nvPr/>
        </p:nvSpPr>
        <p:spPr bwMode="auto">
          <a:xfrm>
            <a:off x="990600" y="4495800"/>
            <a:ext cx="54864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0" name="Line 8">
            <a:extLst>
              <a:ext uri="{FF2B5EF4-FFF2-40B4-BE49-F238E27FC236}">
                <a16:creationId xmlns:a16="http://schemas.microsoft.com/office/drawing/2014/main" id="{163185F5-51E2-2642-80CD-9A3F4B09D788}"/>
              </a:ext>
            </a:extLst>
          </p:cNvPr>
          <p:cNvSpPr>
            <a:spLocks noChangeShapeType="1"/>
          </p:cNvSpPr>
          <p:nvPr/>
        </p:nvSpPr>
        <p:spPr bwMode="auto">
          <a:xfrm>
            <a:off x="990600" y="5181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1" name="Line 9">
            <a:extLst>
              <a:ext uri="{FF2B5EF4-FFF2-40B4-BE49-F238E27FC236}">
                <a16:creationId xmlns:a16="http://schemas.microsoft.com/office/drawing/2014/main" id="{25A9EE59-DE3C-7349-89AF-3AACF9970829}"/>
              </a:ext>
            </a:extLst>
          </p:cNvPr>
          <p:cNvSpPr>
            <a:spLocks noChangeShapeType="1"/>
          </p:cNvSpPr>
          <p:nvPr/>
        </p:nvSpPr>
        <p:spPr bwMode="auto">
          <a:xfrm>
            <a:off x="9906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2" name="Line 10">
            <a:extLst>
              <a:ext uri="{FF2B5EF4-FFF2-40B4-BE49-F238E27FC236}">
                <a16:creationId xmlns:a16="http://schemas.microsoft.com/office/drawing/2014/main" id="{B0EDF196-9525-F04F-8366-D53E346E2007}"/>
              </a:ext>
            </a:extLst>
          </p:cNvPr>
          <p:cNvSpPr>
            <a:spLocks noChangeShapeType="1"/>
          </p:cNvSpPr>
          <p:nvPr/>
        </p:nvSpPr>
        <p:spPr bwMode="auto">
          <a:xfrm>
            <a:off x="22860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3" name="Line 11">
            <a:extLst>
              <a:ext uri="{FF2B5EF4-FFF2-40B4-BE49-F238E27FC236}">
                <a16:creationId xmlns:a16="http://schemas.microsoft.com/office/drawing/2014/main" id="{3B72BDD7-56E0-8A43-8CEC-E1AA604EDFC1}"/>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4" name="Line 12">
            <a:extLst>
              <a:ext uri="{FF2B5EF4-FFF2-40B4-BE49-F238E27FC236}">
                <a16:creationId xmlns:a16="http://schemas.microsoft.com/office/drawing/2014/main" id="{34581ECF-103A-1B45-AD65-05F29C005996}"/>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5" name="Line 13">
            <a:extLst>
              <a:ext uri="{FF2B5EF4-FFF2-40B4-BE49-F238E27FC236}">
                <a16:creationId xmlns:a16="http://schemas.microsoft.com/office/drawing/2014/main" id="{44570507-D039-2D4B-9564-BB42B712846A}"/>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6" name="Line 14">
            <a:extLst>
              <a:ext uri="{FF2B5EF4-FFF2-40B4-BE49-F238E27FC236}">
                <a16:creationId xmlns:a16="http://schemas.microsoft.com/office/drawing/2014/main" id="{334F0CAD-FB5C-374C-99EA-0D168D4CCBE8}"/>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7" name="Line 15">
            <a:extLst>
              <a:ext uri="{FF2B5EF4-FFF2-40B4-BE49-F238E27FC236}">
                <a16:creationId xmlns:a16="http://schemas.microsoft.com/office/drawing/2014/main" id="{D1D629DD-5FD3-E242-A375-E201B7F63508}"/>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277590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80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80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80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80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80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80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80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4B7C0D2-51EB-4847-8804-045F97DB4AAA}"/>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34819" name="Rectangle 3">
            <a:extLst>
              <a:ext uri="{FF2B5EF4-FFF2-40B4-BE49-F238E27FC236}">
                <a16:creationId xmlns:a16="http://schemas.microsoft.com/office/drawing/2014/main" id="{66C25A0B-F028-CB48-907E-727E8292A174}"/>
              </a:ext>
            </a:extLst>
          </p:cNvPr>
          <p:cNvSpPr>
            <a:spLocks noGrp="1" noChangeArrowheads="1"/>
          </p:cNvSpPr>
          <p:nvPr>
            <p:ph type="body" idx="1"/>
          </p:nvPr>
        </p:nvSpPr>
        <p:spPr>
          <a:xfrm>
            <a:off x="457200" y="1719263"/>
            <a:ext cx="7562193" cy="1709737"/>
          </a:xfrm>
        </p:spPr>
        <p:txBody>
          <a:bodyPr/>
          <a:lstStyle/>
          <a:p>
            <a:pPr marL="0" indent="0" eaLnBrk="1" hangingPunct="1">
              <a:buFont typeface="Wingdings" pitchFamily="2" charset="2"/>
              <a:buNone/>
            </a:pPr>
            <a:r>
              <a:rPr lang="en-US" altLang="en-US" dirty="0"/>
              <a:t>Select the activity that ends the earliest, i.e. </a:t>
            </a:r>
            <a:r>
              <a:rPr lang="en-US" altLang="en-US" dirty="0" err="1"/>
              <a:t>argmin</a:t>
            </a:r>
            <a:r>
              <a:rPr lang="en-US" altLang="en-US" dirty="0"/>
              <a:t>{f</a:t>
            </a:r>
            <a:r>
              <a:rPr lang="en-US" altLang="en-US" baseline="-25000" dirty="0"/>
              <a:t>1</a:t>
            </a:r>
            <a:r>
              <a:rPr lang="en-US" altLang="en-US" dirty="0"/>
              <a:t>, f</a:t>
            </a:r>
            <a:r>
              <a:rPr lang="en-US" altLang="en-US" baseline="-25000" dirty="0"/>
              <a:t>2</a:t>
            </a:r>
            <a:r>
              <a:rPr lang="en-US" altLang="en-US" dirty="0"/>
              <a:t>, f</a:t>
            </a:r>
            <a:r>
              <a:rPr lang="en-US" altLang="en-US" baseline="-25000" dirty="0"/>
              <a:t>3</a:t>
            </a:r>
            <a:r>
              <a:rPr lang="en-US" altLang="en-US" dirty="0"/>
              <a:t>, …, </a:t>
            </a:r>
            <a:r>
              <a:rPr lang="en-US" altLang="en-US" dirty="0" err="1"/>
              <a:t>f</a:t>
            </a:r>
            <a:r>
              <a:rPr lang="en-US" altLang="en-US" baseline="-25000" dirty="0" err="1"/>
              <a:t>n</a:t>
            </a:r>
            <a:r>
              <a:rPr lang="en-US" altLang="en-US" dirty="0"/>
              <a:t>}?</a:t>
            </a:r>
          </a:p>
        </p:txBody>
      </p:sp>
      <p:sp>
        <p:nvSpPr>
          <p:cNvPr id="34820" name="Line 4">
            <a:extLst>
              <a:ext uri="{FF2B5EF4-FFF2-40B4-BE49-F238E27FC236}">
                <a16:creationId xmlns:a16="http://schemas.microsoft.com/office/drawing/2014/main" id="{633AA1C4-971A-A44A-B3C0-3FC62A251B82}"/>
              </a:ext>
            </a:extLst>
          </p:cNvPr>
          <p:cNvSpPr>
            <a:spLocks noChangeShapeType="1"/>
          </p:cNvSpPr>
          <p:nvPr/>
        </p:nvSpPr>
        <p:spPr bwMode="auto">
          <a:xfrm>
            <a:off x="990600" y="4495800"/>
            <a:ext cx="54864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1" name="Line 5">
            <a:extLst>
              <a:ext uri="{FF2B5EF4-FFF2-40B4-BE49-F238E27FC236}">
                <a16:creationId xmlns:a16="http://schemas.microsoft.com/office/drawing/2014/main" id="{AC077597-2A90-AD4C-A7B5-DCD9620CCB06}"/>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2" name="Line 6">
            <a:extLst>
              <a:ext uri="{FF2B5EF4-FFF2-40B4-BE49-F238E27FC236}">
                <a16:creationId xmlns:a16="http://schemas.microsoft.com/office/drawing/2014/main" id="{8ACB2806-FF60-9340-B522-CF63BC70FC8E}"/>
              </a:ext>
            </a:extLst>
          </p:cNvPr>
          <p:cNvSpPr>
            <a:spLocks noChangeShapeType="1"/>
          </p:cNvSpPr>
          <p:nvPr/>
        </p:nvSpPr>
        <p:spPr bwMode="auto">
          <a:xfrm>
            <a:off x="9906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3" name="Line 7">
            <a:extLst>
              <a:ext uri="{FF2B5EF4-FFF2-40B4-BE49-F238E27FC236}">
                <a16:creationId xmlns:a16="http://schemas.microsoft.com/office/drawing/2014/main" id="{CE012F4B-B0F7-F84D-A55F-AA970A8F600B}"/>
              </a:ext>
            </a:extLst>
          </p:cNvPr>
          <p:cNvSpPr>
            <a:spLocks noChangeShapeType="1"/>
          </p:cNvSpPr>
          <p:nvPr/>
        </p:nvSpPr>
        <p:spPr bwMode="auto">
          <a:xfrm>
            <a:off x="22860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4" name="Line 8">
            <a:extLst>
              <a:ext uri="{FF2B5EF4-FFF2-40B4-BE49-F238E27FC236}">
                <a16:creationId xmlns:a16="http://schemas.microsoft.com/office/drawing/2014/main" id="{0FB66CE1-FB36-364D-9DAC-DDFE7A32743F}"/>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5" name="Line 9">
            <a:extLst>
              <a:ext uri="{FF2B5EF4-FFF2-40B4-BE49-F238E27FC236}">
                <a16:creationId xmlns:a16="http://schemas.microsoft.com/office/drawing/2014/main" id="{CD440747-9AFA-F34C-82BA-42E8D705FC60}"/>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6" name="Line 10">
            <a:extLst>
              <a:ext uri="{FF2B5EF4-FFF2-40B4-BE49-F238E27FC236}">
                <a16:creationId xmlns:a16="http://schemas.microsoft.com/office/drawing/2014/main" id="{03051FF1-2205-754D-8714-AFDC62D07CA3}"/>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7" name="Line 11">
            <a:extLst>
              <a:ext uri="{FF2B5EF4-FFF2-40B4-BE49-F238E27FC236}">
                <a16:creationId xmlns:a16="http://schemas.microsoft.com/office/drawing/2014/main" id="{6D0DCE28-74A6-1247-A1B3-0C4B360F7B7B}"/>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8" name="Line 12">
            <a:extLst>
              <a:ext uri="{FF2B5EF4-FFF2-40B4-BE49-F238E27FC236}">
                <a16:creationId xmlns:a16="http://schemas.microsoft.com/office/drawing/2014/main" id="{9B8C89F9-1989-1241-8B43-0C208388E786}"/>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32" name="TextBox 1">
            <a:extLst>
              <a:ext uri="{FF2B5EF4-FFF2-40B4-BE49-F238E27FC236}">
                <a16:creationId xmlns:a16="http://schemas.microsoft.com/office/drawing/2014/main" id="{6046BB5E-2600-894E-9B02-E3149CD62AA8}"/>
              </a:ext>
            </a:extLst>
          </p:cNvPr>
          <p:cNvSpPr txBox="1">
            <a:spLocks noChangeArrowheads="1"/>
          </p:cNvSpPr>
          <p:nvPr/>
        </p:nvSpPr>
        <p:spPr bwMode="auto">
          <a:xfrm>
            <a:off x="914400" y="6248400"/>
            <a:ext cx="292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FF0000"/>
                </a:solidFill>
              </a:rPr>
              <a:t>remove the conflicts</a:t>
            </a:r>
          </a:p>
        </p:txBody>
      </p:sp>
    </p:spTree>
    <p:extLst>
      <p:ext uri="{BB962C8B-B14F-4D97-AF65-F5344CB8AC3E}">
        <p14:creationId xmlns:p14="http://schemas.microsoft.com/office/powerpoint/2010/main" val="36580172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FF019C2-35F8-B448-B143-F89FFD715824}"/>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35843" name="Rectangle 3">
            <a:extLst>
              <a:ext uri="{FF2B5EF4-FFF2-40B4-BE49-F238E27FC236}">
                <a16:creationId xmlns:a16="http://schemas.microsoft.com/office/drawing/2014/main" id="{AF5F1A1A-0770-3241-8023-B7AE54FA9609}"/>
              </a:ext>
            </a:extLst>
          </p:cNvPr>
          <p:cNvSpPr>
            <a:spLocks noGrp="1" noChangeArrowheads="1"/>
          </p:cNvSpPr>
          <p:nvPr>
            <p:ph type="body" idx="1"/>
          </p:nvPr>
        </p:nvSpPr>
        <p:spPr>
          <a:xfrm>
            <a:off x="457200" y="1719263"/>
            <a:ext cx="7848600" cy="1709737"/>
          </a:xfrm>
        </p:spPr>
        <p:txBody>
          <a:bodyPr/>
          <a:lstStyle/>
          <a:p>
            <a:pPr marL="0" indent="0" eaLnBrk="1" hangingPunct="1">
              <a:buFont typeface="Wingdings" pitchFamily="2" charset="2"/>
              <a:buNone/>
            </a:pPr>
            <a:r>
              <a:rPr lang="en-US" altLang="en-US" dirty="0"/>
              <a:t>Select the activity that ends the earliest, i.e. </a:t>
            </a:r>
            <a:r>
              <a:rPr lang="en-US" altLang="en-US" dirty="0" err="1"/>
              <a:t>argmin</a:t>
            </a:r>
            <a:r>
              <a:rPr lang="en-US" altLang="en-US" dirty="0"/>
              <a:t>{f</a:t>
            </a:r>
            <a:r>
              <a:rPr lang="en-US" altLang="en-US" baseline="-25000" dirty="0"/>
              <a:t>1</a:t>
            </a:r>
            <a:r>
              <a:rPr lang="en-US" altLang="en-US" dirty="0"/>
              <a:t>, f</a:t>
            </a:r>
            <a:r>
              <a:rPr lang="en-US" altLang="en-US" baseline="-25000" dirty="0"/>
              <a:t>2</a:t>
            </a:r>
            <a:r>
              <a:rPr lang="en-US" altLang="en-US" dirty="0"/>
              <a:t>, f</a:t>
            </a:r>
            <a:r>
              <a:rPr lang="en-US" altLang="en-US" baseline="-25000" dirty="0"/>
              <a:t>3</a:t>
            </a:r>
            <a:r>
              <a:rPr lang="en-US" altLang="en-US" dirty="0"/>
              <a:t>, …, </a:t>
            </a:r>
            <a:r>
              <a:rPr lang="en-US" altLang="en-US" dirty="0" err="1"/>
              <a:t>f</a:t>
            </a:r>
            <a:r>
              <a:rPr lang="en-US" altLang="en-US" baseline="-25000" dirty="0" err="1"/>
              <a:t>n</a:t>
            </a:r>
            <a:r>
              <a:rPr lang="en-US" altLang="en-US" dirty="0"/>
              <a:t>}?</a:t>
            </a:r>
          </a:p>
        </p:txBody>
      </p:sp>
      <p:sp>
        <p:nvSpPr>
          <p:cNvPr id="35844" name="Line 4">
            <a:extLst>
              <a:ext uri="{FF2B5EF4-FFF2-40B4-BE49-F238E27FC236}">
                <a16:creationId xmlns:a16="http://schemas.microsoft.com/office/drawing/2014/main" id="{5FB3364E-8B3E-4B47-85AF-5CBFB902B882}"/>
              </a:ext>
            </a:extLst>
          </p:cNvPr>
          <p:cNvSpPr>
            <a:spLocks noChangeShapeType="1"/>
          </p:cNvSpPr>
          <p:nvPr/>
        </p:nvSpPr>
        <p:spPr bwMode="auto">
          <a:xfrm>
            <a:off x="990600" y="4495800"/>
            <a:ext cx="5486400" cy="0"/>
          </a:xfrm>
          <a:prstGeom prst="line">
            <a:avLst/>
          </a:prstGeom>
          <a:noFill/>
          <a:ln w="38100">
            <a:solidFill>
              <a:srgbClr val="FF0000"/>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45" name="Line 5">
            <a:extLst>
              <a:ext uri="{FF2B5EF4-FFF2-40B4-BE49-F238E27FC236}">
                <a16:creationId xmlns:a16="http://schemas.microsoft.com/office/drawing/2014/main" id="{B77D5B8E-5B6D-9844-905F-168DB65AAAE4}"/>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46" name="Line 6">
            <a:extLst>
              <a:ext uri="{FF2B5EF4-FFF2-40B4-BE49-F238E27FC236}">
                <a16:creationId xmlns:a16="http://schemas.microsoft.com/office/drawing/2014/main" id="{1131BA00-40DC-4C4C-8ADD-8EA99152C4F4}"/>
              </a:ext>
            </a:extLst>
          </p:cNvPr>
          <p:cNvSpPr>
            <a:spLocks noChangeShapeType="1"/>
          </p:cNvSpPr>
          <p:nvPr/>
        </p:nvSpPr>
        <p:spPr bwMode="auto">
          <a:xfrm>
            <a:off x="990600" y="5867400"/>
            <a:ext cx="1524000" cy="0"/>
          </a:xfrm>
          <a:prstGeom prst="line">
            <a:avLst/>
          </a:prstGeom>
          <a:noFill/>
          <a:ln w="38100">
            <a:solidFill>
              <a:srgbClr val="FF0000"/>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47" name="Line 7">
            <a:extLst>
              <a:ext uri="{FF2B5EF4-FFF2-40B4-BE49-F238E27FC236}">
                <a16:creationId xmlns:a16="http://schemas.microsoft.com/office/drawing/2014/main" id="{A3602B02-CFB3-BF47-B47E-B16CB979D4D8}"/>
              </a:ext>
            </a:extLst>
          </p:cNvPr>
          <p:cNvSpPr>
            <a:spLocks noChangeShapeType="1"/>
          </p:cNvSpPr>
          <p:nvPr/>
        </p:nvSpPr>
        <p:spPr bwMode="auto">
          <a:xfrm>
            <a:off x="22860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48" name="Line 8">
            <a:extLst>
              <a:ext uri="{FF2B5EF4-FFF2-40B4-BE49-F238E27FC236}">
                <a16:creationId xmlns:a16="http://schemas.microsoft.com/office/drawing/2014/main" id="{7BC25D6A-8932-7544-B229-37E91B0B2C56}"/>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49" name="Line 9">
            <a:extLst>
              <a:ext uri="{FF2B5EF4-FFF2-40B4-BE49-F238E27FC236}">
                <a16:creationId xmlns:a16="http://schemas.microsoft.com/office/drawing/2014/main" id="{52BA2439-CA6C-2C4F-87D9-9A121DF1A2C3}"/>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50" name="Line 10">
            <a:extLst>
              <a:ext uri="{FF2B5EF4-FFF2-40B4-BE49-F238E27FC236}">
                <a16:creationId xmlns:a16="http://schemas.microsoft.com/office/drawing/2014/main" id="{61104113-5BE0-EA45-B849-E181067F3751}"/>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51" name="Line 11">
            <a:extLst>
              <a:ext uri="{FF2B5EF4-FFF2-40B4-BE49-F238E27FC236}">
                <a16:creationId xmlns:a16="http://schemas.microsoft.com/office/drawing/2014/main" id="{AAC40B20-13C4-9F4E-8E5C-DD8C1BBE1DBB}"/>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52" name="Line 12">
            <a:extLst>
              <a:ext uri="{FF2B5EF4-FFF2-40B4-BE49-F238E27FC236}">
                <a16:creationId xmlns:a16="http://schemas.microsoft.com/office/drawing/2014/main" id="{BC39FC38-78A1-524A-81BE-31C767F4CDA5}"/>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824169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15B8A73-3C70-7342-8FF2-1EF9640D604F}"/>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36867" name="Rectangle 3">
            <a:extLst>
              <a:ext uri="{FF2B5EF4-FFF2-40B4-BE49-F238E27FC236}">
                <a16:creationId xmlns:a16="http://schemas.microsoft.com/office/drawing/2014/main" id="{8C4D00F9-AF14-6A42-B2B7-6A3ACD9EDA94}"/>
              </a:ext>
            </a:extLst>
          </p:cNvPr>
          <p:cNvSpPr>
            <a:spLocks noGrp="1" noChangeArrowheads="1"/>
          </p:cNvSpPr>
          <p:nvPr>
            <p:ph type="body" idx="1"/>
          </p:nvPr>
        </p:nvSpPr>
        <p:spPr>
          <a:xfrm>
            <a:off x="457200" y="1719263"/>
            <a:ext cx="7646276" cy="1709737"/>
          </a:xfrm>
        </p:spPr>
        <p:txBody>
          <a:bodyPr/>
          <a:lstStyle/>
          <a:p>
            <a:pPr marL="0" indent="0" eaLnBrk="1" hangingPunct="1">
              <a:buFont typeface="Wingdings" pitchFamily="2" charset="2"/>
              <a:buNone/>
            </a:pPr>
            <a:r>
              <a:rPr lang="en-US" altLang="en-US" dirty="0"/>
              <a:t>Select the activity that ends the earliest, i.e. </a:t>
            </a:r>
            <a:r>
              <a:rPr lang="en-US" altLang="en-US" dirty="0" err="1"/>
              <a:t>argmin</a:t>
            </a:r>
            <a:r>
              <a:rPr lang="en-US" altLang="en-US" dirty="0"/>
              <a:t>{f</a:t>
            </a:r>
            <a:r>
              <a:rPr lang="en-US" altLang="en-US" baseline="-25000" dirty="0"/>
              <a:t>1</a:t>
            </a:r>
            <a:r>
              <a:rPr lang="en-US" altLang="en-US" dirty="0"/>
              <a:t>, f</a:t>
            </a:r>
            <a:r>
              <a:rPr lang="en-US" altLang="en-US" baseline="-25000" dirty="0"/>
              <a:t>2</a:t>
            </a:r>
            <a:r>
              <a:rPr lang="en-US" altLang="en-US" dirty="0"/>
              <a:t>, f</a:t>
            </a:r>
            <a:r>
              <a:rPr lang="en-US" altLang="en-US" baseline="-25000" dirty="0"/>
              <a:t>3</a:t>
            </a:r>
            <a:r>
              <a:rPr lang="en-US" altLang="en-US" dirty="0"/>
              <a:t>, …, </a:t>
            </a:r>
            <a:r>
              <a:rPr lang="en-US" altLang="en-US" dirty="0" err="1"/>
              <a:t>f</a:t>
            </a:r>
            <a:r>
              <a:rPr lang="en-US" altLang="en-US" baseline="-25000" dirty="0" err="1"/>
              <a:t>n</a:t>
            </a:r>
            <a:r>
              <a:rPr lang="en-US" altLang="en-US" dirty="0"/>
              <a:t>}?</a:t>
            </a:r>
          </a:p>
        </p:txBody>
      </p:sp>
      <p:sp>
        <p:nvSpPr>
          <p:cNvPr id="36869" name="Line 5">
            <a:extLst>
              <a:ext uri="{FF2B5EF4-FFF2-40B4-BE49-F238E27FC236}">
                <a16:creationId xmlns:a16="http://schemas.microsoft.com/office/drawing/2014/main" id="{03387737-46FF-4343-90E6-D4300EA633FD}"/>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6871" name="Line 7">
            <a:extLst>
              <a:ext uri="{FF2B5EF4-FFF2-40B4-BE49-F238E27FC236}">
                <a16:creationId xmlns:a16="http://schemas.microsoft.com/office/drawing/2014/main" id="{B7968050-2901-D64A-A891-A92DD9E757F3}"/>
              </a:ext>
            </a:extLst>
          </p:cNvPr>
          <p:cNvSpPr>
            <a:spLocks noChangeShapeType="1"/>
          </p:cNvSpPr>
          <p:nvPr/>
        </p:nvSpPr>
        <p:spPr bwMode="auto">
          <a:xfrm>
            <a:off x="22860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6872" name="Line 8">
            <a:extLst>
              <a:ext uri="{FF2B5EF4-FFF2-40B4-BE49-F238E27FC236}">
                <a16:creationId xmlns:a16="http://schemas.microsoft.com/office/drawing/2014/main" id="{03F2001B-A233-8147-895D-5CEE180D3EB6}"/>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6873" name="Line 9">
            <a:extLst>
              <a:ext uri="{FF2B5EF4-FFF2-40B4-BE49-F238E27FC236}">
                <a16:creationId xmlns:a16="http://schemas.microsoft.com/office/drawing/2014/main" id="{5A5B50B6-7725-C74F-B102-3FEFA95B2001}"/>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6874" name="Line 10">
            <a:extLst>
              <a:ext uri="{FF2B5EF4-FFF2-40B4-BE49-F238E27FC236}">
                <a16:creationId xmlns:a16="http://schemas.microsoft.com/office/drawing/2014/main" id="{E197D352-78DE-634F-8BFF-04331BA74658}"/>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6875" name="Line 11">
            <a:extLst>
              <a:ext uri="{FF2B5EF4-FFF2-40B4-BE49-F238E27FC236}">
                <a16:creationId xmlns:a16="http://schemas.microsoft.com/office/drawing/2014/main" id="{DF5E2171-7C95-1D4E-8FC6-029ABC4C3CEB}"/>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6876" name="Line 12">
            <a:extLst>
              <a:ext uri="{FF2B5EF4-FFF2-40B4-BE49-F238E27FC236}">
                <a16:creationId xmlns:a16="http://schemas.microsoft.com/office/drawing/2014/main" id="{B8E926B8-825F-5449-B95E-52560B3BC0B9}"/>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26886348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965760D-F908-274B-8AD7-E7FA2229EE93}"/>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37891" name="Rectangle 3">
            <a:extLst>
              <a:ext uri="{FF2B5EF4-FFF2-40B4-BE49-F238E27FC236}">
                <a16:creationId xmlns:a16="http://schemas.microsoft.com/office/drawing/2014/main" id="{FF4676D1-2222-294E-9A23-EAD85EA53FBF}"/>
              </a:ext>
            </a:extLst>
          </p:cNvPr>
          <p:cNvSpPr>
            <a:spLocks noGrp="1" noChangeArrowheads="1"/>
          </p:cNvSpPr>
          <p:nvPr>
            <p:ph type="body" idx="1"/>
          </p:nvPr>
        </p:nvSpPr>
        <p:spPr>
          <a:xfrm>
            <a:off x="457200" y="1719263"/>
            <a:ext cx="7848600" cy="1709737"/>
          </a:xfrm>
        </p:spPr>
        <p:txBody>
          <a:bodyPr/>
          <a:lstStyle/>
          <a:p>
            <a:pPr marL="0" indent="0" eaLnBrk="1" hangingPunct="1">
              <a:buFont typeface="Wingdings" pitchFamily="2" charset="2"/>
              <a:buNone/>
            </a:pPr>
            <a:r>
              <a:rPr lang="en-US" altLang="en-US" dirty="0"/>
              <a:t>Select the activity that ends the earliest, i.e. </a:t>
            </a:r>
            <a:r>
              <a:rPr lang="en-US" altLang="en-US" dirty="0" err="1"/>
              <a:t>argmin</a:t>
            </a:r>
            <a:r>
              <a:rPr lang="en-US" altLang="en-US" dirty="0"/>
              <a:t>{f</a:t>
            </a:r>
            <a:r>
              <a:rPr lang="en-US" altLang="en-US" baseline="-25000" dirty="0"/>
              <a:t>1</a:t>
            </a:r>
            <a:r>
              <a:rPr lang="en-US" altLang="en-US" dirty="0"/>
              <a:t>, f</a:t>
            </a:r>
            <a:r>
              <a:rPr lang="en-US" altLang="en-US" baseline="-25000" dirty="0"/>
              <a:t>2</a:t>
            </a:r>
            <a:r>
              <a:rPr lang="en-US" altLang="en-US" dirty="0"/>
              <a:t>, f</a:t>
            </a:r>
            <a:r>
              <a:rPr lang="en-US" altLang="en-US" baseline="-25000" dirty="0"/>
              <a:t>3</a:t>
            </a:r>
            <a:r>
              <a:rPr lang="en-US" altLang="en-US" dirty="0"/>
              <a:t>, …, </a:t>
            </a:r>
            <a:r>
              <a:rPr lang="en-US" altLang="en-US" dirty="0" err="1"/>
              <a:t>f</a:t>
            </a:r>
            <a:r>
              <a:rPr lang="en-US" altLang="en-US" baseline="-25000" dirty="0" err="1"/>
              <a:t>n</a:t>
            </a:r>
            <a:r>
              <a:rPr lang="en-US" altLang="en-US" dirty="0"/>
              <a:t>}?</a:t>
            </a:r>
          </a:p>
        </p:txBody>
      </p:sp>
      <p:sp>
        <p:nvSpPr>
          <p:cNvPr id="37892" name="Line 4">
            <a:extLst>
              <a:ext uri="{FF2B5EF4-FFF2-40B4-BE49-F238E27FC236}">
                <a16:creationId xmlns:a16="http://schemas.microsoft.com/office/drawing/2014/main" id="{D6E02036-8658-1342-A2B7-A00A8936002D}"/>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3" name="Line 5">
            <a:extLst>
              <a:ext uri="{FF2B5EF4-FFF2-40B4-BE49-F238E27FC236}">
                <a16:creationId xmlns:a16="http://schemas.microsoft.com/office/drawing/2014/main" id="{9FC10007-25D2-B347-AE4E-12B5FEFC6567}"/>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4" name="Line 6">
            <a:extLst>
              <a:ext uri="{FF2B5EF4-FFF2-40B4-BE49-F238E27FC236}">
                <a16:creationId xmlns:a16="http://schemas.microsoft.com/office/drawing/2014/main" id="{5490DFEA-693F-F54B-9AC0-4DA9DABC405C}"/>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5" name="Line 7">
            <a:extLst>
              <a:ext uri="{FF2B5EF4-FFF2-40B4-BE49-F238E27FC236}">
                <a16:creationId xmlns:a16="http://schemas.microsoft.com/office/drawing/2014/main" id="{D266984E-4711-B142-8CDB-322D043F7C68}"/>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6" name="Line 8">
            <a:extLst>
              <a:ext uri="{FF2B5EF4-FFF2-40B4-BE49-F238E27FC236}">
                <a16:creationId xmlns:a16="http://schemas.microsoft.com/office/drawing/2014/main" id="{3B775208-5867-524A-9E3F-75C0C39F8093}"/>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7" name="Line 9">
            <a:extLst>
              <a:ext uri="{FF2B5EF4-FFF2-40B4-BE49-F238E27FC236}">
                <a16:creationId xmlns:a16="http://schemas.microsoft.com/office/drawing/2014/main" id="{9DD010B0-C965-5045-B7B1-BBA9B81C0350}"/>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8" name="Line 10">
            <a:extLst>
              <a:ext uri="{FF2B5EF4-FFF2-40B4-BE49-F238E27FC236}">
                <a16:creationId xmlns:a16="http://schemas.microsoft.com/office/drawing/2014/main" id="{581A14BA-77B3-7746-BC56-B4DB72BC06FF}"/>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2" name="TextBox 10">
            <a:extLst>
              <a:ext uri="{FF2B5EF4-FFF2-40B4-BE49-F238E27FC236}">
                <a16:creationId xmlns:a16="http://schemas.microsoft.com/office/drawing/2014/main" id="{7392FA1F-3156-064F-91BC-EA25DFAECCAB}"/>
              </a:ext>
            </a:extLst>
          </p:cNvPr>
          <p:cNvSpPr txBox="1">
            <a:spLocks noChangeArrowheads="1"/>
          </p:cNvSpPr>
          <p:nvPr/>
        </p:nvSpPr>
        <p:spPr bwMode="auto">
          <a:xfrm>
            <a:off x="914400" y="6248400"/>
            <a:ext cx="292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FF0000"/>
                </a:solidFill>
              </a:rPr>
              <a:t>remove the conflicts</a:t>
            </a:r>
          </a:p>
        </p:txBody>
      </p:sp>
    </p:spTree>
    <p:extLst>
      <p:ext uri="{BB962C8B-B14F-4D97-AF65-F5344CB8AC3E}">
        <p14:creationId xmlns:p14="http://schemas.microsoft.com/office/powerpoint/2010/main" val="711799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change!</a:t>
            </a:r>
          </a:p>
        </p:txBody>
      </p:sp>
      <p:sp>
        <p:nvSpPr>
          <p:cNvPr id="3" name="Content Placeholder 2"/>
          <p:cNvSpPr>
            <a:spLocks noGrp="1"/>
          </p:cNvSpPr>
          <p:nvPr>
            <p:ph sz="quarter" idx="1"/>
          </p:nvPr>
        </p:nvSpPr>
        <p:spPr/>
        <p:txBody>
          <a:bodyPr/>
          <a:lstStyle/>
          <a:p>
            <a:pPr marL="0" indent="0">
              <a:buNone/>
            </a:pPr>
            <a:r>
              <a:rPr lang="en-US" dirty="0"/>
              <a:t>Input:  a number k</a:t>
            </a:r>
            <a:endParaRPr lang="en-US" baseline="-25000" dirty="0"/>
          </a:p>
          <a:p>
            <a:pPr marL="0" indent="0">
              <a:buNone/>
            </a:pPr>
            <a:endParaRPr lang="en-US" dirty="0"/>
          </a:p>
          <a:p>
            <a:pPr marL="0" indent="0">
              <a:buNone/>
            </a:pPr>
            <a:r>
              <a:rPr lang="en-US" dirty="0"/>
              <a:t>Output: {n</a:t>
            </a:r>
            <a:r>
              <a:rPr lang="en-US" baseline="-25000" dirty="0"/>
              <a:t>p</a:t>
            </a:r>
            <a:r>
              <a:rPr lang="en-US" dirty="0"/>
              <a:t>, </a:t>
            </a:r>
            <a:r>
              <a:rPr lang="en-US" dirty="0" err="1"/>
              <a:t>n</a:t>
            </a:r>
            <a:r>
              <a:rPr lang="en-US" baseline="-25000" dirty="0" err="1"/>
              <a:t>n</a:t>
            </a:r>
            <a:r>
              <a:rPr lang="en-US" dirty="0"/>
              <a:t>, </a:t>
            </a:r>
            <a:r>
              <a:rPr lang="en-US" dirty="0" err="1"/>
              <a:t>n</a:t>
            </a:r>
            <a:r>
              <a:rPr lang="en-US" baseline="-25000" dirty="0" err="1"/>
              <a:t>d</a:t>
            </a:r>
            <a:r>
              <a:rPr lang="en-US" dirty="0"/>
              <a:t>, n</a:t>
            </a:r>
            <a:r>
              <a:rPr lang="en-US" baseline="-25000" dirty="0"/>
              <a:t>q</a:t>
            </a:r>
            <a:r>
              <a:rPr lang="en-US" dirty="0"/>
              <a:t>}, where n</a:t>
            </a:r>
            <a:r>
              <a:rPr lang="en-US" baseline="-25000" dirty="0"/>
              <a:t>p</a:t>
            </a:r>
            <a:r>
              <a:rPr lang="en-US" dirty="0"/>
              <a:t>+5n</a:t>
            </a:r>
            <a:r>
              <a:rPr lang="en-US" baseline="-25000" dirty="0"/>
              <a:t>n</a:t>
            </a:r>
            <a:r>
              <a:rPr lang="en-US" dirty="0"/>
              <a:t>+10n</a:t>
            </a:r>
            <a:r>
              <a:rPr lang="en-US" baseline="-25000" dirty="0"/>
              <a:t>d</a:t>
            </a:r>
            <a:r>
              <a:rPr lang="en-US" dirty="0"/>
              <a:t>+25n</a:t>
            </a:r>
            <a:r>
              <a:rPr lang="en-US" baseline="-25000" dirty="0"/>
              <a:t>q</a:t>
            </a:r>
            <a:r>
              <a:rPr lang="en-US" dirty="0"/>
              <a:t>=k and </a:t>
            </a:r>
            <a:r>
              <a:rPr lang="en-US" dirty="0" err="1"/>
              <a:t>n</a:t>
            </a:r>
            <a:r>
              <a:rPr lang="en-US" baseline="-25000" dirty="0" err="1"/>
              <a:t>p</a:t>
            </a:r>
            <a:r>
              <a:rPr lang="en-US" dirty="0" err="1"/>
              <a:t>+n</a:t>
            </a:r>
            <a:r>
              <a:rPr lang="en-US" baseline="-25000" dirty="0" err="1"/>
              <a:t>n</a:t>
            </a:r>
            <a:r>
              <a:rPr lang="en-US" dirty="0" err="1"/>
              <a:t>+n</a:t>
            </a:r>
            <a:r>
              <a:rPr lang="en-US" baseline="-25000" dirty="0" err="1"/>
              <a:t>d</a:t>
            </a:r>
            <a:r>
              <a:rPr lang="en-US" dirty="0" err="1"/>
              <a:t>+n</a:t>
            </a:r>
            <a:r>
              <a:rPr lang="en-US" baseline="-25000" dirty="0" err="1"/>
              <a:t>q</a:t>
            </a:r>
            <a:r>
              <a:rPr lang="en-US" dirty="0"/>
              <a:t> is minimized</a:t>
            </a:r>
          </a:p>
        </p:txBody>
      </p:sp>
      <p:sp>
        <p:nvSpPr>
          <p:cNvPr id="4" name="TextBox 3">
            <a:extLst>
              <a:ext uri="{FF2B5EF4-FFF2-40B4-BE49-F238E27FC236}">
                <a16:creationId xmlns:a16="http://schemas.microsoft.com/office/drawing/2014/main" id="{F16C22AE-E0DE-7D4D-BB74-401C852D368C}"/>
              </a:ext>
            </a:extLst>
          </p:cNvPr>
          <p:cNvSpPr txBox="1"/>
          <p:nvPr/>
        </p:nvSpPr>
        <p:spPr>
          <a:xfrm>
            <a:off x="2851484" y="4584033"/>
            <a:ext cx="3147849" cy="523220"/>
          </a:xfrm>
          <a:prstGeom prst="rect">
            <a:avLst/>
          </a:prstGeom>
          <a:noFill/>
        </p:spPr>
        <p:txBody>
          <a:bodyPr wrap="none" rtlCol="0">
            <a:spAutoFit/>
          </a:bodyPr>
          <a:lstStyle/>
          <a:p>
            <a:r>
              <a:rPr lang="en-US" sz="2800" dirty="0">
                <a:solidFill>
                  <a:srgbClr val="FF0000"/>
                </a:solidFill>
              </a:rPr>
              <a:t>Algorithm to solve it?</a:t>
            </a:r>
          </a:p>
        </p:txBody>
      </p:sp>
    </p:spTree>
    <p:extLst>
      <p:ext uri="{BB962C8B-B14F-4D97-AF65-F5344CB8AC3E}">
        <p14:creationId xmlns:p14="http://schemas.microsoft.com/office/powerpoint/2010/main" val="24900091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F3933CB-487A-0846-A304-4FD5708472B1}"/>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38915" name="Rectangle 3">
            <a:extLst>
              <a:ext uri="{FF2B5EF4-FFF2-40B4-BE49-F238E27FC236}">
                <a16:creationId xmlns:a16="http://schemas.microsoft.com/office/drawing/2014/main" id="{306D6F71-37F4-AC4C-A521-3E0346FE6654}"/>
              </a:ext>
            </a:extLst>
          </p:cNvPr>
          <p:cNvSpPr>
            <a:spLocks noGrp="1" noChangeArrowheads="1"/>
          </p:cNvSpPr>
          <p:nvPr>
            <p:ph type="body" idx="1"/>
          </p:nvPr>
        </p:nvSpPr>
        <p:spPr>
          <a:xfrm>
            <a:off x="457200" y="1719263"/>
            <a:ext cx="7562193" cy="1709737"/>
          </a:xfrm>
        </p:spPr>
        <p:txBody>
          <a:bodyPr/>
          <a:lstStyle/>
          <a:p>
            <a:pPr marL="0" indent="0" eaLnBrk="1" hangingPunct="1">
              <a:buFont typeface="Wingdings" pitchFamily="2" charset="2"/>
              <a:buNone/>
            </a:pPr>
            <a:r>
              <a:rPr lang="en-US" altLang="en-US" dirty="0"/>
              <a:t>Select the activity that ends the earliest, i.e. </a:t>
            </a:r>
            <a:r>
              <a:rPr lang="en-US" altLang="en-US" dirty="0" err="1"/>
              <a:t>argmin</a:t>
            </a:r>
            <a:r>
              <a:rPr lang="en-US" altLang="en-US" dirty="0"/>
              <a:t>{f</a:t>
            </a:r>
            <a:r>
              <a:rPr lang="en-US" altLang="en-US" baseline="-25000" dirty="0"/>
              <a:t>1</a:t>
            </a:r>
            <a:r>
              <a:rPr lang="en-US" altLang="en-US" dirty="0"/>
              <a:t>, f</a:t>
            </a:r>
            <a:r>
              <a:rPr lang="en-US" altLang="en-US" baseline="-25000" dirty="0"/>
              <a:t>2</a:t>
            </a:r>
            <a:r>
              <a:rPr lang="en-US" altLang="en-US" dirty="0"/>
              <a:t>, f</a:t>
            </a:r>
            <a:r>
              <a:rPr lang="en-US" altLang="en-US" baseline="-25000" dirty="0"/>
              <a:t>3</a:t>
            </a:r>
            <a:r>
              <a:rPr lang="en-US" altLang="en-US" dirty="0"/>
              <a:t>, …, </a:t>
            </a:r>
            <a:r>
              <a:rPr lang="en-US" altLang="en-US" dirty="0" err="1"/>
              <a:t>f</a:t>
            </a:r>
            <a:r>
              <a:rPr lang="en-US" altLang="en-US" baseline="-25000" dirty="0" err="1"/>
              <a:t>n</a:t>
            </a:r>
            <a:r>
              <a:rPr lang="en-US" altLang="en-US" dirty="0"/>
              <a:t>}?</a:t>
            </a:r>
          </a:p>
        </p:txBody>
      </p:sp>
      <p:sp>
        <p:nvSpPr>
          <p:cNvPr id="38916" name="Line 4">
            <a:extLst>
              <a:ext uri="{FF2B5EF4-FFF2-40B4-BE49-F238E27FC236}">
                <a16:creationId xmlns:a16="http://schemas.microsoft.com/office/drawing/2014/main" id="{E1A364AF-DC51-0F41-BDB4-DC58A9F83DBA}"/>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17" name="Line 5">
            <a:extLst>
              <a:ext uri="{FF2B5EF4-FFF2-40B4-BE49-F238E27FC236}">
                <a16:creationId xmlns:a16="http://schemas.microsoft.com/office/drawing/2014/main" id="{C23FACC2-877A-0C4E-92F2-1ACA3AE1DD67}"/>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18" name="Line 6">
            <a:extLst>
              <a:ext uri="{FF2B5EF4-FFF2-40B4-BE49-F238E27FC236}">
                <a16:creationId xmlns:a16="http://schemas.microsoft.com/office/drawing/2014/main" id="{D1672566-6B44-C547-B4BB-FC0256A97211}"/>
              </a:ext>
            </a:extLst>
          </p:cNvPr>
          <p:cNvSpPr>
            <a:spLocks noChangeShapeType="1"/>
          </p:cNvSpPr>
          <p:nvPr/>
        </p:nvSpPr>
        <p:spPr bwMode="auto">
          <a:xfrm>
            <a:off x="3657600" y="5867400"/>
            <a:ext cx="685800" cy="0"/>
          </a:xfrm>
          <a:prstGeom prst="line">
            <a:avLst/>
          </a:prstGeom>
          <a:noFill/>
          <a:ln w="38100">
            <a:solidFill>
              <a:srgbClr val="FF0000"/>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19" name="Line 7">
            <a:extLst>
              <a:ext uri="{FF2B5EF4-FFF2-40B4-BE49-F238E27FC236}">
                <a16:creationId xmlns:a16="http://schemas.microsoft.com/office/drawing/2014/main" id="{E8526276-DD32-E24C-B068-BD4C8CA58D45}"/>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20" name="Line 8">
            <a:extLst>
              <a:ext uri="{FF2B5EF4-FFF2-40B4-BE49-F238E27FC236}">
                <a16:creationId xmlns:a16="http://schemas.microsoft.com/office/drawing/2014/main" id="{1FB8A15E-90D5-424D-8539-844AA4F46624}"/>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21" name="Line 9">
            <a:extLst>
              <a:ext uri="{FF2B5EF4-FFF2-40B4-BE49-F238E27FC236}">
                <a16:creationId xmlns:a16="http://schemas.microsoft.com/office/drawing/2014/main" id="{33784F36-B0BE-7948-8E94-880C086A9F9F}"/>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22" name="Line 10">
            <a:extLst>
              <a:ext uri="{FF2B5EF4-FFF2-40B4-BE49-F238E27FC236}">
                <a16:creationId xmlns:a16="http://schemas.microsoft.com/office/drawing/2014/main" id="{751F11EE-BF64-3B49-B1B1-E53D682DF250}"/>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8197237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20559D8-0056-D24D-BEF3-D176439A96C7}"/>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39939" name="Rectangle 3">
            <a:extLst>
              <a:ext uri="{FF2B5EF4-FFF2-40B4-BE49-F238E27FC236}">
                <a16:creationId xmlns:a16="http://schemas.microsoft.com/office/drawing/2014/main" id="{C29716B7-F591-584B-AE28-1EDCF737658E}"/>
              </a:ext>
            </a:extLst>
          </p:cNvPr>
          <p:cNvSpPr>
            <a:spLocks noGrp="1" noChangeArrowheads="1"/>
          </p:cNvSpPr>
          <p:nvPr>
            <p:ph type="body" idx="1"/>
          </p:nvPr>
        </p:nvSpPr>
        <p:spPr>
          <a:xfrm>
            <a:off x="457200" y="1719263"/>
            <a:ext cx="7848600" cy="1709737"/>
          </a:xfrm>
        </p:spPr>
        <p:txBody>
          <a:bodyPr/>
          <a:lstStyle/>
          <a:p>
            <a:pPr marL="0" indent="0" eaLnBrk="1" hangingPunct="1">
              <a:buFont typeface="Wingdings" pitchFamily="2" charset="2"/>
              <a:buNone/>
            </a:pPr>
            <a:r>
              <a:rPr lang="en-US" altLang="en-US" dirty="0"/>
              <a:t>Select the activity that ends the earliest, i.e. </a:t>
            </a:r>
            <a:r>
              <a:rPr lang="en-US" altLang="en-US" dirty="0" err="1"/>
              <a:t>argmin</a:t>
            </a:r>
            <a:r>
              <a:rPr lang="en-US" altLang="en-US" dirty="0"/>
              <a:t>{f</a:t>
            </a:r>
            <a:r>
              <a:rPr lang="en-US" altLang="en-US" baseline="-25000" dirty="0"/>
              <a:t>1</a:t>
            </a:r>
            <a:r>
              <a:rPr lang="en-US" altLang="en-US" dirty="0"/>
              <a:t>, f</a:t>
            </a:r>
            <a:r>
              <a:rPr lang="en-US" altLang="en-US" baseline="-25000" dirty="0"/>
              <a:t>2</a:t>
            </a:r>
            <a:r>
              <a:rPr lang="en-US" altLang="en-US" dirty="0"/>
              <a:t>, f</a:t>
            </a:r>
            <a:r>
              <a:rPr lang="en-US" altLang="en-US" baseline="-25000" dirty="0"/>
              <a:t>3</a:t>
            </a:r>
            <a:r>
              <a:rPr lang="en-US" altLang="en-US" dirty="0"/>
              <a:t>, …, </a:t>
            </a:r>
            <a:r>
              <a:rPr lang="en-US" altLang="en-US" dirty="0" err="1"/>
              <a:t>f</a:t>
            </a:r>
            <a:r>
              <a:rPr lang="en-US" altLang="en-US" baseline="-25000" dirty="0" err="1"/>
              <a:t>n</a:t>
            </a:r>
            <a:r>
              <a:rPr lang="en-US" altLang="en-US" dirty="0"/>
              <a:t>}?</a:t>
            </a:r>
          </a:p>
        </p:txBody>
      </p:sp>
      <p:sp>
        <p:nvSpPr>
          <p:cNvPr id="39940" name="Line 4">
            <a:extLst>
              <a:ext uri="{FF2B5EF4-FFF2-40B4-BE49-F238E27FC236}">
                <a16:creationId xmlns:a16="http://schemas.microsoft.com/office/drawing/2014/main" id="{C2504620-779E-C441-A1BF-F6D92FE967CE}"/>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41" name="Line 5">
            <a:extLst>
              <a:ext uri="{FF2B5EF4-FFF2-40B4-BE49-F238E27FC236}">
                <a16:creationId xmlns:a16="http://schemas.microsoft.com/office/drawing/2014/main" id="{E98FF04A-5A14-B741-8EA4-DF2299D21CED}"/>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43" name="Line 7">
            <a:extLst>
              <a:ext uri="{FF2B5EF4-FFF2-40B4-BE49-F238E27FC236}">
                <a16:creationId xmlns:a16="http://schemas.microsoft.com/office/drawing/2014/main" id="{C2B73A4D-713A-0046-8FB3-B1F9DF143412}"/>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44" name="Line 8">
            <a:extLst>
              <a:ext uri="{FF2B5EF4-FFF2-40B4-BE49-F238E27FC236}">
                <a16:creationId xmlns:a16="http://schemas.microsoft.com/office/drawing/2014/main" id="{3DE89653-4681-0445-90EB-44B1907B4DA8}"/>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45" name="Line 9">
            <a:extLst>
              <a:ext uri="{FF2B5EF4-FFF2-40B4-BE49-F238E27FC236}">
                <a16:creationId xmlns:a16="http://schemas.microsoft.com/office/drawing/2014/main" id="{CDDB1B0A-ACF5-1D4A-A327-D1EBDEC82F02}"/>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9946" name="Line 10">
            <a:extLst>
              <a:ext uri="{FF2B5EF4-FFF2-40B4-BE49-F238E27FC236}">
                <a16:creationId xmlns:a16="http://schemas.microsoft.com/office/drawing/2014/main" id="{3607D53B-C91A-3F4D-930E-404D4F8AB8CB}"/>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7667976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9A103F2-29ED-C24F-94CD-47AB60700475}"/>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40963" name="Rectangle 3">
            <a:extLst>
              <a:ext uri="{FF2B5EF4-FFF2-40B4-BE49-F238E27FC236}">
                <a16:creationId xmlns:a16="http://schemas.microsoft.com/office/drawing/2014/main" id="{2DB81BEA-F204-5645-9D04-E12A60890353}"/>
              </a:ext>
            </a:extLst>
          </p:cNvPr>
          <p:cNvSpPr>
            <a:spLocks noGrp="1" noChangeArrowheads="1"/>
          </p:cNvSpPr>
          <p:nvPr>
            <p:ph type="body" idx="1"/>
          </p:nvPr>
        </p:nvSpPr>
        <p:spPr>
          <a:xfrm>
            <a:off x="457200" y="1719263"/>
            <a:ext cx="7656786" cy="1709737"/>
          </a:xfrm>
        </p:spPr>
        <p:txBody>
          <a:bodyPr/>
          <a:lstStyle/>
          <a:p>
            <a:pPr marL="0" indent="0" eaLnBrk="1" hangingPunct="1">
              <a:buFont typeface="Wingdings" pitchFamily="2" charset="2"/>
              <a:buNone/>
            </a:pPr>
            <a:r>
              <a:rPr lang="en-US" altLang="en-US" dirty="0"/>
              <a:t>Select the activity that ends the earliest, i.e. </a:t>
            </a:r>
            <a:r>
              <a:rPr lang="en-US" altLang="en-US" dirty="0" err="1"/>
              <a:t>argmin</a:t>
            </a:r>
            <a:r>
              <a:rPr lang="en-US" altLang="en-US" dirty="0"/>
              <a:t>{f</a:t>
            </a:r>
            <a:r>
              <a:rPr lang="en-US" altLang="en-US" baseline="-25000" dirty="0"/>
              <a:t>1</a:t>
            </a:r>
            <a:r>
              <a:rPr lang="en-US" altLang="en-US" dirty="0"/>
              <a:t>, f</a:t>
            </a:r>
            <a:r>
              <a:rPr lang="en-US" altLang="en-US" baseline="-25000" dirty="0"/>
              <a:t>2</a:t>
            </a:r>
            <a:r>
              <a:rPr lang="en-US" altLang="en-US" dirty="0"/>
              <a:t>, f</a:t>
            </a:r>
            <a:r>
              <a:rPr lang="en-US" altLang="en-US" baseline="-25000" dirty="0"/>
              <a:t>3</a:t>
            </a:r>
            <a:r>
              <a:rPr lang="en-US" altLang="en-US" dirty="0"/>
              <a:t>, …, </a:t>
            </a:r>
            <a:r>
              <a:rPr lang="en-US" altLang="en-US" dirty="0" err="1"/>
              <a:t>f</a:t>
            </a:r>
            <a:r>
              <a:rPr lang="en-US" altLang="en-US" baseline="-25000" dirty="0" err="1"/>
              <a:t>n</a:t>
            </a:r>
            <a:r>
              <a:rPr lang="en-US" altLang="en-US" dirty="0"/>
              <a:t>}?</a:t>
            </a:r>
          </a:p>
        </p:txBody>
      </p:sp>
      <p:sp>
        <p:nvSpPr>
          <p:cNvPr id="40964" name="Line 4">
            <a:extLst>
              <a:ext uri="{FF2B5EF4-FFF2-40B4-BE49-F238E27FC236}">
                <a16:creationId xmlns:a16="http://schemas.microsoft.com/office/drawing/2014/main" id="{19786903-1D1B-9E44-A1F8-A6AC36FDD54E}"/>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0965" name="Line 5">
            <a:extLst>
              <a:ext uri="{FF2B5EF4-FFF2-40B4-BE49-F238E27FC236}">
                <a16:creationId xmlns:a16="http://schemas.microsoft.com/office/drawing/2014/main" id="{2EA2F86D-C5E5-3A49-A39D-F8C06D5B910B}"/>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0966" name="Line 6">
            <a:extLst>
              <a:ext uri="{FF2B5EF4-FFF2-40B4-BE49-F238E27FC236}">
                <a16:creationId xmlns:a16="http://schemas.microsoft.com/office/drawing/2014/main" id="{3D4084C3-2B4A-9F4C-9F6C-D17BB2081B91}"/>
              </a:ext>
            </a:extLst>
          </p:cNvPr>
          <p:cNvSpPr>
            <a:spLocks noChangeShapeType="1"/>
          </p:cNvSpPr>
          <p:nvPr/>
        </p:nvSpPr>
        <p:spPr bwMode="auto">
          <a:xfrm>
            <a:off x="47244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0967" name="Line 7">
            <a:extLst>
              <a:ext uri="{FF2B5EF4-FFF2-40B4-BE49-F238E27FC236}">
                <a16:creationId xmlns:a16="http://schemas.microsoft.com/office/drawing/2014/main" id="{5C8305ED-CC83-7243-A6F4-D79DB4A5613D}"/>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0968" name="Line 8">
            <a:extLst>
              <a:ext uri="{FF2B5EF4-FFF2-40B4-BE49-F238E27FC236}">
                <a16:creationId xmlns:a16="http://schemas.microsoft.com/office/drawing/2014/main" id="{2CE37923-F61E-7E48-8F0F-5CE87BCA463F}"/>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0969" name="Line 9">
            <a:extLst>
              <a:ext uri="{FF2B5EF4-FFF2-40B4-BE49-F238E27FC236}">
                <a16:creationId xmlns:a16="http://schemas.microsoft.com/office/drawing/2014/main" id="{644611C6-3A6C-3044-9D05-68CF361D99B4}"/>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42119575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EFF4ADC-2F96-6843-8E11-DD1423F33631}"/>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44035" name="Rectangle 3">
            <a:extLst>
              <a:ext uri="{FF2B5EF4-FFF2-40B4-BE49-F238E27FC236}">
                <a16:creationId xmlns:a16="http://schemas.microsoft.com/office/drawing/2014/main" id="{A6064CD2-21AB-0042-BC74-722FA35ADC2D}"/>
              </a:ext>
            </a:extLst>
          </p:cNvPr>
          <p:cNvSpPr>
            <a:spLocks noGrp="1" noChangeArrowheads="1"/>
          </p:cNvSpPr>
          <p:nvPr>
            <p:ph type="body" idx="1"/>
          </p:nvPr>
        </p:nvSpPr>
        <p:spPr>
          <a:xfrm>
            <a:off x="457200" y="1719263"/>
            <a:ext cx="7719848" cy="1709737"/>
          </a:xfrm>
        </p:spPr>
        <p:txBody>
          <a:bodyPr/>
          <a:lstStyle/>
          <a:p>
            <a:pPr marL="0" indent="0" eaLnBrk="1" hangingPunct="1">
              <a:buFont typeface="Wingdings" pitchFamily="2" charset="2"/>
              <a:buNone/>
            </a:pPr>
            <a:r>
              <a:rPr lang="en-US" altLang="en-US" dirty="0"/>
              <a:t>Select the activity that ends the earliest, i.e. </a:t>
            </a:r>
            <a:r>
              <a:rPr lang="en-US" altLang="en-US" dirty="0" err="1"/>
              <a:t>argmin</a:t>
            </a:r>
            <a:r>
              <a:rPr lang="en-US" altLang="en-US" dirty="0"/>
              <a:t>{f</a:t>
            </a:r>
            <a:r>
              <a:rPr lang="en-US" altLang="en-US" baseline="-25000" dirty="0"/>
              <a:t>1</a:t>
            </a:r>
            <a:r>
              <a:rPr lang="en-US" altLang="en-US" dirty="0"/>
              <a:t>, f</a:t>
            </a:r>
            <a:r>
              <a:rPr lang="en-US" altLang="en-US" baseline="-25000" dirty="0"/>
              <a:t>2</a:t>
            </a:r>
            <a:r>
              <a:rPr lang="en-US" altLang="en-US" dirty="0"/>
              <a:t>, f</a:t>
            </a:r>
            <a:r>
              <a:rPr lang="en-US" altLang="en-US" baseline="-25000" dirty="0"/>
              <a:t>3</a:t>
            </a:r>
            <a:r>
              <a:rPr lang="en-US" altLang="en-US" dirty="0"/>
              <a:t>, …, </a:t>
            </a:r>
            <a:r>
              <a:rPr lang="en-US" altLang="en-US" dirty="0" err="1"/>
              <a:t>f</a:t>
            </a:r>
            <a:r>
              <a:rPr lang="en-US" altLang="en-US" baseline="-25000" dirty="0" err="1"/>
              <a:t>n</a:t>
            </a:r>
            <a:r>
              <a:rPr lang="en-US" altLang="en-US" dirty="0"/>
              <a:t>}?</a:t>
            </a:r>
          </a:p>
        </p:txBody>
      </p:sp>
      <p:sp>
        <p:nvSpPr>
          <p:cNvPr id="44036" name="Line 4">
            <a:extLst>
              <a:ext uri="{FF2B5EF4-FFF2-40B4-BE49-F238E27FC236}">
                <a16:creationId xmlns:a16="http://schemas.microsoft.com/office/drawing/2014/main" id="{0DBF6E53-7E3B-4444-BEB4-2E353FE6D472}"/>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37" name="Line 5">
            <a:extLst>
              <a:ext uri="{FF2B5EF4-FFF2-40B4-BE49-F238E27FC236}">
                <a16:creationId xmlns:a16="http://schemas.microsoft.com/office/drawing/2014/main" id="{1E599167-CC3F-4A41-BCD0-3E203166FDCC}"/>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38" name="Line 6">
            <a:extLst>
              <a:ext uri="{FF2B5EF4-FFF2-40B4-BE49-F238E27FC236}">
                <a16:creationId xmlns:a16="http://schemas.microsoft.com/office/drawing/2014/main" id="{97DC9474-4D71-F343-9C22-4840A07E858E}"/>
              </a:ext>
            </a:extLst>
          </p:cNvPr>
          <p:cNvSpPr>
            <a:spLocks noChangeShapeType="1"/>
          </p:cNvSpPr>
          <p:nvPr/>
        </p:nvSpPr>
        <p:spPr bwMode="auto">
          <a:xfrm>
            <a:off x="47244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39" name="Line 7">
            <a:extLst>
              <a:ext uri="{FF2B5EF4-FFF2-40B4-BE49-F238E27FC236}">
                <a16:creationId xmlns:a16="http://schemas.microsoft.com/office/drawing/2014/main" id="{CF5F8210-C957-2546-A839-C53BC646F4C6}"/>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040" name="Line 8">
            <a:extLst>
              <a:ext uri="{FF2B5EF4-FFF2-40B4-BE49-F238E27FC236}">
                <a16:creationId xmlns:a16="http://schemas.microsoft.com/office/drawing/2014/main" id="{5F3452CD-F484-6C45-9348-8096C6BD1A90}"/>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11484557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78E34E6-74FD-1747-9D6F-B44AA5840EB4}"/>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41987" name="Rectangle 3">
            <a:extLst>
              <a:ext uri="{FF2B5EF4-FFF2-40B4-BE49-F238E27FC236}">
                <a16:creationId xmlns:a16="http://schemas.microsoft.com/office/drawing/2014/main" id="{D6869C37-C57D-0B44-BC4F-0347372FACC2}"/>
              </a:ext>
            </a:extLst>
          </p:cNvPr>
          <p:cNvSpPr>
            <a:spLocks noGrp="1" noChangeArrowheads="1"/>
          </p:cNvSpPr>
          <p:nvPr>
            <p:ph type="body" idx="1"/>
          </p:nvPr>
        </p:nvSpPr>
        <p:spPr>
          <a:xfrm>
            <a:off x="457200" y="1719263"/>
            <a:ext cx="7667297" cy="1709737"/>
          </a:xfrm>
        </p:spPr>
        <p:txBody>
          <a:bodyPr/>
          <a:lstStyle/>
          <a:p>
            <a:pPr marL="0" indent="0" eaLnBrk="1" hangingPunct="1">
              <a:buFont typeface="Wingdings" pitchFamily="2" charset="2"/>
              <a:buNone/>
            </a:pPr>
            <a:r>
              <a:rPr lang="en-US" altLang="en-US" dirty="0"/>
              <a:t>Select the activity that ends the earliest, i.e. </a:t>
            </a:r>
            <a:r>
              <a:rPr lang="en-US" altLang="en-US" dirty="0" err="1"/>
              <a:t>argmin</a:t>
            </a:r>
            <a:r>
              <a:rPr lang="en-US" altLang="en-US" dirty="0"/>
              <a:t>{f</a:t>
            </a:r>
            <a:r>
              <a:rPr lang="en-US" altLang="en-US" baseline="-25000" dirty="0"/>
              <a:t>1</a:t>
            </a:r>
            <a:r>
              <a:rPr lang="en-US" altLang="en-US" dirty="0"/>
              <a:t>, f</a:t>
            </a:r>
            <a:r>
              <a:rPr lang="en-US" altLang="en-US" baseline="-25000" dirty="0"/>
              <a:t>2</a:t>
            </a:r>
            <a:r>
              <a:rPr lang="en-US" altLang="en-US" dirty="0"/>
              <a:t>, f</a:t>
            </a:r>
            <a:r>
              <a:rPr lang="en-US" altLang="en-US" baseline="-25000" dirty="0"/>
              <a:t>3</a:t>
            </a:r>
            <a:r>
              <a:rPr lang="en-US" altLang="en-US" dirty="0"/>
              <a:t>, …, </a:t>
            </a:r>
            <a:r>
              <a:rPr lang="en-US" altLang="en-US" dirty="0" err="1"/>
              <a:t>f</a:t>
            </a:r>
            <a:r>
              <a:rPr lang="en-US" altLang="en-US" baseline="-25000" dirty="0" err="1"/>
              <a:t>n</a:t>
            </a:r>
            <a:r>
              <a:rPr lang="en-US" altLang="en-US" dirty="0"/>
              <a:t>}?</a:t>
            </a:r>
          </a:p>
        </p:txBody>
      </p:sp>
      <p:sp>
        <p:nvSpPr>
          <p:cNvPr id="41988" name="Line 4">
            <a:extLst>
              <a:ext uri="{FF2B5EF4-FFF2-40B4-BE49-F238E27FC236}">
                <a16:creationId xmlns:a16="http://schemas.microsoft.com/office/drawing/2014/main" id="{4CCB0C85-B6CE-A44D-A49B-8BF554B06CC8}"/>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1989" name="Line 5">
            <a:extLst>
              <a:ext uri="{FF2B5EF4-FFF2-40B4-BE49-F238E27FC236}">
                <a16:creationId xmlns:a16="http://schemas.microsoft.com/office/drawing/2014/main" id="{F2DEC5A9-34C7-3C4A-AB4B-7849D02E1FA8}"/>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1990" name="Line 6">
            <a:extLst>
              <a:ext uri="{FF2B5EF4-FFF2-40B4-BE49-F238E27FC236}">
                <a16:creationId xmlns:a16="http://schemas.microsoft.com/office/drawing/2014/main" id="{B4FB27A6-B8D4-D340-8967-29CFD3A344D0}"/>
              </a:ext>
            </a:extLst>
          </p:cNvPr>
          <p:cNvSpPr>
            <a:spLocks noChangeShapeType="1"/>
          </p:cNvSpPr>
          <p:nvPr/>
        </p:nvSpPr>
        <p:spPr bwMode="auto">
          <a:xfrm>
            <a:off x="47244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1992" name="Line 8">
            <a:extLst>
              <a:ext uri="{FF2B5EF4-FFF2-40B4-BE49-F238E27FC236}">
                <a16:creationId xmlns:a16="http://schemas.microsoft.com/office/drawing/2014/main" id="{7B6E80BE-138D-D343-B8A0-4453E50B44B4}"/>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1993" name="Line 9">
            <a:extLst>
              <a:ext uri="{FF2B5EF4-FFF2-40B4-BE49-F238E27FC236}">
                <a16:creationId xmlns:a16="http://schemas.microsoft.com/office/drawing/2014/main" id="{52F57113-612B-6D48-8DA0-1E615ABD5F53}"/>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1994" name="Text Box 10">
            <a:extLst>
              <a:ext uri="{FF2B5EF4-FFF2-40B4-BE49-F238E27FC236}">
                <a16:creationId xmlns:a16="http://schemas.microsoft.com/office/drawing/2014/main" id="{765A1D75-0E8F-ED44-AAFF-8AC151E7440B}"/>
              </a:ext>
            </a:extLst>
          </p:cNvPr>
          <p:cNvSpPr txBox="1">
            <a:spLocks noChangeArrowheads="1"/>
          </p:cNvSpPr>
          <p:nvPr/>
        </p:nvSpPr>
        <p:spPr bwMode="auto">
          <a:xfrm>
            <a:off x="5943600" y="5715000"/>
            <a:ext cx="22860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Multiple optimal solutions</a:t>
            </a:r>
          </a:p>
        </p:txBody>
      </p:sp>
    </p:spTree>
    <p:extLst>
      <p:ext uri="{BB962C8B-B14F-4D97-AF65-F5344CB8AC3E}">
        <p14:creationId xmlns:p14="http://schemas.microsoft.com/office/powerpoint/2010/main" val="8274046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AD0E29C-42FF-CB4D-89B8-674AA3BB86C1}"/>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43011" name="Rectangle 3">
            <a:extLst>
              <a:ext uri="{FF2B5EF4-FFF2-40B4-BE49-F238E27FC236}">
                <a16:creationId xmlns:a16="http://schemas.microsoft.com/office/drawing/2014/main" id="{9E3FC2AA-35E4-6544-A8AC-0DEDCFD8AF28}"/>
              </a:ext>
            </a:extLst>
          </p:cNvPr>
          <p:cNvSpPr>
            <a:spLocks noGrp="1" noChangeArrowheads="1"/>
          </p:cNvSpPr>
          <p:nvPr>
            <p:ph type="body" idx="1"/>
          </p:nvPr>
        </p:nvSpPr>
        <p:spPr>
          <a:xfrm>
            <a:off x="457200" y="1719263"/>
            <a:ext cx="7848600" cy="1709737"/>
          </a:xfrm>
        </p:spPr>
        <p:txBody>
          <a:bodyPr/>
          <a:lstStyle/>
          <a:p>
            <a:pPr marL="0" indent="0" eaLnBrk="1" hangingPunct="1">
              <a:buFont typeface="Wingdings" pitchFamily="2" charset="2"/>
              <a:buNone/>
            </a:pPr>
            <a:r>
              <a:rPr lang="en-US" altLang="en-US" dirty="0"/>
              <a:t>Select the activity that ends the earliest, i.e. </a:t>
            </a:r>
            <a:r>
              <a:rPr lang="en-US" altLang="en-US" dirty="0" err="1"/>
              <a:t>argmin</a:t>
            </a:r>
            <a:r>
              <a:rPr lang="en-US" altLang="en-US" dirty="0"/>
              <a:t>{f</a:t>
            </a:r>
            <a:r>
              <a:rPr lang="en-US" altLang="en-US" baseline="-25000" dirty="0"/>
              <a:t>1</a:t>
            </a:r>
            <a:r>
              <a:rPr lang="en-US" altLang="en-US" dirty="0"/>
              <a:t>, f</a:t>
            </a:r>
            <a:r>
              <a:rPr lang="en-US" altLang="en-US" baseline="-25000" dirty="0"/>
              <a:t>2</a:t>
            </a:r>
            <a:r>
              <a:rPr lang="en-US" altLang="en-US" dirty="0"/>
              <a:t>, f</a:t>
            </a:r>
            <a:r>
              <a:rPr lang="en-US" altLang="en-US" baseline="-25000" dirty="0"/>
              <a:t>3</a:t>
            </a:r>
            <a:r>
              <a:rPr lang="en-US" altLang="en-US" dirty="0"/>
              <a:t>, …, </a:t>
            </a:r>
            <a:r>
              <a:rPr lang="en-US" altLang="en-US" dirty="0" err="1"/>
              <a:t>f</a:t>
            </a:r>
            <a:r>
              <a:rPr lang="en-US" altLang="en-US" baseline="-25000" dirty="0" err="1"/>
              <a:t>n</a:t>
            </a:r>
            <a:r>
              <a:rPr lang="en-US" altLang="en-US" dirty="0"/>
              <a:t>}?</a:t>
            </a:r>
          </a:p>
        </p:txBody>
      </p:sp>
      <p:sp>
        <p:nvSpPr>
          <p:cNvPr id="43012" name="Line 4">
            <a:extLst>
              <a:ext uri="{FF2B5EF4-FFF2-40B4-BE49-F238E27FC236}">
                <a16:creationId xmlns:a16="http://schemas.microsoft.com/office/drawing/2014/main" id="{7810D3D3-F05F-FE48-A95A-213EDFB6DF56}"/>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013" name="Line 5">
            <a:extLst>
              <a:ext uri="{FF2B5EF4-FFF2-40B4-BE49-F238E27FC236}">
                <a16:creationId xmlns:a16="http://schemas.microsoft.com/office/drawing/2014/main" id="{A0304F3E-E64D-3848-955D-CCB99B922840}"/>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014" name="Line 6">
            <a:extLst>
              <a:ext uri="{FF2B5EF4-FFF2-40B4-BE49-F238E27FC236}">
                <a16:creationId xmlns:a16="http://schemas.microsoft.com/office/drawing/2014/main" id="{4B3856A7-9872-4A40-B8DB-DF370B4F08F8}"/>
              </a:ext>
            </a:extLst>
          </p:cNvPr>
          <p:cNvSpPr>
            <a:spLocks noChangeShapeType="1"/>
          </p:cNvSpPr>
          <p:nvPr/>
        </p:nvSpPr>
        <p:spPr bwMode="auto">
          <a:xfrm>
            <a:off x="47244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015" name="Line 7">
            <a:extLst>
              <a:ext uri="{FF2B5EF4-FFF2-40B4-BE49-F238E27FC236}">
                <a16:creationId xmlns:a16="http://schemas.microsoft.com/office/drawing/2014/main" id="{C0E361B7-A3B4-B54A-8299-FC659DB3AB07}"/>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016" name="Line 8">
            <a:extLst>
              <a:ext uri="{FF2B5EF4-FFF2-40B4-BE49-F238E27FC236}">
                <a16:creationId xmlns:a16="http://schemas.microsoft.com/office/drawing/2014/main" id="{6EC5114F-AB61-C74F-8FBE-DA64D40F2B67}"/>
              </a:ext>
            </a:extLst>
          </p:cNvPr>
          <p:cNvSpPr>
            <a:spLocks noChangeShapeType="1"/>
          </p:cNvSpPr>
          <p:nvPr/>
        </p:nvSpPr>
        <p:spPr bwMode="auto">
          <a:xfrm>
            <a:off x="7543800" y="44958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6858852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966BF21-513D-D749-80E2-B7895F7A95F5}"/>
              </a:ext>
            </a:extLst>
          </p:cNvPr>
          <p:cNvSpPr>
            <a:spLocks noGrp="1" noChangeArrowheads="1"/>
          </p:cNvSpPr>
          <p:nvPr>
            <p:ph type="title"/>
          </p:nvPr>
        </p:nvSpPr>
        <p:spPr/>
        <p:txBody>
          <a:bodyPr/>
          <a:lstStyle/>
          <a:p>
            <a:pPr eaLnBrk="1" hangingPunct="1">
              <a:defRPr/>
            </a:pPr>
            <a:r>
              <a:rPr lang="en-US">
                <a:cs typeface="+mj-cs"/>
              </a:rPr>
              <a:t>Greedy options</a:t>
            </a:r>
          </a:p>
        </p:txBody>
      </p:sp>
      <p:sp>
        <p:nvSpPr>
          <p:cNvPr id="45059" name="Rectangle 3">
            <a:extLst>
              <a:ext uri="{FF2B5EF4-FFF2-40B4-BE49-F238E27FC236}">
                <a16:creationId xmlns:a16="http://schemas.microsoft.com/office/drawing/2014/main" id="{45760F9F-567E-844C-84B4-05E3941FE89C}"/>
              </a:ext>
            </a:extLst>
          </p:cNvPr>
          <p:cNvSpPr>
            <a:spLocks noGrp="1" noChangeArrowheads="1"/>
          </p:cNvSpPr>
          <p:nvPr>
            <p:ph type="body" idx="1"/>
          </p:nvPr>
        </p:nvSpPr>
        <p:spPr>
          <a:xfrm>
            <a:off x="457200" y="1719263"/>
            <a:ext cx="7404538" cy="1709737"/>
          </a:xfrm>
        </p:spPr>
        <p:txBody>
          <a:bodyPr/>
          <a:lstStyle/>
          <a:p>
            <a:pPr marL="0" indent="0" eaLnBrk="1" hangingPunct="1">
              <a:buFont typeface="Wingdings" pitchFamily="2" charset="2"/>
              <a:buNone/>
            </a:pPr>
            <a:r>
              <a:rPr lang="en-US" altLang="en-US" dirty="0"/>
              <a:t>Select the activity that ends the earliest, i.e. </a:t>
            </a:r>
            <a:r>
              <a:rPr lang="en-US" altLang="en-US" dirty="0" err="1"/>
              <a:t>argmin</a:t>
            </a:r>
            <a:r>
              <a:rPr lang="en-US" altLang="en-US" dirty="0"/>
              <a:t>{f</a:t>
            </a:r>
            <a:r>
              <a:rPr lang="en-US" altLang="en-US" baseline="-25000" dirty="0"/>
              <a:t>1</a:t>
            </a:r>
            <a:r>
              <a:rPr lang="en-US" altLang="en-US" dirty="0"/>
              <a:t>, f</a:t>
            </a:r>
            <a:r>
              <a:rPr lang="en-US" altLang="en-US" baseline="-25000" dirty="0"/>
              <a:t>2</a:t>
            </a:r>
            <a:r>
              <a:rPr lang="en-US" altLang="en-US" dirty="0"/>
              <a:t>, f</a:t>
            </a:r>
            <a:r>
              <a:rPr lang="en-US" altLang="en-US" baseline="-25000" dirty="0"/>
              <a:t>3</a:t>
            </a:r>
            <a:r>
              <a:rPr lang="en-US" altLang="en-US" dirty="0"/>
              <a:t>, …, </a:t>
            </a:r>
            <a:r>
              <a:rPr lang="en-US" altLang="en-US" dirty="0" err="1"/>
              <a:t>f</a:t>
            </a:r>
            <a:r>
              <a:rPr lang="en-US" altLang="en-US" baseline="-25000" dirty="0" err="1"/>
              <a:t>n</a:t>
            </a:r>
            <a:r>
              <a:rPr lang="en-US" altLang="en-US" dirty="0"/>
              <a:t>}?</a:t>
            </a:r>
          </a:p>
        </p:txBody>
      </p:sp>
      <p:sp>
        <p:nvSpPr>
          <p:cNvPr id="45060" name="Line 4">
            <a:extLst>
              <a:ext uri="{FF2B5EF4-FFF2-40B4-BE49-F238E27FC236}">
                <a16:creationId xmlns:a16="http://schemas.microsoft.com/office/drawing/2014/main" id="{676C9A97-3C43-CF4A-83ED-5E267CF13F24}"/>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5061" name="Line 5">
            <a:extLst>
              <a:ext uri="{FF2B5EF4-FFF2-40B4-BE49-F238E27FC236}">
                <a16:creationId xmlns:a16="http://schemas.microsoft.com/office/drawing/2014/main" id="{16A005E7-F60A-C346-A00F-DCF894D6CBD9}"/>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5062" name="Line 6">
            <a:extLst>
              <a:ext uri="{FF2B5EF4-FFF2-40B4-BE49-F238E27FC236}">
                <a16:creationId xmlns:a16="http://schemas.microsoft.com/office/drawing/2014/main" id="{08B73F4E-C447-914B-97C0-DBE0F9681370}"/>
              </a:ext>
            </a:extLst>
          </p:cNvPr>
          <p:cNvSpPr>
            <a:spLocks noChangeShapeType="1"/>
          </p:cNvSpPr>
          <p:nvPr/>
        </p:nvSpPr>
        <p:spPr bwMode="auto">
          <a:xfrm>
            <a:off x="47244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5064" name="Line 8">
            <a:extLst>
              <a:ext uri="{FF2B5EF4-FFF2-40B4-BE49-F238E27FC236}">
                <a16:creationId xmlns:a16="http://schemas.microsoft.com/office/drawing/2014/main" id="{A9CF7204-927F-B64E-8AFB-BFCC8AF9E9A7}"/>
              </a:ext>
            </a:extLst>
          </p:cNvPr>
          <p:cNvSpPr>
            <a:spLocks noChangeShapeType="1"/>
          </p:cNvSpPr>
          <p:nvPr/>
        </p:nvSpPr>
        <p:spPr bwMode="auto">
          <a:xfrm>
            <a:off x="7543800" y="44958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12821405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1F082EA-BC14-0040-B0D4-E4E47C73A9A5}"/>
              </a:ext>
            </a:extLst>
          </p:cNvPr>
          <p:cNvSpPr>
            <a:spLocks noGrp="1" noChangeArrowheads="1"/>
          </p:cNvSpPr>
          <p:nvPr>
            <p:ph type="title"/>
          </p:nvPr>
        </p:nvSpPr>
        <p:spPr/>
        <p:txBody>
          <a:bodyPr/>
          <a:lstStyle/>
          <a:p>
            <a:pPr eaLnBrk="1" hangingPunct="1">
              <a:defRPr/>
            </a:pPr>
            <a:r>
              <a:rPr lang="en-US">
                <a:cs typeface="+mj-cs"/>
              </a:rPr>
              <a:t>Efficient greedy algorithm</a:t>
            </a:r>
          </a:p>
        </p:txBody>
      </p:sp>
      <p:sp>
        <p:nvSpPr>
          <p:cNvPr id="46083" name="Rectangle 3">
            <a:extLst>
              <a:ext uri="{FF2B5EF4-FFF2-40B4-BE49-F238E27FC236}">
                <a16:creationId xmlns:a16="http://schemas.microsoft.com/office/drawing/2014/main" id="{EB8E1968-CDD1-064B-943D-3DD3783247A9}"/>
              </a:ext>
            </a:extLst>
          </p:cNvPr>
          <p:cNvSpPr>
            <a:spLocks noGrp="1" noChangeArrowheads="1"/>
          </p:cNvSpPr>
          <p:nvPr>
            <p:ph type="body" idx="1"/>
          </p:nvPr>
        </p:nvSpPr>
        <p:spPr>
          <a:xfrm>
            <a:off x="612648" y="1600200"/>
            <a:ext cx="8153400" cy="1828800"/>
          </a:xfrm>
        </p:spPr>
        <p:txBody>
          <a:bodyPr/>
          <a:lstStyle/>
          <a:p>
            <a:pPr marL="0" indent="0" eaLnBrk="1" hangingPunct="1">
              <a:buFont typeface="Wingdings" pitchFamily="2" charset="2"/>
              <a:buNone/>
            </a:pPr>
            <a:r>
              <a:rPr lang="en-US" altLang="en-US" dirty="0"/>
              <a:t>Once you’</a:t>
            </a:r>
            <a:r>
              <a:rPr lang="en-US" altLang="ja-JP" dirty="0"/>
              <a:t>ve identified a reasonable greedy heuristic:</a:t>
            </a:r>
          </a:p>
          <a:p>
            <a:pPr lvl="1" eaLnBrk="1" hangingPunct="1"/>
            <a:r>
              <a:rPr lang="en-US" altLang="en-US" dirty="0"/>
              <a:t>Prove that it always gives the correct answer.</a:t>
            </a:r>
          </a:p>
          <a:p>
            <a:pPr lvl="1" eaLnBrk="1" hangingPunct="1"/>
            <a:r>
              <a:rPr lang="en-US" altLang="en-US" dirty="0"/>
              <a:t>Develop an efficient solution.</a:t>
            </a:r>
          </a:p>
        </p:txBody>
      </p:sp>
    </p:spTree>
    <p:extLst>
      <p:ext uri="{BB962C8B-B14F-4D97-AF65-F5344CB8AC3E}">
        <p14:creationId xmlns:p14="http://schemas.microsoft.com/office/powerpoint/2010/main" val="1201529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A6CCA4E-FA67-6E4A-AB12-A4EB9261C52B}"/>
              </a:ext>
            </a:extLst>
          </p:cNvPr>
          <p:cNvSpPr>
            <a:spLocks noGrp="1" noChangeArrowheads="1"/>
          </p:cNvSpPr>
          <p:nvPr>
            <p:ph type="title"/>
          </p:nvPr>
        </p:nvSpPr>
        <p:spPr/>
        <p:txBody>
          <a:bodyPr/>
          <a:lstStyle/>
          <a:p>
            <a:pPr eaLnBrk="1" hangingPunct="1">
              <a:defRPr/>
            </a:pPr>
            <a:r>
              <a:rPr lang="en-US" dirty="0">
                <a:cs typeface="+mj-cs"/>
              </a:rPr>
              <a:t>Is our greedy approach, correct?</a:t>
            </a:r>
          </a:p>
        </p:txBody>
      </p:sp>
      <p:sp>
        <p:nvSpPr>
          <p:cNvPr id="47107" name="Rectangle 3">
            <a:extLst>
              <a:ext uri="{FF2B5EF4-FFF2-40B4-BE49-F238E27FC236}">
                <a16:creationId xmlns:a16="http://schemas.microsoft.com/office/drawing/2014/main" id="{E6D394B5-1667-2546-BFDA-31FF8B269C3B}"/>
              </a:ext>
            </a:extLst>
          </p:cNvPr>
          <p:cNvSpPr>
            <a:spLocks noGrp="1" noChangeArrowheads="1"/>
          </p:cNvSpPr>
          <p:nvPr>
            <p:ph type="body" idx="1"/>
          </p:nvPr>
        </p:nvSpPr>
        <p:spPr>
          <a:xfrm>
            <a:off x="609600" y="2209800"/>
            <a:ext cx="7848600" cy="2667000"/>
          </a:xfrm>
        </p:spPr>
        <p:txBody>
          <a:bodyPr>
            <a:normAutofit fontScale="85000" lnSpcReduction="20000"/>
          </a:bodyPr>
          <a:lstStyle/>
          <a:p>
            <a:pPr marL="0" indent="0" algn="just" eaLnBrk="1" hangingPunct="1">
              <a:buFont typeface="Wingdings" pitchFamily="2" charset="2"/>
              <a:buNone/>
            </a:pPr>
            <a:r>
              <a:rPr lang="en-US" altLang="ja-JP" dirty="0"/>
              <a:t>Option 1: proof by contradiction</a:t>
            </a:r>
          </a:p>
          <a:p>
            <a:pPr marL="0" indent="0" algn="just" eaLnBrk="1" hangingPunct="1">
              <a:buFont typeface="Wingdings" pitchFamily="2" charset="2"/>
              <a:buNone/>
            </a:pPr>
            <a:endParaRPr lang="en-US" altLang="ja-JP" dirty="0">
              <a:solidFill>
                <a:srgbClr val="0000FF"/>
              </a:solidFill>
            </a:endParaRPr>
          </a:p>
          <a:p>
            <a:pPr marL="0" indent="0" algn="just" eaLnBrk="1" hangingPunct="1">
              <a:buFont typeface="Wingdings" pitchFamily="2" charset="2"/>
              <a:buNone/>
            </a:pPr>
            <a:r>
              <a:rPr lang="en-US" altLang="ja-JP" dirty="0">
                <a:solidFill>
                  <a:srgbClr val="0000FF"/>
                </a:solidFill>
              </a:rPr>
              <a:t>Option 2:</a:t>
            </a:r>
            <a:r>
              <a:rPr lang="ja-JP" altLang="en-US">
                <a:solidFill>
                  <a:srgbClr val="0000FF"/>
                </a:solidFill>
              </a:rPr>
              <a:t>“</a:t>
            </a:r>
            <a:r>
              <a:rPr lang="en-US" altLang="ja-JP" dirty="0">
                <a:solidFill>
                  <a:srgbClr val="0000FF"/>
                </a:solidFill>
              </a:rPr>
              <a:t>Stays ahead</a:t>
            </a:r>
            <a:r>
              <a:rPr lang="ja-JP" altLang="en-US">
                <a:solidFill>
                  <a:srgbClr val="0000FF"/>
                </a:solidFill>
              </a:rPr>
              <a:t>”</a:t>
            </a:r>
            <a:r>
              <a:rPr lang="en-US" altLang="ja-JP" dirty="0">
                <a:solidFill>
                  <a:srgbClr val="0000FF"/>
                </a:solidFill>
              </a:rPr>
              <a:t> argument</a:t>
            </a:r>
            <a:r>
              <a:rPr lang="en-US" altLang="ja-JP" dirty="0"/>
              <a:t>: </a:t>
            </a:r>
          </a:p>
          <a:p>
            <a:pPr marL="0" indent="0" algn="just" eaLnBrk="1" hangingPunct="1">
              <a:buFont typeface="Wingdings" pitchFamily="2" charset="2"/>
              <a:buNone/>
            </a:pPr>
            <a:endParaRPr lang="en-US" altLang="en-US" dirty="0"/>
          </a:p>
          <a:p>
            <a:pPr marL="0" indent="0" algn="just" eaLnBrk="1" hangingPunct="1">
              <a:buFont typeface="Wingdings" pitchFamily="2" charset="2"/>
              <a:buNone/>
            </a:pPr>
            <a:r>
              <a:rPr lang="en-US" altLang="en-US" dirty="0"/>
              <a:t>show that no matter what other solution someone provides you, the solution provided by your algorithm always </a:t>
            </a:r>
            <a:r>
              <a:rPr lang="ja-JP" altLang="en-US"/>
              <a:t>“</a:t>
            </a:r>
            <a:r>
              <a:rPr lang="en-US" altLang="ja-JP" dirty="0"/>
              <a:t>stays ahead</a:t>
            </a:r>
            <a:r>
              <a:rPr lang="ja-JP" altLang="en-US"/>
              <a:t>”</a:t>
            </a:r>
            <a:r>
              <a:rPr lang="en-US" altLang="ja-JP" dirty="0"/>
              <a:t>, in that no other choice could do better.</a:t>
            </a:r>
            <a:endParaRPr lang="en-US" altLang="en-US" dirty="0"/>
          </a:p>
        </p:txBody>
      </p:sp>
    </p:spTree>
    <p:extLst>
      <p:ext uri="{BB962C8B-B14F-4D97-AF65-F5344CB8AC3E}">
        <p14:creationId xmlns:p14="http://schemas.microsoft.com/office/powerpoint/2010/main" val="30001467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FFAE6299-1CDA-F549-9C8D-728681B0BA69}"/>
              </a:ext>
            </a:extLst>
          </p:cNvPr>
          <p:cNvSpPr>
            <a:spLocks noGrp="1" noChangeArrowheads="1"/>
          </p:cNvSpPr>
          <p:nvPr>
            <p:ph type="title"/>
          </p:nvPr>
        </p:nvSpPr>
        <p:spPr/>
        <p:txBody>
          <a:bodyPr/>
          <a:lstStyle/>
          <a:p>
            <a:pPr eaLnBrk="1" hangingPunct="1">
              <a:defRPr/>
            </a:pPr>
            <a:r>
              <a:rPr lang="en-US" dirty="0">
                <a:cs typeface="+mj-cs"/>
              </a:rPr>
              <a:t>Is our greedy approach, correct?</a:t>
            </a:r>
          </a:p>
        </p:txBody>
      </p:sp>
      <p:sp>
        <p:nvSpPr>
          <p:cNvPr id="133123" name="Rectangle 3">
            <a:extLst>
              <a:ext uri="{FF2B5EF4-FFF2-40B4-BE49-F238E27FC236}">
                <a16:creationId xmlns:a16="http://schemas.microsoft.com/office/drawing/2014/main" id="{1D8EC1C4-792A-DC45-A4E2-A2A0485B28F5}"/>
              </a:ext>
            </a:extLst>
          </p:cNvPr>
          <p:cNvSpPr>
            <a:spLocks noGrp="1" noChangeArrowheads="1"/>
          </p:cNvSpPr>
          <p:nvPr>
            <p:ph type="body" idx="1"/>
          </p:nvPr>
        </p:nvSpPr>
        <p:spPr>
          <a:xfrm>
            <a:off x="457200" y="1719263"/>
            <a:ext cx="8229600" cy="4833937"/>
          </a:xfrm>
        </p:spPr>
        <p:txBody>
          <a:bodyPr/>
          <a:lstStyle/>
          <a:p>
            <a:pPr marL="0" indent="0" eaLnBrk="1" hangingPunct="1">
              <a:buFont typeface="Wingdings" pitchFamily="2" charset="2"/>
              <a:buNone/>
            </a:pPr>
            <a:r>
              <a:rPr lang="ja-JP" altLang="en-US" sz="2800">
                <a:solidFill>
                  <a:srgbClr val="0000FF"/>
                </a:solidFill>
              </a:rPr>
              <a:t>“</a:t>
            </a:r>
            <a:r>
              <a:rPr lang="en-US" altLang="ja-JP" sz="2800" dirty="0">
                <a:solidFill>
                  <a:srgbClr val="0000FF"/>
                </a:solidFill>
              </a:rPr>
              <a:t>Stays ahead</a:t>
            </a:r>
            <a:r>
              <a:rPr lang="ja-JP" altLang="en-US" sz="2800">
                <a:solidFill>
                  <a:srgbClr val="0000FF"/>
                </a:solidFill>
              </a:rPr>
              <a:t>”</a:t>
            </a:r>
            <a:r>
              <a:rPr lang="en-US" altLang="ja-JP" sz="2800" dirty="0">
                <a:solidFill>
                  <a:srgbClr val="0000FF"/>
                </a:solidFill>
              </a:rPr>
              <a:t> argument</a:t>
            </a:r>
          </a:p>
          <a:p>
            <a:pPr marL="0" indent="0" eaLnBrk="1" hangingPunct="1">
              <a:buFont typeface="Wingdings" pitchFamily="2" charset="2"/>
              <a:buNone/>
            </a:pPr>
            <a:br>
              <a:rPr lang="en-US" altLang="en-US" sz="2800" dirty="0"/>
            </a:br>
            <a:r>
              <a:rPr lang="en-US" altLang="en-US" sz="2400" dirty="0"/>
              <a:t>Let r</a:t>
            </a:r>
            <a:r>
              <a:rPr lang="en-US" altLang="en-US" sz="2400" baseline="-25000" dirty="0"/>
              <a:t>1</a:t>
            </a:r>
            <a:r>
              <a:rPr lang="en-US" altLang="en-US" sz="2400" dirty="0"/>
              <a:t>, r</a:t>
            </a:r>
            <a:r>
              <a:rPr lang="en-US" altLang="en-US" sz="2400" baseline="-25000" dirty="0"/>
              <a:t>2</a:t>
            </a:r>
            <a:r>
              <a:rPr lang="en-US" altLang="en-US" sz="2400" dirty="0"/>
              <a:t>, r</a:t>
            </a:r>
            <a:r>
              <a:rPr lang="en-US" altLang="en-US" sz="2400" baseline="-25000" dirty="0"/>
              <a:t>3</a:t>
            </a:r>
            <a:r>
              <a:rPr lang="en-US" altLang="en-US" sz="2400" dirty="0"/>
              <a:t>, …, </a:t>
            </a:r>
            <a:r>
              <a:rPr lang="en-US" altLang="en-US" sz="2400" dirty="0" err="1"/>
              <a:t>r</a:t>
            </a:r>
            <a:r>
              <a:rPr lang="en-US" altLang="en-US" sz="2400" baseline="-25000" dirty="0" err="1"/>
              <a:t>k</a:t>
            </a:r>
            <a:r>
              <a:rPr lang="en-US" altLang="en-US" sz="2400" dirty="0"/>
              <a:t> be the solution found by our approach</a:t>
            </a:r>
          </a:p>
          <a:p>
            <a:pPr marL="0" indent="0" eaLnBrk="1" hangingPunct="1">
              <a:buFont typeface="Wingdings" pitchFamily="2" charset="2"/>
              <a:buNone/>
            </a:pPr>
            <a:endParaRPr lang="en-US" altLang="en-US" sz="2400" dirty="0"/>
          </a:p>
          <a:p>
            <a:pPr marL="0" indent="0" eaLnBrk="1" hangingPunct="1">
              <a:buFont typeface="Wingdings" pitchFamily="2" charset="2"/>
              <a:buNone/>
            </a:pPr>
            <a:endParaRPr lang="en-US" altLang="en-US" sz="2400" dirty="0"/>
          </a:p>
          <a:p>
            <a:pPr marL="0" indent="0" eaLnBrk="1" hangingPunct="1">
              <a:buFont typeface="Wingdings" pitchFamily="2" charset="2"/>
              <a:buNone/>
            </a:pPr>
            <a:r>
              <a:rPr lang="en-US" altLang="en-US" sz="2400" dirty="0"/>
              <a:t>Let o</a:t>
            </a:r>
            <a:r>
              <a:rPr lang="en-US" altLang="en-US" sz="2400" baseline="-25000" dirty="0"/>
              <a:t>1</a:t>
            </a:r>
            <a:r>
              <a:rPr lang="en-US" altLang="en-US" sz="2400" dirty="0"/>
              <a:t>, o</a:t>
            </a:r>
            <a:r>
              <a:rPr lang="en-US" altLang="en-US" sz="2400" baseline="-25000" dirty="0"/>
              <a:t>2</a:t>
            </a:r>
            <a:r>
              <a:rPr lang="en-US" altLang="en-US" sz="2400" dirty="0"/>
              <a:t>, o</a:t>
            </a:r>
            <a:r>
              <a:rPr lang="en-US" altLang="en-US" sz="2400" baseline="-25000" dirty="0"/>
              <a:t>3</a:t>
            </a:r>
            <a:r>
              <a:rPr lang="en-US" altLang="en-US" sz="2400" dirty="0"/>
              <a:t>, …, o</a:t>
            </a:r>
            <a:r>
              <a:rPr lang="en-US" altLang="en-US" sz="2400" baseline="-25000" dirty="0"/>
              <a:t>k</a:t>
            </a:r>
            <a:r>
              <a:rPr lang="en-US" altLang="en-US" sz="2400" dirty="0"/>
              <a:t> be another optimal solution</a:t>
            </a:r>
          </a:p>
          <a:p>
            <a:pPr marL="342900" lvl="1" indent="0" eaLnBrk="1" hangingPunct="1">
              <a:buFont typeface="Wingdings" pitchFamily="2" charset="2"/>
              <a:buNone/>
            </a:pPr>
            <a:endParaRPr lang="en-US" altLang="en-US" sz="2400" dirty="0"/>
          </a:p>
          <a:p>
            <a:pPr marL="342900" lvl="1" indent="0" eaLnBrk="1" hangingPunct="1">
              <a:buFont typeface="Wingdings" pitchFamily="2" charset="2"/>
              <a:buNone/>
            </a:pPr>
            <a:endParaRPr lang="en-US" altLang="en-US" sz="2400" dirty="0"/>
          </a:p>
          <a:p>
            <a:pPr marL="0" indent="0" eaLnBrk="1" hangingPunct="1">
              <a:buFont typeface="Wingdings" pitchFamily="2" charset="2"/>
              <a:buNone/>
            </a:pPr>
            <a:r>
              <a:rPr lang="en-US" altLang="en-US" sz="2400" dirty="0"/>
              <a:t>Show our approach </a:t>
            </a:r>
            <a:r>
              <a:rPr lang="ja-JP" altLang="en-US" sz="2400"/>
              <a:t>“</a:t>
            </a:r>
            <a:r>
              <a:rPr lang="en-US" altLang="ja-JP" sz="2400" dirty="0"/>
              <a:t>stays ahead</a:t>
            </a:r>
            <a:r>
              <a:rPr lang="ja-JP" altLang="en-US" sz="2400"/>
              <a:t>”</a:t>
            </a:r>
            <a:r>
              <a:rPr lang="en-US" altLang="ja-JP" sz="2400" dirty="0"/>
              <a:t> of any other solution.</a:t>
            </a:r>
            <a:endParaRPr lang="en-US" altLang="en-US" sz="2400" baseline="-25000" dirty="0"/>
          </a:p>
        </p:txBody>
      </p:sp>
      <p:grpSp>
        <p:nvGrpSpPr>
          <p:cNvPr id="44035" name="Group 4">
            <a:extLst>
              <a:ext uri="{FF2B5EF4-FFF2-40B4-BE49-F238E27FC236}">
                <a16:creationId xmlns:a16="http://schemas.microsoft.com/office/drawing/2014/main" id="{878AE83A-FD4E-EC4A-A691-E386C2FE40F8}"/>
              </a:ext>
            </a:extLst>
          </p:cNvPr>
          <p:cNvGrpSpPr>
            <a:grpSpLocks/>
          </p:cNvGrpSpPr>
          <p:nvPr/>
        </p:nvGrpSpPr>
        <p:grpSpPr bwMode="auto">
          <a:xfrm>
            <a:off x="1219200" y="2971800"/>
            <a:ext cx="6553200" cy="914400"/>
            <a:chOff x="768" y="1872"/>
            <a:chExt cx="4128" cy="576"/>
          </a:xfrm>
        </p:grpSpPr>
        <p:sp>
          <p:nvSpPr>
            <p:cNvPr id="133125" name="Text Box 5">
              <a:extLst>
                <a:ext uri="{FF2B5EF4-FFF2-40B4-BE49-F238E27FC236}">
                  <a16:creationId xmlns:a16="http://schemas.microsoft.com/office/drawing/2014/main" id="{199C3113-D83B-9543-A59C-FBF96AA0AD14}"/>
                </a:ext>
              </a:extLst>
            </p:cNvPr>
            <p:cNvSpPr txBox="1">
              <a:spLocks noChangeArrowheads="1"/>
            </p:cNvSpPr>
            <p:nvPr/>
          </p:nvSpPr>
          <p:spPr bwMode="auto">
            <a:xfrm>
              <a:off x="3216" y="1872"/>
              <a:ext cx="624" cy="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4400"/>
                <a:t>…</a:t>
              </a:r>
            </a:p>
          </p:txBody>
        </p:sp>
        <p:sp>
          <p:nvSpPr>
            <p:cNvPr id="133126" name="Line 6">
              <a:extLst>
                <a:ext uri="{FF2B5EF4-FFF2-40B4-BE49-F238E27FC236}">
                  <a16:creationId xmlns:a16="http://schemas.microsoft.com/office/drawing/2014/main" id="{3B4B5225-2ADB-874E-BFF7-0D7DD671232C}"/>
                </a:ext>
              </a:extLst>
            </p:cNvPr>
            <p:cNvSpPr>
              <a:spLocks noChangeShapeType="1"/>
            </p:cNvSpPr>
            <p:nvPr/>
          </p:nvSpPr>
          <p:spPr bwMode="auto">
            <a:xfrm>
              <a:off x="768"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127" name="Line 7">
              <a:extLst>
                <a:ext uri="{FF2B5EF4-FFF2-40B4-BE49-F238E27FC236}">
                  <a16:creationId xmlns:a16="http://schemas.microsoft.com/office/drawing/2014/main" id="{ECA2F561-FA33-8341-902D-7775E1DD94EF}"/>
                </a:ext>
              </a:extLst>
            </p:cNvPr>
            <p:cNvSpPr>
              <a:spLocks noChangeShapeType="1"/>
            </p:cNvSpPr>
            <p:nvPr/>
          </p:nvSpPr>
          <p:spPr bwMode="auto">
            <a:xfrm>
              <a:off x="1440"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128" name="Line 8">
              <a:extLst>
                <a:ext uri="{FF2B5EF4-FFF2-40B4-BE49-F238E27FC236}">
                  <a16:creationId xmlns:a16="http://schemas.microsoft.com/office/drawing/2014/main" id="{CBCFB82F-D6BB-6041-A753-ED079F806EEF}"/>
                </a:ext>
              </a:extLst>
            </p:cNvPr>
            <p:cNvSpPr>
              <a:spLocks noChangeShapeType="1"/>
            </p:cNvSpPr>
            <p:nvPr/>
          </p:nvSpPr>
          <p:spPr bwMode="auto">
            <a:xfrm>
              <a:off x="2112"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129" name="Line 9">
              <a:extLst>
                <a:ext uri="{FF2B5EF4-FFF2-40B4-BE49-F238E27FC236}">
                  <a16:creationId xmlns:a16="http://schemas.microsoft.com/office/drawing/2014/main" id="{85490AEA-F635-5844-8C29-3BADEDEB0751}"/>
                </a:ext>
              </a:extLst>
            </p:cNvPr>
            <p:cNvSpPr>
              <a:spLocks noChangeShapeType="1"/>
            </p:cNvSpPr>
            <p:nvPr/>
          </p:nvSpPr>
          <p:spPr bwMode="auto">
            <a:xfrm>
              <a:off x="4416"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130" name="Text Box 10">
              <a:extLst>
                <a:ext uri="{FF2B5EF4-FFF2-40B4-BE49-F238E27FC236}">
                  <a16:creationId xmlns:a16="http://schemas.microsoft.com/office/drawing/2014/main" id="{482EF29D-8FF6-FA4A-AD5C-29FB22A60B67}"/>
                </a:ext>
              </a:extLst>
            </p:cNvPr>
            <p:cNvSpPr txBox="1">
              <a:spLocks noChangeArrowheads="1"/>
            </p:cNvSpPr>
            <p:nvPr/>
          </p:nvSpPr>
          <p:spPr bwMode="auto">
            <a:xfrm>
              <a:off x="864" y="2208"/>
              <a:ext cx="2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1</a:t>
              </a:r>
              <a:endParaRPr lang="en-US">
                <a:latin typeface="Arial" charset="0"/>
                <a:ea typeface="ＭＳ Ｐゴシック" charset="0"/>
              </a:endParaRPr>
            </a:p>
          </p:txBody>
        </p:sp>
        <p:sp>
          <p:nvSpPr>
            <p:cNvPr id="133131" name="Text Box 11">
              <a:extLst>
                <a:ext uri="{FF2B5EF4-FFF2-40B4-BE49-F238E27FC236}">
                  <a16:creationId xmlns:a16="http://schemas.microsoft.com/office/drawing/2014/main" id="{BB54A1EB-53DE-694C-981E-BA981740BA5D}"/>
                </a:ext>
              </a:extLst>
            </p:cNvPr>
            <p:cNvSpPr txBox="1">
              <a:spLocks noChangeArrowheads="1"/>
            </p:cNvSpPr>
            <p:nvPr/>
          </p:nvSpPr>
          <p:spPr bwMode="auto">
            <a:xfrm>
              <a:off x="1632" y="2217"/>
              <a:ext cx="2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2</a:t>
              </a:r>
              <a:endParaRPr lang="en-US">
                <a:latin typeface="Arial" charset="0"/>
                <a:ea typeface="ＭＳ Ｐゴシック" charset="0"/>
              </a:endParaRPr>
            </a:p>
          </p:txBody>
        </p:sp>
        <p:sp>
          <p:nvSpPr>
            <p:cNvPr id="133132" name="Text Box 12">
              <a:extLst>
                <a:ext uri="{FF2B5EF4-FFF2-40B4-BE49-F238E27FC236}">
                  <a16:creationId xmlns:a16="http://schemas.microsoft.com/office/drawing/2014/main" id="{00FC530B-780F-C34C-8B4F-4FD50BCF0C94}"/>
                </a:ext>
              </a:extLst>
            </p:cNvPr>
            <p:cNvSpPr txBox="1">
              <a:spLocks noChangeArrowheads="1"/>
            </p:cNvSpPr>
            <p:nvPr/>
          </p:nvSpPr>
          <p:spPr bwMode="auto">
            <a:xfrm>
              <a:off x="2256" y="2208"/>
              <a:ext cx="2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3</a:t>
              </a:r>
              <a:endParaRPr lang="en-US">
                <a:latin typeface="Arial" charset="0"/>
                <a:ea typeface="ＭＳ Ｐゴシック" charset="0"/>
              </a:endParaRPr>
            </a:p>
          </p:txBody>
        </p:sp>
        <p:sp>
          <p:nvSpPr>
            <p:cNvPr id="133133" name="Text Box 13">
              <a:extLst>
                <a:ext uri="{FF2B5EF4-FFF2-40B4-BE49-F238E27FC236}">
                  <a16:creationId xmlns:a16="http://schemas.microsoft.com/office/drawing/2014/main" id="{376BFC70-4A62-3C43-A92D-AD636A411A5F}"/>
                </a:ext>
              </a:extLst>
            </p:cNvPr>
            <p:cNvSpPr txBox="1">
              <a:spLocks noChangeArrowheads="1"/>
            </p:cNvSpPr>
            <p:nvPr/>
          </p:nvSpPr>
          <p:spPr bwMode="auto">
            <a:xfrm>
              <a:off x="4560" y="2208"/>
              <a:ext cx="2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k</a:t>
              </a:r>
              <a:endParaRPr lang="en-US">
                <a:latin typeface="Arial" charset="0"/>
                <a:ea typeface="ＭＳ Ｐゴシック" charset="0"/>
              </a:endParaRPr>
            </a:p>
          </p:txBody>
        </p:sp>
      </p:grpSp>
      <p:grpSp>
        <p:nvGrpSpPr>
          <p:cNvPr id="44036" name="Group 14">
            <a:extLst>
              <a:ext uri="{FF2B5EF4-FFF2-40B4-BE49-F238E27FC236}">
                <a16:creationId xmlns:a16="http://schemas.microsoft.com/office/drawing/2014/main" id="{6AE33AB7-B55A-AE42-8150-3D3D32F8E1EF}"/>
              </a:ext>
            </a:extLst>
          </p:cNvPr>
          <p:cNvGrpSpPr>
            <a:grpSpLocks/>
          </p:cNvGrpSpPr>
          <p:nvPr/>
        </p:nvGrpSpPr>
        <p:grpSpPr bwMode="auto">
          <a:xfrm>
            <a:off x="1219200" y="4191000"/>
            <a:ext cx="6553200" cy="990600"/>
            <a:chOff x="768" y="2784"/>
            <a:chExt cx="4128" cy="624"/>
          </a:xfrm>
        </p:grpSpPr>
        <p:sp>
          <p:nvSpPr>
            <p:cNvPr id="133135" name="Line 15">
              <a:extLst>
                <a:ext uri="{FF2B5EF4-FFF2-40B4-BE49-F238E27FC236}">
                  <a16:creationId xmlns:a16="http://schemas.microsoft.com/office/drawing/2014/main" id="{8F0777AD-6E8D-344F-9244-17597D9EE6D1}"/>
                </a:ext>
              </a:extLst>
            </p:cNvPr>
            <p:cNvSpPr>
              <a:spLocks noChangeShapeType="1"/>
            </p:cNvSpPr>
            <p:nvPr/>
          </p:nvSpPr>
          <p:spPr bwMode="auto">
            <a:xfrm>
              <a:off x="768"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136" name="Line 16">
              <a:extLst>
                <a:ext uri="{FF2B5EF4-FFF2-40B4-BE49-F238E27FC236}">
                  <a16:creationId xmlns:a16="http://schemas.microsoft.com/office/drawing/2014/main" id="{509BD24A-ACCE-304E-A5BF-ACED89538F6B}"/>
                </a:ext>
              </a:extLst>
            </p:cNvPr>
            <p:cNvSpPr>
              <a:spLocks noChangeShapeType="1"/>
            </p:cNvSpPr>
            <p:nvPr/>
          </p:nvSpPr>
          <p:spPr bwMode="auto">
            <a:xfrm>
              <a:off x="1440"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137" name="Line 17">
              <a:extLst>
                <a:ext uri="{FF2B5EF4-FFF2-40B4-BE49-F238E27FC236}">
                  <a16:creationId xmlns:a16="http://schemas.microsoft.com/office/drawing/2014/main" id="{EB00FE4C-8D01-CE48-B7D6-ADC3E39C07B5}"/>
                </a:ext>
              </a:extLst>
            </p:cNvPr>
            <p:cNvSpPr>
              <a:spLocks noChangeShapeType="1"/>
            </p:cNvSpPr>
            <p:nvPr/>
          </p:nvSpPr>
          <p:spPr bwMode="auto">
            <a:xfrm>
              <a:off x="2112"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138" name="Line 18">
              <a:extLst>
                <a:ext uri="{FF2B5EF4-FFF2-40B4-BE49-F238E27FC236}">
                  <a16:creationId xmlns:a16="http://schemas.microsoft.com/office/drawing/2014/main" id="{B95A5F4F-F53F-B049-A2AC-346973580BDD}"/>
                </a:ext>
              </a:extLst>
            </p:cNvPr>
            <p:cNvSpPr>
              <a:spLocks noChangeShapeType="1"/>
            </p:cNvSpPr>
            <p:nvPr/>
          </p:nvSpPr>
          <p:spPr bwMode="auto">
            <a:xfrm>
              <a:off x="4416"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3139" name="Text Box 19">
              <a:extLst>
                <a:ext uri="{FF2B5EF4-FFF2-40B4-BE49-F238E27FC236}">
                  <a16:creationId xmlns:a16="http://schemas.microsoft.com/office/drawing/2014/main" id="{4BFE90D0-9B25-8A49-94F3-880831E0D961}"/>
                </a:ext>
              </a:extLst>
            </p:cNvPr>
            <p:cNvSpPr txBox="1">
              <a:spLocks noChangeArrowheads="1"/>
            </p:cNvSpPr>
            <p:nvPr/>
          </p:nvSpPr>
          <p:spPr bwMode="auto">
            <a:xfrm>
              <a:off x="864" y="3168"/>
              <a:ext cx="2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1</a:t>
              </a:r>
              <a:endParaRPr lang="en-US">
                <a:latin typeface="Arial" charset="0"/>
                <a:ea typeface="ＭＳ Ｐゴシック" charset="0"/>
              </a:endParaRPr>
            </a:p>
          </p:txBody>
        </p:sp>
        <p:sp>
          <p:nvSpPr>
            <p:cNvPr id="133140" name="Text Box 20">
              <a:extLst>
                <a:ext uri="{FF2B5EF4-FFF2-40B4-BE49-F238E27FC236}">
                  <a16:creationId xmlns:a16="http://schemas.microsoft.com/office/drawing/2014/main" id="{A54CC511-0C68-C24E-AE23-1BA64FE93E4E}"/>
                </a:ext>
              </a:extLst>
            </p:cNvPr>
            <p:cNvSpPr txBox="1">
              <a:spLocks noChangeArrowheads="1"/>
            </p:cNvSpPr>
            <p:nvPr/>
          </p:nvSpPr>
          <p:spPr bwMode="auto">
            <a:xfrm>
              <a:off x="1632" y="3177"/>
              <a:ext cx="2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2</a:t>
              </a:r>
              <a:endParaRPr lang="en-US">
                <a:latin typeface="Arial" charset="0"/>
                <a:ea typeface="ＭＳ Ｐゴシック" charset="0"/>
              </a:endParaRPr>
            </a:p>
          </p:txBody>
        </p:sp>
        <p:sp>
          <p:nvSpPr>
            <p:cNvPr id="133141" name="Text Box 21">
              <a:extLst>
                <a:ext uri="{FF2B5EF4-FFF2-40B4-BE49-F238E27FC236}">
                  <a16:creationId xmlns:a16="http://schemas.microsoft.com/office/drawing/2014/main" id="{4497A4BF-CE54-074F-BC0A-A00B14F8F8D9}"/>
                </a:ext>
              </a:extLst>
            </p:cNvPr>
            <p:cNvSpPr txBox="1">
              <a:spLocks noChangeArrowheads="1"/>
            </p:cNvSpPr>
            <p:nvPr/>
          </p:nvSpPr>
          <p:spPr bwMode="auto">
            <a:xfrm>
              <a:off x="2256" y="3168"/>
              <a:ext cx="2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3</a:t>
              </a:r>
              <a:endParaRPr lang="en-US">
                <a:latin typeface="Arial" charset="0"/>
                <a:ea typeface="ＭＳ Ｐゴシック" charset="0"/>
              </a:endParaRPr>
            </a:p>
          </p:txBody>
        </p:sp>
        <p:sp>
          <p:nvSpPr>
            <p:cNvPr id="133142" name="Text Box 22">
              <a:extLst>
                <a:ext uri="{FF2B5EF4-FFF2-40B4-BE49-F238E27FC236}">
                  <a16:creationId xmlns:a16="http://schemas.microsoft.com/office/drawing/2014/main" id="{FECB9086-BC04-034F-8F09-86B97B2A6CF0}"/>
                </a:ext>
              </a:extLst>
            </p:cNvPr>
            <p:cNvSpPr txBox="1">
              <a:spLocks noChangeArrowheads="1"/>
            </p:cNvSpPr>
            <p:nvPr/>
          </p:nvSpPr>
          <p:spPr bwMode="auto">
            <a:xfrm>
              <a:off x="4560" y="3168"/>
              <a:ext cx="2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k</a:t>
              </a:r>
              <a:endParaRPr lang="en-US">
                <a:latin typeface="Arial" charset="0"/>
                <a:ea typeface="ＭＳ Ｐゴシック" charset="0"/>
              </a:endParaRPr>
            </a:p>
          </p:txBody>
        </p:sp>
        <p:sp>
          <p:nvSpPr>
            <p:cNvPr id="133143" name="Text Box 23">
              <a:extLst>
                <a:ext uri="{FF2B5EF4-FFF2-40B4-BE49-F238E27FC236}">
                  <a16:creationId xmlns:a16="http://schemas.microsoft.com/office/drawing/2014/main" id="{74CD19AA-E93C-324F-A11A-5D6ADDFDDB00}"/>
                </a:ext>
              </a:extLst>
            </p:cNvPr>
            <p:cNvSpPr txBox="1">
              <a:spLocks noChangeArrowheads="1"/>
            </p:cNvSpPr>
            <p:nvPr/>
          </p:nvSpPr>
          <p:spPr bwMode="auto">
            <a:xfrm>
              <a:off x="3216" y="2784"/>
              <a:ext cx="624" cy="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4400"/>
                <a:t>…</a:t>
              </a:r>
            </a:p>
          </p:txBody>
        </p:sp>
      </p:grpSp>
    </p:spTree>
    <p:extLst>
      <p:ext uri="{BB962C8B-B14F-4D97-AF65-F5344CB8AC3E}">
        <p14:creationId xmlns:p14="http://schemas.microsoft.com/office/powerpoint/2010/main" val="261960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change!</a:t>
            </a:r>
          </a:p>
        </p:txBody>
      </p:sp>
      <p:sp>
        <p:nvSpPr>
          <p:cNvPr id="3" name="Content Placeholder 2"/>
          <p:cNvSpPr>
            <a:spLocks noGrp="1"/>
          </p:cNvSpPr>
          <p:nvPr>
            <p:ph sz="quarter" idx="1"/>
          </p:nvPr>
        </p:nvSpPr>
        <p:spPr/>
        <p:txBody>
          <a:bodyPr/>
          <a:lstStyle/>
          <a:p>
            <a:pPr marL="0" indent="0">
              <a:buNone/>
            </a:pPr>
            <a:r>
              <a:rPr lang="en-US" dirty="0"/>
              <a:t>Input:  a number k</a:t>
            </a:r>
            <a:endParaRPr lang="en-US" baseline="-25000" dirty="0"/>
          </a:p>
          <a:p>
            <a:pPr marL="0" indent="0">
              <a:buNone/>
            </a:pPr>
            <a:endParaRPr lang="en-US" dirty="0"/>
          </a:p>
          <a:p>
            <a:pPr marL="0" indent="0">
              <a:buNone/>
            </a:pPr>
            <a:r>
              <a:rPr lang="en-US" dirty="0"/>
              <a:t>Output: {n</a:t>
            </a:r>
            <a:r>
              <a:rPr lang="en-US" baseline="-25000" dirty="0"/>
              <a:t>p</a:t>
            </a:r>
            <a:r>
              <a:rPr lang="en-US" dirty="0"/>
              <a:t>, </a:t>
            </a:r>
            <a:r>
              <a:rPr lang="en-US" dirty="0" err="1"/>
              <a:t>n</a:t>
            </a:r>
            <a:r>
              <a:rPr lang="en-US" baseline="-25000" dirty="0" err="1"/>
              <a:t>n</a:t>
            </a:r>
            <a:r>
              <a:rPr lang="en-US" dirty="0"/>
              <a:t>, </a:t>
            </a:r>
            <a:r>
              <a:rPr lang="en-US" dirty="0" err="1"/>
              <a:t>n</a:t>
            </a:r>
            <a:r>
              <a:rPr lang="en-US" baseline="-25000" dirty="0" err="1"/>
              <a:t>d</a:t>
            </a:r>
            <a:r>
              <a:rPr lang="en-US" dirty="0"/>
              <a:t>, n</a:t>
            </a:r>
            <a:r>
              <a:rPr lang="en-US" baseline="-25000" dirty="0"/>
              <a:t>q</a:t>
            </a:r>
            <a:r>
              <a:rPr lang="en-US" dirty="0"/>
              <a:t>}, where n</a:t>
            </a:r>
            <a:r>
              <a:rPr lang="en-US" baseline="-25000" dirty="0"/>
              <a:t>p</a:t>
            </a:r>
            <a:r>
              <a:rPr lang="en-US" dirty="0"/>
              <a:t>+5n</a:t>
            </a:r>
            <a:r>
              <a:rPr lang="en-US" baseline="-25000" dirty="0"/>
              <a:t>n</a:t>
            </a:r>
            <a:r>
              <a:rPr lang="en-US" dirty="0"/>
              <a:t>+10n</a:t>
            </a:r>
            <a:r>
              <a:rPr lang="en-US" baseline="-25000" dirty="0"/>
              <a:t>d</a:t>
            </a:r>
            <a:r>
              <a:rPr lang="en-US" dirty="0"/>
              <a:t>+25n</a:t>
            </a:r>
            <a:r>
              <a:rPr lang="en-US" baseline="-25000" dirty="0"/>
              <a:t>q</a:t>
            </a:r>
            <a:r>
              <a:rPr lang="en-US" dirty="0"/>
              <a:t>=k and </a:t>
            </a:r>
            <a:r>
              <a:rPr lang="en-US" dirty="0" err="1"/>
              <a:t>n</a:t>
            </a:r>
            <a:r>
              <a:rPr lang="en-US" baseline="-25000" dirty="0" err="1"/>
              <a:t>p</a:t>
            </a:r>
            <a:r>
              <a:rPr lang="en-US" dirty="0" err="1"/>
              <a:t>+n</a:t>
            </a:r>
            <a:r>
              <a:rPr lang="en-US" baseline="-25000" dirty="0" err="1"/>
              <a:t>n</a:t>
            </a:r>
            <a:r>
              <a:rPr lang="en-US" dirty="0" err="1"/>
              <a:t>+n</a:t>
            </a:r>
            <a:r>
              <a:rPr lang="en-US" baseline="-25000" dirty="0" err="1"/>
              <a:t>d</a:t>
            </a:r>
            <a:r>
              <a:rPr lang="en-US" dirty="0" err="1"/>
              <a:t>+n</a:t>
            </a:r>
            <a:r>
              <a:rPr lang="en-US" baseline="-25000" dirty="0" err="1"/>
              <a:t>q</a:t>
            </a:r>
            <a:r>
              <a:rPr lang="en-US" dirty="0"/>
              <a:t> is minimized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8A03C7E-9587-414B-AAF9-1F3C19F4D528}"/>
                  </a:ext>
                </a:extLst>
              </p:cNvPr>
              <p:cNvSpPr txBox="1"/>
              <p:nvPr/>
            </p:nvSpPr>
            <p:spPr>
              <a:xfrm>
                <a:off x="612648" y="4098014"/>
                <a:ext cx="287554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𝑛</m:t>
                      </m:r>
                      <m:r>
                        <a:rPr lang="en-US" sz="2800" b="0" i="1" baseline="-25000" smtClean="0">
                          <a:solidFill>
                            <a:schemeClr val="tx1"/>
                          </a:solidFill>
                          <a:latin typeface="Cambria Math" panose="02040503050406030204" pitchFamily="18" charset="0"/>
                        </a:rPr>
                        <m:t>𝑞</m:t>
                      </m:r>
                      <m:r>
                        <a:rPr lang="en-US" sz="2800" b="0" i="1" smtClean="0">
                          <a:solidFill>
                            <a:schemeClr val="tx1"/>
                          </a:solidFill>
                          <a:latin typeface="Cambria Math" panose="02040503050406030204" pitchFamily="18" charset="0"/>
                        </a:rPr>
                        <m:t>=</m:t>
                      </m:r>
                      <m:d>
                        <m:dPr>
                          <m:begChr m:val="⌊"/>
                          <m:endChr m:val="⌋"/>
                          <m:ctrlPr>
                            <a:rPr lang="en-US" sz="2800" b="0" i="1" smtClean="0">
                              <a:solidFill>
                                <a:schemeClr val="tx1"/>
                              </a:solidFill>
                              <a:latin typeface="Cambria Math" panose="02040503050406030204" pitchFamily="18" charset="0"/>
                            </a:rPr>
                          </m:ctrlPr>
                        </m:dPr>
                        <m:e>
                          <m:r>
                            <a:rPr lang="en-US" sz="2800" i="1">
                              <a:latin typeface="Cambria Math" panose="02040503050406030204" pitchFamily="18" charset="0"/>
                            </a:rPr>
                            <m:t>𝑘</m:t>
                          </m:r>
                          <m:r>
                            <a:rPr lang="en-US" sz="2800" i="1">
                              <a:latin typeface="Cambria Math" panose="02040503050406030204" pitchFamily="18" charset="0"/>
                            </a:rPr>
                            <m:t> / 25</m:t>
                          </m:r>
                        </m:e>
                      </m:d>
                    </m:oMath>
                  </m:oMathPara>
                </a14:m>
                <a:endParaRPr lang="en-US" sz="2800" b="0" dirty="0">
                  <a:solidFill>
                    <a:schemeClr val="tx1"/>
                  </a:solidFill>
                </a:endParaRPr>
              </a:p>
            </p:txBody>
          </p:sp>
        </mc:Choice>
        <mc:Fallback xmlns="">
          <p:sp>
            <p:nvSpPr>
              <p:cNvPr id="4" name="TextBox 3">
                <a:extLst>
                  <a:ext uri="{FF2B5EF4-FFF2-40B4-BE49-F238E27FC236}">
                    <a16:creationId xmlns:a16="http://schemas.microsoft.com/office/drawing/2014/main" id="{28A03C7E-9587-414B-AAF9-1F3C19F4D528}"/>
                  </a:ext>
                </a:extLst>
              </p:cNvPr>
              <p:cNvSpPr txBox="1">
                <a:spLocks noRot="1" noChangeAspect="1" noMove="1" noResize="1" noEditPoints="1" noAdjustHandles="1" noChangeArrowheads="1" noChangeShapeType="1" noTextEdit="1"/>
              </p:cNvSpPr>
              <p:nvPr/>
            </p:nvSpPr>
            <p:spPr>
              <a:xfrm>
                <a:off x="612648" y="4098014"/>
                <a:ext cx="2875548" cy="523220"/>
              </a:xfrm>
              <a:prstGeom prst="rect">
                <a:avLst/>
              </a:prstGeom>
              <a:blipFill>
                <a:blip r:embed="rId3"/>
                <a:stretch>
                  <a:fillRect b="-19048"/>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AE81B4E0-D9EE-6641-B40A-C202EE1C7606}"/>
              </a:ext>
            </a:extLst>
          </p:cNvPr>
          <p:cNvSpPr txBox="1"/>
          <p:nvPr/>
        </p:nvSpPr>
        <p:spPr>
          <a:xfrm>
            <a:off x="3762635" y="4098014"/>
            <a:ext cx="4277325" cy="461665"/>
          </a:xfrm>
          <a:prstGeom prst="rect">
            <a:avLst/>
          </a:prstGeom>
          <a:noFill/>
        </p:spPr>
        <p:txBody>
          <a:bodyPr wrap="none" rtlCol="0">
            <a:spAutoFit/>
          </a:bodyPr>
          <a:lstStyle/>
          <a:p>
            <a:r>
              <a:rPr lang="en-US" sz="2400" dirty="0">
                <a:solidFill>
                  <a:srgbClr val="0000FF"/>
                </a:solidFill>
              </a:rPr>
              <a:t>pick as many quarters as we can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206921-FA02-844F-BDB1-1FC52C2DE1D5}"/>
                  </a:ext>
                </a:extLst>
              </p:cNvPr>
              <p:cNvSpPr txBox="1"/>
              <p:nvPr/>
            </p:nvSpPr>
            <p:spPr>
              <a:xfrm>
                <a:off x="818148" y="4881563"/>
                <a:ext cx="5871410" cy="954107"/>
              </a:xfrm>
              <a:prstGeom prst="rect">
                <a:avLst/>
              </a:prstGeom>
              <a:noFill/>
            </p:spPr>
            <p:txBody>
              <a:bodyPr wrap="square" rtlCol="0">
                <a:spAutoFit/>
              </a:bodyPr>
              <a:lstStyle/>
              <a:p>
                <a:r>
                  <a:rPr lang="en-US" sz="2800" b="0" dirty="0">
                    <a:solidFill>
                      <a:schemeClr val="tx1"/>
                    </a:solidFill>
                  </a:rPr>
                  <a:t>Solve: </a:t>
                </a:r>
              </a:p>
              <a:p>
                <a14:m>
                  <m:oMath xmlns:m="http://schemas.openxmlformats.org/officeDocument/2006/math">
                    <m:r>
                      <a:rPr lang="en-US" sz="2800" b="0" i="1" smtClean="0">
                        <a:solidFill>
                          <a:schemeClr val="tx1"/>
                        </a:solidFill>
                        <a:latin typeface="Cambria Math" panose="02040503050406030204" pitchFamily="18" charset="0"/>
                      </a:rPr>
                      <m:t>𝑛</m:t>
                    </m:r>
                    <m:r>
                      <a:rPr lang="en-US" sz="2800" b="0" i="1" baseline="-25000" smtClean="0">
                        <a:solidFill>
                          <a:schemeClr val="tx1"/>
                        </a:solidFill>
                        <a:latin typeface="Cambria Math" panose="02040503050406030204" pitchFamily="18" charset="0"/>
                      </a:rPr>
                      <m:t>𝑝</m:t>
                    </m:r>
                    <m:r>
                      <a:rPr lang="en-US" sz="2800" b="0" i="1" smtClean="0">
                        <a:solidFill>
                          <a:schemeClr val="tx1"/>
                        </a:solidFill>
                        <a:latin typeface="Cambria Math" panose="02040503050406030204" pitchFamily="18" charset="0"/>
                      </a:rPr>
                      <m:t>+5</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𝑛</m:t>
                        </m:r>
                      </m:e>
                      <m:sub>
                        <m:r>
                          <a:rPr lang="en-US" sz="2800" b="0" i="1" smtClean="0">
                            <a:solidFill>
                              <a:schemeClr val="tx1"/>
                            </a:solidFill>
                            <a:latin typeface="Cambria Math" panose="02040503050406030204" pitchFamily="18" charset="0"/>
                          </a:rPr>
                          <m:t>𝑛</m:t>
                        </m:r>
                      </m:sub>
                    </m:sSub>
                    <m:r>
                      <a:rPr lang="en-US" sz="2800" b="0" i="1" smtClean="0">
                        <a:solidFill>
                          <a:schemeClr val="tx1"/>
                        </a:solidFill>
                        <a:latin typeface="Cambria Math" panose="02040503050406030204" pitchFamily="18" charset="0"/>
                      </a:rPr>
                      <m:t>+10</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𝑛</m:t>
                        </m:r>
                      </m:e>
                      <m:sub>
                        <m:r>
                          <a:rPr lang="en-US" sz="2800" b="0" i="1" smtClean="0">
                            <a:solidFill>
                              <a:schemeClr val="tx1"/>
                            </a:solidFill>
                            <a:latin typeface="Cambria Math" panose="02040503050406030204" pitchFamily="18" charset="0"/>
                          </a:rPr>
                          <m:t>𝑑</m:t>
                        </m:r>
                      </m:sub>
                    </m:sSub>
                    <m:r>
                      <a:rPr lang="en-US" sz="2800" b="0" i="1" smtClean="0">
                        <a:solidFill>
                          <a:schemeClr val="tx1"/>
                        </a:solidFill>
                        <a:latin typeface="Cambria Math" panose="02040503050406030204" pitchFamily="18" charset="0"/>
                      </a:rPr>
                      <m:t>=</m:t>
                    </m:r>
                  </m:oMath>
                </a14:m>
                <a:r>
                  <a:rPr lang="en-US" sz="2800" b="0" dirty="0">
                    <a:solidFill>
                      <a:schemeClr val="tx1"/>
                    </a:solidFill>
                  </a:rPr>
                  <a:t> </a:t>
                </a:r>
                <a14:m>
                  <m:oMath xmlns:m="http://schemas.openxmlformats.org/officeDocument/2006/math">
                    <m:r>
                      <m:rPr>
                        <m:sty m:val="p"/>
                      </m:rPr>
                      <a:rPr lang="en-US" sz="2800" dirty="0">
                        <a:latin typeface="Cambria Math" panose="02040503050406030204" pitchFamily="18" charset="0"/>
                      </a:rPr>
                      <m:t>k</m:t>
                    </m:r>
                    <m:r>
                      <a:rPr lang="en-US" sz="2800" b="0" i="0" dirty="0" smtClean="0">
                        <a:latin typeface="Cambria Math" panose="02040503050406030204" pitchFamily="18" charset="0"/>
                      </a:rPr>
                      <m:t> −</m:t>
                    </m:r>
                    <m:r>
                      <a:rPr lang="en-US" sz="2800" b="0" i="1" dirty="0" smtClean="0">
                        <a:latin typeface="Cambria Math" panose="02040503050406030204" pitchFamily="18" charset="0"/>
                      </a:rPr>
                      <m:t>25</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𝑘</m:t>
                        </m:r>
                        <m:r>
                          <a:rPr lang="en-US" sz="2800" i="1">
                            <a:latin typeface="Cambria Math" panose="02040503050406030204" pitchFamily="18" charset="0"/>
                          </a:rPr>
                          <m:t> / 25</m:t>
                        </m:r>
                      </m:e>
                    </m:d>
                  </m:oMath>
                </a14:m>
                <a:endParaRPr lang="en-US" sz="2800" b="0" dirty="0">
                  <a:solidFill>
                    <a:schemeClr val="tx1"/>
                  </a:solidFill>
                </a:endParaRPr>
              </a:p>
            </p:txBody>
          </p:sp>
        </mc:Choice>
        <mc:Fallback xmlns="">
          <p:sp>
            <p:nvSpPr>
              <p:cNvPr id="6" name="TextBox 5">
                <a:extLst>
                  <a:ext uri="{FF2B5EF4-FFF2-40B4-BE49-F238E27FC236}">
                    <a16:creationId xmlns:a16="http://schemas.microsoft.com/office/drawing/2014/main" id="{0F206921-FA02-844F-BDB1-1FC52C2DE1D5}"/>
                  </a:ext>
                </a:extLst>
              </p:cNvPr>
              <p:cNvSpPr txBox="1">
                <a:spLocks noRot="1" noChangeAspect="1" noMove="1" noResize="1" noEditPoints="1" noAdjustHandles="1" noChangeArrowheads="1" noChangeShapeType="1" noTextEdit="1"/>
              </p:cNvSpPr>
              <p:nvPr/>
            </p:nvSpPr>
            <p:spPr>
              <a:xfrm>
                <a:off x="818148" y="4881563"/>
                <a:ext cx="5871410" cy="954107"/>
              </a:xfrm>
              <a:prstGeom prst="rect">
                <a:avLst/>
              </a:prstGeom>
              <a:blipFill>
                <a:blip r:embed="rId4"/>
                <a:stretch>
                  <a:fillRect l="-2160" t="-6579" b="-1184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E96CDB8-EA5E-DE41-971B-5ABD4FB6EF60}"/>
              </a:ext>
            </a:extLst>
          </p:cNvPr>
          <p:cNvSpPr txBox="1"/>
          <p:nvPr/>
        </p:nvSpPr>
        <p:spPr>
          <a:xfrm>
            <a:off x="6529930" y="5274395"/>
            <a:ext cx="1053494" cy="461665"/>
          </a:xfrm>
          <a:prstGeom prst="rect">
            <a:avLst/>
          </a:prstGeom>
          <a:noFill/>
        </p:spPr>
        <p:txBody>
          <a:bodyPr wrap="none" rtlCol="0">
            <a:spAutoFit/>
          </a:bodyPr>
          <a:lstStyle/>
          <a:p>
            <a:r>
              <a:rPr lang="en-US" sz="2400" dirty="0">
                <a:solidFill>
                  <a:srgbClr val="0000FF"/>
                </a:solidFill>
              </a:rPr>
              <a:t>recurse</a:t>
            </a:r>
          </a:p>
        </p:txBody>
      </p:sp>
    </p:spTree>
    <p:extLst>
      <p:ext uri="{BB962C8B-B14F-4D97-AF65-F5344CB8AC3E}">
        <p14:creationId xmlns:p14="http://schemas.microsoft.com/office/powerpoint/2010/main" val="3088804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368A8A3-CA4B-8A4A-A4A7-D62FC8AE8233}"/>
              </a:ext>
            </a:extLst>
          </p:cNvPr>
          <p:cNvSpPr>
            <a:spLocks noGrp="1" noChangeArrowheads="1"/>
          </p:cNvSpPr>
          <p:nvPr>
            <p:ph type="title"/>
          </p:nvPr>
        </p:nvSpPr>
        <p:spPr/>
        <p:txBody>
          <a:bodyPr/>
          <a:lstStyle/>
          <a:p>
            <a:pPr eaLnBrk="1" hangingPunct="1">
              <a:defRPr/>
            </a:pPr>
            <a:r>
              <a:rPr lang="en-US">
                <a:cs typeface="+mj-cs"/>
              </a:rPr>
              <a:t>Stays ahead</a:t>
            </a:r>
          </a:p>
        </p:txBody>
      </p:sp>
      <p:grpSp>
        <p:nvGrpSpPr>
          <p:cNvPr id="45058" name="Group 4">
            <a:extLst>
              <a:ext uri="{FF2B5EF4-FFF2-40B4-BE49-F238E27FC236}">
                <a16:creationId xmlns:a16="http://schemas.microsoft.com/office/drawing/2014/main" id="{832A04CD-7B3E-534E-8CD0-D69CDA216E8D}"/>
              </a:ext>
            </a:extLst>
          </p:cNvPr>
          <p:cNvGrpSpPr>
            <a:grpSpLocks/>
          </p:cNvGrpSpPr>
          <p:nvPr/>
        </p:nvGrpSpPr>
        <p:grpSpPr bwMode="auto">
          <a:xfrm>
            <a:off x="1219200" y="1676400"/>
            <a:ext cx="6553200" cy="914400"/>
            <a:chOff x="768" y="1872"/>
            <a:chExt cx="4128" cy="576"/>
          </a:xfrm>
        </p:grpSpPr>
        <p:sp>
          <p:nvSpPr>
            <p:cNvPr id="49157" name="Text Box 5">
              <a:extLst>
                <a:ext uri="{FF2B5EF4-FFF2-40B4-BE49-F238E27FC236}">
                  <a16:creationId xmlns:a16="http://schemas.microsoft.com/office/drawing/2014/main" id="{A0EE7EC7-11E5-FD45-A4B0-6AF6B6711AE1}"/>
                </a:ext>
              </a:extLst>
            </p:cNvPr>
            <p:cNvSpPr txBox="1">
              <a:spLocks noChangeArrowheads="1"/>
            </p:cNvSpPr>
            <p:nvPr/>
          </p:nvSpPr>
          <p:spPr bwMode="auto">
            <a:xfrm>
              <a:off x="3216" y="1872"/>
              <a:ext cx="624" cy="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4400"/>
                <a:t>…</a:t>
              </a:r>
            </a:p>
          </p:txBody>
        </p:sp>
        <p:sp>
          <p:nvSpPr>
            <p:cNvPr id="49158" name="Line 6">
              <a:extLst>
                <a:ext uri="{FF2B5EF4-FFF2-40B4-BE49-F238E27FC236}">
                  <a16:creationId xmlns:a16="http://schemas.microsoft.com/office/drawing/2014/main" id="{BD0CEF43-F32B-254D-8226-A067E2AD843E}"/>
                </a:ext>
              </a:extLst>
            </p:cNvPr>
            <p:cNvSpPr>
              <a:spLocks noChangeShapeType="1"/>
            </p:cNvSpPr>
            <p:nvPr/>
          </p:nvSpPr>
          <p:spPr bwMode="auto">
            <a:xfrm>
              <a:off x="768"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9159" name="Line 7">
              <a:extLst>
                <a:ext uri="{FF2B5EF4-FFF2-40B4-BE49-F238E27FC236}">
                  <a16:creationId xmlns:a16="http://schemas.microsoft.com/office/drawing/2014/main" id="{4896A972-A275-9C47-8089-EDE79344AABF}"/>
                </a:ext>
              </a:extLst>
            </p:cNvPr>
            <p:cNvSpPr>
              <a:spLocks noChangeShapeType="1"/>
            </p:cNvSpPr>
            <p:nvPr/>
          </p:nvSpPr>
          <p:spPr bwMode="auto">
            <a:xfrm>
              <a:off x="1440"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9160" name="Line 8">
              <a:extLst>
                <a:ext uri="{FF2B5EF4-FFF2-40B4-BE49-F238E27FC236}">
                  <a16:creationId xmlns:a16="http://schemas.microsoft.com/office/drawing/2014/main" id="{1CC85BAD-CEC8-704A-950B-D629B0EC2A1A}"/>
                </a:ext>
              </a:extLst>
            </p:cNvPr>
            <p:cNvSpPr>
              <a:spLocks noChangeShapeType="1"/>
            </p:cNvSpPr>
            <p:nvPr/>
          </p:nvSpPr>
          <p:spPr bwMode="auto">
            <a:xfrm>
              <a:off x="2112"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9161" name="Line 9">
              <a:extLst>
                <a:ext uri="{FF2B5EF4-FFF2-40B4-BE49-F238E27FC236}">
                  <a16:creationId xmlns:a16="http://schemas.microsoft.com/office/drawing/2014/main" id="{563A268F-B743-4C49-92E2-56FC1F19C280}"/>
                </a:ext>
              </a:extLst>
            </p:cNvPr>
            <p:cNvSpPr>
              <a:spLocks noChangeShapeType="1"/>
            </p:cNvSpPr>
            <p:nvPr/>
          </p:nvSpPr>
          <p:spPr bwMode="auto">
            <a:xfrm>
              <a:off x="4416"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9162" name="Text Box 10">
              <a:extLst>
                <a:ext uri="{FF2B5EF4-FFF2-40B4-BE49-F238E27FC236}">
                  <a16:creationId xmlns:a16="http://schemas.microsoft.com/office/drawing/2014/main" id="{F8DC5CD2-A7F8-FF46-9C34-B1B447957F47}"/>
                </a:ext>
              </a:extLst>
            </p:cNvPr>
            <p:cNvSpPr txBox="1">
              <a:spLocks noChangeArrowheads="1"/>
            </p:cNvSpPr>
            <p:nvPr/>
          </p:nvSpPr>
          <p:spPr bwMode="auto">
            <a:xfrm>
              <a:off x="864" y="2208"/>
              <a:ext cx="2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1</a:t>
              </a:r>
              <a:endParaRPr lang="en-US">
                <a:latin typeface="Arial" charset="0"/>
                <a:ea typeface="ＭＳ Ｐゴシック" charset="0"/>
              </a:endParaRPr>
            </a:p>
          </p:txBody>
        </p:sp>
        <p:sp>
          <p:nvSpPr>
            <p:cNvPr id="49163" name="Text Box 11">
              <a:extLst>
                <a:ext uri="{FF2B5EF4-FFF2-40B4-BE49-F238E27FC236}">
                  <a16:creationId xmlns:a16="http://schemas.microsoft.com/office/drawing/2014/main" id="{4E0DB0A9-8F54-4A45-9AEF-BC9C7A2ACE5D}"/>
                </a:ext>
              </a:extLst>
            </p:cNvPr>
            <p:cNvSpPr txBox="1">
              <a:spLocks noChangeArrowheads="1"/>
            </p:cNvSpPr>
            <p:nvPr/>
          </p:nvSpPr>
          <p:spPr bwMode="auto">
            <a:xfrm>
              <a:off x="1632" y="2217"/>
              <a:ext cx="2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2</a:t>
              </a:r>
              <a:endParaRPr lang="en-US">
                <a:latin typeface="Arial" charset="0"/>
                <a:ea typeface="ＭＳ Ｐゴシック" charset="0"/>
              </a:endParaRPr>
            </a:p>
          </p:txBody>
        </p:sp>
        <p:sp>
          <p:nvSpPr>
            <p:cNvPr id="49164" name="Text Box 12">
              <a:extLst>
                <a:ext uri="{FF2B5EF4-FFF2-40B4-BE49-F238E27FC236}">
                  <a16:creationId xmlns:a16="http://schemas.microsoft.com/office/drawing/2014/main" id="{ABC0B3C5-7BC6-524E-922D-913299E6AD8C}"/>
                </a:ext>
              </a:extLst>
            </p:cNvPr>
            <p:cNvSpPr txBox="1">
              <a:spLocks noChangeArrowheads="1"/>
            </p:cNvSpPr>
            <p:nvPr/>
          </p:nvSpPr>
          <p:spPr bwMode="auto">
            <a:xfrm>
              <a:off x="2256" y="2208"/>
              <a:ext cx="2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3</a:t>
              </a:r>
              <a:endParaRPr lang="en-US">
                <a:latin typeface="Arial" charset="0"/>
                <a:ea typeface="ＭＳ Ｐゴシック" charset="0"/>
              </a:endParaRPr>
            </a:p>
          </p:txBody>
        </p:sp>
        <p:sp>
          <p:nvSpPr>
            <p:cNvPr id="49165" name="Text Box 13">
              <a:extLst>
                <a:ext uri="{FF2B5EF4-FFF2-40B4-BE49-F238E27FC236}">
                  <a16:creationId xmlns:a16="http://schemas.microsoft.com/office/drawing/2014/main" id="{83E43DAA-BFB7-1B4F-BCD1-09AD822328E0}"/>
                </a:ext>
              </a:extLst>
            </p:cNvPr>
            <p:cNvSpPr txBox="1">
              <a:spLocks noChangeArrowheads="1"/>
            </p:cNvSpPr>
            <p:nvPr/>
          </p:nvSpPr>
          <p:spPr bwMode="auto">
            <a:xfrm>
              <a:off x="4560" y="2208"/>
              <a:ext cx="2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k</a:t>
              </a:r>
              <a:endParaRPr lang="en-US">
                <a:latin typeface="Arial" charset="0"/>
                <a:ea typeface="ＭＳ Ｐゴシック" charset="0"/>
              </a:endParaRPr>
            </a:p>
          </p:txBody>
        </p:sp>
      </p:grpSp>
      <p:grpSp>
        <p:nvGrpSpPr>
          <p:cNvPr id="45059" name="Group 14">
            <a:extLst>
              <a:ext uri="{FF2B5EF4-FFF2-40B4-BE49-F238E27FC236}">
                <a16:creationId xmlns:a16="http://schemas.microsoft.com/office/drawing/2014/main" id="{B361ECF0-09D8-1443-B67D-9C9E5E51C7B7}"/>
              </a:ext>
            </a:extLst>
          </p:cNvPr>
          <p:cNvGrpSpPr>
            <a:grpSpLocks/>
          </p:cNvGrpSpPr>
          <p:nvPr/>
        </p:nvGrpSpPr>
        <p:grpSpPr bwMode="auto">
          <a:xfrm>
            <a:off x="1219200" y="3124200"/>
            <a:ext cx="6553200" cy="990600"/>
            <a:chOff x="768" y="2784"/>
            <a:chExt cx="4128" cy="624"/>
          </a:xfrm>
        </p:grpSpPr>
        <p:sp>
          <p:nvSpPr>
            <p:cNvPr id="49167" name="Line 15">
              <a:extLst>
                <a:ext uri="{FF2B5EF4-FFF2-40B4-BE49-F238E27FC236}">
                  <a16:creationId xmlns:a16="http://schemas.microsoft.com/office/drawing/2014/main" id="{BB9BAA40-D7B7-024F-9BBF-AE37965A3A25}"/>
                </a:ext>
              </a:extLst>
            </p:cNvPr>
            <p:cNvSpPr>
              <a:spLocks noChangeShapeType="1"/>
            </p:cNvSpPr>
            <p:nvPr/>
          </p:nvSpPr>
          <p:spPr bwMode="auto">
            <a:xfrm>
              <a:off x="768"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9168" name="Line 16">
              <a:extLst>
                <a:ext uri="{FF2B5EF4-FFF2-40B4-BE49-F238E27FC236}">
                  <a16:creationId xmlns:a16="http://schemas.microsoft.com/office/drawing/2014/main" id="{39155C2A-78AB-144C-87FE-23419ACDE911}"/>
                </a:ext>
              </a:extLst>
            </p:cNvPr>
            <p:cNvSpPr>
              <a:spLocks noChangeShapeType="1"/>
            </p:cNvSpPr>
            <p:nvPr/>
          </p:nvSpPr>
          <p:spPr bwMode="auto">
            <a:xfrm>
              <a:off x="1440"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9169" name="Line 17">
              <a:extLst>
                <a:ext uri="{FF2B5EF4-FFF2-40B4-BE49-F238E27FC236}">
                  <a16:creationId xmlns:a16="http://schemas.microsoft.com/office/drawing/2014/main" id="{4DDCCE52-F3AB-074E-97F0-FB4D991DF158}"/>
                </a:ext>
              </a:extLst>
            </p:cNvPr>
            <p:cNvSpPr>
              <a:spLocks noChangeShapeType="1"/>
            </p:cNvSpPr>
            <p:nvPr/>
          </p:nvSpPr>
          <p:spPr bwMode="auto">
            <a:xfrm>
              <a:off x="2112"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9170" name="Line 18">
              <a:extLst>
                <a:ext uri="{FF2B5EF4-FFF2-40B4-BE49-F238E27FC236}">
                  <a16:creationId xmlns:a16="http://schemas.microsoft.com/office/drawing/2014/main" id="{214D6C28-8D27-B34E-ADC4-DF5A0DEE7BFE}"/>
                </a:ext>
              </a:extLst>
            </p:cNvPr>
            <p:cNvSpPr>
              <a:spLocks noChangeShapeType="1"/>
            </p:cNvSpPr>
            <p:nvPr/>
          </p:nvSpPr>
          <p:spPr bwMode="auto">
            <a:xfrm>
              <a:off x="4416"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9171" name="Text Box 19">
              <a:extLst>
                <a:ext uri="{FF2B5EF4-FFF2-40B4-BE49-F238E27FC236}">
                  <a16:creationId xmlns:a16="http://schemas.microsoft.com/office/drawing/2014/main" id="{3C80AEF4-35ED-E447-8A3F-33222F39B4A7}"/>
                </a:ext>
              </a:extLst>
            </p:cNvPr>
            <p:cNvSpPr txBox="1">
              <a:spLocks noChangeArrowheads="1"/>
            </p:cNvSpPr>
            <p:nvPr/>
          </p:nvSpPr>
          <p:spPr bwMode="auto">
            <a:xfrm>
              <a:off x="864" y="3168"/>
              <a:ext cx="2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1</a:t>
              </a:r>
              <a:endParaRPr lang="en-US">
                <a:latin typeface="Arial" charset="0"/>
                <a:ea typeface="ＭＳ Ｐゴシック" charset="0"/>
              </a:endParaRPr>
            </a:p>
          </p:txBody>
        </p:sp>
        <p:sp>
          <p:nvSpPr>
            <p:cNvPr id="49172" name="Text Box 20">
              <a:extLst>
                <a:ext uri="{FF2B5EF4-FFF2-40B4-BE49-F238E27FC236}">
                  <a16:creationId xmlns:a16="http://schemas.microsoft.com/office/drawing/2014/main" id="{DF209227-ECDA-FD4E-9563-5F65EF44C627}"/>
                </a:ext>
              </a:extLst>
            </p:cNvPr>
            <p:cNvSpPr txBox="1">
              <a:spLocks noChangeArrowheads="1"/>
            </p:cNvSpPr>
            <p:nvPr/>
          </p:nvSpPr>
          <p:spPr bwMode="auto">
            <a:xfrm>
              <a:off x="1632" y="3177"/>
              <a:ext cx="2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2</a:t>
              </a:r>
              <a:endParaRPr lang="en-US">
                <a:latin typeface="Arial" charset="0"/>
                <a:ea typeface="ＭＳ Ｐゴシック" charset="0"/>
              </a:endParaRPr>
            </a:p>
          </p:txBody>
        </p:sp>
        <p:sp>
          <p:nvSpPr>
            <p:cNvPr id="49173" name="Text Box 21">
              <a:extLst>
                <a:ext uri="{FF2B5EF4-FFF2-40B4-BE49-F238E27FC236}">
                  <a16:creationId xmlns:a16="http://schemas.microsoft.com/office/drawing/2014/main" id="{0A9C39B0-E6B3-0445-A1C4-663404D870EF}"/>
                </a:ext>
              </a:extLst>
            </p:cNvPr>
            <p:cNvSpPr txBox="1">
              <a:spLocks noChangeArrowheads="1"/>
            </p:cNvSpPr>
            <p:nvPr/>
          </p:nvSpPr>
          <p:spPr bwMode="auto">
            <a:xfrm>
              <a:off x="2256" y="3168"/>
              <a:ext cx="2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3</a:t>
              </a:r>
              <a:endParaRPr lang="en-US">
                <a:latin typeface="Arial" charset="0"/>
                <a:ea typeface="ＭＳ Ｐゴシック" charset="0"/>
              </a:endParaRPr>
            </a:p>
          </p:txBody>
        </p:sp>
        <p:sp>
          <p:nvSpPr>
            <p:cNvPr id="49174" name="Text Box 22">
              <a:extLst>
                <a:ext uri="{FF2B5EF4-FFF2-40B4-BE49-F238E27FC236}">
                  <a16:creationId xmlns:a16="http://schemas.microsoft.com/office/drawing/2014/main" id="{473B9D46-608B-3E45-8887-133E5DB4CD5C}"/>
                </a:ext>
              </a:extLst>
            </p:cNvPr>
            <p:cNvSpPr txBox="1">
              <a:spLocks noChangeArrowheads="1"/>
            </p:cNvSpPr>
            <p:nvPr/>
          </p:nvSpPr>
          <p:spPr bwMode="auto">
            <a:xfrm>
              <a:off x="4560" y="3168"/>
              <a:ext cx="2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k</a:t>
              </a:r>
              <a:endParaRPr lang="en-US">
                <a:latin typeface="Arial" charset="0"/>
                <a:ea typeface="ＭＳ Ｐゴシック" charset="0"/>
              </a:endParaRPr>
            </a:p>
          </p:txBody>
        </p:sp>
        <p:sp>
          <p:nvSpPr>
            <p:cNvPr id="49175" name="Text Box 23">
              <a:extLst>
                <a:ext uri="{FF2B5EF4-FFF2-40B4-BE49-F238E27FC236}">
                  <a16:creationId xmlns:a16="http://schemas.microsoft.com/office/drawing/2014/main" id="{9F2FD60C-25D7-6841-A9EC-A644621AB921}"/>
                </a:ext>
              </a:extLst>
            </p:cNvPr>
            <p:cNvSpPr txBox="1">
              <a:spLocks noChangeArrowheads="1"/>
            </p:cNvSpPr>
            <p:nvPr/>
          </p:nvSpPr>
          <p:spPr bwMode="auto">
            <a:xfrm>
              <a:off x="3216" y="2784"/>
              <a:ext cx="624" cy="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4400"/>
                <a:t>…</a:t>
              </a:r>
            </a:p>
          </p:txBody>
        </p:sp>
      </p:grpSp>
      <p:sp>
        <p:nvSpPr>
          <p:cNvPr id="49177" name="Rectangle 25">
            <a:extLst>
              <a:ext uri="{FF2B5EF4-FFF2-40B4-BE49-F238E27FC236}">
                <a16:creationId xmlns:a16="http://schemas.microsoft.com/office/drawing/2014/main" id="{A417C1F0-5A29-4041-8EEF-52750746F77B}"/>
              </a:ext>
            </a:extLst>
          </p:cNvPr>
          <p:cNvSpPr>
            <a:spLocks noChangeArrowheads="1"/>
          </p:cNvSpPr>
          <p:nvPr/>
        </p:nvSpPr>
        <p:spPr bwMode="auto">
          <a:xfrm>
            <a:off x="914400" y="1752600"/>
            <a:ext cx="1219200" cy="25146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9178" name="Text Box 26">
            <a:extLst>
              <a:ext uri="{FF2B5EF4-FFF2-40B4-BE49-F238E27FC236}">
                <a16:creationId xmlns:a16="http://schemas.microsoft.com/office/drawing/2014/main" id="{45ED6510-F7A4-B64A-9683-4DF984B04493}"/>
              </a:ext>
            </a:extLst>
          </p:cNvPr>
          <p:cNvSpPr txBox="1">
            <a:spLocks noChangeArrowheads="1"/>
          </p:cNvSpPr>
          <p:nvPr/>
        </p:nvSpPr>
        <p:spPr bwMode="auto">
          <a:xfrm>
            <a:off x="838200" y="4800600"/>
            <a:ext cx="73152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a:solidFill>
                  <a:srgbClr val="0000FF"/>
                </a:solidFill>
                <a:latin typeface="Arial" charset="0"/>
                <a:ea typeface="ＭＳ Ｐゴシック" charset="0"/>
              </a:rPr>
              <a:t>Compare first activities of each solution</a:t>
            </a:r>
          </a:p>
        </p:txBody>
      </p:sp>
      <p:sp>
        <p:nvSpPr>
          <p:cNvPr id="45062" name="TextBox 1">
            <a:extLst>
              <a:ext uri="{FF2B5EF4-FFF2-40B4-BE49-F238E27FC236}">
                <a16:creationId xmlns:a16="http://schemas.microsoft.com/office/drawing/2014/main" id="{04237704-8E4D-1042-8F3D-AC095424B63E}"/>
              </a:ext>
            </a:extLst>
          </p:cNvPr>
          <p:cNvSpPr txBox="1">
            <a:spLocks noChangeArrowheads="1"/>
          </p:cNvSpPr>
          <p:nvPr/>
        </p:nvSpPr>
        <p:spPr bwMode="auto">
          <a:xfrm>
            <a:off x="2362200" y="5791200"/>
            <a:ext cx="3151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a:solidFill>
                  <a:srgbClr val="FF0000"/>
                </a:solidFill>
              </a:rPr>
              <a:t>what do we know?</a:t>
            </a:r>
          </a:p>
        </p:txBody>
      </p:sp>
    </p:spTree>
    <p:extLst>
      <p:ext uri="{BB962C8B-B14F-4D97-AF65-F5344CB8AC3E}">
        <p14:creationId xmlns:p14="http://schemas.microsoft.com/office/powerpoint/2010/main" val="32486037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0FD1DE7-BD6D-F946-9D76-BED1580BE348}"/>
              </a:ext>
            </a:extLst>
          </p:cNvPr>
          <p:cNvSpPr>
            <a:spLocks noGrp="1" noChangeArrowheads="1"/>
          </p:cNvSpPr>
          <p:nvPr>
            <p:ph type="title"/>
          </p:nvPr>
        </p:nvSpPr>
        <p:spPr/>
        <p:txBody>
          <a:bodyPr/>
          <a:lstStyle/>
          <a:p>
            <a:pPr eaLnBrk="1" hangingPunct="1">
              <a:defRPr/>
            </a:pPr>
            <a:r>
              <a:rPr lang="en-US">
                <a:cs typeface="+mj-cs"/>
              </a:rPr>
              <a:t>Stays ahead</a:t>
            </a:r>
          </a:p>
        </p:txBody>
      </p:sp>
      <p:grpSp>
        <p:nvGrpSpPr>
          <p:cNvPr id="46082" name="Group 3">
            <a:extLst>
              <a:ext uri="{FF2B5EF4-FFF2-40B4-BE49-F238E27FC236}">
                <a16:creationId xmlns:a16="http://schemas.microsoft.com/office/drawing/2014/main" id="{02D25DDE-75C1-5747-BD77-584FFB80FA0D}"/>
              </a:ext>
            </a:extLst>
          </p:cNvPr>
          <p:cNvGrpSpPr>
            <a:grpSpLocks/>
          </p:cNvGrpSpPr>
          <p:nvPr/>
        </p:nvGrpSpPr>
        <p:grpSpPr bwMode="auto">
          <a:xfrm>
            <a:off x="1219200" y="1676400"/>
            <a:ext cx="6553200" cy="914400"/>
            <a:chOff x="768" y="1872"/>
            <a:chExt cx="4128" cy="576"/>
          </a:xfrm>
        </p:grpSpPr>
        <p:sp>
          <p:nvSpPr>
            <p:cNvPr id="50180" name="Text Box 4">
              <a:extLst>
                <a:ext uri="{FF2B5EF4-FFF2-40B4-BE49-F238E27FC236}">
                  <a16:creationId xmlns:a16="http://schemas.microsoft.com/office/drawing/2014/main" id="{4D011310-7A5F-C542-A817-AB3F59A6D1F3}"/>
                </a:ext>
              </a:extLst>
            </p:cNvPr>
            <p:cNvSpPr txBox="1">
              <a:spLocks noChangeArrowheads="1"/>
            </p:cNvSpPr>
            <p:nvPr/>
          </p:nvSpPr>
          <p:spPr bwMode="auto">
            <a:xfrm>
              <a:off x="3216" y="1872"/>
              <a:ext cx="624" cy="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4400"/>
                <a:t>…</a:t>
              </a:r>
            </a:p>
          </p:txBody>
        </p:sp>
        <p:sp>
          <p:nvSpPr>
            <p:cNvPr id="50181" name="Line 5">
              <a:extLst>
                <a:ext uri="{FF2B5EF4-FFF2-40B4-BE49-F238E27FC236}">
                  <a16:creationId xmlns:a16="http://schemas.microsoft.com/office/drawing/2014/main" id="{0DF54F8D-8354-224C-806A-DEA2CAFCC884}"/>
                </a:ext>
              </a:extLst>
            </p:cNvPr>
            <p:cNvSpPr>
              <a:spLocks noChangeShapeType="1"/>
            </p:cNvSpPr>
            <p:nvPr/>
          </p:nvSpPr>
          <p:spPr bwMode="auto">
            <a:xfrm>
              <a:off x="768"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0182" name="Line 6">
              <a:extLst>
                <a:ext uri="{FF2B5EF4-FFF2-40B4-BE49-F238E27FC236}">
                  <a16:creationId xmlns:a16="http://schemas.microsoft.com/office/drawing/2014/main" id="{7CE581EF-518F-C945-8626-97626853397D}"/>
                </a:ext>
              </a:extLst>
            </p:cNvPr>
            <p:cNvSpPr>
              <a:spLocks noChangeShapeType="1"/>
            </p:cNvSpPr>
            <p:nvPr/>
          </p:nvSpPr>
          <p:spPr bwMode="auto">
            <a:xfrm>
              <a:off x="1440"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0183" name="Line 7">
              <a:extLst>
                <a:ext uri="{FF2B5EF4-FFF2-40B4-BE49-F238E27FC236}">
                  <a16:creationId xmlns:a16="http://schemas.microsoft.com/office/drawing/2014/main" id="{61736043-EC87-0D49-B2D0-DB69D777BC0B}"/>
                </a:ext>
              </a:extLst>
            </p:cNvPr>
            <p:cNvSpPr>
              <a:spLocks noChangeShapeType="1"/>
            </p:cNvSpPr>
            <p:nvPr/>
          </p:nvSpPr>
          <p:spPr bwMode="auto">
            <a:xfrm>
              <a:off x="2112"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0184" name="Line 8">
              <a:extLst>
                <a:ext uri="{FF2B5EF4-FFF2-40B4-BE49-F238E27FC236}">
                  <a16:creationId xmlns:a16="http://schemas.microsoft.com/office/drawing/2014/main" id="{9306535F-E96D-B542-9D95-195A75159798}"/>
                </a:ext>
              </a:extLst>
            </p:cNvPr>
            <p:cNvSpPr>
              <a:spLocks noChangeShapeType="1"/>
            </p:cNvSpPr>
            <p:nvPr/>
          </p:nvSpPr>
          <p:spPr bwMode="auto">
            <a:xfrm>
              <a:off x="4416"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0185" name="Text Box 9">
              <a:extLst>
                <a:ext uri="{FF2B5EF4-FFF2-40B4-BE49-F238E27FC236}">
                  <a16:creationId xmlns:a16="http://schemas.microsoft.com/office/drawing/2014/main" id="{FE42CE44-B4D8-4148-8DA8-84E9F43583A4}"/>
                </a:ext>
              </a:extLst>
            </p:cNvPr>
            <p:cNvSpPr txBox="1">
              <a:spLocks noChangeArrowheads="1"/>
            </p:cNvSpPr>
            <p:nvPr/>
          </p:nvSpPr>
          <p:spPr bwMode="auto">
            <a:xfrm>
              <a:off x="864" y="2208"/>
              <a:ext cx="2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1</a:t>
              </a:r>
              <a:endParaRPr lang="en-US">
                <a:latin typeface="Arial" charset="0"/>
                <a:ea typeface="ＭＳ Ｐゴシック" charset="0"/>
              </a:endParaRPr>
            </a:p>
          </p:txBody>
        </p:sp>
        <p:sp>
          <p:nvSpPr>
            <p:cNvPr id="50186" name="Text Box 10">
              <a:extLst>
                <a:ext uri="{FF2B5EF4-FFF2-40B4-BE49-F238E27FC236}">
                  <a16:creationId xmlns:a16="http://schemas.microsoft.com/office/drawing/2014/main" id="{FFF01015-13CC-4B4B-A56E-36BD4239E9B3}"/>
                </a:ext>
              </a:extLst>
            </p:cNvPr>
            <p:cNvSpPr txBox="1">
              <a:spLocks noChangeArrowheads="1"/>
            </p:cNvSpPr>
            <p:nvPr/>
          </p:nvSpPr>
          <p:spPr bwMode="auto">
            <a:xfrm>
              <a:off x="1632" y="2217"/>
              <a:ext cx="2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2</a:t>
              </a:r>
              <a:endParaRPr lang="en-US">
                <a:latin typeface="Arial" charset="0"/>
                <a:ea typeface="ＭＳ Ｐゴシック" charset="0"/>
              </a:endParaRPr>
            </a:p>
          </p:txBody>
        </p:sp>
        <p:sp>
          <p:nvSpPr>
            <p:cNvPr id="50187" name="Text Box 11">
              <a:extLst>
                <a:ext uri="{FF2B5EF4-FFF2-40B4-BE49-F238E27FC236}">
                  <a16:creationId xmlns:a16="http://schemas.microsoft.com/office/drawing/2014/main" id="{8A95D1D9-F3E2-AB4B-92D2-19B2500436DE}"/>
                </a:ext>
              </a:extLst>
            </p:cNvPr>
            <p:cNvSpPr txBox="1">
              <a:spLocks noChangeArrowheads="1"/>
            </p:cNvSpPr>
            <p:nvPr/>
          </p:nvSpPr>
          <p:spPr bwMode="auto">
            <a:xfrm>
              <a:off x="2256" y="2208"/>
              <a:ext cx="2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3</a:t>
              </a:r>
              <a:endParaRPr lang="en-US">
                <a:latin typeface="Arial" charset="0"/>
                <a:ea typeface="ＭＳ Ｐゴシック" charset="0"/>
              </a:endParaRPr>
            </a:p>
          </p:txBody>
        </p:sp>
        <p:sp>
          <p:nvSpPr>
            <p:cNvPr id="50188" name="Text Box 12">
              <a:extLst>
                <a:ext uri="{FF2B5EF4-FFF2-40B4-BE49-F238E27FC236}">
                  <a16:creationId xmlns:a16="http://schemas.microsoft.com/office/drawing/2014/main" id="{9627EB69-C8A2-534A-89AB-5E4D2A65E66C}"/>
                </a:ext>
              </a:extLst>
            </p:cNvPr>
            <p:cNvSpPr txBox="1">
              <a:spLocks noChangeArrowheads="1"/>
            </p:cNvSpPr>
            <p:nvPr/>
          </p:nvSpPr>
          <p:spPr bwMode="auto">
            <a:xfrm>
              <a:off x="4560" y="2208"/>
              <a:ext cx="2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k</a:t>
              </a:r>
              <a:endParaRPr lang="en-US">
                <a:latin typeface="Arial" charset="0"/>
                <a:ea typeface="ＭＳ Ｐゴシック" charset="0"/>
              </a:endParaRPr>
            </a:p>
          </p:txBody>
        </p:sp>
      </p:grpSp>
      <p:grpSp>
        <p:nvGrpSpPr>
          <p:cNvPr id="46083" name="Group 13">
            <a:extLst>
              <a:ext uri="{FF2B5EF4-FFF2-40B4-BE49-F238E27FC236}">
                <a16:creationId xmlns:a16="http://schemas.microsoft.com/office/drawing/2014/main" id="{0AAD5DCA-61AA-7845-9B6B-C8BC170486C1}"/>
              </a:ext>
            </a:extLst>
          </p:cNvPr>
          <p:cNvGrpSpPr>
            <a:grpSpLocks/>
          </p:cNvGrpSpPr>
          <p:nvPr/>
        </p:nvGrpSpPr>
        <p:grpSpPr bwMode="auto">
          <a:xfrm>
            <a:off x="1219200" y="3124200"/>
            <a:ext cx="6553200" cy="990600"/>
            <a:chOff x="768" y="2784"/>
            <a:chExt cx="4128" cy="624"/>
          </a:xfrm>
        </p:grpSpPr>
        <p:sp>
          <p:nvSpPr>
            <p:cNvPr id="50190" name="Line 14">
              <a:extLst>
                <a:ext uri="{FF2B5EF4-FFF2-40B4-BE49-F238E27FC236}">
                  <a16:creationId xmlns:a16="http://schemas.microsoft.com/office/drawing/2014/main" id="{265B44B3-F76A-3C47-B4B1-1F0212E99767}"/>
                </a:ext>
              </a:extLst>
            </p:cNvPr>
            <p:cNvSpPr>
              <a:spLocks noChangeShapeType="1"/>
            </p:cNvSpPr>
            <p:nvPr/>
          </p:nvSpPr>
          <p:spPr bwMode="auto">
            <a:xfrm>
              <a:off x="768"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0191" name="Line 15">
              <a:extLst>
                <a:ext uri="{FF2B5EF4-FFF2-40B4-BE49-F238E27FC236}">
                  <a16:creationId xmlns:a16="http://schemas.microsoft.com/office/drawing/2014/main" id="{B737BE33-7225-5F4D-938C-117E0A757AC5}"/>
                </a:ext>
              </a:extLst>
            </p:cNvPr>
            <p:cNvSpPr>
              <a:spLocks noChangeShapeType="1"/>
            </p:cNvSpPr>
            <p:nvPr/>
          </p:nvSpPr>
          <p:spPr bwMode="auto">
            <a:xfrm>
              <a:off x="1440"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0192" name="Line 16">
              <a:extLst>
                <a:ext uri="{FF2B5EF4-FFF2-40B4-BE49-F238E27FC236}">
                  <a16:creationId xmlns:a16="http://schemas.microsoft.com/office/drawing/2014/main" id="{C15C9353-9D57-F54D-A638-EE669A6D61A5}"/>
                </a:ext>
              </a:extLst>
            </p:cNvPr>
            <p:cNvSpPr>
              <a:spLocks noChangeShapeType="1"/>
            </p:cNvSpPr>
            <p:nvPr/>
          </p:nvSpPr>
          <p:spPr bwMode="auto">
            <a:xfrm>
              <a:off x="2112"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0193" name="Line 17">
              <a:extLst>
                <a:ext uri="{FF2B5EF4-FFF2-40B4-BE49-F238E27FC236}">
                  <a16:creationId xmlns:a16="http://schemas.microsoft.com/office/drawing/2014/main" id="{51DF2610-E8FD-4649-918F-C74CC954BA55}"/>
                </a:ext>
              </a:extLst>
            </p:cNvPr>
            <p:cNvSpPr>
              <a:spLocks noChangeShapeType="1"/>
            </p:cNvSpPr>
            <p:nvPr/>
          </p:nvSpPr>
          <p:spPr bwMode="auto">
            <a:xfrm>
              <a:off x="4416"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0194" name="Text Box 18">
              <a:extLst>
                <a:ext uri="{FF2B5EF4-FFF2-40B4-BE49-F238E27FC236}">
                  <a16:creationId xmlns:a16="http://schemas.microsoft.com/office/drawing/2014/main" id="{000941F0-AFA2-7E42-B9B4-1561BAF0C5B4}"/>
                </a:ext>
              </a:extLst>
            </p:cNvPr>
            <p:cNvSpPr txBox="1">
              <a:spLocks noChangeArrowheads="1"/>
            </p:cNvSpPr>
            <p:nvPr/>
          </p:nvSpPr>
          <p:spPr bwMode="auto">
            <a:xfrm>
              <a:off x="864" y="3168"/>
              <a:ext cx="2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1</a:t>
              </a:r>
              <a:endParaRPr lang="en-US">
                <a:latin typeface="Arial" charset="0"/>
                <a:ea typeface="ＭＳ Ｐゴシック" charset="0"/>
              </a:endParaRPr>
            </a:p>
          </p:txBody>
        </p:sp>
        <p:sp>
          <p:nvSpPr>
            <p:cNvPr id="50195" name="Text Box 19">
              <a:extLst>
                <a:ext uri="{FF2B5EF4-FFF2-40B4-BE49-F238E27FC236}">
                  <a16:creationId xmlns:a16="http://schemas.microsoft.com/office/drawing/2014/main" id="{69DDF8F1-E815-DF40-AD98-B5181C1B17FF}"/>
                </a:ext>
              </a:extLst>
            </p:cNvPr>
            <p:cNvSpPr txBox="1">
              <a:spLocks noChangeArrowheads="1"/>
            </p:cNvSpPr>
            <p:nvPr/>
          </p:nvSpPr>
          <p:spPr bwMode="auto">
            <a:xfrm>
              <a:off x="1632" y="3177"/>
              <a:ext cx="2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2</a:t>
              </a:r>
              <a:endParaRPr lang="en-US">
                <a:latin typeface="Arial" charset="0"/>
                <a:ea typeface="ＭＳ Ｐゴシック" charset="0"/>
              </a:endParaRPr>
            </a:p>
          </p:txBody>
        </p:sp>
        <p:sp>
          <p:nvSpPr>
            <p:cNvPr id="50196" name="Text Box 20">
              <a:extLst>
                <a:ext uri="{FF2B5EF4-FFF2-40B4-BE49-F238E27FC236}">
                  <a16:creationId xmlns:a16="http://schemas.microsoft.com/office/drawing/2014/main" id="{E83BD08F-734C-1F49-92FB-A12264FFF6F4}"/>
                </a:ext>
              </a:extLst>
            </p:cNvPr>
            <p:cNvSpPr txBox="1">
              <a:spLocks noChangeArrowheads="1"/>
            </p:cNvSpPr>
            <p:nvPr/>
          </p:nvSpPr>
          <p:spPr bwMode="auto">
            <a:xfrm>
              <a:off x="2256" y="3168"/>
              <a:ext cx="2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3</a:t>
              </a:r>
              <a:endParaRPr lang="en-US">
                <a:latin typeface="Arial" charset="0"/>
                <a:ea typeface="ＭＳ Ｐゴシック" charset="0"/>
              </a:endParaRPr>
            </a:p>
          </p:txBody>
        </p:sp>
        <p:sp>
          <p:nvSpPr>
            <p:cNvPr id="50197" name="Text Box 21">
              <a:extLst>
                <a:ext uri="{FF2B5EF4-FFF2-40B4-BE49-F238E27FC236}">
                  <a16:creationId xmlns:a16="http://schemas.microsoft.com/office/drawing/2014/main" id="{8719AE53-1377-0E40-9BE0-8E55E47A8545}"/>
                </a:ext>
              </a:extLst>
            </p:cNvPr>
            <p:cNvSpPr txBox="1">
              <a:spLocks noChangeArrowheads="1"/>
            </p:cNvSpPr>
            <p:nvPr/>
          </p:nvSpPr>
          <p:spPr bwMode="auto">
            <a:xfrm>
              <a:off x="4560" y="3168"/>
              <a:ext cx="2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k</a:t>
              </a:r>
              <a:endParaRPr lang="en-US">
                <a:latin typeface="Arial" charset="0"/>
                <a:ea typeface="ＭＳ Ｐゴシック" charset="0"/>
              </a:endParaRPr>
            </a:p>
          </p:txBody>
        </p:sp>
        <p:sp>
          <p:nvSpPr>
            <p:cNvPr id="50198" name="Text Box 22">
              <a:extLst>
                <a:ext uri="{FF2B5EF4-FFF2-40B4-BE49-F238E27FC236}">
                  <a16:creationId xmlns:a16="http://schemas.microsoft.com/office/drawing/2014/main" id="{34143DBE-FA50-3A47-957A-D34642A89D7A}"/>
                </a:ext>
              </a:extLst>
            </p:cNvPr>
            <p:cNvSpPr txBox="1">
              <a:spLocks noChangeArrowheads="1"/>
            </p:cNvSpPr>
            <p:nvPr/>
          </p:nvSpPr>
          <p:spPr bwMode="auto">
            <a:xfrm>
              <a:off x="3216" y="2784"/>
              <a:ext cx="624" cy="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4400"/>
                <a:t>…</a:t>
              </a:r>
            </a:p>
          </p:txBody>
        </p:sp>
      </p:grpSp>
      <p:sp>
        <p:nvSpPr>
          <p:cNvPr id="50199" name="Rectangle 23">
            <a:extLst>
              <a:ext uri="{FF2B5EF4-FFF2-40B4-BE49-F238E27FC236}">
                <a16:creationId xmlns:a16="http://schemas.microsoft.com/office/drawing/2014/main" id="{A7CF98C8-03FD-BE48-A458-EC15A5C9F669}"/>
              </a:ext>
            </a:extLst>
          </p:cNvPr>
          <p:cNvSpPr>
            <a:spLocks noChangeArrowheads="1"/>
          </p:cNvSpPr>
          <p:nvPr/>
        </p:nvSpPr>
        <p:spPr bwMode="auto">
          <a:xfrm>
            <a:off x="914400" y="1752600"/>
            <a:ext cx="1219200" cy="25146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0200" name="Text Box 24">
            <a:extLst>
              <a:ext uri="{FF2B5EF4-FFF2-40B4-BE49-F238E27FC236}">
                <a16:creationId xmlns:a16="http://schemas.microsoft.com/office/drawing/2014/main" id="{DEF9F765-6EB4-844E-982E-9E3E6A6BF8CC}"/>
              </a:ext>
            </a:extLst>
          </p:cNvPr>
          <p:cNvSpPr txBox="1">
            <a:spLocks noChangeArrowheads="1"/>
          </p:cNvSpPr>
          <p:nvPr/>
        </p:nvSpPr>
        <p:spPr bwMode="auto">
          <a:xfrm>
            <a:off x="990600" y="4800600"/>
            <a:ext cx="38100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solidFill>
                  <a:srgbClr val="0000FF"/>
                </a:solidFill>
              </a:rPr>
              <a:t>finish(r</a:t>
            </a:r>
            <a:r>
              <a:rPr lang="en-US" altLang="en-US" sz="3200" baseline="-25000">
                <a:solidFill>
                  <a:srgbClr val="0000FF"/>
                </a:solidFill>
              </a:rPr>
              <a:t>1</a:t>
            </a:r>
            <a:r>
              <a:rPr lang="en-US" altLang="en-US" sz="3200">
                <a:solidFill>
                  <a:srgbClr val="0000FF"/>
                </a:solidFill>
              </a:rPr>
              <a:t>) </a:t>
            </a:r>
            <a:r>
              <a:rPr lang="en-US" altLang="en-US" sz="3200">
                <a:solidFill>
                  <a:srgbClr val="0000FF"/>
                </a:solidFill>
                <a:cs typeface="Arial" panose="020B0604020202020204" pitchFamily="34" charset="0"/>
              </a:rPr>
              <a:t>≤ finish(o</a:t>
            </a:r>
            <a:r>
              <a:rPr lang="en-US" altLang="en-US" sz="3200" baseline="-25000">
                <a:solidFill>
                  <a:srgbClr val="0000FF"/>
                </a:solidFill>
                <a:cs typeface="Arial" panose="020B0604020202020204" pitchFamily="34" charset="0"/>
              </a:rPr>
              <a:t>1</a:t>
            </a:r>
            <a:r>
              <a:rPr lang="en-US" altLang="en-US" sz="3200">
                <a:solidFill>
                  <a:srgbClr val="0000FF"/>
                </a:solidFill>
                <a:cs typeface="Arial" panose="020B0604020202020204" pitchFamily="34" charset="0"/>
              </a:rPr>
              <a:t>)</a:t>
            </a:r>
          </a:p>
        </p:txBody>
      </p:sp>
      <p:sp>
        <p:nvSpPr>
          <p:cNvPr id="46086" name="TextBox 1">
            <a:extLst>
              <a:ext uri="{FF2B5EF4-FFF2-40B4-BE49-F238E27FC236}">
                <a16:creationId xmlns:a16="http://schemas.microsoft.com/office/drawing/2014/main" id="{3EFC9237-DDC4-F74C-9496-417A09120C2A}"/>
              </a:ext>
            </a:extLst>
          </p:cNvPr>
          <p:cNvSpPr txBox="1">
            <a:spLocks noChangeArrowheads="1"/>
          </p:cNvSpPr>
          <p:nvPr/>
        </p:nvSpPr>
        <p:spPr bwMode="auto">
          <a:xfrm>
            <a:off x="2895600" y="6099175"/>
            <a:ext cx="3630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a:solidFill>
                  <a:srgbClr val="FF0000"/>
                </a:solidFill>
              </a:rPr>
              <a:t>what does this imply?</a:t>
            </a:r>
          </a:p>
        </p:txBody>
      </p:sp>
    </p:spTree>
    <p:extLst>
      <p:ext uri="{BB962C8B-B14F-4D97-AF65-F5344CB8AC3E}">
        <p14:creationId xmlns:p14="http://schemas.microsoft.com/office/powerpoint/2010/main" val="25290238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5E1639A-6A69-4545-9E9C-5DED7C593BAC}"/>
              </a:ext>
            </a:extLst>
          </p:cNvPr>
          <p:cNvSpPr>
            <a:spLocks noGrp="1" noChangeArrowheads="1"/>
          </p:cNvSpPr>
          <p:nvPr>
            <p:ph type="title"/>
          </p:nvPr>
        </p:nvSpPr>
        <p:spPr/>
        <p:txBody>
          <a:bodyPr/>
          <a:lstStyle/>
          <a:p>
            <a:pPr eaLnBrk="1" hangingPunct="1">
              <a:defRPr/>
            </a:pPr>
            <a:r>
              <a:rPr lang="en-US">
                <a:cs typeface="+mj-cs"/>
              </a:rPr>
              <a:t>Stays ahead</a:t>
            </a:r>
          </a:p>
        </p:txBody>
      </p:sp>
      <p:sp>
        <p:nvSpPr>
          <p:cNvPr id="51204" name="Text Box 4">
            <a:extLst>
              <a:ext uri="{FF2B5EF4-FFF2-40B4-BE49-F238E27FC236}">
                <a16:creationId xmlns:a16="http://schemas.microsoft.com/office/drawing/2014/main" id="{99129123-9A94-464A-B1EB-E6A429C88309}"/>
              </a:ext>
            </a:extLst>
          </p:cNvPr>
          <p:cNvSpPr txBox="1">
            <a:spLocks noChangeArrowheads="1"/>
          </p:cNvSpPr>
          <p:nvPr/>
        </p:nvSpPr>
        <p:spPr bwMode="auto">
          <a:xfrm>
            <a:off x="5105400" y="1676400"/>
            <a:ext cx="9906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4400"/>
              <a:t>…</a:t>
            </a:r>
          </a:p>
        </p:txBody>
      </p:sp>
      <p:sp>
        <p:nvSpPr>
          <p:cNvPr id="51206" name="Line 6">
            <a:extLst>
              <a:ext uri="{FF2B5EF4-FFF2-40B4-BE49-F238E27FC236}">
                <a16:creationId xmlns:a16="http://schemas.microsoft.com/office/drawing/2014/main" id="{ABAC4708-6922-2042-A878-BB6F18AD9B3E}"/>
              </a:ext>
            </a:extLst>
          </p:cNvPr>
          <p:cNvSpPr>
            <a:spLocks noChangeShapeType="1"/>
          </p:cNvSpPr>
          <p:nvPr/>
        </p:nvSpPr>
        <p:spPr bwMode="auto">
          <a:xfrm>
            <a:off x="2286000" y="2133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07" name="Line 7">
            <a:extLst>
              <a:ext uri="{FF2B5EF4-FFF2-40B4-BE49-F238E27FC236}">
                <a16:creationId xmlns:a16="http://schemas.microsoft.com/office/drawing/2014/main" id="{128D669D-4BAA-5E49-A38F-DBDA145EA3A8}"/>
              </a:ext>
            </a:extLst>
          </p:cNvPr>
          <p:cNvSpPr>
            <a:spLocks noChangeShapeType="1"/>
          </p:cNvSpPr>
          <p:nvPr/>
        </p:nvSpPr>
        <p:spPr bwMode="auto">
          <a:xfrm>
            <a:off x="3352800" y="2133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08" name="Line 8">
            <a:extLst>
              <a:ext uri="{FF2B5EF4-FFF2-40B4-BE49-F238E27FC236}">
                <a16:creationId xmlns:a16="http://schemas.microsoft.com/office/drawing/2014/main" id="{9A442241-1316-2442-B77E-93412E60C373}"/>
              </a:ext>
            </a:extLst>
          </p:cNvPr>
          <p:cNvSpPr>
            <a:spLocks noChangeShapeType="1"/>
          </p:cNvSpPr>
          <p:nvPr/>
        </p:nvSpPr>
        <p:spPr bwMode="auto">
          <a:xfrm>
            <a:off x="7010400" y="2133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10" name="Text Box 10">
            <a:extLst>
              <a:ext uri="{FF2B5EF4-FFF2-40B4-BE49-F238E27FC236}">
                <a16:creationId xmlns:a16="http://schemas.microsoft.com/office/drawing/2014/main" id="{8954E555-952C-684D-A900-C40370861952}"/>
              </a:ext>
            </a:extLst>
          </p:cNvPr>
          <p:cNvSpPr txBox="1">
            <a:spLocks noChangeArrowheads="1"/>
          </p:cNvSpPr>
          <p:nvPr/>
        </p:nvSpPr>
        <p:spPr bwMode="auto">
          <a:xfrm>
            <a:off x="2590800" y="2224088"/>
            <a:ext cx="457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2</a:t>
            </a:r>
            <a:endParaRPr lang="en-US">
              <a:latin typeface="Arial" charset="0"/>
              <a:ea typeface="ＭＳ Ｐゴシック" charset="0"/>
            </a:endParaRPr>
          </a:p>
        </p:txBody>
      </p:sp>
      <p:sp>
        <p:nvSpPr>
          <p:cNvPr id="51211" name="Text Box 11">
            <a:extLst>
              <a:ext uri="{FF2B5EF4-FFF2-40B4-BE49-F238E27FC236}">
                <a16:creationId xmlns:a16="http://schemas.microsoft.com/office/drawing/2014/main" id="{0428E986-6B74-E547-80CE-0C79BB68A37E}"/>
              </a:ext>
            </a:extLst>
          </p:cNvPr>
          <p:cNvSpPr txBox="1">
            <a:spLocks noChangeArrowheads="1"/>
          </p:cNvSpPr>
          <p:nvPr/>
        </p:nvSpPr>
        <p:spPr bwMode="auto">
          <a:xfrm>
            <a:off x="3581400" y="22098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3</a:t>
            </a:r>
            <a:endParaRPr lang="en-US">
              <a:latin typeface="Arial" charset="0"/>
              <a:ea typeface="ＭＳ Ｐゴシック" charset="0"/>
            </a:endParaRPr>
          </a:p>
        </p:txBody>
      </p:sp>
      <p:sp>
        <p:nvSpPr>
          <p:cNvPr id="51212" name="Text Box 12">
            <a:extLst>
              <a:ext uri="{FF2B5EF4-FFF2-40B4-BE49-F238E27FC236}">
                <a16:creationId xmlns:a16="http://schemas.microsoft.com/office/drawing/2014/main" id="{063DF45D-98DE-5442-9713-82B505743642}"/>
              </a:ext>
            </a:extLst>
          </p:cNvPr>
          <p:cNvSpPr txBox="1">
            <a:spLocks noChangeArrowheads="1"/>
          </p:cNvSpPr>
          <p:nvPr/>
        </p:nvSpPr>
        <p:spPr bwMode="auto">
          <a:xfrm>
            <a:off x="7239000" y="22098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k</a:t>
            </a:r>
            <a:endParaRPr lang="en-US">
              <a:latin typeface="Arial" charset="0"/>
              <a:ea typeface="ＭＳ Ｐゴシック" charset="0"/>
            </a:endParaRPr>
          </a:p>
        </p:txBody>
      </p:sp>
      <p:sp>
        <p:nvSpPr>
          <p:cNvPr id="51215" name="Line 15">
            <a:extLst>
              <a:ext uri="{FF2B5EF4-FFF2-40B4-BE49-F238E27FC236}">
                <a16:creationId xmlns:a16="http://schemas.microsoft.com/office/drawing/2014/main" id="{A77C163A-9E7E-C64A-98C2-BF282CB62BBA}"/>
              </a:ext>
            </a:extLst>
          </p:cNvPr>
          <p:cNvSpPr>
            <a:spLocks noChangeShapeType="1"/>
          </p:cNvSpPr>
          <p:nvPr/>
        </p:nvSpPr>
        <p:spPr bwMode="auto">
          <a:xfrm>
            <a:off x="2286000" y="3657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16" name="Line 16">
            <a:extLst>
              <a:ext uri="{FF2B5EF4-FFF2-40B4-BE49-F238E27FC236}">
                <a16:creationId xmlns:a16="http://schemas.microsoft.com/office/drawing/2014/main" id="{33047F6F-91AD-9346-A0FC-188EBCFCF919}"/>
              </a:ext>
            </a:extLst>
          </p:cNvPr>
          <p:cNvSpPr>
            <a:spLocks noChangeShapeType="1"/>
          </p:cNvSpPr>
          <p:nvPr/>
        </p:nvSpPr>
        <p:spPr bwMode="auto">
          <a:xfrm>
            <a:off x="3352800" y="3657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17" name="Line 17">
            <a:extLst>
              <a:ext uri="{FF2B5EF4-FFF2-40B4-BE49-F238E27FC236}">
                <a16:creationId xmlns:a16="http://schemas.microsoft.com/office/drawing/2014/main" id="{CA36C899-4F6A-8244-8309-194AB726E607}"/>
              </a:ext>
            </a:extLst>
          </p:cNvPr>
          <p:cNvSpPr>
            <a:spLocks noChangeShapeType="1"/>
          </p:cNvSpPr>
          <p:nvPr/>
        </p:nvSpPr>
        <p:spPr bwMode="auto">
          <a:xfrm>
            <a:off x="7010400" y="3657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19" name="Text Box 19">
            <a:extLst>
              <a:ext uri="{FF2B5EF4-FFF2-40B4-BE49-F238E27FC236}">
                <a16:creationId xmlns:a16="http://schemas.microsoft.com/office/drawing/2014/main" id="{BF40916F-AD36-4D4A-B890-EE38FBFCA6CF}"/>
              </a:ext>
            </a:extLst>
          </p:cNvPr>
          <p:cNvSpPr txBox="1">
            <a:spLocks noChangeArrowheads="1"/>
          </p:cNvSpPr>
          <p:nvPr/>
        </p:nvSpPr>
        <p:spPr bwMode="auto">
          <a:xfrm>
            <a:off x="2590800" y="3748088"/>
            <a:ext cx="457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2</a:t>
            </a:r>
            <a:endParaRPr lang="en-US">
              <a:latin typeface="Arial" charset="0"/>
              <a:ea typeface="ＭＳ Ｐゴシック" charset="0"/>
            </a:endParaRPr>
          </a:p>
        </p:txBody>
      </p:sp>
      <p:sp>
        <p:nvSpPr>
          <p:cNvPr id="51220" name="Text Box 20">
            <a:extLst>
              <a:ext uri="{FF2B5EF4-FFF2-40B4-BE49-F238E27FC236}">
                <a16:creationId xmlns:a16="http://schemas.microsoft.com/office/drawing/2014/main" id="{1CFE190E-7C4E-F249-A923-27CE7ECE8968}"/>
              </a:ext>
            </a:extLst>
          </p:cNvPr>
          <p:cNvSpPr txBox="1">
            <a:spLocks noChangeArrowheads="1"/>
          </p:cNvSpPr>
          <p:nvPr/>
        </p:nvSpPr>
        <p:spPr bwMode="auto">
          <a:xfrm>
            <a:off x="3581400" y="37338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3</a:t>
            </a:r>
            <a:endParaRPr lang="en-US">
              <a:latin typeface="Arial" charset="0"/>
              <a:ea typeface="ＭＳ Ｐゴシック" charset="0"/>
            </a:endParaRPr>
          </a:p>
        </p:txBody>
      </p:sp>
      <p:sp>
        <p:nvSpPr>
          <p:cNvPr id="51221" name="Text Box 21">
            <a:extLst>
              <a:ext uri="{FF2B5EF4-FFF2-40B4-BE49-F238E27FC236}">
                <a16:creationId xmlns:a16="http://schemas.microsoft.com/office/drawing/2014/main" id="{40B4CEDD-FCD9-FE40-92FD-57B11F725FBB}"/>
              </a:ext>
            </a:extLst>
          </p:cNvPr>
          <p:cNvSpPr txBox="1">
            <a:spLocks noChangeArrowheads="1"/>
          </p:cNvSpPr>
          <p:nvPr/>
        </p:nvSpPr>
        <p:spPr bwMode="auto">
          <a:xfrm>
            <a:off x="7239000" y="37338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k</a:t>
            </a:r>
            <a:endParaRPr lang="en-US">
              <a:latin typeface="Arial" charset="0"/>
              <a:ea typeface="ＭＳ Ｐゴシック" charset="0"/>
            </a:endParaRPr>
          </a:p>
        </p:txBody>
      </p:sp>
      <p:sp>
        <p:nvSpPr>
          <p:cNvPr id="51222" name="Text Box 22">
            <a:extLst>
              <a:ext uri="{FF2B5EF4-FFF2-40B4-BE49-F238E27FC236}">
                <a16:creationId xmlns:a16="http://schemas.microsoft.com/office/drawing/2014/main" id="{091F5C79-450C-6C42-B875-2A37B7DCD36A}"/>
              </a:ext>
            </a:extLst>
          </p:cNvPr>
          <p:cNvSpPr txBox="1">
            <a:spLocks noChangeArrowheads="1"/>
          </p:cNvSpPr>
          <p:nvPr/>
        </p:nvSpPr>
        <p:spPr bwMode="auto">
          <a:xfrm>
            <a:off x="5105400" y="3124200"/>
            <a:ext cx="9906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4400"/>
              <a:t>…</a:t>
            </a:r>
          </a:p>
        </p:txBody>
      </p:sp>
      <p:sp>
        <p:nvSpPr>
          <p:cNvPr id="51225" name="Line 25">
            <a:extLst>
              <a:ext uri="{FF2B5EF4-FFF2-40B4-BE49-F238E27FC236}">
                <a16:creationId xmlns:a16="http://schemas.microsoft.com/office/drawing/2014/main" id="{02E885E2-B7AD-5D48-9EA0-1687EF38AAEB}"/>
              </a:ext>
            </a:extLst>
          </p:cNvPr>
          <p:cNvSpPr>
            <a:spLocks noChangeShapeType="1"/>
          </p:cNvSpPr>
          <p:nvPr/>
        </p:nvSpPr>
        <p:spPr bwMode="auto">
          <a:xfrm>
            <a:off x="1905000" y="1600200"/>
            <a:ext cx="0" cy="274320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26" name="Text Box 26">
            <a:extLst>
              <a:ext uri="{FF2B5EF4-FFF2-40B4-BE49-F238E27FC236}">
                <a16:creationId xmlns:a16="http://schemas.microsoft.com/office/drawing/2014/main" id="{C52B5A2F-64F9-1748-9881-2D087CEF016C}"/>
              </a:ext>
            </a:extLst>
          </p:cNvPr>
          <p:cNvSpPr txBox="1">
            <a:spLocks noChangeArrowheads="1"/>
          </p:cNvSpPr>
          <p:nvPr/>
        </p:nvSpPr>
        <p:spPr bwMode="auto">
          <a:xfrm>
            <a:off x="457199" y="4724400"/>
            <a:ext cx="7948663"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dirty="0">
                <a:solidFill>
                  <a:srgbClr val="0000FF"/>
                </a:solidFill>
              </a:rPr>
              <a:t>We have </a:t>
            </a:r>
            <a:r>
              <a:rPr lang="en-US" altLang="en-US" b="1" dirty="0">
                <a:solidFill>
                  <a:srgbClr val="0000FF"/>
                </a:solidFill>
              </a:rPr>
              <a:t>at least</a:t>
            </a:r>
            <a:r>
              <a:rPr lang="en-US" altLang="en-US" dirty="0">
                <a:solidFill>
                  <a:srgbClr val="0000FF"/>
                </a:solidFill>
              </a:rPr>
              <a:t> as much time as any other solution to schedule the remaining 2…k tasks.</a:t>
            </a:r>
            <a:endParaRPr lang="en-US" altLang="en-US" b="1" dirty="0">
              <a:solidFill>
                <a:srgbClr val="0000FF"/>
              </a:solidFill>
            </a:endParaRPr>
          </a:p>
        </p:txBody>
      </p:sp>
    </p:spTree>
    <p:extLst>
      <p:ext uri="{BB962C8B-B14F-4D97-AF65-F5344CB8AC3E}">
        <p14:creationId xmlns:p14="http://schemas.microsoft.com/office/powerpoint/2010/main" val="9635936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5E1639A-6A69-4545-9E9C-5DED7C593BAC}"/>
              </a:ext>
            </a:extLst>
          </p:cNvPr>
          <p:cNvSpPr>
            <a:spLocks noGrp="1" noChangeArrowheads="1"/>
          </p:cNvSpPr>
          <p:nvPr>
            <p:ph type="title"/>
          </p:nvPr>
        </p:nvSpPr>
        <p:spPr/>
        <p:txBody>
          <a:bodyPr/>
          <a:lstStyle/>
          <a:p>
            <a:pPr eaLnBrk="1" hangingPunct="1">
              <a:defRPr/>
            </a:pPr>
            <a:r>
              <a:rPr lang="en-US">
                <a:cs typeface="+mj-cs"/>
              </a:rPr>
              <a:t>Stays ahead</a:t>
            </a:r>
          </a:p>
        </p:txBody>
      </p:sp>
      <p:sp>
        <p:nvSpPr>
          <p:cNvPr id="51204" name="Text Box 4">
            <a:extLst>
              <a:ext uri="{FF2B5EF4-FFF2-40B4-BE49-F238E27FC236}">
                <a16:creationId xmlns:a16="http://schemas.microsoft.com/office/drawing/2014/main" id="{99129123-9A94-464A-B1EB-E6A429C88309}"/>
              </a:ext>
            </a:extLst>
          </p:cNvPr>
          <p:cNvSpPr txBox="1">
            <a:spLocks noChangeArrowheads="1"/>
          </p:cNvSpPr>
          <p:nvPr/>
        </p:nvSpPr>
        <p:spPr bwMode="auto">
          <a:xfrm>
            <a:off x="5105400" y="1676400"/>
            <a:ext cx="9906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4400"/>
              <a:t>…</a:t>
            </a:r>
          </a:p>
        </p:txBody>
      </p:sp>
      <p:sp>
        <p:nvSpPr>
          <p:cNvPr id="51206" name="Line 6">
            <a:extLst>
              <a:ext uri="{FF2B5EF4-FFF2-40B4-BE49-F238E27FC236}">
                <a16:creationId xmlns:a16="http://schemas.microsoft.com/office/drawing/2014/main" id="{ABAC4708-6922-2042-A878-BB6F18AD9B3E}"/>
              </a:ext>
            </a:extLst>
          </p:cNvPr>
          <p:cNvSpPr>
            <a:spLocks noChangeShapeType="1"/>
          </p:cNvSpPr>
          <p:nvPr/>
        </p:nvSpPr>
        <p:spPr bwMode="auto">
          <a:xfrm>
            <a:off x="2286000" y="2133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07" name="Line 7">
            <a:extLst>
              <a:ext uri="{FF2B5EF4-FFF2-40B4-BE49-F238E27FC236}">
                <a16:creationId xmlns:a16="http://schemas.microsoft.com/office/drawing/2014/main" id="{128D669D-4BAA-5E49-A38F-DBDA145EA3A8}"/>
              </a:ext>
            </a:extLst>
          </p:cNvPr>
          <p:cNvSpPr>
            <a:spLocks noChangeShapeType="1"/>
          </p:cNvSpPr>
          <p:nvPr/>
        </p:nvSpPr>
        <p:spPr bwMode="auto">
          <a:xfrm>
            <a:off x="3352800" y="2133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08" name="Line 8">
            <a:extLst>
              <a:ext uri="{FF2B5EF4-FFF2-40B4-BE49-F238E27FC236}">
                <a16:creationId xmlns:a16="http://schemas.microsoft.com/office/drawing/2014/main" id="{9A442241-1316-2442-B77E-93412E60C373}"/>
              </a:ext>
            </a:extLst>
          </p:cNvPr>
          <p:cNvSpPr>
            <a:spLocks noChangeShapeType="1"/>
          </p:cNvSpPr>
          <p:nvPr/>
        </p:nvSpPr>
        <p:spPr bwMode="auto">
          <a:xfrm>
            <a:off x="7010400" y="2133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10" name="Text Box 10">
            <a:extLst>
              <a:ext uri="{FF2B5EF4-FFF2-40B4-BE49-F238E27FC236}">
                <a16:creationId xmlns:a16="http://schemas.microsoft.com/office/drawing/2014/main" id="{8954E555-952C-684D-A900-C40370861952}"/>
              </a:ext>
            </a:extLst>
          </p:cNvPr>
          <p:cNvSpPr txBox="1">
            <a:spLocks noChangeArrowheads="1"/>
          </p:cNvSpPr>
          <p:nvPr/>
        </p:nvSpPr>
        <p:spPr bwMode="auto">
          <a:xfrm>
            <a:off x="2590800" y="2224088"/>
            <a:ext cx="457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2</a:t>
            </a:r>
            <a:endParaRPr lang="en-US">
              <a:latin typeface="Arial" charset="0"/>
              <a:ea typeface="ＭＳ Ｐゴシック" charset="0"/>
            </a:endParaRPr>
          </a:p>
        </p:txBody>
      </p:sp>
      <p:sp>
        <p:nvSpPr>
          <p:cNvPr id="51211" name="Text Box 11">
            <a:extLst>
              <a:ext uri="{FF2B5EF4-FFF2-40B4-BE49-F238E27FC236}">
                <a16:creationId xmlns:a16="http://schemas.microsoft.com/office/drawing/2014/main" id="{0428E986-6B74-E547-80CE-0C79BB68A37E}"/>
              </a:ext>
            </a:extLst>
          </p:cNvPr>
          <p:cNvSpPr txBox="1">
            <a:spLocks noChangeArrowheads="1"/>
          </p:cNvSpPr>
          <p:nvPr/>
        </p:nvSpPr>
        <p:spPr bwMode="auto">
          <a:xfrm>
            <a:off x="3581400" y="22098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3</a:t>
            </a:r>
            <a:endParaRPr lang="en-US">
              <a:latin typeface="Arial" charset="0"/>
              <a:ea typeface="ＭＳ Ｐゴシック" charset="0"/>
            </a:endParaRPr>
          </a:p>
        </p:txBody>
      </p:sp>
      <p:sp>
        <p:nvSpPr>
          <p:cNvPr id="51212" name="Text Box 12">
            <a:extLst>
              <a:ext uri="{FF2B5EF4-FFF2-40B4-BE49-F238E27FC236}">
                <a16:creationId xmlns:a16="http://schemas.microsoft.com/office/drawing/2014/main" id="{063DF45D-98DE-5442-9713-82B505743642}"/>
              </a:ext>
            </a:extLst>
          </p:cNvPr>
          <p:cNvSpPr txBox="1">
            <a:spLocks noChangeArrowheads="1"/>
          </p:cNvSpPr>
          <p:nvPr/>
        </p:nvSpPr>
        <p:spPr bwMode="auto">
          <a:xfrm>
            <a:off x="7239000" y="22098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r>
              <a:rPr lang="en-US" baseline="-25000">
                <a:latin typeface="Arial" charset="0"/>
                <a:ea typeface="ＭＳ Ｐゴシック" charset="0"/>
              </a:rPr>
              <a:t>k</a:t>
            </a:r>
            <a:endParaRPr lang="en-US">
              <a:latin typeface="Arial" charset="0"/>
              <a:ea typeface="ＭＳ Ｐゴシック" charset="0"/>
            </a:endParaRPr>
          </a:p>
        </p:txBody>
      </p:sp>
      <p:sp>
        <p:nvSpPr>
          <p:cNvPr id="51215" name="Line 15">
            <a:extLst>
              <a:ext uri="{FF2B5EF4-FFF2-40B4-BE49-F238E27FC236}">
                <a16:creationId xmlns:a16="http://schemas.microsoft.com/office/drawing/2014/main" id="{A77C163A-9E7E-C64A-98C2-BF282CB62BBA}"/>
              </a:ext>
            </a:extLst>
          </p:cNvPr>
          <p:cNvSpPr>
            <a:spLocks noChangeShapeType="1"/>
          </p:cNvSpPr>
          <p:nvPr/>
        </p:nvSpPr>
        <p:spPr bwMode="auto">
          <a:xfrm>
            <a:off x="2286000" y="3657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16" name="Line 16">
            <a:extLst>
              <a:ext uri="{FF2B5EF4-FFF2-40B4-BE49-F238E27FC236}">
                <a16:creationId xmlns:a16="http://schemas.microsoft.com/office/drawing/2014/main" id="{33047F6F-91AD-9346-A0FC-188EBCFCF919}"/>
              </a:ext>
            </a:extLst>
          </p:cNvPr>
          <p:cNvSpPr>
            <a:spLocks noChangeShapeType="1"/>
          </p:cNvSpPr>
          <p:nvPr/>
        </p:nvSpPr>
        <p:spPr bwMode="auto">
          <a:xfrm>
            <a:off x="3352800" y="3657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17" name="Line 17">
            <a:extLst>
              <a:ext uri="{FF2B5EF4-FFF2-40B4-BE49-F238E27FC236}">
                <a16:creationId xmlns:a16="http://schemas.microsoft.com/office/drawing/2014/main" id="{CA36C899-4F6A-8244-8309-194AB726E607}"/>
              </a:ext>
            </a:extLst>
          </p:cNvPr>
          <p:cNvSpPr>
            <a:spLocks noChangeShapeType="1"/>
          </p:cNvSpPr>
          <p:nvPr/>
        </p:nvSpPr>
        <p:spPr bwMode="auto">
          <a:xfrm>
            <a:off x="7010400" y="3657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19" name="Text Box 19">
            <a:extLst>
              <a:ext uri="{FF2B5EF4-FFF2-40B4-BE49-F238E27FC236}">
                <a16:creationId xmlns:a16="http://schemas.microsoft.com/office/drawing/2014/main" id="{BF40916F-AD36-4D4A-B890-EE38FBFCA6CF}"/>
              </a:ext>
            </a:extLst>
          </p:cNvPr>
          <p:cNvSpPr txBox="1">
            <a:spLocks noChangeArrowheads="1"/>
          </p:cNvSpPr>
          <p:nvPr/>
        </p:nvSpPr>
        <p:spPr bwMode="auto">
          <a:xfrm>
            <a:off x="2590800" y="3748088"/>
            <a:ext cx="457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2</a:t>
            </a:r>
            <a:endParaRPr lang="en-US">
              <a:latin typeface="Arial" charset="0"/>
              <a:ea typeface="ＭＳ Ｐゴシック" charset="0"/>
            </a:endParaRPr>
          </a:p>
        </p:txBody>
      </p:sp>
      <p:sp>
        <p:nvSpPr>
          <p:cNvPr id="51220" name="Text Box 20">
            <a:extLst>
              <a:ext uri="{FF2B5EF4-FFF2-40B4-BE49-F238E27FC236}">
                <a16:creationId xmlns:a16="http://schemas.microsoft.com/office/drawing/2014/main" id="{1CFE190E-7C4E-F249-A923-27CE7ECE8968}"/>
              </a:ext>
            </a:extLst>
          </p:cNvPr>
          <p:cNvSpPr txBox="1">
            <a:spLocks noChangeArrowheads="1"/>
          </p:cNvSpPr>
          <p:nvPr/>
        </p:nvSpPr>
        <p:spPr bwMode="auto">
          <a:xfrm>
            <a:off x="3581400" y="37338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3</a:t>
            </a:r>
            <a:endParaRPr lang="en-US">
              <a:latin typeface="Arial" charset="0"/>
              <a:ea typeface="ＭＳ Ｐゴシック" charset="0"/>
            </a:endParaRPr>
          </a:p>
        </p:txBody>
      </p:sp>
      <p:sp>
        <p:nvSpPr>
          <p:cNvPr id="51221" name="Text Box 21">
            <a:extLst>
              <a:ext uri="{FF2B5EF4-FFF2-40B4-BE49-F238E27FC236}">
                <a16:creationId xmlns:a16="http://schemas.microsoft.com/office/drawing/2014/main" id="{40B4CEDD-FCD9-FE40-92FD-57B11F725FBB}"/>
              </a:ext>
            </a:extLst>
          </p:cNvPr>
          <p:cNvSpPr txBox="1">
            <a:spLocks noChangeArrowheads="1"/>
          </p:cNvSpPr>
          <p:nvPr/>
        </p:nvSpPr>
        <p:spPr bwMode="auto">
          <a:xfrm>
            <a:off x="7239000" y="37338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o</a:t>
            </a:r>
            <a:r>
              <a:rPr lang="en-US" baseline="-25000">
                <a:latin typeface="Arial" charset="0"/>
                <a:ea typeface="ＭＳ Ｐゴシック" charset="0"/>
              </a:rPr>
              <a:t>k</a:t>
            </a:r>
            <a:endParaRPr lang="en-US">
              <a:latin typeface="Arial" charset="0"/>
              <a:ea typeface="ＭＳ Ｐゴシック" charset="0"/>
            </a:endParaRPr>
          </a:p>
        </p:txBody>
      </p:sp>
      <p:sp>
        <p:nvSpPr>
          <p:cNvPr id="51222" name="Text Box 22">
            <a:extLst>
              <a:ext uri="{FF2B5EF4-FFF2-40B4-BE49-F238E27FC236}">
                <a16:creationId xmlns:a16="http://schemas.microsoft.com/office/drawing/2014/main" id="{091F5C79-450C-6C42-B875-2A37B7DCD36A}"/>
              </a:ext>
            </a:extLst>
          </p:cNvPr>
          <p:cNvSpPr txBox="1">
            <a:spLocks noChangeArrowheads="1"/>
          </p:cNvSpPr>
          <p:nvPr/>
        </p:nvSpPr>
        <p:spPr bwMode="auto">
          <a:xfrm>
            <a:off x="5105400" y="3124200"/>
            <a:ext cx="9906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4400"/>
              <a:t>…</a:t>
            </a:r>
          </a:p>
        </p:txBody>
      </p:sp>
      <p:sp>
        <p:nvSpPr>
          <p:cNvPr id="51225" name="Line 25">
            <a:extLst>
              <a:ext uri="{FF2B5EF4-FFF2-40B4-BE49-F238E27FC236}">
                <a16:creationId xmlns:a16="http://schemas.microsoft.com/office/drawing/2014/main" id="{02E885E2-B7AD-5D48-9EA0-1687EF38AAEB}"/>
              </a:ext>
            </a:extLst>
          </p:cNvPr>
          <p:cNvSpPr>
            <a:spLocks noChangeShapeType="1"/>
          </p:cNvSpPr>
          <p:nvPr/>
        </p:nvSpPr>
        <p:spPr bwMode="auto">
          <a:xfrm>
            <a:off x="1905000" y="1600200"/>
            <a:ext cx="0" cy="274320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226" name="Text Box 26">
            <a:extLst>
              <a:ext uri="{FF2B5EF4-FFF2-40B4-BE49-F238E27FC236}">
                <a16:creationId xmlns:a16="http://schemas.microsoft.com/office/drawing/2014/main" id="{C52B5A2F-64F9-1748-9881-2D087CEF016C}"/>
              </a:ext>
            </a:extLst>
          </p:cNvPr>
          <p:cNvSpPr txBox="1">
            <a:spLocks noChangeArrowheads="1"/>
          </p:cNvSpPr>
          <p:nvPr/>
        </p:nvSpPr>
        <p:spPr bwMode="auto">
          <a:xfrm>
            <a:off x="457199" y="4724400"/>
            <a:ext cx="8014765"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dirty="0">
                <a:solidFill>
                  <a:srgbClr val="0000FF"/>
                </a:solidFill>
              </a:rPr>
              <a:t>We have </a:t>
            </a:r>
            <a:r>
              <a:rPr lang="en-US" altLang="en-US" b="1" dirty="0">
                <a:solidFill>
                  <a:srgbClr val="0000FF"/>
                </a:solidFill>
              </a:rPr>
              <a:t>at least</a:t>
            </a:r>
            <a:r>
              <a:rPr lang="en-US" altLang="en-US" dirty="0">
                <a:solidFill>
                  <a:srgbClr val="0000FF"/>
                </a:solidFill>
              </a:rPr>
              <a:t> as much time as any other solution to schedule the remaining 2…k tasks</a:t>
            </a:r>
            <a:endParaRPr lang="en-US" altLang="en-US" b="1" dirty="0">
              <a:solidFill>
                <a:srgbClr val="0000FF"/>
              </a:solidFill>
            </a:endParaRPr>
          </a:p>
        </p:txBody>
      </p:sp>
      <p:sp>
        <p:nvSpPr>
          <p:cNvPr id="2" name="TextBox 1">
            <a:extLst>
              <a:ext uri="{FF2B5EF4-FFF2-40B4-BE49-F238E27FC236}">
                <a16:creationId xmlns:a16="http://schemas.microsoft.com/office/drawing/2014/main" id="{F7C92AF5-5E66-90DE-3DC4-086D8ED44A02}"/>
              </a:ext>
            </a:extLst>
          </p:cNvPr>
          <p:cNvSpPr txBox="1"/>
          <p:nvPr/>
        </p:nvSpPr>
        <p:spPr>
          <a:xfrm>
            <a:off x="4694603" y="6047554"/>
            <a:ext cx="3439724" cy="461665"/>
          </a:xfrm>
          <a:prstGeom prst="rect">
            <a:avLst/>
          </a:prstGeom>
          <a:noFill/>
        </p:spPr>
        <p:txBody>
          <a:bodyPr wrap="none" rtlCol="0">
            <a:spAutoFit/>
          </a:bodyPr>
          <a:lstStyle/>
          <a:p>
            <a:r>
              <a:rPr lang="en-US" sz="2400" dirty="0">
                <a:solidFill>
                  <a:srgbClr val="FF0000"/>
                </a:solidFill>
              </a:rPr>
              <a:t>What kind of proof is this?</a:t>
            </a:r>
          </a:p>
        </p:txBody>
      </p:sp>
    </p:spTree>
    <p:extLst>
      <p:ext uri="{BB962C8B-B14F-4D97-AF65-F5344CB8AC3E}">
        <p14:creationId xmlns:p14="http://schemas.microsoft.com/office/powerpoint/2010/main" val="29316573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CCE94EC-787D-0C44-A30A-A63333D4476A}"/>
              </a:ext>
            </a:extLst>
          </p:cNvPr>
          <p:cNvSpPr>
            <a:spLocks noGrp="1" noChangeArrowheads="1"/>
          </p:cNvSpPr>
          <p:nvPr>
            <p:ph type="title"/>
          </p:nvPr>
        </p:nvSpPr>
        <p:spPr/>
        <p:txBody>
          <a:bodyPr/>
          <a:lstStyle/>
          <a:p>
            <a:pPr eaLnBrk="1" hangingPunct="1">
              <a:defRPr/>
            </a:pPr>
            <a:r>
              <a:rPr lang="en-US">
                <a:cs typeface="+mj-cs"/>
              </a:rPr>
              <a:t>An efficient solution</a:t>
            </a:r>
          </a:p>
        </p:txBody>
      </p:sp>
      <p:pic>
        <p:nvPicPr>
          <p:cNvPr id="2" name="Picture 1">
            <a:extLst>
              <a:ext uri="{FF2B5EF4-FFF2-40B4-BE49-F238E27FC236}">
                <a16:creationId xmlns:a16="http://schemas.microsoft.com/office/drawing/2014/main" id="{B77018AA-DB6F-F143-A3E2-AD4054E34E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33600"/>
            <a:ext cx="4114800"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8986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8DF6B83-5F68-4345-933E-6B6AF3D184B7}"/>
              </a:ext>
            </a:extLst>
          </p:cNvPr>
          <p:cNvSpPr>
            <a:spLocks noGrp="1" noChangeArrowheads="1"/>
          </p:cNvSpPr>
          <p:nvPr>
            <p:ph type="title"/>
          </p:nvPr>
        </p:nvSpPr>
        <p:spPr/>
        <p:txBody>
          <a:bodyPr/>
          <a:lstStyle/>
          <a:p>
            <a:pPr eaLnBrk="1" hangingPunct="1">
              <a:defRPr/>
            </a:pPr>
            <a:r>
              <a:rPr lang="en-US">
                <a:cs typeface="+mj-cs"/>
              </a:rPr>
              <a:t>Running time?</a:t>
            </a:r>
          </a:p>
        </p:txBody>
      </p:sp>
      <p:sp>
        <p:nvSpPr>
          <p:cNvPr id="53252" name="Text Box 4">
            <a:extLst>
              <a:ext uri="{FF2B5EF4-FFF2-40B4-BE49-F238E27FC236}">
                <a16:creationId xmlns:a16="http://schemas.microsoft.com/office/drawing/2014/main" id="{7E5899EE-8DA9-4648-A268-09C451D96F6F}"/>
              </a:ext>
            </a:extLst>
          </p:cNvPr>
          <p:cNvSpPr txBox="1">
            <a:spLocks noChangeArrowheads="1"/>
          </p:cNvSpPr>
          <p:nvPr/>
        </p:nvSpPr>
        <p:spPr bwMode="auto">
          <a:xfrm>
            <a:off x="6172200" y="2438400"/>
            <a:ext cx="2209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l-GR" altLang="en-US">
                <a:solidFill>
                  <a:srgbClr val="0000FF"/>
                </a:solidFill>
                <a:cs typeface="Arial" panose="020B0604020202020204" pitchFamily="34" charset="0"/>
              </a:rPr>
              <a:t>Θ</a:t>
            </a:r>
            <a:r>
              <a:rPr lang="en-US" altLang="en-US">
                <a:solidFill>
                  <a:srgbClr val="0000FF"/>
                </a:solidFill>
              </a:rPr>
              <a:t>(n log n)</a:t>
            </a:r>
          </a:p>
        </p:txBody>
      </p:sp>
      <p:sp>
        <p:nvSpPr>
          <p:cNvPr id="53253" name="Text Box 5">
            <a:extLst>
              <a:ext uri="{FF2B5EF4-FFF2-40B4-BE49-F238E27FC236}">
                <a16:creationId xmlns:a16="http://schemas.microsoft.com/office/drawing/2014/main" id="{996D2AC8-F973-D34F-9620-37EBA8C6C3F7}"/>
              </a:ext>
            </a:extLst>
          </p:cNvPr>
          <p:cNvSpPr txBox="1">
            <a:spLocks noChangeArrowheads="1"/>
          </p:cNvSpPr>
          <p:nvPr/>
        </p:nvSpPr>
        <p:spPr bwMode="auto">
          <a:xfrm>
            <a:off x="6172200" y="3429000"/>
            <a:ext cx="2209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l-GR" altLang="en-US">
                <a:solidFill>
                  <a:srgbClr val="0000FF"/>
                </a:solidFill>
                <a:cs typeface="Arial" panose="020B0604020202020204" pitchFamily="34" charset="0"/>
              </a:rPr>
              <a:t>Θ</a:t>
            </a:r>
            <a:r>
              <a:rPr lang="en-US" altLang="en-US">
                <a:solidFill>
                  <a:srgbClr val="0000FF"/>
                </a:solidFill>
              </a:rPr>
              <a:t>(n)</a:t>
            </a:r>
          </a:p>
        </p:txBody>
      </p:sp>
      <p:sp>
        <p:nvSpPr>
          <p:cNvPr id="53254" name="AutoShape 6">
            <a:extLst>
              <a:ext uri="{FF2B5EF4-FFF2-40B4-BE49-F238E27FC236}">
                <a16:creationId xmlns:a16="http://schemas.microsoft.com/office/drawing/2014/main" id="{1C72F516-A5DA-264B-B21C-7EE0A94FBE30}"/>
              </a:ext>
            </a:extLst>
          </p:cNvPr>
          <p:cNvSpPr>
            <a:spLocks/>
          </p:cNvSpPr>
          <p:nvPr/>
        </p:nvSpPr>
        <p:spPr bwMode="auto">
          <a:xfrm>
            <a:off x="5486400" y="2971800"/>
            <a:ext cx="533400" cy="1524000"/>
          </a:xfrm>
          <a:prstGeom prst="rightBrace">
            <a:avLst>
              <a:gd name="adj1" fmla="val 21429"/>
              <a:gd name="adj2" fmla="val 50000"/>
            </a:avLst>
          </a:prstGeom>
          <a:noFill/>
          <a:ln w="2857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3258" name="Text Box 10">
            <a:extLst>
              <a:ext uri="{FF2B5EF4-FFF2-40B4-BE49-F238E27FC236}">
                <a16:creationId xmlns:a16="http://schemas.microsoft.com/office/drawing/2014/main" id="{BB2367EE-53F6-D046-B877-6E03FCCE65F5}"/>
              </a:ext>
            </a:extLst>
          </p:cNvPr>
          <p:cNvSpPr txBox="1">
            <a:spLocks noChangeArrowheads="1"/>
          </p:cNvSpPr>
          <p:nvPr/>
        </p:nvSpPr>
        <p:spPr bwMode="auto">
          <a:xfrm>
            <a:off x="1905000" y="5562600"/>
            <a:ext cx="38862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solidFill>
                  <a:srgbClr val="0000FF"/>
                </a:solidFill>
                <a:cs typeface="Arial" panose="020B0604020202020204" pitchFamily="34" charset="0"/>
              </a:rPr>
              <a:t>Overall: </a:t>
            </a:r>
            <a:r>
              <a:rPr lang="el-GR" altLang="en-US" sz="3200">
                <a:solidFill>
                  <a:srgbClr val="0000FF"/>
                </a:solidFill>
                <a:cs typeface="Arial" panose="020B0604020202020204" pitchFamily="34" charset="0"/>
              </a:rPr>
              <a:t>Θ</a:t>
            </a:r>
            <a:r>
              <a:rPr lang="en-US" altLang="en-US" sz="3200">
                <a:solidFill>
                  <a:srgbClr val="0000FF"/>
                </a:solidFill>
              </a:rPr>
              <a:t>(n log n)</a:t>
            </a:r>
          </a:p>
        </p:txBody>
      </p:sp>
      <p:sp>
        <p:nvSpPr>
          <p:cNvPr id="53259" name="Text Box 11">
            <a:extLst>
              <a:ext uri="{FF2B5EF4-FFF2-40B4-BE49-F238E27FC236}">
                <a16:creationId xmlns:a16="http://schemas.microsoft.com/office/drawing/2014/main" id="{088D7822-82C9-8F45-84F2-F0521098F62E}"/>
              </a:ext>
            </a:extLst>
          </p:cNvPr>
          <p:cNvSpPr txBox="1">
            <a:spLocks noChangeArrowheads="1"/>
          </p:cNvSpPr>
          <p:nvPr/>
        </p:nvSpPr>
        <p:spPr bwMode="auto">
          <a:xfrm>
            <a:off x="6019800" y="5181600"/>
            <a:ext cx="2286000" cy="1370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Better than:</a:t>
            </a:r>
          </a:p>
          <a:p>
            <a:pPr>
              <a:spcBef>
                <a:spcPct val="50000"/>
              </a:spcBef>
              <a:defRPr/>
            </a:pPr>
            <a:r>
              <a:rPr lang="en-US" sz="2400">
                <a:solidFill>
                  <a:srgbClr val="FF0000"/>
                </a:solidFill>
                <a:latin typeface="Arial" charset="0"/>
                <a:ea typeface="ＭＳ Ｐゴシック" charset="0"/>
              </a:rPr>
              <a:t>O(n!)</a:t>
            </a:r>
            <a:br>
              <a:rPr lang="en-US" sz="2400">
                <a:solidFill>
                  <a:srgbClr val="FF0000"/>
                </a:solidFill>
                <a:latin typeface="Arial" charset="0"/>
                <a:ea typeface="ＭＳ Ｐゴシック" charset="0"/>
              </a:rPr>
            </a:br>
            <a:r>
              <a:rPr lang="en-US" sz="2400">
                <a:solidFill>
                  <a:srgbClr val="FF0000"/>
                </a:solidFill>
                <a:latin typeface="Arial" charset="0"/>
                <a:ea typeface="ＭＳ Ｐゴシック" charset="0"/>
              </a:rPr>
              <a:t>O(n</a:t>
            </a:r>
            <a:r>
              <a:rPr lang="en-US" sz="2400" baseline="30000">
                <a:solidFill>
                  <a:srgbClr val="FF0000"/>
                </a:solidFill>
                <a:latin typeface="Arial" charset="0"/>
                <a:ea typeface="ＭＳ Ｐゴシック" charset="0"/>
              </a:rPr>
              <a:t>2</a:t>
            </a:r>
            <a:r>
              <a:rPr lang="en-US" sz="2400">
                <a:solidFill>
                  <a:srgbClr val="FF0000"/>
                </a:solidFill>
                <a:latin typeface="Arial" charset="0"/>
                <a:ea typeface="ＭＳ Ｐゴシック" charset="0"/>
              </a:rPr>
              <a:t>)</a:t>
            </a:r>
          </a:p>
        </p:txBody>
      </p:sp>
      <p:pic>
        <p:nvPicPr>
          <p:cNvPr id="49159" name="Picture 9">
            <a:extLst>
              <a:ext uri="{FF2B5EF4-FFF2-40B4-BE49-F238E27FC236}">
                <a16:creationId xmlns:a16="http://schemas.microsoft.com/office/drawing/2014/main" id="{8FF9608F-A9CE-3549-A47B-EEF6CA1B2B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33600"/>
            <a:ext cx="4114800"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5447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2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2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P spid="53253" grpId="0"/>
      <p:bldP spid="53254" grpId="0" animBg="1"/>
      <p:bldP spid="53258" grpId="0"/>
      <p:bldP spid="5325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9197C8E4-30AC-0D40-8646-1FC051AF4D94}"/>
              </a:ext>
            </a:extLst>
          </p:cNvPr>
          <p:cNvSpPr>
            <a:spLocks noGrp="1" noChangeArrowheads="1"/>
          </p:cNvSpPr>
          <p:nvPr>
            <p:ph type="title"/>
          </p:nvPr>
        </p:nvSpPr>
        <p:spPr/>
        <p:txBody>
          <a:bodyPr/>
          <a:lstStyle/>
          <a:p>
            <a:pPr eaLnBrk="1" hangingPunct="1">
              <a:defRPr/>
            </a:pPr>
            <a:r>
              <a:rPr lang="en-US">
                <a:cs typeface="+mj-cs"/>
              </a:rPr>
              <a:t>Scheduling </a:t>
            </a:r>
            <a:r>
              <a:rPr lang="en-US" i="1">
                <a:cs typeface="+mj-cs"/>
              </a:rPr>
              <a:t>all</a:t>
            </a:r>
            <a:r>
              <a:rPr lang="en-US">
                <a:cs typeface="+mj-cs"/>
              </a:rPr>
              <a:t> intervals</a:t>
            </a:r>
          </a:p>
        </p:txBody>
      </p:sp>
      <p:sp>
        <p:nvSpPr>
          <p:cNvPr id="54275" name="Rectangle 3">
            <a:extLst>
              <a:ext uri="{FF2B5EF4-FFF2-40B4-BE49-F238E27FC236}">
                <a16:creationId xmlns:a16="http://schemas.microsoft.com/office/drawing/2014/main" id="{BE9F194F-0803-924B-851D-00C7F3B5B239}"/>
              </a:ext>
            </a:extLst>
          </p:cNvPr>
          <p:cNvSpPr>
            <a:spLocks noGrp="1" noChangeArrowheads="1"/>
          </p:cNvSpPr>
          <p:nvPr>
            <p:ph type="body" idx="1"/>
          </p:nvPr>
        </p:nvSpPr>
        <p:spPr/>
        <p:txBody>
          <a:bodyPr/>
          <a:lstStyle/>
          <a:p>
            <a:pPr marL="0" indent="0" eaLnBrk="1" hangingPunct="1">
              <a:buFont typeface="Wingdings" charset="0"/>
              <a:buNone/>
              <a:defRPr/>
            </a:pPr>
            <a:r>
              <a:rPr lang="en-US" sz="2800" dirty="0">
                <a:cs typeface="+mn-cs"/>
              </a:rPr>
              <a:t>Given </a:t>
            </a:r>
            <a:r>
              <a:rPr lang="en-US" sz="2800" i="1" dirty="0">
                <a:cs typeface="+mn-cs"/>
              </a:rPr>
              <a:t>n</a:t>
            </a:r>
            <a:r>
              <a:rPr lang="en-US" sz="2800" dirty="0">
                <a:cs typeface="+mn-cs"/>
              </a:rPr>
              <a:t> activities, we need to schedule </a:t>
            </a:r>
            <a:r>
              <a:rPr lang="en-US" sz="2800" b="1" dirty="0">
                <a:cs typeface="+mn-cs"/>
              </a:rPr>
              <a:t>all</a:t>
            </a:r>
            <a:r>
              <a:rPr lang="en-US" sz="2800" dirty="0">
                <a:cs typeface="+mn-cs"/>
              </a:rPr>
              <a:t> activities.  </a:t>
            </a:r>
            <a:r>
              <a:rPr lang="en-US" sz="2800" dirty="0">
                <a:solidFill>
                  <a:srgbClr val="FF6600"/>
                </a:solidFill>
                <a:cs typeface="+mn-cs"/>
              </a:rPr>
              <a:t>Goal:</a:t>
            </a:r>
            <a:r>
              <a:rPr lang="en-US" sz="2800" dirty="0">
                <a:cs typeface="+mn-cs"/>
              </a:rPr>
              <a:t> minimize the number of resources required.</a:t>
            </a:r>
          </a:p>
        </p:txBody>
      </p:sp>
      <p:sp>
        <p:nvSpPr>
          <p:cNvPr id="54276" name="Line 4">
            <a:extLst>
              <a:ext uri="{FF2B5EF4-FFF2-40B4-BE49-F238E27FC236}">
                <a16:creationId xmlns:a16="http://schemas.microsoft.com/office/drawing/2014/main" id="{7CCBE690-41BC-E449-B52A-42372FF75BBB}"/>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4277" name="Line 5">
            <a:extLst>
              <a:ext uri="{FF2B5EF4-FFF2-40B4-BE49-F238E27FC236}">
                <a16:creationId xmlns:a16="http://schemas.microsoft.com/office/drawing/2014/main" id="{6E2CC580-7235-6D40-A145-F40A780BD00A}"/>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4278" name="Line 6">
            <a:extLst>
              <a:ext uri="{FF2B5EF4-FFF2-40B4-BE49-F238E27FC236}">
                <a16:creationId xmlns:a16="http://schemas.microsoft.com/office/drawing/2014/main" id="{F7ED3C66-85D1-5C46-84D2-9E709D80A77A}"/>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4279" name="Line 7">
            <a:extLst>
              <a:ext uri="{FF2B5EF4-FFF2-40B4-BE49-F238E27FC236}">
                <a16:creationId xmlns:a16="http://schemas.microsoft.com/office/drawing/2014/main" id="{1879CAED-09DC-9141-A0A5-68441394903C}"/>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4280" name="Line 8">
            <a:extLst>
              <a:ext uri="{FF2B5EF4-FFF2-40B4-BE49-F238E27FC236}">
                <a16:creationId xmlns:a16="http://schemas.microsoft.com/office/drawing/2014/main" id="{01C4644B-787E-1742-9BFD-1AC9043A56E4}"/>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4281" name="Line 9">
            <a:extLst>
              <a:ext uri="{FF2B5EF4-FFF2-40B4-BE49-F238E27FC236}">
                <a16:creationId xmlns:a16="http://schemas.microsoft.com/office/drawing/2014/main" id="{34EE740A-9D62-CD45-9F9B-AEF09DC40E16}"/>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4282" name="Line 10">
            <a:extLst>
              <a:ext uri="{FF2B5EF4-FFF2-40B4-BE49-F238E27FC236}">
                <a16:creationId xmlns:a16="http://schemas.microsoft.com/office/drawing/2014/main" id="{733625B6-862D-424C-826B-D8A711660493}"/>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4283" name="Line 11">
            <a:extLst>
              <a:ext uri="{FF2B5EF4-FFF2-40B4-BE49-F238E27FC236}">
                <a16:creationId xmlns:a16="http://schemas.microsoft.com/office/drawing/2014/main" id="{C86D1169-94D5-544D-A003-B1FB8D5D537B}"/>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4284" name="Line 12">
            <a:extLst>
              <a:ext uri="{FF2B5EF4-FFF2-40B4-BE49-F238E27FC236}">
                <a16:creationId xmlns:a16="http://schemas.microsoft.com/office/drawing/2014/main" id="{C1F93F43-1B2D-934B-AE7C-A6E9D01CA818}"/>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4294" name="Line 22">
            <a:extLst>
              <a:ext uri="{FF2B5EF4-FFF2-40B4-BE49-F238E27FC236}">
                <a16:creationId xmlns:a16="http://schemas.microsoft.com/office/drawing/2014/main" id="{49EF754E-1A73-3044-9EA6-EEAF076DD6D7}"/>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8005826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C798F5C-D5B3-B240-AF32-9B94C032F520}"/>
              </a:ext>
            </a:extLst>
          </p:cNvPr>
          <p:cNvSpPr>
            <a:spLocks noGrp="1" noChangeArrowheads="1"/>
          </p:cNvSpPr>
          <p:nvPr>
            <p:ph type="title"/>
          </p:nvPr>
        </p:nvSpPr>
        <p:spPr/>
        <p:txBody>
          <a:bodyPr/>
          <a:lstStyle/>
          <a:p>
            <a:pPr eaLnBrk="1" hangingPunct="1">
              <a:defRPr/>
            </a:pPr>
            <a:r>
              <a:rPr lang="en-US">
                <a:cs typeface="+mj-cs"/>
              </a:rPr>
              <a:t>Greedy approach?</a:t>
            </a:r>
          </a:p>
        </p:txBody>
      </p:sp>
      <p:sp>
        <p:nvSpPr>
          <p:cNvPr id="55299" name="Rectangle 3">
            <a:extLst>
              <a:ext uri="{FF2B5EF4-FFF2-40B4-BE49-F238E27FC236}">
                <a16:creationId xmlns:a16="http://schemas.microsoft.com/office/drawing/2014/main" id="{424ACD8A-5C5E-9945-AF49-934F1D3A54A6}"/>
              </a:ext>
            </a:extLst>
          </p:cNvPr>
          <p:cNvSpPr>
            <a:spLocks noGrp="1" noChangeArrowheads="1"/>
          </p:cNvSpPr>
          <p:nvPr>
            <p:ph type="body" idx="1"/>
          </p:nvPr>
        </p:nvSpPr>
        <p:spPr>
          <a:xfrm>
            <a:off x="612648" y="1697096"/>
            <a:ext cx="7804239" cy="1103803"/>
          </a:xfrm>
        </p:spPr>
        <p:txBody>
          <a:bodyPr/>
          <a:lstStyle/>
          <a:p>
            <a:pPr marL="0" indent="0" eaLnBrk="1" hangingPunct="1">
              <a:buFont typeface="Wingdings" charset="0"/>
              <a:buNone/>
              <a:defRPr/>
            </a:pPr>
            <a:r>
              <a:rPr lang="en-US" sz="2800" dirty="0">
                <a:cs typeface="+mn-cs"/>
              </a:rPr>
              <a:t>The best we could ever do is the maximum number of conflicts for any period.</a:t>
            </a:r>
          </a:p>
        </p:txBody>
      </p:sp>
      <p:sp>
        <p:nvSpPr>
          <p:cNvPr id="55300" name="Line 4">
            <a:extLst>
              <a:ext uri="{FF2B5EF4-FFF2-40B4-BE49-F238E27FC236}">
                <a16:creationId xmlns:a16="http://schemas.microsoft.com/office/drawing/2014/main" id="{1136A789-F152-2042-9966-D8175CA1F108}"/>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5301" name="Line 5">
            <a:extLst>
              <a:ext uri="{FF2B5EF4-FFF2-40B4-BE49-F238E27FC236}">
                <a16:creationId xmlns:a16="http://schemas.microsoft.com/office/drawing/2014/main" id="{F94CE065-DDF7-EE44-9138-0E27E298DE8A}"/>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5302" name="Line 6">
            <a:extLst>
              <a:ext uri="{FF2B5EF4-FFF2-40B4-BE49-F238E27FC236}">
                <a16:creationId xmlns:a16="http://schemas.microsoft.com/office/drawing/2014/main" id="{E5495F33-A0FC-484D-A116-A5B446BE3458}"/>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5303" name="Line 7">
            <a:extLst>
              <a:ext uri="{FF2B5EF4-FFF2-40B4-BE49-F238E27FC236}">
                <a16:creationId xmlns:a16="http://schemas.microsoft.com/office/drawing/2014/main" id="{1CF82D36-C75A-C643-B75D-5779AB89E300}"/>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5304" name="Line 8">
            <a:extLst>
              <a:ext uri="{FF2B5EF4-FFF2-40B4-BE49-F238E27FC236}">
                <a16:creationId xmlns:a16="http://schemas.microsoft.com/office/drawing/2014/main" id="{8F36A671-AFF5-8E4B-81CC-44815168DAB6}"/>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5305" name="Line 9">
            <a:extLst>
              <a:ext uri="{FF2B5EF4-FFF2-40B4-BE49-F238E27FC236}">
                <a16:creationId xmlns:a16="http://schemas.microsoft.com/office/drawing/2014/main" id="{DCA457CE-B3F4-7448-95DC-52D762196526}"/>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5306" name="Line 10">
            <a:extLst>
              <a:ext uri="{FF2B5EF4-FFF2-40B4-BE49-F238E27FC236}">
                <a16:creationId xmlns:a16="http://schemas.microsoft.com/office/drawing/2014/main" id="{BA254B20-E272-3F44-9612-6AE79673A691}"/>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5307" name="Line 11">
            <a:extLst>
              <a:ext uri="{FF2B5EF4-FFF2-40B4-BE49-F238E27FC236}">
                <a16:creationId xmlns:a16="http://schemas.microsoft.com/office/drawing/2014/main" id="{343712EB-6359-FC42-868A-AA39B33ACCF0}"/>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5308" name="Line 12">
            <a:extLst>
              <a:ext uri="{FF2B5EF4-FFF2-40B4-BE49-F238E27FC236}">
                <a16:creationId xmlns:a16="http://schemas.microsoft.com/office/drawing/2014/main" id="{B6484914-BC2F-934D-B707-D73120EE6AB1}"/>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5309" name="Line 13">
            <a:extLst>
              <a:ext uri="{FF2B5EF4-FFF2-40B4-BE49-F238E27FC236}">
                <a16:creationId xmlns:a16="http://schemas.microsoft.com/office/drawing/2014/main" id="{B46E5FF7-ABC5-C047-A96B-D36D0BBA153C}"/>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392593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A9B7D4F-5502-BD46-A491-52E1F3D45FD6}"/>
              </a:ext>
            </a:extLst>
          </p:cNvPr>
          <p:cNvSpPr>
            <a:spLocks noGrp="1" noChangeArrowheads="1"/>
          </p:cNvSpPr>
          <p:nvPr>
            <p:ph type="title"/>
          </p:nvPr>
        </p:nvSpPr>
        <p:spPr/>
        <p:txBody>
          <a:bodyPr/>
          <a:lstStyle/>
          <a:p>
            <a:pPr eaLnBrk="1" hangingPunct="1">
              <a:defRPr/>
            </a:pPr>
            <a:r>
              <a:rPr lang="en-US">
                <a:cs typeface="+mj-cs"/>
              </a:rPr>
              <a:t>Calculating max conflicts efficiently</a:t>
            </a:r>
          </a:p>
        </p:txBody>
      </p:sp>
      <p:sp>
        <p:nvSpPr>
          <p:cNvPr id="56324" name="Line 4">
            <a:extLst>
              <a:ext uri="{FF2B5EF4-FFF2-40B4-BE49-F238E27FC236}">
                <a16:creationId xmlns:a16="http://schemas.microsoft.com/office/drawing/2014/main" id="{8FC94BF0-1470-6446-82D3-1315B2DBBE44}"/>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25" name="Line 5">
            <a:extLst>
              <a:ext uri="{FF2B5EF4-FFF2-40B4-BE49-F238E27FC236}">
                <a16:creationId xmlns:a16="http://schemas.microsoft.com/office/drawing/2014/main" id="{D7B241AB-8FB6-204E-BC9C-7ECC347E7510}"/>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26" name="Line 6">
            <a:extLst>
              <a:ext uri="{FF2B5EF4-FFF2-40B4-BE49-F238E27FC236}">
                <a16:creationId xmlns:a16="http://schemas.microsoft.com/office/drawing/2014/main" id="{8E5C8DC7-BCBF-C240-BD20-431C8F1C1621}"/>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27" name="Line 7">
            <a:extLst>
              <a:ext uri="{FF2B5EF4-FFF2-40B4-BE49-F238E27FC236}">
                <a16:creationId xmlns:a16="http://schemas.microsoft.com/office/drawing/2014/main" id="{DCE2F06B-A525-F94A-B341-29700CE08B0B}"/>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28" name="Line 8">
            <a:extLst>
              <a:ext uri="{FF2B5EF4-FFF2-40B4-BE49-F238E27FC236}">
                <a16:creationId xmlns:a16="http://schemas.microsoft.com/office/drawing/2014/main" id="{B3A9FFED-10D5-0045-8A55-E29E4BC4C218}"/>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29" name="Line 9">
            <a:extLst>
              <a:ext uri="{FF2B5EF4-FFF2-40B4-BE49-F238E27FC236}">
                <a16:creationId xmlns:a16="http://schemas.microsoft.com/office/drawing/2014/main" id="{EC3AA0AE-7450-F741-91C4-618D42A79B95}"/>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30" name="Line 10">
            <a:extLst>
              <a:ext uri="{FF2B5EF4-FFF2-40B4-BE49-F238E27FC236}">
                <a16:creationId xmlns:a16="http://schemas.microsoft.com/office/drawing/2014/main" id="{6A8E6A77-972E-2848-A3A3-EBF785EACBFE}"/>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31" name="Line 11">
            <a:extLst>
              <a:ext uri="{FF2B5EF4-FFF2-40B4-BE49-F238E27FC236}">
                <a16:creationId xmlns:a16="http://schemas.microsoft.com/office/drawing/2014/main" id="{B32F4C4E-3246-CA4D-A81C-B7DAD355E121}"/>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32" name="Line 12">
            <a:extLst>
              <a:ext uri="{FF2B5EF4-FFF2-40B4-BE49-F238E27FC236}">
                <a16:creationId xmlns:a16="http://schemas.microsoft.com/office/drawing/2014/main" id="{E2D01C4F-E875-0A4B-A2B2-362149C41E5C}"/>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33" name="Line 13">
            <a:extLst>
              <a:ext uri="{FF2B5EF4-FFF2-40B4-BE49-F238E27FC236}">
                <a16:creationId xmlns:a16="http://schemas.microsoft.com/office/drawing/2014/main" id="{C8B29439-6CA6-A84F-9CAB-8297F47EEB79}"/>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3133947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46C44A9-2D8E-5244-84FE-FA079FDBEC7F}"/>
              </a:ext>
            </a:extLst>
          </p:cNvPr>
          <p:cNvSpPr>
            <a:spLocks noGrp="1" noChangeArrowheads="1"/>
          </p:cNvSpPr>
          <p:nvPr>
            <p:ph type="title"/>
          </p:nvPr>
        </p:nvSpPr>
        <p:spPr/>
        <p:txBody>
          <a:bodyPr/>
          <a:lstStyle/>
          <a:p>
            <a:pPr eaLnBrk="1" hangingPunct="1">
              <a:defRPr/>
            </a:pPr>
            <a:r>
              <a:rPr lang="en-US">
                <a:cs typeface="+mj-cs"/>
              </a:rPr>
              <a:t>Calculating max conflicts efficiently</a:t>
            </a:r>
          </a:p>
        </p:txBody>
      </p:sp>
      <p:sp>
        <p:nvSpPr>
          <p:cNvPr id="56324" name="Line 4">
            <a:extLst>
              <a:ext uri="{FF2B5EF4-FFF2-40B4-BE49-F238E27FC236}">
                <a16:creationId xmlns:a16="http://schemas.microsoft.com/office/drawing/2014/main" id="{9B2EEAB9-2966-CD4F-8349-F7E0190CB53F}"/>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25" name="Line 5">
            <a:extLst>
              <a:ext uri="{FF2B5EF4-FFF2-40B4-BE49-F238E27FC236}">
                <a16:creationId xmlns:a16="http://schemas.microsoft.com/office/drawing/2014/main" id="{432CE236-A1B6-964B-9A9F-AA97A4037313}"/>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26" name="Line 6">
            <a:extLst>
              <a:ext uri="{FF2B5EF4-FFF2-40B4-BE49-F238E27FC236}">
                <a16:creationId xmlns:a16="http://schemas.microsoft.com/office/drawing/2014/main" id="{B5C15B6E-6B79-FB40-8D34-78EF2161ADC0}"/>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27" name="Line 7">
            <a:extLst>
              <a:ext uri="{FF2B5EF4-FFF2-40B4-BE49-F238E27FC236}">
                <a16:creationId xmlns:a16="http://schemas.microsoft.com/office/drawing/2014/main" id="{18BF9D05-2E76-0D4E-94B1-584DB4020A36}"/>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28" name="Line 8">
            <a:extLst>
              <a:ext uri="{FF2B5EF4-FFF2-40B4-BE49-F238E27FC236}">
                <a16:creationId xmlns:a16="http://schemas.microsoft.com/office/drawing/2014/main" id="{A769B758-CF0D-AB42-8A86-CEF7120DD4D9}"/>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29" name="Line 9">
            <a:extLst>
              <a:ext uri="{FF2B5EF4-FFF2-40B4-BE49-F238E27FC236}">
                <a16:creationId xmlns:a16="http://schemas.microsoft.com/office/drawing/2014/main" id="{C6B1E0EF-B7CA-3B40-B168-DC7D7E9C386D}"/>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30" name="Line 10">
            <a:extLst>
              <a:ext uri="{FF2B5EF4-FFF2-40B4-BE49-F238E27FC236}">
                <a16:creationId xmlns:a16="http://schemas.microsoft.com/office/drawing/2014/main" id="{B67784DE-E2F7-8840-A7E7-7D7C8A06B4C5}"/>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31" name="Line 11">
            <a:extLst>
              <a:ext uri="{FF2B5EF4-FFF2-40B4-BE49-F238E27FC236}">
                <a16:creationId xmlns:a16="http://schemas.microsoft.com/office/drawing/2014/main" id="{F692A8D8-3EF1-7047-9945-D76D72C4CCEB}"/>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32" name="Line 12">
            <a:extLst>
              <a:ext uri="{FF2B5EF4-FFF2-40B4-BE49-F238E27FC236}">
                <a16:creationId xmlns:a16="http://schemas.microsoft.com/office/drawing/2014/main" id="{F5B184DC-2367-3047-8200-35F9587D2EF0}"/>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33" name="Line 13">
            <a:extLst>
              <a:ext uri="{FF2B5EF4-FFF2-40B4-BE49-F238E27FC236}">
                <a16:creationId xmlns:a16="http://schemas.microsoft.com/office/drawing/2014/main" id="{D20FBE08-552A-464A-A4B2-96433447FE61}"/>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34" name="Line 14">
            <a:extLst>
              <a:ext uri="{FF2B5EF4-FFF2-40B4-BE49-F238E27FC236}">
                <a16:creationId xmlns:a16="http://schemas.microsoft.com/office/drawing/2014/main" id="{57950BAC-DEAF-9048-AC3E-93BD18134EC6}"/>
              </a:ext>
            </a:extLst>
          </p:cNvPr>
          <p:cNvSpPr>
            <a:spLocks noChangeShapeType="1"/>
          </p:cNvSpPr>
          <p:nvPr/>
        </p:nvSpPr>
        <p:spPr bwMode="auto">
          <a:xfrm>
            <a:off x="1905000" y="2514600"/>
            <a:ext cx="0" cy="4038600"/>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335" name="Text Box 15">
            <a:extLst>
              <a:ext uri="{FF2B5EF4-FFF2-40B4-BE49-F238E27FC236}">
                <a16:creationId xmlns:a16="http://schemas.microsoft.com/office/drawing/2014/main" id="{3565FEF4-95E5-744F-9B96-37104DE5805F}"/>
              </a:ext>
            </a:extLst>
          </p:cNvPr>
          <p:cNvSpPr txBox="1">
            <a:spLocks noChangeArrowheads="1"/>
          </p:cNvSpPr>
          <p:nvPr/>
        </p:nvSpPr>
        <p:spPr bwMode="auto">
          <a:xfrm>
            <a:off x="1752600" y="1828800"/>
            <a:ext cx="685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3</a:t>
            </a:r>
          </a:p>
        </p:txBody>
      </p:sp>
      <p:sp>
        <p:nvSpPr>
          <p:cNvPr id="56336" name="AutoShape 16">
            <a:extLst>
              <a:ext uri="{FF2B5EF4-FFF2-40B4-BE49-F238E27FC236}">
                <a16:creationId xmlns:a16="http://schemas.microsoft.com/office/drawing/2014/main" id="{6BD5A72C-CC06-BF4B-87CE-41FB49D141A7}"/>
              </a:ext>
            </a:extLst>
          </p:cNvPr>
          <p:cNvSpPr>
            <a:spLocks noChangeArrowheads="1"/>
          </p:cNvSpPr>
          <p:nvPr/>
        </p:nvSpPr>
        <p:spPr bwMode="auto">
          <a:xfrm>
            <a:off x="2514600" y="2819400"/>
            <a:ext cx="990600" cy="762000"/>
          </a:xfrm>
          <a:prstGeom prst="rightArrow">
            <a:avLst>
              <a:gd name="adj1" fmla="val 50000"/>
              <a:gd name="adj2" fmla="val 32500"/>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192596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EEAA-5870-EB4E-B5BC-15C7BC49D217}"/>
              </a:ext>
            </a:extLst>
          </p:cNvPr>
          <p:cNvSpPr>
            <a:spLocks noGrp="1"/>
          </p:cNvSpPr>
          <p:nvPr>
            <p:ph type="title"/>
          </p:nvPr>
        </p:nvSpPr>
        <p:spPr/>
        <p:txBody>
          <a:bodyPr/>
          <a:lstStyle/>
          <a:p>
            <a:r>
              <a:rPr lang="en-US" dirty="0"/>
              <a:t>Algorithms vs heuristics</a:t>
            </a:r>
          </a:p>
        </p:txBody>
      </p:sp>
      <p:sp>
        <p:nvSpPr>
          <p:cNvPr id="3" name="Content Placeholder 2">
            <a:extLst>
              <a:ext uri="{FF2B5EF4-FFF2-40B4-BE49-F238E27FC236}">
                <a16:creationId xmlns:a16="http://schemas.microsoft.com/office/drawing/2014/main" id="{8E35772E-22AB-5E4F-A0EC-7486F305FF63}"/>
              </a:ext>
            </a:extLst>
          </p:cNvPr>
          <p:cNvSpPr>
            <a:spLocks noGrp="1"/>
          </p:cNvSpPr>
          <p:nvPr>
            <p:ph sz="quarter" idx="1"/>
          </p:nvPr>
        </p:nvSpPr>
        <p:spPr>
          <a:xfrm>
            <a:off x="612648" y="1600200"/>
            <a:ext cx="8153400" cy="1046747"/>
          </a:xfrm>
        </p:spPr>
        <p:txBody>
          <a:bodyPr/>
          <a:lstStyle/>
          <a:p>
            <a:pPr marL="0" indent="0">
              <a:buNone/>
            </a:pPr>
            <a:r>
              <a:rPr lang="en-US" dirty="0">
                <a:solidFill>
                  <a:srgbClr val="FF0000"/>
                </a:solidFill>
              </a:rPr>
              <a:t>What is the difference between an algorithm and a heuristic?</a:t>
            </a:r>
          </a:p>
        </p:txBody>
      </p:sp>
      <p:sp>
        <p:nvSpPr>
          <p:cNvPr id="4" name="TextBox 3">
            <a:extLst>
              <a:ext uri="{FF2B5EF4-FFF2-40B4-BE49-F238E27FC236}">
                <a16:creationId xmlns:a16="http://schemas.microsoft.com/office/drawing/2014/main" id="{552D8C84-4CAE-4D4D-8650-5C6DD031FEFC}"/>
              </a:ext>
            </a:extLst>
          </p:cNvPr>
          <p:cNvSpPr txBox="1"/>
          <p:nvPr/>
        </p:nvSpPr>
        <p:spPr>
          <a:xfrm>
            <a:off x="806116" y="3477127"/>
            <a:ext cx="7363325" cy="2246769"/>
          </a:xfrm>
          <a:prstGeom prst="rect">
            <a:avLst/>
          </a:prstGeom>
          <a:noFill/>
        </p:spPr>
        <p:txBody>
          <a:bodyPr wrap="square" rtlCol="0">
            <a:spAutoFit/>
          </a:bodyPr>
          <a:lstStyle/>
          <a:p>
            <a:r>
              <a:rPr lang="en-US" sz="2800" dirty="0">
                <a:solidFill>
                  <a:srgbClr val="0000FF"/>
                </a:solidFill>
              </a:rPr>
              <a:t>Algorithm: a set of steps for arriving at the </a:t>
            </a:r>
            <a:r>
              <a:rPr lang="en-US" sz="2800" i="1" dirty="0">
                <a:solidFill>
                  <a:srgbClr val="0000FF"/>
                </a:solidFill>
              </a:rPr>
              <a:t>correct</a:t>
            </a:r>
            <a:r>
              <a:rPr lang="en-US" sz="2800" dirty="0">
                <a:solidFill>
                  <a:srgbClr val="0000FF"/>
                </a:solidFill>
              </a:rPr>
              <a:t> solution</a:t>
            </a:r>
          </a:p>
          <a:p>
            <a:endParaRPr lang="en-US" sz="2800" dirty="0">
              <a:solidFill>
                <a:srgbClr val="0000FF"/>
              </a:solidFill>
            </a:endParaRPr>
          </a:p>
          <a:p>
            <a:r>
              <a:rPr lang="en-US" sz="2800" dirty="0">
                <a:solidFill>
                  <a:srgbClr val="0000FF"/>
                </a:solidFill>
              </a:rPr>
              <a:t>Heuristic: a set of steps that will arrive at some solution</a:t>
            </a:r>
          </a:p>
        </p:txBody>
      </p:sp>
    </p:spTree>
    <p:extLst>
      <p:ext uri="{BB962C8B-B14F-4D97-AF65-F5344CB8AC3E}">
        <p14:creationId xmlns:p14="http://schemas.microsoft.com/office/powerpoint/2010/main" val="179217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CEC40836-D9FE-6444-9100-233C8DB08337}"/>
              </a:ext>
            </a:extLst>
          </p:cNvPr>
          <p:cNvSpPr>
            <a:spLocks noGrp="1" noChangeArrowheads="1"/>
          </p:cNvSpPr>
          <p:nvPr>
            <p:ph type="title"/>
          </p:nvPr>
        </p:nvSpPr>
        <p:spPr/>
        <p:txBody>
          <a:bodyPr/>
          <a:lstStyle/>
          <a:p>
            <a:pPr eaLnBrk="1" hangingPunct="1">
              <a:defRPr/>
            </a:pPr>
            <a:r>
              <a:rPr lang="en-US">
                <a:cs typeface="+mj-cs"/>
              </a:rPr>
              <a:t>Calculating max conflicts efficiently</a:t>
            </a:r>
          </a:p>
        </p:txBody>
      </p:sp>
      <p:sp>
        <p:nvSpPr>
          <p:cNvPr id="57347" name="Line 3">
            <a:extLst>
              <a:ext uri="{FF2B5EF4-FFF2-40B4-BE49-F238E27FC236}">
                <a16:creationId xmlns:a16="http://schemas.microsoft.com/office/drawing/2014/main" id="{4D14802A-4D3B-F740-A084-077C17AEDE7B}"/>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348" name="Line 4">
            <a:extLst>
              <a:ext uri="{FF2B5EF4-FFF2-40B4-BE49-F238E27FC236}">
                <a16:creationId xmlns:a16="http://schemas.microsoft.com/office/drawing/2014/main" id="{D456C26C-9612-814B-BC56-E93DCE38CCC4}"/>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349" name="Line 5">
            <a:extLst>
              <a:ext uri="{FF2B5EF4-FFF2-40B4-BE49-F238E27FC236}">
                <a16:creationId xmlns:a16="http://schemas.microsoft.com/office/drawing/2014/main" id="{D56C23AF-AC8D-6749-9C50-C92AE4DC5BCF}"/>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350" name="Line 6">
            <a:extLst>
              <a:ext uri="{FF2B5EF4-FFF2-40B4-BE49-F238E27FC236}">
                <a16:creationId xmlns:a16="http://schemas.microsoft.com/office/drawing/2014/main" id="{DF774242-66FC-F24E-B549-D28463DBC231}"/>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351" name="Line 7">
            <a:extLst>
              <a:ext uri="{FF2B5EF4-FFF2-40B4-BE49-F238E27FC236}">
                <a16:creationId xmlns:a16="http://schemas.microsoft.com/office/drawing/2014/main" id="{0CCEA3AB-D323-1945-96CB-E326CFE6EC17}"/>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352" name="Line 8">
            <a:extLst>
              <a:ext uri="{FF2B5EF4-FFF2-40B4-BE49-F238E27FC236}">
                <a16:creationId xmlns:a16="http://schemas.microsoft.com/office/drawing/2014/main" id="{2EBB5009-6E16-344A-A0BC-E064ED09F413}"/>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353" name="Line 9">
            <a:extLst>
              <a:ext uri="{FF2B5EF4-FFF2-40B4-BE49-F238E27FC236}">
                <a16:creationId xmlns:a16="http://schemas.microsoft.com/office/drawing/2014/main" id="{CA1E1870-FB0B-CE4C-8BDA-66949B00DE9F}"/>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354" name="Line 10">
            <a:extLst>
              <a:ext uri="{FF2B5EF4-FFF2-40B4-BE49-F238E27FC236}">
                <a16:creationId xmlns:a16="http://schemas.microsoft.com/office/drawing/2014/main" id="{A82C1972-E437-9C4D-A169-E499C490409C}"/>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355" name="Line 11">
            <a:extLst>
              <a:ext uri="{FF2B5EF4-FFF2-40B4-BE49-F238E27FC236}">
                <a16:creationId xmlns:a16="http://schemas.microsoft.com/office/drawing/2014/main" id="{B9235684-374A-C84D-8431-74553E3C122F}"/>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356" name="Line 12">
            <a:extLst>
              <a:ext uri="{FF2B5EF4-FFF2-40B4-BE49-F238E27FC236}">
                <a16:creationId xmlns:a16="http://schemas.microsoft.com/office/drawing/2014/main" id="{81788E2B-26A4-0044-B722-B630BEB3A0D8}"/>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357" name="Line 13">
            <a:extLst>
              <a:ext uri="{FF2B5EF4-FFF2-40B4-BE49-F238E27FC236}">
                <a16:creationId xmlns:a16="http://schemas.microsoft.com/office/drawing/2014/main" id="{18C985A9-B775-6B44-8665-DE4DB207CF6A}"/>
              </a:ext>
            </a:extLst>
          </p:cNvPr>
          <p:cNvSpPr>
            <a:spLocks noChangeShapeType="1"/>
          </p:cNvSpPr>
          <p:nvPr/>
        </p:nvSpPr>
        <p:spPr bwMode="auto">
          <a:xfrm>
            <a:off x="2667000" y="2514600"/>
            <a:ext cx="0" cy="4038600"/>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358" name="Text Box 14">
            <a:extLst>
              <a:ext uri="{FF2B5EF4-FFF2-40B4-BE49-F238E27FC236}">
                <a16:creationId xmlns:a16="http://schemas.microsoft.com/office/drawing/2014/main" id="{AA0C2516-AC5A-5944-BE11-84A926FCE98E}"/>
              </a:ext>
            </a:extLst>
          </p:cNvPr>
          <p:cNvSpPr txBox="1">
            <a:spLocks noChangeArrowheads="1"/>
          </p:cNvSpPr>
          <p:nvPr/>
        </p:nvSpPr>
        <p:spPr bwMode="auto">
          <a:xfrm>
            <a:off x="2514600" y="1905000"/>
            <a:ext cx="685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1</a:t>
            </a:r>
          </a:p>
        </p:txBody>
      </p:sp>
    </p:spTree>
    <p:extLst>
      <p:ext uri="{BB962C8B-B14F-4D97-AF65-F5344CB8AC3E}">
        <p14:creationId xmlns:p14="http://schemas.microsoft.com/office/powerpoint/2010/main" val="42204580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37208DAF-8EAD-A145-A6C0-3E1994B65F6A}"/>
              </a:ext>
            </a:extLst>
          </p:cNvPr>
          <p:cNvSpPr>
            <a:spLocks noGrp="1" noChangeArrowheads="1"/>
          </p:cNvSpPr>
          <p:nvPr>
            <p:ph type="title"/>
          </p:nvPr>
        </p:nvSpPr>
        <p:spPr/>
        <p:txBody>
          <a:bodyPr/>
          <a:lstStyle/>
          <a:p>
            <a:pPr eaLnBrk="1" hangingPunct="1">
              <a:defRPr/>
            </a:pPr>
            <a:r>
              <a:rPr lang="en-US">
                <a:cs typeface="+mj-cs"/>
              </a:rPr>
              <a:t>Calculating max conflicts efficiently</a:t>
            </a:r>
          </a:p>
        </p:txBody>
      </p:sp>
      <p:sp>
        <p:nvSpPr>
          <p:cNvPr id="58371" name="Line 3">
            <a:extLst>
              <a:ext uri="{FF2B5EF4-FFF2-40B4-BE49-F238E27FC236}">
                <a16:creationId xmlns:a16="http://schemas.microsoft.com/office/drawing/2014/main" id="{D1752157-D537-1240-BA37-8CE609AB86E7}"/>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72" name="Line 4">
            <a:extLst>
              <a:ext uri="{FF2B5EF4-FFF2-40B4-BE49-F238E27FC236}">
                <a16:creationId xmlns:a16="http://schemas.microsoft.com/office/drawing/2014/main" id="{B85CD825-B142-114C-8476-B32C6C593318}"/>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73" name="Line 5">
            <a:extLst>
              <a:ext uri="{FF2B5EF4-FFF2-40B4-BE49-F238E27FC236}">
                <a16:creationId xmlns:a16="http://schemas.microsoft.com/office/drawing/2014/main" id="{86AB5445-A6D1-2047-AF76-0362A4464A32}"/>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74" name="Line 6">
            <a:extLst>
              <a:ext uri="{FF2B5EF4-FFF2-40B4-BE49-F238E27FC236}">
                <a16:creationId xmlns:a16="http://schemas.microsoft.com/office/drawing/2014/main" id="{64A2A843-B100-5B4A-A968-09066CB48D92}"/>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75" name="Line 7">
            <a:extLst>
              <a:ext uri="{FF2B5EF4-FFF2-40B4-BE49-F238E27FC236}">
                <a16:creationId xmlns:a16="http://schemas.microsoft.com/office/drawing/2014/main" id="{4BA331E8-504B-1C41-8520-BF2A76B3A122}"/>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76" name="Line 8">
            <a:extLst>
              <a:ext uri="{FF2B5EF4-FFF2-40B4-BE49-F238E27FC236}">
                <a16:creationId xmlns:a16="http://schemas.microsoft.com/office/drawing/2014/main" id="{B3712C1D-39D6-0E49-95FD-820D6449AE48}"/>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77" name="Line 9">
            <a:extLst>
              <a:ext uri="{FF2B5EF4-FFF2-40B4-BE49-F238E27FC236}">
                <a16:creationId xmlns:a16="http://schemas.microsoft.com/office/drawing/2014/main" id="{A328F2D9-AC3D-684D-903B-8323EF10BA21}"/>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78" name="Line 10">
            <a:extLst>
              <a:ext uri="{FF2B5EF4-FFF2-40B4-BE49-F238E27FC236}">
                <a16:creationId xmlns:a16="http://schemas.microsoft.com/office/drawing/2014/main" id="{8DB759A3-F440-214A-9B27-559674980A77}"/>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79" name="Line 11">
            <a:extLst>
              <a:ext uri="{FF2B5EF4-FFF2-40B4-BE49-F238E27FC236}">
                <a16:creationId xmlns:a16="http://schemas.microsoft.com/office/drawing/2014/main" id="{BBA06B79-B019-4644-B675-C41BC00AF0EA}"/>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80" name="Line 12">
            <a:extLst>
              <a:ext uri="{FF2B5EF4-FFF2-40B4-BE49-F238E27FC236}">
                <a16:creationId xmlns:a16="http://schemas.microsoft.com/office/drawing/2014/main" id="{5AE59562-A0B7-7247-9022-ABF28137F197}"/>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81" name="Line 13">
            <a:extLst>
              <a:ext uri="{FF2B5EF4-FFF2-40B4-BE49-F238E27FC236}">
                <a16:creationId xmlns:a16="http://schemas.microsoft.com/office/drawing/2014/main" id="{75440ED9-EC18-5D4D-97C9-01CBF34A3E02}"/>
              </a:ext>
            </a:extLst>
          </p:cNvPr>
          <p:cNvSpPr>
            <a:spLocks noChangeShapeType="1"/>
          </p:cNvSpPr>
          <p:nvPr/>
        </p:nvSpPr>
        <p:spPr bwMode="auto">
          <a:xfrm>
            <a:off x="3200400" y="2514600"/>
            <a:ext cx="0" cy="4038600"/>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382" name="Text Box 14">
            <a:extLst>
              <a:ext uri="{FF2B5EF4-FFF2-40B4-BE49-F238E27FC236}">
                <a16:creationId xmlns:a16="http://schemas.microsoft.com/office/drawing/2014/main" id="{E4CE55AF-4555-9945-9612-CCB2C4705016}"/>
              </a:ext>
            </a:extLst>
          </p:cNvPr>
          <p:cNvSpPr txBox="1">
            <a:spLocks noChangeArrowheads="1"/>
          </p:cNvSpPr>
          <p:nvPr/>
        </p:nvSpPr>
        <p:spPr bwMode="auto">
          <a:xfrm>
            <a:off x="3048000" y="1905000"/>
            <a:ext cx="685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3</a:t>
            </a:r>
          </a:p>
        </p:txBody>
      </p:sp>
    </p:spTree>
    <p:extLst>
      <p:ext uri="{BB962C8B-B14F-4D97-AF65-F5344CB8AC3E}">
        <p14:creationId xmlns:p14="http://schemas.microsoft.com/office/powerpoint/2010/main" val="25294779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F1A17A1-1BDC-5345-B066-4FEA9BC753E2}"/>
              </a:ext>
            </a:extLst>
          </p:cNvPr>
          <p:cNvSpPr>
            <a:spLocks noGrp="1" noChangeArrowheads="1"/>
          </p:cNvSpPr>
          <p:nvPr>
            <p:ph type="title"/>
          </p:nvPr>
        </p:nvSpPr>
        <p:spPr/>
        <p:txBody>
          <a:bodyPr/>
          <a:lstStyle/>
          <a:p>
            <a:pPr eaLnBrk="1" hangingPunct="1">
              <a:defRPr/>
            </a:pPr>
            <a:r>
              <a:rPr lang="en-US">
                <a:cs typeface="+mj-cs"/>
              </a:rPr>
              <a:t>Calculating max conflicts efficiently</a:t>
            </a:r>
          </a:p>
        </p:txBody>
      </p:sp>
      <p:sp>
        <p:nvSpPr>
          <p:cNvPr id="59395" name="Line 3">
            <a:extLst>
              <a:ext uri="{FF2B5EF4-FFF2-40B4-BE49-F238E27FC236}">
                <a16:creationId xmlns:a16="http://schemas.microsoft.com/office/drawing/2014/main" id="{B4C53235-C716-3345-879D-3D02A2E6C52D}"/>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396" name="Line 4">
            <a:extLst>
              <a:ext uri="{FF2B5EF4-FFF2-40B4-BE49-F238E27FC236}">
                <a16:creationId xmlns:a16="http://schemas.microsoft.com/office/drawing/2014/main" id="{1413CA34-120F-5544-9B7A-DFBFC4A74F35}"/>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397" name="Line 5">
            <a:extLst>
              <a:ext uri="{FF2B5EF4-FFF2-40B4-BE49-F238E27FC236}">
                <a16:creationId xmlns:a16="http://schemas.microsoft.com/office/drawing/2014/main" id="{EE08ABF6-3F83-E642-BB76-6BB8181A4189}"/>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398" name="Line 6">
            <a:extLst>
              <a:ext uri="{FF2B5EF4-FFF2-40B4-BE49-F238E27FC236}">
                <a16:creationId xmlns:a16="http://schemas.microsoft.com/office/drawing/2014/main" id="{A5FABB89-2620-BE41-AB08-CDC617BB4FE2}"/>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399" name="Line 7">
            <a:extLst>
              <a:ext uri="{FF2B5EF4-FFF2-40B4-BE49-F238E27FC236}">
                <a16:creationId xmlns:a16="http://schemas.microsoft.com/office/drawing/2014/main" id="{AC7F421C-80D5-4D44-B5BF-5DB6847739DD}"/>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400" name="Line 8">
            <a:extLst>
              <a:ext uri="{FF2B5EF4-FFF2-40B4-BE49-F238E27FC236}">
                <a16:creationId xmlns:a16="http://schemas.microsoft.com/office/drawing/2014/main" id="{C17482E9-AB93-3B4F-B043-8213F9C7977C}"/>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401" name="Line 9">
            <a:extLst>
              <a:ext uri="{FF2B5EF4-FFF2-40B4-BE49-F238E27FC236}">
                <a16:creationId xmlns:a16="http://schemas.microsoft.com/office/drawing/2014/main" id="{A007C671-445C-D34F-BBB7-E33C7DC6100F}"/>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402" name="Line 10">
            <a:extLst>
              <a:ext uri="{FF2B5EF4-FFF2-40B4-BE49-F238E27FC236}">
                <a16:creationId xmlns:a16="http://schemas.microsoft.com/office/drawing/2014/main" id="{53363467-3CBC-AC40-A09D-72BCB205DEDF}"/>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403" name="Line 11">
            <a:extLst>
              <a:ext uri="{FF2B5EF4-FFF2-40B4-BE49-F238E27FC236}">
                <a16:creationId xmlns:a16="http://schemas.microsoft.com/office/drawing/2014/main" id="{1B917788-9C73-5C4E-B2E5-7754FA3CC1C6}"/>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404" name="Line 12">
            <a:extLst>
              <a:ext uri="{FF2B5EF4-FFF2-40B4-BE49-F238E27FC236}">
                <a16:creationId xmlns:a16="http://schemas.microsoft.com/office/drawing/2014/main" id="{5F694B1C-8A9C-104E-B7B4-5F42A9EDB1F0}"/>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405" name="Line 13">
            <a:extLst>
              <a:ext uri="{FF2B5EF4-FFF2-40B4-BE49-F238E27FC236}">
                <a16:creationId xmlns:a16="http://schemas.microsoft.com/office/drawing/2014/main" id="{E3C9A6CE-8C97-D140-9999-75A3BC068DC4}"/>
              </a:ext>
            </a:extLst>
          </p:cNvPr>
          <p:cNvSpPr>
            <a:spLocks noChangeShapeType="1"/>
          </p:cNvSpPr>
          <p:nvPr/>
        </p:nvSpPr>
        <p:spPr bwMode="auto">
          <a:xfrm>
            <a:off x="4114800" y="2514600"/>
            <a:ext cx="0" cy="4038600"/>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9406" name="Text Box 14">
            <a:extLst>
              <a:ext uri="{FF2B5EF4-FFF2-40B4-BE49-F238E27FC236}">
                <a16:creationId xmlns:a16="http://schemas.microsoft.com/office/drawing/2014/main" id="{53FB250B-4756-474B-969B-67BC80E06F5D}"/>
              </a:ext>
            </a:extLst>
          </p:cNvPr>
          <p:cNvSpPr txBox="1">
            <a:spLocks noChangeArrowheads="1"/>
          </p:cNvSpPr>
          <p:nvPr/>
        </p:nvSpPr>
        <p:spPr bwMode="auto">
          <a:xfrm>
            <a:off x="3962400" y="1905000"/>
            <a:ext cx="685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1</a:t>
            </a:r>
          </a:p>
        </p:txBody>
      </p:sp>
    </p:spTree>
    <p:extLst>
      <p:ext uri="{BB962C8B-B14F-4D97-AF65-F5344CB8AC3E}">
        <p14:creationId xmlns:p14="http://schemas.microsoft.com/office/powerpoint/2010/main" val="24587648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5A647E5-A74E-AB48-B663-A72ABA397F6D}"/>
              </a:ext>
            </a:extLst>
          </p:cNvPr>
          <p:cNvSpPr>
            <a:spLocks noGrp="1" noChangeArrowheads="1"/>
          </p:cNvSpPr>
          <p:nvPr>
            <p:ph type="title"/>
          </p:nvPr>
        </p:nvSpPr>
        <p:spPr/>
        <p:txBody>
          <a:bodyPr/>
          <a:lstStyle/>
          <a:p>
            <a:pPr eaLnBrk="1" hangingPunct="1">
              <a:defRPr/>
            </a:pPr>
            <a:r>
              <a:rPr lang="en-US">
                <a:cs typeface="+mj-cs"/>
              </a:rPr>
              <a:t>Calculating max conflicts efficiently</a:t>
            </a:r>
          </a:p>
        </p:txBody>
      </p:sp>
      <p:sp>
        <p:nvSpPr>
          <p:cNvPr id="60419" name="Line 3">
            <a:extLst>
              <a:ext uri="{FF2B5EF4-FFF2-40B4-BE49-F238E27FC236}">
                <a16:creationId xmlns:a16="http://schemas.microsoft.com/office/drawing/2014/main" id="{E51FC056-403A-A740-A2CB-B546B7ED1BCF}"/>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20" name="Line 4">
            <a:extLst>
              <a:ext uri="{FF2B5EF4-FFF2-40B4-BE49-F238E27FC236}">
                <a16:creationId xmlns:a16="http://schemas.microsoft.com/office/drawing/2014/main" id="{4C7E0FB7-396D-A648-881D-BA01AEC3031F}"/>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21" name="Line 5">
            <a:extLst>
              <a:ext uri="{FF2B5EF4-FFF2-40B4-BE49-F238E27FC236}">
                <a16:creationId xmlns:a16="http://schemas.microsoft.com/office/drawing/2014/main" id="{11DA2A1E-550B-094F-9F77-EA23D24BDA8D}"/>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22" name="Line 6">
            <a:extLst>
              <a:ext uri="{FF2B5EF4-FFF2-40B4-BE49-F238E27FC236}">
                <a16:creationId xmlns:a16="http://schemas.microsoft.com/office/drawing/2014/main" id="{D3527EB3-230E-1D46-BD34-8CEFA2E77DE0}"/>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23" name="Line 7">
            <a:extLst>
              <a:ext uri="{FF2B5EF4-FFF2-40B4-BE49-F238E27FC236}">
                <a16:creationId xmlns:a16="http://schemas.microsoft.com/office/drawing/2014/main" id="{4A283FC1-DAB2-8444-ADA2-AC820BE466AD}"/>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24" name="Line 8">
            <a:extLst>
              <a:ext uri="{FF2B5EF4-FFF2-40B4-BE49-F238E27FC236}">
                <a16:creationId xmlns:a16="http://schemas.microsoft.com/office/drawing/2014/main" id="{E771BBF7-6DF6-F041-8B77-76F29F436D27}"/>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25" name="Line 9">
            <a:extLst>
              <a:ext uri="{FF2B5EF4-FFF2-40B4-BE49-F238E27FC236}">
                <a16:creationId xmlns:a16="http://schemas.microsoft.com/office/drawing/2014/main" id="{60C76A7A-20CD-544C-BB43-772297D3FAD8}"/>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26" name="Line 10">
            <a:extLst>
              <a:ext uri="{FF2B5EF4-FFF2-40B4-BE49-F238E27FC236}">
                <a16:creationId xmlns:a16="http://schemas.microsoft.com/office/drawing/2014/main" id="{CF88B2FD-EBD0-3946-9DFC-F18A31751571}"/>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27" name="Line 11">
            <a:extLst>
              <a:ext uri="{FF2B5EF4-FFF2-40B4-BE49-F238E27FC236}">
                <a16:creationId xmlns:a16="http://schemas.microsoft.com/office/drawing/2014/main" id="{9F5A6893-6910-544D-BF93-8F75DCA3DD65}"/>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28" name="Line 12">
            <a:extLst>
              <a:ext uri="{FF2B5EF4-FFF2-40B4-BE49-F238E27FC236}">
                <a16:creationId xmlns:a16="http://schemas.microsoft.com/office/drawing/2014/main" id="{8C070E07-046F-D94C-B8F4-7073E60A3BF2}"/>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431" name="Text Box 15">
            <a:extLst>
              <a:ext uri="{FF2B5EF4-FFF2-40B4-BE49-F238E27FC236}">
                <a16:creationId xmlns:a16="http://schemas.microsoft.com/office/drawing/2014/main" id="{A7C3BD67-4DC6-294F-8112-39C3A82059F6}"/>
              </a:ext>
            </a:extLst>
          </p:cNvPr>
          <p:cNvSpPr txBox="1">
            <a:spLocks noChangeArrowheads="1"/>
          </p:cNvSpPr>
          <p:nvPr/>
        </p:nvSpPr>
        <p:spPr bwMode="auto">
          <a:xfrm>
            <a:off x="4191000" y="1981200"/>
            <a:ext cx="2057400" cy="1189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7200">
                <a:solidFill>
                  <a:srgbClr val="FF0000"/>
                </a:solidFill>
              </a:rPr>
              <a:t>…</a:t>
            </a:r>
          </a:p>
        </p:txBody>
      </p:sp>
      <p:sp>
        <p:nvSpPr>
          <p:cNvPr id="60432" name="Line 16">
            <a:extLst>
              <a:ext uri="{FF2B5EF4-FFF2-40B4-BE49-F238E27FC236}">
                <a16:creationId xmlns:a16="http://schemas.microsoft.com/office/drawing/2014/main" id="{67871059-F402-444E-BE70-6342A7884103}"/>
              </a:ext>
            </a:extLst>
          </p:cNvPr>
          <p:cNvSpPr>
            <a:spLocks noChangeShapeType="1"/>
          </p:cNvSpPr>
          <p:nvPr/>
        </p:nvSpPr>
        <p:spPr bwMode="auto">
          <a:xfrm>
            <a:off x="4114800" y="2514600"/>
            <a:ext cx="0" cy="4038600"/>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33766795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F8B8290-2536-B843-9730-280BC6C53017}"/>
              </a:ext>
            </a:extLst>
          </p:cNvPr>
          <p:cNvSpPr>
            <a:spLocks noGrp="1" noChangeArrowheads="1"/>
          </p:cNvSpPr>
          <p:nvPr>
            <p:ph type="title"/>
          </p:nvPr>
        </p:nvSpPr>
        <p:spPr/>
        <p:txBody>
          <a:bodyPr/>
          <a:lstStyle/>
          <a:p>
            <a:pPr eaLnBrk="1" hangingPunct="1">
              <a:defRPr/>
            </a:pPr>
            <a:r>
              <a:rPr lang="en-US">
                <a:cs typeface="+mj-cs"/>
              </a:rPr>
              <a:t>Calculating max conflicts</a:t>
            </a:r>
          </a:p>
        </p:txBody>
      </p:sp>
      <p:pic>
        <p:nvPicPr>
          <p:cNvPr id="2" name="Picture 1">
            <a:extLst>
              <a:ext uri="{FF2B5EF4-FFF2-40B4-BE49-F238E27FC236}">
                <a16:creationId xmlns:a16="http://schemas.microsoft.com/office/drawing/2014/main" id="{54809B99-9790-CD41-98F7-C5D9238EB3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14600"/>
            <a:ext cx="5029200"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3250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21588C9-DFA6-BA42-BC3B-C8A8F0D32FD3}"/>
              </a:ext>
            </a:extLst>
          </p:cNvPr>
          <p:cNvSpPr>
            <a:spLocks noGrp="1" noChangeArrowheads="1"/>
          </p:cNvSpPr>
          <p:nvPr>
            <p:ph type="title"/>
          </p:nvPr>
        </p:nvSpPr>
        <p:spPr>
          <a:xfrm>
            <a:off x="457200" y="0"/>
            <a:ext cx="7543800" cy="960438"/>
          </a:xfrm>
        </p:spPr>
        <p:txBody>
          <a:bodyPr/>
          <a:lstStyle/>
          <a:p>
            <a:pPr eaLnBrk="1" hangingPunct="1">
              <a:defRPr/>
            </a:pPr>
            <a:r>
              <a:rPr lang="en-US">
                <a:cs typeface="+mj-cs"/>
              </a:rPr>
              <a:t>Correctness?</a:t>
            </a:r>
          </a:p>
        </p:txBody>
      </p:sp>
      <p:sp>
        <p:nvSpPr>
          <p:cNvPr id="62467" name="Rectangle 3">
            <a:extLst>
              <a:ext uri="{FF2B5EF4-FFF2-40B4-BE49-F238E27FC236}">
                <a16:creationId xmlns:a16="http://schemas.microsoft.com/office/drawing/2014/main" id="{E70B2B46-B46D-D749-85A9-EFEB6B8C87EA}"/>
              </a:ext>
            </a:extLst>
          </p:cNvPr>
          <p:cNvSpPr>
            <a:spLocks noGrp="1" noChangeArrowheads="1"/>
          </p:cNvSpPr>
          <p:nvPr>
            <p:ph type="body" idx="1"/>
          </p:nvPr>
        </p:nvSpPr>
        <p:spPr>
          <a:xfrm>
            <a:off x="156754" y="1642242"/>
            <a:ext cx="8263346" cy="1143000"/>
          </a:xfrm>
        </p:spPr>
        <p:txBody>
          <a:bodyPr/>
          <a:lstStyle/>
          <a:p>
            <a:pPr marL="0" indent="0" eaLnBrk="1" hangingPunct="1">
              <a:lnSpc>
                <a:spcPct val="80000"/>
              </a:lnSpc>
              <a:buFont typeface="Wingdings" charset="0"/>
              <a:buNone/>
              <a:defRPr/>
            </a:pPr>
            <a:r>
              <a:rPr lang="en-US" sz="2600" dirty="0">
                <a:cs typeface="+mn-cs"/>
              </a:rPr>
              <a:t>We can do no better than the max number of conflicts. This exactly counts the max number of conflicts.</a:t>
            </a:r>
          </a:p>
        </p:txBody>
      </p:sp>
      <p:pic>
        <p:nvPicPr>
          <p:cNvPr id="59395" name="Picture 4">
            <a:extLst>
              <a:ext uri="{FF2B5EF4-FFF2-40B4-BE49-F238E27FC236}">
                <a16:creationId xmlns:a16="http://schemas.microsoft.com/office/drawing/2014/main" id="{0119B49C-2E89-7F41-B332-BFE85055D8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14600"/>
            <a:ext cx="5029200"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4523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0AFC2C6E-C832-D44C-9CEE-CBAE5620C4B9}"/>
              </a:ext>
            </a:extLst>
          </p:cNvPr>
          <p:cNvSpPr>
            <a:spLocks noGrp="1" noChangeArrowheads="1"/>
          </p:cNvSpPr>
          <p:nvPr>
            <p:ph type="title"/>
          </p:nvPr>
        </p:nvSpPr>
        <p:spPr>
          <a:xfrm>
            <a:off x="457200" y="0"/>
            <a:ext cx="7543800" cy="960438"/>
          </a:xfrm>
        </p:spPr>
        <p:txBody>
          <a:bodyPr/>
          <a:lstStyle/>
          <a:p>
            <a:pPr eaLnBrk="1" hangingPunct="1">
              <a:defRPr/>
            </a:pPr>
            <a:r>
              <a:rPr lang="en-US">
                <a:cs typeface="+mj-cs"/>
              </a:rPr>
              <a:t>Runtime?</a:t>
            </a:r>
          </a:p>
        </p:txBody>
      </p:sp>
      <p:sp>
        <p:nvSpPr>
          <p:cNvPr id="63491" name="Rectangle 3">
            <a:extLst>
              <a:ext uri="{FF2B5EF4-FFF2-40B4-BE49-F238E27FC236}">
                <a16:creationId xmlns:a16="http://schemas.microsoft.com/office/drawing/2014/main" id="{352FC6F7-1BF0-2447-8781-3DE1F711C883}"/>
              </a:ext>
            </a:extLst>
          </p:cNvPr>
          <p:cNvSpPr>
            <a:spLocks noGrp="1" noChangeArrowheads="1"/>
          </p:cNvSpPr>
          <p:nvPr>
            <p:ph type="body" idx="1"/>
          </p:nvPr>
        </p:nvSpPr>
        <p:spPr>
          <a:xfrm>
            <a:off x="1676400" y="1726324"/>
            <a:ext cx="4823552" cy="686370"/>
          </a:xfrm>
        </p:spPr>
        <p:txBody>
          <a:bodyPr/>
          <a:lstStyle/>
          <a:p>
            <a:pPr marL="0" indent="0" eaLnBrk="1" hangingPunct="1">
              <a:buFont typeface="Wingdings" charset="0"/>
              <a:buNone/>
              <a:defRPr/>
            </a:pPr>
            <a:r>
              <a:rPr lang="en-US" dirty="0">
                <a:cs typeface="+mn-cs"/>
              </a:rPr>
              <a:t>O(2n log 2n + n) = </a:t>
            </a:r>
            <a:r>
              <a:rPr lang="en-US" dirty="0">
                <a:solidFill>
                  <a:srgbClr val="0000FF"/>
                </a:solidFill>
                <a:cs typeface="+mn-cs"/>
              </a:rPr>
              <a:t>O(n log n)</a:t>
            </a:r>
          </a:p>
        </p:txBody>
      </p:sp>
      <p:pic>
        <p:nvPicPr>
          <p:cNvPr id="60419" name="Picture 4">
            <a:extLst>
              <a:ext uri="{FF2B5EF4-FFF2-40B4-BE49-F238E27FC236}">
                <a16:creationId xmlns:a16="http://schemas.microsoft.com/office/drawing/2014/main" id="{ED8FA0AC-4DC0-8741-8F92-8103455F08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14600"/>
            <a:ext cx="5029200"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4624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91B7ACC2-C25B-B743-BF37-A22E6A12B0AA}"/>
              </a:ext>
            </a:extLst>
          </p:cNvPr>
          <p:cNvSpPr>
            <a:spLocks noGrp="1" noChangeArrowheads="1"/>
          </p:cNvSpPr>
          <p:nvPr>
            <p:ph type="title"/>
          </p:nvPr>
        </p:nvSpPr>
        <p:spPr/>
        <p:txBody>
          <a:bodyPr>
            <a:normAutofit fontScale="90000"/>
          </a:bodyPr>
          <a:lstStyle/>
          <a:p>
            <a:pPr eaLnBrk="1" hangingPunct="1">
              <a:defRPr/>
            </a:pPr>
            <a:r>
              <a:rPr lang="en-US">
                <a:cs typeface="+mj-cs"/>
              </a:rPr>
              <a:t>Knapsack problems:  </a:t>
            </a:r>
            <a:br>
              <a:rPr lang="en-US">
                <a:cs typeface="+mj-cs"/>
              </a:rPr>
            </a:br>
            <a:r>
              <a:rPr lang="en-US">
                <a:cs typeface="+mj-cs"/>
              </a:rPr>
              <a:t>Greedy or not?</a:t>
            </a:r>
          </a:p>
        </p:txBody>
      </p:sp>
      <p:sp>
        <p:nvSpPr>
          <p:cNvPr id="90115" name="Rectangle 3">
            <a:extLst>
              <a:ext uri="{FF2B5EF4-FFF2-40B4-BE49-F238E27FC236}">
                <a16:creationId xmlns:a16="http://schemas.microsoft.com/office/drawing/2014/main" id="{008E574C-3857-4E4E-92EE-6F8B16DC3EB9}"/>
              </a:ext>
            </a:extLst>
          </p:cNvPr>
          <p:cNvSpPr>
            <a:spLocks noGrp="1" noChangeArrowheads="1"/>
          </p:cNvSpPr>
          <p:nvPr>
            <p:ph type="body" idx="1"/>
          </p:nvPr>
        </p:nvSpPr>
        <p:spPr>
          <a:xfrm>
            <a:off x="509337" y="1905000"/>
            <a:ext cx="8077200" cy="4953000"/>
          </a:xfrm>
        </p:spPr>
        <p:txBody>
          <a:bodyPr/>
          <a:lstStyle/>
          <a:p>
            <a:pPr marL="0" indent="0" eaLnBrk="1" hangingPunct="1">
              <a:buFont typeface="Wingdings" pitchFamily="2" charset="2"/>
              <a:buNone/>
            </a:pPr>
            <a:r>
              <a:rPr lang="en-US" altLang="en-US" sz="2400" b="1" dirty="0">
                <a:solidFill>
                  <a:srgbClr val="0000FF"/>
                </a:solidFill>
              </a:rPr>
              <a:t>0-1 Knapsack</a:t>
            </a:r>
            <a:r>
              <a:rPr lang="en-US" altLang="en-US" sz="2400" dirty="0"/>
              <a:t> – A thief robbing a store finds n items worth v</a:t>
            </a:r>
            <a:r>
              <a:rPr lang="en-US" altLang="en-US" sz="2400" baseline="-25000" dirty="0"/>
              <a:t>1</a:t>
            </a:r>
            <a:r>
              <a:rPr lang="en-US" altLang="en-US" sz="2400" dirty="0"/>
              <a:t>, v</a:t>
            </a:r>
            <a:r>
              <a:rPr lang="en-US" altLang="en-US" sz="2400" baseline="-25000" dirty="0"/>
              <a:t>2</a:t>
            </a:r>
            <a:r>
              <a:rPr lang="en-US" altLang="en-US" sz="2400" dirty="0"/>
              <a:t>, .., </a:t>
            </a:r>
            <a:r>
              <a:rPr lang="en-US" altLang="en-US" sz="2400" dirty="0" err="1"/>
              <a:t>v</a:t>
            </a:r>
            <a:r>
              <a:rPr lang="en-US" altLang="en-US" sz="2400" baseline="-25000" dirty="0" err="1"/>
              <a:t>n</a:t>
            </a:r>
            <a:r>
              <a:rPr lang="en-US" altLang="en-US" sz="2400" dirty="0"/>
              <a:t> dollars and weight w</a:t>
            </a:r>
            <a:r>
              <a:rPr lang="en-US" altLang="en-US" sz="2400" baseline="-25000" dirty="0"/>
              <a:t>1</a:t>
            </a:r>
            <a:r>
              <a:rPr lang="en-US" altLang="en-US" sz="2400" dirty="0"/>
              <a:t>, w</a:t>
            </a:r>
            <a:r>
              <a:rPr lang="en-US" altLang="en-US" sz="2400" baseline="-25000" dirty="0"/>
              <a:t>2</a:t>
            </a:r>
            <a:r>
              <a:rPr lang="en-US" altLang="en-US" sz="2400" dirty="0"/>
              <a:t>, …, </a:t>
            </a:r>
            <a:r>
              <a:rPr lang="en-US" altLang="en-US" sz="2400" dirty="0" err="1"/>
              <a:t>w</a:t>
            </a:r>
            <a:r>
              <a:rPr lang="en-US" altLang="en-US" sz="2400" baseline="-25000" dirty="0" err="1"/>
              <a:t>n</a:t>
            </a:r>
            <a:r>
              <a:rPr lang="en-US" altLang="en-US" sz="2400" dirty="0"/>
              <a:t> pounds, where v</a:t>
            </a:r>
            <a:r>
              <a:rPr lang="en-US" altLang="en-US" sz="2400" baseline="-25000" dirty="0"/>
              <a:t>i</a:t>
            </a:r>
            <a:r>
              <a:rPr lang="en-US" altLang="en-US" sz="2400" dirty="0"/>
              <a:t> and </a:t>
            </a:r>
            <a:r>
              <a:rPr lang="en-US" altLang="en-US" sz="2400" dirty="0" err="1"/>
              <a:t>w</a:t>
            </a:r>
            <a:r>
              <a:rPr lang="en-US" altLang="en-US" sz="2400" baseline="-25000" dirty="0" err="1"/>
              <a:t>i</a:t>
            </a:r>
            <a:r>
              <a:rPr lang="en-US" altLang="en-US" sz="2400" dirty="0"/>
              <a:t> are integers.  The thief can carry at most W pounds in the knapsack.  Which items should the thief take if he wants to maximize value.</a:t>
            </a:r>
          </a:p>
          <a:p>
            <a:pPr marL="0" indent="0" eaLnBrk="1" hangingPunct="1">
              <a:buFont typeface="Wingdings" pitchFamily="2" charset="2"/>
              <a:buNone/>
            </a:pPr>
            <a:endParaRPr lang="en-US" altLang="en-US" sz="2400" b="1" dirty="0">
              <a:solidFill>
                <a:srgbClr val="0000FF"/>
              </a:solidFill>
            </a:endParaRPr>
          </a:p>
          <a:p>
            <a:pPr marL="0" indent="0" eaLnBrk="1" hangingPunct="1">
              <a:buFont typeface="Wingdings" pitchFamily="2" charset="2"/>
              <a:buNone/>
            </a:pPr>
            <a:r>
              <a:rPr lang="en-US" altLang="en-US" sz="2400" b="1" dirty="0">
                <a:solidFill>
                  <a:srgbClr val="0000FF"/>
                </a:solidFill>
              </a:rPr>
              <a:t>Fractional knapsack problem</a:t>
            </a:r>
            <a:r>
              <a:rPr lang="en-US" altLang="en-US" sz="2400" dirty="0"/>
              <a:t> – Same as above, but the thief happens to be at the bulk section of the store and can carry fractional portions of the items.  For example, the thief could take 20% of item </a:t>
            </a:r>
            <a:r>
              <a:rPr lang="en-US" altLang="en-US" sz="2400" dirty="0" err="1"/>
              <a:t>i</a:t>
            </a:r>
            <a:r>
              <a:rPr lang="en-US" altLang="en-US" sz="2400" dirty="0"/>
              <a:t> for a weight of 0.2w</a:t>
            </a:r>
            <a:r>
              <a:rPr lang="en-US" altLang="en-US" sz="2400" baseline="-25000" dirty="0"/>
              <a:t>i</a:t>
            </a:r>
            <a:r>
              <a:rPr lang="en-US" altLang="en-US" sz="2400" dirty="0"/>
              <a:t> and a value of 0.2v</a:t>
            </a:r>
            <a:r>
              <a:rPr lang="en-US" altLang="en-US" sz="2400" baseline="-25000" dirty="0"/>
              <a:t>i</a:t>
            </a:r>
            <a:r>
              <a:rPr lang="en-US" altLang="en-US" sz="2400" dirty="0"/>
              <a:t>.</a:t>
            </a:r>
          </a:p>
        </p:txBody>
      </p:sp>
    </p:spTree>
    <p:extLst>
      <p:ext uri="{BB962C8B-B14F-4D97-AF65-F5344CB8AC3E}">
        <p14:creationId xmlns:p14="http://schemas.microsoft.com/office/powerpoint/2010/main" val="4266270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3FA1F3-FAB0-7855-01D0-4CA0ACF4DC12}"/>
              </a:ext>
            </a:extLst>
          </p:cNvPr>
          <p:cNvSpPr txBox="1"/>
          <p:nvPr/>
        </p:nvSpPr>
        <p:spPr>
          <a:xfrm>
            <a:off x="2858814" y="2522484"/>
            <a:ext cx="2076209" cy="769441"/>
          </a:xfrm>
          <a:prstGeom prst="rect">
            <a:avLst/>
          </a:prstGeom>
          <a:noFill/>
        </p:spPr>
        <p:txBody>
          <a:bodyPr wrap="none" rtlCol="0">
            <a:spAutoFit/>
          </a:bodyPr>
          <a:lstStyle/>
          <a:p>
            <a:r>
              <a:rPr lang="en-US" sz="4400" dirty="0"/>
              <a:t>Handout</a:t>
            </a:r>
          </a:p>
        </p:txBody>
      </p:sp>
    </p:spTree>
    <p:extLst>
      <p:ext uri="{BB962C8B-B14F-4D97-AF65-F5344CB8AC3E}">
        <p14:creationId xmlns:p14="http://schemas.microsoft.com/office/powerpoint/2010/main" val="14257213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ine 4">
            <a:extLst>
              <a:ext uri="{FF2B5EF4-FFF2-40B4-BE49-F238E27FC236}">
                <a16:creationId xmlns:a16="http://schemas.microsoft.com/office/drawing/2014/main" id="{FADE3125-DCD9-2841-8ABA-51061C32563B}"/>
              </a:ext>
            </a:extLst>
          </p:cNvPr>
          <p:cNvSpPr>
            <a:spLocks noChangeShapeType="1"/>
          </p:cNvSpPr>
          <p:nvPr/>
        </p:nvSpPr>
        <p:spPr bwMode="auto">
          <a:xfrm>
            <a:off x="785648" y="635876"/>
            <a:ext cx="54864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 name="Line 5">
            <a:extLst>
              <a:ext uri="{FF2B5EF4-FFF2-40B4-BE49-F238E27FC236}">
                <a16:creationId xmlns:a16="http://schemas.microsoft.com/office/drawing/2014/main" id="{D120C161-EE5B-A44F-89CD-FFA03B642DF3}"/>
              </a:ext>
            </a:extLst>
          </p:cNvPr>
          <p:cNvSpPr>
            <a:spLocks noChangeShapeType="1"/>
          </p:cNvSpPr>
          <p:nvPr/>
        </p:nvSpPr>
        <p:spPr bwMode="auto">
          <a:xfrm>
            <a:off x="785648" y="1321676"/>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1" name="Line 6">
            <a:extLst>
              <a:ext uri="{FF2B5EF4-FFF2-40B4-BE49-F238E27FC236}">
                <a16:creationId xmlns:a16="http://schemas.microsoft.com/office/drawing/2014/main" id="{22A27CBF-D926-D949-ACAC-D18CE2FADBF5}"/>
              </a:ext>
            </a:extLst>
          </p:cNvPr>
          <p:cNvSpPr>
            <a:spLocks noChangeShapeType="1"/>
          </p:cNvSpPr>
          <p:nvPr/>
        </p:nvSpPr>
        <p:spPr bwMode="auto">
          <a:xfrm>
            <a:off x="785648" y="2007476"/>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2" name="Line 7">
            <a:extLst>
              <a:ext uri="{FF2B5EF4-FFF2-40B4-BE49-F238E27FC236}">
                <a16:creationId xmlns:a16="http://schemas.microsoft.com/office/drawing/2014/main" id="{0D65BD6F-F822-CA4C-BEC3-CC42A4323E08}"/>
              </a:ext>
            </a:extLst>
          </p:cNvPr>
          <p:cNvSpPr>
            <a:spLocks noChangeShapeType="1"/>
          </p:cNvSpPr>
          <p:nvPr/>
        </p:nvSpPr>
        <p:spPr bwMode="auto">
          <a:xfrm>
            <a:off x="2081048" y="1321676"/>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3" name="Line 8">
            <a:extLst>
              <a:ext uri="{FF2B5EF4-FFF2-40B4-BE49-F238E27FC236}">
                <a16:creationId xmlns:a16="http://schemas.microsoft.com/office/drawing/2014/main" id="{41334B52-2411-064E-A86F-3AD392028497}"/>
              </a:ext>
            </a:extLst>
          </p:cNvPr>
          <p:cNvSpPr>
            <a:spLocks noChangeShapeType="1"/>
          </p:cNvSpPr>
          <p:nvPr/>
        </p:nvSpPr>
        <p:spPr bwMode="auto">
          <a:xfrm>
            <a:off x="3452648" y="2007476"/>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 name="Line 9">
            <a:extLst>
              <a:ext uri="{FF2B5EF4-FFF2-40B4-BE49-F238E27FC236}">
                <a16:creationId xmlns:a16="http://schemas.microsoft.com/office/drawing/2014/main" id="{D958022B-0666-3A4D-8E40-74AC91EEBE98}"/>
              </a:ext>
            </a:extLst>
          </p:cNvPr>
          <p:cNvSpPr>
            <a:spLocks noChangeShapeType="1"/>
          </p:cNvSpPr>
          <p:nvPr/>
        </p:nvSpPr>
        <p:spPr bwMode="auto">
          <a:xfrm>
            <a:off x="4519448" y="1321676"/>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 name="Line 10">
            <a:extLst>
              <a:ext uri="{FF2B5EF4-FFF2-40B4-BE49-F238E27FC236}">
                <a16:creationId xmlns:a16="http://schemas.microsoft.com/office/drawing/2014/main" id="{DB26FF04-99A7-934F-8703-054EC95786A4}"/>
              </a:ext>
            </a:extLst>
          </p:cNvPr>
          <p:cNvSpPr>
            <a:spLocks noChangeShapeType="1"/>
          </p:cNvSpPr>
          <p:nvPr/>
        </p:nvSpPr>
        <p:spPr bwMode="auto">
          <a:xfrm>
            <a:off x="5129048" y="2007476"/>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 name="Line 11">
            <a:extLst>
              <a:ext uri="{FF2B5EF4-FFF2-40B4-BE49-F238E27FC236}">
                <a16:creationId xmlns:a16="http://schemas.microsoft.com/office/drawing/2014/main" id="{900A6557-A1AB-464B-9F86-61759DABC279}"/>
              </a:ext>
            </a:extLst>
          </p:cNvPr>
          <p:cNvSpPr>
            <a:spLocks noChangeShapeType="1"/>
          </p:cNvSpPr>
          <p:nvPr/>
        </p:nvSpPr>
        <p:spPr bwMode="auto">
          <a:xfrm>
            <a:off x="7110248" y="1321676"/>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 name="Line 12">
            <a:extLst>
              <a:ext uri="{FF2B5EF4-FFF2-40B4-BE49-F238E27FC236}">
                <a16:creationId xmlns:a16="http://schemas.microsoft.com/office/drawing/2014/main" id="{E12B846F-B876-3149-9774-CC95AAA44EB2}"/>
              </a:ext>
            </a:extLst>
          </p:cNvPr>
          <p:cNvSpPr>
            <a:spLocks noChangeShapeType="1"/>
          </p:cNvSpPr>
          <p:nvPr/>
        </p:nvSpPr>
        <p:spPr bwMode="auto">
          <a:xfrm>
            <a:off x="7338848" y="635876"/>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 name="TextBox 1">
            <a:extLst>
              <a:ext uri="{FF2B5EF4-FFF2-40B4-BE49-F238E27FC236}">
                <a16:creationId xmlns:a16="http://schemas.microsoft.com/office/drawing/2014/main" id="{D94C934A-C66D-CB58-A9F2-46028E1AE746}"/>
              </a:ext>
            </a:extLst>
          </p:cNvPr>
          <p:cNvSpPr txBox="1"/>
          <p:nvPr/>
        </p:nvSpPr>
        <p:spPr>
          <a:xfrm>
            <a:off x="521379" y="2459504"/>
            <a:ext cx="7750263" cy="2677656"/>
          </a:xfrm>
          <a:prstGeom prst="rect">
            <a:avLst/>
          </a:prstGeom>
          <a:noFill/>
        </p:spPr>
        <p:txBody>
          <a:bodyPr wrap="square" rtlCol="0">
            <a:spAutoFit/>
          </a:bodyPr>
          <a:lstStyle/>
          <a:p>
            <a:r>
              <a:rPr lang="en-US" sz="2400" dirty="0">
                <a:solidFill>
                  <a:srgbClr val="FF0000"/>
                </a:solidFill>
              </a:rPr>
              <a:t>Here are some options for greedy algorithms. Do they work?  Can you come up with counterexamples?</a:t>
            </a:r>
          </a:p>
          <a:p>
            <a:endParaRPr lang="en-US" sz="2400" dirty="0">
              <a:solidFill>
                <a:srgbClr val="FF0000"/>
              </a:solidFill>
            </a:endParaRPr>
          </a:p>
          <a:p>
            <a:pPr marL="342900" indent="-342900">
              <a:buFont typeface="Arial" panose="020B0604020202020204" pitchFamily="34" charset="0"/>
              <a:buChar char="•"/>
            </a:pPr>
            <a:r>
              <a:rPr lang="en-US" sz="2400" dirty="0"/>
              <a:t>Starts earliest</a:t>
            </a:r>
          </a:p>
          <a:p>
            <a:pPr marL="342900" indent="-342900">
              <a:buFont typeface="Arial" panose="020B0604020202020204" pitchFamily="34" charset="0"/>
              <a:buChar char="•"/>
            </a:pPr>
            <a:r>
              <a:rPr lang="en-US" sz="2400" dirty="0"/>
              <a:t>Least number of conflicts</a:t>
            </a:r>
          </a:p>
          <a:p>
            <a:pPr marL="342900" indent="-342900">
              <a:buFont typeface="Arial" panose="020B0604020202020204" pitchFamily="34" charset="0"/>
              <a:buChar char="•"/>
            </a:pPr>
            <a:r>
              <a:rPr lang="en-US" sz="2400" dirty="0"/>
              <a:t>Shortest</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46254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change!</a:t>
            </a:r>
          </a:p>
        </p:txBody>
      </p:sp>
      <p:sp>
        <p:nvSpPr>
          <p:cNvPr id="8" name="TextBox 7">
            <a:extLst>
              <a:ext uri="{FF2B5EF4-FFF2-40B4-BE49-F238E27FC236}">
                <a16:creationId xmlns:a16="http://schemas.microsoft.com/office/drawing/2014/main" id="{37CC2F68-7A9A-4345-A174-2E90526A1378}"/>
              </a:ext>
            </a:extLst>
          </p:cNvPr>
          <p:cNvSpPr txBox="1"/>
          <p:nvPr/>
        </p:nvSpPr>
        <p:spPr>
          <a:xfrm>
            <a:off x="2478506" y="4760677"/>
            <a:ext cx="3313728" cy="523220"/>
          </a:xfrm>
          <a:prstGeom prst="rect">
            <a:avLst/>
          </a:prstGeom>
          <a:noFill/>
        </p:spPr>
        <p:txBody>
          <a:bodyPr wrap="none" rtlCol="0">
            <a:spAutoFit/>
          </a:bodyPr>
          <a:lstStyle/>
          <a:p>
            <a:r>
              <a:rPr lang="en-US" sz="2800" dirty="0">
                <a:solidFill>
                  <a:srgbClr val="FF0000"/>
                </a:solidFill>
              </a:rPr>
              <a:t>Algorithm or heuristic?</a:t>
            </a:r>
          </a:p>
        </p:txBody>
      </p:sp>
      <p:sp>
        <p:nvSpPr>
          <p:cNvPr id="9" name="TextBox 8">
            <a:extLst>
              <a:ext uri="{FF2B5EF4-FFF2-40B4-BE49-F238E27FC236}">
                <a16:creationId xmlns:a16="http://schemas.microsoft.com/office/drawing/2014/main" id="{0DC6E86A-BEF1-1E42-A7E4-DF99B57D6398}"/>
              </a:ext>
            </a:extLst>
          </p:cNvPr>
          <p:cNvSpPr txBox="1"/>
          <p:nvPr/>
        </p:nvSpPr>
        <p:spPr>
          <a:xfrm>
            <a:off x="2317454" y="5727032"/>
            <a:ext cx="3825150" cy="523220"/>
          </a:xfrm>
          <a:prstGeom prst="rect">
            <a:avLst/>
          </a:prstGeom>
          <a:noFill/>
        </p:spPr>
        <p:txBody>
          <a:bodyPr wrap="none" rtlCol="0">
            <a:spAutoFit/>
          </a:bodyPr>
          <a:lstStyle/>
          <a:p>
            <a:r>
              <a:rPr lang="en-US" sz="2800" dirty="0">
                <a:solidFill>
                  <a:srgbClr val="0000FF"/>
                </a:solidFill>
              </a:rPr>
              <a:t>Need to prove its correct!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34AA6E5-8C76-C24A-9A9A-E86A88718F89}"/>
                  </a:ext>
                </a:extLst>
              </p:cNvPr>
              <p:cNvSpPr txBox="1"/>
              <p:nvPr/>
            </p:nvSpPr>
            <p:spPr>
              <a:xfrm>
                <a:off x="239669" y="1662335"/>
                <a:ext cx="287554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𝑛</m:t>
                      </m:r>
                      <m:r>
                        <a:rPr lang="en-US" sz="2800" b="0" i="1" baseline="-25000" smtClean="0">
                          <a:solidFill>
                            <a:schemeClr val="tx1"/>
                          </a:solidFill>
                          <a:latin typeface="Cambria Math" panose="02040503050406030204" pitchFamily="18" charset="0"/>
                        </a:rPr>
                        <m:t>𝑞</m:t>
                      </m:r>
                      <m:r>
                        <a:rPr lang="en-US" sz="2800" b="0" i="1" smtClean="0">
                          <a:solidFill>
                            <a:schemeClr val="tx1"/>
                          </a:solidFill>
                          <a:latin typeface="Cambria Math" panose="02040503050406030204" pitchFamily="18" charset="0"/>
                        </a:rPr>
                        <m:t>=</m:t>
                      </m:r>
                      <m:d>
                        <m:dPr>
                          <m:begChr m:val="⌊"/>
                          <m:endChr m:val="⌋"/>
                          <m:ctrlPr>
                            <a:rPr lang="en-US" sz="2800" b="0" i="1" smtClean="0">
                              <a:solidFill>
                                <a:schemeClr val="tx1"/>
                              </a:solidFill>
                              <a:latin typeface="Cambria Math" panose="02040503050406030204" pitchFamily="18" charset="0"/>
                            </a:rPr>
                          </m:ctrlPr>
                        </m:dPr>
                        <m:e>
                          <m:r>
                            <a:rPr lang="en-US" sz="2800" i="1">
                              <a:latin typeface="Cambria Math" panose="02040503050406030204" pitchFamily="18" charset="0"/>
                            </a:rPr>
                            <m:t>𝑘</m:t>
                          </m:r>
                          <m:r>
                            <a:rPr lang="en-US" sz="2800" i="1">
                              <a:latin typeface="Cambria Math" panose="02040503050406030204" pitchFamily="18" charset="0"/>
                            </a:rPr>
                            <m:t> / 25</m:t>
                          </m:r>
                        </m:e>
                      </m:d>
                    </m:oMath>
                  </m:oMathPara>
                </a14:m>
                <a:endParaRPr lang="en-US" sz="2800" b="0" dirty="0">
                  <a:solidFill>
                    <a:schemeClr val="tx1"/>
                  </a:solidFill>
                </a:endParaRPr>
              </a:p>
            </p:txBody>
          </p:sp>
        </mc:Choice>
        <mc:Fallback xmlns="">
          <p:sp>
            <p:nvSpPr>
              <p:cNvPr id="10" name="TextBox 9">
                <a:extLst>
                  <a:ext uri="{FF2B5EF4-FFF2-40B4-BE49-F238E27FC236}">
                    <a16:creationId xmlns:a16="http://schemas.microsoft.com/office/drawing/2014/main" id="{134AA6E5-8C76-C24A-9A9A-E86A88718F89}"/>
                  </a:ext>
                </a:extLst>
              </p:cNvPr>
              <p:cNvSpPr txBox="1">
                <a:spLocks noRot="1" noChangeAspect="1" noMove="1" noResize="1" noEditPoints="1" noAdjustHandles="1" noChangeArrowheads="1" noChangeShapeType="1" noTextEdit="1"/>
              </p:cNvSpPr>
              <p:nvPr/>
            </p:nvSpPr>
            <p:spPr>
              <a:xfrm>
                <a:off x="239669" y="1662335"/>
                <a:ext cx="2875548" cy="523220"/>
              </a:xfrm>
              <a:prstGeom prst="rect">
                <a:avLst/>
              </a:prstGeom>
              <a:blipFill>
                <a:blip r:embed="rId3"/>
                <a:stretch>
                  <a:fillRect b="-19048"/>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8B60E5A7-841E-D948-BC30-BFFB46342417}"/>
              </a:ext>
            </a:extLst>
          </p:cNvPr>
          <p:cNvSpPr txBox="1"/>
          <p:nvPr/>
        </p:nvSpPr>
        <p:spPr>
          <a:xfrm>
            <a:off x="3389656" y="1662335"/>
            <a:ext cx="4277325" cy="461665"/>
          </a:xfrm>
          <a:prstGeom prst="rect">
            <a:avLst/>
          </a:prstGeom>
          <a:noFill/>
        </p:spPr>
        <p:txBody>
          <a:bodyPr wrap="none" rtlCol="0">
            <a:spAutoFit/>
          </a:bodyPr>
          <a:lstStyle/>
          <a:p>
            <a:r>
              <a:rPr lang="en-US" sz="2400" dirty="0">
                <a:solidFill>
                  <a:srgbClr val="0000FF"/>
                </a:solidFill>
              </a:rPr>
              <a:t>pick as many quarters as we can </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FB58C3C-4C49-524A-86AC-B8045A80D651}"/>
                  </a:ext>
                </a:extLst>
              </p:cNvPr>
              <p:cNvSpPr txBox="1"/>
              <p:nvPr/>
            </p:nvSpPr>
            <p:spPr>
              <a:xfrm>
                <a:off x="445169" y="2445884"/>
                <a:ext cx="5582652" cy="954107"/>
              </a:xfrm>
              <a:prstGeom prst="rect">
                <a:avLst/>
              </a:prstGeom>
              <a:noFill/>
            </p:spPr>
            <p:txBody>
              <a:bodyPr wrap="square" rtlCol="0">
                <a:spAutoFit/>
              </a:bodyPr>
              <a:lstStyle/>
              <a:p>
                <a:r>
                  <a:rPr lang="en-US" sz="2800" b="0" dirty="0">
                    <a:solidFill>
                      <a:schemeClr val="tx1"/>
                    </a:solidFill>
                  </a:rPr>
                  <a:t>Solve: </a:t>
                </a:r>
              </a:p>
              <a:p>
                <a14:m>
                  <m:oMath xmlns:m="http://schemas.openxmlformats.org/officeDocument/2006/math">
                    <m:r>
                      <a:rPr lang="en-US" sz="2800" b="0" i="1" smtClean="0">
                        <a:solidFill>
                          <a:schemeClr val="tx1"/>
                        </a:solidFill>
                        <a:latin typeface="Cambria Math" panose="02040503050406030204" pitchFamily="18" charset="0"/>
                      </a:rPr>
                      <m:t>𝑛</m:t>
                    </m:r>
                    <m:r>
                      <a:rPr lang="en-US" sz="2800" b="0" i="1" baseline="-25000" smtClean="0">
                        <a:solidFill>
                          <a:schemeClr val="tx1"/>
                        </a:solidFill>
                        <a:latin typeface="Cambria Math" panose="02040503050406030204" pitchFamily="18" charset="0"/>
                      </a:rPr>
                      <m:t>𝑝</m:t>
                    </m:r>
                    <m:r>
                      <a:rPr lang="en-US" sz="2800" b="0" i="1" smtClean="0">
                        <a:solidFill>
                          <a:schemeClr val="tx1"/>
                        </a:solidFill>
                        <a:latin typeface="Cambria Math" panose="02040503050406030204" pitchFamily="18" charset="0"/>
                      </a:rPr>
                      <m:t>+5</m:t>
                    </m:r>
                    <m:r>
                      <a:rPr lang="en-US" sz="2800" b="0" i="1" smtClean="0">
                        <a:solidFill>
                          <a:schemeClr val="tx1"/>
                        </a:solidFill>
                        <a:latin typeface="Cambria Math" panose="02040503050406030204" pitchFamily="18" charset="0"/>
                      </a:rPr>
                      <m:t>𝑛𝑛</m:t>
                    </m:r>
                    <m:r>
                      <a:rPr lang="en-US" sz="2800" b="0" i="1" smtClean="0">
                        <a:solidFill>
                          <a:schemeClr val="tx1"/>
                        </a:solidFill>
                        <a:latin typeface="Cambria Math" panose="02040503050406030204" pitchFamily="18" charset="0"/>
                      </a:rPr>
                      <m:t>+10</m:t>
                    </m:r>
                    <m:r>
                      <a:rPr lang="en-US" sz="2800" b="0" i="1" smtClean="0">
                        <a:solidFill>
                          <a:schemeClr val="tx1"/>
                        </a:solidFill>
                        <a:latin typeface="Cambria Math" panose="02040503050406030204" pitchFamily="18" charset="0"/>
                      </a:rPr>
                      <m:t>𝑛𝑑</m:t>
                    </m:r>
                    <m:r>
                      <a:rPr lang="en-US" sz="2800" b="0" i="1" smtClean="0">
                        <a:solidFill>
                          <a:schemeClr val="tx1"/>
                        </a:solidFill>
                        <a:latin typeface="Cambria Math" panose="02040503050406030204" pitchFamily="18" charset="0"/>
                      </a:rPr>
                      <m:t>=</m:t>
                    </m:r>
                  </m:oMath>
                </a14:m>
                <a:r>
                  <a:rPr lang="en-US" sz="2800" b="0" dirty="0">
                    <a:solidFill>
                      <a:schemeClr val="tx1"/>
                    </a:solidFill>
                  </a:rPr>
                  <a:t> </a:t>
                </a:r>
                <a14:m>
                  <m:oMath xmlns:m="http://schemas.openxmlformats.org/officeDocument/2006/math">
                    <m:r>
                      <m:rPr>
                        <m:sty m:val="p"/>
                      </m:rPr>
                      <a:rPr lang="en-US" sz="2800" dirty="0">
                        <a:latin typeface="Cambria Math" panose="02040503050406030204" pitchFamily="18" charset="0"/>
                      </a:rPr>
                      <m:t>k</m:t>
                    </m:r>
                    <m:r>
                      <a:rPr lang="en-US" sz="2800" b="0" i="0" dirty="0" smtClean="0">
                        <a:latin typeface="Cambria Math" panose="02040503050406030204" pitchFamily="18" charset="0"/>
                      </a:rPr>
                      <m:t> −</m:t>
                    </m:r>
                    <m:r>
                      <a:rPr lang="en-US" sz="2800" b="0" i="1" dirty="0" smtClean="0">
                        <a:latin typeface="Cambria Math" panose="02040503050406030204" pitchFamily="18" charset="0"/>
                      </a:rPr>
                      <m:t>25</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𝑘</m:t>
                        </m:r>
                        <m:r>
                          <a:rPr lang="en-US" sz="2800" i="1">
                            <a:latin typeface="Cambria Math" panose="02040503050406030204" pitchFamily="18" charset="0"/>
                          </a:rPr>
                          <m:t> / 25</m:t>
                        </m:r>
                      </m:e>
                    </m:d>
                  </m:oMath>
                </a14:m>
                <a:endParaRPr lang="en-US" sz="2800" b="0" dirty="0">
                  <a:solidFill>
                    <a:schemeClr val="tx1"/>
                  </a:solidFill>
                </a:endParaRPr>
              </a:p>
            </p:txBody>
          </p:sp>
        </mc:Choice>
        <mc:Fallback>
          <p:sp>
            <p:nvSpPr>
              <p:cNvPr id="12" name="TextBox 11">
                <a:extLst>
                  <a:ext uri="{FF2B5EF4-FFF2-40B4-BE49-F238E27FC236}">
                    <a16:creationId xmlns:a16="http://schemas.microsoft.com/office/drawing/2014/main" id="{3FB58C3C-4C49-524A-86AC-B8045A80D651}"/>
                  </a:ext>
                </a:extLst>
              </p:cNvPr>
              <p:cNvSpPr txBox="1">
                <a:spLocks noRot="1" noChangeAspect="1" noMove="1" noResize="1" noEditPoints="1" noAdjustHandles="1" noChangeArrowheads="1" noChangeShapeType="1" noTextEdit="1"/>
              </p:cNvSpPr>
              <p:nvPr/>
            </p:nvSpPr>
            <p:spPr>
              <a:xfrm>
                <a:off x="445169" y="2445884"/>
                <a:ext cx="5582652" cy="954107"/>
              </a:xfrm>
              <a:prstGeom prst="rect">
                <a:avLst/>
              </a:prstGeom>
              <a:blipFill>
                <a:blip r:embed="rId4"/>
                <a:stretch>
                  <a:fillRect l="-2500" t="-6579" b="-11842"/>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34236F58-43E4-F84A-9B1D-AFE416E503E6}"/>
              </a:ext>
            </a:extLst>
          </p:cNvPr>
          <p:cNvSpPr txBox="1"/>
          <p:nvPr/>
        </p:nvSpPr>
        <p:spPr>
          <a:xfrm>
            <a:off x="6156951" y="2838716"/>
            <a:ext cx="1053494" cy="461665"/>
          </a:xfrm>
          <a:prstGeom prst="rect">
            <a:avLst/>
          </a:prstGeom>
          <a:noFill/>
        </p:spPr>
        <p:txBody>
          <a:bodyPr wrap="none" rtlCol="0">
            <a:spAutoFit/>
          </a:bodyPr>
          <a:lstStyle/>
          <a:p>
            <a:r>
              <a:rPr lang="en-US" sz="2400" dirty="0">
                <a:solidFill>
                  <a:srgbClr val="0000FF"/>
                </a:solidFill>
              </a:rPr>
              <a:t>recurse</a:t>
            </a:r>
          </a:p>
        </p:txBody>
      </p:sp>
    </p:spTree>
    <p:extLst>
      <p:ext uri="{BB962C8B-B14F-4D97-AF65-F5344CB8AC3E}">
        <p14:creationId xmlns:p14="http://schemas.microsoft.com/office/powerpoint/2010/main" val="123082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91B7ACC2-C25B-B743-BF37-A22E6A12B0AA}"/>
              </a:ext>
            </a:extLst>
          </p:cNvPr>
          <p:cNvSpPr>
            <a:spLocks noGrp="1" noChangeArrowheads="1"/>
          </p:cNvSpPr>
          <p:nvPr>
            <p:ph type="title" idx="4294967295"/>
          </p:nvPr>
        </p:nvSpPr>
        <p:spPr>
          <a:xfrm>
            <a:off x="126124" y="123496"/>
            <a:ext cx="9017876" cy="990600"/>
          </a:xfrm>
        </p:spPr>
        <p:txBody>
          <a:bodyPr>
            <a:normAutofit/>
          </a:bodyPr>
          <a:lstStyle/>
          <a:p>
            <a:pPr eaLnBrk="1" hangingPunct="1">
              <a:defRPr/>
            </a:pPr>
            <a:r>
              <a:rPr lang="en-US" dirty="0">
                <a:cs typeface="+mj-cs"/>
              </a:rPr>
              <a:t>Knapsack problems:  Greedy or not?</a:t>
            </a:r>
          </a:p>
        </p:txBody>
      </p:sp>
      <p:sp>
        <p:nvSpPr>
          <p:cNvPr id="90115" name="Rectangle 3">
            <a:extLst>
              <a:ext uri="{FF2B5EF4-FFF2-40B4-BE49-F238E27FC236}">
                <a16:creationId xmlns:a16="http://schemas.microsoft.com/office/drawing/2014/main" id="{008E574C-3857-4E4E-92EE-6F8B16DC3EB9}"/>
              </a:ext>
            </a:extLst>
          </p:cNvPr>
          <p:cNvSpPr>
            <a:spLocks noGrp="1" noChangeArrowheads="1"/>
          </p:cNvSpPr>
          <p:nvPr>
            <p:ph type="body" idx="4294967295"/>
          </p:nvPr>
        </p:nvSpPr>
        <p:spPr>
          <a:xfrm>
            <a:off x="596462" y="1368972"/>
            <a:ext cx="8077200" cy="4953000"/>
          </a:xfrm>
        </p:spPr>
        <p:txBody>
          <a:bodyPr>
            <a:normAutofit/>
          </a:bodyPr>
          <a:lstStyle/>
          <a:p>
            <a:pPr marL="0" indent="0" eaLnBrk="1" hangingPunct="1">
              <a:buFont typeface="Wingdings" pitchFamily="2" charset="2"/>
              <a:buNone/>
            </a:pPr>
            <a:r>
              <a:rPr lang="en-US" altLang="en-US" sz="2000" b="1" dirty="0">
                <a:solidFill>
                  <a:srgbClr val="0000FF"/>
                </a:solidFill>
              </a:rPr>
              <a:t>0-1 Knapsack</a:t>
            </a:r>
            <a:r>
              <a:rPr lang="en-US" altLang="en-US" sz="2000" dirty="0"/>
              <a:t> – A thief robbing a store finds n items worth v</a:t>
            </a:r>
            <a:r>
              <a:rPr lang="en-US" altLang="en-US" sz="2000" baseline="-25000" dirty="0"/>
              <a:t>1</a:t>
            </a:r>
            <a:r>
              <a:rPr lang="en-US" altLang="en-US" sz="2000" dirty="0"/>
              <a:t>, v</a:t>
            </a:r>
            <a:r>
              <a:rPr lang="en-US" altLang="en-US" sz="2000" baseline="-25000" dirty="0"/>
              <a:t>2</a:t>
            </a:r>
            <a:r>
              <a:rPr lang="en-US" altLang="en-US" sz="2000" dirty="0"/>
              <a:t>, .., </a:t>
            </a:r>
            <a:r>
              <a:rPr lang="en-US" altLang="en-US" sz="2000" dirty="0" err="1"/>
              <a:t>v</a:t>
            </a:r>
            <a:r>
              <a:rPr lang="en-US" altLang="en-US" sz="2000" baseline="-25000" dirty="0" err="1"/>
              <a:t>n</a:t>
            </a:r>
            <a:r>
              <a:rPr lang="en-US" altLang="en-US" sz="2000" dirty="0"/>
              <a:t> dollars and weight w</a:t>
            </a:r>
            <a:r>
              <a:rPr lang="en-US" altLang="en-US" sz="2000" baseline="-25000" dirty="0"/>
              <a:t>1</a:t>
            </a:r>
            <a:r>
              <a:rPr lang="en-US" altLang="en-US" sz="2000" dirty="0"/>
              <a:t>, w</a:t>
            </a:r>
            <a:r>
              <a:rPr lang="en-US" altLang="en-US" sz="2000" baseline="-25000" dirty="0"/>
              <a:t>2</a:t>
            </a:r>
            <a:r>
              <a:rPr lang="en-US" altLang="en-US" sz="2000" dirty="0"/>
              <a:t>, …, </a:t>
            </a:r>
            <a:r>
              <a:rPr lang="en-US" altLang="en-US" sz="2000" dirty="0" err="1"/>
              <a:t>w</a:t>
            </a:r>
            <a:r>
              <a:rPr lang="en-US" altLang="en-US" sz="2000" baseline="-25000" dirty="0" err="1"/>
              <a:t>n</a:t>
            </a:r>
            <a:r>
              <a:rPr lang="en-US" altLang="en-US" sz="2000" dirty="0"/>
              <a:t> pounds, where v</a:t>
            </a:r>
            <a:r>
              <a:rPr lang="en-US" altLang="en-US" sz="2000" baseline="-25000" dirty="0"/>
              <a:t>i</a:t>
            </a:r>
            <a:r>
              <a:rPr lang="en-US" altLang="en-US" sz="2000" dirty="0"/>
              <a:t> and </a:t>
            </a:r>
            <a:r>
              <a:rPr lang="en-US" altLang="en-US" sz="2000" dirty="0" err="1"/>
              <a:t>w</a:t>
            </a:r>
            <a:r>
              <a:rPr lang="en-US" altLang="en-US" sz="2000" baseline="-25000" dirty="0" err="1"/>
              <a:t>i</a:t>
            </a:r>
            <a:r>
              <a:rPr lang="en-US" altLang="en-US" sz="2000" dirty="0"/>
              <a:t> are integers.  The thief can carry at most W pounds in the knapsack.  Which items should the thief take if he wants to maximize value.</a:t>
            </a:r>
          </a:p>
          <a:p>
            <a:pPr marL="0" indent="0" eaLnBrk="1" hangingPunct="1">
              <a:buFont typeface="Wingdings" pitchFamily="2" charset="2"/>
              <a:buNone/>
            </a:pPr>
            <a:endParaRPr lang="en-US" altLang="en-US" sz="2000" b="1" dirty="0">
              <a:solidFill>
                <a:srgbClr val="0000FF"/>
              </a:solidFill>
            </a:endParaRPr>
          </a:p>
          <a:p>
            <a:pPr marL="0" indent="0" eaLnBrk="1" hangingPunct="1">
              <a:buFont typeface="Wingdings" pitchFamily="2" charset="2"/>
              <a:buNone/>
            </a:pPr>
            <a:endParaRPr lang="en-US" altLang="en-US" sz="2000" b="1" dirty="0">
              <a:solidFill>
                <a:srgbClr val="0000FF"/>
              </a:solidFill>
            </a:endParaRPr>
          </a:p>
          <a:p>
            <a:pPr marL="0" indent="0" eaLnBrk="1" hangingPunct="1">
              <a:buFont typeface="Wingdings" pitchFamily="2" charset="2"/>
              <a:buNone/>
            </a:pPr>
            <a:endParaRPr lang="en-US" altLang="en-US" sz="2000" b="1" dirty="0">
              <a:solidFill>
                <a:srgbClr val="0000FF"/>
              </a:solidFill>
            </a:endParaRPr>
          </a:p>
          <a:p>
            <a:pPr marL="0" indent="0" eaLnBrk="1" hangingPunct="1">
              <a:buFont typeface="Wingdings" pitchFamily="2" charset="2"/>
              <a:buNone/>
            </a:pPr>
            <a:endParaRPr lang="en-US" altLang="en-US" sz="2000" b="1" dirty="0">
              <a:solidFill>
                <a:srgbClr val="0000FF"/>
              </a:solidFill>
            </a:endParaRPr>
          </a:p>
          <a:p>
            <a:pPr marL="0" indent="0" eaLnBrk="1" hangingPunct="1">
              <a:buFont typeface="Wingdings" pitchFamily="2" charset="2"/>
              <a:buNone/>
            </a:pPr>
            <a:r>
              <a:rPr lang="en-US" altLang="en-US" sz="2000" b="1" dirty="0">
                <a:solidFill>
                  <a:srgbClr val="0000FF"/>
                </a:solidFill>
              </a:rPr>
              <a:t>Fractional knapsack problem</a:t>
            </a:r>
            <a:r>
              <a:rPr lang="en-US" altLang="en-US" sz="2000" dirty="0"/>
              <a:t> – Same as above, but the thief happens to be at the bulk section of the store and can carry fractional portions of the items.  For example, the thief could take 20% of item </a:t>
            </a:r>
            <a:r>
              <a:rPr lang="en-US" altLang="en-US" sz="2000" dirty="0" err="1"/>
              <a:t>i</a:t>
            </a:r>
            <a:r>
              <a:rPr lang="en-US" altLang="en-US" sz="2000" dirty="0"/>
              <a:t> for a weight of 0.2w</a:t>
            </a:r>
            <a:r>
              <a:rPr lang="en-US" altLang="en-US" sz="2000" baseline="-25000" dirty="0"/>
              <a:t>i</a:t>
            </a:r>
            <a:r>
              <a:rPr lang="en-US" altLang="en-US" sz="2000" dirty="0"/>
              <a:t> and a value of 0.2v</a:t>
            </a:r>
            <a:r>
              <a:rPr lang="en-US" altLang="en-US" sz="2000" baseline="-25000" dirty="0"/>
              <a:t>i</a:t>
            </a:r>
            <a:r>
              <a:rPr lang="en-US" altLang="en-US" sz="2000" dirty="0"/>
              <a:t>.</a:t>
            </a:r>
          </a:p>
        </p:txBody>
      </p:sp>
    </p:spTree>
    <p:extLst>
      <p:ext uri="{BB962C8B-B14F-4D97-AF65-F5344CB8AC3E}">
        <p14:creationId xmlns:p14="http://schemas.microsoft.com/office/powerpoint/2010/main" val="3773151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64AB-A2B3-FD41-97B6-464B2CCCA2AB}"/>
              </a:ext>
            </a:extLst>
          </p:cNvPr>
          <p:cNvSpPr>
            <a:spLocks noGrp="1"/>
          </p:cNvSpPr>
          <p:nvPr>
            <p:ph type="title"/>
          </p:nvPr>
        </p:nvSpPr>
        <p:spPr/>
        <p:txBody>
          <a:bodyPr/>
          <a:lstStyle/>
          <a:p>
            <a:pPr>
              <a:defRPr/>
            </a:pPr>
            <a:r>
              <a:rPr lang="en-US" dirty="0"/>
              <a:t>Greedy algorithms</a:t>
            </a:r>
          </a:p>
        </p:txBody>
      </p:sp>
      <p:sp>
        <p:nvSpPr>
          <p:cNvPr id="3" name="Content Placeholder 2">
            <a:extLst>
              <a:ext uri="{FF2B5EF4-FFF2-40B4-BE49-F238E27FC236}">
                <a16:creationId xmlns:a16="http://schemas.microsoft.com/office/drawing/2014/main" id="{2A8B1ECA-A42E-E247-9DD5-894618173B0C}"/>
              </a:ext>
            </a:extLst>
          </p:cNvPr>
          <p:cNvSpPr>
            <a:spLocks noGrp="1"/>
          </p:cNvSpPr>
          <p:nvPr>
            <p:ph idx="1"/>
          </p:nvPr>
        </p:nvSpPr>
        <p:spPr/>
        <p:txBody>
          <a:bodyPr/>
          <a:lstStyle/>
          <a:p>
            <a:pPr marL="0" indent="0">
              <a:buFont typeface="Wingdings" charset="0"/>
              <a:buNone/>
              <a:defRPr/>
            </a:pPr>
            <a:r>
              <a:rPr lang="en-US" sz="2400" dirty="0">
                <a:solidFill>
                  <a:srgbClr val="FF0000"/>
                </a:solidFill>
              </a:rPr>
              <a:t>What is a greedy algorithm?</a:t>
            </a:r>
          </a:p>
          <a:p>
            <a:pPr marL="0" indent="0">
              <a:buFont typeface="Wingdings" charset="0"/>
              <a:buNone/>
              <a:defRPr/>
            </a:pPr>
            <a:endParaRPr lang="en-US" sz="2400" dirty="0">
              <a:solidFill>
                <a:srgbClr val="FF0000"/>
              </a:solidFill>
            </a:endParaRPr>
          </a:p>
          <a:p>
            <a:pPr marL="0" indent="0">
              <a:buFont typeface="Wingdings" charset="0"/>
              <a:buNone/>
              <a:defRPr/>
            </a:pPr>
            <a:r>
              <a:rPr lang="en-US" sz="2400" dirty="0">
                <a:solidFill>
                  <a:srgbClr val="0000FF"/>
                </a:solidFill>
              </a:rPr>
              <a:t>Algorithm that makes a local decision with the goal of creating a globally optimal solution.</a:t>
            </a:r>
          </a:p>
          <a:p>
            <a:pPr marL="0" indent="0">
              <a:buFont typeface="Wingdings" charset="0"/>
              <a:buNone/>
              <a:defRPr/>
            </a:pPr>
            <a:endParaRPr lang="en-US" sz="2400" dirty="0">
              <a:solidFill>
                <a:srgbClr val="0000FF"/>
              </a:solidFill>
            </a:endParaRPr>
          </a:p>
          <a:p>
            <a:pPr marL="0" indent="0">
              <a:buFont typeface="Wingdings" charset="0"/>
              <a:buNone/>
              <a:defRPr/>
            </a:pPr>
            <a:r>
              <a:rPr lang="en-US" sz="2400" dirty="0">
                <a:solidFill>
                  <a:srgbClr val="0000FF"/>
                </a:solidFill>
              </a:rPr>
              <a:t>Method for solving problems where optimal solutions can be defined in terms of optimal solutions to sub-problems.</a:t>
            </a:r>
          </a:p>
          <a:p>
            <a:pPr marL="0" indent="0">
              <a:buFont typeface="Wingdings" charset="0"/>
              <a:buNone/>
              <a:defRPr/>
            </a:pPr>
            <a:endParaRPr lang="en-US" sz="2400" dirty="0">
              <a:solidFill>
                <a:srgbClr val="0000FF"/>
              </a:solidFill>
            </a:endParaRPr>
          </a:p>
          <a:p>
            <a:pPr marL="0" indent="0">
              <a:buFont typeface="Wingdings" charset="0"/>
              <a:buNone/>
              <a:defRPr/>
            </a:pPr>
            <a:r>
              <a:rPr lang="en-US" sz="2400" dirty="0">
                <a:solidFill>
                  <a:srgbClr val="FF0000"/>
                </a:solidFill>
              </a:rPr>
              <a:t>What does this mean? Where have we seen this before?</a:t>
            </a:r>
          </a:p>
        </p:txBody>
      </p:sp>
    </p:spTree>
    <p:extLst>
      <p:ext uri="{BB962C8B-B14F-4D97-AF65-F5344CB8AC3E}">
        <p14:creationId xmlns:p14="http://schemas.microsoft.com/office/powerpoint/2010/main" val="2883176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noFill/>
        <a:ln w="38100" cmpd="sng"/>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7875</TotalTime>
  <Words>2590</Words>
  <Application>Microsoft Macintosh PowerPoint</Application>
  <PresentationFormat>On-screen Show (4:3)</PresentationFormat>
  <Paragraphs>383</Paragraphs>
  <Slides>80</Slides>
  <Notes>10</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80</vt:i4>
      </vt:variant>
    </vt:vector>
  </HeadingPairs>
  <TitlesOfParts>
    <vt:vector size="88" baseType="lpstr">
      <vt:lpstr>ＭＳ Ｐゴシック</vt:lpstr>
      <vt:lpstr>Arial</vt:lpstr>
      <vt:lpstr>Calibri</vt:lpstr>
      <vt:lpstr>Cambria Math</vt:lpstr>
      <vt:lpstr>Tw Cen MT</vt:lpstr>
      <vt:lpstr>Wingdings</vt:lpstr>
      <vt:lpstr>Wingdings 2</vt:lpstr>
      <vt:lpstr>Median</vt:lpstr>
      <vt:lpstr>Greedy algorithms</vt:lpstr>
      <vt:lpstr>Admin</vt:lpstr>
      <vt:lpstr>A problem</vt:lpstr>
      <vt:lpstr>Making change!</vt:lpstr>
      <vt:lpstr>Making change!</vt:lpstr>
      <vt:lpstr>Making change!</vt:lpstr>
      <vt:lpstr>Algorithms vs heuristics</vt:lpstr>
      <vt:lpstr>Making change!</vt:lpstr>
      <vt:lpstr>Greedy algorithms</vt:lpstr>
      <vt:lpstr>Divide and conquer</vt:lpstr>
      <vt:lpstr>Divide and conquer</vt:lpstr>
      <vt:lpstr>Greedy vs. divide and conquer</vt:lpstr>
      <vt:lpstr>Greedy vs. divide and conquer</vt:lpstr>
      <vt:lpstr>Greedy vs. DP</vt:lpstr>
      <vt:lpstr>Proving correctness: greedy choice property</vt:lpstr>
      <vt:lpstr>Making change!</vt:lpstr>
      <vt:lpstr>Optimal substructure</vt:lpstr>
      <vt:lpstr>Optimal substructure</vt:lpstr>
      <vt:lpstr>Optimal substructure</vt:lpstr>
      <vt:lpstr>Optimal substructure</vt:lpstr>
      <vt:lpstr>Optimal substructure</vt:lpstr>
      <vt:lpstr>Proving greedy choice property </vt:lpstr>
      <vt:lpstr>Greedy choice property</vt:lpstr>
      <vt:lpstr>Greedy choice property</vt:lpstr>
      <vt:lpstr>Greedy choice property</vt:lpstr>
      <vt:lpstr>Greedy choice property</vt:lpstr>
      <vt:lpstr>Greedy choice property</vt:lpstr>
      <vt:lpstr>Greedy choice property fails</vt:lpstr>
      <vt:lpstr>Greedy choice property fails</vt:lpstr>
      <vt:lpstr>Interval scheduling</vt:lpstr>
      <vt:lpstr>Interval scheduling</vt:lpstr>
      <vt:lpstr>Interval scheduling</vt:lpstr>
      <vt:lpstr>Simple recursive solution</vt:lpstr>
      <vt:lpstr>Simple recursive solution</vt:lpstr>
      <vt:lpstr>Can we do better?</vt:lpstr>
      <vt:lpstr>Overview of a greedy approach</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Efficient greedy algorithm</vt:lpstr>
      <vt:lpstr>Is our greedy approach, correct?</vt:lpstr>
      <vt:lpstr>Is our greedy approach, correct?</vt:lpstr>
      <vt:lpstr>Stays ahead</vt:lpstr>
      <vt:lpstr>Stays ahead</vt:lpstr>
      <vt:lpstr>Stays ahead</vt:lpstr>
      <vt:lpstr>Stays ahead</vt:lpstr>
      <vt:lpstr>An efficient solution</vt:lpstr>
      <vt:lpstr>Running time?</vt:lpstr>
      <vt:lpstr>Scheduling all intervals</vt:lpstr>
      <vt:lpstr>Greedy approach?</vt:lpstr>
      <vt:lpstr>Calculating max conflicts efficiently</vt:lpstr>
      <vt:lpstr>Calculating max conflicts efficiently</vt:lpstr>
      <vt:lpstr>Calculating max conflicts efficiently</vt:lpstr>
      <vt:lpstr>Calculating max conflicts efficiently</vt:lpstr>
      <vt:lpstr>Calculating max conflicts efficiently</vt:lpstr>
      <vt:lpstr>Calculating max conflicts efficiently</vt:lpstr>
      <vt:lpstr>Calculating max conflicts</vt:lpstr>
      <vt:lpstr>Correctness?</vt:lpstr>
      <vt:lpstr>Runtime?</vt:lpstr>
      <vt:lpstr>Knapsack problems:   Greedy or not?</vt:lpstr>
      <vt:lpstr>PowerPoint Presentation</vt:lpstr>
      <vt:lpstr>PowerPoint Presentation</vt:lpstr>
      <vt:lpstr>Knapsack problems:  Greedy or not?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Collins Munene Kariuki</cp:lastModifiedBy>
  <cp:revision>442</cp:revision>
  <cp:lastPrinted>2022-10-20T20:18:00Z</cp:lastPrinted>
  <dcterms:created xsi:type="dcterms:W3CDTF">2013-09-08T20:10:23Z</dcterms:created>
  <dcterms:modified xsi:type="dcterms:W3CDTF">2024-04-15T23:06:10Z</dcterms:modified>
</cp:coreProperties>
</file>