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9"/>
  </p:notesMasterIdLst>
  <p:sldIdLst>
    <p:sldId id="256" r:id="rId2"/>
    <p:sldId id="396" r:id="rId3"/>
    <p:sldId id="343" r:id="rId4"/>
    <p:sldId id="395" r:id="rId5"/>
    <p:sldId id="390" r:id="rId6"/>
    <p:sldId id="389" r:id="rId7"/>
    <p:sldId id="378" r:id="rId8"/>
    <p:sldId id="345" r:id="rId9"/>
    <p:sldId id="379" r:id="rId10"/>
    <p:sldId id="380" r:id="rId11"/>
    <p:sldId id="381" r:id="rId12"/>
    <p:sldId id="397" r:id="rId13"/>
    <p:sldId id="347" r:id="rId14"/>
    <p:sldId id="398" r:id="rId15"/>
    <p:sldId id="399" r:id="rId16"/>
    <p:sldId id="400" r:id="rId17"/>
    <p:sldId id="404" r:id="rId18"/>
    <p:sldId id="394" r:id="rId19"/>
    <p:sldId id="393" r:id="rId20"/>
    <p:sldId id="348" r:id="rId21"/>
    <p:sldId id="349" r:id="rId22"/>
    <p:sldId id="351" r:id="rId23"/>
    <p:sldId id="352" r:id="rId24"/>
    <p:sldId id="353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3" r:id="rId33"/>
    <p:sldId id="369" r:id="rId34"/>
    <p:sldId id="382" r:id="rId35"/>
    <p:sldId id="365" r:id="rId36"/>
    <p:sldId id="366" r:id="rId37"/>
    <p:sldId id="367" r:id="rId38"/>
    <p:sldId id="370" r:id="rId39"/>
    <p:sldId id="371" r:id="rId40"/>
    <p:sldId id="372" r:id="rId41"/>
    <p:sldId id="386" r:id="rId42"/>
    <p:sldId id="373" r:id="rId43"/>
    <p:sldId id="383" r:id="rId44"/>
    <p:sldId id="414" r:id="rId45"/>
    <p:sldId id="384" r:id="rId46"/>
    <p:sldId id="385" r:id="rId47"/>
    <p:sldId id="405" r:id="rId48"/>
    <p:sldId id="391" r:id="rId49"/>
    <p:sldId id="392" r:id="rId50"/>
    <p:sldId id="406" r:id="rId51"/>
    <p:sldId id="407" r:id="rId52"/>
    <p:sldId id="408" r:id="rId53"/>
    <p:sldId id="409" r:id="rId54"/>
    <p:sldId id="410" r:id="rId55"/>
    <p:sldId id="411" r:id="rId56"/>
    <p:sldId id="412" r:id="rId57"/>
    <p:sldId id="413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/>
    <p:restoredTop sz="94719"/>
  </p:normalViewPr>
  <p:slideViewPr>
    <p:cSldViewPr>
      <p:cViewPr varScale="1">
        <p:scale>
          <a:sx n="147" d="100"/>
          <a:sy n="147" d="100"/>
        </p:scale>
        <p:origin x="21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9AAE5-86D0-F24E-8B41-A414CAB6425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C191-45DF-C745-B2DF-5BADD78EE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AC191-45DF-C745-B2DF-5BADD78EE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1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AC191-45DF-C745-B2DF-5BADD78EE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8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AC191-45DF-C745-B2DF-5BADD78EE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AC191-45DF-C745-B2DF-5BADD78EE5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AC191-45DF-C745-B2DF-5BADD78EE5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AC191-45DF-C745-B2DF-5BADD78EE5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AC191-45DF-C745-B2DF-5BADD78EE55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6DED4-A745-C247-A188-F792E5A3E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600E5-3238-0242-BFE3-1C3D6D6CF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BC2E7-E714-8446-947C-DA452C6DF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6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32807-187D-6846-B073-68EA310A4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1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4708F-7AF7-B644-AED2-27A9F4302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BB985-09AF-9348-9590-D9537A790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2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56F86-F6FB-014D-BB72-A4722A03A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8D671-C5AD-424D-BE4B-54B3B5538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4C100-35BA-6D42-92FA-2248C32BB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BFB71-0FAA-7A4A-A936-AE8ABC73A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5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75251-C371-8844-AAF0-9D5124D00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49E1E051-F91B-674A-ACD5-0589ECE61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8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9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0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9.e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3.e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0.wmf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1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1.wmf"/><Relationship Id="rId3" Type="http://schemas.openxmlformats.org/officeDocument/2006/relationships/image" Target="../media/image24.emf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0.wmf"/><Relationship Id="rId5" Type="http://schemas.openxmlformats.org/officeDocument/2006/relationships/image" Target="../media/image16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Order Statistics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David Kauchak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cs140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Spring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31838"/>
          </a:xfrm>
        </p:spPr>
        <p:txBody>
          <a:bodyPr/>
          <a:lstStyle/>
          <a:p>
            <a:pPr>
              <a:defRPr/>
            </a:pPr>
            <a:r>
              <a:rPr lang="en-US" dirty="0"/>
              <a:t>An example</a:t>
            </a:r>
          </a:p>
        </p:txBody>
      </p:sp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685800" y="2209800"/>
            <a:ext cx="754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5 2 34 9 17 2 1 34 18 5 3 2 1 6 5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81000" y="1276350"/>
            <a:ext cx="502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We’re looking for the 5</a:t>
            </a:r>
            <a:r>
              <a:rPr lang="en-US" sz="2000" baseline="30000"/>
              <a:t>th</a:t>
            </a:r>
            <a:r>
              <a:rPr lang="en-US" sz="2000"/>
              <a:t> smallest</a:t>
            </a: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685800" y="38100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&lt; 5:  </a:t>
            </a:r>
            <a:r>
              <a:rPr lang="en-US" sz="2800">
                <a:solidFill>
                  <a:srgbClr val="3366FF"/>
                </a:solidFill>
              </a:rPr>
              <a:t>2 2 1 3 2 1</a:t>
            </a:r>
          </a:p>
        </p:txBody>
      </p:sp>
      <p:sp>
        <p:nvSpPr>
          <p:cNvPr id="21509" name="TextBox 7"/>
          <p:cNvSpPr txBox="1">
            <a:spLocks noChangeArrowheads="1"/>
          </p:cNvSpPr>
          <p:nvPr/>
        </p:nvSpPr>
        <p:spPr bwMode="auto">
          <a:xfrm>
            <a:off x="609600" y="4505325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= 5:  </a:t>
            </a:r>
            <a:r>
              <a:rPr lang="en-US" sz="2800">
                <a:solidFill>
                  <a:srgbClr val="3366FF"/>
                </a:solidFill>
              </a:rPr>
              <a:t>5 5 5</a:t>
            </a:r>
          </a:p>
        </p:txBody>
      </p:sp>
      <p:sp>
        <p:nvSpPr>
          <p:cNvPr id="21510" name="TextBox 8"/>
          <p:cNvSpPr txBox="1">
            <a:spLocks noChangeArrowheads="1"/>
          </p:cNvSpPr>
          <p:nvPr/>
        </p:nvSpPr>
        <p:spPr bwMode="auto">
          <a:xfrm>
            <a:off x="685800" y="5181600"/>
            <a:ext cx="419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&gt; 5:  </a:t>
            </a:r>
            <a:r>
              <a:rPr lang="en-US" sz="2800">
                <a:solidFill>
                  <a:srgbClr val="3366FF"/>
                </a:solidFill>
              </a:rPr>
              <a:t>34 9 17 34 18 6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953000" y="4267200"/>
            <a:ext cx="388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0000"/>
                </a:solidFill>
              </a:rPr>
              <a:t>Does this help 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31838"/>
          </a:xfrm>
        </p:spPr>
        <p:txBody>
          <a:bodyPr/>
          <a:lstStyle/>
          <a:p>
            <a:pPr>
              <a:defRPr/>
            </a:pPr>
            <a:r>
              <a:rPr lang="en-US" dirty="0"/>
              <a:t>An example</a:t>
            </a:r>
          </a:p>
        </p:txBody>
      </p:sp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685800" y="2209800"/>
            <a:ext cx="754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5 2 34 9 17 2 1 34 18 5 3 2 1 6 5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381000" y="1276350"/>
            <a:ext cx="502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We’re looking for the 5</a:t>
            </a:r>
            <a:r>
              <a:rPr lang="en-US" sz="2000" baseline="30000"/>
              <a:t>th</a:t>
            </a:r>
            <a:r>
              <a:rPr lang="en-US" sz="2000"/>
              <a:t> smallest</a:t>
            </a:r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685800" y="38100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&lt; 5:  </a:t>
            </a:r>
            <a:r>
              <a:rPr lang="en-US" sz="2800">
                <a:solidFill>
                  <a:srgbClr val="3366FF"/>
                </a:solidFill>
              </a:rPr>
              <a:t>2 2 1 3 2 1</a:t>
            </a:r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609600" y="4505325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= 5:  </a:t>
            </a:r>
            <a:r>
              <a:rPr lang="en-US" sz="2800">
                <a:solidFill>
                  <a:srgbClr val="3366FF"/>
                </a:solidFill>
              </a:rPr>
              <a:t>5 5 5</a:t>
            </a:r>
          </a:p>
        </p:txBody>
      </p:sp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685800" y="5181600"/>
            <a:ext cx="419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&gt; 5:  </a:t>
            </a:r>
            <a:r>
              <a:rPr lang="en-US" sz="2800">
                <a:solidFill>
                  <a:srgbClr val="3366FF"/>
                </a:solidFill>
              </a:rPr>
              <a:t>34 9 17 34 18 6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3810000"/>
            <a:ext cx="1905000" cy="53340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29000" y="4038600"/>
            <a:ext cx="1524000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7" name="TextBox 12"/>
          <p:cNvSpPr txBox="1">
            <a:spLocks noChangeArrowheads="1"/>
          </p:cNvSpPr>
          <p:nvPr/>
        </p:nvSpPr>
        <p:spPr bwMode="auto">
          <a:xfrm>
            <a:off x="5181600" y="3657600"/>
            <a:ext cx="365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We know the 5</a:t>
            </a:r>
            <a:r>
              <a:rPr lang="en-US" baseline="30000" dirty="0">
                <a:solidFill>
                  <a:srgbClr val="0000FF"/>
                </a:solidFill>
              </a:rPr>
              <a:t>th</a:t>
            </a:r>
            <a:r>
              <a:rPr lang="en-US" dirty="0">
                <a:solidFill>
                  <a:srgbClr val="0000FF"/>
                </a:solidFill>
              </a:rPr>
              <a:t> smallest must be in this 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19200" y="38100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   q ← Partition(A, p, r)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 = q-p+1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if k =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A[q]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if k &lt;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k, p, q-1)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// k &gt;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k-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, q+1, 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D5878-4D8D-AE4D-A689-8C91C6457EE8}"/>
              </a:ext>
            </a:extLst>
          </p:cNvPr>
          <p:cNvSpPr txBox="1"/>
          <p:nvPr/>
        </p:nvSpPr>
        <p:spPr>
          <a:xfrm>
            <a:off x="903890" y="4740166"/>
            <a:ext cx="7135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dirty="0"/>
              <a:t>: array of data</a:t>
            </a:r>
          </a:p>
          <a:p>
            <a:r>
              <a:rPr lang="en-US" sz="2400" b="1" dirty="0"/>
              <a:t>k</a:t>
            </a:r>
            <a:r>
              <a:rPr lang="en-US" sz="2400" dirty="0"/>
              <a:t>: find the kth smallest</a:t>
            </a:r>
          </a:p>
          <a:p>
            <a:r>
              <a:rPr lang="en-US" sz="2400" b="1" dirty="0"/>
              <a:t>p, r</a:t>
            </a:r>
            <a:r>
              <a:rPr lang="en-US" sz="2400" dirty="0"/>
              <a:t>: current span we’re exploring (initially 1, </a:t>
            </a:r>
            <a:r>
              <a:rPr lang="en-US" sz="2400" dirty="0" err="1"/>
              <a:t>len</a:t>
            </a:r>
            <a:r>
              <a:rPr lang="en-US" sz="2400" dirty="0"/>
              <a:t>(A))</a:t>
            </a:r>
          </a:p>
        </p:txBody>
      </p:sp>
    </p:spTree>
    <p:extLst>
      <p:ext uri="{BB962C8B-B14F-4D97-AF65-F5344CB8AC3E}">
        <p14:creationId xmlns:p14="http://schemas.microsoft.com/office/powerpoint/2010/main" val="26340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639763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 dirty="0">
                <a:cs typeface="+mj-cs"/>
              </a:rPr>
              <a:t>Selection: divide and conquer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137" y="1257300"/>
            <a:ext cx="7543800" cy="16192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000" dirty="0">
                <a:cs typeface="+mn-cs"/>
              </a:rPr>
              <a:t>Call Partition</a:t>
            </a:r>
          </a:p>
          <a:p>
            <a:pPr lvl="1" eaLnBrk="1" hangingPunct="1">
              <a:defRPr/>
            </a:pPr>
            <a:r>
              <a:rPr lang="en-US" sz="1800" dirty="0">
                <a:cs typeface="+mn-cs"/>
              </a:rPr>
              <a:t>Decide which of the three sets contains the answer we’re looking for.</a:t>
            </a:r>
          </a:p>
          <a:p>
            <a:pPr lvl="1" eaLnBrk="1" hangingPunct="1">
              <a:defRPr/>
            </a:pPr>
            <a:r>
              <a:rPr lang="en-US" sz="1800" dirty="0">
                <a:cs typeface="+mn-cs"/>
              </a:rPr>
              <a:t>Recurse.</a:t>
            </a:r>
            <a:endParaRPr lang="en-US" sz="20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+mn-cs"/>
              </a:rPr>
              <a:t>Like binary search on unsorted data.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38400" y="31813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   q </a:t>
            </a:r>
            <a:r>
              <a:rPr lang="en-US" sz="2400" dirty="0"/>
              <a:t>←</a:t>
            </a:r>
            <a:r>
              <a:rPr lang="en-US" sz="2400" dirty="0">
                <a:cs typeface="+mn-cs"/>
              </a:rPr>
              <a:t> Partition(A, p, r)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 = q-p+1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if k =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A[q]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if k &lt;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k, p, q-1)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// k &gt;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k-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, q+1, r)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90600" y="3810000"/>
            <a:ext cx="2514600" cy="762000"/>
            <a:chOff x="990600" y="3810000"/>
            <a:chExt cx="2514600" cy="762000"/>
          </a:xfrm>
        </p:grpSpPr>
        <p:sp>
          <p:nvSpPr>
            <p:cNvPr id="2" name="Oval 1"/>
            <p:cNvSpPr/>
            <p:nvPr/>
          </p:nvSpPr>
          <p:spPr>
            <a:xfrm>
              <a:off x="2667000" y="4191000"/>
              <a:ext cx="8382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1447800" y="4191000"/>
              <a:ext cx="11430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59" name="TextBox 5"/>
            <p:cNvSpPr txBox="1">
              <a:spLocks noChangeArrowheads="1"/>
            </p:cNvSpPr>
            <p:nvPr/>
          </p:nvSpPr>
          <p:spPr bwMode="auto">
            <a:xfrm>
              <a:off x="990600" y="3810000"/>
              <a:ext cx="60960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DF6C-BD6F-F647-8D92-A899A85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relq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2995C-DF37-B34A-92BA-805E78707A02}"/>
              </a:ext>
            </a:extLst>
          </p:cNvPr>
          <p:cNvSpPr/>
          <p:nvPr/>
        </p:nvSpPr>
        <p:spPr>
          <a:xfrm>
            <a:off x="394063" y="3962400"/>
            <a:ext cx="23622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4185B-91E2-AA4F-9CB2-9DA782914602}"/>
              </a:ext>
            </a:extLst>
          </p:cNvPr>
          <p:cNvSpPr/>
          <p:nvPr/>
        </p:nvSpPr>
        <p:spPr>
          <a:xfrm>
            <a:off x="5651863" y="3962400"/>
            <a:ext cx="23622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D9A33-C458-CA48-87C9-67CFC165BDE0}"/>
              </a:ext>
            </a:extLst>
          </p:cNvPr>
          <p:cNvSpPr/>
          <p:nvPr/>
        </p:nvSpPr>
        <p:spPr>
          <a:xfrm>
            <a:off x="2832463" y="3962400"/>
            <a:ext cx="26670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0D608-5ADA-3349-995D-2ADFF37F9B11}"/>
              </a:ext>
            </a:extLst>
          </p:cNvPr>
          <p:cNvSpPr txBox="1"/>
          <p:nvPr/>
        </p:nvSpPr>
        <p:spPr>
          <a:xfrm>
            <a:off x="922513" y="175260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relq</a:t>
            </a:r>
            <a:r>
              <a:rPr lang="en-US" sz="2400" dirty="0"/>
              <a:t> = q – p + 1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77662-2E00-E740-960B-099B35586996}"/>
              </a:ext>
            </a:extLst>
          </p:cNvPr>
          <p:cNvSpPr txBox="1"/>
          <p:nvPr/>
        </p:nvSpPr>
        <p:spPr>
          <a:xfrm>
            <a:off x="2756263" y="43896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AC046-CB2D-E74C-8BD0-827BA281D04A}"/>
              </a:ext>
            </a:extLst>
          </p:cNvPr>
          <p:cNvSpPr txBox="1"/>
          <p:nvPr/>
        </p:nvSpPr>
        <p:spPr>
          <a:xfrm>
            <a:off x="5279572" y="4395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9E8B5-D989-6342-BD51-00D6821C843D}"/>
              </a:ext>
            </a:extLst>
          </p:cNvPr>
          <p:cNvSpPr txBox="1"/>
          <p:nvPr/>
        </p:nvSpPr>
        <p:spPr>
          <a:xfrm>
            <a:off x="4015922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F3B395-B1A7-304F-A230-2589177E42E6}"/>
              </a:ext>
            </a:extLst>
          </p:cNvPr>
          <p:cNvCxnSpPr/>
          <p:nvPr/>
        </p:nvCxnSpPr>
        <p:spPr>
          <a:xfrm>
            <a:off x="457200" y="3657600"/>
            <a:ext cx="3429000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">
            <a:extLst>
              <a:ext uri="{FF2B5EF4-FFF2-40B4-BE49-F238E27FC236}">
                <a16:creationId xmlns:a16="http://schemas.microsoft.com/office/drawing/2014/main" id="{79EEAAC2-15DF-9741-9F5B-1C78282C0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828" y="1290638"/>
            <a:ext cx="3124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Partition returns the </a:t>
            </a:r>
            <a:r>
              <a:rPr lang="en-US" sz="2000" b="1" dirty="0">
                <a:solidFill>
                  <a:srgbClr val="0000FF"/>
                </a:solidFill>
              </a:rPr>
              <a:t>absolute</a:t>
            </a:r>
            <a:r>
              <a:rPr lang="en-US" sz="2000" dirty="0">
                <a:solidFill>
                  <a:srgbClr val="0000FF"/>
                </a:solidFill>
              </a:rPr>
              <a:t> index, but we want an index relative to the current p (window start)</a:t>
            </a:r>
          </a:p>
        </p:txBody>
      </p:sp>
    </p:spTree>
    <p:extLst>
      <p:ext uri="{BB962C8B-B14F-4D97-AF65-F5344CB8AC3E}">
        <p14:creationId xmlns:p14="http://schemas.microsoft.com/office/powerpoint/2010/main" val="427130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DF6C-BD6F-F647-8D92-A899A85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relq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2995C-DF37-B34A-92BA-805E78707A02}"/>
              </a:ext>
            </a:extLst>
          </p:cNvPr>
          <p:cNvSpPr/>
          <p:nvPr/>
        </p:nvSpPr>
        <p:spPr>
          <a:xfrm>
            <a:off x="394063" y="3962400"/>
            <a:ext cx="23622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4185B-91E2-AA4F-9CB2-9DA782914602}"/>
              </a:ext>
            </a:extLst>
          </p:cNvPr>
          <p:cNvSpPr/>
          <p:nvPr/>
        </p:nvSpPr>
        <p:spPr>
          <a:xfrm>
            <a:off x="5651863" y="3962400"/>
            <a:ext cx="23622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D9A33-C458-CA48-87C9-67CFC165BDE0}"/>
              </a:ext>
            </a:extLst>
          </p:cNvPr>
          <p:cNvSpPr/>
          <p:nvPr/>
        </p:nvSpPr>
        <p:spPr>
          <a:xfrm>
            <a:off x="2832463" y="3962400"/>
            <a:ext cx="26670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0D608-5ADA-3349-995D-2ADFF37F9B11}"/>
              </a:ext>
            </a:extLst>
          </p:cNvPr>
          <p:cNvSpPr txBox="1"/>
          <p:nvPr/>
        </p:nvSpPr>
        <p:spPr>
          <a:xfrm>
            <a:off x="922513" y="175260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relq</a:t>
            </a:r>
            <a:r>
              <a:rPr lang="en-US" sz="2400" dirty="0"/>
              <a:t> = q – p + 1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77662-2E00-E740-960B-099B35586996}"/>
              </a:ext>
            </a:extLst>
          </p:cNvPr>
          <p:cNvSpPr txBox="1"/>
          <p:nvPr/>
        </p:nvSpPr>
        <p:spPr>
          <a:xfrm>
            <a:off x="2756263" y="43896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AC046-CB2D-E74C-8BD0-827BA281D04A}"/>
              </a:ext>
            </a:extLst>
          </p:cNvPr>
          <p:cNvSpPr txBox="1"/>
          <p:nvPr/>
        </p:nvSpPr>
        <p:spPr>
          <a:xfrm>
            <a:off x="5279572" y="43956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9E8B5-D989-6342-BD51-00D6821C843D}"/>
              </a:ext>
            </a:extLst>
          </p:cNvPr>
          <p:cNvSpPr txBox="1"/>
          <p:nvPr/>
        </p:nvSpPr>
        <p:spPr>
          <a:xfrm>
            <a:off x="4015922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F3B395-B1A7-304F-A230-2589177E42E6}"/>
              </a:ext>
            </a:extLst>
          </p:cNvPr>
          <p:cNvCxnSpPr/>
          <p:nvPr/>
        </p:nvCxnSpPr>
        <p:spPr>
          <a:xfrm>
            <a:off x="457200" y="3657600"/>
            <a:ext cx="3429000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64DFB4-5F23-2E43-A8F2-C5953158C8F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069169" y="4572001"/>
            <a:ext cx="726398" cy="236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DA5E50-7FDC-194A-98C4-DBCFF9F006EF}"/>
              </a:ext>
            </a:extLst>
          </p:cNvPr>
          <p:cNvSpPr txBox="1"/>
          <p:nvPr/>
        </p:nvSpPr>
        <p:spPr>
          <a:xfrm>
            <a:off x="2943398" y="4731604"/>
            <a:ext cx="10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– p + 1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A94B8333-24B3-434E-A865-5489F7E67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828" y="1290638"/>
            <a:ext cx="3124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Partition returns the absolute index</a:t>
            </a:r>
            <a:r>
              <a:rPr lang="en-US" sz="2000">
                <a:solidFill>
                  <a:srgbClr val="0000FF"/>
                </a:solidFill>
              </a:rPr>
              <a:t>, but we </a:t>
            </a:r>
            <a:r>
              <a:rPr lang="en-US" sz="2000" dirty="0">
                <a:solidFill>
                  <a:srgbClr val="0000FF"/>
                </a:solidFill>
              </a:rPr>
              <a:t>want an index relative to the current p (window start)</a:t>
            </a:r>
          </a:p>
        </p:txBody>
      </p:sp>
    </p:spTree>
    <p:extLst>
      <p:ext uri="{BB962C8B-B14F-4D97-AF65-F5344CB8AC3E}">
        <p14:creationId xmlns:p14="http://schemas.microsoft.com/office/powerpoint/2010/main" val="342607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DF6C-BD6F-F647-8D92-A899A85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relq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4185B-91E2-AA4F-9CB2-9DA782914602}"/>
              </a:ext>
            </a:extLst>
          </p:cNvPr>
          <p:cNvSpPr/>
          <p:nvPr/>
        </p:nvSpPr>
        <p:spPr>
          <a:xfrm>
            <a:off x="5651863" y="3962400"/>
            <a:ext cx="23622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0D608-5ADA-3349-995D-2ADFF37F9B11}"/>
              </a:ext>
            </a:extLst>
          </p:cNvPr>
          <p:cNvSpPr txBox="1"/>
          <p:nvPr/>
        </p:nvSpPr>
        <p:spPr>
          <a:xfrm>
            <a:off x="922513" y="175260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relq</a:t>
            </a:r>
            <a:r>
              <a:rPr lang="en-US" sz="2400" dirty="0"/>
              <a:t> = q – p + 1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77662-2E00-E740-960B-099B35586996}"/>
              </a:ext>
            </a:extLst>
          </p:cNvPr>
          <p:cNvSpPr txBox="1"/>
          <p:nvPr/>
        </p:nvSpPr>
        <p:spPr>
          <a:xfrm>
            <a:off x="2756262" y="4389695"/>
            <a:ext cx="7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AC046-CB2D-E74C-8BD0-827BA281D04A}"/>
              </a:ext>
            </a:extLst>
          </p:cNvPr>
          <p:cNvSpPr txBox="1"/>
          <p:nvPr/>
        </p:nvSpPr>
        <p:spPr>
          <a:xfrm>
            <a:off x="5017243" y="438969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9E8B5-D989-6342-BD51-00D6821C843D}"/>
              </a:ext>
            </a:extLst>
          </p:cNvPr>
          <p:cNvSpPr txBox="1"/>
          <p:nvPr/>
        </p:nvSpPr>
        <p:spPr>
          <a:xfrm>
            <a:off x="4015922" y="34290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q=7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F3B395-B1A7-304F-A230-2589177E42E6}"/>
              </a:ext>
            </a:extLst>
          </p:cNvPr>
          <p:cNvCxnSpPr/>
          <p:nvPr/>
        </p:nvCxnSpPr>
        <p:spPr>
          <a:xfrm>
            <a:off x="457200" y="3657600"/>
            <a:ext cx="3429000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743E45-93D9-BF4B-AA4A-3BBA9CF5BFFA}"/>
              </a:ext>
            </a:extLst>
          </p:cNvPr>
          <p:cNvSpPr txBox="1"/>
          <p:nvPr/>
        </p:nvSpPr>
        <p:spPr>
          <a:xfrm>
            <a:off x="2717074" y="538189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</a:t>
            </a:r>
            <a:r>
              <a:rPr lang="en-US" dirty="0" err="1">
                <a:solidFill>
                  <a:srgbClr val="FF0000"/>
                </a:solidFill>
              </a:rPr>
              <a:t>relq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3FBE51-7703-6847-A2E7-9C610E7482EC}"/>
              </a:ext>
            </a:extLst>
          </p:cNvPr>
          <p:cNvSpPr/>
          <p:nvPr/>
        </p:nvSpPr>
        <p:spPr>
          <a:xfrm>
            <a:off x="2301252" y="396675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DC76DC-7DCF-C24E-A727-50B993EB7B98}"/>
              </a:ext>
            </a:extLst>
          </p:cNvPr>
          <p:cNvSpPr/>
          <p:nvPr/>
        </p:nvSpPr>
        <p:spPr>
          <a:xfrm>
            <a:off x="1793979" y="396979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11261-8574-3D42-BD84-8E065E97C0B8}"/>
              </a:ext>
            </a:extLst>
          </p:cNvPr>
          <p:cNvSpPr/>
          <p:nvPr/>
        </p:nvSpPr>
        <p:spPr>
          <a:xfrm>
            <a:off x="1260579" y="396979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7E1D9F-F6C0-6B4E-8595-0F4907257BA8}"/>
              </a:ext>
            </a:extLst>
          </p:cNvPr>
          <p:cNvSpPr/>
          <p:nvPr/>
        </p:nvSpPr>
        <p:spPr>
          <a:xfrm>
            <a:off x="727179" y="397283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41C9FE-EE96-0B48-9552-3B1F0DD41E59}"/>
              </a:ext>
            </a:extLst>
          </p:cNvPr>
          <p:cNvSpPr/>
          <p:nvPr/>
        </p:nvSpPr>
        <p:spPr>
          <a:xfrm>
            <a:off x="4437028" y="396240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6985A0-54CF-3F40-80E9-DE8CFA63D0EC}"/>
              </a:ext>
            </a:extLst>
          </p:cNvPr>
          <p:cNvSpPr/>
          <p:nvPr/>
        </p:nvSpPr>
        <p:spPr>
          <a:xfrm>
            <a:off x="3929755" y="3965440"/>
            <a:ext cx="415821" cy="38100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B579F5-76F3-8242-90AC-6D0D84733734}"/>
              </a:ext>
            </a:extLst>
          </p:cNvPr>
          <p:cNvSpPr/>
          <p:nvPr/>
        </p:nvSpPr>
        <p:spPr>
          <a:xfrm>
            <a:off x="3396355" y="396544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28574D-C4DF-6244-BC3A-7B95393CE076}"/>
              </a:ext>
            </a:extLst>
          </p:cNvPr>
          <p:cNvSpPr/>
          <p:nvPr/>
        </p:nvSpPr>
        <p:spPr>
          <a:xfrm>
            <a:off x="2862955" y="396848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ABE043-CF79-2E40-B392-7D8D9BB89338}"/>
              </a:ext>
            </a:extLst>
          </p:cNvPr>
          <p:cNvSpPr/>
          <p:nvPr/>
        </p:nvSpPr>
        <p:spPr>
          <a:xfrm>
            <a:off x="5017243" y="396240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ED2EE-9DB9-A64C-A7EC-2B58B7F11F82}"/>
              </a:ext>
            </a:extLst>
          </p:cNvPr>
          <p:cNvSpPr/>
          <p:nvPr/>
        </p:nvSpPr>
        <p:spPr>
          <a:xfrm>
            <a:off x="2819400" y="3838547"/>
            <a:ext cx="2722346" cy="61567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DCEB0D0C-8E74-3C47-AAED-FE77A518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828" y="1290638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Partition returns the absolute index, we want an index relative to the current p (window start)</a:t>
            </a:r>
          </a:p>
        </p:txBody>
      </p:sp>
    </p:spTree>
    <p:extLst>
      <p:ext uri="{BB962C8B-B14F-4D97-AF65-F5344CB8AC3E}">
        <p14:creationId xmlns:p14="http://schemas.microsoft.com/office/powerpoint/2010/main" val="131597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DF6C-BD6F-F647-8D92-A899A85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relq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4185B-91E2-AA4F-9CB2-9DA782914602}"/>
              </a:ext>
            </a:extLst>
          </p:cNvPr>
          <p:cNvSpPr/>
          <p:nvPr/>
        </p:nvSpPr>
        <p:spPr>
          <a:xfrm>
            <a:off x="5651863" y="3962400"/>
            <a:ext cx="23622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0D608-5ADA-3349-995D-2ADFF37F9B11}"/>
              </a:ext>
            </a:extLst>
          </p:cNvPr>
          <p:cNvSpPr txBox="1"/>
          <p:nvPr/>
        </p:nvSpPr>
        <p:spPr>
          <a:xfrm>
            <a:off x="922513" y="175260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relq</a:t>
            </a:r>
            <a:r>
              <a:rPr lang="en-US" sz="2400" dirty="0"/>
              <a:t> = q – p + 1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77662-2E00-E740-960B-099B35586996}"/>
              </a:ext>
            </a:extLst>
          </p:cNvPr>
          <p:cNvSpPr txBox="1"/>
          <p:nvPr/>
        </p:nvSpPr>
        <p:spPr>
          <a:xfrm>
            <a:off x="2756262" y="4389695"/>
            <a:ext cx="7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AC046-CB2D-E74C-8BD0-827BA281D04A}"/>
              </a:ext>
            </a:extLst>
          </p:cNvPr>
          <p:cNvSpPr txBox="1"/>
          <p:nvPr/>
        </p:nvSpPr>
        <p:spPr>
          <a:xfrm>
            <a:off x="5017243" y="438969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9E8B5-D989-6342-BD51-00D6821C843D}"/>
              </a:ext>
            </a:extLst>
          </p:cNvPr>
          <p:cNvSpPr txBox="1"/>
          <p:nvPr/>
        </p:nvSpPr>
        <p:spPr>
          <a:xfrm>
            <a:off x="4015922" y="34290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q=7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F3B395-B1A7-304F-A230-2589177E42E6}"/>
              </a:ext>
            </a:extLst>
          </p:cNvPr>
          <p:cNvCxnSpPr/>
          <p:nvPr/>
        </p:nvCxnSpPr>
        <p:spPr>
          <a:xfrm>
            <a:off x="457200" y="3657600"/>
            <a:ext cx="3429000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43FBE51-7703-6847-A2E7-9C610E7482EC}"/>
              </a:ext>
            </a:extLst>
          </p:cNvPr>
          <p:cNvSpPr/>
          <p:nvPr/>
        </p:nvSpPr>
        <p:spPr>
          <a:xfrm>
            <a:off x="2301252" y="396675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DC76DC-7DCF-C24E-A727-50B993EB7B98}"/>
              </a:ext>
            </a:extLst>
          </p:cNvPr>
          <p:cNvSpPr/>
          <p:nvPr/>
        </p:nvSpPr>
        <p:spPr>
          <a:xfrm>
            <a:off x="1793979" y="396979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11261-8574-3D42-BD84-8E065E97C0B8}"/>
              </a:ext>
            </a:extLst>
          </p:cNvPr>
          <p:cNvSpPr/>
          <p:nvPr/>
        </p:nvSpPr>
        <p:spPr>
          <a:xfrm>
            <a:off x="1260579" y="396979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7E1D9F-F6C0-6B4E-8595-0F4907257BA8}"/>
              </a:ext>
            </a:extLst>
          </p:cNvPr>
          <p:cNvSpPr/>
          <p:nvPr/>
        </p:nvSpPr>
        <p:spPr>
          <a:xfrm>
            <a:off x="727179" y="3972834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41C9FE-EE96-0B48-9552-3B1F0DD41E59}"/>
              </a:ext>
            </a:extLst>
          </p:cNvPr>
          <p:cNvSpPr/>
          <p:nvPr/>
        </p:nvSpPr>
        <p:spPr>
          <a:xfrm>
            <a:off x="4437028" y="396240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6985A0-54CF-3F40-80E9-DE8CFA63D0EC}"/>
              </a:ext>
            </a:extLst>
          </p:cNvPr>
          <p:cNvSpPr/>
          <p:nvPr/>
        </p:nvSpPr>
        <p:spPr>
          <a:xfrm>
            <a:off x="3929755" y="3965440"/>
            <a:ext cx="415821" cy="381000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B579F5-76F3-8242-90AC-6D0D84733734}"/>
              </a:ext>
            </a:extLst>
          </p:cNvPr>
          <p:cNvSpPr/>
          <p:nvPr/>
        </p:nvSpPr>
        <p:spPr>
          <a:xfrm>
            <a:off x="3396355" y="396544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28574D-C4DF-6244-BC3A-7B95393CE076}"/>
              </a:ext>
            </a:extLst>
          </p:cNvPr>
          <p:cNvSpPr/>
          <p:nvPr/>
        </p:nvSpPr>
        <p:spPr>
          <a:xfrm>
            <a:off x="2862955" y="396848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ABE043-CF79-2E40-B392-7D8D9BB89338}"/>
              </a:ext>
            </a:extLst>
          </p:cNvPr>
          <p:cNvSpPr/>
          <p:nvPr/>
        </p:nvSpPr>
        <p:spPr>
          <a:xfrm>
            <a:off x="5017243" y="3962400"/>
            <a:ext cx="415821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ED2EE-9DB9-A64C-A7EC-2B58B7F11F82}"/>
              </a:ext>
            </a:extLst>
          </p:cNvPr>
          <p:cNvSpPr/>
          <p:nvPr/>
        </p:nvSpPr>
        <p:spPr>
          <a:xfrm>
            <a:off x="2819400" y="3838547"/>
            <a:ext cx="2722346" cy="61567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628C2A-4E18-504C-B6D9-3261A2F6DE0B}"/>
              </a:ext>
            </a:extLst>
          </p:cNvPr>
          <p:cNvSpPr txBox="1"/>
          <p:nvPr/>
        </p:nvSpPr>
        <p:spPr>
          <a:xfrm>
            <a:off x="2927554" y="4916270"/>
            <a:ext cx="149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7-5+1=3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73E9C19A-2533-A344-A29A-748DD35AB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828" y="1290638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Partition returns the absolute index, we want an index relative to the current p (window start)</a:t>
            </a:r>
          </a:p>
        </p:txBody>
      </p:sp>
    </p:spTree>
    <p:extLst>
      <p:ext uri="{BB962C8B-B14F-4D97-AF65-F5344CB8AC3E}">
        <p14:creationId xmlns:p14="http://schemas.microsoft.com/office/powerpoint/2010/main" val="282853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639763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 dirty="0">
                <a:cs typeface="+mj-cs"/>
              </a:rPr>
              <a:t>Selection: divide and conquer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543800" cy="2286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000" dirty="0">
                <a:cs typeface="+mn-cs"/>
              </a:rPr>
              <a:t>Call partition</a:t>
            </a:r>
          </a:p>
          <a:p>
            <a:pPr lvl="1" eaLnBrk="1" hangingPunct="1">
              <a:defRPr/>
            </a:pPr>
            <a:r>
              <a:rPr lang="en-US" sz="1800" dirty="0">
                <a:cs typeface="+mn-cs"/>
              </a:rPr>
              <a:t>decide which of the three sets contains the answer we’re looking for</a:t>
            </a:r>
          </a:p>
          <a:p>
            <a:pPr lvl="1" eaLnBrk="1" hangingPunct="1">
              <a:defRPr/>
            </a:pPr>
            <a:r>
              <a:rPr lang="en-US" sz="1800" dirty="0" err="1">
                <a:cs typeface="+mn-cs"/>
              </a:rPr>
              <a:t>recurse</a:t>
            </a:r>
            <a:endParaRPr lang="en-US" sz="1800" dirty="0"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+mn-cs"/>
              </a:rPr>
              <a:t>Like binary search on unsorted data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38400" y="31813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   q </a:t>
            </a:r>
            <a:r>
              <a:rPr lang="en-US" sz="2400" dirty="0"/>
              <a:t>←</a:t>
            </a:r>
            <a:r>
              <a:rPr lang="en-US" sz="2400" dirty="0">
                <a:cs typeface="+mn-cs"/>
              </a:rPr>
              <a:t> Partition(</a:t>
            </a:r>
            <a:r>
              <a:rPr lang="en-US" sz="2400" dirty="0" err="1">
                <a:cs typeface="+mn-cs"/>
              </a:rPr>
              <a:t>A,p,r</a:t>
            </a:r>
            <a:r>
              <a:rPr lang="en-US" sz="2400" dirty="0">
                <a:cs typeface="+mn-cs"/>
              </a:rPr>
              <a:t>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 = q-p+1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if k =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A[q]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if k &lt;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k, p, q-1)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// k &gt;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k-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, q+1, r)</a:t>
            </a:r>
          </a:p>
        </p:txBody>
      </p:sp>
      <p:sp>
        <p:nvSpPr>
          <p:cNvPr id="25604" name="TextBox 2"/>
          <p:cNvSpPr txBox="1">
            <a:spLocks noChangeArrowheads="1"/>
          </p:cNvSpPr>
          <p:nvPr/>
        </p:nvSpPr>
        <p:spPr bwMode="auto">
          <a:xfrm>
            <a:off x="6019800" y="3352800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Partition returns the absolute index. We want an index relative to the current p (window start)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95800" y="3962400"/>
            <a:ext cx="1524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639763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 dirty="0">
                <a:cs typeface="+mj-cs"/>
              </a:rPr>
              <a:t>Selection: divide and conquer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543800" cy="2286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000" dirty="0">
                <a:cs typeface="+mn-cs"/>
              </a:rPr>
              <a:t>Call partition</a:t>
            </a:r>
          </a:p>
          <a:p>
            <a:pPr lvl="1" eaLnBrk="1" hangingPunct="1">
              <a:defRPr/>
            </a:pPr>
            <a:r>
              <a:rPr lang="en-US" sz="1800" dirty="0">
                <a:cs typeface="+mn-cs"/>
              </a:rPr>
              <a:t>decide which of the three sets contains the answer we’re looking for</a:t>
            </a:r>
          </a:p>
          <a:p>
            <a:pPr lvl="1" eaLnBrk="1" hangingPunct="1">
              <a:defRPr/>
            </a:pPr>
            <a:r>
              <a:rPr lang="en-US" sz="1800" dirty="0" err="1">
                <a:cs typeface="+mn-cs"/>
              </a:rPr>
              <a:t>recurse</a:t>
            </a:r>
            <a:endParaRPr lang="en-US" sz="1800" dirty="0"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+mn-cs"/>
              </a:rPr>
              <a:t>Like binary search on unsorted data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38400" y="31813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   q </a:t>
            </a:r>
            <a:r>
              <a:rPr lang="en-US" sz="2400" dirty="0"/>
              <a:t>←</a:t>
            </a:r>
            <a:r>
              <a:rPr lang="en-US" sz="2400" dirty="0">
                <a:cs typeface="+mn-cs"/>
              </a:rPr>
              <a:t> Partition(</a:t>
            </a:r>
            <a:r>
              <a:rPr lang="en-US" sz="2400" dirty="0" err="1">
                <a:cs typeface="+mn-cs"/>
              </a:rPr>
              <a:t>A,p,r</a:t>
            </a:r>
            <a:r>
              <a:rPr lang="en-US" sz="2400" dirty="0">
                <a:cs typeface="+mn-cs"/>
              </a:rPr>
              <a:t>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 = q-p+1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if k =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A[q]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if k &lt;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k, p, q-1)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// k &gt; </a:t>
            </a:r>
            <a:r>
              <a:rPr lang="en-US" sz="2400" dirty="0" err="1">
                <a:cs typeface="+mn-cs"/>
              </a:rPr>
              <a:t>relq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k-</a:t>
            </a:r>
            <a:r>
              <a:rPr lang="en-US" sz="2400" dirty="0" err="1">
                <a:cs typeface="+mn-cs"/>
              </a:rPr>
              <a:t>relq</a:t>
            </a:r>
            <a:r>
              <a:rPr lang="en-US" sz="2400" dirty="0">
                <a:cs typeface="+mn-cs"/>
              </a:rPr>
              <a:t>, q+1, r)</a:t>
            </a:r>
          </a:p>
        </p:txBody>
      </p:sp>
      <p:sp>
        <p:nvSpPr>
          <p:cNvPr id="24580" name="TextBox 2"/>
          <p:cNvSpPr txBox="1">
            <a:spLocks noChangeArrowheads="1"/>
          </p:cNvSpPr>
          <p:nvPr/>
        </p:nvSpPr>
        <p:spPr bwMode="auto">
          <a:xfrm>
            <a:off x="5867400" y="3200400"/>
            <a:ext cx="2667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en-US" sz="2000" dirty="0">
                <a:solidFill>
                  <a:srgbClr val="0000FF"/>
                </a:solidFill>
              </a:rPr>
              <a:t>As we recurse, we may update the k that we’re looking for because we update the lower end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29400" y="4800600"/>
            <a:ext cx="609600" cy="1600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6248400" cy="947737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/>
              <a:t>Group session timing (see Slack post).</a:t>
            </a:r>
          </a:p>
        </p:txBody>
      </p:sp>
    </p:spTree>
    <p:extLst>
      <p:ext uri="{BB962C8B-B14F-4D97-AF65-F5344CB8AC3E}">
        <p14:creationId xmlns:p14="http://schemas.microsoft.com/office/powerpoint/2010/main" val="725276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057400" y="13716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cs typeface="+mn-cs"/>
              </a:rPr>
              <a:t>5  7  1  4  8  3  2  6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cs typeface="+mn-cs"/>
              </a:rPr>
              <a:t>Selection(A, 3, 1, 8)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5791200" y="4495800"/>
            <a:ext cx="3124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26629" name="TextBox 1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cs typeface="+mn-cs"/>
              </a:rPr>
              <a:t>5  1  4  3  2  6  8  7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cs typeface="+mn-cs"/>
              </a:rPr>
              <a:t>Selection(A, 3, 1, 8)</a:t>
            </a:r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 flipV="1">
            <a:off x="44958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5791200" y="4800600"/>
            <a:ext cx="3124200" cy="198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54" name="TextBox 1"/>
          <p:cNvSpPr txBox="1">
            <a:spLocks noChangeArrowheads="1"/>
          </p:cNvSpPr>
          <p:nvPr/>
        </p:nvSpPr>
        <p:spPr bwMode="auto">
          <a:xfrm>
            <a:off x="2971800" y="2590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relq = 6 – 1 + 1 = 6 </a:t>
            </a:r>
          </a:p>
        </p:txBody>
      </p:sp>
      <p:sp>
        <p:nvSpPr>
          <p:cNvPr id="27655" name="TextBox 8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cs typeface="+mn-cs"/>
              </a:rPr>
              <a:t>Selection(A, 3, 1, 8)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5791200" y="5638800"/>
            <a:ext cx="3124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cs typeface="+mn-cs"/>
              </a:rPr>
              <a:t>5  1  4  3  2  6  8  7</a:t>
            </a:r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 flipV="1">
            <a:off x="44958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2057400" y="1371600"/>
            <a:ext cx="2209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28680" name="TextBox 9"/>
          <p:cNvSpPr txBox="1">
            <a:spLocks noChangeArrowheads="1"/>
          </p:cNvSpPr>
          <p:nvPr/>
        </p:nvSpPr>
        <p:spPr bwMode="auto">
          <a:xfrm>
            <a:off x="2971800" y="2590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relq = 6 – 1 + 1 = 6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3, 1, 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5</a:t>
            </a:r>
            <a:r>
              <a:rPr lang="en-US" sz="2800" dirty="0">
                <a:cs typeface="+mn-cs"/>
              </a:rPr>
              <a:t>)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5791200" y="4495800"/>
            <a:ext cx="3124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cs typeface="+mn-cs"/>
              </a:rPr>
              <a:t>5  1  4  3  2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2057400" y="1371600"/>
            <a:ext cx="2209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75" name="AutoShape 11"/>
          <p:cNvSpPr>
            <a:spLocks/>
          </p:cNvSpPr>
          <p:nvPr/>
        </p:nvSpPr>
        <p:spPr bwMode="auto">
          <a:xfrm rot="-5400000">
            <a:off x="4800600" y="1600200"/>
            <a:ext cx="381000" cy="11430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3962400" y="2514600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At each call, discard part of the array</a:t>
            </a:r>
          </a:p>
        </p:txBody>
      </p:sp>
      <p:sp>
        <p:nvSpPr>
          <p:cNvPr id="29703" name="TextBox 8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3, 1, 5)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5791200" y="4800600"/>
            <a:ext cx="3124200" cy="198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cs typeface="+mn-cs"/>
              </a:rPr>
              <a:t>1  2  4  3  5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 flipV="1">
            <a:off x="27432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2971800" y="2590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relq = 2 – 1 + 1 = 2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1</a:t>
            </a:r>
            <a:r>
              <a:rPr lang="en-US" sz="2800" dirty="0">
                <a:cs typeface="+mn-cs"/>
              </a:rPr>
              <a:t>, 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3</a:t>
            </a:r>
            <a:r>
              <a:rPr lang="en-US" sz="2800" dirty="0">
                <a:cs typeface="+mn-cs"/>
              </a:rPr>
              <a:t>, 5)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91200" y="6172200"/>
            <a:ext cx="3124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cs typeface="+mn-cs"/>
              </a:rPr>
              <a:t>1  2  4  3  5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V="1">
            <a:off x="27432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2971800" y="1447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1, 3, 5)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5791200" y="4495800"/>
            <a:ext cx="3124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bg2"/>
                </a:solidFill>
                <a:cs typeface="+mn-cs"/>
              </a:rPr>
              <a:t>1  2</a:t>
            </a:r>
            <a:r>
              <a:rPr lang="en-US" sz="3200">
                <a:cs typeface="+mn-cs"/>
              </a:rPr>
              <a:t>  4  3  5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2971800" y="1447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1, 3, 5)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5791200" y="4800600"/>
            <a:ext cx="3124200" cy="198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bg2"/>
                </a:solidFill>
                <a:cs typeface="+mn-cs"/>
              </a:rPr>
              <a:t>1  2</a:t>
            </a:r>
            <a:r>
              <a:rPr lang="en-US" sz="3200">
                <a:cs typeface="+mn-cs"/>
              </a:rPr>
              <a:t>  4  3  5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V="1">
            <a:off x="40386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33799" name="TextBox 8"/>
          <p:cNvSpPr txBox="1">
            <a:spLocks noChangeArrowheads="1"/>
          </p:cNvSpPr>
          <p:nvPr/>
        </p:nvSpPr>
        <p:spPr bwMode="auto">
          <a:xfrm>
            <a:off x="2971800" y="2590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relq = 5 – 3 + 1 = 3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1, 3, </a:t>
            </a:r>
            <a:r>
              <a:rPr lang="en-US" sz="2800" dirty="0">
                <a:solidFill>
                  <a:srgbClr val="FF0000"/>
                </a:solidFill>
                <a:cs typeface="+mn-cs"/>
              </a:rPr>
              <a:t>4</a:t>
            </a:r>
            <a:r>
              <a:rPr lang="en-US" sz="2800" dirty="0">
                <a:cs typeface="+mn-cs"/>
              </a:rPr>
              <a:t>)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5791200" y="5638800"/>
            <a:ext cx="3124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bg2"/>
                </a:solidFill>
                <a:cs typeface="+mn-cs"/>
              </a:rPr>
              <a:t>1  2</a:t>
            </a:r>
            <a:r>
              <a:rPr lang="en-US" sz="3200">
                <a:cs typeface="+mn-cs"/>
              </a:rPr>
              <a:t>  4  3  5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V="1">
            <a:off x="40386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2971800" y="14478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1, 3, 4)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5791200" y="4495800"/>
            <a:ext cx="3124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bg2"/>
                </a:solidFill>
                <a:cs typeface="+mn-cs"/>
              </a:rPr>
              <a:t>1  2</a:t>
            </a:r>
            <a:r>
              <a:rPr lang="en-US" sz="3200">
                <a:cs typeface="+mn-cs"/>
              </a:rPr>
              <a:t>  4  3  </a:t>
            </a:r>
            <a:r>
              <a:rPr lang="en-US" sz="3200">
                <a:solidFill>
                  <a:schemeClr val="bg2"/>
                </a:solidFill>
                <a:cs typeface="+mn-cs"/>
              </a:rPr>
              <a:t>5</a:t>
            </a:r>
            <a:r>
              <a:rPr lang="en-US" sz="3200">
                <a:cs typeface="+mn-cs"/>
              </a:rPr>
              <a:t>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2971800" y="14478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Medians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The median of a set of numbers is the number such that half of the numbers are larger and half smaller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How might we calculate the median of a set?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Sort the numbers, then pick the n/2 element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819400" y="26670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A = [50, 12, 1, 97, 30]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953000" y="2682875"/>
            <a:ext cx="381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19400" y="51054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A = [1, 12, 30, 50, 97]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5105400"/>
            <a:ext cx="381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5052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runtime?</a:t>
            </a:r>
            <a:endParaRPr lang="en-US" sz="2400" dirty="0">
              <a:solidFill>
                <a:srgbClr val="FF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6" grpId="0"/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1, 3, 4)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5791200" y="4495800"/>
            <a:ext cx="3124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bg2"/>
                </a:solidFill>
                <a:cs typeface="+mn-cs"/>
              </a:rPr>
              <a:t>1  2</a:t>
            </a:r>
            <a:r>
              <a:rPr lang="en-US" sz="3200">
                <a:cs typeface="+mn-cs"/>
              </a:rPr>
              <a:t>  3  4  </a:t>
            </a:r>
            <a:r>
              <a:rPr lang="en-US" sz="3200">
                <a:solidFill>
                  <a:schemeClr val="bg2"/>
                </a:solidFill>
                <a:cs typeface="+mn-cs"/>
              </a:rPr>
              <a:t>5</a:t>
            </a:r>
            <a:r>
              <a:rPr lang="en-US" sz="3200">
                <a:cs typeface="+mn-cs"/>
              </a:rPr>
              <a:t>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32004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562600" y="4057650"/>
            <a:ext cx="3429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Selection(A,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   q </a:t>
            </a:r>
            <a:r>
              <a:rPr lang="en-US" dirty="0"/>
              <a:t>←</a:t>
            </a:r>
            <a:r>
              <a:rPr lang="en-US" dirty="0">
                <a:cs typeface="+mn-cs"/>
              </a:rPr>
              <a:t> Partition(</a:t>
            </a:r>
            <a:r>
              <a:rPr lang="en-US" dirty="0" err="1">
                <a:cs typeface="+mn-cs"/>
              </a:rPr>
              <a:t>A,p,r</a:t>
            </a:r>
            <a:r>
              <a:rPr lang="en-US" dirty="0">
                <a:cs typeface="+mn-cs"/>
              </a:rPr>
              <a:t>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 = q-p+1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if k =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Return A[q]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if k &lt;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k, p, q-1)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else // k &gt; </a:t>
            </a:r>
            <a:r>
              <a:rPr lang="en-US" dirty="0" err="1">
                <a:cs typeface="+mn-cs"/>
              </a:rPr>
              <a:t>relq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     Selection(A, k-</a:t>
            </a:r>
            <a:r>
              <a:rPr lang="en-US" dirty="0" err="1">
                <a:cs typeface="+mn-cs"/>
              </a:rPr>
              <a:t>relq</a:t>
            </a:r>
            <a:r>
              <a:rPr lang="en-US" dirty="0">
                <a:cs typeface="+mn-cs"/>
              </a:rPr>
              <a:t>, q+1, r)</a:t>
            </a:r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cs typeface="+mn-cs"/>
              </a:rPr>
              <a:t>Selection(A, 1, 3, 4)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5791200" y="5105400"/>
            <a:ext cx="3124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bg2"/>
                </a:solidFill>
                <a:cs typeface="+mn-cs"/>
              </a:rPr>
              <a:t>1  2</a:t>
            </a:r>
            <a:r>
              <a:rPr lang="en-US" sz="3200">
                <a:cs typeface="+mn-cs"/>
              </a:rPr>
              <a:t>  3  4  </a:t>
            </a:r>
            <a:r>
              <a:rPr lang="en-US" sz="3200">
                <a:solidFill>
                  <a:schemeClr val="bg2"/>
                </a:solidFill>
                <a:cs typeface="+mn-cs"/>
              </a:rPr>
              <a:t>5</a:t>
            </a:r>
            <a:r>
              <a:rPr lang="en-US" sz="3200">
                <a:cs typeface="+mn-cs"/>
              </a:rPr>
              <a:t>  </a:t>
            </a:r>
            <a:r>
              <a:rPr lang="en-US" sz="3200">
                <a:solidFill>
                  <a:schemeClr val="bg2"/>
                </a:solidFill>
                <a:cs typeface="+mn-cs"/>
              </a:rPr>
              <a:t>6  8  7</a:t>
            </a: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 flipV="1">
            <a:off x="3200400" y="198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2895600" y="1447800"/>
            <a:ext cx="533400" cy="99060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  <a:cs typeface="+mn-cs"/>
            </a:endParaRP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2133600" y="990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1     2     3     4     5     6     7     8   </a:t>
            </a:r>
          </a:p>
        </p:txBody>
      </p:sp>
      <p:sp>
        <p:nvSpPr>
          <p:cNvPr id="37896" name="TextBox 10"/>
          <p:cNvSpPr txBox="1">
            <a:spLocks noChangeArrowheads="1"/>
          </p:cNvSpPr>
          <p:nvPr/>
        </p:nvSpPr>
        <p:spPr bwMode="auto">
          <a:xfrm>
            <a:off x="2971800" y="2590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relq = 3 – 3 + 1 = 1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Selection?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23622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Best case?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We get lucky and the element at the end of the list is the kth smallest element!</a:t>
            </a:r>
          </a:p>
          <a:p>
            <a:pPr marL="0" indent="0" eaLnBrk="1" hangingPunct="1"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cs typeface="+mn-cs"/>
              </a:rPr>
              <a:t>One call to partition: </a:t>
            </a:r>
            <a:r>
              <a:rPr lang="en-US" sz="2400" dirty="0" err="1">
                <a:solidFill>
                  <a:srgbClr val="0000FF"/>
                </a:solidFill>
                <a:cs typeface="+mn-cs"/>
              </a:rPr>
              <a:t>θ</a:t>
            </a:r>
            <a:r>
              <a:rPr lang="en-US" sz="2400" dirty="0">
                <a:solidFill>
                  <a:srgbClr val="0000FF"/>
                </a:solidFill>
                <a:cs typeface="+mn-cs"/>
              </a:rPr>
              <a:t>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Selection?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486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Worst case?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Each call to Partition only reduces our search by 1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Recurrence?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  <a:cs typeface="+mn-cs"/>
              </a:rPr>
              <a:t>(n</a:t>
            </a:r>
            <a:r>
              <a:rPr lang="en-US" sz="2400" baseline="30000" dirty="0">
                <a:solidFill>
                  <a:srgbClr val="0000FF"/>
                </a:solidFill>
                <a:cs typeface="+mn-cs"/>
              </a:rPr>
              <a:t>2</a:t>
            </a:r>
            <a:r>
              <a:rPr lang="en-US" sz="2400" dirty="0">
                <a:solidFill>
                  <a:srgbClr val="0000FF"/>
                </a:solidFill>
                <a:cs typeface="+mn-cs"/>
              </a:rPr>
              <a:t>)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676400" y="2362200"/>
            <a:ext cx="541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1676400" y="3048000"/>
            <a:ext cx="487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1676400" y="3733800"/>
            <a:ext cx="441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12035"/>
              </p:ext>
            </p:extLst>
          </p:nvPr>
        </p:nvGraphicFramePr>
        <p:xfrm>
          <a:off x="1752600" y="4800600"/>
          <a:ext cx="342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203200" progId="Equation.3">
                  <p:embed/>
                </p:oleObj>
              </mc:Choice>
              <mc:Fallback>
                <p:oleObj name="Equation" r:id="rId2" imgW="13716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342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nimBg="1"/>
      <p:bldP spid="132101" grpId="0" animBg="1"/>
      <p:bldP spid="13210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Selection?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486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>
                <a:cs typeface="+mn-cs"/>
              </a:rPr>
              <a:t>Worst case?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cs typeface="+mn-cs"/>
              </a:rPr>
              <a:t>Each call to Partition only reduces our search by 1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When does this happen?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FF"/>
                </a:solidFill>
                <a:cs typeface="+mn-cs"/>
              </a:rPr>
              <a:t>sorted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FF"/>
                </a:solidFill>
                <a:cs typeface="+mn-cs"/>
              </a:rPr>
              <a:t>reverse sorted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FF"/>
                </a:solidFill>
                <a:cs typeface="+mn-cs"/>
              </a:rPr>
              <a:t>others…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676400" y="2362200"/>
            <a:ext cx="541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1676400" y="3048000"/>
            <a:ext cx="487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1676400" y="3733800"/>
            <a:ext cx="441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How can randomness help us?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57400" y="2209800"/>
            <a:ext cx="480060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 err="1">
                <a:cs typeface="+mn-cs"/>
              </a:rPr>
              <a:t>RSelection</a:t>
            </a:r>
            <a:r>
              <a:rPr lang="en-US" sz="2400" dirty="0">
                <a:cs typeface="+mn-cs"/>
              </a:rPr>
              <a:t>(A, k, p, r)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   q </a:t>
            </a:r>
            <a:r>
              <a:rPr lang="en-US" sz="2400" dirty="0"/>
              <a:t>←</a:t>
            </a:r>
            <a:r>
              <a:rPr lang="en-US" sz="2400" dirty="0">
                <a:cs typeface="+mn-cs"/>
              </a:rPr>
              <a:t> </a:t>
            </a:r>
            <a:r>
              <a:rPr lang="en-US" sz="2400" dirty="0" err="1">
                <a:solidFill>
                  <a:srgbClr val="0000FF"/>
                </a:solidFill>
                <a:cs typeface="+mn-cs"/>
              </a:rPr>
              <a:t>RPartition</a:t>
            </a:r>
            <a:r>
              <a:rPr lang="en-US" sz="2400" dirty="0">
                <a:cs typeface="+mn-cs"/>
              </a:rPr>
              <a:t>(</a:t>
            </a:r>
            <a:r>
              <a:rPr lang="en-US" sz="2400" dirty="0" err="1">
                <a:cs typeface="+mn-cs"/>
              </a:rPr>
              <a:t>A,p,r</a:t>
            </a:r>
            <a:r>
              <a:rPr lang="en-US" sz="2400" dirty="0">
                <a:cs typeface="+mn-cs"/>
              </a:rPr>
              <a:t>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if k = 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A[q]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if k &lt; 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k, p, q-1)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else // k &gt; q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      Return Selection(A, k, q+1, 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RSelection?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0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19263"/>
                <a:ext cx="8229600" cy="3843337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Best case</a:t>
                </a:r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(n)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Worst case</a:t>
                </a:r>
              </a:p>
              <a:p>
                <a:pPr lvl="1" eaLnBrk="1" hangingPunct="1">
                  <a:defRPr/>
                </a:pPr>
                <a:r>
                  <a:rPr lang="en-US" dirty="0"/>
                  <a:t>Still </a:t>
                </a:r>
                <a:r>
                  <a:rPr lang="en-US" sz="2800" dirty="0" err="1">
                    <a:solidFill>
                      <a:srgbClr val="0000FF"/>
                    </a:solidFill>
                    <a:cs typeface="+mn-cs"/>
                  </a:rPr>
                  <a:t>θ</a:t>
                </a:r>
                <a:r>
                  <a:rPr lang="en-US" dirty="0">
                    <a:solidFill>
                      <a:srgbClr val="0000FF"/>
                    </a:solidFill>
                  </a:rPr>
                  <a:t>(n</a:t>
                </a:r>
                <a:r>
                  <a:rPr lang="en-US" baseline="30000" dirty="0">
                    <a:solidFill>
                      <a:srgbClr val="0000FF"/>
                    </a:solidFill>
                  </a:rPr>
                  <a:t>2</a:t>
                </a:r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</a:p>
              <a:p>
                <a:pPr lvl="1" eaLnBrk="1" hangingPunct="1">
                  <a:defRPr/>
                </a:pPr>
                <a:r>
                  <a:rPr lang="en-US" dirty="0"/>
                  <a:t>As with Quicksort, we can get unlucky.</a:t>
                </a:r>
              </a:p>
              <a:p>
                <a:pPr marL="0" indent="0" eaLnBrk="1" hangingPunct="1">
                  <a:buNone/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Average case?</a:t>
                </a:r>
              </a:p>
            </p:txBody>
          </p:sp>
        </mc:Choice>
        <mc:Fallback>
          <p:sp>
            <p:nvSpPr>
              <p:cNvPr id="1290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19263"/>
                <a:ext cx="8229600" cy="3843337"/>
              </a:xfrm>
              <a:blipFill>
                <a:blip r:embed="rId2"/>
                <a:stretch>
                  <a:fillRect l="-1852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Average Case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6731"/>
            <a:ext cx="8153400" cy="1136469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>
                <a:cs typeface="+mn-cs"/>
              </a:rPr>
              <a:t>Depends on how much data we throw away at each step.</a:t>
            </a: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3200400" y="3200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53" name="AutoShape 5"/>
          <p:cNvSpPr>
            <a:spLocks noChangeArrowheads="1"/>
          </p:cNvSpPr>
          <p:nvPr/>
        </p:nvSpPr>
        <p:spPr bwMode="auto">
          <a:xfrm>
            <a:off x="2743200" y="3657600"/>
            <a:ext cx="9906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 flipH="1" flipV="1">
            <a:off x="3810000" y="3200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055" name="AutoShape 7"/>
          <p:cNvSpPr>
            <a:spLocks noChangeArrowheads="1"/>
          </p:cNvSpPr>
          <p:nvPr/>
        </p:nvSpPr>
        <p:spPr bwMode="auto">
          <a:xfrm>
            <a:off x="3733800" y="3657600"/>
            <a:ext cx="1752600" cy="2209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Average case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38613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>
                <a:cs typeface="+mn-cs"/>
              </a:rPr>
              <a:t>We</a:t>
            </a:r>
            <a:r>
              <a:rPr lang="en-US" sz="2400" dirty="0">
                <a:latin typeface="Arial"/>
                <a:cs typeface="+mn-cs"/>
              </a:rPr>
              <a:t>’</a:t>
            </a:r>
            <a:r>
              <a:rPr lang="en-US" sz="2400" dirty="0">
                <a:cs typeface="+mn-cs"/>
              </a:rPr>
              <a:t>ll call a partition </a:t>
            </a:r>
            <a:r>
              <a:rPr lang="ja-JP" altLang="en-US" sz="2400" dirty="0">
                <a:latin typeface="Arial"/>
                <a:cs typeface="+mn-cs"/>
              </a:rPr>
              <a:t>“</a:t>
            </a:r>
            <a:r>
              <a:rPr lang="en-US" sz="2400" dirty="0">
                <a:cs typeface="+mn-cs"/>
              </a:rPr>
              <a:t>good</a:t>
            </a:r>
            <a:r>
              <a:rPr lang="ja-JP" altLang="en-US" sz="2400" dirty="0">
                <a:latin typeface="Arial"/>
                <a:cs typeface="+mn-cs"/>
              </a:rPr>
              <a:t>”</a:t>
            </a:r>
            <a:r>
              <a:rPr lang="en-US" sz="2400" dirty="0">
                <a:cs typeface="+mn-cs"/>
              </a:rPr>
              <a:t> if the pivot falls within within the 25</a:t>
            </a:r>
            <a:r>
              <a:rPr lang="en-US" sz="2400" baseline="30000" dirty="0">
                <a:cs typeface="+mn-cs"/>
              </a:rPr>
              <a:t>th</a:t>
            </a:r>
            <a:r>
              <a:rPr lang="en-US" sz="2400" dirty="0">
                <a:cs typeface="+mn-cs"/>
              </a:rPr>
              <a:t> and 75</a:t>
            </a:r>
            <a:r>
              <a:rPr lang="en-US" sz="2400" baseline="30000" dirty="0">
                <a:cs typeface="+mn-cs"/>
              </a:rPr>
              <a:t>th</a:t>
            </a:r>
            <a:r>
              <a:rPr lang="en-US" sz="2400" dirty="0">
                <a:cs typeface="+mn-cs"/>
              </a:rPr>
              <a:t> percentile</a:t>
            </a:r>
          </a:p>
          <a:p>
            <a:pPr lvl="1" eaLnBrk="1" hangingPunct="1">
              <a:defRPr/>
            </a:pPr>
            <a:r>
              <a:rPr lang="en-US" sz="2000" dirty="0">
                <a:cs typeface="+mn-cs"/>
              </a:rPr>
              <a:t>a “good” partition throws away at least a quarter of the data</a:t>
            </a:r>
          </a:p>
          <a:p>
            <a:pPr lvl="1" eaLnBrk="1" hangingPunct="1">
              <a:defRPr/>
            </a:pPr>
            <a:r>
              <a:rPr lang="en-US" sz="2000" dirty="0">
                <a:cs typeface="+mn-cs"/>
              </a:rPr>
              <a:t>Or each of the partitions contains at least 25% of the data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What is the probability of a </a:t>
            </a:r>
            <a:r>
              <a:rPr lang="ja-JP" altLang="en-US" sz="2400" dirty="0">
                <a:solidFill>
                  <a:srgbClr val="FF0000"/>
                </a:solidFill>
                <a:latin typeface="Arial"/>
                <a:cs typeface="+mn-cs"/>
              </a:rPr>
              <a:t>“</a:t>
            </a:r>
            <a:r>
              <a:rPr lang="en-US" sz="2400" dirty="0">
                <a:solidFill>
                  <a:srgbClr val="FF0000"/>
                </a:solidFill>
                <a:cs typeface="+mn-cs"/>
              </a:rPr>
              <a:t>good</a:t>
            </a:r>
            <a:r>
              <a:rPr lang="ja-JP" altLang="en-US" sz="2400" dirty="0">
                <a:solidFill>
                  <a:srgbClr val="FF0000"/>
                </a:solidFill>
                <a:latin typeface="Arial"/>
                <a:cs typeface="+mn-cs"/>
              </a:rPr>
              <a:t>”</a:t>
            </a:r>
            <a:r>
              <a:rPr lang="en-US" sz="2400" dirty="0">
                <a:solidFill>
                  <a:srgbClr val="FF0000"/>
                </a:solidFill>
                <a:cs typeface="+mn-cs"/>
              </a:rPr>
              <a:t> partition?</a:t>
            </a:r>
            <a:endParaRPr lang="en-US" sz="2400" dirty="0"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2400" dirty="0">
                <a:cs typeface="+mn-cs"/>
              </a:rPr>
              <a:t>Half of the elements lie within this range and half outside, so 50% chance.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Average case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>
                <a:cs typeface="+mn-cs"/>
              </a:rPr>
              <a:t>Recall, that like Quicksort, we can absorb the cost of a constant number of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 dirty="0">
                <a:cs typeface="+mn-cs"/>
              </a:rPr>
              <a:t>bad</a:t>
            </a:r>
            <a:r>
              <a:rPr lang="ja-JP" altLang="en-US" dirty="0">
                <a:latin typeface="Arial"/>
                <a:cs typeface="+mn-cs"/>
              </a:rPr>
              <a:t>”</a:t>
            </a:r>
            <a:r>
              <a:rPr lang="en-US" dirty="0">
                <a:cs typeface="+mn-cs"/>
              </a:rPr>
              <a:t> partitions </a:t>
            </a:r>
          </a:p>
        </p:txBody>
      </p:sp>
      <p:sp>
        <p:nvSpPr>
          <p:cNvPr id="134148" name="Line 4"/>
          <p:cNvSpPr>
            <a:spLocks noChangeShapeType="1"/>
          </p:cNvSpPr>
          <p:nvPr/>
        </p:nvSpPr>
        <p:spPr bwMode="auto">
          <a:xfrm flipH="1">
            <a:off x="1295400" y="3048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49" name="AutoShape 5"/>
          <p:cNvSpPr>
            <a:spLocks noChangeArrowheads="1"/>
          </p:cNvSpPr>
          <p:nvPr/>
        </p:nvSpPr>
        <p:spPr bwMode="auto">
          <a:xfrm>
            <a:off x="1219200" y="3581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 flipH="1" flipV="1">
            <a:off x="1905000" y="30480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auto">
          <a:xfrm>
            <a:off x="2133600" y="3505200"/>
            <a:ext cx="11430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2" name="AutoShape 8"/>
          <p:cNvSpPr>
            <a:spLocks noChangeArrowheads="1"/>
          </p:cNvSpPr>
          <p:nvPr/>
        </p:nvSpPr>
        <p:spPr bwMode="auto">
          <a:xfrm>
            <a:off x="1600200" y="5181600"/>
            <a:ext cx="7620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048000" y="5105400"/>
            <a:ext cx="7620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 flipV="1">
            <a:off x="1981200" y="4572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 flipH="1" flipV="1">
            <a:off x="2819400" y="4572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6" name="AutoShape 12"/>
          <p:cNvSpPr>
            <a:spLocks noChangeArrowheads="1"/>
          </p:cNvSpPr>
          <p:nvPr/>
        </p:nvSpPr>
        <p:spPr bwMode="auto">
          <a:xfrm>
            <a:off x="4191000" y="3657600"/>
            <a:ext cx="838200" cy="1295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7" name="AutoShape 13"/>
          <p:cNvSpPr>
            <a:spLocks noChangeArrowheads="1"/>
          </p:cNvSpPr>
          <p:nvPr/>
        </p:nvSpPr>
        <p:spPr bwMode="auto">
          <a:xfrm>
            <a:off x="5715000" y="3657600"/>
            <a:ext cx="7620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8" name="AutoShape 14"/>
          <p:cNvSpPr>
            <a:spLocks noChangeArrowheads="1"/>
          </p:cNvSpPr>
          <p:nvPr/>
        </p:nvSpPr>
        <p:spPr bwMode="auto">
          <a:xfrm>
            <a:off x="7162800" y="3581400"/>
            <a:ext cx="7620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 flipV="1">
            <a:off x="6096000" y="2971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 flipH="1" flipV="1">
            <a:off x="6781800" y="2971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Medians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The median of a set of numbers is the number such that half of the numbers are larger and half smaller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How might we calculate the median of a set?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  <a:cs typeface="+mn-cs"/>
              </a:rPr>
              <a:t>Sort the numbers, then pick the n/2 element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819400" y="26670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A = [50, 12, 1, 97, 30]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953000" y="2682875"/>
            <a:ext cx="381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19400" y="51054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A = [1, 12, 30, 50, 97]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5105400"/>
            <a:ext cx="381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052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l-GR" sz="2400" dirty="0">
                <a:solidFill>
                  <a:srgbClr val="0000FF"/>
                </a:solidFill>
                <a:cs typeface="Arial" charset="0"/>
              </a:rPr>
              <a:t>Θ</a:t>
            </a:r>
            <a:r>
              <a:rPr lang="en-US" sz="2400" dirty="0">
                <a:solidFill>
                  <a:srgbClr val="0000FF"/>
                </a:solidFill>
                <a:cs typeface="+mn-cs"/>
              </a:rPr>
              <a:t>(n log n)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Average case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859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On average, how many times will Partition need to be called before we get a good partition?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cs typeface="+mn-cs"/>
              </a:rPr>
              <a:t>Let E be the number of times.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cs typeface="+mn-cs"/>
              </a:rPr>
              <a:t>Recurrence:</a:t>
            </a:r>
          </a:p>
        </p:txBody>
      </p:sp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2971800" y="3429000"/>
          <a:ext cx="1676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586" imgH="393529" progId="Equation.3">
                  <p:embed/>
                </p:oleObj>
              </mc:Choice>
              <mc:Fallback>
                <p:oleObj name="Equation" r:id="rId2" imgW="723586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16764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3276600" y="4422775"/>
          <a:ext cx="3352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172" imgH="393529" progId="Equation.3">
                  <p:embed/>
                </p:oleObj>
              </mc:Choice>
              <mc:Fallback>
                <p:oleObj name="Equation" r:id="rId4" imgW="1447172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22775"/>
                        <a:ext cx="3352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3276600" y="5562600"/>
          <a:ext cx="558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091" imgH="164957" progId="Equation.3">
                  <p:embed/>
                </p:oleObj>
              </mc:Choice>
              <mc:Fallback>
                <p:oleObj name="Equation" r:id="rId6" imgW="241091" imgH="1649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62600"/>
                        <a:ext cx="5588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5257800" y="3276600"/>
            <a:ext cx="3429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FF"/>
                </a:solidFill>
                <a:cs typeface="+mn-cs"/>
              </a:rPr>
              <a:t>Half the time we get a good partition on the first try and half of the time, we must try again.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Mathematicians and 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76400"/>
            <a:ext cx="6096000" cy="441166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An infinite number of mathematicians walk into a bar. The first one orders a beer. The second orders half a beer. The third, a quarter of a beer. The bartender says, "You're all idiots", and pours two beers.</a:t>
            </a:r>
          </a:p>
        </p:txBody>
      </p:sp>
      <p:pic>
        <p:nvPicPr>
          <p:cNvPr id="4813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343400"/>
            <a:ext cx="8128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48200"/>
            <a:ext cx="16256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Average case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>
                <a:cs typeface="+mn-cs"/>
              </a:rPr>
              <a:t>Another look.  Let </a:t>
            </a:r>
            <a:r>
              <a:rPr lang="en-US" sz="2400" i="1" dirty="0">
                <a:cs typeface="+mn-cs"/>
              </a:rPr>
              <a:t>p</a:t>
            </a:r>
            <a:r>
              <a:rPr lang="en-US" sz="2400" dirty="0">
                <a:cs typeface="+mn-cs"/>
              </a:rPr>
              <a:t> be the probability of success</a:t>
            </a:r>
            <a:br>
              <a:rPr lang="en-US" sz="2400" dirty="0">
                <a:cs typeface="+mn-cs"/>
              </a:rPr>
            </a:b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Let X be the number of calls required</a:t>
            </a:r>
          </a:p>
        </p:txBody>
      </p:sp>
      <p:graphicFrame>
        <p:nvGraphicFramePr>
          <p:cNvPr id="49155" name="Object 4"/>
          <p:cNvGraphicFramePr>
            <a:graphicFrameLocks noChangeAspect="1"/>
          </p:cNvGraphicFramePr>
          <p:nvPr/>
        </p:nvGraphicFramePr>
        <p:xfrm>
          <a:off x="2389188" y="3444875"/>
          <a:ext cx="9636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900" imgH="177800" progId="Equation.3">
                  <p:embed/>
                </p:oleObj>
              </mc:Choice>
              <mc:Fallback>
                <p:oleObj name="Equation" r:id="rId2" imgW="4699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3444875"/>
                        <a:ext cx="9636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3106738" y="4038600"/>
          <a:ext cx="27606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419100" progId="Equation.3">
                  <p:embed/>
                </p:oleObj>
              </mc:Choice>
              <mc:Fallback>
                <p:oleObj name="Equation" r:id="rId4" imgW="13462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4038600"/>
                        <a:ext cx="27606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3124200" y="5006975"/>
          <a:ext cx="18494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309" imgH="418918" progId="Equation.3">
                  <p:embed/>
                </p:oleObj>
              </mc:Choice>
              <mc:Fallback>
                <p:oleObj name="Equation" r:id="rId6" imgW="901309" imgH="4189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06975"/>
                        <a:ext cx="18494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3124200" y="5845175"/>
          <a:ext cx="6000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73" imgH="418918" progId="Equation.3">
                  <p:embed/>
                </p:oleObj>
              </mc:Choice>
              <mc:Fallback>
                <p:oleObj name="Equation" r:id="rId8" imgW="291973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845175"/>
                        <a:ext cx="6000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429000" y="3276600"/>
          <a:ext cx="19542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500" imgH="330200" progId="Equation.3">
                  <p:embed/>
                </p:oleObj>
              </mc:Choice>
              <mc:Fallback>
                <p:oleObj name="Equation" r:id="rId10" imgW="9525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19542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Average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If on average we can get a “good” partition ever other time, what is the recurrence?</a:t>
            </a:r>
          </a:p>
          <a:p>
            <a:pPr lvl="1">
              <a:defRPr/>
            </a:pPr>
            <a:r>
              <a:rPr lang="en-US" dirty="0"/>
              <a:t>recall the pivot of a “good” partition falls in the 25</a:t>
            </a:r>
            <a:r>
              <a:rPr lang="en-US" baseline="30000" dirty="0"/>
              <a:t>th</a:t>
            </a:r>
            <a:r>
              <a:rPr lang="en-US" dirty="0"/>
              <a:t> and 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6246B-EA4C-0C8D-1771-044E1F911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B08A-18B9-629E-8B20-4B669F4D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ACE4-0774-0202-582B-6F0C9406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If on average we can get a “good” partition every other time, what is the recurrence?</a:t>
            </a:r>
          </a:p>
          <a:p>
            <a:pPr lvl="1">
              <a:defRPr/>
            </a:pPr>
            <a:r>
              <a:rPr lang="en-US" dirty="0"/>
              <a:t>recall the pivot of a “good” partition falls in the 25</a:t>
            </a:r>
            <a:r>
              <a:rPr lang="en-US" baseline="30000" dirty="0"/>
              <a:t>th</a:t>
            </a:r>
            <a:r>
              <a:rPr lang="en-US" dirty="0"/>
              <a:t> and 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EB713471-FB03-B4C4-5DF9-C3E0E6FEB5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4724400"/>
            <a:ext cx="304800" cy="91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2839994-A371-032E-66D2-E255BB90F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867400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roll in the cost of the </a:t>
            </a:r>
            <a:r>
              <a:rPr lang="ja-JP" altLang="en-US" sz="2000">
                <a:latin typeface="Arial"/>
                <a:cs typeface="+mn-cs"/>
              </a:rPr>
              <a:t>“</a:t>
            </a:r>
            <a:r>
              <a:rPr lang="en-US" sz="2000">
                <a:cs typeface="+mn-cs"/>
              </a:rPr>
              <a:t>bad</a:t>
            </a:r>
            <a:r>
              <a:rPr lang="ja-JP" altLang="en-US" sz="2000">
                <a:latin typeface="Arial"/>
                <a:cs typeface="+mn-cs"/>
              </a:rPr>
              <a:t>”</a:t>
            </a:r>
            <a:r>
              <a:rPr lang="en-US" sz="2000">
                <a:cs typeface="+mn-cs"/>
              </a:rPr>
              <a:t> partitions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236D589-C28C-7E01-2D4D-5FB3E85177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953000"/>
            <a:ext cx="30480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EFCAB450-51DC-4638-BE92-51DD48699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236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We throw away at least ¼ of 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58742E-AB3F-3CD5-7615-074754B9188B}"/>
                  </a:ext>
                </a:extLst>
              </p:cNvPr>
              <p:cNvSpPr txBox="1"/>
              <p:nvPr/>
            </p:nvSpPr>
            <p:spPr>
              <a:xfrm>
                <a:off x="1903563" y="3788759"/>
                <a:ext cx="4063228" cy="935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58742E-AB3F-3CD5-7615-074754B9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63" y="3788759"/>
                <a:ext cx="4063228" cy="935641"/>
              </a:xfrm>
              <a:prstGeom prst="rect">
                <a:avLst/>
              </a:prstGeom>
              <a:blipFill>
                <a:blip r:embed="rId2"/>
                <a:stretch>
                  <a:fillRect l="-1558" t="-1351" r="-311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719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543800" cy="792163"/>
          </a:xfrm>
        </p:spPr>
        <p:txBody>
          <a:bodyPr/>
          <a:lstStyle/>
          <a:p>
            <a:pPr>
              <a:defRPr/>
            </a:pPr>
            <a:r>
              <a:rPr lang="en-US" dirty="0"/>
              <a:t>Which is?</a:t>
            </a: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318656"/>
              </p:ext>
            </p:extLst>
          </p:nvPr>
        </p:nvGraphicFramePr>
        <p:xfrm>
          <a:off x="1806575" y="2590800"/>
          <a:ext cx="40798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203200" progId="Equation.3">
                  <p:embed/>
                </p:oleObj>
              </mc:Choice>
              <mc:Fallback>
                <p:oleObj name="Equation" r:id="rId2" imgW="13843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590800"/>
                        <a:ext cx="40798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5" name="Object 2"/>
          <p:cNvGraphicFramePr>
            <a:graphicFrameLocks noChangeAspect="1"/>
          </p:cNvGraphicFramePr>
          <p:nvPr/>
        </p:nvGraphicFramePr>
        <p:xfrm>
          <a:off x="920750" y="228600"/>
          <a:ext cx="49403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203200" progId="Equation.3">
                  <p:embed/>
                </p:oleObj>
              </mc:Choice>
              <mc:Fallback>
                <p:oleObj name="Equation" r:id="rId2" imgW="14097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28600"/>
                        <a:ext cx="49403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09600" y="2765425"/>
            <a:ext cx="129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/>
              <a:t>  a   = </a:t>
            </a:r>
            <a:br>
              <a:rPr lang="en-US" sz="2800"/>
            </a:br>
            <a:r>
              <a:rPr lang="en-US" sz="2800"/>
              <a:t>  b   =</a:t>
            </a:r>
            <a:br>
              <a:rPr lang="en-US" sz="2800"/>
            </a:br>
            <a:r>
              <a:rPr lang="en-US" sz="2800" i="1"/>
              <a:t>f(n) =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752600" y="27035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/>
              <a:t>1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752600" y="3146425"/>
            <a:ext cx="838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/>
              <a:t>4/3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752600" y="36036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 dirty="0"/>
              <a:t>n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203024" progId="Equation.3">
                  <p:embed/>
                </p:oleObj>
              </mc:Choice>
              <mc:Fallback>
                <p:oleObj name="Equation" r:id="rId4" imgW="355292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453698"/>
              </p:ext>
            </p:extLst>
          </p:nvPr>
        </p:nvGraphicFramePr>
        <p:xfrm>
          <a:off x="3852863" y="2833688"/>
          <a:ext cx="18970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700" imgH="508000" progId="Equation.3">
                  <p:embed/>
                </p:oleObj>
              </mc:Choice>
              <mc:Fallback>
                <p:oleObj name="Equation" r:id="rId6" imgW="7747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2833688"/>
                        <a:ext cx="189706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601144"/>
              </p:ext>
            </p:extLst>
          </p:nvPr>
        </p:nvGraphicFramePr>
        <p:xfrm>
          <a:off x="863600" y="4500563"/>
          <a:ext cx="2538413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2200" imgH="812800" progId="Equation.3">
                  <p:embed/>
                </p:oleObj>
              </mc:Choice>
              <mc:Fallback>
                <p:oleObj name="Equation" r:id="rId8" imgW="1092200" imgH="812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500563"/>
                        <a:ext cx="2538413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10"/>
          <p:cNvGraphicFramePr>
            <a:graphicFrameLocks noChangeAspect="1"/>
          </p:cNvGraphicFramePr>
          <p:nvPr/>
        </p:nvGraphicFramePr>
        <p:xfrm>
          <a:off x="23622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49600" imgH="228600" progId="Equation.3">
                  <p:embed/>
                </p:oleObj>
              </mc:Choice>
              <mc:Fallback>
                <p:oleObj name="Equation" r:id="rId10" imgW="3149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1"/>
          <p:cNvGraphicFramePr>
            <a:graphicFrameLocks noChangeAspect="1"/>
          </p:cNvGraphicFramePr>
          <p:nvPr/>
        </p:nvGraphicFramePr>
        <p:xfrm>
          <a:off x="23622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19400" imgH="228600" progId="Equation.3">
                  <p:embed/>
                </p:oleObj>
              </mc:Choice>
              <mc:Fallback>
                <p:oleObj name="Equation" r:id="rId12" imgW="2819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2"/>
          <p:cNvGraphicFramePr>
            <a:graphicFrameLocks noChangeAspect="1"/>
          </p:cNvGraphicFramePr>
          <p:nvPr/>
        </p:nvGraphicFramePr>
        <p:xfrm>
          <a:off x="24384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94100" imgH="228600" progId="Equation.3">
                  <p:embed/>
                </p:oleObj>
              </mc:Choice>
              <mc:Fallback>
                <p:oleObj name="Equation" r:id="rId14" imgW="35941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3"/>
          <p:cNvGraphicFramePr>
            <a:graphicFrameLocks noChangeAspect="1"/>
          </p:cNvGraphicFramePr>
          <p:nvPr/>
        </p:nvGraphicFramePr>
        <p:xfrm>
          <a:off x="26670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95400" imgH="203200" progId="Equation.3">
                  <p:embed/>
                </p:oleObj>
              </mc:Choice>
              <mc:Fallback>
                <p:oleObj name="Equation" r:id="rId16" imgW="12954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343400" y="4343400"/>
            <a:ext cx="3200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2102DA"/>
                </a:solidFill>
              </a:rPr>
              <a:t>Case 3: </a:t>
            </a:r>
            <a:r>
              <a:rPr lang="el-GR" sz="3200" dirty="0">
                <a:solidFill>
                  <a:srgbClr val="2102DA"/>
                </a:solidFill>
                <a:cs typeface="Arial" charset="0"/>
              </a:rPr>
              <a:t>Θ</a:t>
            </a:r>
            <a:r>
              <a:rPr lang="en-US" sz="3200" dirty="0">
                <a:solidFill>
                  <a:srgbClr val="2102DA"/>
                </a:solidFill>
                <a:cs typeface="Arial" charset="0"/>
              </a:rPr>
              <a:t>(n)</a:t>
            </a:r>
            <a:r>
              <a:rPr lang="en-US" sz="3200" dirty="0"/>
              <a:t> 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191000" y="5105400"/>
            <a:ext cx="480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FF"/>
                </a:solidFill>
              </a:rPr>
              <a:t>Average case running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54278" grpId="0"/>
      <p:bldP spid="54288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7939-EDF2-9145-A530-1F03A3E3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51F5-F9A4-C547-B607-9F3A525B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Worst case: </a:t>
            </a:r>
            <a:r>
              <a:rPr lang="el-GR" sz="2800" dirty="0">
                <a:solidFill>
                  <a:srgbClr val="2102DA"/>
                </a:solidFill>
                <a:cs typeface="Arial" charset="0"/>
              </a:rPr>
              <a:t>Θ</a:t>
            </a:r>
            <a:r>
              <a:rPr lang="en-US" sz="2800" dirty="0">
                <a:solidFill>
                  <a:srgbClr val="2102DA"/>
                </a:solidFill>
                <a:cs typeface="Arial" charset="0"/>
              </a:rPr>
              <a:t>(n</a:t>
            </a:r>
            <a:r>
              <a:rPr lang="en-US" sz="2800" baseline="30000" dirty="0">
                <a:solidFill>
                  <a:srgbClr val="2102DA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srgbClr val="2102DA"/>
                </a:solidFill>
                <a:cs typeface="Arial" charset="0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case: </a:t>
            </a:r>
            <a:r>
              <a:rPr lang="el-GR" sz="2800" dirty="0">
                <a:solidFill>
                  <a:srgbClr val="2102DA"/>
                </a:solidFill>
                <a:cs typeface="Arial" charset="0"/>
              </a:rPr>
              <a:t>Θ</a:t>
            </a:r>
            <a:r>
              <a:rPr lang="en-US" sz="2800" dirty="0">
                <a:solidFill>
                  <a:srgbClr val="2102DA"/>
                </a:solidFill>
                <a:cs typeface="Arial" charset="0"/>
              </a:rPr>
              <a:t>(n)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Average case: </a:t>
            </a:r>
            <a:r>
              <a:rPr lang="el-GR" sz="2800" dirty="0">
                <a:solidFill>
                  <a:srgbClr val="2102DA"/>
                </a:solidFill>
                <a:cs typeface="Arial" charset="0"/>
              </a:rPr>
              <a:t>Θ</a:t>
            </a:r>
            <a:r>
              <a:rPr lang="en-US" sz="2800" dirty="0">
                <a:solidFill>
                  <a:srgbClr val="2102DA"/>
                </a:solidFill>
                <a:cs typeface="Arial" charset="0"/>
              </a:rPr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43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 aside…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Notice a trend?</a:t>
            </a: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1322388" y="2438400"/>
          <a:ext cx="44402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203200" progId="Equation.3">
                  <p:embed/>
                </p:oleObj>
              </mc:Choice>
              <mc:Fallback>
                <p:oleObj name="Equation" r:id="rId2" imgW="13462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438400"/>
                        <a:ext cx="44402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1295400" y="3581400"/>
          <a:ext cx="4648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203200" progId="Equation.3">
                  <p:embed/>
                </p:oleObj>
              </mc:Choice>
              <mc:Fallback>
                <p:oleObj name="Equation" r:id="rId4" imgW="14097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46482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6207125" y="2362200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sz="3600">
                <a:solidFill>
                  <a:srgbClr val="2102DA"/>
                </a:solidFill>
                <a:cs typeface="Arial" charset="0"/>
              </a:rPr>
              <a:t>Θ</a:t>
            </a:r>
            <a:r>
              <a:rPr lang="en-US" sz="3600">
                <a:solidFill>
                  <a:srgbClr val="2102DA"/>
                </a:solidFill>
                <a:cs typeface="Arial" charset="0"/>
              </a:rPr>
              <a:t>(n)</a:t>
            </a:r>
            <a:r>
              <a:rPr lang="en-US" sz="3600"/>
              <a:t> 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6172200" y="3621088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l-GR" sz="3600">
                <a:solidFill>
                  <a:srgbClr val="2102DA"/>
                </a:solidFill>
                <a:cs typeface="Arial" charset="0"/>
              </a:rPr>
              <a:t>Θ</a:t>
            </a:r>
            <a:r>
              <a:rPr lang="en-US" sz="3600">
                <a:solidFill>
                  <a:srgbClr val="2102DA"/>
                </a:solidFill>
                <a:cs typeface="Arial" charset="0"/>
              </a:rPr>
              <a:t>(n)</a:t>
            </a:r>
            <a:r>
              <a:rPr lang="en-US" sz="360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3" name="Object 2"/>
          <p:cNvGraphicFramePr>
            <a:graphicFrameLocks noChangeAspect="1"/>
          </p:cNvGraphicFramePr>
          <p:nvPr/>
        </p:nvGraphicFramePr>
        <p:xfrm>
          <a:off x="228600" y="15875"/>
          <a:ext cx="2895600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660400" progId="Equation.3">
                  <p:embed/>
                </p:oleObj>
              </mc:Choice>
              <mc:Fallback>
                <p:oleObj name="Equation" r:id="rId2" imgW="1295400" imgH="66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875"/>
                        <a:ext cx="2895600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09599" y="2765425"/>
            <a:ext cx="1897061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/>
              <a:t>  a   = </a:t>
            </a:r>
            <a:br>
              <a:rPr lang="en-US" sz="2800"/>
            </a:br>
            <a:r>
              <a:rPr lang="en-US" sz="2800"/>
              <a:t>  b   =</a:t>
            </a:r>
            <a:br>
              <a:rPr lang="en-US" sz="2800"/>
            </a:br>
            <a:r>
              <a:rPr lang="en-US" sz="2800" i="1"/>
              <a:t>f(n) =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752600" y="27035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/>
              <a:t>1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752600" y="3146425"/>
            <a:ext cx="838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/>
              <a:t>1/p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752600" y="3603625"/>
            <a:ext cx="762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 dirty="0"/>
              <a:t>f(n)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3124200" y="2895600"/>
          <a:ext cx="83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203024" progId="Equation.3">
                  <p:embed/>
                </p:oleObj>
              </mc:Choice>
              <mc:Fallback>
                <p:oleObj name="Equation" r:id="rId4" imgW="355292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838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3852863" y="2847975"/>
          <a:ext cx="189706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700" imgH="495300" progId="Equation.3">
                  <p:embed/>
                </p:oleObj>
              </mc:Choice>
              <mc:Fallback>
                <p:oleObj name="Equation" r:id="rId6" imgW="7747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2847975"/>
                        <a:ext cx="1897062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667000" y="990600"/>
          <a:ext cx="502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49600" imgH="228600" progId="Equation.3">
                  <p:embed/>
                </p:oleObj>
              </mc:Choice>
              <mc:Fallback>
                <p:oleObj name="Equation" r:id="rId8" imgW="3149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90600"/>
                        <a:ext cx="502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11"/>
          <p:cNvGraphicFramePr>
            <a:graphicFrameLocks noChangeAspect="1"/>
          </p:cNvGraphicFramePr>
          <p:nvPr/>
        </p:nvGraphicFramePr>
        <p:xfrm>
          <a:off x="2667000" y="1406525"/>
          <a:ext cx="4419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19400" imgH="228600" progId="Equation.3">
                  <p:embed/>
                </p:oleObj>
              </mc:Choice>
              <mc:Fallback>
                <p:oleObj name="Equation" r:id="rId10" imgW="2819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06525"/>
                        <a:ext cx="4419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2"/>
          <p:cNvGraphicFramePr>
            <a:graphicFrameLocks noChangeAspect="1"/>
          </p:cNvGraphicFramePr>
          <p:nvPr/>
        </p:nvGraphicFramePr>
        <p:xfrm>
          <a:off x="2743200" y="1787525"/>
          <a:ext cx="5334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94100" imgH="228600" progId="Equation.3">
                  <p:embed/>
                </p:oleObj>
              </mc:Choice>
              <mc:Fallback>
                <p:oleObj name="Equation" r:id="rId12" imgW="35941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87525"/>
                        <a:ext cx="5334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3"/>
          <p:cNvGraphicFramePr>
            <a:graphicFrameLocks noChangeAspect="1"/>
          </p:cNvGraphicFramePr>
          <p:nvPr/>
        </p:nvGraphicFramePr>
        <p:xfrm>
          <a:off x="2971800" y="2168525"/>
          <a:ext cx="1981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95400" imgH="203200" progId="Equation.3">
                  <p:embed/>
                </p:oleObj>
              </mc:Choice>
              <mc:Fallback>
                <p:oleObj name="Equation" r:id="rId14" imgW="12954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68525"/>
                        <a:ext cx="1981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362200" y="5029200"/>
            <a:ext cx="3200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2102DA"/>
                </a:solidFill>
              </a:rPr>
              <a:t>Case 3: </a:t>
            </a:r>
            <a:r>
              <a:rPr lang="el-GR" sz="3200" dirty="0">
                <a:solidFill>
                  <a:srgbClr val="2102DA"/>
                </a:solidFill>
                <a:cs typeface="Arial" charset="0"/>
              </a:rPr>
              <a:t>Θ</a:t>
            </a:r>
            <a:r>
              <a:rPr lang="en-US" sz="3200" dirty="0">
                <a:solidFill>
                  <a:srgbClr val="2102DA"/>
                </a:solidFill>
                <a:cs typeface="Arial" charset="0"/>
              </a:rPr>
              <a:t>(f(n))</a:t>
            </a:r>
            <a:r>
              <a:rPr lang="en-US" sz="3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852D6-C7BF-804B-ADB9-03105F7CB92B}"/>
              </a:ext>
            </a:extLst>
          </p:cNvPr>
          <p:cNvSpPr txBox="1"/>
          <p:nvPr/>
        </p:nvSpPr>
        <p:spPr>
          <a:xfrm>
            <a:off x="4759574" y="3533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54278" grpId="0"/>
      <p:bldP spid="54288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More general problem: </a:t>
            </a:r>
            <a:br>
              <a:rPr lang="en-US" sz="2400" dirty="0"/>
            </a:br>
            <a:r>
              <a:rPr lang="en-US" sz="2400" dirty="0"/>
              <a:t>find the </a:t>
            </a:r>
            <a:r>
              <a:rPr lang="en-US" sz="2400" i="1" dirty="0"/>
              <a:t>k</a:t>
            </a:r>
            <a:r>
              <a:rPr lang="en-US" sz="2400" dirty="0"/>
              <a:t>-</a:t>
            </a:r>
            <a:r>
              <a:rPr lang="en-US" sz="2400" dirty="0" err="1"/>
              <a:t>th</a:t>
            </a:r>
            <a:r>
              <a:rPr lang="en-US" sz="2400" dirty="0"/>
              <a:t> smallest element in an array</a:t>
            </a:r>
          </a:p>
          <a:p>
            <a:pPr lvl="1">
              <a:defRPr/>
            </a:pPr>
            <a:r>
              <a:rPr lang="en-US" sz="2000" dirty="0"/>
              <a:t>i.e., element where exactly k-1 things are smaller than it</a:t>
            </a:r>
          </a:p>
          <a:p>
            <a:pPr lvl="1">
              <a:defRPr/>
            </a:pPr>
            <a:r>
              <a:rPr lang="en-US" sz="2000" dirty="0"/>
              <a:t>Aka, the “selection” problem</a:t>
            </a:r>
          </a:p>
          <a:p>
            <a:pPr lvl="1">
              <a:defRPr/>
            </a:pPr>
            <a:r>
              <a:rPr lang="en-US" sz="2000" dirty="0"/>
              <a:t>Can use this to find the median if we want.</a:t>
            </a:r>
          </a:p>
          <a:p>
            <a:pPr marL="0" indent="0"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Can we solve this in a similar way?</a:t>
            </a:r>
          </a:p>
          <a:p>
            <a:pPr lvl="1">
              <a:defRPr/>
            </a:pPr>
            <a:r>
              <a:rPr lang="en-US" sz="2000" dirty="0">
                <a:solidFill>
                  <a:srgbClr val="0000FF"/>
                </a:solidFill>
              </a:rPr>
              <a:t>Yes, sort the data and take the k-</a:t>
            </a:r>
            <a:r>
              <a:rPr lang="en-US" sz="2000" dirty="0" err="1">
                <a:solidFill>
                  <a:srgbClr val="0000FF"/>
                </a:solidFill>
              </a:rPr>
              <a:t>th</a:t>
            </a:r>
            <a:r>
              <a:rPr lang="en-US" sz="2000" dirty="0">
                <a:solidFill>
                  <a:srgbClr val="0000FF"/>
                </a:solidFill>
              </a:rPr>
              <a:t> element</a:t>
            </a:r>
          </a:p>
          <a:p>
            <a:pPr lvl="1">
              <a:defRPr/>
            </a:pPr>
            <a:r>
              <a:rPr lang="el-GR" sz="2000" dirty="0">
                <a:solidFill>
                  <a:srgbClr val="0000FF"/>
                </a:solidFill>
                <a:cs typeface="Arial" charset="0"/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(n log n)</a:t>
            </a:r>
          </a:p>
          <a:p>
            <a:pPr lvl="1">
              <a:defRPr/>
            </a:pPr>
            <a:endParaRPr 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FFFB-F3C3-DC48-BDF3-306548FA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35DE-4733-E24C-B2E0-126DD575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6909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Split data in half and recurse on two halves.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it works!  How do we get the answer to the entire problem?</a:t>
            </a:r>
          </a:p>
          <a:p>
            <a:pPr marL="806450" lvl="1" indent="-457200"/>
            <a:r>
              <a:rPr lang="en-US" dirty="0"/>
              <a:t>Often must do a bit of extra work.</a:t>
            </a:r>
          </a:p>
          <a:p>
            <a:pPr marL="806450" lvl="1" indent="-457200"/>
            <a:r>
              <a:rPr lang="en-US" dirty="0"/>
              <a:t>Be careful about solutions that could span/combine the two halves.</a:t>
            </a:r>
          </a:p>
        </p:txBody>
      </p:sp>
    </p:spTree>
    <p:extLst>
      <p:ext uri="{BB962C8B-B14F-4D97-AF65-F5344CB8AC3E}">
        <p14:creationId xmlns:p14="http://schemas.microsoft.com/office/powerpoint/2010/main" val="3127525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BC1B-9428-9A4F-95C5-2DC8CD74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7BF5-924E-894F-A741-29394FAD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a data structure?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sz="3200" dirty="0">
                <a:solidFill>
                  <a:srgbClr val="0000FF"/>
                </a:solidFill>
              </a:rPr>
              <a:t>Way of storing data that </a:t>
            </a:r>
            <a:r>
              <a:rPr lang="en-US" altLang="en-US" sz="3200" b="1" dirty="0">
                <a:solidFill>
                  <a:srgbClr val="0000FF"/>
                </a:solidFill>
              </a:rPr>
              <a:t>facilitates particular operations.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8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9A39-8FA8-B245-81A5-048CCD37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EEB6-D4AA-A44F-AB0F-84799C1F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some of the data structures that you’ve seen?</a:t>
            </a:r>
          </a:p>
        </p:txBody>
      </p:sp>
    </p:spTree>
    <p:extLst>
      <p:ext uri="{BB962C8B-B14F-4D97-AF65-F5344CB8AC3E}">
        <p14:creationId xmlns:p14="http://schemas.microsoft.com/office/powerpoint/2010/main" val="4005458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057E-899B-A24D-BC28-E3C955DD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2C68-5F9E-4B40-AEFB-37FCA2B9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4114800" cy="4411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Ordered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Priority Queue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Unordered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42AC5-4BE4-2C4C-A35E-115052337721}"/>
              </a:ext>
            </a:extLst>
          </p:cNvPr>
          <p:cNvSpPr txBox="1"/>
          <p:nvPr/>
        </p:nvSpPr>
        <p:spPr>
          <a:xfrm>
            <a:off x="4769709" y="1878227"/>
            <a:ext cx="3764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operations do they support?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are they good at?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How can we implement them? (Are there variations?)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are the runtimes for the operations? (Do variations matter?)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73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515E-120C-844E-8108-A01D5E9E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173E-C4E4-704A-ACFC-35283D5F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get/set at index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append (add at the end of the list)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add/insert</a:t>
            </a:r>
          </a:p>
        </p:txBody>
      </p:sp>
    </p:spTree>
    <p:extLst>
      <p:ext uri="{BB962C8B-B14F-4D97-AF65-F5344CB8AC3E}">
        <p14:creationId xmlns:p14="http://schemas.microsoft.com/office/powerpoint/2010/main" val="18962766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6996-BA18-BB40-9FF0-337ADB17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CB5A-9A6A-FC46-99DF-A8742B26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next/</a:t>
            </a:r>
            <a:r>
              <a:rPr lang="en-US" dirty="0" err="1"/>
              <a:t>prev</a:t>
            </a:r>
            <a:r>
              <a:rPr lang="en-US" dirty="0"/>
              <a:t> (successor/predecessor)</a:t>
            </a:r>
          </a:p>
        </p:txBody>
      </p:sp>
    </p:spTree>
    <p:extLst>
      <p:ext uri="{BB962C8B-B14F-4D97-AF65-F5344CB8AC3E}">
        <p14:creationId xmlns:p14="http://schemas.microsoft.com/office/powerpoint/2010/main" val="3446366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9C54-EECA-204A-BD80-5BD22A9F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3AF5-317E-2C43-9D18-6094E577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min/max</a:t>
            </a:r>
          </a:p>
        </p:txBody>
      </p:sp>
    </p:spTree>
    <p:extLst>
      <p:ext uri="{BB962C8B-B14F-4D97-AF65-F5344CB8AC3E}">
        <p14:creationId xmlns:p14="http://schemas.microsoft.com/office/powerpoint/2010/main" val="1718379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0C4A-14A0-D442-9227-47A3A5E5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8AAD-C3A0-D54A-916A-A648F5D2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212842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Can we do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Are we doing more work than we need to?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To get the k-</a:t>
            </a:r>
            <a:r>
              <a:rPr lang="en-US" sz="2400" dirty="0" err="1"/>
              <a:t>th</a:t>
            </a:r>
            <a:r>
              <a:rPr lang="en-US" sz="2400" dirty="0"/>
              <a:t> element (or the median) by sorting, we’re finding </a:t>
            </a:r>
            <a:r>
              <a:rPr lang="en-US" sz="2400" i="1" dirty="0"/>
              <a:t>all</a:t>
            </a:r>
            <a:r>
              <a:rPr lang="en-US" sz="2400" dirty="0"/>
              <a:t> the k-</a:t>
            </a:r>
            <a:r>
              <a:rPr lang="en-US" sz="2400" dirty="0" err="1"/>
              <a:t>th</a:t>
            </a:r>
            <a:r>
              <a:rPr lang="en-US" sz="2400" dirty="0"/>
              <a:t> elements at once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0000FF"/>
                </a:solidFill>
              </a:rPr>
              <a:t>We just want the one!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r>
              <a:rPr lang="en-US" sz="2400" dirty="0"/>
              <a:t>Often when you find yourself doing more work than you need to, there is a faster way (though not always).</a:t>
            </a:r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Our tools</a:t>
            </a:r>
          </a:p>
          <a:p>
            <a:pPr lvl="1">
              <a:defRPr/>
            </a:pPr>
            <a:r>
              <a:rPr lang="en-US" dirty="0"/>
              <a:t>divide and conquer</a:t>
            </a:r>
          </a:p>
          <a:p>
            <a:pPr lvl="1">
              <a:defRPr/>
            </a:pPr>
            <a:r>
              <a:rPr lang="en-US" dirty="0"/>
              <a:t>sorting algorithms</a:t>
            </a:r>
          </a:p>
          <a:p>
            <a:pPr lvl="1">
              <a:defRPr/>
            </a:pPr>
            <a:r>
              <a:rPr lang="en-US" dirty="0"/>
              <a:t>other functions</a:t>
            </a:r>
          </a:p>
          <a:p>
            <a:pPr lvl="2">
              <a:defRPr/>
            </a:pPr>
            <a:r>
              <a:rPr lang="en-US" dirty="0"/>
              <a:t>merge</a:t>
            </a:r>
          </a:p>
          <a:p>
            <a:pPr lvl="2">
              <a:defRPr/>
            </a:pPr>
            <a:r>
              <a:rPr lang="en-US" dirty="0"/>
              <a:t>partition</a:t>
            </a:r>
          </a:p>
          <a:p>
            <a:pPr lvl="2">
              <a:defRPr/>
            </a:pPr>
            <a:r>
              <a:rPr lang="en-US" dirty="0"/>
              <a:t>binary search</a:t>
            </a:r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31" y="3733800"/>
            <a:ext cx="1600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Partition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Partition takes </a:t>
            </a:r>
            <a:r>
              <a:rPr lang="el-GR" sz="2400" dirty="0">
                <a:cs typeface="Arial" charset="0"/>
              </a:rPr>
              <a:t>Θ</a:t>
            </a:r>
            <a:r>
              <a:rPr lang="en-US" sz="2400" dirty="0">
                <a:cs typeface="Arial" charset="0"/>
              </a:rPr>
              <a:t>(n) time and performs a similar operation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400" dirty="0"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>
                <a:cs typeface="Arial" charset="0"/>
              </a:rPr>
              <a:t>given an element A[q], Partition can be seen as dividing the array into three sets: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&lt; A[q]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= A[q]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&gt; A[q]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Ideas?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731838"/>
          </a:xfrm>
        </p:spPr>
        <p:txBody>
          <a:bodyPr/>
          <a:lstStyle/>
          <a:p>
            <a:pPr>
              <a:defRPr/>
            </a:pPr>
            <a:r>
              <a:rPr lang="en-US" dirty="0"/>
              <a:t>An example</a:t>
            </a:r>
          </a:p>
        </p:txBody>
      </p:sp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685800" y="2209800"/>
            <a:ext cx="754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/>
              <a:t>5 2 34 9 17 2 1 34 18 5 3 2 1 6 5</a:t>
            </a: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381000" y="1276350"/>
            <a:ext cx="502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We’re looking for the 5</a:t>
            </a:r>
            <a:r>
              <a:rPr lang="en-US" sz="2000" baseline="30000"/>
              <a:t>th</a:t>
            </a:r>
            <a:r>
              <a:rPr lang="en-US" sz="2000"/>
              <a:t> smallest</a:t>
            </a: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838200" y="3124200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If we called partition, what would be the in three sets?</a:t>
            </a: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685800" y="38100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&lt; 5:</a:t>
            </a:r>
          </a:p>
        </p:txBody>
      </p:sp>
      <p:sp>
        <p:nvSpPr>
          <p:cNvPr id="20486" name="TextBox 7"/>
          <p:cNvSpPr txBox="1">
            <a:spLocks noChangeArrowheads="1"/>
          </p:cNvSpPr>
          <p:nvPr/>
        </p:nvSpPr>
        <p:spPr bwMode="auto">
          <a:xfrm>
            <a:off x="609600" y="4505325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= 5:</a:t>
            </a:r>
          </a:p>
        </p:txBody>
      </p:sp>
      <p:sp>
        <p:nvSpPr>
          <p:cNvPr id="20487" name="TextBox 8"/>
          <p:cNvSpPr txBox="1">
            <a:spLocks noChangeArrowheads="1"/>
          </p:cNvSpPr>
          <p:nvPr/>
        </p:nvSpPr>
        <p:spPr bwMode="auto">
          <a:xfrm>
            <a:off x="685800" y="51816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&gt; 5: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5252</TotalTime>
  <Words>3295</Words>
  <Application>Microsoft Macintosh PowerPoint</Application>
  <PresentationFormat>On-screen Show (4:3)</PresentationFormat>
  <Paragraphs>360</Paragraphs>
  <Slides>57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Wingdings</vt:lpstr>
      <vt:lpstr>Network</vt:lpstr>
      <vt:lpstr>Equation</vt:lpstr>
      <vt:lpstr>Order Statistics</vt:lpstr>
      <vt:lpstr>Administrative</vt:lpstr>
      <vt:lpstr>Medians</vt:lpstr>
      <vt:lpstr>Medians</vt:lpstr>
      <vt:lpstr>Selection</vt:lpstr>
      <vt:lpstr>Can we do better?</vt:lpstr>
      <vt:lpstr>Selection Problem</vt:lpstr>
      <vt:lpstr>Partition</vt:lpstr>
      <vt:lpstr>An example</vt:lpstr>
      <vt:lpstr>An example</vt:lpstr>
      <vt:lpstr>An example</vt:lpstr>
      <vt:lpstr>PowerPoint Presentation</vt:lpstr>
      <vt:lpstr>Selection: divide and conquer</vt:lpstr>
      <vt:lpstr>relq</vt:lpstr>
      <vt:lpstr>relq</vt:lpstr>
      <vt:lpstr>relq</vt:lpstr>
      <vt:lpstr>relq</vt:lpstr>
      <vt:lpstr>Selection: divide and conquer</vt:lpstr>
      <vt:lpstr>Selection: 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time of Selection?</vt:lpstr>
      <vt:lpstr>Running time of Selection?</vt:lpstr>
      <vt:lpstr>Running time of Selection?</vt:lpstr>
      <vt:lpstr>How can randomness help us?</vt:lpstr>
      <vt:lpstr>Running time of RSelection?</vt:lpstr>
      <vt:lpstr>Average Case</vt:lpstr>
      <vt:lpstr>Average case</vt:lpstr>
      <vt:lpstr>Average case</vt:lpstr>
      <vt:lpstr>Average case</vt:lpstr>
      <vt:lpstr>Mathematicians and beer</vt:lpstr>
      <vt:lpstr>Average case</vt:lpstr>
      <vt:lpstr>Average case</vt:lpstr>
      <vt:lpstr>Average case</vt:lpstr>
      <vt:lpstr>Which is?</vt:lpstr>
      <vt:lpstr>PowerPoint Presentation</vt:lpstr>
      <vt:lpstr>Selection</vt:lpstr>
      <vt:lpstr>An aside…</vt:lpstr>
      <vt:lpstr>PowerPoint Presentation</vt:lpstr>
      <vt:lpstr>Divide and conquer strategy</vt:lpstr>
      <vt:lpstr>Data structures</vt:lpstr>
      <vt:lpstr>Data structures</vt:lpstr>
      <vt:lpstr>Data structures review</vt:lpstr>
      <vt:lpstr>Lists</vt:lpstr>
      <vt:lpstr>Ordered Set</vt:lpstr>
      <vt:lpstr>Priority Queue</vt:lpstr>
      <vt:lpstr>Unordered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Collins Munene Kariuki</cp:lastModifiedBy>
  <cp:revision>406</cp:revision>
  <cp:lastPrinted>2024-02-02T17:18:31Z</cp:lastPrinted>
  <dcterms:created xsi:type="dcterms:W3CDTF">1601-01-01T00:00:00Z</dcterms:created>
  <dcterms:modified xsi:type="dcterms:W3CDTF">2024-04-30T16:50:39Z</dcterms:modified>
</cp:coreProperties>
</file>