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notesMasterIdLst>
    <p:notesMasterId r:id="rId50"/>
  </p:notesMasterIdLst>
  <p:sldIdLst>
    <p:sldId id="256" r:id="rId2"/>
    <p:sldId id="257" r:id="rId3"/>
    <p:sldId id="260" r:id="rId4"/>
    <p:sldId id="264" r:id="rId5"/>
    <p:sldId id="262" r:id="rId6"/>
    <p:sldId id="263" r:id="rId7"/>
    <p:sldId id="265" r:id="rId8"/>
    <p:sldId id="361" r:id="rId9"/>
    <p:sldId id="363" r:id="rId10"/>
    <p:sldId id="364" r:id="rId11"/>
    <p:sldId id="366" r:id="rId12"/>
    <p:sldId id="367" r:id="rId13"/>
    <p:sldId id="368" r:id="rId14"/>
    <p:sldId id="369" r:id="rId15"/>
    <p:sldId id="380" r:id="rId16"/>
    <p:sldId id="370" r:id="rId17"/>
    <p:sldId id="371" r:id="rId18"/>
    <p:sldId id="372" r:id="rId19"/>
    <p:sldId id="373" r:id="rId20"/>
    <p:sldId id="375" r:id="rId21"/>
    <p:sldId id="376" r:id="rId22"/>
    <p:sldId id="378" r:id="rId23"/>
    <p:sldId id="420" r:id="rId24"/>
    <p:sldId id="381" r:id="rId25"/>
    <p:sldId id="429" r:id="rId26"/>
    <p:sldId id="382" r:id="rId27"/>
    <p:sldId id="383" r:id="rId28"/>
    <p:sldId id="413" r:id="rId29"/>
    <p:sldId id="384" r:id="rId30"/>
    <p:sldId id="389" r:id="rId31"/>
    <p:sldId id="385" r:id="rId32"/>
    <p:sldId id="392" r:id="rId33"/>
    <p:sldId id="393" r:id="rId34"/>
    <p:sldId id="386" r:id="rId35"/>
    <p:sldId id="394" r:id="rId36"/>
    <p:sldId id="395" r:id="rId37"/>
    <p:sldId id="396" r:id="rId38"/>
    <p:sldId id="397" r:id="rId39"/>
    <p:sldId id="421" r:id="rId40"/>
    <p:sldId id="422" r:id="rId41"/>
    <p:sldId id="430" r:id="rId42"/>
    <p:sldId id="423" r:id="rId43"/>
    <p:sldId id="424" r:id="rId44"/>
    <p:sldId id="425" r:id="rId45"/>
    <p:sldId id="426" r:id="rId46"/>
    <p:sldId id="427" r:id="rId47"/>
    <p:sldId id="428" r:id="rId48"/>
    <p:sldId id="419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00FF"/>
    <a:srgbClr val="FF7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44"/>
    <p:restoredTop sz="89954" autoAdjust="0"/>
  </p:normalViewPr>
  <p:slideViewPr>
    <p:cSldViewPr snapToGrid="0" snapToObjects="1">
      <p:cViewPr varScale="1">
        <p:scale>
          <a:sx n="136" d="100"/>
          <a:sy n="136" d="100"/>
        </p:scale>
        <p:origin x="768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738870-17D2-3941-A5AE-C6B204479D59}" type="datetimeFigureOut">
              <a:rPr lang="en-US" smtClean="0"/>
              <a:t>4/9/24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890F7C-C22C-DB49-94A6-8B79DB65E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6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6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044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1130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724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029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29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8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531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run-time is a bit more complicate</a:t>
            </a:r>
            <a:r>
              <a:rPr lang="en-US" baseline="0" dirty="0"/>
              <a:t>d for this one…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90F7C-C22C-DB49-94A6-8B79DB65EB8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04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435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180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891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146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733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29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8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57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29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8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75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7CF6F6C-35C2-0743-A23E-862B370009A8}" type="datetimeFigureOut">
              <a:rPr lang="en-US" smtClean="0"/>
              <a:t>4/9/24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9BEDC5-C54E-9D40-8B51-8ADA81E069C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6F6C-35C2-0743-A23E-862B370009A8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BEDC5-C54E-9D40-8B51-8ADA81E069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7CF6F6C-35C2-0743-A23E-862B370009A8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A9BEDC5-C54E-9D40-8B51-8ADA81E069C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6F6C-35C2-0743-A23E-862B370009A8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9BEDC5-C54E-9D40-8B51-8ADA81E069C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6F6C-35C2-0743-A23E-862B370009A8}" type="datetimeFigureOut">
              <a:rPr lang="en-US" smtClean="0"/>
              <a:t>4/9/24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A9BEDC5-C54E-9D40-8B51-8ADA81E069C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7CF6F6C-35C2-0743-A23E-862B370009A8}" type="datetimeFigureOut">
              <a:rPr lang="en-US" smtClean="0"/>
              <a:t>4/9/24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A9BEDC5-C54E-9D40-8B51-8ADA81E069C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7CF6F6C-35C2-0743-A23E-862B370009A8}" type="datetimeFigureOut">
              <a:rPr lang="en-US" smtClean="0"/>
              <a:t>4/9/24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A9BEDC5-C54E-9D40-8B51-8ADA81E069C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6F6C-35C2-0743-A23E-862B370009A8}" type="datetimeFigureOut">
              <a:rPr lang="en-US" smtClean="0"/>
              <a:t>4/9/24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9BEDC5-C54E-9D40-8B51-8ADA81E069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6F6C-35C2-0743-A23E-862B370009A8}" type="datetimeFigureOut">
              <a:rPr lang="en-US" smtClean="0"/>
              <a:t>4/9/24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9BEDC5-C54E-9D40-8B51-8ADA81E069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6F6C-35C2-0743-A23E-862B370009A8}" type="datetimeFigureOut">
              <a:rPr lang="en-US" smtClean="0"/>
              <a:t>4/9/24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9BEDC5-C54E-9D40-8B51-8ADA81E069C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7CF6F6C-35C2-0743-A23E-862B370009A8}" type="datetimeFigureOut">
              <a:rPr lang="en-US" smtClean="0"/>
              <a:t>4/9/24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A9BEDC5-C54E-9D40-8B51-8ADA81E069C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7CF6F6C-35C2-0743-A23E-862B370009A8}" type="datetimeFigureOut">
              <a:rPr lang="en-US" smtClean="0"/>
              <a:t>4/9/24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A9BEDC5-C54E-9D40-8B51-8ADA81E069C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Max Flow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690287"/>
            <a:ext cx="5003800" cy="3721100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5040C75C-E1AE-6A47-A1A8-F37B119070BB}"/>
              </a:ext>
            </a:extLst>
          </p:cNvPr>
          <p:cNvSpPr txBox="1">
            <a:spLocks/>
          </p:cNvSpPr>
          <p:nvPr/>
        </p:nvSpPr>
        <p:spPr>
          <a:xfrm>
            <a:off x="2362200" y="6050037"/>
            <a:ext cx="6705600" cy="685800"/>
          </a:xfrm>
          <a:prstGeom prst="rect">
            <a:avLst/>
          </a:prstGeom>
        </p:spPr>
        <p:txBody>
          <a:bodyPr vert="horz" anchor="ctr">
            <a:normAutofit fontScale="92500" lnSpcReduction="20000"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dirty="0"/>
              <a:t>David Kauchak</a:t>
            </a:r>
            <a:br>
              <a:rPr lang="en-US" dirty="0"/>
            </a:br>
            <a:r>
              <a:rPr lang="en-US" dirty="0"/>
              <a:t>CS 140 – Spring 2024</a:t>
            </a:r>
          </a:p>
        </p:txBody>
      </p:sp>
    </p:spTree>
    <p:extLst>
      <p:ext uri="{BB962C8B-B14F-4D97-AF65-F5344CB8AC3E}">
        <p14:creationId xmlns:p14="http://schemas.microsoft.com/office/powerpoint/2010/main" val="356263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Application: bipartite graph matching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572054"/>
            <a:ext cx="8229600" cy="990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2100" dirty="0">
                <a:latin typeface="Arial" charset="0"/>
              </a:rPr>
              <a:t>A </a:t>
            </a:r>
            <a:r>
              <a:rPr lang="en-US" sz="2100" i="1" dirty="0">
                <a:latin typeface="Arial" charset="0"/>
              </a:rPr>
              <a:t>matching </a:t>
            </a:r>
            <a:r>
              <a:rPr lang="en-US" sz="2100" dirty="0">
                <a:latin typeface="Arial" charset="0"/>
              </a:rPr>
              <a:t>M</a:t>
            </a:r>
            <a:r>
              <a:rPr lang="en-US" sz="2100" i="1" dirty="0">
                <a:latin typeface="Arial" charset="0"/>
              </a:rPr>
              <a:t> </a:t>
            </a:r>
            <a:r>
              <a:rPr lang="en-US" sz="2100" dirty="0">
                <a:latin typeface="Arial" charset="0"/>
              </a:rPr>
              <a:t>is a subset of edges such that each node occurs </a:t>
            </a:r>
            <a:r>
              <a:rPr lang="en-US" sz="2100" b="1" dirty="0">
                <a:latin typeface="Arial" charset="0"/>
              </a:rPr>
              <a:t>at most once</a:t>
            </a:r>
            <a:r>
              <a:rPr lang="en-US" sz="2100" dirty="0">
                <a:latin typeface="Arial" charset="0"/>
              </a:rPr>
              <a:t> in M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819400" y="2667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A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2819400" y="38100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B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2819400" y="4953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C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5562600" y="32766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E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2743200" y="60198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D</a:t>
              </a: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5562600" y="4572000"/>
            <a:ext cx="533400" cy="533400"/>
            <a:chOff x="1824" y="2736"/>
            <a:chExt cx="336" cy="336"/>
          </a:xfrm>
        </p:grpSpPr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F</a:t>
              </a:r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5562600" y="5715000"/>
            <a:ext cx="533400" cy="533400"/>
            <a:chOff x="1824" y="2736"/>
            <a:chExt cx="336" cy="336"/>
          </a:xfrm>
        </p:grpSpPr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G</a:t>
              </a:r>
            </a:p>
          </p:txBody>
        </p:sp>
      </p:grpSp>
      <p:sp>
        <p:nvSpPr>
          <p:cNvPr id="26" name="Line 36"/>
          <p:cNvSpPr>
            <a:spLocks noChangeShapeType="1"/>
          </p:cNvSpPr>
          <p:nvPr/>
        </p:nvSpPr>
        <p:spPr bwMode="auto">
          <a:xfrm flipV="1">
            <a:off x="3200400" y="4876800"/>
            <a:ext cx="2362200" cy="1295400"/>
          </a:xfrm>
          <a:prstGeom prst="line">
            <a:avLst/>
          </a:prstGeom>
          <a:noFill/>
          <a:ln w="3810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7"/>
          <p:cNvSpPr>
            <a:spLocks noChangeShapeType="1"/>
          </p:cNvSpPr>
          <p:nvPr/>
        </p:nvSpPr>
        <p:spPr bwMode="auto">
          <a:xfrm>
            <a:off x="3352800" y="5257800"/>
            <a:ext cx="2209800" cy="609600"/>
          </a:xfrm>
          <a:prstGeom prst="line">
            <a:avLst/>
          </a:prstGeom>
          <a:noFill/>
          <a:ln w="3810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 flipV="1">
            <a:off x="3276600" y="3733800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9"/>
          <p:cNvSpPr>
            <a:spLocks noChangeShapeType="1"/>
          </p:cNvSpPr>
          <p:nvPr/>
        </p:nvSpPr>
        <p:spPr bwMode="auto">
          <a:xfrm>
            <a:off x="3352800" y="4114800"/>
            <a:ext cx="2286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40"/>
          <p:cNvSpPr>
            <a:spLocks noChangeShapeType="1"/>
          </p:cNvSpPr>
          <p:nvPr/>
        </p:nvSpPr>
        <p:spPr bwMode="auto">
          <a:xfrm>
            <a:off x="3352800" y="2971800"/>
            <a:ext cx="2209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41"/>
          <p:cNvSpPr>
            <a:spLocks noChangeShapeType="1"/>
          </p:cNvSpPr>
          <p:nvPr/>
        </p:nvSpPr>
        <p:spPr bwMode="auto">
          <a:xfrm>
            <a:off x="3276600" y="4267200"/>
            <a:ext cx="2438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709166" y="5117068"/>
            <a:ext cx="1711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matching</a:t>
            </a:r>
          </a:p>
        </p:txBody>
      </p:sp>
    </p:spTree>
    <p:extLst>
      <p:ext uri="{BB962C8B-B14F-4D97-AF65-F5344CB8AC3E}">
        <p14:creationId xmlns:p14="http://schemas.microsoft.com/office/powerpoint/2010/main" val="336651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Application: bipartite graph matching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572054"/>
            <a:ext cx="8229600" cy="990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2100" dirty="0">
                <a:latin typeface="Arial" charset="0"/>
              </a:rPr>
              <a:t>A </a:t>
            </a:r>
            <a:r>
              <a:rPr lang="en-US" sz="2100" i="1" dirty="0">
                <a:latin typeface="Arial" charset="0"/>
              </a:rPr>
              <a:t>matching </a:t>
            </a:r>
            <a:r>
              <a:rPr lang="en-US" sz="2100" dirty="0">
                <a:latin typeface="Arial" charset="0"/>
              </a:rPr>
              <a:t>M</a:t>
            </a:r>
            <a:r>
              <a:rPr lang="en-US" sz="2100" i="1" dirty="0">
                <a:latin typeface="Arial" charset="0"/>
              </a:rPr>
              <a:t> </a:t>
            </a:r>
            <a:r>
              <a:rPr lang="en-US" sz="2100" dirty="0">
                <a:latin typeface="Arial" charset="0"/>
              </a:rPr>
              <a:t>is a subset of edges such that each node occurs </a:t>
            </a:r>
            <a:r>
              <a:rPr lang="en-US" sz="2100" b="1" dirty="0">
                <a:latin typeface="Arial" charset="0"/>
              </a:rPr>
              <a:t>at most once</a:t>
            </a:r>
            <a:r>
              <a:rPr lang="en-US" sz="2100" dirty="0">
                <a:latin typeface="Arial" charset="0"/>
              </a:rPr>
              <a:t> in M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819400" y="2667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A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2819400" y="38100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B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2819400" y="4953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C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5562600" y="32766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E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2743200" y="60198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D</a:t>
              </a: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5562600" y="4572000"/>
            <a:ext cx="533400" cy="533400"/>
            <a:chOff x="1824" y="2736"/>
            <a:chExt cx="336" cy="336"/>
          </a:xfrm>
        </p:grpSpPr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F</a:t>
              </a:r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5562600" y="5715000"/>
            <a:ext cx="533400" cy="533400"/>
            <a:chOff x="1824" y="2736"/>
            <a:chExt cx="336" cy="336"/>
          </a:xfrm>
        </p:grpSpPr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G</a:t>
              </a:r>
            </a:p>
          </p:txBody>
        </p:sp>
      </p:grpSp>
      <p:sp>
        <p:nvSpPr>
          <p:cNvPr id="26" name="Line 36"/>
          <p:cNvSpPr>
            <a:spLocks noChangeShapeType="1"/>
          </p:cNvSpPr>
          <p:nvPr/>
        </p:nvSpPr>
        <p:spPr bwMode="auto">
          <a:xfrm flipV="1">
            <a:off x="3200400" y="4876800"/>
            <a:ext cx="2362200" cy="1295400"/>
          </a:xfrm>
          <a:prstGeom prst="line">
            <a:avLst/>
          </a:prstGeom>
          <a:noFill/>
          <a:ln w="3810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7"/>
          <p:cNvSpPr>
            <a:spLocks noChangeShapeType="1"/>
          </p:cNvSpPr>
          <p:nvPr/>
        </p:nvSpPr>
        <p:spPr bwMode="auto">
          <a:xfrm>
            <a:off x="3352800" y="5257800"/>
            <a:ext cx="2209800" cy="609600"/>
          </a:xfrm>
          <a:prstGeom prst="line">
            <a:avLst/>
          </a:prstGeom>
          <a:noFill/>
          <a:ln w="3810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 flipV="1">
            <a:off x="3276600" y="3733800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9"/>
          <p:cNvSpPr>
            <a:spLocks noChangeShapeType="1"/>
          </p:cNvSpPr>
          <p:nvPr/>
        </p:nvSpPr>
        <p:spPr bwMode="auto">
          <a:xfrm>
            <a:off x="3352800" y="4114800"/>
            <a:ext cx="2286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40"/>
          <p:cNvSpPr>
            <a:spLocks noChangeShapeType="1"/>
          </p:cNvSpPr>
          <p:nvPr/>
        </p:nvSpPr>
        <p:spPr bwMode="auto">
          <a:xfrm>
            <a:off x="3352800" y="2971800"/>
            <a:ext cx="2209800" cy="381000"/>
          </a:xfrm>
          <a:prstGeom prst="line">
            <a:avLst/>
          </a:prstGeom>
          <a:noFill/>
          <a:ln w="3810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41"/>
          <p:cNvSpPr>
            <a:spLocks noChangeShapeType="1"/>
          </p:cNvSpPr>
          <p:nvPr/>
        </p:nvSpPr>
        <p:spPr bwMode="auto">
          <a:xfrm>
            <a:off x="3276600" y="4267200"/>
            <a:ext cx="2438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709166" y="5117068"/>
            <a:ext cx="1711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matching</a:t>
            </a:r>
          </a:p>
        </p:txBody>
      </p:sp>
    </p:spTree>
    <p:extLst>
      <p:ext uri="{BB962C8B-B14F-4D97-AF65-F5344CB8AC3E}">
        <p14:creationId xmlns:p14="http://schemas.microsoft.com/office/powerpoint/2010/main" val="3247358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Application: bipartite graph matching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572054"/>
            <a:ext cx="8229600" cy="990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2100" dirty="0">
                <a:latin typeface="Arial" charset="0"/>
              </a:rPr>
              <a:t>A </a:t>
            </a:r>
            <a:r>
              <a:rPr lang="en-US" sz="2100" i="1" dirty="0">
                <a:latin typeface="Arial" charset="0"/>
              </a:rPr>
              <a:t>matching </a:t>
            </a:r>
            <a:r>
              <a:rPr lang="en-US" sz="2100" dirty="0">
                <a:latin typeface="Arial" charset="0"/>
              </a:rPr>
              <a:t>M</a:t>
            </a:r>
            <a:r>
              <a:rPr lang="en-US" sz="2100" i="1" dirty="0">
                <a:latin typeface="Arial" charset="0"/>
              </a:rPr>
              <a:t> </a:t>
            </a:r>
            <a:r>
              <a:rPr lang="en-US" sz="2100" dirty="0">
                <a:latin typeface="Arial" charset="0"/>
              </a:rPr>
              <a:t>is a subset of edges such that each node occurs </a:t>
            </a:r>
            <a:r>
              <a:rPr lang="en-US" sz="2100" b="1" dirty="0">
                <a:latin typeface="Arial" charset="0"/>
              </a:rPr>
              <a:t>at most once</a:t>
            </a:r>
            <a:r>
              <a:rPr lang="en-US" sz="2100" dirty="0">
                <a:latin typeface="Arial" charset="0"/>
              </a:rPr>
              <a:t> in M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819400" y="2667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A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2819400" y="38100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B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2819400" y="4953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C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5562600" y="32766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E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2743200" y="60198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D</a:t>
              </a: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5562600" y="4572000"/>
            <a:ext cx="533400" cy="533400"/>
            <a:chOff x="1824" y="2736"/>
            <a:chExt cx="336" cy="336"/>
          </a:xfrm>
        </p:grpSpPr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F</a:t>
              </a:r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5562600" y="5715000"/>
            <a:ext cx="533400" cy="533400"/>
            <a:chOff x="1824" y="2736"/>
            <a:chExt cx="336" cy="336"/>
          </a:xfrm>
        </p:grpSpPr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G</a:t>
              </a:r>
            </a:p>
          </p:txBody>
        </p:sp>
      </p:grpSp>
      <p:sp>
        <p:nvSpPr>
          <p:cNvPr id="26" name="Line 36"/>
          <p:cNvSpPr>
            <a:spLocks noChangeShapeType="1"/>
          </p:cNvSpPr>
          <p:nvPr/>
        </p:nvSpPr>
        <p:spPr bwMode="auto">
          <a:xfrm flipV="1">
            <a:off x="3200400" y="4876800"/>
            <a:ext cx="2362200" cy="1295400"/>
          </a:xfrm>
          <a:prstGeom prst="line">
            <a:avLst/>
          </a:prstGeom>
          <a:noFill/>
          <a:ln w="3810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7"/>
          <p:cNvSpPr>
            <a:spLocks noChangeShapeType="1"/>
          </p:cNvSpPr>
          <p:nvPr/>
        </p:nvSpPr>
        <p:spPr bwMode="auto">
          <a:xfrm>
            <a:off x="3352800" y="5257800"/>
            <a:ext cx="2209800" cy="609600"/>
          </a:xfrm>
          <a:prstGeom prst="line">
            <a:avLst/>
          </a:prstGeom>
          <a:noFill/>
          <a:ln w="3810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 flipV="1">
            <a:off x="3276600" y="3733800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9"/>
          <p:cNvSpPr>
            <a:spLocks noChangeShapeType="1"/>
          </p:cNvSpPr>
          <p:nvPr/>
        </p:nvSpPr>
        <p:spPr bwMode="auto">
          <a:xfrm>
            <a:off x="3352800" y="4114800"/>
            <a:ext cx="2286000" cy="533400"/>
          </a:xfrm>
          <a:prstGeom prst="line">
            <a:avLst/>
          </a:prstGeom>
          <a:noFill/>
          <a:ln w="3810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40"/>
          <p:cNvSpPr>
            <a:spLocks noChangeShapeType="1"/>
          </p:cNvSpPr>
          <p:nvPr/>
        </p:nvSpPr>
        <p:spPr bwMode="auto">
          <a:xfrm>
            <a:off x="3352800" y="2971800"/>
            <a:ext cx="2209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41"/>
          <p:cNvSpPr>
            <a:spLocks noChangeShapeType="1"/>
          </p:cNvSpPr>
          <p:nvPr/>
        </p:nvSpPr>
        <p:spPr bwMode="auto">
          <a:xfrm>
            <a:off x="3276600" y="4267200"/>
            <a:ext cx="2438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709166" y="5117068"/>
            <a:ext cx="1711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not a matching</a:t>
            </a:r>
          </a:p>
        </p:txBody>
      </p:sp>
    </p:spTree>
    <p:extLst>
      <p:ext uri="{BB962C8B-B14F-4D97-AF65-F5344CB8AC3E}">
        <p14:creationId xmlns:p14="http://schemas.microsoft.com/office/powerpoint/2010/main" val="935930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Application: bipartite graph matching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572054"/>
            <a:ext cx="8229600" cy="990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2100" dirty="0">
                <a:latin typeface="Arial" charset="0"/>
              </a:rPr>
              <a:t>A </a:t>
            </a:r>
            <a:r>
              <a:rPr lang="en-US" sz="2100" i="1" dirty="0">
                <a:latin typeface="Arial" charset="0"/>
              </a:rPr>
              <a:t>matching </a:t>
            </a:r>
            <a:r>
              <a:rPr lang="en-US" sz="2100" dirty="0">
                <a:latin typeface="Arial" charset="0"/>
              </a:rPr>
              <a:t>can be thought of as pairing the vertices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819400" y="2667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94B6D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A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2819400" y="38100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B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2819400" y="4953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C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5562600" y="32766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94B6D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E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2743200" y="60198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D</a:t>
              </a: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5562600" y="4572000"/>
            <a:ext cx="533400" cy="533400"/>
            <a:chOff x="1824" y="2736"/>
            <a:chExt cx="336" cy="336"/>
          </a:xfrm>
        </p:grpSpPr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F</a:t>
              </a:r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5562600" y="5715000"/>
            <a:ext cx="533400" cy="533400"/>
            <a:chOff x="1824" y="2736"/>
            <a:chExt cx="336" cy="336"/>
          </a:xfrm>
        </p:grpSpPr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G</a:t>
              </a:r>
            </a:p>
          </p:txBody>
        </p:sp>
      </p:grpSp>
      <p:sp>
        <p:nvSpPr>
          <p:cNvPr id="26" name="Line 36"/>
          <p:cNvSpPr>
            <a:spLocks noChangeShapeType="1"/>
          </p:cNvSpPr>
          <p:nvPr/>
        </p:nvSpPr>
        <p:spPr bwMode="auto">
          <a:xfrm flipV="1">
            <a:off x="3200400" y="4876800"/>
            <a:ext cx="2362200" cy="1295400"/>
          </a:xfrm>
          <a:prstGeom prst="line">
            <a:avLst/>
          </a:prstGeom>
          <a:noFill/>
          <a:ln w="3810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7"/>
          <p:cNvSpPr>
            <a:spLocks noChangeShapeType="1"/>
          </p:cNvSpPr>
          <p:nvPr/>
        </p:nvSpPr>
        <p:spPr bwMode="auto">
          <a:xfrm>
            <a:off x="3352800" y="5257800"/>
            <a:ext cx="2209800" cy="609600"/>
          </a:xfrm>
          <a:prstGeom prst="line">
            <a:avLst/>
          </a:prstGeom>
          <a:noFill/>
          <a:ln w="3810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 flipV="1">
            <a:off x="3276600" y="3733800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9"/>
          <p:cNvSpPr>
            <a:spLocks noChangeShapeType="1"/>
          </p:cNvSpPr>
          <p:nvPr/>
        </p:nvSpPr>
        <p:spPr bwMode="auto">
          <a:xfrm>
            <a:off x="3352800" y="4114800"/>
            <a:ext cx="2286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40"/>
          <p:cNvSpPr>
            <a:spLocks noChangeShapeType="1"/>
          </p:cNvSpPr>
          <p:nvPr/>
        </p:nvSpPr>
        <p:spPr bwMode="auto">
          <a:xfrm>
            <a:off x="3352800" y="2971800"/>
            <a:ext cx="2209800" cy="381000"/>
          </a:xfrm>
          <a:prstGeom prst="line">
            <a:avLst/>
          </a:prstGeom>
          <a:noFill/>
          <a:ln w="3810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41"/>
          <p:cNvSpPr>
            <a:spLocks noChangeShapeType="1"/>
          </p:cNvSpPr>
          <p:nvPr/>
        </p:nvSpPr>
        <p:spPr bwMode="auto">
          <a:xfrm>
            <a:off x="3276600" y="4267200"/>
            <a:ext cx="2438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87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Application: bipartite graph matching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572054"/>
            <a:ext cx="8229600" cy="990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2100" b="1" dirty="0">
                <a:latin typeface="Arial" charset="0"/>
              </a:rPr>
              <a:t>Bipartite matching problem</a:t>
            </a:r>
            <a:r>
              <a:rPr lang="en-US" sz="2100" dirty="0">
                <a:latin typeface="Arial" charset="0"/>
              </a:rPr>
              <a:t>: find the </a:t>
            </a:r>
            <a:r>
              <a:rPr lang="en-US" sz="2100" i="1" dirty="0">
                <a:latin typeface="Arial" charset="0"/>
              </a:rPr>
              <a:t>largest</a:t>
            </a:r>
            <a:r>
              <a:rPr lang="en-US" sz="2100" dirty="0">
                <a:latin typeface="Arial" charset="0"/>
              </a:rPr>
              <a:t> matching in a bipartite graph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105400" y="2667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A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5105400" y="38100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B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5105400" y="4953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C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7848600" y="32766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E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5029200" y="60198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D</a:t>
              </a: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7848600" y="4572000"/>
            <a:ext cx="533400" cy="533400"/>
            <a:chOff x="1824" y="2736"/>
            <a:chExt cx="336" cy="336"/>
          </a:xfrm>
        </p:grpSpPr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F</a:t>
              </a:r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7848600" y="5715000"/>
            <a:ext cx="533400" cy="533400"/>
            <a:chOff x="1824" y="2736"/>
            <a:chExt cx="336" cy="336"/>
          </a:xfrm>
        </p:grpSpPr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G</a:t>
              </a:r>
            </a:p>
          </p:txBody>
        </p:sp>
      </p:grpSp>
      <p:sp>
        <p:nvSpPr>
          <p:cNvPr id="26" name="Line 36"/>
          <p:cNvSpPr>
            <a:spLocks noChangeShapeType="1"/>
          </p:cNvSpPr>
          <p:nvPr/>
        </p:nvSpPr>
        <p:spPr bwMode="auto">
          <a:xfrm flipV="1">
            <a:off x="5486400" y="4876800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7"/>
          <p:cNvSpPr>
            <a:spLocks noChangeShapeType="1"/>
          </p:cNvSpPr>
          <p:nvPr/>
        </p:nvSpPr>
        <p:spPr bwMode="auto">
          <a:xfrm>
            <a:off x="5638800" y="5257800"/>
            <a:ext cx="2209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 flipV="1">
            <a:off x="5562600" y="3733800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9"/>
          <p:cNvSpPr>
            <a:spLocks noChangeShapeType="1"/>
          </p:cNvSpPr>
          <p:nvPr/>
        </p:nvSpPr>
        <p:spPr bwMode="auto">
          <a:xfrm>
            <a:off x="5638800" y="4114800"/>
            <a:ext cx="2286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40"/>
          <p:cNvSpPr>
            <a:spLocks noChangeShapeType="1"/>
          </p:cNvSpPr>
          <p:nvPr/>
        </p:nvSpPr>
        <p:spPr bwMode="auto">
          <a:xfrm>
            <a:off x="5638800" y="2971800"/>
            <a:ext cx="2209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41"/>
          <p:cNvSpPr>
            <a:spLocks noChangeShapeType="1"/>
          </p:cNvSpPr>
          <p:nvPr/>
        </p:nvSpPr>
        <p:spPr bwMode="auto">
          <a:xfrm>
            <a:off x="5562600" y="4267200"/>
            <a:ext cx="2438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57199" y="2524035"/>
            <a:ext cx="24970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Where might this problem come up?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2648" y="3617103"/>
            <a:ext cx="34873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>
                <a:solidFill>
                  <a:srgbClr val="0000FF"/>
                </a:solidFill>
              </a:rPr>
              <a:t>CS department has n courses and m faculty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solidFill>
                  <a:srgbClr val="0000FF"/>
                </a:solidFill>
              </a:rPr>
              <a:t>Every instructor can teach </a:t>
            </a:r>
            <a:r>
              <a:rPr lang="en-US" sz="2000" i="1" dirty="0">
                <a:solidFill>
                  <a:srgbClr val="0000FF"/>
                </a:solidFill>
              </a:rPr>
              <a:t>some</a:t>
            </a:r>
            <a:r>
              <a:rPr lang="en-US" sz="2000" dirty="0">
                <a:solidFill>
                  <a:srgbClr val="0000FF"/>
                </a:solidFill>
              </a:rPr>
              <a:t> of the courses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solidFill>
                  <a:srgbClr val="0000FF"/>
                </a:solidFill>
              </a:rPr>
              <a:t>What course should each person teach?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solidFill>
                  <a:srgbClr val="0000FF"/>
                </a:solidFill>
              </a:rPr>
              <a:t>Anytime we want to match n things with m, but not all things can match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FB4C5FA-0846-FC44-B97C-AE0CDA977774}"/>
              </a:ext>
            </a:extLst>
          </p:cNvPr>
          <p:cNvSpPr txBox="1"/>
          <p:nvPr/>
        </p:nvSpPr>
        <p:spPr>
          <a:xfrm>
            <a:off x="4995746" y="2297151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600FF"/>
                </a:solidFill>
              </a:rPr>
              <a:t>faculty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89D3EE5-A0B8-F74A-8DB2-144070F0C938}"/>
              </a:ext>
            </a:extLst>
          </p:cNvPr>
          <p:cNvSpPr txBox="1"/>
          <p:nvPr/>
        </p:nvSpPr>
        <p:spPr>
          <a:xfrm>
            <a:off x="7693425" y="2787134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600FF"/>
                </a:solidFill>
              </a:rPr>
              <a:t>courses</a:t>
            </a:r>
          </a:p>
        </p:txBody>
      </p:sp>
    </p:spTree>
    <p:extLst>
      <p:ext uri="{BB962C8B-B14F-4D97-AF65-F5344CB8AC3E}">
        <p14:creationId xmlns:p14="http://schemas.microsoft.com/office/powerpoint/2010/main" val="148707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3" grpId="0"/>
      <p:bldP spid="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Application: bipartite graph matching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572054"/>
            <a:ext cx="8229600" cy="990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2100" b="1" dirty="0">
                <a:latin typeface="Arial" charset="0"/>
              </a:rPr>
              <a:t>Bipartite matching problem</a:t>
            </a:r>
            <a:r>
              <a:rPr lang="en-US" sz="2100" dirty="0">
                <a:latin typeface="Arial" charset="0"/>
              </a:rPr>
              <a:t>: find the </a:t>
            </a:r>
            <a:r>
              <a:rPr lang="en-US" sz="2100" i="1" dirty="0">
                <a:latin typeface="Arial" charset="0"/>
              </a:rPr>
              <a:t>largest</a:t>
            </a:r>
            <a:r>
              <a:rPr lang="en-US" sz="2100" dirty="0">
                <a:latin typeface="Arial" charset="0"/>
              </a:rPr>
              <a:t> matching in a bipartite graph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105400" y="2667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A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5105400" y="38100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B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5105400" y="4953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C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7848600" y="32766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E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5029200" y="60198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D</a:t>
              </a: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7848600" y="4572000"/>
            <a:ext cx="533400" cy="533400"/>
            <a:chOff x="1824" y="2736"/>
            <a:chExt cx="336" cy="336"/>
          </a:xfrm>
        </p:grpSpPr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F</a:t>
              </a:r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7848600" y="5715000"/>
            <a:ext cx="533400" cy="533400"/>
            <a:chOff x="1824" y="2736"/>
            <a:chExt cx="336" cy="336"/>
          </a:xfrm>
        </p:grpSpPr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G</a:t>
              </a:r>
            </a:p>
          </p:txBody>
        </p:sp>
      </p:grpSp>
      <p:sp>
        <p:nvSpPr>
          <p:cNvPr id="26" name="Line 36"/>
          <p:cNvSpPr>
            <a:spLocks noChangeShapeType="1"/>
          </p:cNvSpPr>
          <p:nvPr/>
        </p:nvSpPr>
        <p:spPr bwMode="auto">
          <a:xfrm flipV="1">
            <a:off x="5486400" y="4876800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7"/>
          <p:cNvSpPr>
            <a:spLocks noChangeShapeType="1"/>
          </p:cNvSpPr>
          <p:nvPr/>
        </p:nvSpPr>
        <p:spPr bwMode="auto">
          <a:xfrm>
            <a:off x="5638800" y="5257800"/>
            <a:ext cx="2209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 flipV="1">
            <a:off x="5562600" y="3733800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9"/>
          <p:cNvSpPr>
            <a:spLocks noChangeShapeType="1"/>
          </p:cNvSpPr>
          <p:nvPr/>
        </p:nvSpPr>
        <p:spPr bwMode="auto">
          <a:xfrm>
            <a:off x="5638800" y="4114800"/>
            <a:ext cx="2286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40"/>
          <p:cNvSpPr>
            <a:spLocks noChangeShapeType="1"/>
          </p:cNvSpPr>
          <p:nvPr/>
        </p:nvSpPr>
        <p:spPr bwMode="auto">
          <a:xfrm>
            <a:off x="5638800" y="2971800"/>
            <a:ext cx="2209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41"/>
          <p:cNvSpPr>
            <a:spLocks noChangeShapeType="1"/>
          </p:cNvSpPr>
          <p:nvPr/>
        </p:nvSpPr>
        <p:spPr bwMode="auto">
          <a:xfrm>
            <a:off x="5562600" y="4267200"/>
            <a:ext cx="2438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57198" y="3733800"/>
            <a:ext cx="420884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ideas?</a:t>
            </a:r>
          </a:p>
          <a:p>
            <a:pPr marL="571500" indent="-571500">
              <a:buFontTx/>
              <a:buChar char="-"/>
            </a:pPr>
            <a:r>
              <a:rPr lang="en-US" sz="2800" dirty="0">
                <a:solidFill>
                  <a:srgbClr val="FF0000"/>
                </a:solidFill>
              </a:rPr>
              <a:t>greedy?</a:t>
            </a:r>
          </a:p>
          <a:p>
            <a:pPr marL="571500" indent="-571500">
              <a:buFontTx/>
              <a:buChar char="-"/>
            </a:pPr>
            <a:r>
              <a:rPr lang="en-US" sz="2800" dirty="0">
                <a:solidFill>
                  <a:srgbClr val="FF0000"/>
                </a:solidFill>
              </a:rPr>
              <a:t>dynamic programming?</a:t>
            </a:r>
          </a:p>
        </p:txBody>
      </p:sp>
    </p:spTree>
    <p:extLst>
      <p:ext uri="{BB962C8B-B14F-4D97-AF65-F5344CB8AC3E}">
        <p14:creationId xmlns:p14="http://schemas.microsoft.com/office/powerpoint/2010/main" val="1345100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Application: bipartite graph matching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46760" y="1572054"/>
            <a:ext cx="8229600" cy="990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2100" dirty="0">
                <a:latin typeface="Arial" charset="0"/>
              </a:rPr>
              <a:t>Setup as a flow problem:</a:t>
            </a:r>
          </a:p>
        </p:txBody>
      </p:sp>
      <p:grpSp>
        <p:nvGrpSpPr>
          <p:cNvPr id="45" name="Group 44"/>
          <p:cNvGrpSpPr>
            <a:grpSpLocks/>
          </p:cNvGrpSpPr>
          <p:nvPr/>
        </p:nvGrpSpPr>
        <p:grpSpPr bwMode="auto">
          <a:xfrm>
            <a:off x="2813793" y="2646416"/>
            <a:ext cx="533400" cy="533400"/>
            <a:chOff x="1824" y="2736"/>
            <a:chExt cx="336" cy="336"/>
          </a:xfrm>
        </p:grpSpPr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A</a:t>
              </a:r>
            </a:p>
          </p:txBody>
        </p:sp>
      </p:grp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2813793" y="3789416"/>
            <a:ext cx="533400" cy="533400"/>
            <a:chOff x="1824" y="2736"/>
            <a:chExt cx="336" cy="336"/>
          </a:xfrm>
        </p:grpSpPr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B</a:t>
              </a:r>
            </a:p>
          </p:txBody>
        </p:sp>
      </p:grp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2813793" y="4932416"/>
            <a:ext cx="533400" cy="533400"/>
            <a:chOff x="1824" y="2736"/>
            <a:chExt cx="336" cy="336"/>
          </a:xfrm>
        </p:grpSpPr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C</a:t>
              </a:r>
            </a:p>
          </p:txBody>
        </p: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5556993" y="3256016"/>
            <a:ext cx="533400" cy="533400"/>
            <a:chOff x="1824" y="2736"/>
            <a:chExt cx="336" cy="336"/>
          </a:xfrm>
        </p:grpSpPr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E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2737593" y="5999216"/>
            <a:ext cx="533400" cy="533400"/>
            <a:chOff x="1824" y="2736"/>
            <a:chExt cx="336" cy="336"/>
          </a:xfrm>
        </p:grpSpPr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D</a:t>
              </a: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5556993" y="4551416"/>
            <a:ext cx="533400" cy="533400"/>
            <a:chOff x="1824" y="2736"/>
            <a:chExt cx="336" cy="336"/>
          </a:xfrm>
        </p:grpSpPr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F</a:t>
              </a:r>
            </a:p>
          </p:txBody>
        </p:sp>
      </p:grpSp>
      <p:grpSp>
        <p:nvGrpSpPr>
          <p:cNvPr id="63" name="Group 62"/>
          <p:cNvGrpSpPr>
            <a:grpSpLocks/>
          </p:cNvGrpSpPr>
          <p:nvPr/>
        </p:nvGrpSpPr>
        <p:grpSpPr bwMode="auto">
          <a:xfrm>
            <a:off x="5556993" y="5694416"/>
            <a:ext cx="533400" cy="533400"/>
            <a:chOff x="1824" y="2736"/>
            <a:chExt cx="336" cy="336"/>
          </a:xfrm>
        </p:grpSpPr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Text Box 2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G</a:t>
              </a:r>
            </a:p>
          </p:txBody>
        </p:sp>
      </p:grpSp>
      <p:sp>
        <p:nvSpPr>
          <p:cNvPr id="66" name="Line 36"/>
          <p:cNvSpPr>
            <a:spLocks noChangeShapeType="1"/>
          </p:cNvSpPr>
          <p:nvPr/>
        </p:nvSpPr>
        <p:spPr bwMode="auto">
          <a:xfrm flipV="1">
            <a:off x="3194793" y="4856216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Line 37"/>
          <p:cNvSpPr>
            <a:spLocks noChangeShapeType="1"/>
          </p:cNvSpPr>
          <p:nvPr/>
        </p:nvSpPr>
        <p:spPr bwMode="auto">
          <a:xfrm>
            <a:off x="3347193" y="5237216"/>
            <a:ext cx="2209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Line 38"/>
          <p:cNvSpPr>
            <a:spLocks noChangeShapeType="1"/>
          </p:cNvSpPr>
          <p:nvPr/>
        </p:nvSpPr>
        <p:spPr bwMode="auto">
          <a:xfrm flipV="1">
            <a:off x="3270993" y="3713216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Line 39"/>
          <p:cNvSpPr>
            <a:spLocks noChangeShapeType="1"/>
          </p:cNvSpPr>
          <p:nvPr/>
        </p:nvSpPr>
        <p:spPr bwMode="auto">
          <a:xfrm>
            <a:off x="3347193" y="4094216"/>
            <a:ext cx="2286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Line 40"/>
          <p:cNvSpPr>
            <a:spLocks noChangeShapeType="1"/>
          </p:cNvSpPr>
          <p:nvPr/>
        </p:nvSpPr>
        <p:spPr bwMode="auto">
          <a:xfrm>
            <a:off x="3347193" y="2951216"/>
            <a:ext cx="2209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Line 41"/>
          <p:cNvSpPr>
            <a:spLocks noChangeShapeType="1"/>
          </p:cNvSpPr>
          <p:nvPr/>
        </p:nvSpPr>
        <p:spPr bwMode="auto">
          <a:xfrm>
            <a:off x="3270993" y="4246616"/>
            <a:ext cx="2438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96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Application: bipartite graph matching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46760" y="1572054"/>
            <a:ext cx="8229600" cy="990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2100" dirty="0">
                <a:latin typeface="Arial" charset="0"/>
              </a:rPr>
              <a:t>Setup as a flow problem: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819400" y="2667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A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2819400" y="38100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B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2819400" y="4953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C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5562600" y="32766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E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2743200" y="60198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D</a:t>
              </a: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5562600" y="4572000"/>
            <a:ext cx="533400" cy="533400"/>
            <a:chOff x="1824" y="2736"/>
            <a:chExt cx="336" cy="336"/>
          </a:xfrm>
        </p:grpSpPr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F</a:t>
              </a:r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5562600" y="5715000"/>
            <a:ext cx="533400" cy="533400"/>
            <a:chOff x="1824" y="2736"/>
            <a:chExt cx="336" cy="336"/>
          </a:xfrm>
        </p:grpSpPr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G</a:t>
              </a:r>
            </a:p>
          </p:txBody>
        </p:sp>
      </p:grpSp>
      <p:sp>
        <p:nvSpPr>
          <p:cNvPr id="26" name="Line 36"/>
          <p:cNvSpPr>
            <a:spLocks noChangeShapeType="1"/>
          </p:cNvSpPr>
          <p:nvPr/>
        </p:nvSpPr>
        <p:spPr bwMode="auto">
          <a:xfrm flipV="1">
            <a:off x="3200400" y="4876800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7"/>
          <p:cNvSpPr>
            <a:spLocks noChangeShapeType="1"/>
          </p:cNvSpPr>
          <p:nvPr/>
        </p:nvSpPr>
        <p:spPr bwMode="auto">
          <a:xfrm>
            <a:off x="3352800" y="5257800"/>
            <a:ext cx="2209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 flipV="1">
            <a:off x="3276600" y="3733800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9"/>
          <p:cNvSpPr>
            <a:spLocks noChangeShapeType="1"/>
          </p:cNvSpPr>
          <p:nvPr/>
        </p:nvSpPr>
        <p:spPr bwMode="auto">
          <a:xfrm>
            <a:off x="3352800" y="4114800"/>
            <a:ext cx="2286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40"/>
          <p:cNvSpPr>
            <a:spLocks noChangeShapeType="1"/>
          </p:cNvSpPr>
          <p:nvPr/>
        </p:nvSpPr>
        <p:spPr bwMode="auto">
          <a:xfrm>
            <a:off x="3352800" y="2971800"/>
            <a:ext cx="2209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41"/>
          <p:cNvSpPr>
            <a:spLocks noChangeShapeType="1"/>
          </p:cNvSpPr>
          <p:nvPr/>
        </p:nvSpPr>
        <p:spPr bwMode="auto">
          <a:xfrm>
            <a:off x="3276600" y="4267200"/>
            <a:ext cx="2438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457200" y="4267200"/>
            <a:ext cx="533400" cy="533400"/>
            <a:chOff x="1824" y="2736"/>
            <a:chExt cx="336" cy="336"/>
          </a:xfrm>
        </p:grpSpPr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S</a:t>
              </a:r>
            </a:p>
          </p:txBody>
        </p:sp>
      </p:grp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7663075" y="4457700"/>
            <a:ext cx="533400" cy="533400"/>
            <a:chOff x="1824" y="2736"/>
            <a:chExt cx="336" cy="336"/>
          </a:xfrm>
        </p:grpSpPr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T</a:t>
              </a:r>
            </a:p>
          </p:txBody>
        </p:sp>
      </p:grpSp>
      <p:sp>
        <p:nvSpPr>
          <p:cNvPr id="38" name="Line 40"/>
          <p:cNvSpPr>
            <a:spLocks noChangeShapeType="1"/>
          </p:cNvSpPr>
          <p:nvPr/>
        </p:nvSpPr>
        <p:spPr bwMode="auto">
          <a:xfrm flipV="1">
            <a:off x="883512" y="2971800"/>
            <a:ext cx="1935888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40"/>
          <p:cNvSpPr>
            <a:spLocks noChangeShapeType="1"/>
          </p:cNvSpPr>
          <p:nvPr/>
        </p:nvSpPr>
        <p:spPr bwMode="auto">
          <a:xfrm flipV="1">
            <a:off x="990600" y="4114798"/>
            <a:ext cx="1828800" cy="3429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40"/>
          <p:cNvSpPr>
            <a:spLocks noChangeShapeType="1"/>
          </p:cNvSpPr>
          <p:nvPr/>
        </p:nvSpPr>
        <p:spPr bwMode="auto">
          <a:xfrm>
            <a:off x="990600" y="4610097"/>
            <a:ext cx="1828800" cy="4953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40"/>
          <p:cNvSpPr>
            <a:spLocks noChangeShapeType="1"/>
          </p:cNvSpPr>
          <p:nvPr/>
        </p:nvSpPr>
        <p:spPr bwMode="auto">
          <a:xfrm>
            <a:off x="756464" y="4800600"/>
            <a:ext cx="1986736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>
            <a:off x="6096000" y="3619500"/>
            <a:ext cx="1643275" cy="952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40"/>
          <p:cNvSpPr>
            <a:spLocks noChangeShapeType="1"/>
          </p:cNvSpPr>
          <p:nvPr/>
        </p:nvSpPr>
        <p:spPr bwMode="auto">
          <a:xfrm flipV="1">
            <a:off x="6096000" y="4724400"/>
            <a:ext cx="1567075" cy="57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40"/>
          <p:cNvSpPr>
            <a:spLocks noChangeShapeType="1"/>
          </p:cNvSpPr>
          <p:nvPr/>
        </p:nvSpPr>
        <p:spPr bwMode="auto">
          <a:xfrm flipV="1">
            <a:off x="6096000" y="4914900"/>
            <a:ext cx="1643275" cy="1023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71450" y="1958717"/>
            <a:ext cx="4208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edge weights?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591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Application: bipartite graph matching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46760" y="1572054"/>
            <a:ext cx="8229600" cy="990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2100" dirty="0">
                <a:latin typeface="Arial" charset="0"/>
              </a:rPr>
              <a:t>Setup as a flow problem: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819400" y="2667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A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2819400" y="38100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B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2819400" y="4953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C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5562600" y="32766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E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2743200" y="60198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D</a:t>
              </a: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5562600" y="4572000"/>
            <a:ext cx="533400" cy="533400"/>
            <a:chOff x="1824" y="2736"/>
            <a:chExt cx="336" cy="336"/>
          </a:xfrm>
        </p:grpSpPr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F</a:t>
              </a:r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5562600" y="5715000"/>
            <a:ext cx="533400" cy="533400"/>
            <a:chOff x="1824" y="2736"/>
            <a:chExt cx="336" cy="336"/>
          </a:xfrm>
        </p:grpSpPr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G</a:t>
              </a:r>
            </a:p>
          </p:txBody>
        </p:sp>
      </p:grpSp>
      <p:sp>
        <p:nvSpPr>
          <p:cNvPr id="26" name="Line 36"/>
          <p:cNvSpPr>
            <a:spLocks noChangeShapeType="1"/>
          </p:cNvSpPr>
          <p:nvPr/>
        </p:nvSpPr>
        <p:spPr bwMode="auto">
          <a:xfrm flipV="1">
            <a:off x="3200400" y="4876800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7"/>
          <p:cNvSpPr>
            <a:spLocks noChangeShapeType="1"/>
          </p:cNvSpPr>
          <p:nvPr/>
        </p:nvSpPr>
        <p:spPr bwMode="auto">
          <a:xfrm>
            <a:off x="3352800" y="5257800"/>
            <a:ext cx="2209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 flipV="1">
            <a:off x="3276600" y="3733800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9"/>
          <p:cNvSpPr>
            <a:spLocks noChangeShapeType="1"/>
          </p:cNvSpPr>
          <p:nvPr/>
        </p:nvSpPr>
        <p:spPr bwMode="auto">
          <a:xfrm>
            <a:off x="3352800" y="4114800"/>
            <a:ext cx="2286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40"/>
          <p:cNvSpPr>
            <a:spLocks noChangeShapeType="1"/>
          </p:cNvSpPr>
          <p:nvPr/>
        </p:nvSpPr>
        <p:spPr bwMode="auto">
          <a:xfrm>
            <a:off x="3352800" y="2971800"/>
            <a:ext cx="2209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41"/>
          <p:cNvSpPr>
            <a:spLocks noChangeShapeType="1"/>
          </p:cNvSpPr>
          <p:nvPr/>
        </p:nvSpPr>
        <p:spPr bwMode="auto">
          <a:xfrm>
            <a:off x="3276600" y="4267200"/>
            <a:ext cx="2438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457200" y="4267200"/>
            <a:ext cx="533400" cy="533400"/>
            <a:chOff x="1824" y="2736"/>
            <a:chExt cx="336" cy="336"/>
          </a:xfrm>
        </p:grpSpPr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S</a:t>
              </a:r>
            </a:p>
          </p:txBody>
        </p:sp>
      </p:grp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7663075" y="4457700"/>
            <a:ext cx="533400" cy="533400"/>
            <a:chOff x="1824" y="2736"/>
            <a:chExt cx="336" cy="336"/>
          </a:xfrm>
        </p:grpSpPr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T</a:t>
              </a:r>
            </a:p>
          </p:txBody>
        </p:sp>
      </p:grpSp>
      <p:sp>
        <p:nvSpPr>
          <p:cNvPr id="38" name="Line 40"/>
          <p:cNvSpPr>
            <a:spLocks noChangeShapeType="1"/>
          </p:cNvSpPr>
          <p:nvPr/>
        </p:nvSpPr>
        <p:spPr bwMode="auto">
          <a:xfrm flipV="1">
            <a:off x="883512" y="2971800"/>
            <a:ext cx="1935888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40"/>
          <p:cNvSpPr>
            <a:spLocks noChangeShapeType="1"/>
          </p:cNvSpPr>
          <p:nvPr/>
        </p:nvSpPr>
        <p:spPr bwMode="auto">
          <a:xfrm flipV="1">
            <a:off x="990600" y="4114798"/>
            <a:ext cx="1828800" cy="3429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40"/>
          <p:cNvSpPr>
            <a:spLocks noChangeShapeType="1"/>
          </p:cNvSpPr>
          <p:nvPr/>
        </p:nvSpPr>
        <p:spPr bwMode="auto">
          <a:xfrm>
            <a:off x="990600" y="4610097"/>
            <a:ext cx="1828800" cy="4953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40"/>
          <p:cNvSpPr>
            <a:spLocks noChangeShapeType="1"/>
          </p:cNvSpPr>
          <p:nvPr/>
        </p:nvSpPr>
        <p:spPr bwMode="auto">
          <a:xfrm>
            <a:off x="756464" y="4800600"/>
            <a:ext cx="1986736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>
            <a:off x="6096000" y="3619500"/>
            <a:ext cx="1643275" cy="952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40"/>
          <p:cNvSpPr>
            <a:spLocks noChangeShapeType="1"/>
          </p:cNvSpPr>
          <p:nvPr/>
        </p:nvSpPr>
        <p:spPr bwMode="auto">
          <a:xfrm flipV="1">
            <a:off x="6096000" y="4724400"/>
            <a:ext cx="1567075" cy="57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40"/>
          <p:cNvSpPr>
            <a:spLocks noChangeShapeType="1"/>
          </p:cNvSpPr>
          <p:nvPr/>
        </p:nvSpPr>
        <p:spPr bwMode="auto">
          <a:xfrm flipV="1">
            <a:off x="6096000" y="4914900"/>
            <a:ext cx="1643275" cy="1023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99060" y="1958717"/>
            <a:ext cx="4208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all edge weights are 1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811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Application: bipartite graph matching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46760" y="1572054"/>
            <a:ext cx="8229600" cy="990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2100" dirty="0">
                <a:latin typeface="Arial" charset="0"/>
              </a:rPr>
              <a:t>Setup as a flow problem: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819400" y="2667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A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2819400" y="38100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B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2819400" y="4953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C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5562600" y="32766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E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2743200" y="60198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D</a:t>
              </a: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5562600" y="4572000"/>
            <a:ext cx="533400" cy="533400"/>
            <a:chOff x="1824" y="2736"/>
            <a:chExt cx="336" cy="336"/>
          </a:xfrm>
        </p:grpSpPr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F</a:t>
              </a:r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5562600" y="5715000"/>
            <a:ext cx="533400" cy="533400"/>
            <a:chOff x="1824" y="2736"/>
            <a:chExt cx="336" cy="336"/>
          </a:xfrm>
        </p:grpSpPr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G</a:t>
              </a:r>
            </a:p>
          </p:txBody>
        </p:sp>
      </p:grpSp>
      <p:sp>
        <p:nvSpPr>
          <p:cNvPr id="26" name="Line 36"/>
          <p:cNvSpPr>
            <a:spLocks noChangeShapeType="1"/>
          </p:cNvSpPr>
          <p:nvPr/>
        </p:nvSpPr>
        <p:spPr bwMode="auto">
          <a:xfrm flipV="1">
            <a:off x="3200400" y="4876800"/>
            <a:ext cx="2362200" cy="1295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7"/>
          <p:cNvSpPr>
            <a:spLocks noChangeShapeType="1"/>
          </p:cNvSpPr>
          <p:nvPr/>
        </p:nvSpPr>
        <p:spPr bwMode="auto">
          <a:xfrm>
            <a:off x="3352800" y="5257800"/>
            <a:ext cx="2209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 flipV="1">
            <a:off x="3276600" y="3733800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9"/>
          <p:cNvSpPr>
            <a:spLocks noChangeShapeType="1"/>
          </p:cNvSpPr>
          <p:nvPr/>
        </p:nvSpPr>
        <p:spPr bwMode="auto">
          <a:xfrm>
            <a:off x="3352800" y="4114800"/>
            <a:ext cx="2286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40"/>
          <p:cNvSpPr>
            <a:spLocks noChangeShapeType="1"/>
          </p:cNvSpPr>
          <p:nvPr/>
        </p:nvSpPr>
        <p:spPr bwMode="auto">
          <a:xfrm>
            <a:off x="3352800" y="2971800"/>
            <a:ext cx="2209800" cy="3810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41"/>
          <p:cNvSpPr>
            <a:spLocks noChangeShapeType="1"/>
          </p:cNvSpPr>
          <p:nvPr/>
        </p:nvSpPr>
        <p:spPr bwMode="auto">
          <a:xfrm>
            <a:off x="3276600" y="4267200"/>
            <a:ext cx="2438400" cy="14478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457200" y="4267200"/>
            <a:ext cx="533400" cy="533400"/>
            <a:chOff x="1824" y="2736"/>
            <a:chExt cx="336" cy="336"/>
          </a:xfrm>
        </p:grpSpPr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S</a:t>
              </a:r>
            </a:p>
          </p:txBody>
        </p:sp>
      </p:grp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7663075" y="4457700"/>
            <a:ext cx="533400" cy="533400"/>
            <a:chOff x="1824" y="2736"/>
            <a:chExt cx="336" cy="336"/>
          </a:xfrm>
        </p:grpSpPr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T</a:t>
              </a:r>
            </a:p>
          </p:txBody>
        </p:sp>
      </p:grpSp>
      <p:sp>
        <p:nvSpPr>
          <p:cNvPr id="38" name="Line 40"/>
          <p:cNvSpPr>
            <a:spLocks noChangeShapeType="1"/>
          </p:cNvSpPr>
          <p:nvPr/>
        </p:nvSpPr>
        <p:spPr bwMode="auto">
          <a:xfrm flipV="1">
            <a:off x="883512" y="2971800"/>
            <a:ext cx="1935888" cy="1295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40"/>
          <p:cNvSpPr>
            <a:spLocks noChangeShapeType="1"/>
          </p:cNvSpPr>
          <p:nvPr/>
        </p:nvSpPr>
        <p:spPr bwMode="auto">
          <a:xfrm flipV="1">
            <a:off x="990600" y="4114798"/>
            <a:ext cx="1828800" cy="342901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40"/>
          <p:cNvSpPr>
            <a:spLocks noChangeShapeType="1"/>
          </p:cNvSpPr>
          <p:nvPr/>
        </p:nvSpPr>
        <p:spPr bwMode="auto">
          <a:xfrm>
            <a:off x="990600" y="4610097"/>
            <a:ext cx="1828800" cy="4953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40"/>
          <p:cNvSpPr>
            <a:spLocks noChangeShapeType="1"/>
          </p:cNvSpPr>
          <p:nvPr/>
        </p:nvSpPr>
        <p:spPr bwMode="auto">
          <a:xfrm>
            <a:off x="756464" y="4800600"/>
            <a:ext cx="1986736" cy="13716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>
            <a:off x="6096000" y="3619500"/>
            <a:ext cx="1643275" cy="9525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40"/>
          <p:cNvSpPr>
            <a:spLocks noChangeShapeType="1"/>
          </p:cNvSpPr>
          <p:nvPr/>
        </p:nvSpPr>
        <p:spPr bwMode="auto">
          <a:xfrm flipV="1">
            <a:off x="6096000" y="4724400"/>
            <a:ext cx="1567075" cy="5715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40"/>
          <p:cNvSpPr>
            <a:spLocks noChangeShapeType="1"/>
          </p:cNvSpPr>
          <p:nvPr/>
        </p:nvSpPr>
        <p:spPr bwMode="auto">
          <a:xfrm flipV="1">
            <a:off x="6096000" y="4914900"/>
            <a:ext cx="1643275" cy="102351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71450" y="1958717"/>
            <a:ext cx="7904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after we find the flow, how do we find the matching?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897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Assignment 10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Thursday</a:t>
            </a:r>
          </a:p>
        </p:txBody>
      </p:sp>
    </p:spTree>
    <p:extLst>
      <p:ext uri="{BB962C8B-B14F-4D97-AF65-F5344CB8AC3E}">
        <p14:creationId xmlns:p14="http://schemas.microsoft.com/office/powerpoint/2010/main" val="30759121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Application: bipartite graph matching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46760" y="1572054"/>
            <a:ext cx="8229600" cy="990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2100" dirty="0">
                <a:latin typeface="Arial" charset="0"/>
              </a:rPr>
              <a:t>Setup as a flow problem: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819400" y="2667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A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2819400" y="38100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B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2819400" y="4953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C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5562600" y="32766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E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2743200" y="60198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D</a:t>
              </a: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5562600" y="4572000"/>
            <a:ext cx="533400" cy="533400"/>
            <a:chOff x="1824" y="2736"/>
            <a:chExt cx="336" cy="336"/>
          </a:xfrm>
        </p:grpSpPr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F</a:t>
              </a:r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5562600" y="5715000"/>
            <a:ext cx="533400" cy="533400"/>
            <a:chOff x="1824" y="2736"/>
            <a:chExt cx="336" cy="336"/>
          </a:xfrm>
        </p:grpSpPr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G</a:t>
              </a:r>
            </a:p>
          </p:txBody>
        </p:sp>
      </p:grpSp>
      <p:sp>
        <p:nvSpPr>
          <p:cNvPr id="26" name="Line 36"/>
          <p:cNvSpPr>
            <a:spLocks noChangeShapeType="1"/>
          </p:cNvSpPr>
          <p:nvPr/>
        </p:nvSpPr>
        <p:spPr bwMode="auto">
          <a:xfrm flipV="1">
            <a:off x="3200400" y="4876800"/>
            <a:ext cx="2362200" cy="1295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7"/>
          <p:cNvSpPr>
            <a:spLocks noChangeShapeType="1"/>
          </p:cNvSpPr>
          <p:nvPr/>
        </p:nvSpPr>
        <p:spPr bwMode="auto">
          <a:xfrm>
            <a:off x="3352800" y="5257800"/>
            <a:ext cx="2209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 flipV="1">
            <a:off x="3276600" y="3733800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9"/>
          <p:cNvSpPr>
            <a:spLocks noChangeShapeType="1"/>
          </p:cNvSpPr>
          <p:nvPr/>
        </p:nvSpPr>
        <p:spPr bwMode="auto">
          <a:xfrm>
            <a:off x="3352800" y="4114800"/>
            <a:ext cx="2286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40"/>
          <p:cNvSpPr>
            <a:spLocks noChangeShapeType="1"/>
          </p:cNvSpPr>
          <p:nvPr/>
        </p:nvSpPr>
        <p:spPr bwMode="auto">
          <a:xfrm>
            <a:off x="3352800" y="2971800"/>
            <a:ext cx="2209800" cy="3810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41"/>
          <p:cNvSpPr>
            <a:spLocks noChangeShapeType="1"/>
          </p:cNvSpPr>
          <p:nvPr/>
        </p:nvSpPr>
        <p:spPr bwMode="auto">
          <a:xfrm>
            <a:off x="3276600" y="4267200"/>
            <a:ext cx="2438400" cy="14478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457200" y="4267200"/>
            <a:ext cx="533400" cy="533400"/>
            <a:chOff x="1824" y="2736"/>
            <a:chExt cx="336" cy="336"/>
          </a:xfrm>
        </p:grpSpPr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S</a:t>
              </a:r>
            </a:p>
          </p:txBody>
        </p:sp>
      </p:grp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7663075" y="4457700"/>
            <a:ext cx="533400" cy="533400"/>
            <a:chOff x="1824" y="2736"/>
            <a:chExt cx="336" cy="336"/>
          </a:xfrm>
        </p:grpSpPr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T</a:t>
              </a:r>
            </a:p>
          </p:txBody>
        </p:sp>
      </p:grpSp>
      <p:sp>
        <p:nvSpPr>
          <p:cNvPr id="38" name="Line 40"/>
          <p:cNvSpPr>
            <a:spLocks noChangeShapeType="1"/>
          </p:cNvSpPr>
          <p:nvPr/>
        </p:nvSpPr>
        <p:spPr bwMode="auto">
          <a:xfrm flipV="1">
            <a:off x="883512" y="2971800"/>
            <a:ext cx="1935888" cy="1295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40"/>
          <p:cNvSpPr>
            <a:spLocks noChangeShapeType="1"/>
          </p:cNvSpPr>
          <p:nvPr/>
        </p:nvSpPr>
        <p:spPr bwMode="auto">
          <a:xfrm flipV="1">
            <a:off x="990600" y="4114798"/>
            <a:ext cx="1828800" cy="342901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40"/>
          <p:cNvSpPr>
            <a:spLocks noChangeShapeType="1"/>
          </p:cNvSpPr>
          <p:nvPr/>
        </p:nvSpPr>
        <p:spPr bwMode="auto">
          <a:xfrm>
            <a:off x="990600" y="4610097"/>
            <a:ext cx="1828800" cy="4953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40"/>
          <p:cNvSpPr>
            <a:spLocks noChangeShapeType="1"/>
          </p:cNvSpPr>
          <p:nvPr/>
        </p:nvSpPr>
        <p:spPr bwMode="auto">
          <a:xfrm>
            <a:off x="756464" y="4800600"/>
            <a:ext cx="1986736" cy="13716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>
            <a:off x="6096000" y="3619500"/>
            <a:ext cx="1643275" cy="9525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40"/>
          <p:cNvSpPr>
            <a:spLocks noChangeShapeType="1"/>
          </p:cNvSpPr>
          <p:nvPr/>
        </p:nvSpPr>
        <p:spPr bwMode="auto">
          <a:xfrm flipV="1">
            <a:off x="6096000" y="4724400"/>
            <a:ext cx="1567075" cy="5715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40"/>
          <p:cNvSpPr>
            <a:spLocks noChangeShapeType="1"/>
          </p:cNvSpPr>
          <p:nvPr/>
        </p:nvSpPr>
        <p:spPr bwMode="auto">
          <a:xfrm flipV="1">
            <a:off x="6096000" y="4914900"/>
            <a:ext cx="1643275" cy="102351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71450" y="1958717"/>
            <a:ext cx="7904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match those nodes with flow between them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419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Application: bipartite graph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9365" y="1600200"/>
            <a:ext cx="8379556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Is it correct?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Assume it’s not</a:t>
            </a:r>
          </a:p>
          <a:p>
            <a:pPr lvl="1"/>
            <a:r>
              <a:rPr lang="en-US" dirty="0"/>
              <a:t>there is a better matching</a:t>
            </a:r>
          </a:p>
          <a:p>
            <a:pPr lvl="1"/>
            <a:r>
              <a:rPr lang="en-US" dirty="0"/>
              <a:t>because of how we setup the graph flow = # of matches</a:t>
            </a:r>
          </a:p>
          <a:p>
            <a:pPr lvl="1"/>
            <a:r>
              <a:rPr lang="en-US" dirty="0"/>
              <a:t>therefore, the better matching would have a higher flow</a:t>
            </a:r>
          </a:p>
          <a:p>
            <a:pPr lvl="1"/>
            <a:r>
              <a:rPr lang="en-US" dirty="0"/>
              <a:t>contradiction (max-flow algorithm finds maximal!)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58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Application: bipartite graph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Run-time?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Cost to build the flow?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</a:rPr>
              <a:t>O(E)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</a:rPr>
              <a:t>each existing edge gets a capacity of 1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</a:rPr>
              <a:t>introduce V new edges (to and from s and t)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</a:rPr>
              <a:t>V is O(E) (for non-degenerate bipartite matching problems)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Max-flow calculation?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</a:rPr>
              <a:t>Basic Ford-Fulkerson: O(max-flow * E)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</a:rPr>
              <a:t>Edmunds-Karp: O(V E</a:t>
            </a:r>
            <a:r>
              <a:rPr lang="en-US" sz="2400" baseline="30000" dirty="0">
                <a:solidFill>
                  <a:srgbClr val="000000"/>
                </a:solidFill>
              </a:rPr>
              <a:t>2</a:t>
            </a:r>
            <a:r>
              <a:rPr lang="en-US" sz="2400" dirty="0">
                <a:solidFill>
                  <a:srgbClr val="000000"/>
                </a:solidFill>
              </a:rPr>
              <a:t>)</a:t>
            </a:r>
          </a:p>
          <a:p>
            <a:pPr lvl="1"/>
            <a:r>
              <a:rPr lang="en-US" sz="2400" dirty="0" err="1">
                <a:solidFill>
                  <a:srgbClr val="000000"/>
                </a:solidFill>
              </a:rPr>
              <a:t>Preflow</a:t>
            </a:r>
            <a:r>
              <a:rPr lang="en-US" sz="2400" dirty="0">
                <a:solidFill>
                  <a:srgbClr val="000000"/>
                </a:solidFill>
              </a:rPr>
              <a:t>-push: O(V</a:t>
            </a:r>
            <a:r>
              <a:rPr lang="en-US" sz="2400" baseline="30000" dirty="0">
                <a:solidFill>
                  <a:srgbClr val="000000"/>
                </a:solidFill>
              </a:rPr>
              <a:t>3</a:t>
            </a:r>
            <a:r>
              <a:rPr lang="en-US" sz="2400" dirty="0">
                <a:solidFill>
                  <a:srgbClr val="000000"/>
                </a:solidFill>
              </a:rPr>
              <a:t>)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2670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Application: bipartite graph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Run-time?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Cost to build the flow?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</a:rPr>
              <a:t>O(E)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</a:rPr>
              <a:t>each existing edge gets a capacity of 1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</a:rPr>
              <a:t>introduce V new edges (to and from s and t)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</a:rPr>
              <a:t>V is O(E) (for non-degenerate bipartite matching problems)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Max-flow calculation?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</a:rPr>
              <a:t>Basic Ford-Fulkerson: O(max-flow * E)</a:t>
            </a:r>
          </a:p>
          <a:p>
            <a:pPr lvl="2"/>
            <a:r>
              <a:rPr lang="en-US" dirty="0"/>
              <a:t>max-flow = O(V)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O(V E)</a:t>
            </a:r>
          </a:p>
        </p:txBody>
      </p:sp>
    </p:spTree>
    <p:extLst>
      <p:ext uri="{BB962C8B-B14F-4D97-AF65-F5344CB8AC3E}">
        <p14:creationId xmlns:p14="http://schemas.microsoft.com/office/powerpoint/2010/main" val="12456874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Application: bipartite graph matching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572054"/>
            <a:ext cx="8229600" cy="990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2100" b="1" dirty="0">
                <a:latin typeface="Arial" charset="0"/>
              </a:rPr>
              <a:t>Bipartite matching problem</a:t>
            </a:r>
            <a:r>
              <a:rPr lang="en-US" sz="2100" dirty="0">
                <a:latin typeface="Arial" charset="0"/>
              </a:rPr>
              <a:t>: find the </a:t>
            </a:r>
            <a:r>
              <a:rPr lang="en-US" sz="2100" i="1" dirty="0">
                <a:latin typeface="Arial" charset="0"/>
              </a:rPr>
              <a:t>largest</a:t>
            </a:r>
            <a:r>
              <a:rPr lang="en-US" sz="2100" dirty="0">
                <a:latin typeface="Arial" charset="0"/>
              </a:rPr>
              <a:t> matching in a bipartite graph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105400" y="2667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A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5105400" y="38100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B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5105400" y="4953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C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7848600" y="32766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E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5029200" y="60198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D</a:t>
              </a: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7848600" y="4572000"/>
            <a:ext cx="533400" cy="533400"/>
            <a:chOff x="1824" y="2736"/>
            <a:chExt cx="336" cy="336"/>
          </a:xfrm>
        </p:grpSpPr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F</a:t>
              </a:r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7848600" y="5715000"/>
            <a:ext cx="533400" cy="533400"/>
            <a:chOff x="1824" y="2736"/>
            <a:chExt cx="336" cy="336"/>
          </a:xfrm>
        </p:grpSpPr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G</a:t>
              </a:r>
            </a:p>
          </p:txBody>
        </p:sp>
      </p:grpSp>
      <p:sp>
        <p:nvSpPr>
          <p:cNvPr id="26" name="Line 36"/>
          <p:cNvSpPr>
            <a:spLocks noChangeShapeType="1"/>
          </p:cNvSpPr>
          <p:nvPr/>
        </p:nvSpPr>
        <p:spPr bwMode="auto">
          <a:xfrm flipV="1">
            <a:off x="5486400" y="4876800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7"/>
          <p:cNvSpPr>
            <a:spLocks noChangeShapeType="1"/>
          </p:cNvSpPr>
          <p:nvPr/>
        </p:nvSpPr>
        <p:spPr bwMode="auto">
          <a:xfrm>
            <a:off x="5638800" y="5257800"/>
            <a:ext cx="2209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 flipV="1">
            <a:off x="5562600" y="3733800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9"/>
          <p:cNvSpPr>
            <a:spLocks noChangeShapeType="1"/>
          </p:cNvSpPr>
          <p:nvPr/>
        </p:nvSpPr>
        <p:spPr bwMode="auto">
          <a:xfrm>
            <a:off x="5638800" y="4114800"/>
            <a:ext cx="2286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40"/>
          <p:cNvSpPr>
            <a:spLocks noChangeShapeType="1"/>
          </p:cNvSpPr>
          <p:nvPr/>
        </p:nvSpPr>
        <p:spPr bwMode="auto">
          <a:xfrm>
            <a:off x="5638800" y="2971800"/>
            <a:ext cx="2209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41"/>
          <p:cNvSpPr>
            <a:spLocks noChangeShapeType="1"/>
          </p:cNvSpPr>
          <p:nvPr/>
        </p:nvSpPr>
        <p:spPr bwMode="auto">
          <a:xfrm>
            <a:off x="5562600" y="4267200"/>
            <a:ext cx="2438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50356" y="2395478"/>
            <a:ext cx="445373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CS department has n courses and m faculty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Every instructor can teach </a:t>
            </a:r>
            <a:r>
              <a:rPr lang="en-US" sz="2400" i="1" dirty="0"/>
              <a:t>some</a:t>
            </a:r>
            <a:r>
              <a:rPr lang="en-US" sz="2400" dirty="0"/>
              <a:t> of the courses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What course should each person teach?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rgbClr val="FF0000"/>
                </a:solidFill>
              </a:rPr>
              <a:t>Each faculty can teach at most 3 courses a semester?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0126" y="5599093"/>
            <a:ext cx="42226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Change the s edge weights (representing faculty) to 3</a:t>
            </a:r>
          </a:p>
        </p:txBody>
      </p:sp>
    </p:spTree>
    <p:extLst>
      <p:ext uri="{BB962C8B-B14F-4D97-AF65-F5344CB8AC3E}">
        <p14:creationId xmlns:p14="http://schemas.microsoft.com/office/powerpoint/2010/main" val="201389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Application: bipartite graph matching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819400" y="2314756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A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2819400" y="3457756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B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2819400" y="4600756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C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5562600" y="2924356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E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2743200" y="5667556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D</a:t>
              </a: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5562600" y="4219756"/>
            <a:ext cx="533400" cy="533400"/>
            <a:chOff x="1824" y="2736"/>
            <a:chExt cx="336" cy="336"/>
          </a:xfrm>
        </p:grpSpPr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F</a:t>
              </a:r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5562600" y="5362756"/>
            <a:ext cx="533400" cy="533400"/>
            <a:chOff x="1824" y="2736"/>
            <a:chExt cx="336" cy="336"/>
          </a:xfrm>
        </p:grpSpPr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G</a:t>
              </a:r>
            </a:p>
          </p:txBody>
        </p:sp>
      </p:grpSp>
      <p:sp>
        <p:nvSpPr>
          <p:cNvPr id="26" name="Line 36"/>
          <p:cNvSpPr>
            <a:spLocks noChangeShapeType="1"/>
          </p:cNvSpPr>
          <p:nvPr/>
        </p:nvSpPr>
        <p:spPr bwMode="auto">
          <a:xfrm flipV="1">
            <a:off x="3200400" y="4524556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7"/>
          <p:cNvSpPr>
            <a:spLocks noChangeShapeType="1"/>
          </p:cNvSpPr>
          <p:nvPr/>
        </p:nvSpPr>
        <p:spPr bwMode="auto">
          <a:xfrm>
            <a:off x="3352800" y="4905556"/>
            <a:ext cx="2209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 flipV="1">
            <a:off x="3276600" y="3381556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9"/>
          <p:cNvSpPr>
            <a:spLocks noChangeShapeType="1"/>
          </p:cNvSpPr>
          <p:nvPr/>
        </p:nvSpPr>
        <p:spPr bwMode="auto">
          <a:xfrm>
            <a:off x="3352800" y="3762556"/>
            <a:ext cx="2286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40"/>
          <p:cNvSpPr>
            <a:spLocks noChangeShapeType="1"/>
          </p:cNvSpPr>
          <p:nvPr/>
        </p:nvSpPr>
        <p:spPr bwMode="auto">
          <a:xfrm>
            <a:off x="3352800" y="2619556"/>
            <a:ext cx="2209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41"/>
          <p:cNvSpPr>
            <a:spLocks noChangeShapeType="1"/>
          </p:cNvSpPr>
          <p:nvPr/>
        </p:nvSpPr>
        <p:spPr bwMode="auto">
          <a:xfrm>
            <a:off x="3276600" y="3914956"/>
            <a:ext cx="2438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457200" y="3914956"/>
            <a:ext cx="533400" cy="533400"/>
            <a:chOff x="1824" y="2736"/>
            <a:chExt cx="336" cy="336"/>
          </a:xfrm>
        </p:grpSpPr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S</a:t>
              </a:r>
            </a:p>
          </p:txBody>
        </p:sp>
      </p:grp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7663075" y="4105456"/>
            <a:ext cx="533400" cy="533400"/>
            <a:chOff x="1824" y="2736"/>
            <a:chExt cx="336" cy="336"/>
          </a:xfrm>
        </p:grpSpPr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T</a:t>
              </a:r>
            </a:p>
          </p:txBody>
        </p:sp>
      </p:grpSp>
      <p:sp>
        <p:nvSpPr>
          <p:cNvPr id="38" name="Line 40"/>
          <p:cNvSpPr>
            <a:spLocks noChangeShapeType="1"/>
          </p:cNvSpPr>
          <p:nvPr/>
        </p:nvSpPr>
        <p:spPr bwMode="auto">
          <a:xfrm flipV="1">
            <a:off x="883512" y="2619556"/>
            <a:ext cx="1935888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40"/>
          <p:cNvSpPr>
            <a:spLocks noChangeShapeType="1"/>
          </p:cNvSpPr>
          <p:nvPr/>
        </p:nvSpPr>
        <p:spPr bwMode="auto">
          <a:xfrm flipV="1">
            <a:off x="990600" y="3762554"/>
            <a:ext cx="1828800" cy="3429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40"/>
          <p:cNvSpPr>
            <a:spLocks noChangeShapeType="1"/>
          </p:cNvSpPr>
          <p:nvPr/>
        </p:nvSpPr>
        <p:spPr bwMode="auto">
          <a:xfrm>
            <a:off x="990600" y="4257853"/>
            <a:ext cx="1828800" cy="4953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40"/>
          <p:cNvSpPr>
            <a:spLocks noChangeShapeType="1"/>
          </p:cNvSpPr>
          <p:nvPr/>
        </p:nvSpPr>
        <p:spPr bwMode="auto">
          <a:xfrm>
            <a:off x="756464" y="4448356"/>
            <a:ext cx="1986736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>
            <a:off x="6096000" y="3267256"/>
            <a:ext cx="1643275" cy="952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40"/>
          <p:cNvSpPr>
            <a:spLocks noChangeShapeType="1"/>
          </p:cNvSpPr>
          <p:nvPr/>
        </p:nvSpPr>
        <p:spPr bwMode="auto">
          <a:xfrm flipV="1">
            <a:off x="6096000" y="4372156"/>
            <a:ext cx="1567075" cy="57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40"/>
          <p:cNvSpPr>
            <a:spLocks noChangeShapeType="1"/>
          </p:cNvSpPr>
          <p:nvPr/>
        </p:nvSpPr>
        <p:spPr bwMode="auto">
          <a:xfrm flipV="1">
            <a:off x="6096000" y="4562656"/>
            <a:ext cx="1643275" cy="1023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BFC4CF-02FD-3946-8EF1-A8EED9C905BF}"/>
              </a:ext>
            </a:extLst>
          </p:cNvPr>
          <p:cNvSpPr txBox="1"/>
          <p:nvPr/>
        </p:nvSpPr>
        <p:spPr>
          <a:xfrm>
            <a:off x="1669896" y="287801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2FE1D29-6102-A84C-B151-ED4BA99D640E}"/>
              </a:ext>
            </a:extLst>
          </p:cNvPr>
          <p:cNvSpPr txBox="1"/>
          <p:nvPr/>
        </p:nvSpPr>
        <p:spPr>
          <a:xfrm>
            <a:off x="1825548" y="343503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95ADA2-6318-924F-9A0B-58B232CAE3B8}"/>
              </a:ext>
            </a:extLst>
          </p:cNvPr>
          <p:cNvSpPr txBox="1"/>
          <p:nvPr/>
        </p:nvSpPr>
        <p:spPr>
          <a:xfrm>
            <a:off x="1985139" y="419332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355F76-390C-954D-945F-3E0308A9E43D}"/>
              </a:ext>
            </a:extLst>
          </p:cNvPr>
          <p:cNvSpPr txBox="1"/>
          <p:nvPr/>
        </p:nvSpPr>
        <p:spPr>
          <a:xfrm>
            <a:off x="1829487" y="480292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A8701B7-B609-0E4A-AD93-C7A2BF154D42}"/>
              </a:ext>
            </a:extLst>
          </p:cNvPr>
          <p:cNvSpPr txBox="1"/>
          <p:nvPr/>
        </p:nvSpPr>
        <p:spPr>
          <a:xfrm>
            <a:off x="5190116" y="1531738"/>
            <a:ext cx="42226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Change the s edge weights (representing faculty) to 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218BC19-1DDC-DE48-A64B-EF01A942C745}"/>
              </a:ext>
            </a:extLst>
          </p:cNvPr>
          <p:cNvSpPr txBox="1"/>
          <p:nvPr/>
        </p:nvSpPr>
        <p:spPr>
          <a:xfrm>
            <a:off x="5190116" y="6195769"/>
            <a:ext cx="4222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All others are capacity 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9CD3650-52EC-7043-8D23-953BDD925E66}"/>
              </a:ext>
            </a:extLst>
          </p:cNvPr>
          <p:cNvSpPr txBox="1"/>
          <p:nvPr/>
        </p:nvSpPr>
        <p:spPr>
          <a:xfrm>
            <a:off x="2683727" y="1951412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faculty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906FBDA-126A-6049-AC0F-77A6F0C921C8}"/>
              </a:ext>
            </a:extLst>
          </p:cNvPr>
          <p:cNvSpPr txBox="1"/>
          <p:nvPr/>
        </p:nvSpPr>
        <p:spPr>
          <a:xfrm>
            <a:off x="5425985" y="2541511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courses</a:t>
            </a:r>
          </a:p>
        </p:txBody>
      </p:sp>
    </p:spTree>
    <p:extLst>
      <p:ext uri="{BB962C8B-B14F-4D97-AF65-F5344CB8AC3E}">
        <p14:creationId xmlns:p14="http://schemas.microsoft.com/office/powerpoint/2010/main" val="24119058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Survey Design</a:t>
            </a:r>
          </a:p>
        </p:txBody>
      </p:sp>
      <p:sp>
        <p:nvSpPr>
          <p:cNvPr id="85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927" y="1600200"/>
            <a:ext cx="8407121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Design a survey with the following requirements:</a:t>
            </a:r>
          </a:p>
          <a:p>
            <a:pPr lvl="1"/>
            <a:r>
              <a:rPr lang="en-US" dirty="0"/>
              <a:t>Design survey asking </a:t>
            </a:r>
            <a:r>
              <a:rPr lang="en-US" i="1" dirty="0"/>
              <a:t>n</a:t>
            </a:r>
            <a:r>
              <a:rPr lang="en-US" dirty="0"/>
              <a:t> consumers about </a:t>
            </a:r>
            <a:r>
              <a:rPr lang="en-US" i="1" dirty="0"/>
              <a:t>m</a:t>
            </a:r>
            <a:r>
              <a:rPr lang="en-US" dirty="0"/>
              <a:t> products</a:t>
            </a:r>
          </a:p>
          <a:p>
            <a:pPr lvl="1"/>
            <a:r>
              <a:rPr lang="en-US" dirty="0"/>
              <a:t>Can only survey consumer about a product if they own it</a:t>
            </a:r>
          </a:p>
          <a:p>
            <a:pPr lvl="1"/>
            <a:r>
              <a:rPr lang="en-US" dirty="0"/>
              <a:t>Question consumers about at most </a:t>
            </a:r>
            <a:r>
              <a:rPr lang="en-US" i="1" dirty="0"/>
              <a:t>q</a:t>
            </a:r>
            <a:r>
              <a:rPr lang="en-US" dirty="0"/>
              <a:t> products</a:t>
            </a:r>
            <a:endParaRPr lang="en-US" i="1" dirty="0"/>
          </a:p>
          <a:p>
            <a:pPr lvl="1"/>
            <a:r>
              <a:rPr lang="en-US" dirty="0"/>
              <a:t>Each product should be surveyed at most </a:t>
            </a:r>
            <a:r>
              <a:rPr lang="en-US" i="1" dirty="0"/>
              <a:t>s</a:t>
            </a:r>
            <a:r>
              <a:rPr lang="en-US" dirty="0"/>
              <a:t> times</a:t>
            </a:r>
          </a:p>
          <a:p>
            <a:pPr lvl="1"/>
            <a:r>
              <a:rPr lang="en-US" dirty="0"/>
              <a:t>Maximize the number of surveys/questions asked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How can we do this?</a:t>
            </a:r>
          </a:p>
        </p:txBody>
      </p:sp>
    </p:spTree>
    <p:extLst>
      <p:ext uri="{BB962C8B-B14F-4D97-AF65-F5344CB8AC3E}">
        <p14:creationId xmlns:p14="http://schemas.microsoft.com/office/powerpoint/2010/main" val="40914156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Design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819400" y="2667000"/>
            <a:ext cx="533400" cy="533400"/>
            <a:chOff x="1824" y="2736"/>
            <a:chExt cx="336" cy="336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c</a:t>
              </a:r>
              <a:r>
                <a:rPr lang="en-US" baseline="-25000" dirty="0"/>
                <a:t>1</a:t>
              </a:r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2819400" y="3810000"/>
            <a:ext cx="533400" cy="533400"/>
            <a:chOff x="1824" y="2736"/>
            <a:chExt cx="336" cy="336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c</a:t>
              </a:r>
              <a:r>
                <a:rPr lang="en-US" baseline="-25000" dirty="0"/>
                <a:t>2</a:t>
              </a:r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2819400" y="4953000"/>
            <a:ext cx="533400" cy="533400"/>
            <a:chOff x="1824" y="2736"/>
            <a:chExt cx="336" cy="336"/>
          </a:xfrm>
        </p:grpSpPr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c</a:t>
              </a:r>
              <a:r>
                <a:rPr lang="en-US" baseline="-25000" dirty="0"/>
                <a:t>3</a:t>
              </a:r>
            </a:p>
          </p:txBody>
        </p:sp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5562600" y="3276600"/>
            <a:ext cx="533400" cy="533400"/>
            <a:chOff x="1824" y="2736"/>
            <a:chExt cx="336" cy="336"/>
          </a:xfrm>
        </p:grpSpPr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824" y="2736"/>
              <a:ext cx="33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p</a:t>
              </a:r>
              <a:r>
                <a:rPr lang="en-US" baseline="-25000" dirty="0"/>
                <a:t>1</a:t>
              </a: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2743200" y="6019800"/>
            <a:ext cx="533400" cy="533400"/>
            <a:chOff x="1824" y="2736"/>
            <a:chExt cx="336" cy="336"/>
          </a:xfrm>
        </p:grpSpPr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c</a:t>
              </a:r>
              <a:r>
                <a:rPr lang="en-US" baseline="-25000" dirty="0"/>
                <a:t>4</a:t>
              </a:r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5562600" y="4572000"/>
            <a:ext cx="533400" cy="1016000"/>
            <a:chOff x="1824" y="2736"/>
            <a:chExt cx="336" cy="640"/>
          </a:xfrm>
        </p:grpSpPr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1824" y="2736"/>
              <a:ext cx="336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p</a:t>
              </a:r>
              <a:r>
                <a:rPr lang="en-US" baseline="-25000" dirty="0"/>
                <a:t>2</a:t>
              </a:r>
            </a:p>
            <a:p>
              <a:pPr eaLnBrk="1" hangingPunct="1">
                <a:spcBef>
                  <a:spcPct val="50000"/>
                </a:spcBef>
              </a:pPr>
              <a:endParaRPr lang="en-US" dirty="0"/>
            </a:p>
          </p:txBody>
        </p:sp>
      </p:grp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5562600" y="5715000"/>
            <a:ext cx="533400" cy="1016000"/>
            <a:chOff x="1824" y="2736"/>
            <a:chExt cx="336" cy="640"/>
          </a:xfrm>
        </p:grpSpPr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1824" y="2736"/>
              <a:ext cx="336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p</a:t>
              </a:r>
              <a:r>
                <a:rPr lang="en-US" baseline="-25000" dirty="0"/>
                <a:t>3</a:t>
              </a:r>
            </a:p>
            <a:p>
              <a:pPr eaLnBrk="1" hangingPunct="1">
                <a:spcBef>
                  <a:spcPct val="50000"/>
                </a:spcBef>
              </a:pPr>
              <a:endParaRPr lang="en-US" dirty="0"/>
            </a:p>
          </p:txBody>
        </p:sp>
      </p:grpSp>
      <p:sp>
        <p:nvSpPr>
          <p:cNvPr id="25" name="Line 36"/>
          <p:cNvSpPr>
            <a:spLocks noChangeShapeType="1"/>
          </p:cNvSpPr>
          <p:nvPr/>
        </p:nvSpPr>
        <p:spPr bwMode="auto">
          <a:xfrm flipV="1">
            <a:off x="3200400" y="4876800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37"/>
          <p:cNvSpPr>
            <a:spLocks noChangeShapeType="1"/>
          </p:cNvSpPr>
          <p:nvPr/>
        </p:nvSpPr>
        <p:spPr bwMode="auto">
          <a:xfrm>
            <a:off x="3352800" y="5257800"/>
            <a:ext cx="2209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8"/>
          <p:cNvSpPr>
            <a:spLocks noChangeShapeType="1"/>
          </p:cNvSpPr>
          <p:nvPr/>
        </p:nvSpPr>
        <p:spPr bwMode="auto">
          <a:xfrm flipV="1">
            <a:off x="3276600" y="3733800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9"/>
          <p:cNvSpPr>
            <a:spLocks noChangeShapeType="1"/>
          </p:cNvSpPr>
          <p:nvPr/>
        </p:nvSpPr>
        <p:spPr bwMode="auto">
          <a:xfrm>
            <a:off x="3352800" y="4114800"/>
            <a:ext cx="2286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40"/>
          <p:cNvSpPr>
            <a:spLocks noChangeShapeType="1"/>
          </p:cNvSpPr>
          <p:nvPr/>
        </p:nvSpPr>
        <p:spPr bwMode="auto">
          <a:xfrm>
            <a:off x="3352800" y="2971800"/>
            <a:ext cx="2209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41"/>
          <p:cNvSpPr>
            <a:spLocks noChangeShapeType="1"/>
          </p:cNvSpPr>
          <p:nvPr/>
        </p:nvSpPr>
        <p:spPr bwMode="auto">
          <a:xfrm>
            <a:off x="3276600" y="4267200"/>
            <a:ext cx="2438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1" name="Group 30"/>
          <p:cNvGrpSpPr>
            <a:grpSpLocks/>
          </p:cNvGrpSpPr>
          <p:nvPr/>
        </p:nvGrpSpPr>
        <p:grpSpPr bwMode="auto">
          <a:xfrm>
            <a:off x="457200" y="4267200"/>
            <a:ext cx="533400" cy="533400"/>
            <a:chOff x="1824" y="2736"/>
            <a:chExt cx="336" cy="336"/>
          </a:xfrm>
        </p:grpSpPr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S</a:t>
              </a:r>
            </a:p>
          </p:txBody>
        </p:sp>
      </p:grp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7663075" y="4457700"/>
            <a:ext cx="533400" cy="533400"/>
            <a:chOff x="1824" y="2736"/>
            <a:chExt cx="336" cy="336"/>
          </a:xfrm>
        </p:grpSpPr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T</a:t>
              </a:r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 flipV="1">
            <a:off x="883512" y="2971800"/>
            <a:ext cx="1935888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40"/>
          <p:cNvSpPr>
            <a:spLocks noChangeShapeType="1"/>
          </p:cNvSpPr>
          <p:nvPr/>
        </p:nvSpPr>
        <p:spPr bwMode="auto">
          <a:xfrm flipV="1">
            <a:off x="990600" y="4114798"/>
            <a:ext cx="1828800" cy="3429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40"/>
          <p:cNvSpPr>
            <a:spLocks noChangeShapeType="1"/>
          </p:cNvSpPr>
          <p:nvPr/>
        </p:nvSpPr>
        <p:spPr bwMode="auto">
          <a:xfrm>
            <a:off x="990600" y="4610097"/>
            <a:ext cx="1828800" cy="4953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40"/>
          <p:cNvSpPr>
            <a:spLocks noChangeShapeType="1"/>
          </p:cNvSpPr>
          <p:nvPr/>
        </p:nvSpPr>
        <p:spPr bwMode="auto">
          <a:xfrm>
            <a:off x="756464" y="4800600"/>
            <a:ext cx="1986736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40"/>
          <p:cNvSpPr>
            <a:spLocks noChangeShapeType="1"/>
          </p:cNvSpPr>
          <p:nvPr/>
        </p:nvSpPr>
        <p:spPr bwMode="auto">
          <a:xfrm>
            <a:off x="6096000" y="3619500"/>
            <a:ext cx="1643275" cy="952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 flipV="1">
            <a:off x="6096000" y="4724400"/>
            <a:ext cx="1567075" cy="57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40"/>
          <p:cNvSpPr>
            <a:spLocks noChangeShapeType="1"/>
          </p:cNvSpPr>
          <p:nvPr/>
        </p:nvSpPr>
        <p:spPr bwMode="auto">
          <a:xfrm flipV="1">
            <a:off x="6096000" y="4914900"/>
            <a:ext cx="1643275" cy="1023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537766" y="1577277"/>
            <a:ext cx="132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consumers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271676" y="1577277"/>
            <a:ext cx="132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36652" y="2452316"/>
            <a:ext cx="2582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each consumer can answer at most q questions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663487" y="3181138"/>
            <a:ext cx="538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808985" y="3888703"/>
            <a:ext cx="538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961385" y="4453043"/>
            <a:ext cx="538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932682" y="5260101"/>
            <a:ext cx="538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740428" y="2344808"/>
            <a:ext cx="2582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capacity 1 edge if consumer owned product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596943" y="2656624"/>
            <a:ext cx="25827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each product can be questioned about at most s times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813250" y="3733800"/>
            <a:ext cx="538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590588" y="4340879"/>
            <a:ext cx="538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715378" y="4991100"/>
            <a:ext cx="538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3912099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47642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Is it correct?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Each of the comments above the flow graph match the problem constraints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max-flow finds the maximum matching, given the problem constraints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What is the run-time?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Basic Ford-Fulkerson: O(max-flow * E)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Edmunds-Karp: O(V E</a:t>
            </a:r>
            <a:r>
              <a:rPr lang="en-US" baseline="30000" dirty="0">
                <a:solidFill>
                  <a:srgbClr val="000000"/>
                </a:solidFill>
              </a:rPr>
              <a:t>2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pPr lvl="1"/>
            <a:r>
              <a:rPr lang="en-US" dirty="0" err="1">
                <a:solidFill>
                  <a:srgbClr val="000000"/>
                </a:solidFill>
              </a:rPr>
              <a:t>Preflow</a:t>
            </a:r>
            <a:r>
              <a:rPr lang="en-US" dirty="0">
                <a:solidFill>
                  <a:srgbClr val="000000"/>
                </a:solidFill>
              </a:rPr>
              <a:t>-push: O(V</a:t>
            </a:r>
            <a:r>
              <a:rPr lang="en-US" baseline="30000" dirty="0">
                <a:solidFill>
                  <a:srgbClr val="000000"/>
                </a:solidFill>
              </a:rPr>
              <a:t>3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96190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616" name="Rectangle 32"/>
          <p:cNvSpPr>
            <a:spLocks noGrp="1" noChangeArrowheads="1"/>
          </p:cNvSpPr>
          <p:nvPr>
            <p:ph type="body" idx="1"/>
          </p:nvPr>
        </p:nvSpPr>
        <p:spPr>
          <a:xfrm>
            <a:off x="400341" y="1600200"/>
            <a:ext cx="8365707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Two paths are </a:t>
            </a:r>
            <a:r>
              <a:rPr lang="en-US" dirty="0">
                <a:solidFill>
                  <a:schemeClr val="accent1"/>
                </a:solidFill>
              </a:rPr>
              <a:t>edge-disjoint</a:t>
            </a:r>
            <a:r>
              <a:rPr lang="en-US" dirty="0">
                <a:solidFill>
                  <a:schemeClr val="tx1"/>
                </a:solidFill>
              </a:rPr>
              <a:t> if they have no edge in common</a:t>
            </a:r>
          </a:p>
        </p:txBody>
      </p:sp>
      <p:sp>
        <p:nvSpPr>
          <p:cNvPr id="451588" name="Oval 4"/>
          <p:cNvSpPr>
            <a:spLocks noChangeAspect="1" noChangeArrowheads="1"/>
          </p:cNvSpPr>
          <p:nvPr/>
        </p:nvSpPr>
        <p:spPr bwMode="auto">
          <a:xfrm>
            <a:off x="914400" y="46482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s</a:t>
            </a:r>
          </a:p>
        </p:txBody>
      </p:sp>
      <p:sp>
        <p:nvSpPr>
          <p:cNvPr id="451591" name="Oval 7"/>
          <p:cNvSpPr>
            <a:spLocks noChangeAspect="1" noChangeArrowheads="1"/>
          </p:cNvSpPr>
          <p:nvPr/>
        </p:nvSpPr>
        <p:spPr bwMode="auto">
          <a:xfrm>
            <a:off x="3048000" y="3540125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2</a:t>
            </a:r>
          </a:p>
        </p:txBody>
      </p:sp>
      <p:sp>
        <p:nvSpPr>
          <p:cNvPr id="451592" name="Oval 8"/>
          <p:cNvSpPr>
            <a:spLocks noChangeAspect="1" noChangeArrowheads="1"/>
          </p:cNvSpPr>
          <p:nvPr/>
        </p:nvSpPr>
        <p:spPr bwMode="auto">
          <a:xfrm>
            <a:off x="3048000" y="46482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3</a:t>
            </a:r>
          </a:p>
        </p:txBody>
      </p:sp>
      <p:sp>
        <p:nvSpPr>
          <p:cNvPr id="451593" name="Oval 9"/>
          <p:cNvSpPr>
            <a:spLocks noChangeAspect="1" noChangeArrowheads="1"/>
          </p:cNvSpPr>
          <p:nvPr/>
        </p:nvSpPr>
        <p:spPr bwMode="auto">
          <a:xfrm>
            <a:off x="3048000" y="58674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4</a:t>
            </a:r>
          </a:p>
        </p:txBody>
      </p:sp>
      <p:cxnSp>
        <p:nvCxnSpPr>
          <p:cNvPr id="451596" name="AutoShape 12"/>
          <p:cNvCxnSpPr>
            <a:cxnSpLocks noChangeShapeType="1"/>
            <a:stCxn id="451588" idx="7"/>
            <a:endCxn id="451591" idx="3"/>
          </p:cNvCxnSpPr>
          <p:nvPr/>
        </p:nvCxnSpPr>
        <p:spPr bwMode="auto">
          <a:xfrm flipV="1">
            <a:off x="1144588" y="3770313"/>
            <a:ext cx="1943100" cy="917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597" name="AutoShape 13"/>
          <p:cNvCxnSpPr>
            <a:cxnSpLocks noChangeShapeType="1"/>
            <a:stCxn id="451588" idx="6"/>
            <a:endCxn id="451592" idx="2"/>
          </p:cNvCxnSpPr>
          <p:nvPr/>
        </p:nvCxnSpPr>
        <p:spPr bwMode="auto">
          <a:xfrm>
            <a:off x="1184275" y="4783138"/>
            <a:ext cx="1863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598" name="AutoShape 14"/>
          <p:cNvCxnSpPr>
            <a:cxnSpLocks noChangeShapeType="1"/>
            <a:stCxn id="451588" idx="5"/>
            <a:endCxn id="451593" idx="1"/>
          </p:cNvCxnSpPr>
          <p:nvPr/>
        </p:nvCxnSpPr>
        <p:spPr bwMode="auto">
          <a:xfrm>
            <a:off x="1144588" y="4878388"/>
            <a:ext cx="1943100" cy="1028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06" name="AutoShape 22"/>
          <p:cNvCxnSpPr>
            <a:cxnSpLocks noChangeShapeType="1"/>
            <a:stCxn id="451592" idx="4"/>
            <a:endCxn id="451593" idx="0"/>
          </p:cNvCxnSpPr>
          <p:nvPr/>
        </p:nvCxnSpPr>
        <p:spPr bwMode="auto">
          <a:xfrm>
            <a:off x="3182938" y="4918075"/>
            <a:ext cx="0" cy="949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08" name="AutoShape 24"/>
          <p:cNvCxnSpPr>
            <a:cxnSpLocks noChangeShapeType="1"/>
            <a:stCxn id="451592" idx="6"/>
            <a:endCxn id="451624" idx="1"/>
          </p:cNvCxnSpPr>
          <p:nvPr/>
        </p:nvCxnSpPr>
        <p:spPr bwMode="auto">
          <a:xfrm>
            <a:off x="3317875" y="4783138"/>
            <a:ext cx="2055813" cy="1123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09" name="AutoShape 25"/>
          <p:cNvCxnSpPr>
            <a:cxnSpLocks noChangeShapeType="1"/>
            <a:stCxn id="451593" idx="6"/>
            <a:endCxn id="451624" idx="2"/>
          </p:cNvCxnSpPr>
          <p:nvPr/>
        </p:nvCxnSpPr>
        <p:spPr bwMode="auto">
          <a:xfrm>
            <a:off x="3317875" y="6002338"/>
            <a:ext cx="20161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1615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Edge Disjoint Paths</a:t>
            </a:r>
          </a:p>
        </p:txBody>
      </p:sp>
      <p:cxnSp>
        <p:nvCxnSpPr>
          <p:cNvPr id="451618" name="AutoShape 34"/>
          <p:cNvCxnSpPr>
            <a:cxnSpLocks noChangeShapeType="1"/>
            <a:stCxn id="451591" idx="4"/>
            <a:endCxn id="451592" idx="0"/>
          </p:cNvCxnSpPr>
          <p:nvPr/>
        </p:nvCxnSpPr>
        <p:spPr bwMode="auto">
          <a:xfrm>
            <a:off x="3182938" y="3810000"/>
            <a:ext cx="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1622" name="Oval 38"/>
          <p:cNvSpPr>
            <a:spLocks noChangeAspect="1" noChangeArrowheads="1"/>
          </p:cNvSpPr>
          <p:nvPr/>
        </p:nvSpPr>
        <p:spPr bwMode="auto">
          <a:xfrm>
            <a:off x="5334000" y="3540125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5</a:t>
            </a:r>
          </a:p>
        </p:txBody>
      </p:sp>
      <p:sp>
        <p:nvSpPr>
          <p:cNvPr id="451623" name="Oval 39"/>
          <p:cNvSpPr>
            <a:spLocks noChangeAspect="1" noChangeArrowheads="1"/>
          </p:cNvSpPr>
          <p:nvPr/>
        </p:nvSpPr>
        <p:spPr bwMode="auto">
          <a:xfrm>
            <a:off x="5334000" y="46482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6</a:t>
            </a:r>
          </a:p>
        </p:txBody>
      </p:sp>
      <p:sp>
        <p:nvSpPr>
          <p:cNvPr id="451624" name="Oval 40"/>
          <p:cNvSpPr>
            <a:spLocks noChangeAspect="1" noChangeArrowheads="1"/>
          </p:cNvSpPr>
          <p:nvPr/>
        </p:nvSpPr>
        <p:spPr bwMode="auto">
          <a:xfrm>
            <a:off x="5334000" y="58674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7</a:t>
            </a:r>
          </a:p>
        </p:txBody>
      </p:sp>
      <p:cxnSp>
        <p:nvCxnSpPr>
          <p:cNvPr id="451625" name="AutoShape 41"/>
          <p:cNvCxnSpPr>
            <a:cxnSpLocks noChangeShapeType="1"/>
            <a:stCxn id="451623" idx="4"/>
            <a:endCxn id="451624" idx="0"/>
          </p:cNvCxnSpPr>
          <p:nvPr/>
        </p:nvCxnSpPr>
        <p:spPr bwMode="auto">
          <a:xfrm>
            <a:off x="5468938" y="4918075"/>
            <a:ext cx="0" cy="949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26" name="AutoShape 42"/>
          <p:cNvCxnSpPr>
            <a:cxnSpLocks noChangeShapeType="1"/>
            <a:stCxn id="451622" idx="4"/>
            <a:endCxn id="451623" idx="0"/>
          </p:cNvCxnSpPr>
          <p:nvPr/>
        </p:nvCxnSpPr>
        <p:spPr bwMode="auto">
          <a:xfrm>
            <a:off x="5468938" y="3810000"/>
            <a:ext cx="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1628" name="Oval 44"/>
          <p:cNvSpPr>
            <a:spLocks noChangeAspect="1" noChangeArrowheads="1"/>
          </p:cNvSpPr>
          <p:nvPr/>
        </p:nvSpPr>
        <p:spPr bwMode="auto">
          <a:xfrm>
            <a:off x="7429500" y="46482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t</a:t>
            </a:r>
          </a:p>
        </p:txBody>
      </p:sp>
      <p:cxnSp>
        <p:nvCxnSpPr>
          <p:cNvPr id="451629" name="AutoShape 45"/>
          <p:cNvCxnSpPr>
            <a:cxnSpLocks noChangeShapeType="1"/>
            <a:stCxn id="451622" idx="6"/>
            <a:endCxn id="451628" idx="1"/>
          </p:cNvCxnSpPr>
          <p:nvPr/>
        </p:nvCxnSpPr>
        <p:spPr bwMode="auto">
          <a:xfrm>
            <a:off x="5603875" y="3675063"/>
            <a:ext cx="1865313" cy="1012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30" name="AutoShape 46"/>
          <p:cNvCxnSpPr>
            <a:cxnSpLocks noChangeShapeType="1"/>
            <a:stCxn id="451623" idx="6"/>
            <a:endCxn id="451628" idx="2"/>
          </p:cNvCxnSpPr>
          <p:nvPr/>
        </p:nvCxnSpPr>
        <p:spPr bwMode="auto">
          <a:xfrm>
            <a:off x="5603875" y="4783138"/>
            <a:ext cx="18256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31" name="AutoShape 47"/>
          <p:cNvCxnSpPr>
            <a:cxnSpLocks noChangeShapeType="1"/>
            <a:stCxn id="451624" idx="7"/>
            <a:endCxn id="451628" idx="4"/>
          </p:cNvCxnSpPr>
          <p:nvPr/>
        </p:nvCxnSpPr>
        <p:spPr bwMode="auto">
          <a:xfrm flipV="1">
            <a:off x="5564188" y="4918075"/>
            <a:ext cx="2000250" cy="9890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47" name="AutoShape 63"/>
          <p:cNvCxnSpPr>
            <a:cxnSpLocks noChangeShapeType="1"/>
            <a:stCxn id="451623" idx="2"/>
            <a:endCxn id="451591" idx="6"/>
          </p:cNvCxnSpPr>
          <p:nvPr/>
        </p:nvCxnSpPr>
        <p:spPr bwMode="auto">
          <a:xfrm flipH="1" flipV="1">
            <a:off x="3317875" y="3675063"/>
            <a:ext cx="2016125" cy="1108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48" name="AutoShape 64"/>
          <p:cNvCxnSpPr>
            <a:cxnSpLocks noChangeShapeType="1"/>
            <a:stCxn id="451622" idx="2"/>
            <a:endCxn id="451592" idx="7"/>
          </p:cNvCxnSpPr>
          <p:nvPr/>
        </p:nvCxnSpPr>
        <p:spPr bwMode="auto">
          <a:xfrm flipH="1">
            <a:off x="3278188" y="3675063"/>
            <a:ext cx="2055812" cy="1012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38947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graph/networks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806168" y="5394498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4155696" y="4637228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4131506" y="6257889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4" name="Group 7"/>
          <p:cNvGrpSpPr>
            <a:grpSpLocks/>
          </p:cNvGrpSpPr>
          <p:nvPr/>
        </p:nvGrpSpPr>
        <p:grpSpPr bwMode="auto">
          <a:xfrm>
            <a:off x="5371268" y="5489334"/>
            <a:ext cx="533400" cy="533400"/>
            <a:chOff x="1824" y="2736"/>
            <a:chExt cx="336" cy="336"/>
          </a:xfrm>
        </p:grpSpPr>
        <p:sp>
          <p:nvSpPr>
            <p:cNvPr id="15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8" name="Straight Arrow Connector 17"/>
          <p:cNvCxnSpPr>
            <a:stCxn id="5" idx="7"/>
            <a:endCxn id="8" idx="3"/>
          </p:cNvCxnSpPr>
          <p:nvPr/>
        </p:nvCxnSpPr>
        <p:spPr>
          <a:xfrm flipV="1">
            <a:off x="3261453" y="5092513"/>
            <a:ext cx="972358" cy="3801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5"/>
            <a:endCxn id="11" idx="2"/>
          </p:cNvCxnSpPr>
          <p:nvPr/>
        </p:nvCxnSpPr>
        <p:spPr>
          <a:xfrm>
            <a:off x="3261453" y="5849783"/>
            <a:ext cx="870053" cy="6748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6"/>
            <a:endCxn id="15" idx="3"/>
          </p:cNvCxnSpPr>
          <p:nvPr/>
        </p:nvCxnSpPr>
        <p:spPr>
          <a:xfrm flipV="1">
            <a:off x="4664906" y="5944619"/>
            <a:ext cx="784477" cy="5799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4"/>
            <a:endCxn id="11" idx="0"/>
          </p:cNvCxnSpPr>
          <p:nvPr/>
        </p:nvCxnSpPr>
        <p:spPr>
          <a:xfrm flipH="1">
            <a:off x="4398206" y="5170628"/>
            <a:ext cx="24190" cy="10872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5"/>
            <a:endCxn id="15" idx="1"/>
          </p:cNvCxnSpPr>
          <p:nvPr/>
        </p:nvCxnSpPr>
        <p:spPr>
          <a:xfrm>
            <a:off x="4610981" y="5092513"/>
            <a:ext cx="838402" cy="4749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 Box 31"/>
          <p:cNvSpPr txBox="1">
            <a:spLocks noChangeArrowheads="1"/>
          </p:cNvSpPr>
          <p:nvPr/>
        </p:nvSpPr>
        <p:spPr bwMode="auto">
          <a:xfrm>
            <a:off x="3302801" y="487134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20</a:t>
            </a:r>
            <a:endParaRPr lang="en-US" kern="1200" dirty="0"/>
          </a:p>
        </p:txBody>
      </p:sp>
      <p:sp>
        <p:nvSpPr>
          <p:cNvPr id="36" name="Text Box 31"/>
          <p:cNvSpPr txBox="1">
            <a:spLocks noChangeArrowheads="1"/>
          </p:cNvSpPr>
          <p:nvPr/>
        </p:nvSpPr>
        <p:spPr bwMode="auto">
          <a:xfrm>
            <a:off x="5028368" y="6181614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20</a:t>
            </a:r>
            <a:endParaRPr lang="en-US" kern="1200" dirty="0"/>
          </a:p>
        </p:txBody>
      </p:sp>
      <p:sp>
        <p:nvSpPr>
          <p:cNvPr id="37" name="Text Box 31"/>
          <p:cNvSpPr txBox="1">
            <a:spLocks noChangeArrowheads="1"/>
          </p:cNvSpPr>
          <p:nvPr/>
        </p:nvSpPr>
        <p:spPr bwMode="auto">
          <a:xfrm>
            <a:off x="3064706" y="592789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38" name="Text Box 31"/>
          <p:cNvSpPr txBox="1">
            <a:spLocks noChangeArrowheads="1"/>
          </p:cNvSpPr>
          <p:nvPr/>
        </p:nvSpPr>
        <p:spPr bwMode="auto">
          <a:xfrm>
            <a:off x="4928910" y="491107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39" name="Text Box 31"/>
          <p:cNvSpPr txBox="1">
            <a:spLocks noChangeArrowheads="1"/>
          </p:cNvSpPr>
          <p:nvPr/>
        </p:nvSpPr>
        <p:spPr bwMode="auto">
          <a:xfrm>
            <a:off x="4422396" y="5489334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30</a:t>
            </a:r>
            <a:endParaRPr lang="en-US" kern="1200" dirty="0"/>
          </a:p>
        </p:txBody>
      </p:sp>
      <p:sp>
        <p:nvSpPr>
          <p:cNvPr id="40" name="Content Placeholder 2"/>
          <p:cNvSpPr>
            <a:spLocks noGrp="1"/>
          </p:cNvSpPr>
          <p:nvPr>
            <p:ph sz="quarter" idx="1"/>
          </p:nvPr>
        </p:nvSpPr>
        <p:spPr>
          <a:xfrm>
            <a:off x="405573" y="1614006"/>
            <a:ext cx="8641792" cy="24448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Flow network</a:t>
            </a:r>
          </a:p>
          <a:p>
            <a:pPr lvl="1"/>
            <a:r>
              <a:rPr lang="en-US" sz="2400" dirty="0"/>
              <a:t>directed, weighted graph (V, E)</a:t>
            </a:r>
          </a:p>
          <a:p>
            <a:pPr lvl="1"/>
            <a:r>
              <a:rPr lang="en-US" altLang="ja-JP" sz="2400" dirty="0">
                <a:sym typeface="Symbol" charset="0"/>
              </a:rPr>
              <a:t>positive edge weights indicating the “capacity” (generally, assume integers)</a:t>
            </a:r>
            <a:endParaRPr lang="en-US" sz="2400" dirty="0"/>
          </a:p>
          <a:p>
            <a:pPr lvl="1"/>
            <a:r>
              <a:rPr lang="en-US" sz="2400" dirty="0"/>
              <a:t>contains a single source </a:t>
            </a:r>
            <a:r>
              <a:rPr lang="en-US" sz="2400" i="1" dirty="0"/>
              <a:t>s</a:t>
            </a:r>
            <a:r>
              <a:rPr lang="en-US" sz="2400" dirty="0"/>
              <a:t> </a:t>
            </a:r>
            <a:r>
              <a:rPr lang="en-US" altLang="ja-JP" sz="2400" dirty="0">
                <a:sym typeface="Symbol" charset="0"/>
              </a:rPr>
              <a:t> V with no incoming edges</a:t>
            </a:r>
          </a:p>
          <a:p>
            <a:pPr lvl="1"/>
            <a:r>
              <a:rPr lang="en-US" altLang="ja-JP" sz="2400" dirty="0">
                <a:sym typeface="Symbol" charset="0"/>
              </a:rPr>
              <a:t>contains a single sink/target </a:t>
            </a:r>
            <a:r>
              <a:rPr lang="en-US" altLang="ja-JP" sz="2400" i="1" dirty="0">
                <a:sym typeface="Symbol" charset="0"/>
              </a:rPr>
              <a:t>t </a:t>
            </a:r>
            <a:r>
              <a:rPr lang="en-US" altLang="ja-JP" sz="2400" dirty="0">
                <a:sym typeface="Symbol" charset="0"/>
              </a:rPr>
              <a:t> V with no outgoing edges</a:t>
            </a:r>
          </a:p>
          <a:p>
            <a:pPr lvl="1"/>
            <a:r>
              <a:rPr lang="en-US" altLang="ja-JP" sz="2400" dirty="0">
                <a:sym typeface="Symbol" charset="0"/>
              </a:rPr>
              <a:t>every vertex is on a path from </a:t>
            </a:r>
            <a:r>
              <a:rPr lang="en-US" altLang="ja-JP" sz="2400" i="1" dirty="0">
                <a:sym typeface="Symbol" charset="0"/>
              </a:rPr>
              <a:t>s</a:t>
            </a:r>
            <a:r>
              <a:rPr lang="en-US" altLang="ja-JP" sz="2400" dirty="0">
                <a:sym typeface="Symbol" charset="0"/>
              </a:rPr>
              <a:t> to </a:t>
            </a:r>
            <a:r>
              <a:rPr lang="en-US" altLang="ja-JP" sz="2400" i="1" dirty="0">
                <a:sym typeface="Symbol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9824768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616" name="Rectangle 32"/>
          <p:cNvSpPr>
            <a:spLocks noGrp="1" noChangeArrowheads="1"/>
          </p:cNvSpPr>
          <p:nvPr>
            <p:ph type="body" idx="1"/>
          </p:nvPr>
        </p:nvSpPr>
        <p:spPr>
          <a:xfrm>
            <a:off x="400341" y="1600200"/>
            <a:ext cx="8365707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Two paths are </a:t>
            </a:r>
            <a:r>
              <a:rPr lang="en-US" dirty="0">
                <a:solidFill>
                  <a:schemeClr val="accent1"/>
                </a:solidFill>
              </a:rPr>
              <a:t>edge-disjoint</a:t>
            </a:r>
            <a:r>
              <a:rPr lang="en-US" dirty="0">
                <a:solidFill>
                  <a:schemeClr val="tx1"/>
                </a:solidFill>
              </a:rPr>
              <a:t> if they have no edge in common</a:t>
            </a:r>
          </a:p>
        </p:txBody>
      </p:sp>
      <p:sp>
        <p:nvSpPr>
          <p:cNvPr id="451615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Edge Disjoint Paths</a:t>
            </a:r>
          </a:p>
        </p:txBody>
      </p:sp>
      <p:sp>
        <p:nvSpPr>
          <p:cNvPr id="26" name="Oval 3"/>
          <p:cNvSpPr>
            <a:spLocks noChangeAspect="1" noChangeArrowheads="1"/>
          </p:cNvSpPr>
          <p:nvPr/>
        </p:nvSpPr>
        <p:spPr bwMode="auto">
          <a:xfrm>
            <a:off x="914400" y="46482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s</a:t>
            </a:r>
          </a:p>
        </p:txBody>
      </p:sp>
      <p:sp>
        <p:nvSpPr>
          <p:cNvPr id="27" name="Oval 4"/>
          <p:cNvSpPr>
            <a:spLocks noChangeAspect="1" noChangeArrowheads="1"/>
          </p:cNvSpPr>
          <p:nvPr/>
        </p:nvSpPr>
        <p:spPr bwMode="auto">
          <a:xfrm>
            <a:off x="3048000" y="3540125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2</a:t>
            </a:r>
          </a:p>
        </p:txBody>
      </p:sp>
      <p:sp>
        <p:nvSpPr>
          <p:cNvPr id="28" name="Oval 5"/>
          <p:cNvSpPr>
            <a:spLocks noChangeAspect="1" noChangeArrowheads="1"/>
          </p:cNvSpPr>
          <p:nvPr/>
        </p:nvSpPr>
        <p:spPr bwMode="auto">
          <a:xfrm>
            <a:off x="3048000" y="46482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3</a:t>
            </a:r>
          </a:p>
        </p:txBody>
      </p:sp>
      <p:sp>
        <p:nvSpPr>
          <p:cNvPr id="29" name="Oval 6"/>
          <p:cNvSpPr>
            <a:spLocks noChangeAspect="1" noChangeArrowheads="1"/>
          </p:cNvSpPr>
          <p:nvPr/>
        </p:nvSpPr>
        <p:spPr bwMode="auto">
          <a:xfrm>
            <a:off x="3048000" y="58674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4</a:t>
            </a:r>
          </a:p>
        </p:txBody>
      </p:sp>
      <p:cxnSp>
        <p:nvCxnSpPr>
          <p:cNvPr id="30" name="AutoShape 7"/>
          <p:cNvCxnSpPr>
            <a:cxnSpLocks noChangeShapeType="1"/>
            <a:stCxn id="26" idx="7"/>
            <a:endCxn id="27" idx="3"/>
          </p:cNvCxnSpPr>
          <p:nvPr/>
        </p:nvCxnSpPr>
        <p:spPr bwMode="auto">
          <a:xfrm flipV="1">
            <a:off x="1144588" y="3770313"/>
            <a:ext cx="1943100" cy="917575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" name="AutoShape 8"/>
          <p:cNvCxnSpPr>
            <a:cxnSpLocks noChangeShapeType="1"/>
            <a:stCxn id="26" idx="6"/>
            <a:endCxn id="28" idx="2"/>
          </p:cNvCxnSpPr>
          <p:nvPr/>
        </p:nvCxnSpPr>
        <p:spPr bwMode="auto">
          <a:xfrm>
            <a:off x="1184275" y="4783138"/>
            <a:ext cx="1863725" cy="0"/>
          </a:xfrm>
          <a:prstGeom prst="straightConnector1">
            <a:avLst/>
          </a:prstGeom>
          <a:noFill/>
          <a:ln w="508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2" name="AutoShape 9"/>
          <p:cNvCxnSpPr>
            <a:cxnSpLocks noChangeShapeType="1"/>
            <a:stCxn id="26" idx="5"/>
            <a:endCxn id="29" idx="1"/>
          </p:cNvCxnSpPr>
          <p:nvPr/>
        </p:nvCxnSpPr>
        <p:spPr bwMode="auto">
          <a:xfrm>
            <a:off x="1144588" y="4878388"/>
            <a:ext cx="1943100" cy="102870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3" name="AutoShape 10"/>
          <p:cNvCxnSpPr>
            <a:cxnSpLocks noChangeShapeType="1"/>
            <a:stCxn id="28" idx="4"/>
            <a:endCxn id="29" idx="0"/>
          </p:cNvCxnSpPr>
          <p:nvPr/>
        </p:nvCxnSpPr>
        <p:spPr bwMode="auto">
          <a:xfrm>
            <a:off x="3182938" y="4918075"/>
            <a:ext cx="0" cy="949325"/>
          </a:xfrm>
          <a:prstGeom prst="straightConnector1">
            <a:avLst/>
          </a:prstGeom>
          <a:noFill/>
          <a:ln w="508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4" name="AutoShape 11"/>
          <p:cNvCxnSpPr>
            <a:cxnSpLocks noChangeShapeType="1"/>
            <a:stCxn id="28" idx="6"/>
            <a:endCxn id="39" idx="1"/>
          </p:cNvCxnSpPr>
          <p:nvPr/>
        </p:nvCxnSpPr>
        <p:spPr bwMode="auto">
          <a:xfrm>
            <a:off x="3317875" y="4783138"/>
            <a:ext cx="2055813" cy="1123950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5" name="AutoShape 12"/>
          <p:cNvCxnSpPr>
            <a:cxnSpLocks noChangeShapeType="1"/>
            <a:stCxn id="29" idx="6"/>
            <a:endCxn id="39" idx="2"/>
          </p:cNvCxnSpPr>
          <p:nvPr/>
        </p:nvCxnSpPr>
        <p:spPr bwMode="auto">
          <a:xfrm>
            <a:off x="3317875" y="6002338"/>
            <a:ext cx="2016125" cy="0"/>
          </a:xfrm>
          <a:prstGeom prst="straightConnector1">
            <a:avLst/>
          </a:prstGeom>
          <a:noFill/>
          <a:ln w="508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6" name="AutoShape 14"/>
          <p:cNvCxnSpPr>
            <a:cxnSpLocks noChangeShapeType="1"/>
            <a:stCxn id="27" idx="4"/>
            <a:endCxn id="28" idx="0"/>
          </p:cNvCxnSpPr>
          <p:nvPr/>
        </p:nvCxnSpPr>
        <p:spPr bwMode="auto">
          <a:xfrm>
            <a:off x="3182938" y="3810000"/>
            <a:ext cx="0" cy="838200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7" name="Oval 15"/>
          <p:cNvSpPr>
            <a:spLocks noChangeAspect="1" noChangeArrowheads="1"/>
          </p:cNvSpPr>
          <p:nvPr/>
        </p:nvSpPr>
        <p:spPr bwMode="auto">
          <a:xfrm>
            <a:off x="5334000" y="3540125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5</a:t>
            </a:r>
          </a:p>
        </p:txBody>
      </p:sp>
      <p:sp>
        <p:nvSpPr>
          <p:cNvPr id="38" name="Oval 16"/>
          <p:cNvSpPr>
            <a:spLocks noChangeAspect="1" noChangeArrowheads="1"/>
          </p:cNvSpPr>
          <p:nvPr/>
        </p:nvSpPr>
        <p:spPr bwMode="auto">
          <a:xfrm>
            <a:off x="5334000" y="46482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6</a:t>
            </a:r>
          </a:p>
        </p:txBody>
      </p:sp>
      <p:sp>
        <p:nvSpPr>
          <p:cNvPr id="39" name="Oval 17"/>
          <p:cNvSpPr>
            <a:spLocks noChangeAspect="1" noChangeArrowheads="1"/>
          </p:cNvSpPr>
          <p:nvPr/>
        </p:nvSpPr>
        <p:spPr bwMode="auto">
          <a:xfrm>
            <a:off x="5334000" y="58674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7</a:t>
            </a:r>
          </a:p>
        </p:txBody>
      </p:sp>
      <p:cxnSp>
        <p:nvCxnSpPr>
          <p:cNvPr id="40" name="AutoShape 18"/>
          <p:cNvCxnSpPr>
            <a:cxnSpLocks noChangeShapeType="1"/>
            <a:stCxn id="38" idx="4"/>
            <a:endCxn id="39" idx="0"/>
          </p:cNvCxnSpPr>
          <p:nvPr/>
        </p:nvCxnSpPr>
        <p:spPr bwMode="auto">
          <a:xfrm>
            <a:off x="5468938" y="4918075"/>
            <a:ext cx="0" cy="949325"/>
          </a:xfrm>
          <a:prstGeom prst="straightConnector1">
            <a:avLst/>
          </a:prstGeom>
          <a:noFill/>
          <a:ln w="50800">
            <a:solidFill>
              <a:schemeClr val="folHlink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1" name="AutoShape 19"/>
          <p:cNvCxnSpPr>
            <a:cxnSpLocks noChangeShapeType="1"/>
            <a:stCxn id="37" idx="4"/>
            <a:endCxn id="38" idx="0"/>
          </p:cNvCxnSpPr>
          <p:nvPr/>
        </p:nvCxnSpPr>
        <p:spPr bwMode="auto">
          <a:xfrm>
            <a:off x="5468938" y="3810000"/>
            <a:ext cx="0" cy="83820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2" name="Oval 20"/>
          <p:cNvSpPr>
            <a:spLocks noChangeAspect="1" noChangeArrowheads="1"/>
          </p:cNvSpPr>
          <p:nvPr/>
        </p:nvSpPr>
        <p:spPr bwMode="auto">
          <a:xfrm>
            <a:off x="7429500" y="46482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t</a:t>
            </a:r>
          </a:p>
        </p:txBody>
      </p:sp>
      <p:cxnSp>
        <p:nvCxnSpPr>
          <p:cNvPr id="43" name="AutoShape 21"/>
          <p:cNvCxnSpPr>
            <a:cxnSpLocks noChangeShapeType="1"/>
            <a:stCxn id="37" idx="6"/>
            <a:endCxn id="42" idx="1"/>
          </p:cNvCxnSpPr>
          <p:nvPr/>
        </p:nvCxnSpPr>
        <p:spPr bwMode="auto">
          <a:xfrm>
            <a:off x="5603875" y="3675063"/>
            <a:ext cx="1865313" cy="101282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4" name="AutoShape 22"/>
          <p:cNvCxnSpPr>
            <a:cxnSpLocks noChangeShapeType="1"/>
            <a:stCxn id="38" idx="6"/>
            <a:endCxn id="42" idx="2"/>
          </p:cNvCxnSpPr>
          <p:nvPr/>
        </p:nvCxnSpPr>
        <p:spPr bwMode="auto">
          <a:xfrm>
            <a:off x="5603875" y="4783138"/>
            <a:ext cx="1825625" cy="0"/>
          </a:xfrm>
          <a:prstGeom prst="straightConnector1">
            <a:avLst/>
          </a:prstGeom>
          <a:noFill/>
          <a:ln w="508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" name="AutoShape 23"/>
          <p:cNvCxnSpPr>
            <a:cxnSpLocks noChangeShapeType="1"/>
            <a:stCxn id="39" idx="7"/>
            <a:endCxn id="42" idx="4"/>
          </p:cNvCxnSpPr>
          <p:nvPr/>
        </p:nvCxnSpPr>
        <p:spPr bwMode="auto">
          <a:xfrm flipV="1">
            <a:off x="5564188" y="4918075"/>
            <a:ext cx="2000250" cy="989013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6" name="AutoShape 24"/>
          <p:cNvCxnSpPr>
            <a:cxnSpLocks noChangeShapeType="1"/>
            <a:stCxn id="38" idx="2"/>
            <a:endCxn id="27" idx="6"/>
          </p:cNvCxnSpPr>
          <p:nvPr/>
        </p:nvCxnSpPr>
        <p:spPr bwMode="auto">
          <a:xfrm flipH="1" flipV="1">
            <a:off x="3317875" y="3675063"/>
            <a:ext cx="2016125" cy="110807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7" name="AutoShape 25"/>
          <p:cNvCxnSpPr>
            <a:cxnSpLocks noChangeShapeType="1"/>
            <a:stCxn id="37" idx="2"/>
            <a:endCxn id="28" idx="7"/>
          </p:cNvCxnSpPr>
          <p:nvPr/>
        </p:nvCxnSpPr>
        <p:spPr bwMode="auto">
          <a:xfrm flipH="1">
            <a:off x="3278188" y="3675063"/>
            <a:ext cx="2055812" cy="101282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186639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Given a directed graph G = (V, E) and two nodes s and t, find the max number of edge-disjoint </a:t>
            </a:r>
            <a:r>
              <a:rPr lang="en-US" sz="2800" dirty="0"/>
              <a:t>paths from s to t</a:t>
            </a:r>
            <a:endParaRPr lang="en-US" sz="2800" dirty="0">
              <a:solidFill>
                <a:schemeClr val="tx1"/>
              </a:solidFill>
            </a:endParaRPr>
          </a:p>
          <a:p>
            <a:endParaRPr lang="en-US" sz="2800" dirty="0"/>
          </a:p>
        </p:txBody>
      </p:sp>
      <p:sp>
        <p:nvSpPr>
          <p:cNvPr id="582659" name="Oval 3"/>
          <p:cNvSpPr>
            <a:spLocks noChangeAspect="1" noChangeArrowheads="1"/>
          </p:cNvSpPr>
          <p:nvPr/>
        </p:nvSpPr>
        <p:spPr bwMode="auto">
          <a:xfrm>
            <a:off x="914400" y="46482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s</a:t>
            </a:r>
          </a:p>
        </p:txBody>
      </p:sp>
      <p:sp>
        <p:nvSpPr>
          <p:cNvPr id="582660" name="Oval 4"/>
          <p:cNvSpPr>
            <a:spLocks noChangeAspect="1" noChangeArrowheads="1"/>
          </p:cNvSpPr>
          <p:nvPr/>
        </p:nvSpPr>
        <p:spPr bwMode="auto">
          <a:xfrm>
            <a:off x="3048000" y="3540125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2</a:t>
            </a:r>
          </a:p>
        </p:txBody>
      </p:sp>
      <p:sp>
        <p:nvSpPr>
          <p:cNvPr id="582661" name="Oval 5"/>
          <p:cNvSpPr>
            <a:spLocks noChangeAspect="1" noChangeArrowheads="1"/>
          </p:cNvSpPr>
          <p:nvPr/>
        </p:nvSpPr>
        <p:spPr bwMode="auto">
          <a:xfrm>
            <a:off x="3048000" y="46482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3</a:t>
            </a:r>
          </a:p>
        </p:txBody>
      </p:sp>
      <p:sp>
        <p:nvSpPr>
          <p:cNvPr id="582662" name="Oval 6"/>
          <p:cNvSpPr>
            <a:spLocks noChangeAspect="1" noChangeArrowheads="1"/>
          </p:cNvSpPr>
          <p:nvPr/>
        </p:nvSpPr>
        <p:spPr bwMode="auto">
          <a:xfrm>
            <a:off x="3048000" y="58674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4</a:t>
            </a:r>
          </a:p>
        </p:txBody>
      </p:sp>
      <p:cxnSp>
        <p:nvCxnSpPr>
          <p:cNvPr id="582663" name="AutoShape 7"/>
          <p:cNvCxnSpPr>
            <a:cxnSpLocks noChangeShapeType="1"/>
            <a:stCxn id="582659" idx="7"/>
            <a:endCxn id="582660" idx="3"/>
          </p:cNvCxnSpPr>
          <p:nvPr/>
        </p:nvCxnSpPr>
        <p:spPr bwMode="auto">
          <a:xfrm flipV="1">
            <a:off x="1144588" y="3770313"/>
            <a:ext cx="1943100" cy="917575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82664" name="AutoShape 8"/>
          <p:cNvCxnSpPr>
            <a:cxnSpLocks noChangeShapeType="1"/>
            <a:stCxn id="582659" idx="6"/>
            <a:endCxn id="582661" idx="2"/>
          </p:cNvCxnSpPr>
          <p:nvPr/>
        </p:nvCxnSpPr>
        <p:spPr bwMode="auto">
          <a:xfrm>
            <a:off x="1184275" y="4783138"/>
            <a:ext cx="1863725" cy="0"/>
          </a:xfrm>
          <a:prstGeom prst="straightConnector1">
            <a:avLst/>
          </a:prstGeom>
          <a:noFill/>
          <a:ln w="508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82665" name="AutoShape 9"/>
          <p:cNvCxnSpPr>
            <a:cxnSpLocks noChangeShapeType="1"/>
            <a:stCxn id="582659" idx="5"/>
            <a:endCxn id="582662" idx="1"/>
          </p:cNvCxnSpPr>
          <p:nvPr/>
        </p:nvCxnSpPr>
        <p:spPr bwMode="auto">
          <a:xfrm>
            <a:off x="1144588" y="4878388"/>
            <a:ext cx="1943100" cy="102870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82666" name="AutoShape 10"/>
          <p:cNvCxnSpPr>
            <a:cxnSpLocks noChangeShapeType="1"/>
            <a:stCxn id="582661" idx="4"/>
            <a:endCxn id="582662" idx="0"/>
          </p:cNvCxnSpPr>
          <p:nvPr/>
        </p:nvCxnSpPr>
        <p:spPr bwMode="auto">
          <a:xfrm>
            <a:off x="3182938" y="4918075"/>
            <a:ext cx="0" cy="949325"/>
          </a:xfrm>
          <a:prstGeom prst="straightConnector1">
            <a:avLst/>
          </a:prstGeom>
          <a:noFill/>
          <a:ln w="508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82667" name="AutoShape 11"/>
          <p:cNvCxnSpPr>
            <a:cxnSpLocks noChangeShapeType="1"/>
            <a:stCxn id="582661" idx="6"/>
            <a:endCxn id="582673" idx="1"/>
          </p:cNvCxnSpPr>
          <p:nvPr/>
        </p:nvCxnSpPr>
        <p:spPr bwMode="auto">
          <a:xfrm>
            <a:off x="3317875" y="4783138"/>
            <a:ext cx="2055813" cy="1123950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82668" name="AutoShape 12"/>
          <p:cNvCxnSpPr>
            <a:cxnSpLocks noChangeShapeType="1"/>
            <a:stCxn id="582662" idx="6"/>
            <a:endCxn id="582673" idx="2"/>
          </p:cNvCxnSpPr>
          <p:nvPr/>
        </p:nvCxnSpPr>
        <p:spPr bwMode="auto">
          <a:xfrm>
            <a:off x="3317875" y="6002338"/>
            <a:ext cx="2016125" cy="0"/>
          </a:xfrm>
          <a:prstGeom prst="straightConnector1">
            <a:avLst/>
          </a:prstGeom>
          <a:noFill/>
          <a:ln w="508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82669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Disjoint Paths Problem</a:t>
            </a:r>
          </a:p>
        </p:txBody>
      </p:sp>
      <p:cxnSp>
        <p:nvCxnSpPr>
          <p:cNvPr id="582670" name="AutoShape 14"/>
          <p:cNvCxnSpPr>
            <a:cxnSpLocks noChangeShapeType="1"/>
            <a:stCxn id="582660" idx="4"/>
            <a:endCxn id="582661" idx="0"/>
          </p:cNvCxnSpPr>
          <p:nvPr/>
        </p:nvCxnSpPr>
        <p:spPr bwMode="auto">
          <a:xfrm>
            <a:off x="3182938" y="3810000"/>
            <a:ext cx="0" cy="838200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82671" name="Oval 15"/>
          <p:cNvSpPr>
            <a:spLocks noChangeAspect="1" noChangeArrowheads="1"/>
          </p:cNvSpPr>
          <p:nvPr/>
        </p:nvSpPr>
        <p:spPr bwMode="auto">
          <a:xfrm>
            <a:off x="5334000" y="3540125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5</a:t>
            </a:r>
          </a:p>
        </p:txBody>
      </p:sp>
      <p:sp>
        <p:nvSpPr>
          <p:cNvPr id="582672" name="Oval 16"/>
          <p:cNvSpPr>
            <a:spLocks noChangeAspect="1" noChangeArrowheads="1"/>
          </p:cNvSpPr>
          <p:nvPr/>
        </p:nvSpPr>
        <p:spPr bwMode="auto">
          <a:xfrm>
            <a:off x="5334000" y="46482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6</a:t>
            </a:r>
          </a:p>
        </p:txBody>
      </p:sp>
      <p:sp>
        <p:nvSpPr>
          <p:cNvPr id="582673" name="Oval 17"/>
          <p:cNvSpPr>
            <a:spLocks noChangeAspect="1" noChangeArrowheads="1"/>
          </p:cNvSpPr>
          <p:nvPr/>
        </p:nvSpPr>
        <p:spPr bwMode="auto">
          <a:xfrm>
            <a:off x="5334000" y="58674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7</a:t>
            </a:r>
          </a:p>
        </p:txBody>
      </p:sp>
      <p:cxnSp>
        <p:nvCxnSpPr>
          <p:cNvPr id="582674" name="AutoShape 18"/>
          <p:cNvCxnSpPr>
            <a:cxnSpLocks noChangeShapeType="1"/>
            <a:stCxn id="582672" idx="4"/>
            <a:endCxn id="582673" idx="0"/>
          </p:cNvCxnSpPr>
          <p:nvPr/>
        </p:nvCxnSpPr>
        <p:spPr bwMode="auto">
          <a:xfrm>
            <a:off x="5468938" y="4918075"/>
            <a:ext cx="0" cy="949325"/>
          </a:xfrm>
          <a:prstGeom prst="straightConnector1">
            <a:avLst/>
          </a:prstGeom>
          <a:noFill/>
          <a:ln w="50800">
            <a:solidFill>
              <a:schemeClr val="folHlink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82675" name="AutoShape 19"/>
          <p:cNvCxnSpPr>
            <a:cxnSpLocks noChangeShapeType="1"/>
            <a:stCxn id="582671" idx="4"/>
            <a:endCxn id="582672" idx="0"/>
          </p:cNvCxnSpPr>
          <p:nvPr/>
        </p:nvCxnSpPr>
        <p:spPr bwMode="auto">
          <a:xfrm>
            <a:off x="5468938" y="3810000"/>
            <a:ext cx="0" cy="83820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82676" name="Oval 20"/>
          <p:cNvSpPr>
            <a:spLocks noChangeAspect="1" noChangeArrowheads="1"/>
          </p:cNvSpPr>
          <p:nvPr/>
        </p:nvSpPr>
        <p:spPr bwMode="auto">
          <a:xfrm>
            <a:off x="7429500" y="46482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t</a:t>
            </a:r>
          </a:p>
        </p:txBody>
      </p:sp>
      <p:cxnSp>
        <p:nvCxnSpPr>
          <p:cNvPr id="582677" name="AutoShape 21"/>
          <p:cNvCxnSpPr>
            <a:cxnSpLocks noChangeShapeType="1"/>
            <a:stCxn id="582671" idx="6"/>
            <a:endCxn id="582676" idx="1"/>
          </p:cNvCxnSpPr>
          <p:nvPr/>
        </p:nvCxnSpPr>
        <p:spPr bwMode="auto">
          <a:xfrm>
            <a:off x="5603875" y="3675063"/>
            <a:ext cx="1865313" cy="101282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82678" name="AutoShape 22"/>
          <p:cNvCxnSpPr>
            <a:cxnSpLocks noChangeShapeType="1"/>
            <a:stCxn id="582672" idx="6"/>
            <a:endCxn id="582676" idx="2"/>
          </p:cNvCxnSpPr>
          <p:nvPr/>
        </p:nvCxnSpPr>
        <p:spPr bwMode="auto">
          <a:xfrm>
            <a:off x="5603875" y="4783138"/>
            <a:ext cx="1825625" cy="0"/>
          </a:xfrm>
          <a:prstGeom prst="straightConnector1">
            <a:avLst/>
          </a:prstGeom>
          <a:noFill/>
          <a:ln w="508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82679" name="AutoShape 23"/>
          <p:cNvCxnSpPr>
            <a:cxnSpLocks noChangeShapeType="1"/>
            <a:stCxn id="582673" idx="7"/>
            <a:endCxn id="582676" idx="4"/>
          </p:cNvCxnSpPr>
          <p:nvPr/>
        </p:nvCxnSpPr>
        <p:spPr bwMode="auto">
          <a:xfrm flipV="1">
            <a:off x="5564188" y="4918075"/>
            <a:ext cx="2000250" cy="989013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82680" name="AutoShape 24"/>
          <p:cNvCxnSpPr>
            <a:cxnSpLocks noChangeShapeType="1"/>
            <a:stCxn id="582672" idx="2"/>
            <a:endCxn id="582660" idx="6"/>
          </p:cNvCxnSpPr>
          <p:nvPr/>
        </p:nvCxnSpPr>
        <p:spPr bwMode="auto">
          <a:xfrm flipH="1" flipV="1">
            <a:off x="3317875" y="3675063"/>
            <a:ext cx="2016125" cy="110807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82681" name="AutoShape 25"/>
          <p:cNvCxnSpPr>
            <a:cxnSpLocks noChangeShapeType="1"/>
            <a:stCxn id="582671" idx="2"/>
            <a:endCxn id="582661" idx="7"/>
          </p:cNvCxnSpPr>
          <p:nvPr/>
        </p:nvCxnSpPr>
        <p:spPr bwMode="auto">
          <a:xfrm flipH="1">
            <a:off x="3278188" y="3675063"/>
            <a:ext cx="2055812" cy="101282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" name="Rectangle 1"/>
          <p:cNvSpPr/>
          <p:nvPr/>
        </p:nvSpPr>
        <p:spPr>
          <a:xfrm>
            <a:off x="782643" y="6192484"/>
            <a:ext cx="38211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Why might this be useful?</a:t>
            </a:r>
          </a:p>
        </p:txBody>
      </p:sp>
    </p:spTree>
    <p:extLst>
      <p:ext uri="{BB962C8B-B14F-4D97-AF65-F5344CB8AC3E}">
        <p14:creationId xmlns:p14="http://schemas.microsoft.com/office/powerpoint/2010/main" val="276680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Given a directed graph G = (V, E) and two nodes s and t, find the max number of edge-disjoint </a:t>
            </a:r>
            <a:r>
              <a:rPr lang="en-US" sz="2800" dirty="0"/>
              <a:t>paths from s to t</a:t>
            </a: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Why might this be useful?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</a:rPr>
              <a:t>edges are unique resources (e.g. communications, transportation, etc.)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</a:rPr>
              <a:t>how many </a:t>
            </a:r>
            <a:r>
              <a:rPr lang="en-US" sz="2400" i="1" dirty="0">
                <a:solidFill>
                  <a:srgbClr val="000000"/>
                </a:solidFill>
              </a:rPr>
              <a:t>concurrent (non-conflicting)</a:t>
            </a:r>
            <a:r>
              <a:rPr lang="en-US" sz="2400" dirty="0">
                <a:solidFill>
                  <a:srgbClr val="000000"/>
                </a:solidFill>
              </a:rPr>
              <a:t> paths do we have from s to t</a:t>
            </a:r>
          </a:p>
        </p:txBody>
      </p:sp>
      <p:sp>
        <p:nvSpPr>
          <p:cNvPr id="582669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Disjoint Paths Problem</a:t>
            </a:r>
          </a:p>
        </p:txBody>
      </p:sp>
    </p:spTree>
    <p:extLst>
      <p:ext uri="{BB962C8B-B14F-4D97-AF65-F5344CB8AC3E}">
        <p14:creationId xmlns:p14="http://schemas.microsoft.com/office/powerpoint/2010/main" val="23236172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616" name="Rectangle 32"/>
          <p:cNvSpPr>
            <a:spLocks noGrp="1" noChangeArrowheads="1"/>
          </p:cNvSpPr>
          <p:nvPr>
            <p:ph type="body" idx="1"/>
          </p:nvPr>
        </p:nvSpPr>
        <p:spPr>
          <a:xfrm>
            <a:off x="400341" y="1600200"/>
            <a:ext cx="8365707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Algorithm ideas?</a:t>
            </a:r>
          </a:p>
        </p:txBody>
      </p:sp>
      <p:sp>
        <p:nvSpPr>
          <p:cNvPr id="451615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Edge Disjoint Paths</a:t>
            </a:r>
          </a:p>
        </p:txBody>
      </p:sp>
      <p:sp>
        <p:nvSpPr>
          <p:cNvPr id="26" name="Oval 3"/>
          <p:cNvSpPr>
            <a:spLocks noChangeAspect="1" noChangeArrowheads="1"/>
          </p:cNvSpPr>
          <p:nvPr/>
        </p:nvSpPr>
        <p:spPr bwMode="auto">
          <a:xfrm>
            <a:off x="914400" y="46482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s</a:t>
            </a:r>
          </a:p>
        </p:txBody>
      </p:sp>
      <p:sp>
        <p:nvSpPr>
          <p:cNvPr id="27" name="Oval 4"/>
          <p:cNvSpPr>
            <a:spLocks noChangeAspect="1" noChangeArrowheads="1"/>
          </p:cNvSpPr>
          <p:nvPr/>
        </p:nvSpPr>
        <p:spPr bwMode="auto">
          <a:xfrm>
            <a:off x="3048000" y="3540125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2</a:t>
            </a:r>
          </a:p>
        </p:txBody>
      </p:sp>
      <p:sp>
        <p:nvSpPr>
          <p:cNvPr id="28" name="Oval 5"/>
          <p:cNvSpPr>
            <a:spLocks noChangeAspect="1" noChangeArrowheads="1"/>
          </p:cNvSpPr>
          <p:nvPr/>
        </p:nvSpPr>
        <p:spPr bwMode="auto">
          <a:xfrm>
            <a:off x="3048000" y="46482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3</a:t>
            </a:r>
          </a:p>
        </p:txBody>
      </p:sp>
      <p:sp>
        <p:nvSpPr>
          <p:cNvPr id="29" name="Oval 6"/>
          <p:cNvSpPr>
            <a:spLocks noChangeAspect="1" noChangeArrowheads="1"/>
          </p:cNvSpPr>
          <p:nvPr/>
        </p:nvSpPr>
        <p:spPr bwMode="auto">
          <a:xfrm>
            <a:off x="3048000" y="58674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4</a:t>
            </a:r>
          </a:p>
        </p:txBody>
      </p:sp>
      <p:cxnSp>
        <p:nvCxnSpPr>
          <p:cNvPr id="30" name="AutoShape 7"/>
          <p:cNvCxnSpPr>
            <a:cxnSpLocks noChangeShapeType="1"/>
            <a:stCxn id="26" idx="7"/>
            <a:endCxn id="27" idx="3"/>
          </p:cNvCxnSpPr>
          <p:nvPr/>
        </p:nvCxnSpPr>
        <p:spPr bwMode="auto">
          <a:xfrm flipV="1">
            <a:off x="1144588" y="3770313"/>
            <a:ext cx="1943100" cy="917575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" name="AutoShape 8"/>
          <p:cNvCxnSpPr>
            <a:cxnSpLocks noChangeShapeType="1"/>
            <a:stCxn id="26" idx="6"/>
            <a:endCxn id="28" idx="2"/>
          </p:cNvCxnSpPr>
          <p:nvPr/>
        </p:nvCxnSpPr>
        <p:spPr bwMode="auto">
          <a:xfrm>
            <a:off x="1184275" y="4783138"/>
            <a:ext cx="1863725" cy="0"/>
          </a:xfrm>
          <a:prstGeom prst="straightConnector1">
            <a:avLst/>
          </a:prstGeom>
          <a:noFill/>
          <a:ln w="508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2" name="AutoShape 9"/>
          <p:cNvCxnSpPr>
            <a:cxnSpLocks noChangeShapeType="1"/>
            <a:stCxn id="26" idx="5"/>
            <a:endCxn id="29" idx="1"/>
          </p:cNvCxnSpPr>
          <p:nvPr/>
        </p:nvCxnSpPr>
        <p:spPr bwMode="auto">
          <a:xfrm>
            <a:off x="1144588" y="4878388"/>
            <a:ext cx="1943100" cy="102870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3" name="AutoShape 10"/>
          <p:cNvCxnSpPr>
            <a:cxnSpLocks noChangeShapeType="1"/>
            <a:stCxn id="28" idx="4"/>
            <a:endCxn id="29" idx="0"/>
          </p:cNvCxnSpPr>
          <p:nvPr/>
        </p:nvCxnSpPr>
        <p:spPr bwMode="auto">
          <a:xfrm>
            <a:off x="3182938" y="4918075"/>
            <a:ext cx="0" cy="949325"/>
          </a:xfrm>
          <a:prstGeom prst="straightConnector1">
            <a:avLst/>
          </a:prstGeom>
          <a:noFill/>
          <a:ln w="508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4" name="AutoShape 11"/>
          <p:cNvCxnSpPr>
            <a:cxnSpLocks noChangeShapeType="1"/>
            <a:stCxn id="28" idx="6"/>
            <a:endCxn id="39" idx="1"/>
          </p:cNvCxnSpPr>
          <p:nvPr/>
        </p:nvCxnSpPr>
        <p:spPr bwMode="auto">
          <a:xfrm>
            <a:off x="3317875" y="4783138"/>
            <a:ext cx="2055813" cy="1123950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5" name="AutoShape 12"/>
          <p:cNvCxnSpPr>
            <a:cxnSpLocks noChangeShapeType="1"/>
            <a:stCxn id="29" idx="6"/>
            <a:endCxn id="39" idx="2"/>
          </p:cNvCxnSpPr>
          <p:nvPr/>
        </p:nvCxnSpPr>
        <p:spPr bwMode="auto">
          <a:xfrm>
            <a:off x="3317875" y="6002338"/>
            <a:ext cx="2016125" cy="0"/>
          </a:xfrm>
          <a:prstGeom prst="straightConnector1">
            <a:avLst/>
          </a:prstGeom>
          <a:noFill/>
          <a:ln w="508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6" name="AutoShape 14"/>
          <p:cNvCxnSpPr>
            <a:cxnSpLocks noChangeShapeType="1"/>
            <a:stCxn id="27" idx="4"/>
            <a:endCxn id="28" idx="0"/>
          </p:cNvCxnSpPr>
          <p:nvPr/>
        </p:nvCxnSpPr>
        <p:spPr bwMode="auto">
          <a:xfrm>
            <a:off x="3182938" y="3810000"/>
            <a:ext cx="0" cy="838200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7" name="Oval 15"/>
          <p:cNvSpPr>
            <a:spLocks noChangeAspect="1" noChangeArrowheads="1"/>
          </p:cNvSpPr>
          <p:nvPr/>
        </p:nvSpPr>
        <p:spPr bwMode="auto">
          <a:xfrm>
            <a:off x="5334000" y="3540125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5</a:t>
            </a:r>
          </a:p>
        </p:txBody>
      </p:sp>
      <p:sp>
        <p:nvSpPr>
          <p:cNvPr id="38" name="Oval 16"/>
          <p:cNvSpPr>
            <a:spLocks noChangeAspect="1" noChangeArrowheads="1"/>
          </p:cNvSpPr>
          <p:nvPr/>
        </p:nvSpPr>
        <p:spPr bwMode="auto">
          <a:xfrm>
            <a:off x="5334000" y="46482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6</a:t>
            </a:r>
          </a:p>
        </p:txBody>
      </p:sp>
      <p:sp>
        <p:nvSpPr>
          <p:cNvPr id="39" name="Oval 17"/>
          <p:cNvSpPr>
            <a:spLocks noChangeAspect="1" noChangeArrowheads="1"/>
          </p:cNvSpPr>
          <p:nvPr/>
        </p:nvSpPr>
        <p:spPr bwMode="auto">
          <a:xfrm>
            <a:off x="5334000" y="58674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7</a:t>
            </a:r>
          </a:p>
        </p:txBody>
      </p:sp>
      <p:cxnSp>
        <p:nvCxnSpPr>
          <p:cNvPr id="40" name="AutoShape 18"/>
          <p:cNvCxnSpPr>
            <a:cxnSpLocks noChangeShapeType="1"/>
            <a:stCxn id="38" idx="4"/>
            <a:endCxn id="39" idx="0"/>
          </p:cNvCxnSpPr>
          <p:nvPr/>
        </p:nvCxnSpPr>
        <p:spPr bwMode="auto">
          <a:xfrm>
            <a:off x="5468938" y="4918075"/>
            <a:ext cx="0" cy="949325"/>
          </a:xfrm>
          <a:prstGeom prst="straightConnector1">
            <a:avLst/>
          </a:prstGeom>
          <a:noFill/>
          <a:ln w="50800">
            <a:solidFill>
              <a:schemeClr val="folHlink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1" name="AutoShape 19"/>
          <p:cNvCxnSpPr>
            <a:cxnSpLocks noChangeShapeType="1"/>
            <a:stCxn id="37" idx="4"/>
            <a:endCxn id="38" idx="0"/>
          </p:cNvCxnSpPr>
          <p:nvPr/>
        </p:nvCxnSpPr>
        <p:spPr bwMode="auto">
          <a:xfrm>
            <a:off x="5468938" y="3810000"/>
            <a:ext cx="0" cy="83820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2" name="Oval 20"/>
          <p:cNvSpPr>
            <a:spLocks noChangeAspect="1" noChangeArrowheads="1"/>
          </p:cNvSpPr>
          <p:nvPr/>
        </p:nvSpPr>
        <p:spPr bwMode="auto">
          <a:xfrm>
            <a:off x="7429500" y="46482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t</a:t>
            </a:r>
          </a:p>
        </p:txBody>
      </p:sp>
      <p:cxnSp>
        <p:nvCxnSpPr>
          <p:cNvPr id="43" name="AutoShape 21"/>
          <p:cNvCxnSpPr>
            <a:cxnSpLocks noChangeShapeType="1"/>
            <a:stCxn id="37" idx="6"/>
            <a:endCxn id="42" idx="1"/>
          </p:cNvCxnSpPr>
          <p:nvPr/>
        </p:nvCxnSpPr>
        <p:spPr bwMode="auto">
          <a:xfrm>
            <a:off x="5603875" y="3675063"/>
            <a:ext cx="1865313" cy="101282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4" name="AutoShape 22"/>
          <p:cNvCxnSpPr>
            <a:cxnSpLocks noChangeShapeType="1"/>
            <a:stCxn id="38" idx="6"/>
            <a:endCxn id="42" idx="2"/>
          </p:cNvCxnSpPr>
          <p:nvPr/>
        </p:nvCxnSpPr>
        <p:spPr bwMode="auto">
          <a:xfrm>
            <a:off x="5603875" y="4783138"/>
            <a:ext cx="1825625" cy="0"/>
          </a:xfrm>
          <a:prstGeom prst="straightConnector1">
            <a:avLst/>
          </a:prstGeom>
          <a:noFill/>
          <a:ln w="508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" name="AutoShape 23"/>
          <p:cNvCxnSpPr>
            <a:cxnSpLocks noChangeShapeType="1"/>
            <a:stCxn id="39" idx="7"/>
            <a:endCxn id="42" idx="4"/>
          </p:cNvCxnSpPr>
          <p:nvPr/>
        </p:nvCxnSpPr>
        <p:spPr bwMode="auto">
          <a:xfrm flipV="1">
            <a:off x="5564188" y="4918075"/>
            <a:ext cx="2000250" cy="989013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6" name="AutoShape 24"/>
          <p:cNvCxnSpPr>
            <a:cxnSpLocks noChangeShapeType="1"/>
            <a:stCxn id="38" idx="2"/>
            <a:endCxn id="27" idx="6"/>
          </p:cNvCxnSpPr>
          <p:nvPr/>
        </p:nvCxnSpPr>
        <p:spPr bwMode="auto">
          <a:xfrm flipH="1" flipV="1">
            <a:off x="3317875" y="3675063"/>
            <a:ext cx="2016125" cy="110807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7" name="AutoShape 25"/>
          <p:cNvCxnSpPr>
            <a:cxnSpLocks noChangeShapeType="1"/>
            <a:stCxn id="37" idx="2"/>
            <a:endCxn id="28" idx="7"/>
          </p:cNvCxnSpPr>
          <p:nvPr/>
        </p:nvCxnSpPr>
        <p:spPr bwMode="auto">
          <a:xfrm flipH="1">
            <a:off x="3278188" y="3675063"/>
            <a:ext cx="2055812" cy="101282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402652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2648" y="1600200"/>
            <a:ext cx="8153400" cy="1078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Max flow formulation:  </a:t>
            </a:r>
            <a:r>
              <a:rPr lang="en-US" sz="2400" dirty="0">
                <a:solidFill>
                  <a:schemeClr val="tx1"/>
                </a:solidFill>
              </a:rPr>
              <a:t>assign unit capacity to every edge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>
              <a:cs typeface="Lucida Grande" charset="0"/>
            </a:endParaRPr>
          </a:p>
        </p:txBody>
      </p:sp>
      <p:sp>
        <p:nvSpPr>
          <p:cNvPr id="585741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Edge Disjoint Paths</a:t>
            </a:r>
          </a:p>
        </p:txBody>
      </p:sp>
      <p:grpSp>
        <p:nvGrpSpPr>
          <p:cNvPr id="585777" name="Group 49"/>
          <p:cNvGrpSpPr>
            <a:grpSpLocks/>
          </p:cNvGrpSpPr>
          <p:nvPr/>
        </p:nvGrpSpPr>
        <p:grpSpPr bwMode="auto">
          <a:xfrm>
            <a:off x="1457324" y="2252405"/>
            <a:ext cx="4956175" cy="1897063"/>
            <a:chOff x="576" y="2230"/>
            <a:chExt cx="4274" cy="1636"/>
          </a:xfrm>
        </p:grpSpPr>
        <p:sp>
          <p:nvSpPr>
            <p:cNvPr id="585778" name="Oval 50"/>
            <p:cNvSpPr>
              <a:spLocks noChangeAspect="1" noChangeArrowheads="1"/>
            </p:cNvSpPr>
            <p:nvPr/>
          </p:nvSpPr>
          <p:spPr bwMode="auto">
            <a:xfrm>
              <a:off x="576" y="2928"/>
              <a:ext cx="170" cy="17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200"/>
                <a:t>s</a:t>
              </a:r>
            </a:p>
          </p:txBody>
        </p:sp>
        <p:sp>
          <p:nvSpPr>
            <p:cNvPr id="585779" name="Oval 51"/>
            <p:cNvSpPr>
              <a:spLocks noChangeAspect="1" noChangeArrowheads="1"/>
            </p:cNvSpPr>
            <p:nvPr/>
          </p:nvSpPr>
          <p:spPr bwMode="auto">
            <a:xfrm>
              <a:off x="1920" y="2230"/>
              <a:ext cx="170" cy="17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200"/>
            </a:p>
          </p:txBody>
        </p:sp>
        <p:sp>
          <p:nvSpPr>
            <p:cNvPr id="585780" name="Oval 52"/>
            <p:cNvSpPr>
              <a:spLocks noChangeAspect="1" noChangeArrowheads="1"/>
            </p:cNvSpPr>
            <p:nvPr/>
          </p:nvSpPr>
          <p:spPr bwMode="auto">
            <a:xfrm>
              <a:off x="1920" y="2928"/>
              <a:ext cx="170" cy="17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200"/>
            </a:p>
          </p:txBody>
        </p:sp>
        <p:sp>
          <p:nvSpPr>
            <p:cNvPr id="585781" name="Oval 53"/>
            <p:cNvSpPr>
              <a:spLocks noChangeAspect="1" noChangeArrowheads="1"/>
            </p:cNvSpPr>
            <p:nvPr/>
          </p:nvSpPr>
          <p:spPr bwMode="auto">
            <a:xfrm>
              <a:off x="1920" y="3696"/>
              <a:ext cx="170" cy="17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200"/>
            </a:p>
          </p:txBody>
        </p:sp>
        <p:cxnSp>
          <p:nvCxnSpPr>
            <p:cNvPr id="585782" name="AutoShape 54"/>
            <p:cNvCxnSpPr>
              <a:cxnSpLocks noChangeShapeType="1"/>
              <a:stCxn id="585778" idx="7"/>
              <a:endCxn id="585779" idx="3"/>
            </p:cNvCxnSpPr>
            <p:nvPr/>
          </p:nvCxnSpPr>
          <p:spPr bwMode="auto">
            <a:xfrm flipV="1">
              <a:off x="721" y="2380"/>
              <a:ext cx="1224" cy="5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83" name="AutoShape 55"/>
            <p:cNvCxnSpPr>
              <a:cxnSpLocks noChangeShapeType="1"/>
              <a:stCxn id="585778" idx="6"/>
              <a:endCxn id="585780" idx="2"/>
            </p:cNvCxnSpPr>
            <p:nvPr/>
          </p:nvCxnSpPr>
          <p:spPr bwMode="auto">
            <a:xfrm>
              <a:off x="751" y="3013"/>
              <a:ext cx="116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84" name="AutoShape 56"/>
            <p:cNvCxnSpPr>
              <a:cxnSpLocks noChangeShapeType="1"/>
              <a:stCxn id="585778" idx="5"/>
              <a:endCxn id="585781" idx="1"/>
            </p:cNvCxnSpPr>
            <p:nvPr/>
          </p:nvCxnSpPr>
          <p:spPr bwMode="auto">
            <a:xfrm>
              <a:off x="721" y="3078"/>
              <a:ext cx="1224" cy="6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85" name="AutoShape 57"/>
            <p:cNvCxnSpPr>
              <a:cxnSpLocks noChangeShapeType="1"/>
              <a:stCxn id="585780" idx="4"/>
              <a:endCxn id="585781" idx="0"/>
            </p:cNvCxnSpPr>
            <p:nvPr/>
          </p:nvCxnSpPr>
          <p:spPr bwMode="auto">
            <a:xfrm>
              <a:off x="2005" y="3103"/>
              <a:ext cx="0" cy="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86" name="AutoShape 58"/>
            <p:cNvCxnSpPr>
              <a:cxnSpLocks noChangeShapeType="1"/>
              <a:stCxn id="585780" idx="6"/>
              <a:endCxn id="585791" idx="1"/>
            </p:cNvCxnSpPr>
            <p:nvPr/>
          </p:nvCxnSpPr>
          <p:spPr bwMode="auto">
            <a:xfrm>
              <a:off x="2095" y="3013"/>
              <a:ext cx="1290" cy="7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87" name="AutoShape 59"/>
            <p:cNvCxnSpPr>
              <a:cxnSpLocks noChangeShapeType="1"/>
              <a:stCxn id="585781" idx="6"/>
              <a:endCxn id="585791" idx="2"/>
            </p:cNvCxnSpPr>
            <p:nvPr/>
          </p:nvCxnSpPr>
          <p:spPr bwMode="auto">
            <a:xfrm>
              <a:off x="2095" y="3781"/>
              <a:ext cx="126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88" name="AutoShape 60"/>
            <p:cNvCxnSpPr>
              <a:cxnSpLocks noChangeShapeType="1"/>
              <a:stCxn id="585779" idx="4"/>
              <a:endCxn id="585780" idx="0"/>
            </p:cNvCxnSpPr>
            <p:nvPr/>
          </p:nvCxnSpPr>
          <p:spPr bwMode="auto">
            <a:xfrm>
              <a:off x="2005" y="2405"/>
              <a:ext cx="0" cy="5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585789" name="Oval 61"/>
            <p:cNvSpPr>
              <a:spLocks noChangeAspect="1" noChangeArrowheads="1"/>
            </p:cNvSpPr>
            <p:nvPr/>
          </p:nvSpPr>
          <p:spPr bwMode="auto">
            <a:xfrm>
              <a:off x="3360" y="2230"/>
              <a:ext cx="170" cy="17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200"/>
            </a:p>
          </p:txBody>
        </p:sp>
        <p:sp>
          <p:nvSpPr>
            <p:cNvPr id="585790" name="Oval 62"/>
            <p:cNvSpPr>
              <a:spLocks noChangeAspect="1" noChangeArrowheads="1"/>
            </p:cNvSpPr>
            <p:nvPr/>
          </p:nvSpPr>
          <p:spPr bwMode="auto">
            <a:xfrm>
              <a:off x="3360" y="2928"/>
              <a:ext cx="170" cy="17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200"/>
            </a:p>
          </p:txBody>
        </p:sp>
        <p:sp>
          <p:nvSpPr>
            <p:cNvPr id="585791" name="Oval 63"/>
            <p:cNvSpPr>
              <a:spLocks noChangeAspect="1" noChangeArrowheads="1"/>
            </p:cNvSpPr>
            <p:nvPr/>
          </p:nvSpPr>
          <p:spPr bwMode="auto">
            <a:xfrm>
              <a:off x="3360" y="3696"/>
              <a:ext cx="170" cy="17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200"/>
            </a:p>
          </p:txBody>
        </p:sp>
        <p:cxnSp>
          <p:nvCxnSpPr>
            <p:cNvPr id="585792" name="AutoShape 64"/>
            <p:cNvCxnSpPr>
              <a:cxnSpLocks noChangeShapeType="1"/>
              <a:stCxn id="585790" idx="4"/>
              <a:endCxn id="585791" idx="0"/>
            </p:cNvCxnSpPr>
            <p:nvPr/>
          </p:nvCxnSpPr>
          <p:spPr bwMode="auto">
            <a:xfrm>
              <a:off x="3445" y="3103"/>
              <a:ext cx="0" cy="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93" name="AutoShape 65"/>
            <p:cNvCxnSpPr>
              <a:cxnSpLocks noChangeShapeType="1"/>
              <a:stCxn id="585789" idx="4"/>
              <a:endCxn id="585790" idx="0"/>
            </p:cNvCxnSpPr>
            <p:nvPr/>
          </p:nvCxnSpPr>
          <p:spPr bwMode="auto">
            <a:xfrm>
              <a:off x="3445" y="2405"/>
              <a:ext cx="0" cy="5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585794" name="Oval 66"/>
            <p:cNvSpPr>
              <a:spLocks noChangeAspect="1" noChangeArrowheads="1"/>
            </p:cNvSpPr>
            <p:nvPr/>
          </p:nvSpPr>
          <p:spPr bwMode="auto">
            <a:xfrm>
              <a:off x="4680" y="2928"/>
              <a:ext cx="170" cy="17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200"/>
                <a:t>t</a:t>
              </a:r>
            </a:p>
          </p:txBody>
        </p:sp>
        <p:cxnSp>
          <p:nvCxnSpPr>
            <p:cNvPr id="585795" name="AutoShape 67"/>
            <p:cNvCxnSpPr>
              <a:cxnSpLocks noChangeShapeType="1"/>
              <a:stCxn id="585789" idx="6"/>
              <a:endCxn id="585794" idx="1"/>
            </p:cNvCxnSpPr>
            <p:nvPr/>
          </p:nvCxnSpPr>
          <p:spPr bwMode="auto">
            <a:xfrm>
              <a:off x="3535" y="2315"/>
              <a:ext cx="1170" cy="63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96" name="AutoShape 68"/>
            <p:cNvCxnSpPr>
              <a:cxnSpLocks noChangeShapeType="1"/>
              <a:stCxn id="585790" idx="6"/>
              <a:endCxn id="585794" idx="2"/>
            </p:cNvCxnSpPr>
            <p:nvPr/>
          </p:nvCxnSpPr>
          <p:spPr bwMode="auto">
            <a:xfrm>
              <a:off x="3535" y="3013"/>
              <a:ext cx="11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97" name="AutoShape 69"/>
            <p:cNvCxnSpPr>
              <a:cxnSpLocks noChangeShapeType="1"/>
              <a:stCxn id="585791" idx="7"/>
              <a:endCxn id="585794" idx="4"/>
            </p:cNvCxnSpPr>
            <p:nvPr/>
          </p:nvCxnSpPr>
          <p:spPr bwMode="auto">
            <a:xfrm flipV="1">
              <a:off x="3505" y="3103"/>
              <a:ext cx="1260" cy="6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98" name="AutoShape 70"/>
            <p:cNvCxnSpPr>
              <a:cxnSpLocks noChangeShapeType="1"/>
              <a:stCxn id="585790" idx="2"/>
              <a:endCxn id="585779" idx="6"/>
            </p:cNvCxnSpPr>
            <p:nvPr/>
          </p:nvCxnSpPr>
          <p:spPr bwMode="auto">
            <a:xfrm flipH="1" flipV="1">
              <a:off x="2095" y="2315"/>
              <a:ext cx="1260" cy="6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99" name="AutoShape 71"/>
            <p:cNvCxnSpPr>
              <a:cxnSpLocks noChangeShapeType="1"/>
              <a:stCxn id="585789" idx="2"/>
              <a:endCxn id="585780" idx="7"/>
            </p:cNvCxnSpPr>
            <p:nvPr/>
          </p:nvCxnSpPr>
          <p:spPr bwMode="auto">
            <a:xfrm flipH="1">
              <a:off x="2065" y="2315"/>
              <a:ext cx="1290" cy="63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</p:grpSp>
      <p:sp>
        <p:nvSpPr>
          <p:cNvPr id="585800" name="Text Box 72"/>
          <p:cNvSpPr txBox="1">
            <a:spLocks noChangeArrowheads="1"/>
          </p:cNvSpPr>
          <p:nvPr/>
        </p:nvSpPr>
        <p:spPr bwMode="auto">
          <a:xfrm>
            <a:off x="2155824" y="2671505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01" name="Text Box 73"/>
          <p:cNvSpPr txBox="1">
            <a:spLocks noChangeArrowheads="1"/>
          </p:cNvSpPr>
          <p:nvPr/>
        </p:nvSpPr>
        <p:spPr bwMode="auto">
          <a:xfrm>
            <a:off x="2155824" y="3027105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02" name="Text Box 74"/>
          <p:cNvSpPr txBox="1">
            <a:spLocks noChangeArrowheads="1"/>
          </p:cNvSpPr>
          <p:nvPr/>
        </p:nvSpPr>
        <p:spPr bwMode="auto">
          <a:xfrm>
            <a:off x="2143124" y="3446205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03" name="Text Box 75"/>
          <p:cNvSpPr txBox="1">
            <a:spLocks noChangeArrowheads="1"/>
          </p:cNvSpPr>
          <p:nvPr/>
        </p:nvSpPr>
        <p:spPr bwMode="auto">
          <a:xfrm>
            <a:off x="3635374" y="3920868"/>
            <a:ext cx="228600" cy="1825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04" name="Text Box 76"/>
          <p:cNvSpPr txBox="1">
            <a:spLocks noChangeArrowheads="1"/>
          </p:cNvSpPr>
          <p:nvPr/>
        </p:nvSpPr>
        <p:spPr bwMode="auto">
          <a:xfrm>
            <a:off x="3621087" y="3365243"/>
            <a:ext cx="228600" cy="1825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05" name="Text Box 77"/>
          <p:cNvSpPr txBox="1">
            <a:spLocks noChangeArrowheads="1"/>
          </p:cNvSpPr>
          <p:nvPr/>
        </p:nvSpPr>
        <p:spPr bwMode="auto">
          <a:xfrm>
            <a:off x="4146549" y="2849305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06" name="Text Box 78"/>
          <p:cNvSpPr txBox="1">
            <a:spLocks noChangeArrowheads="1"/>
          </p:cNvSpPr>
          <p:nvPr/>
        </p:nvSpPr>
        <p:spPr bwMode="auto">
          <a:xfrm>
            <a:off x="4157662" y="2434968"/>
            <a:ext cx="228600" cy="1825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07" name="Text Box 79"/>
          <p:cNvSpPr txBox="1">
            <a:spLocks noChangeArrowheads="1"/>
          </p:cNvSpPr>
          <p:nvPr/>
        </p:nvSpPr>
        <p:spPr bwMode="auto">
          <a:xfrm>
            <a:off x="5422899" y="2592130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08" name="Text Box 80"/>
          <p:cNvSpPr txBox="1">
            <a:spLocks noChangeArrowheads="1"/>
          </p:cNvSpPr>
          <p:nvPr/>
        </p:nvSpPr>
        <p:spPr bwMode="auto">
          <a:xfrm>
            <a:off x="5410199" y="3011230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09" name="Text Box 81"/>
          <p:cNvSpPr txBox="1">
            <a:spLocks noChangeArrowheads="1"/>
          </p:cNvSpPr>
          <p:nvPr/>
        </p:nvSpPr>
        <p:spPr bwMode="auto">
          <a:xfrm>
            <a:off x="5397499" y="3544630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10" name="Text Box 82"/>
          <p:cNvSpPr txBox="1">
            <a:spLocks noChangeArrowheads="1"/>
          </p:cNvSpPr>
          <p:nvPr/>
        </p:nvSpPr>
        <p:spPr bwMode="auto">
          <a:xfrm>
            <a:off x="3016249" y="2617530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11" name="Text Box 83"/>
          <p:cNvSpPr txBox="1">
            <a:spLocks noChangeArrowheads="1"/>
          </p:cNvSpPr>
          <p:nvPr/>
        </p:nvSpPr>
        <p:spPr bwMode="auto">
          <a:xfrm>
            <a:off x="3016249" y="3479543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12" name="Text Box 84"/>
          <p:cNvSpPr txBox="1">
            <a:spLocks noChangeArrowheads="1"/>
          </p:cNvSpPr>
          <p:nvPr/>
        </p:nvSpPr>
        <p:spPr bwMode="auto">
          <a:xfrm>
            <a:off x="4675187" y="2679443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13" name="Text Box 85"/>
          <p:cNvSpPr txBox="1">
            <a:spLocks noChangeArrowheads="1"/>
          </p:cNvSpPr>
          <p:nvPr/>
        </p:nvSpPr>
        <p:spPr bwMode="auto">
          <a:xfrm>
            <a:off x="4673599" y="3552568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98340" y="5411849"/>
            <a:ext cx="46151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does the max flow represent?</a:t>
            </a:r>
          </a:p>
          <a:p>
            <a:r>
              <a:rPr lang="en-US" sz="2400" dirty="0">
                <a:solidFill>
                  <a:srgbClr val="FF0000"/>
                </a:solidFill>
              </a:rPr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35635727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2648" y="1600200"/>
            <a:ext cx="8153400" cy="1078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Max flow formulation:  </a:t>
            </a:r>
            <a:r>
              <a:rPr lang="en-US" sz="2400" dirty="0">
                <a:solidFill>
                  <a:schemeClr val="tx1"/>
                </a:solidFill>
              </a:rPr>
              <a:t>assign unit capacity to every edge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>
              <a:cs typeface="Lucida Grande" charset="0"/>
            </a:endParaRPr>
          </a:p>
        </p:txBody>
      </p:sp>
      <p:sp>
        <p:nvSpPr>
          <p:cNvPr id="585741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Edge Disjoint Paths</a:t>
            </a:r>
          </a:p>
        </p:txBody>
      </p:sp>
      <p:grpSp>
        <p:nvGrpSpPr>
          <p:cNvPr id="585777" name="Group 49"/>
          <p:cNvGrpSpPr>
            <a:grpSpLocks/>
          </p:cNvGrpSpPr>
          <p:nvPr/>
        </p:nvGrpSpPr>
        <p:grpSpPr bwMode="auto">
          <a:xfrm>
            <a:off x="1457324" y="2252405"/>
            <a:ext cx="4956175" cy="1897063"/>
            <a:chOff x="576" y="2230"/>
            <a:chExt cx="4274" cy="1636"/>
          </a:xfrm>
        </p:grpSpPr>
        <p:sp>
          <p:nvSpPr>
            <p:cNvPr id="585778" name="Oval 50"/>
            <p:cNvSpPr>
              <a:spLocks noChangeAspect="1" noChangeArrowheads="1"/>
            </p:cNvSpPr>
            <p:nvPr/>
          </p:nvSpPr>
          <p:spPr bwMode="auto">
            <a:xfrm>
              <a:off x="576" y="2928"/>
              <a:ext cx="170" cy="17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200"/>
                <a:t>s</a:t>
              </a:r>
            </a:p>
          </p:txBody>
        </p:sp>
        <p:sp>
          <p:nvSpPr>
            <p:cNvPr id="585779" name="Oval 51"/>
            <p:cNvSpPr>
              <a:spLocks noChangeAspect="1" noChangeArrowheads="1"/>
            </p:cNvSpPr>
            <p:nvPr/>
          </p:nvSpPr>
          <p:spPr bwMode="auto">
            <a:xfrm>
              <a:off x="1920" y="2230"/>
              <a:ext cx="170" cy="17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200"/>
            </a:p>
          </p:txBody>
        </p:sp>
        <p:sp>
          <p:nvSpPr>
            <p:cNvPr id="585780" name="Oval 52"/>
            <p:cNvSpPr>
              <a:spLocks noChangeAspect="1" noChangeArrowheads="1"/>
            </p:cNvSpPr>
            <p:nvPr/>
          </p:nvSpPr>
          <p:spPr bwMode="auto">
            <a:xfrm>
              <a:off x="1920" y="2928"/>
              <a:ext cx="170" cy="17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200"/>
            </a:p>
          </p:txBody>
        </p:sp>
        <p:sp>
          <p:nvSpPr>
            <p:cNvPr id="585781" name="Oval 53"/>
            <p:cNvSpPr>
              <a:spLocks noChangeAspect="1" noChangeArrowheads="1"/>
            </p:cNvSpPr>
            <p:nvPr/>
          </p:nvSpPr>
          <p:spPr bwMode="auto">
            <a:xfrm>
              <a:off x="1920" y="3696"/>
              <a:ext cx="170" cy="17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200"/>
            </a:p>
          </p:txBody>
        </p:sp>
        <p:cxnSp>
          <p:nvCxnSpPr>
            <p:cNvPr id="585782" name="AutoShape 54"/>
            <p:cNvCxnSpPr>
              <a:cxnSpLocks noChangeShapeType="1"/>
              <a:stCxn id="585778" idx="7"/>
              <a:endCxn id="585779" idx="3"/>
            </p:cNvCxnSpPr>
            <p:nvPr/>
          </p:nvCxnSpPr>
          <p:spPr bwMode="auto">
            <a:xfrm flipV="1">
              <a:off x="721" y="2380"/>
              <a:ext cx="1224" cy="5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83" name="AutoShape 55"/>
            <p:cNvCxnSpPr>
              <a:cxnSpLocks noChangeShapeType="1"/>
              <a:stCxn id="585778" idx="6"/>
              <a:endCxn id="585780" idx="2"/>
            </p:cNvCxnSpPr>
            <p:nvPr/>
          </p:nvCxnSpPr>
          <p:spPr bwMode="auto">
            <a:xfrm>
              <a:off x="751" y="3013"/>
              <a:ext cx="116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84" name="AutoShape 56"/>
            <p:cNvCxnSpPr>
              <a:cxnSpLocks noChangeShapeType="1"/>
              <a:stCxn id="585778" idx="5"/>
              <a:endCxn id="585781" idx="1"/>
            </p:cNvCxnSpPr>
            <p:nvPr/>
          </p:nvCxnSpPr>
          <p:spPr bwMode="auto">
            <a:xfrm>
              <a:off x="721" y="3078"/>
              <a:ext cx="1224" cy="6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85" name="AutoShape 57"/>
            <p:cNvCxnSpPr>
              <a:cxnSpLocks noChangeShapeType="1"/>
              <a:stCxn id="585780" idx="4"/>
              <a:endCxn id="585781" idx="0"/>
            </p:cNvCxnSpPr>
            <p:nvPr/>
          </p:nvCxnSpPr>
          <p:spPr bwMode="auto">
            <a:xfrm>
              <a:off x="2005" y="3103"/>
              <a:ext cx="0" cy="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86" name="AutoShape 58"/>
            <p:cNvCxnSpPr>
              <a:cxnSpLocks noChangeShapeType="1"/>
              <a:stCxn id="585780" idx="6"/>
              <a:endCxn id="585791" idx="1"/>
            </p:cNvCxnSpPr>
            <p:nvPr/>
          </p:nvCxnSpPr>
          <p:spPr bwMode="auto">
            <a:xfrm>
              <a:off x="2095" y="3013"/>
              <a:ext cx="1290" cy="7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87" name="AutoShape 59"/>
            <p:cNvCxnSpPr>
              <a:cxnSpLocks noChangeShapeType="1"/>
              <a:stCxn id="585781" idx="6"/>
              <a:endCxn id="585791" idx="2"/>
            </p:cNvCxnSpPr>
            <p:nvPr/>
          </p:nvCxnSpPr>
          <p:spPr bwMode="auto">
            <a:xfrm>
              <a:off x="2095" y="3781"/>
              <a:ext cx="126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88" name="AutoShape 60"/>
            <p:cNvCxnSpPr>
              <a:cxnSpLocks noChangeShapeType="1"/>
              <a:stCxn id="585779" idx="4"/>
              <a:endCxn id="585780" idx="0"/>
            </p:cNvCxnSpPr>
            <p:nvPr/>
          </p:nvCxnSpPr>
          <p:spPr bwMode="auto">
            <a:xfrm>
              <a:off x="2005" y="2405"/>
              <a:ext cx="0" cy="5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585789" name="Oval 61"/>
            <p:cNvSpPr>
              <a:spLocks noChangeAspect="1" noChangeArrowheads="1"/>
            </p:cNvSpPr>
            <p:nvPr/>
          </p:nvSpPr>
          <p:spPr bwMode="auto">
            <a:xfrm>
              <a:off x="3360" y="2230"/>
              <a:ext cx="170" cy="17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200"/>
            </a:p>
          </p:txBody>
        </p:sp>
        <p:sp>
          <p:nvSpPr>
            <p:cNvPr id="585790" name="Oval 62"/>
            <p:cNvSpPr>
              <a:spLocks noChangeAspect="1" noChangeArrowheads="1"/>
            </p:cNvSpPr>
            <p:nvPr/>
          </p:nvSpPr>
          <p:spPr bwMode="auto">
            <a:xfrm>
              <a:off x="3360" y="2928"/>
              <a:ext cx="170" cy="17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200"/>
            </a:p>
          </p:txBody>
        </p:sp>
        <p:sp>
          <p:nvSpPr>
            <p:cNvPr id="585791" name="Oval 63"/>
            <p:cNvSpPr>
              <a:spLocks noChangeAspect="1" noChangeArrowheads="1"/>
            </p:cNvSpPr>
            <p:nvPr/>
          </p:nvSpPr>
          <p:spPr bwMode="auto">
            <a:xfrm>
              <a:off x="3360" y="3696"/>
              <a:ext cx="170" cy="17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200"/>
            </a:p>
          </p:txBody>
        </p:sp>
        <p:cxnSp>
          <p:nvCxnSpPr>
            <p:cNvPr id="585792" name="AutoShape 64"/>
            <p:cNvCxnSpPr>
              <a:cxnSpLocks noChangeShapeType="1"/>
              <a:stCxn id="585790" idx="4"/>
              <a:endCxn id="585791" idx="0"/>
            </p:cNvCxnSpPr>
            <p:nvPr/>
          </p:nvCxnSpPr>
          <p:spPr bwMode="auto">
            <a:xfrm>
              <a:off x="3445" y="3103"/>
              <a:ext cx="0" cy="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93" name="AutoShape 65"/>
            <p:cNvCxnSpPr>
              <a:cxnSpLocks noChangeShapeType="1"/>
              <a:stCxn id="585789" idx="4"/>
              <a:endCxn id="585790" idx="0"/>
            </p:cNvCxnSpPr>
            <p:nvPr/>
          </p:nvCxnSpPr>
          <p:spPr bwMode="auto">
            <a:xfrm>
              <a:off x="3445" y="2405"/>
              <a:ext cx="0" cy="5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585794" name="Oval 66"/>
            <p:cNvSpPr>
              <a:spLocks noChangeAspect="1" noChangeArrowheads="1"/>
            </p:cNvSpPr>
            <p:nvPr/>
          </p:nvSpPr>
          <p:spPr bwMode="auto">
            <a:xfrm>
              <a:off x="4680" y="2928"/>
              <a:ext cx="170" cy="17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200"/>
                <a:t>t</a:t>
              </a:r>
            </a:p>
          </p:txBody>
        </p:sp>
        <p:cxnSp>
          <p:nvCxnSpPr>
            <p:cNvPr id="585795" name="AutoShape 67"/>
            <p:cNvCxnSpPr>
              <a:cxnSpLocks noChangeShapeType="1"/>
              <a:stCxn id="585789" idx="6"/>
              <a:endCxn id="585794" idx="1"/>
            </p:cNvCxnSpPr>
            <p:nvPr/>
          </p:nvCxnSpPr>
          <p:spPr bwMode="auto">
            <a:xfrm>
              <a:off x="3535" y="2315"/>
              <a:ext cx="1170" cy="63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96" name="AutoShape 68"/>
            <p:cNvCxnSpPr>
              <a:cxnSpLocks noChangeShapeType="1"/>
              <a:stCxn id="585790" idx="6"/>
              <a:endCxn id="585794" idx="2"/>
            </p:cNvCxnSpPr>
            <p:nvPr/>
          </p:nvCxnSpPr>
          <p:spPr bwMode="auto">
            <a:xfrm>
              <a:off x="3535" y="3013"/>
              <a:ext cx="11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97" name="AutoShape 69"/>
            <p:cNvCxnSpPr>
              <a:cxnSpLocks noChangeShapeType="1"/>
              <a:stCxn id="585791" idx="7"/>
              <a:endCxn id="585794" idx="4"/>
            </p:cNvCxnSpPr>
            <p:nvPr/>
          </p:nvCxnSpPr>
          <p:spPr bwMode="auto">
            <a:xfrm flipV="1">
              <a:off x="3505" y="3103"/>
              <a:ext cx="1260" cy="6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98" name="AutoShape 70"/>
            <p:cNvCxnSpPr>
              <a:cxnSpLocks noChangeShapeType="1"/>
              <a:stCxn id="585790" idx="2"/>
              <a:endCxn id="585779" idx="6"/>
            </p:cNvCxnSpPr>
            <p:nvPr/>
          </p:nvCxnSpPr>
          <p:spPr bwMode="auto">
            <a:xfrm flipH="1" flipV="1">
              <a:off x="2095" y="2315"/>
              <a:ext cx="1260" cy="6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99" name="AutoShape 71"/>
            <p:cNvCxnSpPr>
              <a:cxnSpLocks noChangeShapeType="1"/>
              <a:stCxn id="585789" idx="2"/>
              <a:endCxn id="585780" idx="7"/>
            </p:cNvCxnSpPr>
            <p:nvPr/>
          </p:nvCxnSpPr>
          <p:spPr bwMode="auto">
            <a:xfrm flipH="1">
              <a:off x="2065" y="2315"/>
              <a:ext cx="1290" cy="63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</p:grpSp>
      <p:sp>
        <p:nvSpPr>
          <p:cNvPr id="585800" name="Text Box 72"/>
          <p:cNvSpPr txBox="1">
            <a:spLocks noChangeArrowheads="1"/>
          </p:cNvSpPr>
          <p:nvPr/>
        </p:nvSpPr>
        <p:spPr bwMode="auto">
          <a:xfrm>
            <a:off x="2155824" y="2671505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01" name="Text Box 73"/>
          <p:cNvSpPr txBox="1">
            <a:spLocks noChangeArrowheads="1"/>
          </p:cNvSpPr>
          <p:nvPr/>
        </p:nvSpPr>
        <p:spPr bwMode="auto">
          <a:xfrm>
            <a:off x="2155824" y="3027105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02" name="Text Box 74"/>
          <p:cNvSpPr txBox="1">
            <a:spLocks noChangeArrowheads="1"/>
          </p:cNvSpPr>
          <p:nvPr/>
        </p:nvSpPr>
        <p:spPr bwMode="auto">
          <a:xfrm>
            <a:off x="2143124" y="3446205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03" name="Text Box 75"/>
          <p:cNvSpPr txBox="1">
            <a:spLocks noChangeArrowheads="1"/>
          </p:cNvSpPr>
          <p:nvPr/>
        </p:nvSpPr>
        <p:spPr bwMode="auto">
          <a:xfrm>
            <a:off x="3635374" y="3920868"/>
            <a:ext cx="228600" cy="1825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04" name="Text Box 76"/>
          <p:cNvSpPr txBox="1">
            <a:spLocks noChangeArrowheads="1"/>
          </p:cNvSpPr>
          <p:nvPr/>
        </p:nvSpPr>
        <p:spPr bwMode="auto">
          <a:xfrm>
            <a:off x="3621087" y="3365243"/>
            <a:ext cx="228600" cy="1825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05" name="Text Box 77"/>
          <p:cNvSpPr txBox="1">
            <a:spLocks noChangeArrowheads="1"/>
          </p:cNvSpPr>
          <p:nvPr/>
        </p:nvSpPr>
        <p:spPr bwMode="auto">
          <a:xfrm>
            <a:off x="4146549" y="2849305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06" name="Text Box 78"/>
          <p:cNvSpPr txBox="1">
            <a:spLocks noChangeArrowheads="1"/>
          </p:cNvSpPr>
          <p:nvPr/>
        </p:nvSpPr>
        <p:spPr bwMode="auto">
          <a:xfrm>
            <a:off x="4157662" y="2434968"/>
            <a:ext cx="228600" cy="1825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07" name="Text Box 79"/>
          <p:cNvSpPr txBox="1">
            <a:spLocks noChangeArrowheads="1"/>
          </p:cNvSpPr>
          <p:nvPr/>
        </p:nvSpPr>
        <p:spPr bwMode="auto">
          <a:xfrm>
            <a:off x="5422899" y="2592130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08" name="Text Box 80"/>
          <p:cNvSpPr txBox="1">
            <a:spLocks noChangeArrowheads="1"/>
          </p:cNvSpPr>
          <p:nvPr/>
        </p:nvSpPr>
        <p:spPr bwMode="auto">
          <a:xfrm>
            <a:off x="5410199" y="3011230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09" name="Text Box 81"/>
          <p:cNvSpPr txBox="1">
            <a:spLocks noChangeArrowheads="1"/>
          </p:cNvSpPr>
          <p:nvPr/>
        </p:nvSpPr>
        <p:spPr bwMode="auto">
          <a:xfrm>
            <a:off x="5397499" y="3544630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10" name="Text Box 82"/>
          <p:cNvSpPr txBox="1">
            <a:spLocks noChangeArrowheads="1"/>
          </p:cNvSpPr>
          <p:nvPr/>
        </p:nvSpPr>
        <p:spPr bwMode="auto">
          <a:xfrm>
            <a:off x="3016249" y="2617530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11" name="Text Box 83"/>
          <p:cNvSpPr txBox="1">
            <a:spLocks noChangeArrowheads="1"/>
          </p:cNvSpPr>
          <p:nvPr/>
        </p:nvSpPr>
        <p:spPr bwMode="auto">
          <a:xfrm>
            <a:off x="3016249" y="3479543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12" name="Text Box 84"/>
          <p:cNvSpPr txBox="1">
            <a:spLocks noChangeArrowheads="1"/>
          </p:cNvSpPr>
          <p:nvPr/>
        </p:nvSpPr>
        <p:spPr bwMode="auto">
          <a:xfrm>
            <a:off x="4675187" y="2679443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13" name="Text Box 85"/>
          <p:cNvSpPr txBox="1">
            <a:spLocks noChangeArrowheads="1"/>
          </p:cNvSpPr>
          <p:nvPr/>
        </p:nvSpPr>
        <p:spPr bwMode="auto">
          <a:xfrm>
            <a:off x="4673599" y="3552568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7702" y="4398722"/>
            <a:ext cx="656409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max-flow = maximum number of disjoint paths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correctness:</a:t>
            </a:r>
          </a:p>
          <a:p>
            <a:pPr marL="800100" lvl="1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each edge can have at most flow = 1, so can only be traversed once</a:t>
            </a:r>
          </a:p>
          <a:p>
            <a:pPr marL="800100" lvl="1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therefore, each unit out of s represents a separate path to t</a:t>
            </a:r>
          </a:p>
          <a:p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303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Max-flow variations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25758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What if we have multiple sources and multiple sinks (e.g. the USSR train problem has multiple sinks)?</a:t>
            </a: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2772378" y="3582326"/>
            <a:ext cx="533400" cy="533400"/>
            <a:chOff x="1824" y="2736"/>
            <a:chExt cx="336" cy="336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S</a:t>
              </a:r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2772378" y="4725326"/>
            <a:ext cx="533400" cy="533400"/>
            <a:chOff x="1824" y="2736"/>
            <a:chExt cx="336" cy="336"/>
          </a:xfrm>
        </p:grpSpPr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S</a:t>
              </a:r>
            </a:p>
          </p:txBody>
        </p:sp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5556993" y="3256016"/>
            <a:ext cx="533400" cy="533400"/>
            <a:chOff x="1824" y="2736"/>
            <a:chExt cx="336" cy="336"/>
          </a:xfrm>
        </p:grpSpPr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T</a:t>
              </a: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2696178" y="5792126"/>
            <a:ext cx="533400" cy="533400"/>
            <a:chOff x="1824" y="2736"/>
            <a:chExt cx="336" cy="336"/>
          </a:xfrm>
        </p:grpSpPr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S</a:t>
              </a:r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5556993" y="4551416"/>
            <a:ext cx="533400" cy="533400"/>
            <a:chOff x="1824" y="2736"/>
            <a:chExt cx="336" cy="336"/>
          </a:xfrm>
        </p:grpSpPr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T</a:t>
              </a:r>
            </a:p>
          </p:txBody>
        </p:sp>
      </p:grp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5556993" y="5694416"/>
            <a:ext cx="533400" cy="533400"/>
            <a:chOff x="1824" y="2736"/>
            <a:chExt cx="336" cy="336"/>
          </a:xfrm>
        </p:grpSpPr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T</a:t>
              </a:r>
            </a:p>
          </p:txBody>
        </p:sp>
      </p:grpSp>
      <p:sp>
        <p:nvSpPr>
          <p:cNvPr id="25" name="Line 36"/>
          <p:cNvSpPr>
            <a:spLocks noChangeShapeType="1"/>
          </p:cNvSpPr>
          <p:nvPr/>
        </p:nvSpPr>
        <p:spPr bwMode="auto">
          <a:xfrm flipV="1">
            <a:off x="3208598" y="5819738"/>
            <a:ext cx="629156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8"/>
          <p:cNvSpPr>
            <a:spLocks noChangeShapeType="1"/>
          </p:cNvSpPr>
          <p:nvPr/>
        </p:nvSpPr>
        <p:spPr bwMode="auto">
          <a:xfrm flipV="1">
            <a:off x="5204435" y="3713216"/>
            <a:ext cx="428757" cy="207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36"/>
          <p:cNvSpPr>
            <a:spLocks noChangeShapeType="1"/>
          </p:cNvSpPr>
          <p:nvPr/>
        </p:nvSpPr>
        <p:spPr bwMode="auto">
          <a:xfrm flipV="1">
            <a:off x="3153378" y="5639726"/>
            <a:ext cx="491107" cy="257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36"/>
          <p:cNvSpPr>
            <a:spLocks noChangeShapeType="1"/>
          </p:cNvSpPr>
          <p:nvPr/>
        </p:nvSpPr>
        <p:spPr bwMode="auto">
          <a:xfrm flipV="1">
            <a:off x="3229578" y="6064463"/>
            <a:ext cx="62915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38"/>
          <p:cNvSpPr>
            <a:spLocks noChangeShapeType="1"/>
          </p:cNvSpPr>
          <p:nvPr/>
        </p:nvSpPr>
        <p:spPr bwMode="auto">
          <a:xfrm flipV="1">
            <a:off x="5142456" y="3505603"/>
            <a:ext cx="42875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38"/>
          <p:cNvSpPr>
            <a:spLocks noChangeShapeType="1"/>
          </p:cNvSpPr>
          <p:nvPr/>
        </p:nvSpPr>
        <p:spPr bwMode="auto">
          <a:xfrm>
            <a:off x="5232045" y="3179816"/>
            <a:ext cx="428757" cy="103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38"/>
          <p:cNvSpPr>
            <a:spLocks noChangeShapeType="1"/>
          </p:cNvSpPr>
          <p:nvPr/>
        </p:nvSpPr>
        <p:spPr bwMode="auto">
          <a:xfrm flipV="1">
            <a:off x="5198481" y="5008616"/>
            <a:ext cx="428757" cy="207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38"/>
          <p:cNvSpPr>
            <a:spLocks noChangeShapeType="1"/>
          </p:cNvSpPr>
          <p:nvPr/>
        </p:nvSpPr>
        <p:spPr bwMode="auto">
          <a:xfrm flipV="1">
            <a:off x="5136502" y="4801003"/>
            <a:ext cx="42875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38"/>
          <p:cNvSpPr>
            <a:spLocks noChangeShapeType="1"/>
          </p:cNvSpPr>
          <p:nvPr/>
        </p:nvSpPr>
        <p:spPr bwMode="auto">
          <a:xfrm>
            <a:off x="5226091" y="4475216"/>
            <a:ext cx="428757" cy="103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38"/>
          <p:cNvSpPr>
            <a:spLocks noChangeShapeType="1"/>
          </p:cNvSpPr>
          <p:nvPr/>
        </p:nvSpPr>
        <p:spPr bwMode="auto">
          <a:xfrm flipV="1">
            <a:off x="5192112" y="6184059"/>
            <a:ext cx="428757" cy="207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38"/>
          <p:cNvSpPr>
            <a:spLocks noChangeShapeType="1"/>
          </p:cNvSpPr>
          <p:nvPr/>
        </p:nvSpPr>
        <p:spPr bwMode="auto">
          <a:xfrm flipV="1">
            <a:off x="5130133" y="5976446"/>
            <a:ext cx="42875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38"/>
          <p:cNvSpPr>
            <a:spLocks noChangeShapeType="1"/>
          </p:cNvSpPr>
          <p:nvPr/>
        </p:nvSpPr>
        <p:spPr bwMode="auto">
          <a:xfrm>
            <a:off x="5219722" y="5650659"/>
            <a:ext cx="428757" cy="103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36"/>
          <p:cNvSpPr>
            <a:spLocks noChangeShapeType="1"/>
          </p:cNvSpPr>
          <p:nvPr/>
        </p:nvSpPr>
        <p:spPr bwMode="auto">
          <a:xfrm flipV="1">
            <a:off x="3284798" y="4724435"/>
            <a:ext cx="629156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36"/>
          <p:cNvSpPr>
            <a:spLocks noChangeShapeType="1"/>
          </p:cNvSpPr>
          <p:nvPr/>
        </p:nvSpPr>
        <p:spPr bwMode="auto">
          <a:xfrm flipV="1">
            <a:off x="3229578" y="4544423"/>
            <a:ext cx="491107" cy="257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36"/>
          <p:cNvSpPr>
            <a:spLocks noChangeShapeType="1"/>
          </p:cNvSpPr>
          <p:nvPr/>
        </p:nvSpPr>
        <p:spPr bwMode="auto">
          <a:xfrm flipV="1">
            <a:off x="3305778" y="4969160"/>
            <a:ext cx="62915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36"/>
          <p:cNvSpPr>
            <a:spLocks noChangeShapeType="1"/>
          </p:cNvSpPr>
          <p:nvPr/>
        </p:nvSpPr>
        <p:spPr bwMode="auto">
          <a:xfrm flipV="1">
            <a:off x="3284798" y="3636648"/>
            <a:ext cx="629156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36"/>
          <p:cNvSpPr>
            <a:spLocks noChangeShapeType="1"/>
          </p:cNvSpPr>
          <p:nvPr/>
        </p:nvSpPr>
        <p:spPr bwMode="auto">
          <a:xfrm flipV="1">
            <a:off x="3229578" y="3456636"/>
            <a:ext cx="491107" cy="257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Line 36"/>
          <p:cNvSpPr>
            <a:spLocks noChangeShapeType="1"/>
          </p:cNvSpPr>
          <p:nvPr/>
        </p:nvSpPr>
        <p:spPr bwMode="auto">
          <a:xfrm flipV="1">
            <a:off x="3305778" y="3881373"/>
            <a:ext cx="62915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-938731" y="231936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955369" y="4186745"/>
            <a:ext cx="13528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capacity network</a:t>
            </a:r>
          </a:p>
        </p:txBody>
      </p:sp>
    </p:spTree>
    <p:extLst>
      <p:ext uri="{BB962C8B-B14F-4D97-AF65-F5344CB8AC3E}">
        <p14:creationId xmlns:p14="http://schemas.microsoft.com/office/powerpoint/2010/main" val="1412684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Max-flow variations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25758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Create a new source and sink and connect up with infinite capacities…</a:t>
            </a: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2772378" y="3582326"/>
            <a:ext cx="533400" cy="533400"/>
            <a:chOff x="1824" y="2736"/>
            <a:chExt cx="336" cy="336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S</a:t>
              </a:r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2772378" y="4725326"/>
            <a:ext cx="533400" cy="533400"/>
            <a:chOff x="1824" y="2736"/>
            <a:chExt cx="336" cy="336"/>
          </a:xfrm>
        </p:grpSpPr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S</a:t>
              </a:r>
            </a:p>
          </p:txBody>
        </p:sp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5556993" y="3256016"/>
            <a:ext cx="533400" cy="533400"/>
            <a:chOff x="1824" y="2736"/>
            <a:chExt cx="336" cy="336"/>
          </a:xfrm>
        </p:grpSpPr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T</a:t>
              </a: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2696178" y="5792126"/>
            <a:ext cx="533400" cy="533400"/>
            <a:chOff x="1824" y="2736"/>
            <a:chExt cx="336" cy="336"/>
          </a:xfrm>
        </p:grpSpPr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S</a:t>
              </a:r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5556993" y="4551416"/>
            <a:ext cx="533400" cy="533400"/>
            <a:chOff x="1824" y="2736"/>
            <a:chExt cx="336" cy="336"/>
          </a:xfrm>
        </p:grpSpPr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T</a:t>
              </a:r>
            </a:p>
          </p:txBody>
        </p:sp>
      </p:grp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5556993" y="5694416"/>
            <a:ext cx="533400" cy="533400"/>
            <a:chOff x="1824" y="2736"/>
            <a:chExt cx="336" cy="336"/>
          </a:xfrm>
        </p:grpSpPr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T</a:t>
              </a:r>
            </a:p>
          </p:txBody>
        </p:sp>
      </p:grpSp>
      <p:sp>
        <p:nvSpPr>
          <p:cNvPr id="25" name="Line 36"/>
          <p:cNvSpPr>
            <a:spLocks noChangeShapeType="1"/>
          </p:cNvSpPr>
          <p:nvPr/>
        </p:nvSpPr>
        <p:spPr bwMode="auto">
          <a:xfrm flipV="1">
            <a:off x="3208598" y="5819738"/>
            <a:ext cx="629156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8"/>
          <p:cNvSpPr>
            <a:spLocks noChangeShapeType="1"/>
          </p:cNvSpPr>
          <p:nvPr/>
        </p:nvSpPr>
        <p:spPr bwMode="auto">
          <a:xfrm flipV="1">
            <a:off x="5204435" y="3713216"/>
            <a:ext cx="428757" cy="207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36"/>
          <p:cNvSpPr>
            <a:spLocks noChangeShapeType="1"/>
          </p:cNvSpPr>
          <p:nvPr/>
        </p:nvSpPr>
        <p:spPr bwMode="auto">
          <a:xfrm flipV="1">
            <a:off x="3153378" y="5639726"/>
            <a:ext cx="491107" cy="257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36"/>
          <p:cNvSpPr>
            <a:spLocks noChangeShapeType="1"/>
          </p:cNvSpPr>
          <p:nvPr/>
        </p:nvSpPr>
        <p:spPr bwMode="auto">
          <a:xfrm flipV="1">
            <a:off x="3229578" y="6064463"/>
            <a:ext cx="62915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38"/>
          <p:cNvSpPr>
            <a:spLocks noChangeShapeType="1"/>
          </p:cNvSpPr>
          <p:nvPr/>
        </p:nvSpPr>
        <p:spPr bwMode="auto">
          <a:xfrm flipV="1">
            <a:off x="5142456" y="3505603"/>
            <a:ext cx="42875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38"/>
          <p:cNvSpPr>
            <a:spLocks noChangeShapeType="1"/>
          </p:cNvSpPr>
          <p:nvPr/>
        </p:nvSpPr>
        <p:spPr bwMode="auto">
          <a:xfrm>
            <a:off x="5232045" y="3179816"/>
            <a:ext cx="428757" cy="103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38"/>
          <p:cNvSpPr>
            <a:spLocks noChangeShapeType="1"/>
          </p:cNvSpPr>
          <p:nvPr/>
        </p:nvSpPr>
        <p:spPr bwMode="auto">
          <a:xfrm flipV="1">
            <a:off x="5198481" y="5008616"/>
            <a:ext cx="428757" cy="207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38"/>
          <p:cNvSpPr>
            <a:spLocks noChangeShapeType="1"/>
          </p:cNvSpPr>
          <p:nvPr/>
        </p:nvSpPr>
        <p:spPr bwMode="auto">
          <a:xfrm flipV="1">
            <a:off x="5136502" y="4801003"/>
            <a:ext cx="42875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38"/>
          <p:cNvSpPr>
            <a:spLocks noChangeShapeType="1"/>
          </p:cNvSpPr>
          <p:nvPr/>
        </p:nvSpPr>
        <p:spPr bwMode="auto">
          <a:xfrm>
            <a:off x="5226091" y="4475216"/>
            <a:ext cx="428757" cy="103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38"/>
          <p:cNvSpPr>
            <a:spLocks noChangeShapeType="1"/>
          </p:cNvSpPr>
          <p:nvPr/>
        </p:nvSpPr>
        <p:spPr bwMode="auto">
          <a:xfrm flipV="1">
            <a:off x="5192112" y="6184059"/>
            <a:ext cx="428757" cy="207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38"/>
          <p:cNvSpPr>
            <a:spLocks noChangeShapeType="1"/>
          </p:cNvSpPr>
          <p:nvPr/>
        </p:nvSpPr>
        <p:spPr bwMode="auto">
          <a:xfrm flipV="1">
            <a:off x="5130133" y="5976446"/>
            <a:ext cx="42875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38"/>
          <p:cNvSpPr>
            <a:spLocks noChangeShapeType="1"/>
          </p:cNvSpPr>
          <p:nvPr/>
        </p:nvSpPr>
        <p:spPr bwMode="auto">
          <a:xfrm>
            <a:off x="5219722" y="5650659"/>
            <a:ext cx="428757" cy="103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36"/>
          <p:cNvSpPr>
            <a:spLocks noChangeShapeType="1"/>
          </p:cNvSpPr>
          <p:nvPr/>
        </p:nvSpPr>
        <p:spPr bwMode="auto">
          <a:xfrm flipV="1">
            <a:off x="3284798" y="4724435"/>
            <a:ext cx="629156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36"/>
          <p:cNvSpPr>
            <a:spLocks noChangeShapeType="1"/>
          </p:cNvSpPr>
          <p:nvPr/>
        </p:nvSpPr>
        <p:spPr bwMode="auto">
          <a:xfrm flipV="1">
            <a:off x="3229578" y="4544423"/>
            <a:ext cx="491107" cy="257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36"/>
          <p:cNvSpPr>
            <a:spLocks noChangeShapeType="1"/>
          </p:cNvSpPr>
          <p:nvPr/>
        </p:nvSpPr>
        <p:spPr bwMode="auto">
          <a:xfrm flipV="1">
            <a:off x="3305778" y="4969160"/>
            <a:ext cx="62915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36"/>
          <p:cNvSpPr>
            <a:spLocks noChangeShapeType="1"/>
          </p:cNvSpPr>
          <p:nvPr/>
        </p:nvSpPr>
        <p:spPr bwMode="auto">
          <a:xfrm flipV="1">
            <a:off x="3284798" y="3636648"/>
            <a:ext cx="629156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36"/>
          <p:cNvSpPr>
            <a:spLocks noChangeShapeType="1"/>
          </p:cNvSpPr>
          <p:nvPr/>
        </p:nvSpPr>
        <p:spPr bwMode="auto">
          <a:xfrm flipV="1">
            <a:off x="3229578" y="3456636"/>
            <a:ext cx="491107" cy="257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Line 36"/>
          <p:cNvSpPr>
            <a:spLocks noChangeShapeType="1"/>
          </p:cNvSpPr>
          <p:nvPr/>
        </p:nvSpPr>
        <p:spPr bwMode="auto">
          <a:xfrm flipV="1">
            <a:off x="3305778" y="3881373"/>
            <a:ext cx="62915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-938731" y="231936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955369" y="4186745"/>
            <a:ext cx="13528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capacity network</a:t>
            </a:r>
          </a:p>
        </p:txBody>
      </p:sp>
      <p:grpSp>
        <p:nvGrpSpPr>
          <p:cNvPr id="53" name="Group 52"/>
          <p:cNvGrpSpPr>
            <a:grpSpLocks/>
          </p:cNvGrpSpPr>
          <p:nvPr/>
        </p:nvGrpSpPr>
        <p:grpSpPr bwMode="auto">
          <a:xfrm>
            <a:off x="895462" y="4579028"/>
            <a:ext cx="533400" cy="533400"/>
            <a:chOff x="1824" y="2736"/>
            <a:chExt cx="336" cy="336"/>
          </a:xfrm>
        </p:grpSpPr>
        <p:sp>
          <p:nvSpPr>
            <p:cNvPr id="54" name="Oval 5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S’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7600660" y="4579028"/>
            <a:ext cx="533400" cy="533400"/>
            <a:chOff x="1824" y="2736"/>
            <a:chExt cx="336" cy="336"/>
          </a:xfrm>
        </p:grpSpPr>
        <p:sp>
          <p:nvSpPr>
            <p:cNvPr id="59" name="Oval 5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T’</a:t>
              </a:r>
            </a:p>
          </p:txBody>
        </p:sp>
      </p:grpSp>
      <p:sp>
        <p:nvSpPr>
          <p:cNvPr id="61" name="Line 38"/>
          <p:cNvSpPr>
            <a:spLocks noChangeShapeType="1"/>
          </p:cNvSpPr>
          <p:nvPr/>
        </p:nvSpPr>
        <p:spPr bwMode="auto">
          <a:xfrm>
            <a:off x="6111634" y="3582326"/>
            <a:ext cx="1565226" cy="9967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Line 38"/>
          <p:cNvSpPr>
            <a:spLocks noChangeShapeType="1"/>
          </p:cNvSpPr>
          <p:nvPr/>
        </p:nvSpPr>
        <p:spPr bwMode="auto">
          <a:xfrm flipV="1">
            <a:off x="6090393" y="4801526"/>
            <a:ext cx="151026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Line 38"/>
          <p:cNvSpPr>
            <a:spLocks noChangeShapeType="1"/>
          </p:cNvSpPr>
          <p:nvPr/>
        </p:nvSpPr>
        <p:spPr bwMode="auto">
          <a:xfrm flipV="1">
            <a:off x="6090393" y="5036228"/>
            <a:ext cx="1586467" cy="9359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Line 36"/>
          <p:cNvSpPr>
            <a:spLocks noChangeShapeType="1"/>
          </p:cNvSpPr>
          <p:nvPr/>
        </p:nvSpPr>
        <p:spPr bwMode="auto">
          <a:xfrm flipV="1">
            <a:off x="1401252" y="3920828"/>
            <a:ext cx="1371126" cy="7521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Line 36"/>
          <p:cNvSpPr>
            <a:spLocks noChangeShapeType="1"/>
          </p:cNvSpPr>
          <p:nvPr/>
        </p:nvSpPr>
        <p:spPr bwMode="auto">
          <a:xfrm>
            <a:off x="1428862" y="4920494"/>
            <a:ext cx="1343516" cy="486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Line 36"/>
          <p:cNvSpPr>
            <a:spLocks noChangeShapeType="1"/>
          </p:cNvSpPr>
          <p:nvPr/>
        </p:nvSpPr>
        <p:spPr bwMode="auto">
          <a:xfrm>
            <a:off x="1167116" y="5112428"/>
            <a:ext cx="1529062" cy="8640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778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Max-flow variations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4370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Vertex capacities: in addition to having edge capacities we can also restrict the amount of flow through each vertex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728053" y="4339217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4077581" y="3581947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4053391" y="5202608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5293153" y="4434053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3183338" y="4037232"/>
            <a:ext cx="972358" cy="3801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3183338" y="4794502"/>
            <a:ext cx="870053" cy="6748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14" idx="3"/>
          </p:cNvCxnSpPr>
          <p:nvPr/>
        </p:nvCxnSpPr>
        <p:spPr>
          <a:xfrm flipV="1">
            <a:off x="4586791" y="4889338"/>
            <a:ext cx="784477" cy="5799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 flipH="1">
            <a:off x="4320091" y="4115347"/>
            <a:ext cx="24190" cy="10872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5"/>
            <a:endCxn id="14" idx="1"/>
          </p:cNvCxnSpPr>
          <p:nvPr/>
        </p:nvCxnSpPr>
        <p:spPr>
          <a:xfrm>
            <a:off x="4532866" y="4037232"/>
            <a:ext cx="838402" cy="4749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3224686" y="381606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4950253" y="5126333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20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2986591" y="4872617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4850795" y="385579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4344281" y="4434053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30</a:t>
            </a:r>
            <a:endParaRPr lang="en-US" kern="1200" dirty="0"/>
          </a:p>
        </p:txBody>
      </p:sp>
      <p:sp>
        <p:nvSpPr>
          <p:cNvPr id="26" name="Text Box 31"/>
          <p:cNvSpPr txBox="1">
            <a:spLocks noChangeArrowheads="1"/>
          </p:cNvSpPr>
          <p:nvPr/>
        </p:nvSpPr>
        <p:spPr bwMode="auto">
          <a:xfrm>
            <a:off x="4136221" y="3215234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rgbClr val="FF0000"/>
                </a:solidFill>
              </a:rPr>
              <a:t>15</a:t>
            </a:r>
            <a:endParaRPr lang="en-US" kern="1200" dirty="0">
              <a:solidFill>
                <a:srgbClr val="FF0000"/>
              </a:solidFill>
            </a:endParaRPr>
          </a:p>
        </p:txBody>
      </p:sp>
      <p:sp>
        <p:nvSpPr>
          <p:cNvPr id="27" name="Text Box 31"/>
          <p:cNvSpPr txBox="1">
            <a:spLocks noChangeArrowheads="1"/>
          </p:cNvSpPr>
          <p:nvPr/>
        </p:nvSpPr>
        <p:spPr bwMode="auto">
          <a:xfrm>
            <a:off x="4122416" y="5708396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rgbClr val="FF0000"/>
                </a:solidFill>
              </a:rPr>
              <a:t>10</a:t>
            </a:r>
            <a:endParaRPr lang="en-US" kern="12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38101" y="6204551"/>
            <a:ext cx="4119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is the max-flow now?</a:t>
            </a:r>
          </a:p>
        </p:txBody>
      </p:sp>
    </p:spTree>
    <p:extLst>
      <p:ext uri="{BB962C8B-B14F-4D97-AF65-F5344CB8AC3E}">
        <p14:creationId xmlns:p14="http://schemas.microsoft.com/office/powerpoint/2010/main" val="333037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Max-flow variations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4370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Vertex capacities: in addition to having edge capacities we can also restrict the amount of flow through each vertex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728053" y="4339217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4077581" y="3581947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4053391" y="5202608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5293153" y="4434053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3183338" y="4037232"/>
            <a:ext cx="972358" cy="3801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3183338" y="4794502"/>
            <a:ext cx="870053" cy="6748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14" idx="3"/>
          </p:cNvCxnSpPr>
          <p:nvPr/>
        </p:nvCxnSpPr>
        <p:spPr>
          <a:xfrm flipV="1">
            <a:off x="4586791" y="4889338"/>
            <a:ext cx="784477" cy="5799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 flipH="1">
            <a:off x="4320091" y="4115347"/>
            <a:ext cx="24190" cy="10872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5"/>
            <a:endCxn id="14" idx="1"/>
          </p:cNvCxnSpPr>
          <p:nvPr/>
        </p:nvCxnSpPr>
        <p:spPr>
          <a:xfrm>
            <a:off x="4532866" y="4037232"/>
            <a:ext cx="838402" cy="4749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2986591" y="3816060"/>
            <a:ext cx="9238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10</a:t>
            </a:r>
            <a:r>
              <a:rPr lang="en-US" dirty="0"/>
              <a:t>/20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4950253" y="5126333"/>
            <a:ext cx="8763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10</a:t>
            </a:r>
            <a:r>
              <a:rPr lang="en-US" dirty="0"/>
              <a:t>/20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2728053" y="4872617"/>
            <a:ext cx="9443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4850795" y="3855790"/>
            <a:ext cx="9757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4344281" y="4434053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30</a:t>
            </a:r>
            <a:endParaRPr lang="en-US" kern="1200" dirty="0"/>
          </a:p>
        </p:txBody>
      </p:sp>
      <p:sp>
        <p:nvSpPr>
          <p:cNvPr id="26" name="Text Box 31"/>
          <p:cNvSpPr txBox="1">
            <a:spLocks noChangeArrowheads="1"/>
          </p:cNvSpPr>
          <p:nvPr/>
        </p:nvSpPr>
        <p:spPr bwMode="auto">
          <a:xfrm>
            <a:off x="3910486" y="3215234"/>
            <a:ext cx="9115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rgbClr val="FF0000"/>
                </a:solidFill>
              </a:rPr>
              <a:t>10</a:t>
            </a:r>
            <a:r>
              <a:rPr lang="en-US" dirty="0"/>
              <a:t>/15</a:t>
            </a:r>
            <a:endParaRPr lang="en-US" kern="1200" dirty="0"/>
          </a:p>
        </p:txBody>
      </p:sp>
      <p:sp>
        <p:nvSpPr>
          <p:cNvPr id="27" name="Text Box 31"/>
          <p:cNvSpPr txBox="1">
            <a:spLocks noChangeArrowheads="1"/>
          </p:cNvSpPr>
          <p:nvPr/>
        </p:nvSpPr>
        <p:spPr bwMode="auto">
          <a:xfrm>
            <a:off x="3914061" y="5708396"/>
            <a:ext cx="9980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rgbClr val="FF0000"/>
                </a:solidFill>
              </a:rPr>
              <a:t>10</a:t>
            </a:r>
            <a:r>
              <a:rPr lang="en-US" dirty="0">
                <a:solidFill>
                  <a:srgbClr val="000000"/>
                </a:solidFill>
              </a:rPr>
              <a:t>/10</a:t>
            </a:r>
            <a:endParaRPr lang="en-US" kern="1200" dirty="0">
              <a:solidFill>
                <a:srgbClr val="0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06061" y="6196520"/>
            <a:ext cx="1453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20 units</a:t>
            </a:r>
          </a:p>
        </p:txBody>
      </p:sp>
    </p:spTree>
    <p:extLst>
      <p:ext uri="{BB962C8B-B14F-4D97-AF65-F5344CB8AC3E}">
        <p14:creationId xmlns:p14="http://schemas.microsoft.com/office/powerpoint/2010/main" val="985238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8314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in-flow = out-flow for every vertex (except s, t)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flow along an edge cannot exceed the edge capacity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flows are positive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806168" y="5366886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4155696" y="4609616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4131506" y="6230277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5371268" y="5461722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3261453" y="5064901"/>
            <a:ext cx="972358" cy="3801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3261453" y="5822171"/>
            <a:ext cx="870053" cy="6748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14" idx="3"/>
          </p:cNvCxnSpPr>
          <p:nvPr/>
        </p:nvCxnSpPr>
        <p:spPr>
          <a:xfrm flipV="1">
            <a:off x="4664906" y="5917007"/>
            <a:ext cx="784477" cy="5799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 flipH="1">
            <a:off x="4398206" y="5143016"/>
            <a:ext cx="24190" cy="10872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5"/>
            <a:endCxn id="14" idx="1"/>
          </p:cNvCxnSpPr>
          <p:nvPr/>
        </p:nvCxnSpPr>
        <p:spPr>
          <a:xfrm>
            <a:off x="4610981" y="5064901"/>
            <a:ext cx="838402" cy="4749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3302801" y="484372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5028368" y="615400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20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3064706" y="5900286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4928910" y="488345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4422396" y="546172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30</a:t>
            </a:r>
            <a:endParaRPr lang="en-US" kern="1200" dirty="0"/>
          </a:p>
        </p:txBody>
      </p:sp>
    </p:spTree>
    <p:extLst>
      <p:ext uri="{BB962C8B-B14F-4D97-AF65-F5344CB8AC3E}">
        <p14:creationId xmlns:p14="http://schemas.microsoft.com/office/powerpoint/2010/main" val="4572259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Max-flow variations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4370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Vertex capacities: in addition to having edge capacities we can also restrict the amount of flow through each vertex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728053" y="4339217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4077581" y="3581947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4053391" y="5202608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5293153" y="4434053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3183338" y="4037232"/>
            <a:ext cx="972358" cy="3801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3183338" y="4794502"/>
            <a:ext cx="870053" cy="6748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14" idx="3"/>
          </p:cNvCxnSpPr>
          <p:nvPr/>
        </p:nvCxnSpPr>
        <p:spPr>
          <a:xfrm flipV="1">
            <a:off x="4586791" y="4889338"/>
            <a:ext cx="784477" cy="5799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 flipH="1">
            <a:off x="4320091" y="4115347"/>
            <a:ext cx="24190" cy="10872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5"/>
            <a:endCxn id="14" idx="1"/>
          </p:cNvCxnSpPr>
          <p:nvPr/>
        </p:nvCxnSpPr>
        <p:spPr>
          <a:xfrm>
            <a:off x="4532866" y="4037232"/>
            <a:ext cx="838402" cy="4749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3224686" y="381606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4950253" y="5126333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20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2986591" y="4872617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4850795" y="385579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4344281" y="4434053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30</a:t>
            </a:r>
            <a:endParaRPr lang="en-US" kern="1200" dirty="0"/>
          </a:p>
        </p:txBody>
      </p:sp>
      <p:sp>
        <p:nvSpPr>
          <p:cNvPr id="26" name="Text Box 31"/>
          <p:cNvSpPr txBox="1">
            <a:spLocks noChangeArrowheads="1"/>
          </p:cNvSpPr>
          <p:nvPr/>
        </p:nvSpPr>
        <p:spPr bwMode="auto">
          <a:xfrm>
            <a:off x="4136221" y="3215234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rgbClr val="FF0000"/>
                </a:solidFill>
              </a:rPr>
              <a:t>15</a:t>
            </a:r>
            <a:endParaRPr lang="en-US" kern="1200" dirty="0">
              <a:solidFill>
                <a:srgbClr val="FF0000"/>
              </a:solidFill>
            </a:endParaRPr>
          </a:p>
        </p:txBody>
      </p:sp>
      <p:sp>
        <p:nvSpPr>
          <p:cNvPr id="27" name="Text Box 31"/>
          <p:cNvSpPr txBox="1">
            <a:spLocks noChangeArrowheads="1"/>
          </p:cNvSpPr>
          <p:nvPr/>
        </p:nvSpPr>
        <p:spPr bwMode="auto">
          <a:xfrm>
            <a:off x="4122416" y="5708396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rgbClr val="FF0000"/>
                </a:solidFill>
              </a:rPr>
              <a:t>10</a:t>
            </a:r>
            <a:endParaRPr lang="en-US" kern="12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88824" y="6204551"/>
            <a:ext cx="5323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can we solve this problem?</a:t>
            </a:r>
          </a:p>
        </p:txBody>
      </p:sp>
    </p:spTree>
    <p:extLst>
      <p:ext uri="{BB962C8B-B14F-4D97-AF65-F5344CB8AC3E}">
        <p14:creationId xmlns:p14="http://schemas.microsoft.com/office/powerpoint/2010/main" val="39167789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Max-flow variations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8437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For each vertex v</a:t>
            </a:r>
          </a:p>
          <a:p>
            <a:pPr>
              <a:buFontTx/>
              <a:buChar char="-"/>
            </a:pPr>
            <a:r>
              <a:rPr lang="en-US" sz="2400" dirty="0"/>
              <a:t>create a new node v’</a:t>
            </a:r>
          </a:p>
          <a:p>
            <a:pPr>
              <a:buFontTx/>
              <a:buChar char="-"/>
            </a:pPr>
            <a:r>
              <a:rPr lang="en-US" sz="2400" dirty="0"/>
              <a:t>create an edge with the vertex capacity from v to v’</a:t>
            </a:r>
          </a:p>
          <a:p>
            <a:pPr>
              <a:buFontTx/>
              <a:buChar char="-"/>
            </a:pPr>
            <a:r>
              <a:rPr lang="en-US" sz="2400" dirty="0"/>
              <a:t>move all outgoing edges from v to v’</a:t>
            </a:r>
          </a:p>
          <a:p>
            <a:pPr>
              <a:buFontTx/>
              <a:buChar char="-"/>
            </a:pPr>
            <a:endParaRPr lang="en-US" sz="2400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728053" y="4408247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5182636" y="3696305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A’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5158446" y="5316966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B’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6398208" y="4548411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</p:cNvCxnSpPr>
          <p:nvPr/>
        </p:nvCxnSpPr>
        <p:spPr>
          <a:xfrm flipV="1">
            <a:off x="3183338" y="4108177"/>
            <a:ext cx="870053" cy="37818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33" idx="2"/>
          </p:cNvCxnSpPr>
          <p:nvPr/>
        </p:nvCxnSpPr>
        <p:spPr>
          <a:xfrm>
            <a:off x="3183338" y="4863532"/>
            <a:ext cx="870053" cy="74223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14" idx="3"/>
          </p:cNvCxnSpPr>
          <p:nvPr/>
        </p:nvCxnSpPr>
        <p:spPr>
          <a:xfrm flipV="1">
            <a:off x="5691846" y="5003696"/>
            <a:ext cx="784477" cy="5799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</p:cNvCxnSpPr>
          <p:nvPr/>
        </p:nvCxnSpPr>
        <p:spPr>
          <a:xfrm flipH="1">
            <a:off x="4578131" y="4229705"/>
            <a:ext cx="871205" cy="110935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5"/>
            <a:endCxn id="14" idx="1"/>
          </p:cNvCxnSpPr>
          <p:nvPr/>
        </p:nvCxnSpPr>
        <p:spPr>
          <a:xfrm>
            <a:off x="5637921" y="4151590"/>
            <a:ext cx="838402" cy="4749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3224686" y="388509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6055308" y="524069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20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2986591" y="4941647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5955850" y="397014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5030236" y="4626526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30</a:t>
            </a:r>
            <a:endParaRPr lang="en-US" kern="1200" dirty="0"/>
          </a:p>
        </p:txBody>
      </p:sp>
      <p:sp>
        <p:nvSpPr>
          <p:cNvPr id="26" name="Text Box 31"/>
          <p:cNvSpPr txBox="1">
            <a:spLocks noChangeArrowheads="1"/>
          </p:cNvSpPr>
          <p:nvPr/>
        </p:nvSpPr>
        <p:spPr bwMode="auto">
          <a:xfrm>
            <a:off x="4645481" y="3566084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rgbClr val="FF0000"/>
                </a:solidFill>
              </a:rPr>
              <a:t>15</a:t>
            </a:r>
            <a:endParaRPr lang="en-US" kern="1200" dirty="0">
              <a:solidFill>
                <a:srgbClr val="FF0000"/>
              </a:solidFill>
            </a:endParaRPr>
          </a:p>
        </p:txBody>
      </p:sp>
      <p:sp>
        <p:nvSpPr>
          <p:cNvPr id="27" name="Text Box 31"/>
          <p:cNvSpPr txBox="1">
            <a:spLocks noChangeArrowheads="1"/>
          </p:cNvSpPr>
          <p:nvPr/>
        </p:nvSpPr>
        <p:spPr bwMode="auto">
          <a:xfrm>
            <a:off x="4645481" y="5611785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rgbClr val="FF0000"/>
                </a:solidFill>
              </a:rPr>
              <a:t>10</a:t>
            </a:r>
            <a:endParaRPr lang="en-US" kern="1200" dirty="0">
              <a:solidFill>
                <a:srgbClr val="FF0000"/>
              </a:solidFill>
            </a:endParaRPr>
          </a:p>
        </p:txBody>
      </p: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4077581" y="3718403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32" name="Group 7"/>
          <p:cNvGrpSpPr>
            <a:grpSpLocks/>
          </p:cNvGrpSpPr>
          <p:nvPr/>
        </p:nvGrpSpPr>
        <p:grpSpPr bwMode="auto">
          <a:xfrm>
            <a:off x="4053391" y="5339064"/>
            <a:ext cx="533400" cy="533400"/>
            <a:chOff x="1824" y="2736"/>
            <a:chExt cx="336" cy="336"/>
          </a:xfrm>
        </p:grpSpPr>
        <p:sp>
          <p:nvSpPr>
            <p:cNvPr id="33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cxnSp>
        <p:nvCxnSpPr>
          <p:cNvPr id="38" name="Straight Arrow Connector 37"/>
          <p:cNvCxnSpPr>
            <a:endCxn id="8" idx="2"/>
          </p:cNvCxnSpPr>
          <p:nvPr/>
        </p:nvCxnSpPr>
        <p:spPr>
          <a:xfrm flipV="1">
            <a:off x="4579283" y="3963005"/>
            <a:ext cx="603353" cy="714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11" idx="2"/>
          </p:cNvCxnSpPr>
          <p:nvPr/>
        </p:nvCxnSpPr>
        <p:spPr>
          <a:xfrm>
            <a:off x="4578131" y="5568260"/>
            <a:ext cx="580315" cy="154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3886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Max-flow variations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8437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For each vertex v</a:t>
            </a:r>
          </a:p>
          <a:p>
            <a:pPr>
              <a:buFontTx/>
              <a:buChar char="-"/>
            </a:pPr>
            <a:r>
              <a:rPr lang="en-US" sz="2400" dirty="0"/>
              <a:t>create a new node v’</a:t>
            </a:r>
          </a:p>
          <a:p>
            <a:pPr>
              <a:buFontTx/>
              <a:buChar char="-"/>
            </a:pPr>
            <a:r>
              <a:rPr lang="en-US" sz="2400" dirty="0"/>
              <a:t>create an edge with the vertex capacity from v to v’</a:t>
            </a:r>
          </a:p>
          <a:p>
            <a:pPr>
              <a:buFontTx/>
              <a:buChar char="-"/>
            </a:pPr>
            <a:r>
              <a:rPr lang="en-US" sz="2400" dirty="0"/>
              <a:t>move all outgoing edges from v to v’</a:t>
            </a:r>
          </a:p>
          <a:p>
            <a:pPr>
              <a:buFontTx/>
              <a:buChar char="-"/>
            </a:pPr>
            <a:endParaRPr lang="en-US" sz="2400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728053" y="4408247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5182636" y="3696305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A’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5158446" y="5316966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B’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6398208" y="4548411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</p:cNvCxnSpPr>
          <p:nvPr/>
        </p:nvCxnSpPr>
        <p:spPr>
          <a:xfrm flipV="1">
            <a:off x="3183338" y="4108177"/>
            <a:ext cx="870053" cy="37818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33" idx="2"/>
          </p:cNvCxnSpPr>
          <p:nvPr/>
        </p:nvCxnSpPr>
        <p:spPr>
          <a:xfrm>
            <a:off x="3183338" y="4863532"/>
            <a:ext cx="870053" cy="74223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14" idx="3"/>
          </p:cNvCxnSpPr>
          <p:nvPr/>
        </p:nvCxnSpPr>
        <p:spPr>
          <a:xfrm flipV="1">
            <a:off x="5691846" y="5003696"/>
            <a:ext cx="784477" cy="5799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</p:cNvCxnSpPr>
          <p:nvPr/>
        </p:nvCxnSpPr>
        <p:spPr>
          <a:xfrm flipH="1">
            <a:off x="4578131" y="4229705"/>
            <a:ext cx="871205" cy="110935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5"/>
            <a:endCxn id="14" idx="1"/>
          </p:cNvCxnSpPr>
          <p:nvPr/>
        </p:nvCxnSpPr>
        <p:spPr>
          <a:xfrm>
            <a:off x="5637921" y="4151590"/>
            <a:ext cx="838402" cy="4749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3224686" y="388509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6055308" y="524069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20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2986591" y="4941647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5955850" y="397014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5030236" y="4626526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30</a:t>
            </a:r>
            <a:endParaRPr lang="en-US" kern="1200" dirty="0"/>
          </a:p>
        </p:txBody>
      </p:sp>
      <p:sp>
        <p:nvSpPr>
          <p:cNvPr id="26" name="Text Box 31"/>
          <p:cNvSpPr txBox="1">
            <a:spLocks noChangeArrowheads="1"/>
          </p:cNvSpPr>
          <p:nvPr/>
        </p:nvSpPr>
        <p:spPr bwMode="auto">
          <a:xfrm>
            <a:off x="4645481" y="3566084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rgbClr val="FF0000"/>
                </a:solidFill>
              </a:rPr>
              <a:t>15</a:t>
            </a:r>
            <a:endParaRPr lang="en-US" kern="1200" dirty="0">
              <a:solidFill>
                <a:srgbClr val="FF0000"/>
              </a:solidFill>
            </a:endParaRPr>
          </a:p>
        </p:txBody>
      </p:sp>
      <p:sp>
        <p:nvSpPr>
          <p:cNvPr id="27" name="Text Box 31"/>
          <p:cNvSpPr txBox="1">
            <a:spLocks noChangeArrowheads="1"/>
          </p:cNvSpPr>
          <p:nvPr/>
        </p:nvSpPr>
        <p:spPr bwMode="auto">
          <a:xfrm>
            <a:off x="4645481" y="5611785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rgbClr val="FF0000"/>
                </a:solidFill>
              </a:rPr>
              <a:t>10</a:t>
            </a:r>
            <a:endParaRPr lang="en-US" kern="1200" dirty="0">
              <a:solidFill>
                <a:srgbClr val="FF0000"/>
              </a:solidFill>
            </a:endParaRPr>
          </a:p>
        </p:txBody>
      </p: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4077581" y="3718403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32" name="Group 7"/>
          <p:cNvGrpSpPr>
            <a:grpSpLocks/>
          </p:cNvGrpSpPr>
          <p:nvPr/>
        </p:nvGrpSpPr>
        <p:grpSpPr bwMode="auto">
          <a:xfrm>
            <a:off x="4053391" y="5339064"/>
            <a:ext cx="533400" cy="533400"/>
            <a:chOff x="1824" y="2736"/>
            <a:chExt cx="336" cy="336"/>
          </a:xfrm>
        </p:grpSpPr>
        <p:sp>
          <p:nvSpPr>
            <p:cNvPr id="33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cxnSp>
        <p:nvCxnSpPr>
          <p:cNvPr id="38" name="Straight Arrow Connector 37"/>
          <p:cNvCxnSpPr>
            <a:endCxn id="8" idx="2"/>
          </p:cNvCxnSpPr>
          <p:nvPr/>
        </p:nvCxnSpPr>
        <p:spPr>
          <a:xfrm flipV="1">
            <a:off x="4579283" y="3963005"/>
            <a:ext cx="603353" cy="714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11" idx="2"/>
          </p:cNvCxnSpPr>
          <p:nvPr/>
        </p:nvCxnSpPr>
        <p:spPr>
          <a:xfrm>
            <a:off x="4578131" y="5568260"/>
            <a:ext cx="580315" cy="154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188824" y="6204551"/>
            <a:ext cx="5323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Can you now prove it’s correct?</a:t>
            </a:r>
          </a:p>
        </p:txBody>
      </p:sp>
    </p:spTree>
    <p:extLst>
      <p:ext uri="{BB962C8B-B14F-4D97-AF65-F5344CB8AC3E}">
        <p14:creationId xmlns:p14="http://schemas.microsoft.com/office/powerpoint/2010/main" val="258737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Max-flow variations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Proof: </a:t>
            </a:r>
          </a:p>
          <a:p>
            <a:pPr marL="514350" indent="-514350">
              <a:buAutoNum type="arabicPeriod"/>
            </a:pPr>
            <a:r>
              <a:rPr lang="en-US" sz="2800" dirty="0"/>
              <a:t>show that if a solution exists in the original graph, then a solution exists in the modified graph</a:t>
            </a:r>
          </a:p>
          <a:p>
            <a:pPr marL="514350" indent="-514350">
              <a:buAutoNum type="arabicPeriod"/>
            </a:pPr>
            <a:r>
              <a:rPr lang="en-US" sz="2800" dirty="0"/>
              <a:t>show that if a solution exists in the modified graph, then a solution exists in the original graph</a:t>
            </a:r>
          </a:p>
        </p:txBody>
      </p:sp>
    </p:spTree>
    <p:extLst>
      <p:ext uri="{BB962C8B-B14F-4D97-AF65-F5344CB8AC3E}">
        <p14:creationId xmlns:p14="http://schemas.microsoft.com/office/powerpoint/2010/main" val="34330036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Max-flow variations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Proof:</a:t>
            </a:r>
          </a:p>
          <a:p>
            <a:pPr lvl="1"/>
            <a:r>
              <a:rPr lang="en-US" sz="2400" dirty="0"/>
              <a:t>we know that the vertex constraints are satisfied</a:t>
            </a:r>
          </a:p>
          <a:p>
            <a:pPr lvl="2"/>
            <a:r>
              <a:rPr lang="en-US" sz="2000" dirty="0"/>
              <a:t>no incoming flow can exceed the vertex capacity since we have a single edge with that capacity from v to v’</a:t>
            </a:r>
          </a:p>
          <a:p>
            <a:pPr lvl="1"/>
            <a:r>
              <a:rPr lang="en-US" sz="2400" dirty="0"/>
              <a:t>we can obtain the solution, by collapsing each v and v’ back to the original v node</a:t>
            </a:r>
          </a:p>
          <a:p>
            <a:pPr lvl="2"/>
            <a:r>
              <a:rPr lang="en-US" sz="2000" dirty="0"/>
              <a:t>in-flow = out-flow since there is only a single edge from v to v’</a:t>
            </a:r>
          </a:p>
          <a:p>
            <a:pPr lvl="2"/>
            <a:r>
              <a:rPr lang="en-US" sz="2000" dirty="0"/>
              <a:t>because there is only a single edge from v to v’ and all the in edges go in to v and out to v’, they can be viewed as a single node in the original graph</a:t>
            </a:r>
          </a:p>
        </p:txBody>
      </p:sp>
    </p:spTree>
    <p:extLst>
      <p:ext uri="{BB962C8B-B14F-4D97-AF65-F5344CB8AC3E}">
        <p14:creationId xmlns:p14="http://schemas.microsoft.com/office/powerpoint/2010/main" val="10864243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616" name="Rectangle 32"/>
          <p:cNvSpPr>
            <a:spLocks noGrp="1" noChangeArrowheads="1"/>
          </p:cNvSpPr>
          <p:nvPr>
            <p:ph type="body" idx="1"/>
          </p:nvPr>
        </p:nvSpPr>
        <p:spPr>
          <a:xfrm>
            <a:off x="400341" y="1600200"/>
            <a:ext cx="8365707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Two paths are </a:t>
            </a:r>
            <a:r>
              <a:rPr lang="en-US" dirty="0">
                <a:solidFill>
                  <a:schemeClr val="accent1"/>
                </a:solidFill>
              </a:rPr>
              <a:t>independent</a:t>
            </a:r>
            <a:r>
              <a:rPr lang="en-US" dirty="0">
                <a:solidFill>
                  <a:schemeClr val="tx1"/>
                </a:solidFill>
              </a:rPr>
              <a:t> if they have no </a:t>
            </a:r>
            <a:r>
              <a:rPr lang="en-US" i="1" dirty="0">
                <a:solidFill>
                  <a:schemeClr val="tx1"/>
                </a:solidFill>
              </a:rPr>
              <a:t>vertices</a:t>
            </a:r>
            <a:r>
              <a:rPr lang="en-US" dirty="0">
                <a:solidFill>
                  <a:schemeClr val="tx1"/>
                </a:solidFill>
              </a:rPr>
              <a:t> in common</a:t>
            </a:r>
          </a:p>
        </p:txBody>
      </p:sp>
      <p:sp>
        <p:nvSpPr>
          <p:cNvPr id="451588" name="Oval 4"/>
          <p:cNvSpPr>
            <a:spLocks noChangeAspect="1" noChangeArrowheads="1"/>
          </p:cNvSpPr>
          <p:nvPr/>
        </p:nvSpPr>
        <p:spPr bwMode="auto">
          <a:xfrm>
            <a:off x="914400" y="46482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s</a:t>
            </a:r>
          </a:p>
        </p:txBody>
      </p:sp>
      <p:sp>
        <p:nvSpPr>
          <p:cNvPr id="451591" name="Oval 7"/>
          <p:cNvSpPr>
            <a:spLocks noChangeAspect="1" noChangeArrowheads="1"/>
          </p:cNvSpPr>
          <p:nvPr/>
        </p:nvSpPr>
        <p:spPr bwMode="auto">
          <a:xfrm>
            <a:off x="3048000" y="3540125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2</a:t>
            </a:r>
          </a:p>
        </p:txBody>
      </p:sp>
      <p:sp>
        <p:nvSpPr>
          <p:cNvPr id="451592" name="Oval 8"/>
          <p:cNvSpPr>
            <a:spLocks noChangeAspect="1" noChangeArrowheads="1"/>
          </p:cNvSpPr>
          <p:nvPr/>
        </p:nvSpPr>
        <p:spPr bwMode="auto">
          <a:xfrm>
            <a:off x="3048000" y="46482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3</a:t>
            </a:r>
          </a:p>
        </p:txBody>
      </p:sp>
      <p:sp>
        <p:nvSpPr>
          <p:cNvPr id="451593" name="Oval 9"/>
          <p:cNvSpPr>
            <a:spLocks noChangeAspect="1" noChangeArrowheads="1"/>
          </p:cNvSpPr>
          <p:nvPr/>
        </p:nvSpPr>
        <p:spPr bwMode="auto">
          <a:xfrm>
            <a:off x="3048000" y="58674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4</a:t>
            </a:r>
          </a:p>
        </p:txBody>
      </p:sp>
      <p:cxnSp>
        <p:nvCxnSpPr>
          <p:cNvPr id="451596" name="AutoShape 12"/>
          <p:cNvCxnSpPr>
            <a:cxnSpLocks noChangeShapeType="1"/>
            <a:stCxn id="451588" idx="7"/>
            <a:endCxn id="451591" idx="3"/>
          </p:cNvCxnSpPr>
          <p:nvPr/>
        </p:nvCxnSpPr>
        <p:spPr bwMode="auto">
          <a:xfrm flipV="1">
            <a:off x="1144588" y="3770313"/>
            <a:ext cx="1943100" cy="917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597" name="AutoShape 13"/>
          <p:cNvCxnSpPr>
            <a:cxnSpLocks noChangeShapeType="1"/>
            <a:stCxn id="451588" idx="6"/>
            <a:endCxn id="451592" idx="2"/>
          </p:cNvCxnSpPr>
          <p:nvPr/>
        </p:nvCxnSpPr>
        <p:spPr bwMode="auto">
          <a:xfrm>
            <a:off x="1184275" y="4783138"/>
            <a:ext cx="1863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598" name="AutoShape 14"/>
          <p:cNvCxnSpPr>
            <a:cxnSpLocks noChangeShapeType="1"/>
            <a:stCxn id="451588" idx="5"/>
            <a:endCxn id="451593" idx="1"/>
          </p:cNvCxnSpPr>
          <p:nvPr/>
        </p:nvCxnSpPr>
        <p:spPr bwMode="auto">
          <a:xfrm>
            <a:off x="1144588" y="4878388"/>
            <a:ext cx="1943100" cy="1028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06" name="AutoShape 22"/>
          <p:cNvCxnSpPr>
            <a:cxnSpLocks noChangeShapeType="1"/>
            <a:stCxn id="451592" idx="4"/>
            <a:endCxn id="451593" idx="0"/>
          </p:cNvCxnSpPr>
          <p:nvPr/>
        </p:nvCxnSpPr>
        <p:spPr bwMode="auto">
          <a:xfrm>
            <a:off x="3182938" y="4918075"/>
            <a:ext cx="0" cy="949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08" name="AutoShape 24"/>
          <p:cNvCxnSpPr>
            <a:cxnSpLocks noChangeShapeType="1"/>
            <a:stCxn id="451592" idx="6"/>
            <a:endCxn id="451624" idx="1"/>
          </p:cNvCxnSpPr>
          <p:nvPr/>
        </p:nvCxnSpPr>
        <p:spPr bwMode="auto">
          <a:xfrm>
            <a:off x="3317875" y="4783138"/>
            <a:ext cx="2055813" cy="1123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09" name="AutoShape 25"/>
          <p:cNvCxnSpPr>
            <a:cxnSpLocks noChangeShapeType="1"/>
            <a:stCxn id="451593" idx="6"/>
            <a:endCxn id="451624" idx="2"/>
          </p:cNvCxnSpPr>
          <p:nvPr/>
        </p:nvCxnSpPr>
        <p:spPr bwMode="auto">
          <a:xfrm>
            <a:off x="3317875" y="6002338"/>
            <a:ext cx="20161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1615" name="Rectangle 31"/>
          <p:cNvSpPr>
            <a:spLocks noGrp="1" noChangeArrowheads="1"/>
          </p:cNvSpPr>
          <p:nvPr>
            <p:ph type="title"/>
          </p:nvPr>
        </p:nvSpPr>
        <p:spPr>
          <a:xfrm>
            <a:off x="612648" y="173376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More problems:</a:t>
            </a:r>
            <a:br>
              <a:rPr lang="en-US" dirty="0"/>
            </a:br>
            <a:r>
              <a:rPr lang="en-US" dirty="0"/>
              <a:t>maximum independent path</a:t>
            </a:r>
          </a:p>
        </p:txBody>
      </p:sp>
      <p:cxnSp>
        <p:nvCxnSpPr>
          <p:cNvPr id="451618" name="AutoShape 34"/>
          <p:cNvCxnSpPr>
            <a:cxnSpLocks noChangeShapeType="1"/>
            <a:stCxn id="451591" idx="4"/>
            <a:endCxn id="451592" idx="0"/>
          </p:cNvCxnSpPr>
          <p:nvPr/>
        </p:nvCxnSpPr>
        <p:spPr bwMode="auto">
          <a:xfrm>
            <a:off x="3182938" y="3810000"/>
            <a:ext cx="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1622" name="Oval 38"/>
          <p:cNvSpPr>
            <a:spLocks noChangeAspect="1" noChangeArrowheads="1"/>
          </p:cNvSpPr>
          <p:nvPr/>
        </p:nvSpPr>
        <p:spPr bwMode="auto">
          <a:xfrm>
            <a:off x="5334000" y="3540125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5</a:t>
            </a:r>
          </a:p>
        </p:txBody>
      </p:sp>
      <p:sp>
        <p:nvSpPr>
          <p:cNvPr id="451623" name="Oval 39"/>
          <p:cNvSpPr>
            <a:spLocks noChangeAspect="1" noChangeArrowheads="1"/>
          </p:cNvSpPr>
          <p:nvPr/>
        </p:nvSpPr>
        <p:spPr bwMode="auto">
          <a:xfrm>
            <a:off x="5334000" y="46482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6</a:t>
            </a:r>
          </a:p>
        </p:txBody>
      </p:sp>
      <p:sp>
        <p:nvSpPr>
          <p:cNvPr id="451624" name="Oval 40"/>
          <p:cNvSpPr>
            <a:spLocks noChangeAspect="1" noChangeArrowheads="1"/>
          </p:cNvSpPr>
          <p:nvPr/>
        </p:nvSpPr>
        <p:spPr bwMode="auto">
          <a:xfrm>
            <a:off x="5334000" y="58674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7</a:t>
            </a:r>
          </a:p>
        </p:txBody>
      </p:sp>
      <p:cxnSp>
        <p:nvCxnSpPr>
          <p:cNvPr id="451625" name="AutoShape 41"/>
          <p:cNvCxnSpPr>
            <a:cxnSpLocks noChangeShapeType="1"/>
            <a:stCxn id="451623" idx="4"/>
            <a:endCxn id="451624" idx="0"/>
          </p:cNvCxnSpPr>
          <p:nvPr/>
        </p:nvCxnSpPr>
        <p:spPr bwMode="auto">
          <a:xfrm>
            <a:off x="5468938" y="4918075"/>
            <a:ext cx="0" cy="949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26" name="AutoShape 42"/>
          <p:cNvCxnSpPr>
            <a:cxnSpLocks noChangeShapeType="1"/>
            <a:stCxn id="451622" idx="4"/>
            <a:endCxn id="451623" idx="0"/>
          </p:cNvCxnSpPr>
          <p:nvPr/>
        </p:nvCxnSpPr>
        <p:spPr bwMode="auto">
          <a:xfrm>
            <a:off x="5468938" y="3810000"/>
            <a:ext cx="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1628" name="Oval 44"/>
          <p:cNvSpPr>
            <a:spLocks noChangeAspect="1" noChangeArrowheads="1"/>
          </p:cNvSpPr>
          <p:nvPr/>
        </p:nvSpPr>
        <p:spPr bwMode="auto">
          <a:xfrm>
            <a:off x="7429500" y="46482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t</a:t>
            </a:r>
          </a:p>
        </p:txBody>
      </p:sp>
      <p:cxnSp>
        <p:nvCxnSpPr>
          <p:cNvPr id="451629" name="AutoShape 45"/>
          <p:cNvCxnSpPr>
            <a:cxnSpLocks noChangeShapeType="1"/>
            <a:stCxn id="451622" idx="6"/>
            <a:endCxn id="451628" idx="1"/>
          </p:cNvCxnSpPr>
          <p:nvPr/>
        </p:nvCxnSpPr>
        <p:spPr bwMode="auto">
          <a:xfrm>
            <a:off x="5603875" y="3675063"/>
            <a:ext cx="1865313" cy="1012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30" name="AutoShape 46"/>
          <p:cNvCxnSpPr>
            <a:cxnSpLocks noChangeShapeType="1"/>
            <a:stCxn id="451623" idx="6"/>
            <a:endCxn id="451628" idx="2"/>
          </p:cNvCxnSpPr>
          <p:nvPr/>
        </p:nvCxnSpPr>
        <p:spPr bwMode="auto">
          <a:xfrm>
            <a:off x="5603875" y="4783138"/>
            <a:ext cx="18256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31" name="AutoShape 47"/>
          <p:cNvCxnSpPr>
            <a:cxnSpLocks noChangeShapeType="1"/>
            <a:stCxn id="451624" idx="7"/>
            <a:endCxn id="451628" idx="4"/>
          </p:cNvCxnSpPr>
          <p:nvPr/>
        </p:nvCxnSpPr>
        <p:spPr bwMode="auto">
          <a:xfrm flipV="1">
            <a:off x="5564188" y="4918075"/>
            <a:ext cx="2000250" cy="9890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47" name="AutoShape 63"/>
          <p:cNvCxnSpPr>
            <a:cxnSpLocks noChangeShapeType="1"/>
            <a:stCxn id="451623" idx="2"/>
            <a:endCxn id="451591" idx="6"/>
          </p:cNvCxnSpPr>
          <p:nvPr/>
        </p:nvCxnSpPr>
        <p:spPr bwMode="auto">
          <a:xfrm flipH="1" flipV="1">
            <a:off x="3317875" y="3675063"/>
            <a:ext cx="2016125" cy="1108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48" name="AutoShape 64"/>
          <p:cNvCxnSpPr>
            <a:cxnSpLocks noChangeShapeType="1"/>
            <a:stCxn id="451622" idx="2"/>
            <a:endCxn id="451592" idx="7"/>
          </p:cNvCxnSpPr>
          <p:nvPr/>
        </p:nvCxnSpPr>
        <p:spPr bwMode="auto">
          <a:xfrm flipH="1">
            <a:off x="3278188" y="3675063"/>
            <a:ext cx="2055812" cy="1012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853414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616" name="Rectangle 32"/>
          <p:cNvSpPr>
            <a:spLocks noGrp="1" noChangeArrowheads="1"/>
          </p:cNvSpPr>
          <p:nvPr>
            <p:ph type="body" idx="1"/>
          </p:nvPr>
        </p:nvSpPr>
        <p:spPr>
          <a:xfrm>
            <a:off x="400341" y="1600200"/>
            <a:ext cx="8365707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Two paths are </a:t>
            </a:r>
            <a:r>
              <a:rPr lang="en-US" dirty="0">
                <a:solidFill>
                  <a:schemeClr val="accent1"/>
                </a:solidFill>
              </a:rPr>
              <a:t>independent</a:t>
            </a:r>
            <a:r>
              <a:rPr lang="en-US" dirty="0">
                <a:solidFill>
                  <a:schemeClr val="tx1"/>
                </a:solidFill>
              </a:rPr>
              <a:t> if they have no </a:t>
            </a:r>
            <a:r>
              <a:rPr lang="en-US" i="1" dirty="0">
                <a:solidFill>
                  <a:schemeClr val="tx1"/>
                </a:solidFill>
              </a:rPr>
              <a:t>vertices</a:t>
            </a:r>
            <a:r>
              <a:rPr lang="en-US" dirty="0">
                <a:solidFill>
                  <a:schemeClr val="tx1"/>
                </a:solidFill>
              </a:rPr>
              <a:t> in common</a:t>
            </a:r>
          </a:p>
        </p:txBody>
      </p:sp>
      <p:sp>
        <p:nvSpPr>
          <p:cNvPr id="451588" name="Oval 4"/>
          <p:cNvSpPr>
            <a:spLocks noChangeAspect="1" noChangeArrowheads="1"/>
          </p:cNvSpPr>
          <p:nvPr/>
        </p:nvSpPr>
        <p:spPr bwMode="auto">
          <a:xfrm>
            <a:off x="914400" y="46482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s</a:t>
            </a:r>
          </a:p>
        </p:txBody>
      </p:sp>
      <p:sp>
        <p:nvSpPr>
          <p:cNvPr id="451591" name="Oval 7"/>
          <p:cNvSpPr>
            <a:spLocks noChangeAspect="1" noChangeArrowheads="1"/>
          </p:cNvSpPr>
          <p:nvPr/>
        </p:nvSpPr>
        <p:spPr bwMode="auto">
          <a:xfrm>
            <a:off x="3048000" y="3540125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2</a:t>
            </a:r>
          </a:p>
        </p:txBody>
      </p:sp>
      <p:sp>
        <p:nvSpPr>
          <p:cNvPr id="451592" name="Oval 8"/>
          <p:cNvSpPr>
            <a:spLocks noChangeAspect="1" noChangeArrowheads="1"/>
          </p:cNvSpPr>
          <p:nvPr/>
        </p:nvSpPr>
        <p:spPr bwMode="auto">
          <a:xfrm>
            <a:off x="3048000" y="46482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3</a:t>
            </a:r>
          </a:p>
        </p:txBody>
      </p:sp>
      <p:sp>
        <p:nvSpPr>
          <p:cNvPr id="451593" name="Oval 9"/>
          <p:cNvSpPr>
            <a:spLocks noChangeAspect="1" noChangeArrowheads="1"/>
          </p:cNvSpPr>
          <p:nvPr/>
        </p:nvSpPr>
        <p:spPr bwMode="auto">
          <a:xfrm>
            <a:off x="3048000" y="58674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4</a:t>
            </a:r>
          </a:p>
        </p:txBody>
      </p:sp>
      <p:cxnSp>
        <p:nvCxnSpPr>
          <p:cNvPr id="451596" name="AutoShape 12"/>
          <p:cNvCxnSpPr>
            <a:cxnSpLocks noChangeShapeType="1"/>
            <a:stCxn id="451588" idx="7"/>
            <a:endCxn id="451591" idx="3"/>
          </p:cNvCxnSpPr>
          <p:nvPr/>
        </p:nvCxnSpPr>
        <p:spPr bwMode="auto">
          <a:xfrm flipV="1">
            <a:off x="1144588" y="3770313"/>
            <a:ext cx="1943100" cy="917575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597" name="AutoShape 13"/>
          <p:cNvCxnSpPr>
            <a:cxnSpLocks noChangeShapeType="1"/>
            <a:stCxn id="451588" idx="6"/>
            <a:endCxn id="451592" idx="2"/>
          </p:cNvCxnSpPr>
          <p:nvPr/>
        </p:nvCxnSpPr>
        <p:spPr bwMode="auto">
          <a:xfrm>
            <a:off x="1184275" y="4783138"/>
            <a:ext cx="1863725" cy="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598" name="AutoShape 14"/>
          <p:cNvCxnSpPr>
            <a:cxnSpLocks noChangeShapeType="1"/>
            <a:stCxn id="451588" idx="5"/>
            <a:endCxn id="451593" idx="1"/>
          </p:cNvCxnSpPr>
          <p:nvPr/>
        </p:nvCxnSpPr>
        <p:spPr bwMode="auto">
          <a:xfrm>
            <a:off x="1144588" y="4878388"/>
            <a:ext cx="1943100" cy="1028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06" name="AutoShape 22"/>
          <p:cNvCxnSpPr>
            <a:cxnSpLocks noChangeShapeType="1"/>
            <a:stCxn id="451592" idx="4"/>
            <a:endCxn id="451593" idx="0"/>
          </p:cNvCxnSpPr>
          <p:nvPr/>
        </p:nvCxnSpPr>
        <p:spPr bwMode="auto">
          <a:xfrm>
            <a:off x="3182938" y="4918075"/>
            <a:ext cx="0" cy="949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08" name="AutoShape 24"/>
          <p:cNvCxnSpPr>
            <a:cxnSpLocks noChangeShapeType="1"/>
            <a:stCxn id="451592" idx="6"/>
            <a:endCxn id="451624" idx="1"/>
          </p:cNvCxnSpPr>
          <p:nvPr/>
        </p:nvCxnSpPr>
        <p:spPr bwMode="auto">
          <a:xfrm>
            <a:off x="3317875" y="4783138"/>
            <a:ext cx="2055813" cy="112395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09" name="AutoShape 25"/>
          <p:cNvCxnSpPr>
            <a:cxnSpLocks noChangeShapeType="1"/>
            <a:stCxn id="451593" idx="6"/>
            <a:endCxn id="451624" idx="2"/>
          </p:cNvCxnSpPr>
          <p:nvPr/>
        </p:nvCxnSpPr>
        <p:spPr bwMode="auto">
          <a:xfrm>
            <a:off x="3317875" y="6002338"/>
            <a:ext cx="20161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1615" name="Rectangle 31"/>
          <p:cNvSpPr>
            <a:spLocks noGrp="1" noChangeArrowheads="1"/>
          </p:cNvSpPr>
          <p:nvPr>
            <p:ph type="title"/>
          </p:nvPr>
        </p:nvSpPr>
        <p:spPr>
          <a:xfrm>
            <a:off x="612648" y="173376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More problems:</a:t>
            </a:r>
            <a:br>
              <a:rPr lang="en-US" dirty="0"/>
            </a:br>
            <a:r>
              <a:rPr lang="en-US" dirty="0"/>
              <a:t>maximum independent path</a:t>
            </a:r>
          </a:p>
        </p:txBody>
      </p:sp>
      <p:cxnSp>
        <p:nvCxnSpPr>
          <p:cNvPr id="451618" name="AutoShape 34"/>
          <p:cNvCxnSpPr>
            <a:cxnSpLocks noChangeShapeType="1"/>
            <a:stCxn id="451591" idx="4"/>
            <a:endCxn id="451592" idx="0"/>
          </p:cNvCxnSpPr>
          <p:nvPr/>
        </p:nvCxnSpPr>
        <p:spPr bwMode="auto">
          <a:xfrm>
            <a:off x="3182938" y="3810000"/>
            <a:ext cx="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1622" name="Oval 38"/>
          <p:cNvSpPr>
            <a:spLocks noChangeAspect="1" noChangeArrowheads="1"/>
          </p:cNvSpPr>
          <p:nvPr/>
        </p:nvSpPr>
        <p:spPr bwMode="auto">
          <a:xfrm>
            <a:off x="5334000" y="3540125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5</a:t>
            </a:r>
          </a:p>
        </p:txBody>
      </p:sp>
      <p:sp>
        <p:nvSpPr>
          <p:cNvPr id="451623" name="Oval 39"/>
          <p:cNvSpPr>
            <a:spLocks noChangeAspect="1" noChangeArrowheads="1"/>
          </p:cNvSpPr>
          <p:nvPr/>
        </p:nvSpPr>
        <p:spPr bwMode="auto">
          <a:xfrm>
            <a:off x="5334000" y="46482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6</a:t>
            </a:r>
          </a:p>
        </p:txBody>
      </p:sp>
      <p:sp>
        <p:nvSpPr>
          <p:cNvPr id="451624" name="Oval 40"/>
          <p:cNvSpPr>
            <a:spLocks noChangeAspect="1" noChangeArrowheads="1"/>
          </p:cNvSpPr>
          <p:nvPr/>
        </p:nvSpPr>
        <p:spPr bwMode="auto">
          <a:xfrm>
            <a:off x="5334000" y="58674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7</a:t>
            </a:r>
          </a:p>
        </p:txBody>
      </p:sp>
      <p:cxnSp>
        <p:nvCxnSpPr>
          <p:cNvPr id="451625" name="AutoShape 41"/>
          <p:cNvCxnSpPr>
            <a:cxnSpLocks noChangeShapeType="1"/>
            <a:stCxn id="451623" idx="4"/>
            <a:endCxn id="451624" idx="0"/>
          </p:cNvCxnSpPr>
          <p:nvPr/>
        </p:nvCxnSpPr>
        <p:spPr bwMode="auto">
          <a:xfrm>
            <a:off x="5468938" y="4918075"/>
            <a:ext cx="0" cy="949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26" name="AutoShape 42"/>
          <p:cNvCxnSpPr>
            <a:cxnSpLocks noChangeShapeType="1"/>
            <a:stCxn id="451622" idx="4"/>
            <a:endCxn id="451623" idx="0"/>
          </p:cNvCxnSpPr>
          <p:nvPr/>
        </p:nvCxnSpPr>
        <p:spPr bwMode="auto">
          <a:xfrm>
            <a:off x="5468938" y="3810000"/>
            <a:ext cx="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1628" name="Oval 44"/>
          <p:cNvSpPr>
            <a:spLocks noChangeAspect="1" noChangeArrowheads="1"/>
          </p:cNvSpPr>
          <p:nvPr/>
        </p:nvSpPr>
        <p:spPr bwMode="auto">
          <a:xfrm>
            <a:off x="7429500" y="46482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t</a:t>
            </a:r>
          </a:p>
        </p:txBody>
      </p:sp>
      <p:cxnSp>
        <p:nvCxnSpPr>
          <p:cNvPr id="451629" name="AutoShape 45"/>
          <p:cNvCxnSpPr>
            <a:cxnSpLocks noChangeShapeType="1"/>
            <a:stCxn id="451622" idx="6"/>
            <a:endCxn id="451628" idx="1"/>
          </p:cNvCxnSpPr>
          <p:nvPr/>
        </p:nvCxnSpPr>
        <p:spPr bwMode="auto">
          <a:xfrm>
            <a:off x="5603875" y="3675063"/>
            <a:ext cx="1865313" cy="1012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30" name="AutoShape 46"/>
          <p:cNvCxnSpPr>
            <a:cxnSpLocks noChangeShapeType="1"/>
            <a:stCxn id="451623" idx="6"/>
            <a:endCxn id="451628" idx="2"/>
          </p:cNvCxnSpPr>
          <p:nvPr/>
        </p:nvCxnSpPr>
        <p:spPr bwMode="auto">
          <a:xfrm>
            <a:off x="5603875" y="4783138"/>
            <a:ext cx="1825625" cy="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31" name="AutoShape 47"/>
          <p:cNvCxnSpPr>
            <a:cxnSpLocks noChangeShapeType="1"/>
            <a:stCxn id="451624" idx="7"/>
            <a:endCxn id="451628" idx="4"/>
          </p:cNvCxnSpPr>
          <p:nvPr/>
        </p:nvCxnSpPr>
        <p:spPr bwMode="auto">
          <a:xfrm flipV="1">
            <a:off x="5564188" y="4918075"/>
            <a:ext cx="2000250" cy="989013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47" name="AutoShape 63"/>
          <p:cNvCxnSpPr>
            <a:cxnSpLocks noChangeShapeType="1"/>
            <a:stCxn id="451623" idx="2"/>
            <a:endCxn id="451591" idx="6"/>
          </p:cNvCxnSpPr>
          <p:nvPr/>
        </p:nvCxnSpPr>
        <p:spPr bwMode="auto">
          <a:xfrm flipH="1" flipV="1">
            <a:off x="3317875" y="3675063"/>
            <a:ext cx="2016125" cy="1108075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 type="triangl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48" name="AutoShape 64"/>
          <p:cNvCxnSpPr>
            <a:cxnSpLocks noChangeShapeType="1"/>
            <a:stCxn id="451622" idx="2"/>
            <a:endCxn id="451592" idx="7"/>
          </p:cNvCxnSpPr>
          <p:nvPr/>
        </p:nvCxnSpPr>
        <p:spPr bwMode="auto">
          <a:xfrm flipH="1">
            <a:off x="3278188" y="3675063"/>
            <a:ext cx="2055812" cy="1012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696987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616" name="Rectangle 32"/>
          <p:cNvSpPr>
            <a:spLocks noGrp="1" noChangeArrowheads="1"/>
          </p:cNvSpPr>
          <p:nvPr>
            <p:ph type="body" idx="1"/>
          </p:nvPr>
        </p:nvSpPr>
        <p:spPr>
          <a:xfrm>
            <a:off x="400341" y="1600200"/>
            <a:ext cx="8365707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Find the maximum number of independent paths</a:t>
            </a:r>
          </a:p>
        </p:txBody>
      </p:sp>
      <p:sp>
        <p:nvSpPr>
          <p:cNvPr id="451588" name="Oval 4"/>
          <p:cNvSpPr>
            <a:spLocks noChangeAspect="1" noChangeArrowheads="1"/>
          </p:cNvSpPr>
          <p:nvPr/>
        </p:nvSpPr>
        <p:spPr bwMode="auto">
          <a:xfrm>
            <a:off x="914400" y="46482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s</a:t>
            </a:r>
          </a:p>
        </p:txBody>
      </p:sp>
      <p:sp>
        <p:nvSpPr>
          <p:cNvPr id="451591" name="Oval 7"/>
          <p:cNvSpPr>
            <a:spLocks noChangeAspect="1" noChangeArrowheads="1"/>
          </p:cNvSpPr>
          <p:nvPr/>
        </p:nvSpPr>
        <p:spPr bwMode="auto">
          <a:xfrm>
            <a:off x="3048000" y="3540125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2</a:t>
            </a:r>
          </a:p>
        </p:txBody>
      </p:sp>
      <p:sp>
        <p:nvSpPr>
          <p:cNvPr id="451592" name="Oval 8"/>
          <p:cNvSpPr>
            <a:spLocks noChangeAspect="1" noChangeArrowheads="1"/>
          </p:cNvSpPr>
          <p:nvPr/>
        </p:nvSpPr>
        <p:spPr bwMode="auto">
          <a:xfrm>
            <a:off x="3048000" y="46482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3</a:t>
            </a:r>
          </a:p>
        </p:txBody>
      </p:sp>
      <p:sp>
        <p:nvSpPr>
          <p:cNvPr id="451593" name="Oval 9"/>
          <p:cNvSpPr>
            <a:spLocks noChangeAspect="1" noChangeArrowheads="1"/>
          </p:cNvSpPr>
          <p:nvPr/>
        </p:nvSpPr>
        <p:spPr bwMode="auto">
          <a:xfrm>
            <a:off x="3048000" y="58674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4</a:t>
            </a:r>
          </a:p>
        </p:txBody>
      </p:sp>
      <p:cxnSp>
        <p:nvCxnSpPr>
          <p:cNvPr id="451596" name="AutoShape 12"/>
          <p:cNvCxnSpPr>
            <a:cxnSpLocks noChangeShapeType="1"/>
            <a:stCxn id="451588" idx="7"/>
            <a:endCxn id="451591" idx="3"/>
          </p:cNvCxnSpPr>
          <p:nvPr/>
        </p:nvCxnSpPr>
        <p:spPr bwMode="auto">
          <a:xfrm flipV="1">
            <a:off x="1144588" y="3770313"/>
            <a:ext cx="1943100" cy="917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597" name="AutoShape 13"/>
          <p:cNvCxnSpPr>
            <a:cxnSpLocks noChangeShapeType="1"/>
            <a:stCxn id="451588" idx="6"/>
            <a:endCxn id="451592" idx="2"/>
          </p:cNvCxnSpPr>
          <p:nvPr/>
        </p:nvCxnSpPr>
        <p:spPr bwMode="auto">
          <a:xfrm>
            <a:off x="1184275" y="4783138"/>
            <a:ext cx="1863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598" name="AutoShape 14"/>
          <p:cNvCxnSpPr>
            <a:cxnSpLocks noChangeShapeType="1"/>
            <a:stCxn id="451588" idx="5"/>
            <a:endCxn id="451593" idx="1"/>
          </p:cNvCxnSpPr>
          <p:nvPr/>
        </p:nvCxnSpPr>
        <p:spPr bwMode="auto">
          <a:xfrm>
            <a:off x="1144588" y="4878388"/>
            <a:ext cx="1943100" cy="1028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06" name="AutoShape 22"/>
          <p:cNvCxnSpPr>
            <a:cxnSpLocks noChangeShapeType="1"/>
            <a:stCxn id="451592" idx="4"/>
            <a:endCxn id="451593" idx="0"/>
          </p:cNvCxnSpPr>
          <p:nvPr/>
        </p:nvCxnSpPr>
        <p:spPr bwMode="auto">
          <a:xfrm>
            <a:off x="3182938" y="4918075"/>
            <a:ext cx="0" cy="949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08" name="AutoShape 24"/>
          <p:cNvCxnSpPr>
            <a:cxnSpLocks noChangeShapeType="1"/>
            <a:stCxn id="451592" idx="6"/>
            <a:endCxn id="451624" idx="1"/>
          </p:cNvCxnSpPr>
          <p:nvPr/>
        </p:nvCxnSpPr>
        <p:spPr bwMode="auto">
          <a:xfrm>
            <a:off x="3317875" y="4783138"/>
            <a:ext cx="2055813" cy="1123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09" name="AutoShape 25"/>
          <p:cNvCxnSpPr>
            <a:cxnSpLocks noChangeShapeType="1"/>
            <a:stCxn id="451593" idx="6"/>
            <a:endCxn id="451624" idx="2"/>
          </p:cNvCxnSpPr>
          <p:nvPr/>
        </p:nvCxnSpPr>
        <p:spPr bwMode="auto">
          <a:xfrm>
            <a:off x="3317875" y="6002338"/>
            <a:ext cx="20161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1615" name="Rectangle 31"/>
          <p:cNvSpPr>
            <a:spLocks noGrp="1" noChangeArrowheads="1"/>
          </p:cNvSpPr>
          <p:nvPr>
            <p:ph type="title"/>
          </p:nvPr>
        </p:nvSpPr>
        <p:spPr>
          <a:xfrm>
            <a:off x="612648" y="173376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More problems:</a:t>
            </a:r>
            <a:br>
              <a:rPr lang="en-US" dirty="0"/>
            </a:br>
            <a:r>
              <a:rPr lang="en-US" dirty="0"/>
              <a:t>maximum independent path</a:t>
            </a:r>
          </a:p>
        </p:txBody>
      </p:sp>
      <p:cxnSp>
        <p:nvCxnSpPr>
          <p:cNvPr id="451618" name="AutoShape 34"/>
          <p:cNvCxnSpPr>
            <a:cxnSpLocks noChangeShapeType="1"/>
            <a:stCxn id="451591" idx="4"/>
            <a:endCxn id="451592" idx="0"/>
          </p:cNvCxnSpPr>
          <p:nvPr/>
        </p:nvCxnSpPr>
        <p:spPr bwMode="auto">
          <a:xfrm>
            <a:off x="3182938" y="3810000"/>
            <a:ext cx="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1622" name="Oval 38"/>
          <p:cNvSpPr>
            <a:spLocks noChangeAspect="1" noChangeArrowheads="1"/>
          </p:cNvSpPr>
          <p:nvPr/>
        </p:nvSpPr>
        <p:spPr bwMode="auto">
          <a:xfrm>
            <a:off x="5334000" y="3540125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5</a:t>
            </a:r>
          </a:p>
        </p:txBody>
      </p:sp>
      <p:sp>
        <p:nvSpPr>
          <p:cNvPr id="451623" name="Oval 39"/>
          <p:cNvSpPr>
            <a:spLocks noChangeAspect="1" noChangeArrowheads="1"/>
          </p:cNvSpPr>
          <p:nvPr/>
        </p:nvSpPr>
        <p:spPr bwMode="auto">
          <a:xfrm>
            <a:off x="5334000" y="46482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6</a:t>
            </a:r>
          </a:p>
        </p:txBody>
      </p:sp>
      <p:sp>
        <p:nvSpPr>
          <p:cNvPr id="451624" name="Oval 40"/>
          <p:cNvSpPr>
            <a:spLocks noChangeAspect="1" noChangeArrowheads="1"/>
          </p:cNvSpPr>
          <p:nvPr/>
        </p:nvSpPr>
        <p:spPr bwMode="auto">
          <a:xfrm>
            <a:off x="5334000" y="58674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7</a:t>
            </a:r>
          </a:p>
        </p:txBody>
      </p:sp>
      <p:cxnSp>
        <p:nvCxnSpPr>
          <p:cNvPr id="451625" name="AutoShape 41"/>
          <p:cNvCxnSpPr>
            <a:cxnSpLocks noChangeShapeType="1"/>
            <a:stCxn id="451623" idx="4"/>
            <a:endCxn id="451624" idx="0"/>
          </p:cNvCxnSpPr>
          <p:nvPr/>
        </p:nvCxnSpPr>
        <p:spPr bwMode="auto">
          <a:xfrm>
            <a:off x="5468938" y="4918075"/>
            <a:ext cx="0" cy="949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26" name="AutoShape 42"/>
          <p:cNvCxnSpPr>
            <a:cxnSpLocks noChangeShapeType="1"/>
            <a:stCxn id="451622" idx="4"/>
            <a:endCxn id="451623" idx="0"/>
          </p:cNvCxnSpPr>
          <p:nvPr/>
        </p:nvCxnSpPr>
        <p:spPr bwMode="auto">
          <a:xfrm>
            <a:off x="5468938" y="3810000"/>
            <a:ext cx="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1628" name="Oval 44"/>
          <p:cNvSpPr>
            <a:spLocks noChangeAspect="1" noChangeArrowheads="1"/>
          </p:cNvSpPr>
          <p:nvPr/>
        </p:nvSpPr>
        <p:spPr bwMode="auto">
          <a:xfrm>
            <a:off x="7429500" y="46482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t</a:t>
            </a:r>
          </a:p>
        </p:txBody>
      </p:sp>
      <p:cxnSp>
        <p:nvCxnSpPr>
          <p:cNvPr id="451629" name="AutoShape 45"/>
          <p:cNvCxnSpPr>
            <a:cxnSpLocks noChangeShapeType="1"/>
            <a:stCxn id="451622" idx="6"/>
            <a:endCxn id="451628" idx="1"/>
          </p:cNvCxnSpPr>
          <p:nvPr/>
        </p:nvCxnSpPr>
        <p:spPr bwMode="auto">
          <a:xfrm>
            <a:off x="5603875" y="3675063"/>
            <a:ext cx="1865313" cy="1012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30" name="AutoShape 46"/>
          <p:cNvCxnSpPr>
            <a:cxnSpLocks noChangeShapeType="1"/>
            <a:stCxn id="451623" idx="6"/>
            <a:endCxn id="451628" idx="2"/>
          </p:cNvCxnSpPr>
          <p:nvPr/>
        </p:nvCxnSpPr>
        <p:spPr bwMode="auto">
          <a:xfrm>
            <a:off x="5603875" y="4783138"/>
            <a:ext cx="18256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31" name="AutoShape 47"/>
          <p:cNvCxnSpPr>
            <a:cxnSpLocks noChangeShapeType="1"/>
            <a:stCxn id="451624" idx="7"/>
            <a:endCxn id="451628" idx="4"/>
          </p:cNvCxnSpPr>
          <p:nvPr/>
        </p:nvCxnSpPr>
        <p:spPr bwMode="auto">
          <a:xfrm flipV="1">
            <a:off x="5564188" y="4918075"/>
            <a:ext cx="2000250" cy="9890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47" name="AutoShape 63"/>
          <p:cNvCxnSpPr>
            <a:cxnSpLocks noChangeShapeType="1"/>
            <a:stCxn id="451623" idx="2"/>
            <a:endCxn id="451591" idx="6"/>
          </p:cNvCxnSpPr>
          <p:nvPr/>
        </p:nvCxnSpPr>
        <p:spPr bwMode="auto">
          <a:xfrm flipH="1" flipV="1">
            <a:off x="3317875" y="3675063"/>
            <a:ext cx="2016125" cy="1108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48" name="AutoShape 64"/>
          <p:cNvCxnSpPr>
            <a:cxnSpLocks noChangeShapeType="1"/>
            <a:stCxn id="451622" idx="2"/>
            <a:endCxn id="451592" idx="7"/>
          </p:cNvCxnSpPr>
          <p:nvPr/>
        </p:nvCxnSpPr>
        <p:spPr bwMode="auto">
          <a:xfrm flipH="1">
            <a:off x="3278188" y="3675063"/>
            <a:ext cx="2055812" cy="1012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" name="Rectangle 1"/>
          <p:cNvSpPr/>
          <p:nvPr/>
        </p:nvSpPr>
        <p:spPr>
          <a:xfrm>
            <a:off x="914400" y="2457407"/>
            <a:ext cx="9665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Ideas?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7256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2648" y="1600200"/>
            <a:ext cx="8153400" cy="107811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Max flow formulation:  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chemeClr val="tx1"/>
                </a:solidFill>
              </a:rPr>
              <a:t>assign unit capacity to every edge (though any value would work)</a:t>
            </a:r>
          </a:p>
          <a:p>
            <a:pPr>
              <a:buFontTx/>
              <a:buChar char="-"/>
            </a:pPr>
            <a:r>
              <a:rPr lang="en-US" sz="2400" dirty="0"/>
              <a:t>assign unit capacity to every vertex</a:t>
            </a:r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>
              <a:cs typeface="Lucida Grande" charset="0"/>
            </a:endParaRPr>
          </a:p>
        </p:txBody>
      </p:sp>
      <p:sp>
        <p:nvSpPr>
          <p:cNvPr id="585741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independent path</a:t>
            </a:r>
          </a:p>
        </p:txBody>
      </p:sp>
      <p:grpSp>
        <p:nvGrpSpPr>
          <p:cNvPr id="585777" name="Group 49"/>
          <p:cNvGrpSpPr>
            <a:grpSpLocks/>
          </p:cNvGrpSpPr>
          <p:nvPr/>
        </p:nvGrpSpPr>
        <p:grpSpPr bwMode="auto">
          <a:xfrm>
            <a:off x="1457324" y="3135989"/>
            <a:ext cx="4956175" cy="1897063"/>
            <a:chOff x="576" y="2230"/>
            <a:chExt cx="4274" cy="1636"/>
          </a:xfrm>
        </p:grpSpPr>
        <p:sp>
          <p:nvSpPr>
            <p:cNvPr id="585778" name="Oval 50"/>
            <p:cNvSpPr>
              <a:spLocks noChangeAspect="1" noChangeArrowheads="1"/>
            </p:cNvSpPr>
            <p:nvPr/>
          </p:nvSpPr>
          <p:spPr bwMode="auto">
            <a:xfrm>
              <a:off x="576" y="2928"/>
              <a:ext cx="170" cy="17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200"/>
                <a:t>s</a:t>
              </a:r>
            </a:p>
          </p:txBody>
        </p:sp>
        <p:sp>
          <p:nvSpPr>
            <p:cNvPr id="585779" name="Oval 51"/>
            <p:cNvSpPr>
              <a:spLocks noChangeAspect="1" noChangeArrowheads="1"/>
            </p:cNvSpPr>
            <p:nvPr/>
          </p:nvSpPr>
          <p:spPr bwMode="auto">
            <a:xfrm>
              <a:off x="1920" y="2230"/>
              <a:ext cx="170" cy="17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200"/>
            </a:p>
          </p:txBody>
        </p:sp>
        <p:sp>
          <p:nvSpPr>
            <p:cNvPr id="585780" name="Oval 52"/>
            <p:cNvSpPr>
              <a:spLocks noChangeAspect="1" noChangeArrowheads="1"/>
            </p:cNvSpPr>
            <p:nvPr/>
          </p:nvSpPr>
          <p:spPr bwMode="auto">
            <a:xfrm>
              <a:off x="1920" y="2928"/>
              <a:ext cx="170" cy="17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200"/>
            </a:p>
          </p:txBody>
        </p:sp>
        <p:sp>
          <p:nvSpPr>
            <p:cNvPr id="585781" name="Oval 53"/>
            <p:cNvSpPr>
              <a:spLocks noChangeAspect="1" noChangeArrowheads="1"/>
            </p:cNvSpPr>
            <p:nvPr/>
          </p:nvSpPr>
          <p:spPr bwMode="auto">
            <a:xfrm>
              <a:off x="1920" y="3696"/>
              <a:ext cx="170" cy="17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200"/>
            </a:p>
          </p:txBody>
        </p:sp>
        <p:cxnSp>
          <p:nvCxnSpPr>
            <p:cNvPr id="585782" name="AutoShape 54"/>
            <p:cNvCxnSpPr>
              <a:cxnSpLocks noChangeShapeType="1"/>
              <a:stCxn id="585778" idx="7"/>
              <a:endCxn id="585779" idx="3"/>
            </p:cNvCxnSpPr>
            <p:nvPr/>
          </p:nvCxnSpPr>
          <p:spPr bwMode="auto">
            <a:xfrm flipV="1">
              <a:off x="721" y="2380"/>
              <a:ext cx="1224" cy="5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83" name="AutoShape 55"/>
            <p:cNvCxnSpPr>
              <a:cxnSpLocks noChangeShapeType="1"/>
              <a:stCxn id="585778" idx="6"/>
              <a:endCxn id="585780" idx="2"/>
            </p:cNvCxnSpPr>
            <p:nvPr/>
          </p:nvCxnSpPr>
          <p:spPr bwMode="auto">
            <a:xfrm>
              <a:off x="751" y="3013"/>
              <a:ext cx="116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84" name="AutoShape 56"/>
            <p:cNvCxnSpPr>
              <a:cxnSpLocks noChangeShapeType="1"/>
              <a:stCxn id="585778" idx="5"/>
              <a:endCxn id="585781" idx="1"/>
            </p:cNvCxnSpPr>
            <p:nvPr/>
          </p:nvCxnSpPr>
          <p:spPr bwMode="auto">
            <a:xfrm>
              <a:off x="721" y="3078"/>
              <a:ext cx="1224" cy="6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85" name="AutoShape 57"/>
            <p:cNvCxnSpPr>
              <a:cxnSpLocks noChangeShapeType="1"/>
              <a:stCxn id="585780" idx="4"/>
              <a:endCxn id="585781" idx="0"/>
            </p:cNvCxnSpPr>
            <p:nvPr/>
          </p:nvCxnSpPr>
          <p:spPr bwMode="auto">
            <a:xfrm>
              <a:off x="2005" y="3103"/>
              <a:ext cx="0" cy="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86" name="AutoShape 58"/>
            <p:cNvCxnSpPr>
              <a:cxnSpLocks noChangeShapeType="1"/>
              <a:stCxn id="585780" idx="6"/>
              <a:endCxn id="585791" idx="1"/>
            </p:cNvCxnSpPr>
            <p:nvPr/>
          </p:nvCxnSpPr>
          <p:spPr bwMode="auto">
            <a:xfrm>
              <a:off x="2095" y="3013"/>
              <a:ext cx="1290" cy="7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87" name="AutoShape 59"/>
            <p:cNvCxnSpPr>
              <a:cxnSpLocks noChangeShapeType="1"/>
              <a:stCxn id="585781" idx="6"/>
              <a:endCxn id="585791" idx="2"/>
            </p:cNvCxnSpPr>
            <p:nvPr/>
          </p:nvCxnSpPr>
          <p:spPr bwMode="auto">
            <a:xfrm>
              <a:off x="2095" y="3781"/>
              <a:ext cx="126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88" name="AutoShape 60"/>
            <p:cNvCxnSpPr>
              <a:cxnSpLocks noChangeShapeType="1"/>
              <a:stCxn id="585779" idx="4"/>
              <a:endCxn id="585780" idx="0"/>
            </p:cNvCxnSpPr>
            <p:nvPr/>
          </p:nvCxnSpPr>
          <p:spPr bwMode="auto">
            <a:xfrm>
              <a:off x="2005" y="2405"/>
              <a:ext cx="0" cy="5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585789" name="Oval 61"/>
            <p:cNvSpPr>
              <a:spLocks noChangeAspect="1" noChangeArrowheads="1"/>
            </p:cNvSpPr>
            <p:nvPr/>
          </p:nvSpPr>
          <p:spPr bwMode="auto">
            <a:xfrm>
              <a:off x="3360" y="2230"/>
              <a:ext cx="170" cy="17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200"/>
            </a:p>
          </p:txBody>
        </p:sp>
        <p:sp>
          <p:nvSpPr>
            <p:cNvPr id="585790" name="Oval 62"/>
            <p:cNvSpPr>
              <a:spLocks noChangeAspect="1" noChangeArrowheads="1"/>
            </p:cNvSpPr>
            <p:nvPr/>
          </p:nvSpPr>
          <p:spPr bwMode="auto">
            <a:xfrm>
              <a:off x="3360" y="2928"/>
              <a:ext cx="170" cy="17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200"/>
            </a:p>
          </p:txBody>
        </p:sp>
        <p:sp>
          <p:nvSpPr>
            <p:cNvPr id="585791" name="Oval 63"/>
            <p:cNvSpPr>
              <a:spLocks noChangeAspect="1" noChangeArrowheads="1"/>
            </p:cNvSpPr>
            <p:nvPr/>
          </p:nvSpPr>
          <p:spPr bwMode="auto">
            <a:xfrm>
              <a:off x="3360" y="3696"/>
              <a:ext cx="170" cy="17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200"/>
            </a:p>
          </p:txBody>
        </p:sp>
        <p:cxnSp>
          <p:nvCxnSpPr>
            <p:cNvPr id="585792" name="AutoShape 64"/>
            <p:cNvCxnSpPr>
              <a:cxnSpLocks noChangeShapeType="1"/>
              <a:stCxn id="585790" idx="4"/>
              <a:endCxn id="585791" idx="0"/>
            </p:cNvCxnSpPr>
            <p:nvPr/>
          </p:nvCxnSpPr>
          <p:spPr bwMode="auto">
            <a:xfrm>
              <a:off x="3445" y="3103"/>
              <a:ext cx="0" cy="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93" name="AutoShape 65"/>
            <p:cNvCxnSpPr>
              <a:cxnSpLocks noChangeShapeType="1"/>
              <a:stCxn id="585789" idx="4"/>
              <a:endCxn id="585790" idx="0"/>
            </p:cNvCxnSpPr>
            <p:nvPr/>
          </p:nvCxnSpPr>
          <p:spPr bwMode="auto">
            <a:xfrm>
              <a:off x="3445" y="2405"/>
              <a:ext cx="0" cy="5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585794" name="Oval 66"/>
            <p:cNvSpPr>
              <a:spLocks noChangeAspect="1" noChangeArrowheads="1"/>
            </p:cNvSpPr>
            <p:nvPr/>
          </p:nvSpPr>
          <p:spPr bwMode="auto">
            <a:xfrm>
              <a:off x="4680" y="2928"/>
              <a:ext cx="170" cy="17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200"/>
                <a:t>t</a:t>
              </a:r>
            </a:p>
          </p:txBody>
        </p:sp>
        <p:cxnSp>
          <p:nvCxnSpPr>
            <p:cNvPr id="585795" name="AutoShape 67"/>
            <p:cNvCxnSpPr>
              <a:cxnSpLocks noChangeShapeType="1"/>
              <a:stCxn id="585789" idx="6"/>
              <a:endCxn id="585794" idx="1"/>
            </p:cNvCxnSpPr>
            <p:nvPr/>
          </p:nvCxnSpPr>
          <p:spPr bwMode="auto">
            <a:xfrm>
              <a:off x="3535" y="2315"/>
              <a:ext cx="1170" cy="63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96" name="AutoShape 68"/>
            <p:cNvCxnSpPr>
              <a:cxnSpLocks noChangeShapeType="1"/>
              <a:stCxn id="585790" idx="6"/>
              <a:endCxn id="585794" idx="2"/>
            </p:cNvCxnSpPr>
            <p:nvPr/>
          </p:nvCxnSpPr>
          <p:spPr bwMode="auto">
            <a:xfrm>
              <a:off x="3535" y="3013"/>
              <a:ext cx="11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97" name="AutoShape 69"/>
            <p:cNvCxnSpPr>
              <a:cxnSpLocks noChangeShapeType="1"/>
              <a:stCxn id="585791" idx="7"/>
              <a:endCxn id="585794" idx="4"/>
            </p:cNvCxnSpPr>
            <p:nvPr/>
          </p:nvCxnSpPr>
          <p:spPr bwMode="auto">
            <a:xfrm flipV="1">
              <a:off x="3505" y="3103"/>
              <a:ext cx="1260" cy="6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98" name="AutoShape 70"/>
            <p:cNvCxnSpPr>
              <a:cxnSpLocks noChangeShapeType="1"/>
              <a:stCxn id="585790" idx="2"/>
              <a:endCxn id="585779" idx="6"/>
            </p:cNvCxnSpPr>
            <p:nvPr/>
          </p:nvCxnSpPr>
          <p:spPr bwMode="auto">
            <a:xfrm flipH="1" flipV="1">
              <a:off x="2095" y="2315"/>
              <a:ext cx="1260" cy="6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99" name="AutoShape 71"/>
            <p:cNvCxnSpPr>
              <a:cxnSpLocks noChangeShapeType="1"/>
              <a:stCxn id="585789" idx="2"/>
              <a:endCxn id="585780" idx="7"/>
            </p:cNvCxnSpPr>
            <p:nvPr/>
          </p:nvCxnSpPr>
          <p:spPr bwMode="auto">
            <a:xfrm flipH="1">
              <a:off x="2065" y="2315"/>
              <a:ext cx="1290" cy="63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</p:grpSp>
      <p:sp>
        <p:nvSpPr>
          <p:cNvPr id="585800" name="Text Box 72"/>
          <p:cNvSpPr txBox="1">
            <a:spLocks noChangeArrowheads="1"/>
          </p:cNvSpPr>
          <p:nvPr/>
        </p:nvSpPr>
        <p:spPr bwMode="auto">
          <a:xfrm>
            <a:off x="2155824" y="3555089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 dirty="0"/>
              <a:t>1</a:t>
            </a:r>
          </a:p>
        </p:txBody>
      </p:sp>
      <p:sp>
        <p:nvSpPr>
          <p:cNvPr id="585801" name="Text Box 73"/>
          <p:cNvSpPr txBox="1">
            <a:spLocks noChangeArrowheads="1"/>
          </p:cNvSpPr>
          <p:nvPr/>
        </p:nvSpPr>
        <p:spPr bwMode="auto">
          <a:xfrm>
            <a:off x="2155824" y="3910689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02" name="Text Box 74"/>
          <p:cNvSpPr txBox="1">
            <a:spLocks noChangeArrowheads="1"/>
          </p:cNvSpPr>
          <p:nvPr/>
        </p:nvSpPr>
        <p:spPr bwMode="auto">
          <a:xfrm>
            <a:off x="2143124" y="4329789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03" name="Text Box 75"/>
          <p:cNvSpPr txBox="1">
            <a:spLocks noChangeArrowheads="1"/>
          </p:cNvSpPr>
          <p:nvPr/>
        </p:nvSpPr>
        <p:spPr bwMode="auto">
          <a:xfrm>
            <a:off x="3635374" y="4804452"/>
            <a:ext cx="228600" cy="1825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04" name="Text Box 76"/>
          <p:cNvSpPr txBox="1">
            <a:spLocks noChangeArrowheads="1"/>
          </p:cNvSpPr>
          <p:nvPr/>
        </p:nvSpPr>
        <p:spPr bwMode="auto">
          <a:xfrm>
            <a:off x="3621087" y="4248827"/>
            <a:ext cx="228600" cy="1825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05" name="Text Box 77"/>
          <p:cNvSpPr txBox="1">
            <a:spLocks noChangeArrowheads="1"/>
          </p:cNvSpPr>
          <p:nvPr/>
        </p:nvSpPr>
        <p:spPr bwMode="auto">
          <a:xfrm>
            <a:off x="4146549" y="3732889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06" name="Text Box 78"/>
          <p:cNvSpPr txBox="1">
            <a:spLocks noChangeArrowheads="1"/>
          </p:cNvSpPr>
          <p:nvPr/>
        </p:nvSpPr>
        <p:spPr bwMode="auto">
          <a:xfrm>
            <a:off x="4157662" y="3318552"/>
            <a:ext cx="228600" cy="1825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07" name="Text Box 79"/>
          <p:cNvSpPr txBox="1">
            <a:spLocks noChangeArrowheads="1"/>
          </p:cNvSpPr>
          <p:nvPr/>
        </p:nvSpPr>
        <p:spPr bwMode="auto">
          <a:xfrm>
            <a:off x="5422899" y="3475714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08" name="Text Box 80"/>
          <p:cNvSpPr txBox="1">
            <a:spLocks noChangeArrowheads="1"/>
          </p:cNvSpPr>
          <p:nvPr/>
        </p:nvSpPr>
        <p:spPr bwMode="auto">
          <a:xfrm>
            <a:off x="5410199" y="3894814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09" name="Text Box 81"/>
          <p:cNvSpPr txBox="1">
            <a:spLocks noChangeArrowheads="1"/>
          </p:cNvSpPr>
          <p:nvPr/>
        </p:nvSpPr>
        <p:spPr bwMode="auto">
          <a:xfrm>
            <a:off x="5397499" y="4428214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10" name="Text Box 82"/>
          <p:cNvSpPr txBox="1">
            <a:spLocks noChangeArrowheads="1"/>
          </p:cNvSpPr>
          <p:nvPr/>
        </p:nvSpPr>
        <p:spPr bwMode="auto">
          <a:xfrm>
            <a:off x="3016249" y="3501114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11" name="Text Box 83"/>
          <p:cNvSpPr txBox="1">
            <a:spLocks noChangeArrowheads="1"/>
          </p:cNvSpPr>
          <p:nvPr/>
        </p:nvSpPr>
        <p:spPr bwMode="auto">
          <a:xfrm>
            <a:off x="3016249" y="4363127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12" name="Text Box 84"/>
          <p:cNvSpPr txBox="1">
            <a:spLocks noChangeArrowheads="1"/>
          </p:cNvSpPr>
          <p:nvPr/>
        </p:nvSpPr>
        <p:spPr bwMode="auto">
          <a:xfrm>
            <a:off x="4675187" y="3563027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13" name="Text Box 85"/>
          <p:cNvSpPr txBox="1">
            <a:spLocks noChangeArrowheads="1"/>
          </p:cNvSpPr>
          <p:nvPr/>
        </p:nvSpPr>
        <p:spPr bwMode="auto">
          <a:xfrm>
            <a:off x="4673599" y="4436152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57324" y="5701770"/>
            <a:ext cx="60249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Same idea as the maximum edge-disjoint paths, but now we also constrain the vertices</a:t>
            </a:r>
          </a:p>
        </p:txBody>
      </p:sp>
      <p:sp>
        <p:nvSpPr>
          <p:cNvPr id="42" name="Text Box 72"/>
          <p:cNvSpPr txBox="1">
            <a:spLocks noChangeArrowheads="1"/>
          </p:cNvSpPr>
          <p:nvPr/>
        </p:nvSpPr>
        <p:spPr bwMode="auto">
          <a:xfrm>
            <a:off x="2798608" y="2939376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600" b="1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43" name="Text Box 72"/>
          <p:cNvSpPr txBox="1">
            <a:spLocks noChangeArrowheads="1"/>
          </p:cNvSpPr>
          <p:nvPr/>
        </p:nvSpPr>
        <p:spPr bwMode="auto">
          <a:xfrm>
            <a:off x="4847778" y="2966523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600" b="1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44" name="Text Box 72"/>
          <p:cNvSpPr txBox="1">
            <a:spLocks noChangeArrowheads="1"/>
          </p:cNvSpPr>
          <p:nvPr/>
        </p:nvSpPr>
        <p:spPr bwMode="auto">
          <a:xfrm>
            <a:off x="2781443" y="4180564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600" b="1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45" name="Text Box 72"/>
          <p:cNvSpPr txBox="1">
            <a:spLocks noChangeArrowheads="1"/>
          </p:cNvSpPr>
          <p:nvPr/>
        </p:nvSpPr>
        <p:spPr bwMode="auto">
          <a:xfrm>
            <a:off x="2781443" y="4987014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600" b="1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46" name="Text Box 72"/>
          <p:cNvSpPr txBox="1">
            <a:spLocks noChangeArrowheads="1"/>
          </p:cNvSpPr>
          <p:nvPr/>
        </p:nvSpPr>
        <p:spPr bwMode="auto">
          <a:xfrm>
            <a:off x="4853823" y="3786000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600" b="1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47" name="Text Box 72"/>
          <p:cNvSpPr txBox="1">
            <a:spLocks noChangeArrowheads="1"/>
          </p:cNvSpPr>
          <p:nvPr/>
        </p:nvSpPr>
        <p:spPr bwMode="auto">
          <a:xfrm>
            <a:off x="4903787" y="4941770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600" b="1" dirty="0">
                <a:solidFill>
                  <a:srgbClr val="0000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88299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flow problem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921559" y="3302039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545949" y="2120939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545949" y="3700311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249163" y="3118024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376844" y="2576224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376844" y="3757324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079349" y="3967011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2812649" y="265433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079349" y="2387639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683667" y="2576224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3842196" y="396023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551594" y="389555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675923" y="2007120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2840259" y="298260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266054" y="2120939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266054" y="3700311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532754" y="265433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001234" y="2576224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5799454" y="2387639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5799454" y="3384724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532754" y="289357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460146" y="2373833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452662" y="370031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3842196" y="2710214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8</a:t>
            </a:r>
            <a:endParaRPr lang="en-US" kern="1200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722587" y="4292851"/>
            <a:ext cx="2074458" cy="2765944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4886924" y="5011482"/>
            <a:ext cx="34098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much water flow can we continually send from s to t?</a:t>
            </a:r>
          </a:p>
        </p:txBody>
      </p:sp>
    </p:spTree>
    <p:extLst>
      <p:ext uri="{BB962C8B-B14F-4D97-AF65-F5344CB8AC3E}">
        <p14:creationId xmlns:p14="http://schemas.microsoft.com/office/powerpoint/2010/main" val="1553765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flow problem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921559" y="3302039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545949" y="2120939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545949" y="3700311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249163" y="3118024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376844" y="2576224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376844" y="3757324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079349" y="3967011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2812649" y="265433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079349" y="2387639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376844" y="2576224"/>
            <a:ext cx="9926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3842196" y="396023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551594" y="389555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675923" y="2007120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2840259" y="298260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266054" y="2120939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266054" y="3700311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532754" y="265433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001234" y="2576224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5799454" y="2387639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5799454" y="3384724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532754" y="289357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460146" y="2373833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452662" y="370031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3842196" y="2710214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6</a:t>
            </a:r>
            <a:r>
              <a:rPr lang="en-US" dirty="0"/>
              <a:t>/8</a:t>
            </a:r>
            <a:endParaRPr lang="en-US" kern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5532754" y="5225917"/>
            <a:ext cx="1670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14 units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722587" y="4292851"/>
            <a:ext cx="2074458" cy="276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907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flow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083410"/>
            <a:ext cx="8153400" cy="222398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Given a flow network: </a:t>
            </a:r>
            <a:r>
              <a:rPr lang="en-US" i="1" dirty="0">
                <a:solidFill>
                  <a:srgbClr val="008000"/>
                </a:solidFill>
              </a:rPr>
              <a:t>what is the maximum flow we can send from s to t that meet the flow constraints?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806168" y="5366886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4155696" y="4609616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4131506" y="6230277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5371268" y="5461722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3261453" y="5064901"/>
            <a:ext cx="972358" cy="3801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3261453" y="5822171"/>
            <a:ext cx="870053" cy="6748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14" idx="3"/>
          </p:cNvCxnSpPr>
          <p:nvPr/>
        </p:nvCxnSpPr>
        <p:spPr>
          <a:xfrm flipV="1">
            <a:off x="4664906" y="5917007"/>
            <a:ext cx="784477" cy="5799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 flipH="1">
            <a:off x="4398206" y="5143016"/>
            <a:ext cx="24190" cy="10872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5"/>
            <a:endCxn id="14" idx="1"/>
          </p:cNvCxnSpPr>
          <p:nvPr/>
        </p:nvCxnSpPr>
        <p:spPr>
          <a:xfrm>
            <a:off x="4610981" y="5064901"/>
            <a:ext cx="838402" cy="4749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3302801" y="484372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5028368" y="615400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20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3064706" y="5900286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4928910" y="488345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4422396" y="546172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30</a:t>
            </a:r>
            <a:endParaRPr lang="en-US" kern="1200" dirty="0"/>
          </a:p>
        </p:txBody>
      </p:sp>
    </p:spTree>
    <p:extLst>
      <p:ext uri="{BB962C8B-B14F-4D97-AF65-F5344CB8AC3E}">
        <p14:creationId xmlns:p14="http://schemas.microsoft.com/office/powerpoint/2010/main" val="2116442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Application: bipartite graph matching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572054"/>
            <a:ext cx="8229600" cy="990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2100" dirty="0">
                <a:latin typeface="Arial" charset="0"/>
              </a:rPr>
              <a:t>Bipartite graph – a graph where every vertex can be partitioned into two sets X and Y such that all edges connect a vertex u </a:t>
            </a:r>
            <a:r>
              <a:rPr lang="en-US" sz="2100" dirty="0">
                <a:latin typeface="Arial" charset="0"/>
                <a:sym typeface="Symbol" charset="0"/>
              </a:rPr>
              <a:t></a:t>
            </a:r>
            <a:r>
              <a:rPr lang="en-US" sz="2100" dirty="0">
                <a:latin typeface="Arial" charset="0"/>
                <a:cs typeface="Arial" charset="0"/>
              </a:rPr>
              <a:t> X and a vertex v </a:t>
            </a:r>
            <a:r>
              <a:rPr lang="en-US" sz="2100" dirty="0">
                <a:latin typeface="Arial" charset="0"/>
                <a:sym typeface="Symbol" charset="0"/>
              </a:rPr>
              <a:t></a:t>
            </a:r>
            <a:r>
              <a:rPr lang="en-US" sz="2100" dirty="0">
                <a:latin typeface="Arial" charset="0"/>
                <a:cs typeface="Arial" charset="0"/>
              </a:rPr>
              <a:t> Y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819400" y="2667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A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2819400" y="38100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B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2819400" y="4953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C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5562600" y="32766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E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2743200" y="60198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D</a:t>
              </a: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5562600" y="4572000"/>
            <a:ext cx="533400" cy="533400"/>
            <a:chOff x="1824" y="2736"/>
            <a:chExt cx="336" cy="336"/>
          </a:xfrm>
        </p:grpSpPr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F</a:t>
              </a:r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5562600" y="5715000"/>
            <a:ext cx="533400" cy="533400"/>
            <a:chOff x="1824" y="2736"/>
            <a:chExt cx="336" cy="336"/>
          </a:xfrm>
        </p:grpSpPr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G</a:t>
              </a:r>
            </a:p>
          </p:txBody>
        </p:sp>
      </p:grpSp>
      <p:sp>
        <p:nvSpPr>
          <p:cNvPr id="26" name="Line 36"/>
          <p:cNvSpPr>
            <a:spLocks noChangeShapeType="1"/>
          </p:cNvSpPr>
          <p:nvPr/>
        </p:nvSpPr>
        <p:spPr bwMode="auto">
          <a:xfrm flipV="1">
            <a:off x="3200400" y="4876800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7"/>
          <p:cNvSpPr>
            <a:spLocks noChangeShapeType="1"/>
          </p:cNvSpPr>
          <p:nvPr/>
        </p:nvSpPr>
        <p:spPr bwMode="auto">
          <a:xfrm>
            <a:off x="3352800" y="5257800"/>
            <a:ext cx="2209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 flipV="1">
            <a:off x="3276600" y="3733800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9"/>
          <p:cNvSpPr>
            <a:spLocks noChangeShapeType="1"/>
          </p:cNvSpPr>
          <p:nvPr/>
        </p:nvSpPr>
        <p:spPr bwMode="auto">
          <a:xfrm>
            <a:off x="3352800" y="4114800"/>
            <a:ext cx="2286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40"/>
          <p:cNvSpPr>
            <a:spLocks noChangeShapeType="1"/>
          </p:cNvSpPr>
          <p:nvPr/>
        </p:nvSpPr>
        <p:spPr bwMode="auto">
          <a:xfrm>
            <a:off x="3352800" y="2971800"/>
            <a:ext cx="2209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41"/>
          <p:cNvSpPr>
            <a:spLocks noChangeShapeType="1"/>
          </p:cNvSpPr>
          <p:nvPr/>
        </p:nvSpPr>
        <p:spPr bwMode="auto">
          <a:xfrm>
            <a:off x="3276600" y="4267200"/>
            <a:ext cx="2438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09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Application: bipartite graph matching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572054"/>
            <a:ext cx="8229600" cy="990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2100" dirty="0">
                <a:latin typeface="Arial" charset="0"/>
              </a:rPr>
              <a:t>A </a:t>
            </a:r>
            <a:r>
              <a:rPr lang="en-US" sz="2100" i="1" dirty="0">
                <a:latin typeface="Arial" charset="0"/>
              </a:rPr>
              <a:t>matching </a:t>
            </a:r>
            <a:r>
              <a:rPr lang="en-US" sz="2100" dirty="0">
                <a:latin typeface="Arial" charset="0"/>
              </a:rPr>
              <a:t>M</a:t>
            </a:r>
            <a:r>
              <a:rPr lang="en-US" sz="2100" i="1" dirty="0">
                <a:latin typeface="Arial" charset="0"/>
              </a:rPr>
              <a:t> </a:t>
            </a:r>
            <a:r>
              <a:rPr lang="en-US" sz="2100" dirty="0">
                <a:latin typeface="Arial" charset="0"/>
              </a:rPr>
              <a:t>is a subset of edges such that each node occurs </a:t>
            </a:r>
            <a:r>
              <a:rPr lang="en-US" sz="2100" b="1" dirty="0">
                <a:latin typeface="Arial" charset="0"/>
              </a:rPr>
              <a:t>at most once</a:t>
            </a:r>
            <a:r>
              <a:rPr lang="en-US" sz="2100" dirty="0">
                <a:latin typeface="Arial" charset="0"/>
              </a:rPr>
              <a:t> in M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819400" y="2667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A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2819400" y="38100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B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2819400" y="4953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C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5562600" y="32766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E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2743200" y="60198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D</a:t>
              </a: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5562600" y="4572000"/>
            <a:ext cx="533400" cy="533400"/>
            <a:chOff x="1824" y="2736"/>
            <a:chExt cx="336" cy="336"/>
          </a:xfrm>
        </p:grpSpPr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F</a:t>
              </a:r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5562600" y="5715000"/>
            <a:ext cx="533400" cy="533400"/>
            <a:chOff x="1824" y="2736"/>
            <a:chExt cx="336" cy="336"/>
          </a:xfrm>
        </p:grpSpPr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G</a:t>
              </a:r>
            </a:p>
          </p:txBody>
        </p:sp>
      </p:grpSp>
      <p:sp>
        <p:nvSpPr>
          <p:cNvPr id="26" name="Line 36"/>
          <p:cNvSpPr>
            <a:spLocks noChangeShapeType="1"/>
          </p:cNvSpPr>
          <p:nvPr/>
        </p:nvSpPr>
        <p:spPr bwMode="auto">
          <a:xfrm flipV="1">
            <a:off x="3200400" y="4876800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7"/>
          <p:cNvSpPr>
            <a:spLocks noChangeShapeType="1"/>
          </p:cNvSpPr>
          <p:nvPr/>
        </p:nvSpPr>
        <p:spPr bwMode="auto">
          <a:xfrm>
            <a:off x="3352800" y="5257800"/>
            <a:ext cx="2209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 flipV="1">
            <a:off x="3276600" y="3733800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9"/>
          <p:cNvSpPr>
            <a:spLocks noChangeShapeType="1"/>
          </p:cNvSpPr>
          <p:nvPr/>
        </p:nvSpPr>
        <p:spPr bwMode="auto">
          <a:xfrm>
            <a:off x="3352800" y="4114800"/>
            <a:ext cx="2286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40"/>
          <p:cNvSpPr>
            <a:spLocks noChangeShapeType="1"/>
          </p:cNvSpPr>
          <p:nvPr/>
        </p:nvSpPr>
        <p:spPr bwMode="auto">
          <a:xfrm>
            <a:off x="3352800" y="2971800"/>
            <a:ext cx="2209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41"/>
          <p:cNvSpPr>
            <a:spLocks noChangeShapeType="1"/>
          </p:cNvSpPr>
          <p:nvPr/>
        </p:nvSpPr>
        <p:spPr bwMode="auto">
          <a:xfrm>
            <a:off x="3276600" y="4267200"/>
            <a:ext cx="2438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523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0000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2068</TotalTime>
  <Words>1939</Words>
  <Application>Microsoft Macintosh PowerPoint</Application>
  <PresentationFormat>On-screen Show (4:3)</PresentationFormat>
  <Paragraphs>588</Paragraphs>
  <Slides>48</Slides>
  <Notes>13</Notes>
  <HiddenSlides>5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Arial</vt:lpstr>
      <vt:lpstr>Calibri</vt:lpstr>
      <vt:lpstr>Lucida Grande</vt:lpstr>
      <vt:lpstr>Symbol</vt:lpstr>
      <vt:lpstr>Tw Cen MT</vt:lpstr>
      <vt:lpstr>Wingdings</vt:lpstr>
      <vt:lpstr>Wingdings 2</vt:lpstr>
      <vt:lpstr>Median</vt:lpstr>
      <vt:lpstr>Max Flow</vt:lpstr>
      <vt:lpstr>Admin</vt:lpstr>
      <vt:lpstr>Flow graph/networks</vt:lpstr>
      <vt:lpstr>Flow constraints</vt:lpstr>
      <vt:lpstr>Another flow problem</vt:lpstr>
      <vt:lpstr>Another flow problem</vt:lpstr>
      <vt:lpstr>Max flow problem</vt:lpstr>
      <vt:lpstr>Application: bipartite graph matching</vt:lpstr>
      <vt:lpstr>Application: bipartite graph matching</vt:lpstr>
      <vt:lpstr>Application: bipartite graph matching</vt:lpstr>
      <vt:lpstr>Application: bipartite graph matching</vt:lpstr>
      <vt:lpstr>Application: bipartite graph matching</vt:lpstr>
      <vt:lpstr>Application: bipartite graph matching</vt:lpstr>
      <vt:lpstr>Application: bipartite graph matching</vt:lpstr>
      <vt:lpstr>Application: bipartite graph matching</vt:lpstr>
      <vt:lpstr>Application: bipartite graph matching</vt:lpstr>
      <vt:lpstr>Application: bipartite graph matching</vt:lpstr>
      <vt:lpstr>Application: bipartite graph matching</vt:lpstr>
      <vt:lpstr>Application: bipartite graph matching</vt:lpstr>
      <vt:lpstr>Application: bipartite graph matching</vt:lpstr>
      <vt:lpstr>Application: bipartite graph matching</vt:lpstr>
      <vt:lpstr>Application: bipartite graph matching</vt:lpstr>
      <vt:lpstr>Application: bipartite graph matching</vt:lpstr>
      <vt:lpstr>Application: bipartite graph matching</vt:lpstr>
      <vt:lpstr>Application: bipartite graph matching</vt:lpstr>
      <vt:lpstr>Survey Design</vt:lpstr>
      <vt:lpstr>Survey Design</vt:lpstr>
      <vt:lpstr>Survey design</vt:lpstr>
      <vt:lpstr>Edge Disjoint Paths</vt:lpstr>
      <vt:lpstr>Edge Disjoint Paths</vt:lpstr>
      <vt:lpstr>Edge Disjoint Paths Problem</vt:lpstr>
      <vt:lpstr>Edge Disjoint Paths Problem</vt:lpstr>
      <vt:lpstr>Edge Disjoint Paths</vt:lpstr>
      <vt:lpstr>Edge Disjoint Paths</vt:lpstr>
      <vt:lpstr>Edge Disjoint Paths</vt:lpstr>
      <vt:lpstr>Max-flow variations</vt:lpstr>
      <vt:lpstr>Max-flow variations</vt:lpstr>
      <vt:lpstr>Max-flow variations</vt:lpstr>
      <vt:lpstr>Max-flow variations</vt:lpstr>
      <vt:lpstr>Max-flow variations</vt:lpstr>
      <vt:lpstr>Max-flow variations</vt:lpstr>
      <vt:lpstr>Max-flow variations</vt:lpstr>
      <vt:lpstr>Max-flow variations</vt:lpstr>
      <vt:lpstr>Max-flow variations</vt:lpstr>
      <vt:lpstr>More problems: maximum independent path</vt:lpstr>
      <vt:lpstr>More problems: maximum independent path</vt:lpstr>
      <vt:lpstr>More problems: maximum independent path</vt:lpstr>
      <vt:lpstr>maximum independent path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 Flow</dc:title>
  <dc:creator>David Kauchak</dc:creator>
  <cp:lastModifiedBy>David Robert Kauchak</cp:lastModifiedBy>
  <cp:revision>257</cp:revision>
  <cp:lastPrinted>2022-11-10T21:21:10Z</cp:lastPrinted>
  <dcterms:created xsi:type="dcterms:W3CDTF">2012-04-20T19:10:08Z</dcterms:created>
  <dcterms:modified xsi:type="dcterms:W3CDTF">2024-04-09T17:30:53Z</dcterms:modified>
</cp:coreProperties>
</file>