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7"/>
  </p:notesMasterIdLst>
  <p:sldIdLst>
    <p:sldId id="256" r:id="rId2"/>
    <p:sldId id="483" r:id="rId3"/>
    <p:sldId id="466" r:id="rId4"/>
    <p:sldId id="267" r:id="rId5"/>
    <p:sldId id="268" r:id="rId6"/>
    <p:sldId id="259" r:id="rId7"/>
    <p:sldId id="266" r:id="rId8"/>
    <p:sldId id="280" r:id="rId9"/>
    <p:sldId id="407" r:id="rId10"/>
    <p:sldId id="265" r:id="rId11"/>
    <p:sldId id="272" r:id="rId12"/>
    <p:sldId id="408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2" r:id="rId21"/>
    <p:sldId id="283" r:id="rId22"/>
    <p:sldId id="303" r:id="rId23"/>
    <p:sldId id="467" r:id="rId24"/>
    <p:sldId id="468" r:id="rId25"/>
    <p:sldId id="305" r:id="rId26"/>
    <p:sldId id="433" r:id="rId27"/>
    <p:sldId id="308" r:id="rId28"/>
    <p:sldId id="309" r:id="rId29"/>
    <p:sldId id="311" r:id="rId30"/>
    <p:sldId id="312" r:id="rId31"/>
    <p:sldId id="409" r:id="rId32"/>
    <p:sldId id="434" r:id="rId33"/>
    <p:sldId id="313" r:id="rId34"/>
    <p:sldId id="469" r:id="rId35"/>
    <p:sldId id="411" r:id="rId36"/>
    <p:sldId id="310" r:id="rId37"/>
    <p:sldId id="314" r:id="rId38"/>
    <p:sldId id="316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412" r:id="rId49"/>
    <p:sldId id="299" r:id="rId50"/>
    <p:sldId id="300" r:id="rId51"/>
    <p:sldId id="294" r:id="rId52"/>
    <p:sldId id="295" r:id="rId53"/>
    <p:sldId id="296" r:id="rId54"/>
    <p:sldId id="297" r:id="rId55"/>
    <p:sldId id="298" r:id="rId56"/>
    <p:sldId id="301" r:id="rId57"/>
    <p:sldId id="319" r:id="rId58"/>
    <p:sldId id="320" r:id="rId59"/>
    <p:sldId id="302" r:id="rId60"/>
    <p:sldId id="317" r:id="rId61"/>
    <p:sldId id="322" r:id="rId62"/>
    <p:sldId id="323" r:id="rId63"/>
    <p:sldId id="324" r:id="rId64"/>
    <p:sldId id="325" r:id="rId65"/>
    <p:sldId id="326" r:id="rId66"/>
    <p:sldId id="327" r:id="rId67"/>
    <p:sldId id="318" r:id="rId68"/>
    <p:sldId id="328" r:id="rId69"/>
    <p:sldId id="329" r:id="rId70"/>
    <p:sldId id="331" r:id="rId71"/>
    <p:sldId id="330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435" r:id="rId82"/>
    <p:sldId id="437" r:id="rId83"/>
    <p:sldId id="440" r:id="rId84"/>
    <p:sldId id="441" r:id="rId85"/>
    <p:sldId id="439" r:id="rId86"/>
    <p:sldId id="442" r:id="rId87"/>
    <p:sldId id="443" r:id="rId88"/>
    <p:sldId id="444" r:id="rId89"/>
    <p:sldId id="436" r:id="rId90"/>
    <p:sldId id="445" r:id="rId91"/>
    <p:sldId id="481" r:id="rId92"/>
    <p:sldId id="446" r:id="rId93"/>
    <p:sldId id="482" r:id="rId94"/>
    <p:sldId id="449" r:id="rId95"/>
    <p:sldId id="470" r:id="rId96"/>
    <p:sldId id="471" r:id="rId97"/>
    <p:sldId id="472" r:id="rId98"/>
    <p:sldId id="453" r:id="rId99"/>
    <p:sldId id="454" r:id="rId100"/>
    <p:sldId id="455" r:id="rId101"/>
    <p:sldId id="475" r:id="rId102"/>
    <p:sldId id="474" r:id="rId103"/>
    <p:sldId id="477" r:id="rId104"/>
    <p:sldId id="479" r:id="rId105"/>
    <p:sldId id="478" r:id="rId106"/>
    <p:sldId id="457" r:id="rId107"/>
    <p:sldId id="459" r:id="rId108"/>
    <p:sldId id="458" r:id="rId109"/>
    <p:sldId id="460" r:id="rId110"/>
    <p:sldId id="463" r:id="rId111"/>
    <p:sldId id="448" r:id="rId112"/>
    <p:sldId id="464" r:id="rId113"/>
    <p:sldId id="465" r:id="rId114"/>
    <p:sldId id="461" r:id="rId115"/>
    <p:sldId id="257" r:id="rId1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/>
    <p:restoredTop sz="94829"/>
  </p:normalViewPr>
  <p:slideViewPr>
    <p:cSldViewPr snapToGrid="0" snapToObjects="1">
      <p:cViewPr varScale="1">
        <p:scale>
          <a:sx n="147" d="100"/>
          <a:sy n="147" d="100"/>
        </p:scale>
        <p:origin x="22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>
            <a:extLst>
              <a:ext uri="{FF2B5EF4-FFF2-40B4-BE49-F238E27FC236}">
                <a16:creationId xmlns:a16="http://schemas.microsoft.com/office/drawing/2014/main" id="{9F89591F-69A1-9C4F-BD18-A3C91BB99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0" name="Notes Placeholder 2">
            <a:extLst>
              <a:ext uri="{FF2B5EF4-FFF2-40B4-BE49-F238E27FC236}">
                <a16:creationId xmlns:a16="http://schemas.microsoft.com/office/drawing/2014/main" id="{8FDBB0DC-0B4E-C04A-B70B-BD051664A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775BE4CF-321E-DE48-9EAB-F263821B2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E391AE-CB97-1345-BE01-CAB150F63CD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325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4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sorted or inversely sorted data (and there are other cases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3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4/30/24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24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0.png"/><Relationship Id="rId10" Type="http://schemas.openxmlformats.org/officeDocument/2006/relationships/image" Target="../media/image390.png"/><Relationship Id="rId4" Type="http://schemas.openxmlformats.org/officeDocument/2006/relationships/image" Target="../media/image280.png"/><Relationship Id="rId9" Type="http://schemas.openxmlformats.org/officeDocument/2006/relationships/image" Target="../media/image380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4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DHFF4wjWYU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C89527B-8B1D-6A4F-B987-5E7778E2E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4578" name="Text Box 22">
            <a:extLst>
              <a:ext uri="{FF2B5EF4-FFF2-40B4-BE49-F238E27FC236}">
                <a16:creationId xmlns:a16="http://schemas.microsoft.com/office/drawing/2014/main" id="{5EFF6F80-6F84-BA44-88D3-89DB3568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  <p:sp>
        <p:nvSpPr>
          <p:cNvPr id="24579" name="Text Box 23">
            <a:extLst>
              <a:ext uri="{FF2B5EF4-FFF2-40B4-BE49-F238E27FC236}">
                <a16:creationId xmlns:a16="http://schemas.microsoft.com/office/drawing/2014/main" id="{C4A7C560-4EB1-7347-B7EA-4F168F7B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4580" name="Oval 24">
            <a:extLst>
              <a:ext uri="{FF2B5EF4-FFF2-40B4-BE49-F238E27FC236}">
                <a16:creationId xmlns:a16="http://schemas.microsoft.com/office/drawing/2014/main" id="{8CFFABD2-D621-024E-9221-E7153937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1" name="Text Box 25">
            <a:extLst>
              <a:ext uri="{FF2B5EF4-FFF2-40B4-BE49-F238E27FC236}">
                <a16:creationId xmlns:a16="http://schemas.microsoft.com/office/drawing/2014/main" id="{3307B154-6C9D-0349-B647-CE6222835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4582" name="Oval 26">
            <a:extLst>
              <a:ext uri="{FF2B5EF4-FFF2-40B4-BE49-F238E27FC236}">
                <a16:creationId xmlns:a16="http://schemas.microsoft.com/office/drawing/2014/main" id="{BF11D87A-DAF7-834F-B45C-C0AC37C40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Text Box 27">
            <a:extLst>
              <a:ext uri="{FF2B5EF4-FFF2-40B4-BE49-F238E27FC236}">
                <a16:creationId xmlns:a16="http://schemas.microsoft.com/office/drawing/2014/main" id="{BF072659-3626-FA43-82E6-A30841C4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4584" name="Oval 28">
            <a:extLst>
              <a:ext uri="{FF2B5EF4-FFF2-40B4-BE49-F238E27FC236}">
                <a16:creationId xmlns:a16="http://schemas.microsoft.com/office/drawing/2014/main" id="{F2C03457-4365-364E-B245-338CAC56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Line 29">
            <a:extLst>
              <a:ext uri="{FF2B5EF4-FFF2-40B4-BE49-F238E27FC236}">
                <a16:creationId xmlns:a16="http://schemas.microsoft.com/office/drawing/2014/main" id="{84EC27D2-2F68-8C48-A667-D967D9CCA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30">
            <a:extLst>
              <a:ext uri="{FF2B5EF4-FFF2-40B4-BE49-F238E27FC236}">
                <a16:creationId xmlns:a16="http://schemas.microsoft.com/office/drawing/2014/main" id="{E508B907-2B4B-D44A-81D3-D95B7D510A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 Box 31">
            <a:extLst>
              <a:ext uri="{FF2B5EF4-FFF2-40B4-BE49-F238E27FC236}">
                <a16:creationId xmlns:a16="http://schemas.microsoft.com/office/drawing/2014/main" id="{AE319D2E-BCCB-C54B-A0B9-084258AB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4588" name="Oval 32">
            <a:extLst>
              <a:ext uri="{FF2B5EF4-FFF2-40B4-BE49-F238E27FC236}">
                <a16:creationId xmlns:a16="http://schemas.microsoft.com/office/drawing/2014/main" id="{B4E1C437-5D94-434E-A0E4-9F78E91B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Text Box 33">
            <a:extLst>
              <a:ext uri="{FF2B5EF4-FFF2-40B4-BE49-F238E27FC236}">
                <a16:creationId xmlns:a16="http://schemas.microsoft.com/office/drawing/2014/main" id="{330B04C7-1909-2E4B-A0AC-2382BDA53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90" name="Oval 34">
            <a:extLst>
              <a:ext uri="{FF2B5EF4-FFF2-40B4-BE49-F238E27FC236}">
                <a16:creationId xmlns:a16="http://schemas.microsoft.com/office/drawing/2014/main" id="{F137F11A-6A5F-9C4F-A9F0-92F01B1D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Text Box 35">
            <a:extLst>
              <a:ext uri="{FF2B5EF4-FFF2-40B4-BE49-F238E27FC236}">
                <a16:creationId xmlns:a16="http://schemas.microsoft.com/office/drawing/2014/main" id="{67C2C7D3-671B-3E44-8C7E-14D405FB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4592" name="Oval 36">
            <a:extLst>
              <a:ext uri="{FF2B5EF4-FFF2-40B4-BE49-F238E27FC236}">
                <a16:creationId xmlns:a16="http://schemas.microsoft.com/office/drawing/2014/main" id="{C3C205DF-DED5-A049-8F32-150B944EE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Line 37">
            <a:extLst>
              <a:ext uri="{FF2B5EF4-FFF2-40B4-BE49-F238E27FC236}">
                <a16:creationId xmlns:a16="http://schemas.microsoft.com/office/drawing/2014/main" id="{BAD75013-C5C2-7340-A16C-ED06DF31C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38">
            <a:extLst>
              <a:ext uri="{FF2B5EF4-FFF2-40B4-BE49-F238E27FC236}">
                <a16:creationId xmlns:a16="http://schemas.microsoft.com/office/drawing/2014/main" id="{7A0901B7-E960-3946-9D85-32F59FF82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39">
            <a:extLst>
              <a:ext uri="{FF2B5EF4-FFF2-40B4-BE49-F238E27FC236}">
                <a16:creationId xmlns:a16="http://schemas.microsoft.com/office/drawing/2014/main" id="{DA04533E-A814-0849-87E5-75A6A6140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Text Box 40">
            <a:extLst>
              <a:ext uri="{FF2B5EF4-FFF2-40B4-BE49-F238E27FC236}">
                <a16:creationId xmlns:a16="http://schemas.microsoft.com/office/drawing/2014/main" id="{0A351FD1-84FE-C64D-8588-B4A8CA759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4598" name="Picture 1">
            <a:extLst>
              <a:ext uri="{FF2B5EF4-FFF2-40B4-BE49-F238E27FC236}">
                <a16:creationId xmlns:a16="http://schemas.microsoft.com/office/drawing/2014/main" id="{91AA0397-1CDC-854E-A439-1241D41AC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981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62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6254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99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/>
              <p:nvPr/>
            </p:nvSpPr>
            <p:spPr>
              <a:xfrm>
                <a:off x="757508" y="5528525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528525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/>
              <p:nvPr/>
            </p:nvSpPr>
            <p:spPr>
              <a:xfrm>
                <a:off x="1635452" y="4335979"/>
                <a:ext cx="5251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w.r.t.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452" y="4335979"/>
                <a:ext cx="5251566" cy="523220"/>
              </a:xfrm>
              <a:prstGeom prst="rect">
                <a:avLst/>
              </a:prstGeom>
              <a:blipFill>
                <a:blip r:embed="rId7"/>
                <a:stretch>
                  <a:fillRect l="-2410" t="-11905" r="-216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97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69845-1509-B247-A286-26C16DEC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38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/>
              <p:nvPr/>
            </p:nvSpPr>
            <p:spPr>
              <a:xfrm>
                <a:off x="989104" y="3969254"/>
                <a:ext cx="5595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800" i="1" dirty="0" err="1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04" y="3969254"/>
                <a:ext cx="5595443" cy="523220"/>
              </a:xfrm>
              <a:prstGeom prst="rect">
                <a:avLst/>
              </a:prstGeom>
              <a:blipFill>
                <a:blip r:embed="rId7"/>
                <a:stretch>
                  <a:fillRect l="-226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7091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3905330" y="3088381"/>
            <a:ext cx="555138" cy="565484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431944" y="357105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379170" y="357105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3070688" y="4268885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4547140" y="4270294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406906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4069063" cy="578685"/>
              </a:xfrm>
              <a:prstGeom prst="rect">
                <a:avLst/>
              </a:prstGeom>
              <a:blipFill>
                <a:blip r:embed="rId3"/>
                <a:stretch>
                  <a:fillRect l="-279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blipFill>
                <a:blip r:embed="rId4"/>
                <a:stretch>
                  <a:fillRect r="-55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5067721" y="4007275"/>
                <a:ext cx="2143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70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21" y="4007275"/>
                <a:ext cx="2143151" cy="523220"/>
              </a:xfrm>
              <a:prstGeom prst="rect">
                <a:avLst/>
              </a:prstGeom>
              <a:blipFill>
                <a:blip r:embed="rId5"/>
                <a:stretch>
                  <a:fillRect l="-1176" t="-11905" r="-470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6801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3905330" y="3088381"/>
            <a:ext cx="555138" cy="565484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431944" y="357105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379170" y="357105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3070688" y="4268885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4547140" y="4270294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546271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5462714" cy="578685"/>
              </a:xfrm>
              <a:prstGeom prst="rect">
                <a:avLst/>
              </a:prstGeom>
              <a:blipFill>
                <a:blip r:embed="rId3"/>
                <a:stretch>
                  <a:fillRect l="-2083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blipFill>
                <a:blip r:embed="rId4"/>
                <a:stretch>
                  <a:fillRect r="-55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blipFill>
                <a:blip r:embed="rId5"/>
                <a:stretch>
                  <a:fillRect r="-54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6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B14FF59-3AD1-5D42-8A4D-45440FA6FEBA}"/>
              </a:ext>
            </a:extLst>
          </p:cNvPr>
          <p:cNvSpPr/>
          <p:nvPr/>
        </p:nvSpPr>
        <p:spPr>
          <a:xfrm>
            <a:off x="3288392" y="4120049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D5AA91-A7E4-9847-818A-CA1AF00001E7}"/>
              </a:ext>
            </a:extLst>
          </p:cNvPr>
          <p:cNvSpPr/>
          <p:nvPr/>
        </p:nvSpPr>
        <p:spPr>
          <a:xfrm>
            <a:off x="4729721" y="4119924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32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3905330" y="3088381"/>
            <a:ext cx="555138" cy="565484"/>
          </a:xfrm>
          <a:prstGeom prst="ellipse">
            <a:avLst/>
          </a:prstGeom>
          <a:solidFill>
            <a:srgbClr val="000000">
              <a:alpha val="37647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99" y="3064314"/>
                <a:ext cx="48571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431944" y="357105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379170" y="357105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3070688" y="4268885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4547140" y="4270294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4348755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black: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4348755" cy="578685"/>
              </a:xfrm>
              <a:prstGeom prst="rect">
                <a:avLst/>
              </a:prstGeom>
              <a:blipFill>
                <a:blip r:embed="rId4"/>
                <a:stretch>
                  <a:fillRect l="-2616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22" y="4017898"/>
                <a:ext cx="2292102" cy="523220"/>
              </a:xfrm>
              <a:prstGeom prst="rect">
                <a:avLst/>
              </a:prstGeom>
              <a:blipFill>
                <a:blip r:embed="rId5"/>
                <a:stretch>
                  <a:fillRect r="-55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21" y="4007275"/>
                <a:ext cx="2292102" cy="523220"/>
              </a:xfrm>
              <a:prstGeom prst="rect">
                <a:avLst/>
              </a:prstGeom>
              <a:blipFill>
                <a:blip r:embed="rId6"/>
                <a:stretch>
                  <a:fillRect r="-54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7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5709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15FC-8B6B-1D47-8765-9C79C5B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99BFA6-88C7-2A41-B449-F9C752B8D5EA}"/>
              </a:ext>
            </a:extLst>
          </p:cNvPr>
          <p:cNvSpPr/>
          <p:nvPr/>
        </p:nvSpPr>
        <p:spPr>
          <a:xfrm>
            <a:off x="2171124" y="3443389"/>
            <a:ext cx="555138" cy="565484"/>
          </a:xfrm>
          <a:prstGeom prst="ellipse">
            <a:avLst/>
          </a:prstGeom>
          <a:solidFill>
            <a:srgbClr val="000000">
              <a:alpha val="37647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/>
              <p:nvPr/>
            </p:nvSpPr>
            <p:spPr>
              <a:xfrm>
                <a:off x="2215093" y="3419322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74E73-E302-FA45-A538-172EAE78C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93" y="3419322"/>
                <a:ext cx="48571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920C7A-EA87-C949-86F2-139DE9BA9DC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697738" y="3926060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F4DD8-6544-884C-BCCD-74CD4DF3C30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644964" y="3926060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iangle 7">
            <a:extLst>
              <a:ext uri="{FF2B5EF4-FFF2-40B4-BE49-F238E27FC236}">
                <a16:creationId xmlns:a16="http://schemas.microsoft.com/office/drawing/2014/main" id="{86568A1E-6787-CD46-BC81-7DAEFD4E3DB8}"/>
              </a:ext>
            </a:extLst>
          </p:cNvPr>
          <p:cNvSpPr/>
          <p:nvPr/>
        </p:nvSpPr>
        <p:spPr>
          <a:xfrm>
            <a:off x="1336482" y="4623893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81BEF8-48CC-F04A-95A3-B09F60C8B3EC}"/>
              </a:ext>
            </a:extLst>
          </p:cNvPr>
          <p:cNvSpPr/>
          <p:nvPr/>
        </p:nvSpPr>
        <p:spPr>
          <a:xfrm>
            <a:off x="2812934" y="4625302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/>
              <p:nvPr/>
            </p:nvSpPr>
            <p:spPr>
              <a:xfrm>
                <a:off x="533191" y="1917033"/>
                <a:ext cx="7267759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FF"/>
                    </a:solidFill>
                  </a:rPr>
                  <a:t>x is black: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𝑐h𝑖𝑙𝑑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rgbClr val="007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err="1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70FF"/>
                        </a:solidFill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459B53-1431-9448-930B-774CF769C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1" y="1917033"/>
                <a:ext cx="7267759" cy="578685"/>
              </a:xfrm>
              <a:prstGeom prst="rect">
                <a:avLst/>
              </a:prstGeom>
              <a:blipFill>
                <a:blip r:embed="rId4"/>
                <a:stretch>
                  <a:fillRect l="-1568" t="-4255" r="-174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/>
              <p:nvPr/>
            </p:nvSpPr>
            <p:spPr>
              <a:xfrm>
                <a:off x="-19154" y="4362283"/>
                <a:ext cx="1690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6F3985-F766-894F-8375-FEDD442A2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54" y="4362283"/>
                <a:ext cx="1690591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/>
              <p:nvPr/>
            </p:nvSpPr>
            <p:spPr>
              <a:xfrm>
                <a:off x="3544865" y="4413044"/>
                <a:ext cx="1690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6F7F7B-8B8A-6942-BFE1-0233B8865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865" y="4413044"/>
                <a:ext cx="1690591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/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265A69-CC93-274D-821E-6C52554E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" y="5868160"/>
                <a:ext cx="7328192" cy="830997"/>
              </a:xfrm>
              <a:prstGeom prst="rect">
                <a:avLst/>
              </a:prstGeom>
              <a:blipFill>
                <a:blip r:embed="rId7"/>
                <a:stretch>
                  <a:fillRect l="-1211" t="-6061" r="-3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5B8FC121-1125-1E4B-AB4C-B2ABB0FE4B57}"/>
              </a:ext>
            </a:extLst>
          </p:cNvPr>
          <p:cNvSpPr/>
          <p:nvPr/>
        </p:nvSpPr>
        <p:spPr>
          <a:xfrm>
            <a:off x="6047002" y="3461124"/>
            <a:ext cx="555138" cy="565484"/>
          </a:xfrm>
          <a:prstGeom prst="ellipse">
            <a:avLst/>
          </a:prstGeom>
          <a:solidFill>
            <a:srgbClr val="000000">
              <a:alpha val="37647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37CDB-2F56-CA4D-BAD5-51C560A337EA}"/>
                  </a:ext>
                </a:extLst>
              </p:cNvPr>
              <p:cNvSpPr txBox="1"/>
              <p:nvPr/>
            </p:nvSpPr>
            <p:spPr>
              <a:xfrm>
                <a:off x="6090971" y="3437057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D37CDB-2F56-CA4D-BAD5-51C560A3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71" y="3437057"/>
                <a:ext cx="4857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DF67BF-4D9B-F047-9C19-BF6E830AFCF7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5573616" y="3943795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E756E0-F04E-1542-82A7-E297495E8D2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6520842" y="3943795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2067D9BF-E950-6846-A4F1-3D6EE208997F}"/>
              </a:ext>
            </a:extLst>
          </p:cNvPr>
          <p:cNvSpPr/>
          <p:nvPr/>
        </p:nvSpPr>
        <p:spPr>
          <a:xfrm>
            <a:off x="5212360" y="4641628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407FFE01-C34A-7F43-A066-0B910405C10E}"/>
              </a:ext>
            </a:extLst>
          </p:cNvPr>
          <p:cNvSpPr/>
          <p:nvPr/>
        </p:nvSpPr>
        <p:spPr>
          <a:xfrm>
            <a:off x="6688812" y="4643037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A5C2B-48EF-4449-8A42-299ED209530D}"/>
                  </a:ext>
                </a:extLst>
              </p:cNvPr>
              <p:cNvSpPr txBox="1"/>
              <p:nvPr/>
            </p:nvSpPr>
            <p:spPr>
              <a:xfrm>
                <a:off x="7218038" y="4409322"/>
                <a:ext cx="1690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𝑐h𝑖𝑙𝑑</m:t>
                      </m:r>
                      <m:d>
                        <m:dPr>
                          <m:ctrlP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rgbClr val="007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5A5C2B-48EF-4449-8A42-299ED2095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38" y="4409322"/>
                <a:ext cx="1690591" cy="400110"/>
              </a:xfrm>
              <a:prstGeom prst="rect">
                <a:avLst/>
              </a:prstGeom>
              <a:blipFill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0F88FF5C-D23A-6546-A49A-0E506FE98D72}"/>
              </a:ext>
            </a:extLst>
          </p:cNvPr>
          <p:cNvSpPr/>
          <p:nvPr/>
        </p:nvSpPr>
        <p:spPr>
          <a:xfrm>
            <a:off x="5403426" y="4475854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CD043A-E2DE-AF45-9CA4-D98B975C667B}"/>
              </a:ext>
            </a:extLst>
          </p:cNvPr>
          <p:cNvSpPr/>
          <p:nvPr/>
        </p:nvSpPr>
        <p:spPr>
          <a:xfrm>
            <a:off x="6844755" y="4475729"/>
            <a:ext cx="315310" cy="333703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BD5DF5-2A89-3C4C-BB6E-ACFAEADA0405}"/>
              </a:ext>
            </a:extLst>
          </p:cNvPr>
          <p:cNvSpPr/>
          <p:nvPr/>
        </p:nvSpPr>
        <p:spPr>
          <a:xfrm>
            <a:off x="1553339" y="4428815"/>
            <a:ext cx="315310" cy="333703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26BF23-F4B7-834F-9EF2-1A714CA32E16}"/>
              </a:ext>
            </a:extLst>
          </p:cNvPr>
          <p:cNvSpPr/>
          <p:nvPr/>
        </p:nvSpPr>
        <p:spPr>
          <a:xfrm>
            <a:off x="2994668" y="4428690"/>
            <a:ext cx="315310" cy="333703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85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</a:t>
                </a:r>
                <a:r>
                  <a:rPr lang="en-US" sz="2400" dirty="0"/>
                  <a:t> </a:t>
                </a:r>
                <a:r>
                  <a:rPr lang="en-US" sz="2400" i="1" dirty="0"/>
                  <a:t>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/>
              <p:nvPr/>
            </p:nvSpPr>
            <p:spPr>
              <a:xfrm>
                <a:off x="989104" y="3969254"/>
                <a:ext cx="740048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x is red: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x is black: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743A02-BC7B-444C-B2CA-CF14DF942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04" y="3969254"/>
                <a:ext cx="7400487" cy="954107"/>
              </a:xfrm>
              <a:prstGeom prst="rect">
                <a:avLst/>
              </a:prstGeom>
              <a:blipFill>
                <a:blip r:embed="rId6"/>
                <a:stretch>
                  <a:fillRect l="-171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1912178" y="5468081"/>
                <a:ext cx="44428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800" i="1" dirty="0" err="1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800" dirty="0">
                    <a:solidFill>
                      <a:srgbClr val="007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78" y="5468081"/>
                <a:ext cx="4442883" cy="523220"/>
              </a:xfrm>
              <a:prstGeom prst="rect">
                <a:avLst/>
              </a:prstGeom>
              <a:blipFill>
                <a:blip r:embed="rId7"/>
                <a:stretch>
                  <a:fillRect l="-85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8462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blipFill>
                <a:blip r:embed="rId6"/>
                <a:stretch>
                  <a:fillRect l="-66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9AA1CA1-97E8-2B43-BCFC-402ED3EA881B}"/>
              </a:ext>
            </a:extLst>
          </p:cNvPr>
          <p:cNvSpPr/>
          <p:nvPr/>
        </p:nvSpPr>
        <p:spPr>
          <a:xfrm>
            <a:off x="3526957" y="4475747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/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0EFB7-B1C3-014B-A541-B60C95313917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53571" y="4958418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B840C-5D06-C44A-B7DD-098CF805BBE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000797" y="4958418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riangle 15">
            <a:extLst>
              <a:ext uri="{FF2B5EF4-FFF2-40B4-BE49-F238E27FC236}">
                <a16:creationId xmlns:a16="http://schemas.microsoft.com/office/drawing/2014/main" id="{AEC5D056-CFAE-DB4E-A166-5EDE815A4402}"/>
              </a:ext>
            </a:extLst>
          </p:cNvPr>
          <p:cNvSpPr/>
          <p:nvPr/>
        </p:nvSpPr>
        <p:spPr>
          <a:xfrm>
            <a:off x="2692315" y="5656251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A4ADF1F-7035-DD48-AC3A-7F8C87EFD1F0}"/>
              </a:ext>
            </a:extLst>
          </p:cNvPr>
          <p:cNvSpPr/>
          <p:nvPr/>
        </p:nvSpPr>
        <p:spPr>
          <a:xfrm>
            <a:off x="4168767" y="5657660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DE5BE-9431-F843-8A88-C0B76F857375}"/>
              </a:ext>
            </a:extLst>
          </p:cNvPr>
          <p:cNvSpPr txBox="1"/>
          <p:nvPr/>
        </p:nvSpPr>
        <p:spPr>
          <a:xfrm>
            <a:off x="5402179" y="5053262"/>
            <a:ext cx="261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many (internal nodes are in this tree (at least)?</a:t>
            </a:r>
          </a:p>
        </p:txBody>
      </p:sp>
    </p:spTree>
    <p:extLst>
      <p:ext uri="{BB962C8B-B14F-4D97-AF65-F5344CB8AC3E}">
        <p14:creationId xmlns:p14="http://schemas.microsoft.com/office/powerpoint/2010/main" val="10164715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blipFill>
                <a:blip r:embed="rId6"/>
                <a:stretch>
                  <a:fillRect l="-66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9AA1CA1-97E8-2B43-BCFC-402ED3EA881B}"/>
              </a:ext>
            </a:extLst>
          </p:cNvPr>
          <p:cNvSpPr/>
          <p:nvPr/>
        </p:nvSpPr>
        <p:spPr>
          <a:xfrm>
            <a:off x="3526957" y="4475747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/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7F73A-F8DD-C344-97EA-BAD38C50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26" y="4451680"/>
                <a:ext cx="48571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0EFB7-B1C3-014B-A541-B60C95313917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53571" y="4958418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B840C-5D06-C44A-B7DD-098CF805BBE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000797" y="4958418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riangle 15">
            <a:extLst>
              <a:ext uri="{FF2B5EF4-FFF2-40B4-BE49-F238E27FC236}">
                <a16:creationId xmlns:a16="http://schemas.microsoft.com/office/drawing/2014/main" id="{AEC5D056-CFAE-DB4E-A166-5EDE815A4402}"/>
              </a:ext>
            </a:extLst>
          </p:cNvPr>
          <p:cNvSpPr/>
          <p:nvPr/>
        </p:nvSpPr>
        <p:spPr>
          <a:xfrm>
            <a:off x="2692315" y="5656251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A4ADF1F-7035-DD48-AC3A-7F8C87EFD1F0}"/>
              </a:ext>
            </a:extLst>
          </p:cNvPr>
          <p:cNvSpPr/>
          <p:nvPr/>
        </p:nvSpPr>
        <p:spPr>
          <a:xfrm>
            <a:off x="4168767" y="5657660"/>
            <a:ext cx="722511" cy="770021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/>
              <p:nvPr/>
            </p:nvSpPr>
            <p:spPr>
              <a:xfrm>
                <a:off x="4891278" y="5847297"/>
                <a:ext cx="1886991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78" y="5847297"/>
                <a:ext cx="1886991" cy="486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D6550B-1C44-8A4B-B369-A2A827147D14}"/>
                  </a:ext>
                </a:extLst>
              </p:cNvPr>
              <p:cNvSpPr txBox="1"/>
              <p:nvPr/>
            </p:nvSpPr>
            <p:spPr>
              <a:xfrm>
                <a:off x="877325" y="5865294"/>
                <a:ext cx="1886991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D6550B-1C44-8A4B-B369-A2A82714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25" y="5865294"/>
                <a:ext cx="1886991" cy="486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AC2CD-2704-8546-A6AB-5469F4B6DB86}"/>
                  </a:ext>
                </a:extLst>
              </p:cNvPr>
              <p:cNvSpPr txBox="1"/>
              <p:nvPr/>
            </p:nvSpPr>
            <p:spPr>
              <a:xfrm>
                <a:off x="4100605" y="4475747"/>
                <a:ext cx="439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8AC2CD-2704-8546-A6AB-5469F4B6D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05" y="4475747"/>
                <a:ext cx="43954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531E993-0846-AC4F-93D7-29C35C713E7A}"/>
              </a:ext>
            </a:extLst>
          </p:cNvPr>
          <p:cNvSpPr/>
          <p:nvPr/>
        </p:nvSpPr>
        <p:spPr>
          <a:xfrm>
            <a:off x="324852" y="3284365"/>
            <a:ext cx="6864224" cy="542556"/>
          </a:xfrm>
          <a:prstGeom prst="rect">
            <a:avLst/>
          </a:prstGeom>
          <a:noFill/>
          <a:ln w="3810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13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3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Inductive case: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&gt; 0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764083"/>
                <a:ext cx="3174652" cy="461665"/>
              </a:xfrm>
              <a:prstGeom prst="rect">
                <a:avLst/>
              </a:prstGeom>
              <a:blipFill>
                <a:blip r:embed="rId4"/>
                <a:stretch>
                  <a:fillRect l="-2789" t="-10811" r="-159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/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IH: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for all y that are </a:t>
                </a:r>
                <a:r>
                  <a:rPr lang="en-US" sz="2400" i="1" dirty="0"/>
                  <a:t>subtrees of 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0DB4B-824C-4049-B995-B4EC5A06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284365"/>
                <a:ext cx="6704336" cy="476990"/>
              </a:xfrm>
              <a:prstGeom prst="rect">
                <a:avLst/>
              </a:prstGeom>
              <a:blipFill>
                <a:blip r:embed="rId5"/>
                <a:stretch>
                  <a:fillRect l="-1323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/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 ≥ 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2BB2F8-6806-124B-BDF2-C5A47E8B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3826921"/>
                <a:ext cx="3831883" cy="461665"/>
              </a:xfrm>
              <a:prstGeom prst="rect">
                <a:avLst/>
              </a:prstGeom>
              <a:blipFill>
                <a:blip r:embed="rId6"/>
                <a:stretch>
                  <a:fillRect l="-66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/>
              <p:nvPr/>
            </p:nvSpPr>
            <p:spPr>
              <a:xfrm>
                <a:off x="789178" y="4704297"/>
                <a:ext cx="5081712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+ 1 =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DE5311-8AE2-BC4A-AD29-78C5C0DA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78" y="4704297"/>
                <a:ext cx="5081712" cy="486672"/>
              </a:xfrm>
              <a:prstGeom prst="rect">
                <a:avLst/>
              </a:prstGeom>
              <a:blipFill>
                <a:blip r:embed="rId7"/>
                <a:stretch>
                  <a:fillRect l="-746" t="-5128" r="-995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E0F19A-E16A-F54D-9753-548131BD60EE}"/>
                  </a:ext>
                </a:extLst>
              </p:cNvPr>
              <p:cNvSpPr txBox="1"/>
              <p:nvPr/>
            </p:nvSpPr>
            <p:spPr>
              <a:xfrm>
                <a:off x="5710334" y="4704297"/>
                <a:ext cx="1585049" cy="486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𝑏h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E0F19A-E16A-F54D-9753-548131BD6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34" y="4704297"/>
                <a:ext cx="1585049" cy="486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67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6">
            <a:extLst>
              <a:ext uri="{FF2B5EF4-FFF2-40B4-BE49-F238E27FC236}">
                <a16:creationId xmlns:a16="http://schemas.microsoft.com/office/drawing/2014/main" id="{3F0465AE-C708-6B4C-BF1A-B581AEEA8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>
            <a:extLst>
              <a:ext uri="{FF2B5EF4-FFF2-40B4-BE49-F238E27FC236}">
                <a16:creationId xmlns:a16="http://schemas.microsoft.com/office/drawing/2014/main" id="{39237EFD-11E1-B74F-998C-A6743C5D3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7988F433-31A7-334B-B2AD-166A0A68E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5604" name="Oval 5">
            <a:extLst>
              <a:ext uri="{FF2B5EF4-FFF2-40B4-BE49-F238E27FC236}">
                <a16:creationId xmlns:a16="http://schemas.microsoft.com/office/drawing/2014/main" id="{888E0058-B431-C04D-92AB-D5206180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7BD771AB-6B38-9948-B8A6-DCBDD09F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5606" name="Oval 7">
            <a:extLst>
              <a:ext uri="{FF2B5EF4-FFF2-40B4-BE49-F238E27FC236}">
                <a16:creationId xmlns:a16="http://schemas.microsoft.com/office/drawing/2014/main" id="{1168BB2E-428B-214A-B0A1-2E3A89A9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433ED23B-52E4-514D-A54F-6B833AC5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5608" name="Oval 9">
            <a:extLst>
              <a:ext uri="{FF2B5EF4-FFF2-40B4-BE49-F238E27FC236}">
                <a16:creationId xmlns:a16="http://schemas.microsoft.com/office/drawing/2014/main" id="{A620409E-F727-7644-89CA-1E6FAA64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429B8EF0-F894-4F43-9AD7-91B3A379F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FBCAE8AA-188C-A44A-BF91-CF38BE3DF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AB9FB110-5450-FD4F-BE77-A6AC53B21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5612" name="Oval 13">
            <a:extLst>
              <a:ext uri="{FF2B5EF4-FFF2-40B4-BE49-F238E27FC236}">
                <a16:creationId xmlns:a16="http://schemas.microsoft.com/office/drawing/2014/main" id="{CC4825F7-113A-1141-B5E1-E055AD4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A7CC84B0-92EA-6640-921A-1707FA79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5614" name="Oval 15">
            <a:extLst>
              <a:ext uri="{FF2B5EF4-FFF2-40B4-BE49-F238E27FC236}">
                <a16:creationId xmlns:a16="http://schemas.microsoft.com/office/drawing/2014/main" id="{5FB85C2B-C446-E34D-A0BF-6C1AB724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Text Box 16">
            <a:extLst>
              <a:ext uri="{FF2B5EF4-FFF2-40B4-BE49-F238E27FC236}">
                <a16:creationId xmlns:a16="http://schemas.microsoft.com/office/drawing/2014/main" id="{F2E9F38D-8AA7-8345-A52F-28B87FD92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5616" name="Oval 17">
            <a:extLst>
              <a:ext uri="{FF2B5EF4-FFF2-40B4-BE49-F238E27FC236}">
                <a16:creationId xmlns:a16="http://schemas.microsoft.com/office/drawing/2014/main" id="{05D66DF5-94D5-6B40-B68B-F9739A6FF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3041934D-F913-1A41-8085-30960E8A0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BDD53099-BAB2-1E4D-A4E1-605C38172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0">
            <a:extLst>
              <a:ext uri="{FF2B5EF4-FFF2-40B4-BE49-F238E27FC236}">
                <a16:creationId xmlns:a16="http://schemas.microsoft.com/office/drawing/2014/main" id="{EB2EB4AA-B589-9144-A1D2-7829C258B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1">
            <a:extLst>
              <a:ext uri="{FF2B5EF4-FFF2-40B4-BE49-F238E27FC236}">
                <a16:creationId xmlns:a16="http://schemas.microsoft.com/office/drawing/2014/main" id="{35083834-ED8F-E64F-AAAE-22403127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5623" name="Rectangle 25">
            <a:extLst>
              <a:ext uri="{FF2B5EF4-FFF2-40B4-BE49-F238E27FC236}">
                <a16:creationId xmlns:a16="http://schemas.microsoft.com/office/drawing/2014/main" id="{92133872-9330-F045-A88F-DC78C8F5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05400"/>
            <a:ext cx="48006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4DD4A31E-2F7C-8B4F-914B-06840C3F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324946442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D028-0622-3547-8E77-5390234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 (</a:t>
            </a:r>
            <a:r>
              <a:rPr lang="en-US" i="1" dirty="0"/>
              <a:t>almost there!)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internal (non-leaf) nodes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  <a:blipFill>
                <a:blip r:embed="rId2"/>
                <a:stretch>
                  <a:fillRect l="-1711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8670E3-C555-2246-999E-73DD9189C9CF}"/>
              </a:ext>
            </a:extLst>
          </p:cNvPr>
          <p:cNvSpPr txBox="1"/>
          <p:nvPr/>
        </p:nvSpPr>
        <p:spPr>
          <a:xfrm>
            <a:off x="2408899" y="4648200"/>
            <a:ext cx="3367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this help us?</a:t>
            </a:r>
          </a:p>
        </p:txBody>
      </p:sp>
    </p:spTree>
    <p:extLst>
      <p:ext uri="{BB962C8B-B14F-4D97-AF65-F5344CB8AC3E}">
        <p14:creationId xmlns:p14="http://schemas.microsoft.com/office/powerpoint/2010/main" val="35391448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D028-0622-3547-8E77-5390234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internal (non-leaf) nodes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5B2BB43-2140-BE40-B2E9-4446212C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78138"/>
                <a:ext cx="8153400" cy="2142962"/>
              </a:xfrm>
              <a:blipFill>
                <a:blip r:embed="rId2"/>
                <a:stretch>
                  <a:fillRect l="-1713" r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68EE-AA77-CE4D-9B86-8D7CD4A174AB}"/>
              </a:ext>
            </a:extLst>
          </p:cNvPr>
          <p:cNvCxnSpPr/>
          <p:nvPr/>
        </p:nvCxnSpPr>
        <p:spPr>
          <a:xfrm>
            <a:off x="396748" y="3568700"/>
            <a:ext cx="83693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5AD1CD-5EF1-E044-9ECB-0EA7AF5833FD}"/>
                  </a:ext>
                </a:extLst>
              </p:cNvPr>
              <p:cNvSpPr/>
              <p:nvPr/>
            </p:nvSpPr>
            <p:spPr>
              <a:xfrm>
                <a:off x="1258495" y="3721100"/>
                <a:ext cx="2243819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≥2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5AD1CD-5EF1-E044-9ECB-0EA7AF583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95" y="3721100"/>
                <a:ext cx="2243819" cy="476990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86CBC7-9080-FC44-9E1E-DFE7B4AC4360}"/>
              </a:ext>
            </a:extLst>
          </p:cNvPr>
          <p:cNvSpPr txBox="1"/>
          <p:nvPr/>
        </p:nvSpPr>
        <p:spPr>
          <a:xfrm>
            <a:off x="5168898" y="3700656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BA27F2-5B0D-CC47-B08B-D18322F8309E}"/>
                  </a:ext>
                </a:extLst>
              </p:cNvPr>
              <p:cNvSpPr/>
              <p:nvPr/>
            </p:nvSpPr>
            <p:spPr>
              <a:xfrm>
                <a:off x="1258495" y="4401023"/>
                <a:ext cx="2349618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≥2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)/2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BA27F2-5B0D-CC47-B08B-D18322F83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95" y="4401023"/>
                <a:ext cx="2349618" cy="476990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D30DCD-60E3-844F-99C2-E56CD561E4D1}"/>
              </a:ext>
            </a:extLst>
          </p:cNvPr>
          <p:cNvSpPr txBox="1"/>
          <p:nvPr/>
        </p:nvSpPr>
        <p:spPr>
          <a:xfrm>
            <a:off x="5168898" y="4263266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Claim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A2AEC0-3189-324A-96E8-E4D94E8FE457}"/>
                  </a:ext>
                </a:extLst>
              </p:cNvPr>
              <p:cNvSpPr/>
              <p:nvPr/>
            </p:nvSpPr>
            <p:spPr>
              <a:xfrm>
                <a:off x="750495" y="5080946"/>
                <a:ext cx="2349618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 ≥2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)/2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A2AEC0-3189-324A-96E8-E4D94E8F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5" y="5080946"/>
                <a:ext cx="2349618" cy="476990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8BA7D2D-D935-F04A-8F95-99A2269A370B}"/>
                  </a:ext>
                </a:extLst>
              </p:cNvPr>
              <p:cNvSpPr/>
              <p:nvPr/>
            </p:nvSpPr>
            <p:spPr>
              <a:xfrm>
                <a:off x="813995" y="5760869"/>
                <a:ext cx="2952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8BA7D2D-D935-F04A-8F95-99A2269A3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95" y="5760869"/>
                <a:ext cx="2952603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C321DBA-DA7C-3143-B983-2DCE9E13E673}"/>
              </a:ext>
            </a:extLst>
          </p:cNvPr>
          <p:cNvSpPr txBox="1"/>
          <p:nvPr/>
        </p:nvSpPr>
        <p:spPr>
          <a:xfrm>
            <a:off x="5168897" y="4884836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1FE7F1-63C6-1A4B-99B0-5EC7F13CC99E}"/>
              </a:ext>
            </a:extLst>
          </p:cNvPr>
          <p:cNvSpPr txBox="1"/>
          <p:nvPr/>
        </p:nvSpPr>
        <p:spPr>
          <a:xfrm>
            <a:off x="5168897" y="5607351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BCD67-CE21-9044-A7E8-69E78723E3FA}"/>
              </a:ext>
            </a:extLst>
          </p:cNvPr>
          <p:cNvSpPr txBox="1"/>
          <p:nvPr/>
        </p:nvSpPr>
        <p:spPr>
          <a:xfrm>
            <a:off x="3225800" y="6344102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229455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1E1-3EAA-054B-8EF5-037C3524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0AF009C-3D23-A64C-8C7D-0EDB0605B562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CB14EB-9CC3-D74C-B89A-34EA82BC2E3A}"/>
                  </a:ext>
                </a:extLst>
              </p:cNvPr>
              <p:cNvSpPr txBox="1"/>
              <p:nvPr/>
            </p:nvSpPr>
            <p:spPr>
              <a:xfrm>
                <a:off x="5155236" y="2155590"/>
                <a:ext cx="36108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70FF"/>
                    </a:solidFill>
                  </a:rPr>
                  <a:t>If</a:t>
                </a:r>
                <a:r>
                  <a:rPr lang="en-US" sz="2400" dirty="0">
                    <a:solidFill>
                      <a:srgbClr val="0070FF"/>
                    </a:solidFill>
                  </a:rPr>
                  <a:t> we can maintain these properties: height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CB14EB-9CC3-D74C-B89A-34EA82BC2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36" y="2155590"/>
                <a:ext cx="3610812" cy="830997"/>
              </a:xfrm>
              <a:prstGeom prst="rect">
                <a:avLst/>
              </a:prstGeom>
              <a:blipFill>
                <a:blip r:embed="rId2"/>
                <a:stretch>
                  <a:fillRect l="-245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8EF3244B-8163-8B44-B7AA-1823AD4725A1}"/>
              </a:ext>
            </a:extLst>
          </p:cNvPr>
          <p:cNvSpPr txBox="1">
            <a:spLocks noChangeArrowheads="1"/>
          </p:cNvSpPr>
          <p:nvPr/>
        </p:nvSpPr>
        <p:spPr>
          <a:xfrm>
            <a:off x="2078788" y="4470400"/>
            <a:ext cx="1845512" cy="1790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Search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Insert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Delete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D2FD8E-6E98-734A-9EA5-E6700ECAC3CE}"/>
                  </a:ext>
                </a:extLst>
              </p:cNvPr>
              <p:cNvSpPr txBox="1"/>
              <p:nvPr/>
            </p:nvSpPr>
            <p:spPr>
              <a:xfrm>
                <a:off x="3524582" y="5005685"/>
                <a:ext cx="3610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FF"/>
                    </a:solidFill>
                  </a:rPr>
                  <a:t>These all become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007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D2FD8E-6E98-734A-9EA5-E6700ECAC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82" y="5005685"/>
                <a:ext cx="3610812" cy="461665"/>
              </a:xfrm>
              <a:prstGeom prst="rect">
                <a:avLst/>
              </a:prstGeom>
              <a:blipFill>
                <a:blip r:embed="rId3"/>
                <a:stretch>
                  <a:fillRect l="-2807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066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68D-EEF7-4143-9E6A-678FBACA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it be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6E7BE-EEDD-7342-A469-A057296D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136900"/>
            <a:ext cx="7772400" cy="3060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72194C-3345-6C49-AC90-E8383F97EA98}"/>
              </a:ext>
            </a:extLst>
          </p:cNvPr>
          <p:cNvSpPr/>
          <p:nvPr/>
        </p:nvSpPr>
        <p:spPr>
          <a:xfrm>
            <a:off x="3251200" y="638810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Tree_rotation</a:t>
            </a:r>
            <a:r>
              <a:rPr lang="en-US" sz="1400" dirty="0"/>
              <a:t>#/media/</a:t>
            </a:r>
            <a:r>
              <a:rPr lang="en-US" sz="1400" dirty="0" err="1"/>
              <a:t>File:Tree_rotation.png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8B28C-1326-834A-92C6-E8B0B2E1ED78}"/>
              </a:ext>
            </a:extLst>
          </p:cNvPr>
          <p:cNvSpPr txBox="1"/>
          <p:nvPr/>
        </p:nvSpPr>
        <p:spPr>
          <a:xfrm>
            <a:off x="1044448" y="1795155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maintain the red-black tree properties without making insertion and deletion more expensive?</a:t>
            </a:r>
          </a:p>
        </p:txBody>
      </p:sp>
    </p:spTree>
    <p:extLst>
      <p:ext uri="{BB962C8B-B14F-4D97-AF65-F5344CB8AC3E}">
        <p14:creationId xmlns:p14="http://schemas.microsoft.com/office/powerpoint/2010/main" val="38972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A792-8A1B-8B43-A1AD-8A20EEAC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4FEF-AD5A-AC45-A4BE-FA78D07436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683000"/>
            <a:ext cx="8153400" cy="622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https://www.youtube.com/watch?v=vDHFF4wjWYU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078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2C1A2E-B7CC-7947-9CD2-9A3A541FE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Number guessing game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D427A90-032F-FC4B-BD54-A8527980B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I’</a:t>
            </a:r>
            <a:r>
              <a:rPr lang="en-US" altLang="ja-JP" sz="2400"/>
              <a:t>m thinking of a number between 1 and 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You are trying to guess the answer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For each guess, I’</a:t>
            </a:r>
            <a:r>
              <a:rPr lang="en-US" altLang="ja-JP" sz="2400"/>
              <a:t>ll tell you </a:t>
            </a:r>
            <a:r>
              <a:rPr lang="ja-JP" altLang="en-US" sz="2400"/>
              <a:t>“</a:t>
            </a:r>
            <a:r>
              <a:rPr lang="en-US" altLang="ja-JP" sz="2400"/>
              <a:t>correct</a:t>
            </a:r>
            <a:r>
              <a:rPr lang="ja-JP" altLang="en-US" sz="2400"/>
              <a:t>”</a:t>
            </a:r>
            <a:r>
              <a:rPr lang="en-US" altLang="ja-JP" sz="2400"/>
              <a:t>, </a:t>
            </a:r>
            <a:r>
              <a:rPr lang="ja-JP" altLang="en-US" sz="2400"/>
              <a:t>“</a:t>
            </a:r>
            <a:r>
              <a:rPr lang="en-US" altLang="ja-JP" sz="2400"/>
              <a:t>higher</a:t>
            </a:r>
            <a:r>
              <a:rPr lang="ja-JP" altLang="en-US" sz="2400"/>
              <a:t>”</a:t>
            </a:r>
            <a:r>
              <a:rPr lang="en-US" altLang="ja-JP" sz="2400"/>
              <a:t> or </a:t>
            </a:r>
            <a:r>
              <a:rPr lang="ja-JP" altLang="en-US" sz="2400"/>
              <a:t>“</a:t>
            </a:r>
            <a:r>
              <a:rPr lang="en-US" altLang="ja-JP" sz="2400"/>
              <a:t>lower</a:t>
            </a:r>
            <a:r>
              <a:rPr lang="ja-JP" altLang="en-US" sz="2400"/>
              <a:t>”</a:t>
            </a:r>
            <a:endParaRPr lang="en-US" altLang="ja-JP" sz="2400"/>
          </a:p>
          <a:p>
            <a:pPr marL="0" indent="0" eaLnBrk="1" hangingPunct="1"/>
            <a:endParaRPr lang="en-US" altLang="en-US" sz="24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Describe an algorithm that minimizes the number of guesses</a:t>
            </a:r>
          </a:p>
          <a:p>
            <a:pPr marL="0" indent="0"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9686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7">
            <a:extLst>
              <a:ext uri="{FF2B5EF4-FFF2-40B4-BE49-F238E27FC236}">
                <a16:creationId xmlns:a16="http://schemas.microsoft.com/office/drawing/2014/main" id="{DD29EF67-44B1-1E49-A51A-9D40551B8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0" name="Rectangle 2">
            <a:extLst>
              <a:ext uri="{FF2B5EF4-FFF2-40B4-BE49-F238E27FC236}">
                <a16:creationId xmlns:a16="http://schemas.microsoft.com/office/drawing/2014/main" id="{83A065E6-9BE8-414F-92E6-7E00EEF3C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19406136-0F7B-A04C-A5ED-F566FFD8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A9BE8692-A31A-6C49-9E2B-6A2AA4F72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45EF7430-C7F9-1643-AF4C-8149897D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DC638046-C967-6544-AB63-8CA7B989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6CC2447A-CDA0-E84C-8DD5-95A7B0D5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9F9DB1DA-8FE1-184A-A92F-9822665B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73290D09-5160-F34E-8955-00520236D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2431990C-0ECF-C544-AC2E-B93803C79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02BA3600-A2D2-A94C-A2E0-4F4DA6BE3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6636" name="Oval 12">
            <a:extLst>
              <a:ext uri="{FF2B5EF4-FFF2-40B4-BE49-F238E27FC236}">
                <a16:creationId xmlns:a16="http://schemas.microsoft.com/office/drawing/2014/main" id="{31B7A942-40CC-3D49-90A5-1AAA257C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8A9759DB-78FF-4B4E-864D-FDEC81E1A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BEDFE63A-F663-E446-B2D3-D1ABA47F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4481F80B-11FD-9A44-A25F-B025D660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52CF6F05-338B-C744-836B-55109339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657E9033-F6C9-0748-AD7A-0238E82A0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EB474099-5C68-5242-93C4-579D86747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AA6C3C34-7CBC-D141-A596-8FC2F04C0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253D111C-BF37-2E4D-8FEC-073F4E0AB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6647" name="Rectangle 24">
            <a:extLst>
              <a:ext uri="{FF2B5EF4-FFF2-40B4-BE49-F238E27FC236}">
                <a16:creationId xmlns:a16="http://schemas.microsoft.com/office/drawing/2014/main" id="{BDBD1090-EEFB-FA4C-B1F0-EF7804E7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638800"/>
            <a:ext cx="4800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Text Box 25">
            <a:extLst>
              <a:ext uri="{FF2B5EF4-FFF2-40B4-BE49-F238E27FC236}">
                <a16:creationId xmlns:a16="http://schemas.microsoft.com/office/drawing/2014/main" id="{DF0713D3-BC7E-6A43-AC55-B21337FF6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648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9 &gt; 12?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69FA395B-0CBA-2346-9710-57E65DCC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401893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7239193-9733-2F47-A90F-9FC5BB316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7650" name="Text Box 4">
            <a:extLst>
              <a:ext uri="{FF2B5EF4-FFF2-40B4-BE49-F238E27FC236}">
                <a16:creationId xmlns:a16="http://schemas.microsoft.com/office/drawing/2014/main" id="{E40C5FF0-58F6-3148-9F36-5451D84F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7651" name="Oval 5">
            <a:extLst>
              <a:ext uri="{FF2B5EF4-FFF2-40B4-BE49-F238E27FC236}">
                <a16:creationId xmlns:a16="http://schemas.microsoft.com/office/drawing/2014/main" id="{53CAD97B-E6FC-6041-83C3-D7399BB79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7E7151D5-642F-224A-9239-3AEE1353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7653" name="Oval 7">
            <a:extLst>
              <a:ext uri="{FF2B5EF4-FFF2-40B4-BE49-F238E27FC236}">
                <a16:creationId xmlns:a16="http://schemas.microsoft.com/office/drawing/2014/main" id="{E6775601-4167-034A-9576-4893C9E8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52E3E032-2137-EA40-83EB-891F0841F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7655" name="Oval 9">
            <a:extLst>
              <a:ext uri="{FF2B5EF4-FFF2-40B4-BE49-F238E27FC236}">
                <a16:creationId xmlns:a16="http://schemas.microsoft.com/office/drawing/2014/main" id="{B4D8E4F5-04A4-E240-B786-0620432D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4C27F83B-9D29-394E-AF96-FB3050966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1">
            <a:extLst>
              <a:ext uri="{FF2B5EF4-FFF2-40B4-BE49-F238E27FC236}">
                <a16:creationId xmlns:a16="http://schemas.microsoft.com/office/drawing/2014/main" id="{BBED9A6D-40E3-6C42-B1AB-D4F33C0D9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Text Box 12">
            <a:extLst>
              <a:ext uri="{FF2B5EF4-FFF2-40B4-BE49-F238E27FC236}">
                <a16:creationId xmlns:a16="http://schemas.microsoft.com/office/drawing/2014/main" id="{6181DDE7-CC86-3D41-9B85-6952DD531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7659" name="Oval 13">
            <a:extLst>
              <a:ext uri="{FF2B5EF4-FFF2-40B4-BE49-F238E27FC236}">
                <a16:creationId xmlns:a16="http://schemas.microsoft.com/office/drawing/2014/main" id="{D01FA1E5-DBA1-044F-AFB9-CD197BAE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D85282AF-7EE4-514D-B78F-035E5BB32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7661" name="Oval 15">
            <a:extLst>
              <a:ext uri="{FF2B5EF4-FFF2-40B4-BE49-F238E27FC236}">
                <a16:creationId xmlns:a16="http://schemas.microsoft.com/office/drawing/2014/main" id="{9F5DFC29-A7AE-A44D-8A22-50965117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Text Box 16">
            <a:extLst>
              <a:ext uri="{FF2B5EF4-FFF2-40B4-BE49-F238E27FC236}">
                <a16:creationId xmlns:a16="http://schemas.microsoft.com/office/drawing/2014/main" id="{6874C822-FCC7-0346-88B9-DA01CC9A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7663" name="Oval 17">
            <a:extLst>
              <a:ext uri="{FF2B5EF4-FFF2-40B4-BE49-F238E27FC236}">
                <a16:creationId xmlns:a16="http://schemas.microsoft.com/office/drawing/2014/main" id="{D41C6D7D-A54F-0C4A-B26E-B33F9F50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Line 18">
            <a:extLst>
              <a:ext uri="{FF2B5EF4-FFF2-40B4-BE49-F238E27FC236}">
                <a16:creationId xmlns:a16="http://schemas.microsoft.com/office/drawing/2014/main" id="{CDCDC0BD-696E-D44D-8E44-3D43027E6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9">
            <a:extLst>
              <a:ext uri="{FF2B5EF4-FFF2-40B4-BE49-F238E27FC236}">
                <a16:creationId xmlns:a16="http://schemas.microsoft.com/office/drawing/2014/main" id="{3FA00333-6BE4-1B4C-B056-D7BE06F20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20">
            <a:extLst>
              <a:ext uri="{FF2B5EF4-FFF2-40B4-BE49-F238E27FC236}">
                <a16:creationId xmlns:a16="http://schemas.microsoft.com/office/drawing/2014/main" id="{B94A4981-A7BF-FF4C-9E7F-89FA39B61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Text Box 21">
            <a:extLst>
              <a:ext uri="{FF2B5EF4-FFF2-40B4-BE49-F238E27FC236}">
                <a16:creationId xmlns:a16="http://schemas.microsoft.com/office/drawing/2014/main" id="{17547056-09B9-8B41-8A3F-FBA877CE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7670" name="Picture 25">
            <a:extLst>
              <a:ext uri="{FF2B5EF4-FFF2-40B4-BE49-F238E27FC236}">
                <a16:creationId xmlns:a16="http://schemas.microsoft.com/office/drawing/2014/main" id="{A461F1AD-3684-914D-B3AF-EEFC03A3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>
            <a:extLst>
              <a:ext uri="{FF2B5EF4-FFF2-40B4-BE49-F238E27FC236}">
                <a16:creationId xmlns:a16="http://schemas.microsoft.com/office/drawing/2014/main" id="{DDAF80F0-221D-C945-A1FA-E377D0F42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321908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A1C3A65-7F07-2744-AFA0-7F5D52ECF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8674" name="Text Box 4">
            <a:extLst>
              <a:ext uri="{FF2B5EF4-FFF2-40B4-BE49-F238E27FC236}">
                <a16:creationId xmlns:a16="http://schemas.microsoft.com/office/drawing/2014/main" id="{97AC0BF5-DBE2-E249-96DA-BD952F27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8675" name="Oval 5">
            <a:extLst>
              <a:ext uri="{FF2B5EF4-FFF2-40B4-BE49-F238E27FC236}">
                <a16:creationId xmlns:a16="http://schemas.microsoft.com/office/drawing/2014/main" id="{7A56DCB4-35A7-B542-94D8-95B227BB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6" name="Text Box 6">
            <a:extLst>
              <a:ext uri="{FF2B5EF4-FFF2-40B4-BE49-F238E27FC236}">
                <a16:creationId xmlns:a16="http://schemas.microsoft.com/office/drawing/2014/main" id="{CBD43E59-20FD-C148-89A3-2238DAEF0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8677" name="Oval 7">
            <a:extLst>
              <a:ext uri="{FF2B5EF4-FFF2-40B4-BE49-F238E27FC236}">
                <a16:creationId xmlns:a16="http://schemas.microsoft.com/office/drawing/2014/main" id="{26F2CDFF-F396-9444-9330-3F8432E3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Text Box 8">
            <a:extLst>
              <a:ext uri="{FF2B5EF4-FFF2-40B4-BE49-F238E27FC236}">
                <a16:creationId xmlns:a16="http://schemas.microsoft.com/office/drawing/2014/main" id="{D84BC3BA-CC4D-2D48-95D4-7BF4865E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8679" name="Oval 9">
            <a:extLst>
              <a:ext uri="{FF2B5EF4-FFF2-40B4-BE49-F238E27FC236}">
                <a16:creationId xmlns:a16="http://schemas.microsoft.com/office/drawing/2014/main" id="{801A49F0-61A5-E044-97E7-BEA399180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Line 10">
            <a:extLst>
              <a:ext uri="{FF2B5EF4-FFF2-40B4-BE49-F238E27FC236}">
                <a16:creationId xmlns:a16="http://schemas.microsoft.com/office/drawing/2014/main" id="{632CF7B5-5AB1-2249-96FC-B311819B5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1">
            <a:extLst>
              <a:ext uri="{FF2B5EF4-FFF2-40B4-BE49-F238E27FC236}">
                <a16:creationId xmlns:a16="http://schemas.microsoft.com/office/drawing/2014/main" id="{C37EE180-B63D-F44E-85C0-615B5CA3A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Text Box 12">
            <a:extLst>
              <a:ext uri="{FF2B5EF4-FFF2-40B4-BE49-F238E27FC236}">
                <a16:creationId xmlns:a16="http://schemas.microsoft.com/office/drawing/2014/main" id="{55111D70-5CA1-FC42-94FF-1ECD9EE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9</a:t>
            </a:r>
          </a:p>
        </p:txBody>
      </p:sp>
      <p:sp>
        <p:nvSpPr>
          <p:cNvPr id="28683" name="Oval 13">
            <a:extLst>
              <a:ext uri="{FF2B5EF4-FFF2-40B4-BE49-F238E27FC236}">
                <a16:creationId xmlns:a16="http://schemas.microsoft.com/office/drawing/2014/main" id="{C4A7D732-6F0A-E54F-AF82-6620CBBA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Text Box 14">
            <a:extLst>
              <a:ext uri="{FF2B5EF4-FFF2-40B4-BE49-F238E27FC236}">
                <a16:creationId xmlns:a16="http://schemas.microsoft.com/office/drawing/2014/main" id="{41582040-BB07-DF4E-8DB8-E4D6A04B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8685" name="Oval 15">
            <a:extLst>
              <a:ext uri="{FF2B5EF4-FFF2-40B4-BE49-F238E27FC236}">
                <a16:creationId xmlns:a16="http://schemas.microsoft.com/office/drawing/2014/main" id="{6E2A7AF4-84F2-984F-BB8F-35554B59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Text Box 16">
            <a:extLst>
              <a:ext uri="{FF2B5EF4-FFF2-40B4-BE49-F238E27FC236}">
                <a16:creationId xmlns:a16="http://schemas.microsoft.com/office/drawing/2014/main" id="{2D1E14D7-DC59-4147-B2F8-0F21AE13C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8687" name="Oval 17">
            <a:extLst>
              <a:ext uri="{FF2B5EF4-FFF2-40B4-BE49-F238E27FC236}">
                <a16:creationId xmlns:a16="http://schemas.microsoft.com/office/drawing/2014/main" id="{B49E01FB-BBA5-7043-AD47-9050E83C1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Line 18">
            <a:extLst>
              <a:ext uri="{FF2B5EF4-FFF2-40B4-BE49-F238E27FC236}">
                <a16:creationId xmlns:a16="http://schemas.microsoft.com/office/drawing/2014/main" id="{E7530013-3B6D-6C45-B90E-B481D9108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9">
            <a:extLst>
              <a:ext uri="{FF2B5EF4-FFF2-40B4-BE49-F238E27FC236}">
                <a16:creationId xmlns:a16="http://schemas.microsoft.com/office/drawing/2014/main" id="{96C3EC47-810A-1E47-A051-746BBC843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20">
            <a:extLst>
              <a:ext uri="{FF2B5EF4-FFF2-40B4-BE49-F238E27FC236}">
                <a16:creationId xmlns:a16="http://schemas.microsoft.com/office/drawing/2014/main" id="{3A868592-67F7-6642-9F88-6E0690ADA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Text Box 21">
            <a:extLst>
              <a:ext uri="{FF2B5EF4-FFF2-40B4-BE49-F238E27FC236}">
                <a16:creationId xmlns:a16="http://schemas.microsoft.com/office/drawing/2014/main" id="{C32371C9-74C1-134C-87D6-0B82B15B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8694" name="Picture 25">
            <a:extLst>
              <a:ext uri="{FF2B5EF4-FFF2-40B4-BE49-F238E27FC236}">
                <a16:creationId xmlns:a16="http://schemas.microsoft.com/office/drawing/2014/main" id="{713CD425-457A-CA48-9B25-D09449A1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>
            <a:extLst>
              <a:ext uri="{FF2B5EF4-FFF2-40B4-BE49-F238E27FC236}">
                <a16:creationId xmlns:a16="http://schemas.microsoft.com/office/drawing/2014/main" id="{9AC039D9-97D6-724E-9138-8729C44E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102066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45AEF59-B669-344F-A4C6-8B90744E9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29698" name="Text Box 4">
            <a:extLst>
              <a:ext uri="{FF2B5EF4-FFF2-40B4-BE49-F238E27FC236}">
                <a16:creationId xmlns:a16="http://schemas.microsoft.com/office/drawing/2014/main" id="{9763AF42-B374-5041-832B-A2E3BB4B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9699" name="Oval 5">
            <a:extLst>
              <a:ext uri="{FF2B5EF4-FFF2-40B4-BE49-F238E27FC236}">
                <a16:creationId xmlns:a16="http://schemas.microsoft.com/office/drawing/2014/main" id="{E4C51BC0-9CE0-A64B-8B26-D1B929C71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Text Box 6">
            <a:extLst>
              <a:ext uri="{FF2B5EF4-FFF2-40B4-BE49-F238E27FC236}">
                <a16:creationId xmlns:a16="http://schemas.microsoft.com/office/drawing/2014/main" id="{577EB73C-EB39-5343-B775-A6A932E80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9701" name="Oval 7">
            <a:extLst>
              <a:ext uri="{FF2B5EF4-FFF2-40B4-BE49-F238E27FC236}">
                <a16:creationId xmlns:a16="http://schemas.microsoft.com/office/drawing/2014/main" id="{D4D1A9DF-E6EF-494F-8097-C3492C9C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2" name="Text Box 8">
            <a:extLst>
              <a:ext uri="{FF2B5EF4-FFF2-40B4-BE49-F238E27FC236}">
                <a16:creationId xmlns:a16="http://schemas.microsoft.com/office/drawing/2014/main" id="{D41D4B5F-7636-BC4B-8807-93B9378E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9703" name="Oval 9">
            <a:extLst>
              <a:ext uri="{FF2B5EF4-FFF2-40B4-BE49-F238E27FC236}">
                <a16:creationId xmlns:a16="http://schemas.microsoft.com/office/drawing/2014/main" id="{29A627BE-1312-8342-9AE0-D50C9E06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Line 10">
            <a:extLst>
              <a:ext uri="{FF2B5EF4-FFF2-40B4-BE49-F238E27FC236}">
                <a16:creationId xmlns:a16="http://schemas.microsoft.com/office/drawing/2014/main" id="{3FD2DF29-876B-034A-A476-39C0970AE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11">
            <a:extLst>
              <a:ext uri="{FF2B5EF4-FFF2-40B4-BE49-F238E27FC236}">
                <a16:creationId xmlns:a16="http://schemas.microsoft.com/office/drawing/2014/main" id="{3CDBAC65-FCE2-1647-A66E-72CFC27EF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2">
            <a:extLst>
              <a:ext uri="{FF2B5EF4-FFF2-40B4-BE49-F238E27FC236}">
                <a16:creationId xmlns:a16="http://schemas.microsoft.com/office/drawing/2014/main" id="{793B9923-3CA1-AA4D-A4D3-B3EC2F9AC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29707" name="Oval 13">
            <a:extLst>
              <a:ext uri="{FF2B5EF4-FFF2-40B4-BE49-F238E27FC236}">
                <a16:creationId xmlns:a16="http://schemas.microsoft.com/office/drawing/2014/main" id="{2C60106B-219D-C247-A859-11E8FF63E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8" name="Text Box 14">
            <a:extLst>
              <a:ext uri="{FF2B5EF4-FFF2-40B4-BE49-F238E27FC236}">
                <a16:creationId xmlns:a16="http://schemas.microsoft.com/office/drawing/2014/main" id="{6A3BEECB-CD51-434C-B851-9C773D82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9709" name="Oval 15">
            <a:extLst>
              <a:ext uri="{FF2B5EF4-FFF2-40B4-BE49-F238E27FC236}">
                <a16:creationId xmlns:a16="http://schemas.microsoft.com/office/drawing/2014/main" id="{0DA06B81-9D14-3E4C-BCFF-D851911A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Text Box 16">
            <a:extLst>
              <a:ext uri="{FF2B5EF4-FFF2-40B4-BE49-F238E27FC236}">
                <a16:creationId xmlns:a16="http://schemas.microsoft.com/office/drawing/2014/main" id="{09A5E588-3DBD-7D40-B9EC-C98ADDE40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29711" name="Oval 17">
            <a:extLst>
              <a:ext uri="{FF2B5EF4-FFF2-40B4-BE49-F238E27FC236}">
                <a16:creationId xmlns:a16="http://schemas.microsoft.com/office/drawing/2014/main" id="{F485A6D3-9BD5-E04D-9D59-0DE799FAF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2" name="Line 18">
            <a:extLst>
              <a:ext uri="{FF2B5EF4-FFF2-40B4-BE49-F238E27FC236}">
                <a16:creationId xmlns:a16="http://schemas.microsoft.com/office/drawing/2014/main" id="{A05F4432-7C8A-3F46-8A74-3E8775FBE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9">
            <a:extLst>
              <a:ext uri="{FF2B5EF4-FFF2-40B4-BE49-F238E27FC236}">
                <a16:creationId xmlns:a16="http://schemas.microsoft.com/office/drawing/2014/main" id="{A3BCCD58-B1E6-784F-B520-6433DC8BC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20">
            <a:extLst>
              <a:ext uri="{FF2B5EF4-FFF2-40B4-BE49-F238E27FC236}">
                <a16:creationId xmlns:a16="http://schemas.microsoft.com/office/drawing/2014/main" id="{9D8EAA6C-C673-3A4C-84C5-19EEA5075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21">
            <a:extLst>
              <a:ext uri="{FF2B5EF4-FFF2-40B4-BE49-F238E27FC236}">
                <a16:creationId xmlns:a16="http://schemas.microsoft.com/office/drawing/2014/main" id="{8026FF32-745D-694D-8BD8-B111360A4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29717" name="Picture 25">
            <a:extLst>
              <a:ext uri="{FF2B5EF4-FFF2-40B4-BE49-F238E27FC236}">
                <a16:creationId xmlns:a16="http://schemas.microsoft.com/office/drawing/2014/main" id="{6269B241-221A-444A-BB9B-222293A3B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22">
            <a:extLst>
              <a:ext uri="{FF2B5EF4-FFF2-40B4-BE49-F238E27FC236}">
                <a16:creationId xmlns:a16="http://schemas.microsoft.com/office/drawing/2014/main" id="{077B552F-5029-2E41-9A9A-5B3569046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2163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9)</a:t>
            </a:r>
          </a:p>
        </p:txBody>
      </p:sp>
    </p:spTree>
    <p:extLst>
      <p:ext uri="{BB962C8B-B14F-4D97-AF65-F5344CB8AC3E}">
        <p14:creationId xmlns:p14="http://schemas.microsoft.com/office/powerpoint/2010/main" val="9256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CBF6AB3-5D3B-F64D-8B33-BB68D0131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30722" name="Text Box 3">
            <a:extLst>
              <a:ext uri="{FF2B5EF4-FFF2-40B4-BE49-F238E27FC236}">
                <a16:creationId xmlns:a16="http://schemas.microsoft.com/office/drawing/2014/main" id="{543BA950-3E0E-B342-9CF2-FFFBF22E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13)</a:t>
            </a: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E2BAE696-1AA3-2C45-A857-5738735D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30724" name="Oval 5">
            <a:extLst>
              <a:ext uri="{FF2B5EF4-FFF2-40B4-BE49-F238E27FC236}">
                <a16:creationId xmlns:a16="http://schemas.microsoft.com/office/drawing/2014/main" id="{ACF49393-6397-9E43-A729-8BD4C03C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3362E5CE-D7A3-854B-A295-B3A92BEDC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0726" name="Oval 7">
            <a:extLst>
              <a:ext uri="{FF2B5EF4-FFF2-40B4-BE49-F238E27FC236}">
                <a16:creationId xmlns:a16="http://schemas.microsoft.com/office/drawing/2014/main" id="{44D78BB5-ED33-6949-A26E-1359919F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Text Box 8">
            <a:extLst>
              <a:ext uri="{FF2B5EF4-FFF2-40B4-BE49-F238E27FC236}">
                <a16:creationId xmlns:a16="http://schemas.microsoft.com/office/drawing/2014/main" id="{4445DCD9-758C-5541-8BA5-1D4D8E27A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30728" name="Oval 9">
            <a:extLst>
              <a:ext uri="{FF2B5EF4-FFF2-40B4-BE49-F238E27FC236}">
                <a16:creationId xmlns:a16="http://schemas.microsoft.com/office/drawing/2014/main" id="{6F861740-B634-C848-BFB1-BD45356C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0344178C-C1E4-E144-9941-A939497B77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9E2A10CF-CD68-4B4D-981D-BE6BB7DF5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12">
            <a:extLst>
              <a:ext uri="{FF2B5EF4-FFF2-40B4-BE49-F238E27FC236}">
                <a16:creationId xmlns:a16="http://schemas.microsoft.com/office/drawing/2014/main" id="{61530343-0EEF-CA4B-B5D8-AECAEEDF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30732" name="Oval 13">
            <a:extLst>
              <a:ext uri="{FF2B5EF4-FFF2-40B4-BE49-F238E27FC236}">
                <a16:creationId xmlns:a16="http://schemas.microsoft.com/office/drawing/2014/main" id="{A8026070-C69F-2E40-B89C-745C5BCE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3" name="Text Box 14">
            <a:extLst>
              <a:ext uri="{FF2B5EF4-FFF2-40B4-BE49-F238E27FC236}">
                <a16:creationId xmlns:a16="http://schemas.microsoft.com/office/drawing/2014/main" id="{7691A480-A4A6-4848-8E14-4ECB41D28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0734" name="Oval 15">
            <a:extLst>
              <a:ext uri="{FF2B5EF4-FFF2-40B4-BE49-F238E27FC236}">
                <a16:creationId xmlns:a16="http://schemas.microsoft.com/office/drawing/2014/main" id="{CBE11194-D7D9-2B4D-8DF1-2EC65818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5" name="Text Box 16">
            <a:extLst>
              <a:ext uri="{FF2B5EF4-FFF2-40B4-BE49-F238E27FC236}">
                <a16:creationId xmlns:a16="http://schemas.microsoft.com/office/drawing/2014/main" id="{8D90B2AA-C92C-4645-8F01-AC3D8D1A2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30736" name="Oval 17">
            <a:extLst>
              <a:ext uri="{FF2B5EF4-FFF2-40B4-BE49-F238E27FC236}">
                <a16:creationId xmlns:a16="http://schemas.microsoft.com/office/drawing/2014/main" id="{66FAC928-691D-9644-97CE-7B485914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Line 18">
            <a:extLst>
              <a:ext uri="{FF2B5EF4-FFF2-40B4-BE49-F238E27FC236}">
                <a16:creationId xmlns:a16="http://schemas.microsoft.com/office/drawing/2014/main" id="{F27F577C-6D64-7342-A934-77A86AFAB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9">
            <a:extLst>
              <a:ext uri="{FF2B5EF4-FFF2-40B4-BE49-F238E27FC236}">
                <a16:creationId xmlns:a16="http://schemas.microsoft.com/office/drawing/2014/main" id="{FDBB493B-6FDF-E944-B60C-78B3C21BC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20">
            <a:extLst>
              <a:ext uri="{FF2B5EF4-FFF2-40B4-BE49-F238E27FC236}">
                <a16:creationId xmlns:a16="http://schemas.microsoft.com/office/drawing/2014/main" id="{309EA00F-9CA7-2341-9603-AA8E85623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Text Box 21">
            <a:extLst>
              <a:ext uri="{FF2B5EF4-FFF2-40B4-BE49-F238E27FC236}">
                <a16:creationId xmlns:a16="http://schemas.microsoft.com/office/drawing/2014/main" id="{1211AF86-190E-1F40-A791-DF7188334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30742" name="Picture 25">
            <a:extLst>
              <a:ext uri="{FF2B5EF4-FFF2-40B4-BE49-F238E27FC236}">
                <a16:creationId xmlns:a16="http://schemas.microsoft.com/office/drawing/2014/main" id="{D4F05A7F-B8B2-8947-BF4A-1AD70B94B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81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F63F92D-898B-BA4F-8BC7-36A582FA6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31746" name="Text Box 4">
            <a:extLst>
              <a:ext uri="{FF2B5EF4-FFF2-40B4-BE49-F238E27FC236}">
                <a16:creationId xmlns:a16="http://schemas.microsoft.com/office/drawing/2014/main" id="{FD67BDDC-B28E-A148-975A-A6C0EDD5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31747" name="Oval 5">
            <a:extLst>
              <a:ext uri="{FF2B5EF4-FFF2-40B4-BE49-F238E27FC236}">
                <a16:creationId xmlns:a16="http://schemas.microsoft.com/office/drawing/2014/main" id="{329BDA0F-AA89-F949-B8F1-F59891FB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A91529E0-94BD-854E-AE42-26EE54C7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1749" name="Oval 7">
            <a:extLst>
              <a:ext uri="{FF2B5EF4-FFF2-40B4-BE49-F238E27FC236}">
                <a16:creationId xmlns:a16="http://schemas.microsoft.com/office/drawing/2014/main" id="{641A7C4D-EDF1-DC4C-A54F-5FA9290B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3E58F6A9-78A0-E442-9DF7-7E9F00265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31751" name="Oval 9">
            <a:extLst>
              <a:ext uri="{FF2B5EF4-FFF2-40B4-BE49-F238E27FC236}">
                <a16:creationId xmlns:a16="http://schemas.microsoft.com/office/drawing/2014/main" id="{980E9D0A-1EE3-F04D-A9AB-0CF22269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Line 10">
            <a:extLst>
              <a:ext uri="{FF2B5EF4-FFF2-40B4-BE49-F238E27FC236}">
                <a16:creationId xmlns:a16="http://schemas.microsoft.com/office/drawing/2014/main" id="{0B40C111-5171-7940-A24D-08284CD7F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11">
            <a:extLst>
              <a:ext uri="{FF2B5EF4-FFF2-40B4-BE49-F238E27FC236}">
                <a16:creationId xmlns:a16="http://schemas.microsoft.com/office/drawing/2014/main" id="{50512D98-BD0D-8448-A279-3E3B9392B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12">
            <a:extLst>
              <a:ext uri="{FF2B5EF4-FFF2-40B4-BE49-F238E27FC236}">
                <a16:creationId xmlns:a16="http://schemas.microsoft.com/office/drawing/2014/main" id="{A8A5A1ED-10DA-5347-B080-3A1015947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31755" name="Oval 13">
            <a:extLst>
              <a:ext uri="{FF2B5EF4-FFF2-40B4-BE49-F238E27FC236}">
                <a16:creationId xmlns:a16="http://schemas.microsoft.com/office/drawing/2014/main" id="{2D88DC99-9173-DD46-8F0E-C95110F6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Text Box 14">
            <a:extLst>
              <a:ext uri="{FF2B5EF4-FFF2-40B4-BE49-F238E27FC236}">
                <a16:creationId xmlns:a16="http://schemas.microsoft.com/office/drawing/2014/main" id="{253CEFEC-AAFC-7A41-A5DB-689454283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1757" name="Oval 15">
            <a:extLst>
              <a:ext uri="{FF2B5EF4-FFF2-40B4-BE49-F238E27FC236}">
                <a16:creationId xmlns:a16="http://schemas.microsoft.com/office/drawing/2014/main" id="{6C54A4EB-DF18-C547-98B8-F2AA7004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Text Box 16">
            <a:extLst>
              <a:ext uri="{FF2B5EF4-FFF2-40B4-BE49-F238E27FC236}">
                <a16:creationId xmlns:a16="http://schemas.microsoft.com/office/drawing/2014/main" id="{42EF020A-7CB5-F140-B37E-75C6C862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31759" name="Oval 17">
            <a:extLst>
              <a:ext uri="{FF2B5EF4-FFF2-40B4-BE49-F238E27FC236}">
                <a16:creationId xmlns:a16="http://schemas.microsoft.com/office/drawing/2014/main" id="{56ABE4A6-9F38-B944-9096-DC584EB4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Line 18">
            <a:extLst>
              <a:ext uri="{FF2B5EF4-FFF2-40B4-BE49-F238E27FC236}">
                <a16:creationId xmlns:a16="http://schemas.microsoft.com/office/drawing/2014/main" id="{45F81533-D58E-7045-B390-2B8E6D31E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9">
            <a:extLst>
              <a:ext uri="{FF2B5EF4-FFF2-40B4-BE49-F238E27FC236}">
                <a16:creationId xmlns:a16="http://schemas.microsoft.com/office/drawing/2014/main" id="{F71FA2F3-D3F2-B241-9960-17F5D6A2C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20">
            <a:extLst>
              <a:ext uri="{FF2B5EF4-FFF2-40B4-BE49-F238E27FC236}">
                <a16:creationId xmlns:a16="http://schemas.microsoft.com/office/drawing/2014/main" id="{E8925EE1-84F8-B044-B0C5-18819C66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Text Box 21">
            <a:extLst>
              <a:ext uri="{FF2B5EF4-FFF2-40B4-BE49-F238E27FC236}">
                <a16:creationId xmlns:a16="http://schemas.microsoft.com/office/drawing/2014/main" id="{9C2608FB-D408-704D-BE07-2837A7B2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31766" name="Picture 25">
            <a:extLst>
              <a:ext uri="{FF2B5EF4-FFF2-40B4-BE49-F238E27FC236}">
                <a16:creationId xmlns:a16="http://schemas.microsoft.com/office/drawing/2014/main" id="{5266220C-D9D1-5148-A40F-70E6EF33F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3">
            <a:extLst>
              <a:ext uri="{FF2B5EF4-FFF2-40B4-BE49-F238E27FC236}">
                <a16:creationId xmlns:a16="http://schemas.microsoft.com/office/drawing/2014/main" id="{3184D6FE-9F25-0A4A-AD5C-705D80E24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13)</a:t>
            </a:r>
          </a:p>
        </p:txBody>
      </p:sp>
    </p:spTree>
    <p:extLst>
      <p:ext uri="{BB962C8B-B14F-4D97-AF65-F5344CB8AC3E}">
        <p14:creationId xmlns:p14="http://schemas.microsoft.com/office/powerpoint/2010/main" val="128543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A13E576-4B63-EA44-8370-10EBD3046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Finding an element</a:t>
            </a:r>
          </a:p>
        </p:txBody>
      </p:sp>
      <p:sp>
        <p:nvSpPr>
          <p:cNvPr id="32770" name="Text Box 4">
            <a:extLst>
              <a:ext uri="{FF2B5EF4-FFF2-40B4-BE49-F238E27FC236}">
                <a16:creationId xmlns:a16="http://schemas.microsoft.com/office/drawing/2014/main" id="{08D83BB7-4519-6148-9A6F-F29093A14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32771" name="Oval 5">
            <a:extLst>
              <a:ext uri="{FF2B5EF4-FFF2-40B4-BE49-F238E27FC236}">
                <a16:creationId xmlns:a16="http://schemas.microsoft.com/office/drawing/2014/main" id="{5A8362AC-3A49-AA4F-A799-F333465E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2" name="Text Box 6">
            <a:extLst>
              <a:ext uri="{FF2B5EF4-FFF2-40B4-BE49-F238E27FC236}">
                <a16:creationId xmlns:a16="http://schemas.microsoft.com/office/drawing/2014/main" id="{D530E95C-D492-ED4B-A9DA-C93D812F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2773" name="Oval 7">
            <a:extLst>
              <a:ext uri="{FF2B5EF4-FFF2-40B4-BE49-F238E27FC236}">
                <a16:creationId xmlns:a16="http://schemas.microsoft.com/office/drawing/2014/main" id="{4D442F43-B8E2-7247-917A-D4F408C5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2E3F9AC4-7B2C-7E49-B05B-51A8C7D47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32775" name="Oval 9">
            <a:extLst>
              <a:ext uri="{FF2B5EF4-FFF2-40B4-BE49-F238E27FC236}">
                <a16:creationId xmlns:a16="http://schemas.microsoft.com/office/drawing/2014/main" id="{1048853A-EC59-9B49-B5CD-0781A50A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Line 10">
            <a:extLst>
              <a:ext uri="{FF2B5EF4-FFF2-40B4-BE49-F238E27FC236}">
                <a16:creationId xmlns:a16="http://schemas.microsoft.com/office/drawing/2014/main" id="{18E7549C-A24C-C143-9E46-412A570ED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11">
            <a:extLst>
              <a:ext uri="{FF2B5EF4-FFF2-40B4-BE49-F238E27FC236}">
                <a16:creationId xmlns:a16="http://schemas.microsoft.com/office/drawing/2014/main" id="{EBF0A0A8-055A-DA4F-A75E-6C7604C1C3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45EE207-3E86-ED4A-A48E-4EC24951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32779" name="Oval 13">
            <a:extLst>
              <a:ext uri="{FF2B5EF4-FFF2-40B4-BE49-F238E27FC236}">
                <a16:creationId xmlns:a16="http://schemas.microsoft.com/office/drawing/2014/main" id="{8056EB3A-B54C-0947-B737-B0A59D71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Text Box 14">
            <a:extLst>
              <a:ext uri="{FF2B5EF4-FFF2-40B4-BE49-F238E27FC236}">
                <a16:creationId xmlns:a16="http://schemas.microsoft.com/office/drawing/2014/main" id="{CA72AACF-7B80-4C4D-AB84-12E8B0F5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32781" name="Oval 15">
            <a:extLst>
              <a:ext uri="{FF2B5EF4-FFF2-40B4-BE49-F238E27FC236}">
                <a16:creationId xmlns:a16="http://schemas.microsoft.com/office/drawing/2014/main" id="{DE6C8968-7CFF-7D40-A472-703EE80C1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2" name="Text Box 16">
            <a:extLst>
              <a:ext uri="{FF2B5EF4-FFF2-40B4-BE49-F238E27FC236}">
                <a16:creationId xmlns:a16="http://schemas.microsoft.com/office/drawing/2014/main" id="{0D6B73BB-B052-4F46-89C6-6844A812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32783" name="Oval 17">
            <a:extLst>
              <a:ext uri="{FF2B5EF4-FFF2-40B4-BE49-F238E27FC236}">
                <a16:creationId xmlns:a16="http://schemas.microsoft.com/office/drawing/2014/main" id="{FB834A7D-6046-D24F-A335-9DEB9C4D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4" name="Line 18">
            <a:extLst>
              <a:ext uri="{FF2B5EF4-FFF2-40B4-BE49-F238E27FC236}">
                <a16:creationId xmlns:a16="http://schemas.microsoft.com/office/drawing/2014/main" id="{0A53AF84-61A5-7F41-ADC5-121291995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9">
            <a:extLst>
              <a:ext uri="{FF2B5EF4-FFF2-40B4-BE49-F238E27FC236}">
                <a16:creationId xmlns:a16="http://schemas.microsoft.com/office/drawing/2014/main" id="{893AAD0A-1BC9-2F4C-848E-0081A917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0">
            <a:extLst>
              <a:ext uri="{FF2B5EF4-FFF2-40B4-BE49-F238E27FC236}">
                <a16:creationId xmlns:a16="http://schemas.microsoft.com/office/drawing/2014/main" id="{56B2D0E0-EE6D-EC4A-8684-DBB974E43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Text Box 21">
            <a:extLst>
              <a:ext uri="{FF2B5EF4-FFF2-40B4-BE49-F238E27FC236}">
                <a16:creationId xmlns:a16="http://schemas.microsoft.com/office/drawing/2014/main" id="{ECAF5055-593B-4944-8831-4AD27992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32789" name="Line 23">
            <a:extLst>
              <a:ext uri="{FF2B5EF4-FFF2-40B4-BE49-F238E27FC236}">
                <a16:creationId xmlns:a16="http://schemas.microsoft.com/office/drawing/2014/main" id="{21B7B138-B304-024A-ADE4-6774CCD0C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200400"/>
            <a:ext cx="3048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Text Box 24">
            <a:extLst>
              <a:ext uri="{FF2B5EF4-FFF2-40B4-BE49-F238E27FC236}">
                <a16:creationId xmlns:a16="http://schemas.microsoft.com/office/drawing/2014/main" id="{AE7EB612-8983-A648-92B9-2FCC1BBF3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32792" name="Picture 27">
            <a:extLst>
              <a:ext uri="{FF2B5EF4-FFF2-40B4-BE49-F238E27FC236}">
                <a16:creationId xmlns:a16="http://schemas.microsoft.com/office/drawing/2014/main" id="{3EE8D64D-A4DA-C840-9D6D-325BD6363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52988"/>
            <a:ext cx="40386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">
            <a:extLst>
              <a:ext uri="{FF2B5EF4-FFF2-40B4-BE49-F238E27FC236}">
                <a16:creationId xmlns:a16="http://schemas.microsoft.com/office/drawing/2014/main" id="{27E78D29-4E0C-7749-A099-BC9E4CC1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Search(T, 13)</a:t>
            </a:r>
          </a:p>
        </p:txBody>
      </p:sp>
    </p:spTree>
    <p:extLst>
      <p:ext uri="{BB962C8B-B14F-4D97-AF65-F5344CB8AC3E}">
        <p14:creationId xmlns:p14="http://schemas.microsoft.com/office/powerpoint/2010/main" val="248722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A6A6AC1-32BF-4B4C-94A5-CE4470191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Iterative search</a:t>
            </a:r>
          </a:p>
        </p:txBody>
      </p:sp>
      <p:pic>
        <p:nvPicPr>
          <p:cNvPr id="33794" name="Picture 6">
            <a:extLst>
              <a:ext uri="{FF2B5EF4-FFF2-40B4-BE49-F238E27FC236}">
                <a16:creationId xmlns:a16="http://schemas.microsoft.com/office/drawing/2014/main" id="{BCC23DDE-1EC0-E440-8654-3C6BBD38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00550"/>
            <a:ext cx="54102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1">
            <a:extLst>
              <a:ext uri="{FF2B5EF4-FFF2-40B4-BE49-F238E27FC236}">
                <a16:creationId xmlns:a16="http://schemas.microsoft.com/office/drawing/2014/main" id="{31142403-3B8D-FF47-AE1B-DD8EAC5B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775"/>
            <a:ext cx="42672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7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AB19-9A63-6307-EDDF-059EB7D3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9723-F99E-703A-E092-437ECC0DB9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3 out</a:t>
            </a:r>
          </a:p>
          <a:p>
            <a:pPr marL="777240" lvl="1" indent="-457200"/>
            <a:r>
              <a:rPr lang="en-US" dirty="0"/>
              <a:t>Partner assignment</a:t>
            </a:r>
          </a:p>
          <a:p>
            <a:pPr marL="777240" lvl="1" indent="-457200"/>
            <a:r>
              <a:rPr lang="en-US" dirty="0"/>
              <a:t>Can work with anyone</a:t>
            </a:r>
          </a:p>
          <a:p>
            <a:pPr marL="777240" lvl="1" indent="-457200"/>
            <a:r>
              <a:rPr lang="en-US" dirty="0"/>
              <a:t>Coding + paper (two separate submissions)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47B69A4-818A-3748-B36A-FA32C480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Is BSTSearch correct?</a:t>
            </a:r>
          </a:p>
        </p:txBody>
      </p:sp>
      <p:pic>
        <p:nvPicPr>
          <p:cNvPr id="34819" name="Picture 8">
            <a:extLst>
              <a:ext uri="{FF2B5EF4-FFF2-40B4-BE49-F238E27FC236}">
                <a16:creationId xmlns:a16="http://schemas.microsoft.com/office/drawing/2014/main" id="{1803E9CA-4675-2146-8D4E-A5B96D8DF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728537"/>
            <a:ext cx="54102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4152233-99BB-4A41-A00E-B2ECDAF1B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398856"/>
              </p:ext>
            </p:extLst>
          </p:nvPr>
        </p:nvGraphicFramePr>
        <p:xfrm>
          <a:off x="1794668" y="5522494"/>
          <a:ext cx="48688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03200" progId="Equation.3">
                  <p:embed/>
                </p:oleObj>
              </mc:Choice>
              <mc:Fallback>
                <p:oleObj name="Equation" r:id="rId3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668" y="5522494"/>
                        <a:ext cx="48688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28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06CA84A-B852-7C43-9CE1-B3873C615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Running time of </a:t>
            </a:r>
            <a:r>
              <a:rPr lang="en-US" dirty="0" err="1">
                <a:cs typeface="+mj-cs"/>
              </a:rPr>
              <a:t>BSTSearch</a:t>
            </a:r>
            <a:endParaRPr lang="en-US" dirty="0">
              <a:cs typeface="+mj-cs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CFA7232-6A49-B043-976C-DA3E4DC50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Worst case?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 err="1">
                <a:solidFill>
                  <a:srgbClr val="0000FF"/>
                </a:solidFill>
              </a:rPr>
              <a:t>θ</a:t>
            </a:r>
            <a:r>
              <a:rPr lang="en-US" dirty="0">
                <a:solidFill>
                  <a:srgbClr val="0000FF"/>
                </a:solidFill>
              </a:rPr>
              <a:t>(height of the tree)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Average case?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solidFill>
                  <a:srgbClr val="0000FF"/>
                </a:solidFill>
              </a:rPr>
              <a:t>O(height of the tree)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Best case?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solidFill>
                  <a:srgbClr val="0000FF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4772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4EEFC47-8BB3-254E-B058-A6B02707C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>
                <a:extLst>
                  <a:ext uri="{FF2B5EF4-FFF2-40B4-BE49-F238E27FC236}">
                    <a16:creationId xmlns:a16="http://schemas.microsoft.com/office/drawing/2014/main" id="{709AFDF7-8201-C24A-9C26-2C47E49349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600" dirty="0">
                    <a:solidFill>
                      <a:srgbClr val="FF0000"/>
                    </a:solidFill>
                  </a:rPr>
                  <a:t>Worst case height?</a:t>
                </a:r>
              </a:p>
              <a:p>
                <a:pPr lvl="1" eaLnBrk="1" hangingPunct="1"/>
                <a:r>
                  <a:rPr lang="en-US" altLang="en-US" sz="2200" dirty="0"/>
                  <a:t>n-1</a:t>
                </a:r>
              </a:p>
              <a:p>
                <a:pPr lvl="1" eaLnBrk="1" hangingPunct="1"/>
                <a:r>
                  <a:rPr lang="ja-JP" altLang="en-US" sz="2200"/>
                  <a:t>“</a:t>
                </a:r>
                <a:r>
                  <a:rPr lang="en-US" altLang="ja-JP" sz="2200" dirty="0"/>
                  <a:t>the twig</a:t>
                </a:r>
                <a:r>
                  <a:rPr lang="ja-JP" altLang="en-US" sz="2200"/>
                  <a:t>”</a:t>
                </a:r>
                <a:endParaRPr lang="en-US" altLang="ja-JP" sz="2200" dirty="0"/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600" dirty="0">
                    <a:solidFill>
                      <a:srgbClr val="FF0000"/>
                    </a:solidFill>
                  </a:rPr>
                  <a:t>Best case height?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200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200" dirty="0"/>
              </a:p>
              <a:p>
                <a:pPr lvl="1" eaLnBrk="1" hangingPunct="1"/>
                <a:r>
                  <a:rPr lang="en-US" altLang="en-US" sz="2200" dirty="0"/>
                  <a:t>complete (or near complete) binary tree</a:t>
                </a:r>
              </a:p>
              <a:p>
                <a:pPr marL="0" indent="0" eaLnBrk="1" hangingPunct="1">
                  <a:buFont typeface="Wingdings" pitchFamily="2" charset="2"/>
                  <a:buNone/>
                </a:pPr>
                <a:r>
                  <a:rPr lang="en-US" altLang="en-US" sz="2600" dirty="0">
                    <a:solidFill>
                      <a:srgbClr val="FF0000"/>
                    </a:solidFill>
                  </a:rPr>
                  <a:t>Average case height?</a:t>
                </a:r>
              </a:p>
              <a:p>
                <a:pPr lvl="1" eaLnBrk="1" hangingPunct="1"/>
                <a:r>
                  <a:rPr lang="en-US" altLang="en-US" sz="2200" dirty="0"/>
                  <a:t>Depends on two things:</a:t>
                </a:r>
              </a:p>
              <a:p>
                <a:pPr lvl="2" eaLnBrk="1" hangingPunct="1"/>
                <a:r>
                  <a:rPr lang="en-US" altLang="en-US" sz="2100" dirty="0"/>
                  <a:t>the data</a:t>
                </a:r>
              </a:p>
              <a:p>
                <a:pPr lvl="2" eaLnBrk="1" hangingPunct="1"/>
                <a:r>
                  <a:rPr lang="en-US" altLang="en-US" sz="2100" dirty="0"/>
                  <a:t>how we build the tree!</a:t>
                </a:r>
              </a:p>
            </p:txBody>
          </p:sp>
        </mc:Choice>
        <mc:Fallback xmlns="">
          <p:sp>
            <p:nvSpPr>
              <p:cNvPr id="58371" name="Rectangle 3">
                <a:extLst>
                  <a:ext uri="{FF2B5EF4-FFF2-40B4-BE49-F238E27FC236}">
                    <a16:creationId xmlns:a16="http://schemas.microsoft.com/office/drawing/2014/main" id="{709AFDF7-8201-C24A-9C26-2C47E4934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02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35E4981-ABA5-D24C-9905-4CC811BD1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2302F-702B-D14D-BE53-A295C3198B12}"/>
              </a:ext>
            </a:extLst>
          </p:cNvPr>
          <p:cNvSpPr txBox="1"/>
          <p:nvPr/>
        </p:nvSpPr>
        <p:spPr>
          <a:xfrm>
            <a:off x="612648" y="1786759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tree.</a:t>
            </a:r>
          </a:p>
        </p:txBody>
      </p:sp>
    </p:spTree>
    <p:extLst>
      <p:ext uri="{BB962C8B-B14F-4D97-AF65-F5344CB8AC3E}">
        <p14:creationId xmlns:p14="http://schemas.microsoft.com/office/powerpoint/2010/main" val="96258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35E4981-ABA5-D24C-9905-4CC811BD1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518EB-97D2-E741-92B8-275967F2D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9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8">
            <a:extLst>
              <a:ext uri="{FF2B5EF4-FFF2-40B4-BE49-F238E27FC236}">
                <a16:creationId xmlns:a16="http://schemas.microsoft.com/office/drawing/2014/main" id="{68BF730E-05FF-184F-B07F-46DD71CBF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>
            <a:extLst>
              <a:ext uri="{FF2B5EF4-FFF2-40B4-BE49-F238E27FC236}">
                <a16:creationId xmlns:a16="http://schemas.microsoft.com/office/drawing/2014/main" id="{7988E0F4-58B8-7843-A839-9191941B1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ECB7FF56-9645-394F-96D7-FB79AF11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7163A72F-DBCA-DA4B-A2E6-5DA0205EF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Like 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4DBD1-6757-E941-BDBF-DF2B728C0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00400"/>
            <a:ext cx="29718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8">
            <a:extLst>
              <a:ext uri="{FF2B5EF4-FFF2-40B4-BE49-F238E27FC236}">
                <a16:creationId xmlns:a16="http://schemas.microsoft.com/office/drawing/2014/main" id="{13B2BA9F-5F65-E843-8423-036CF935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>
            <a:extLst>
              <a:ext uri="{FF2B5EF4-FFF2-40B4-BE49-F238E27FC236}">
                <a16:creationId xmlns:a16="http://schemas.microsoft.com/office/drawing/2014/main" id="{CC595717-18DD-F641-BBF4-3046BD092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040BDF56-30A4-5E44-8F05-414EC300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47244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Text Box 5">
            <a:extLst>
              <a:ext uri="{FF2B5EF4-FFF2-40B4-BE49-F238E27FC236}">
                <a16:creationId xmlns:a16="http://schemas.microsoft.com/office/drawing/2014/main" id="{524C54E4-0C04-C14B-BD19-0CF8F163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70FF"/>
                </a:solidFill>
              </a:rPr>
              <a:t>Similar to search</a:t>
            </a:r>
          </a:p>
        </p:txBody>
      </p:sp>
      <p:sp>
        <p:nvSpPr>
          <p:cNvPr id="39941" name="Text Box 7">
            <a:extLst>
              <a:ext uri="{FF2B5EF4-FFF2-40B4-BE49-F238E27FC236}">
                <a16:creationId xmlns:a16="http://schemas.microsoft.com/office/drawing/2014/main" id="{E393514C-C142-184A-94FB-42A373E9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89325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Find the correct location in the tree</a:t>
            </a:r>
          </a:p>
        </p:txBody>
      </p:sp>
    </p:spTree>
    <p:extLst>
      <p:ext uri="{BB962C8B-B14F-4D97-AF65-F5344CB8AC3E}">
        <p14:creationId xmlns:p14="http://schemas.microsoft.com/office/powerpoint/2010/main" val="373842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7">
            <a:extLst>
              <a:ext uri="{FF2B5EF4-FFF2-40B4-BE49-F238E27FC236}">
                <a16:creationId xmlns:a16="http://schemas.microsoft.com/office/drawing/2014/main" id="{3C86BF17-3D40-3C46-80CD-3BB13446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Rectangle 2">
            <a:extLst>
              <a:ext uri="{FF2B5EF4-FFF2-40B4-BE49-F238E27FC236}">
                <a16:creationId xmlns:a16="http://schemas.microsoft.com/office/drawing/2014/main" id="{B03EBD2B-8009-AC4D-944C-3BF7FF830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38177DD1-3299-2340-98FE-9AA26A21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429000"/>
            <a:ext cx="609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EDBE9147-6BAA-0547-9809-74D74A4B4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keeps track of the previous node we visited so when we fall off the tree, we know </a:t>
            </a:r>
          </a:p>
        </p:txBody>
      </p:sp>
    </p:spTree>
    <p:extLst>
      <p:ext uri="{BB962C8B-B14F-4D97-AF65-F5344CB8AC3E}">
        <p14:creationId xmlns:p14="http://schemas.microsoft.com/office/powerpoint/2010/main" val="25135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7">
            <a:extLst>
              <a:ext uri="{FF2B5EF4-FFF2-40B4-BE49-F238E27FC236}">
                <a16:creationId xmlns:a16="http://schemas.microsoft.com/office/drawing/2014/main" id="{EB65DB96-B332-2942-BD73-C0299B81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>
            <a:extLst>
              <a:ext uri="{FF2B5EF4-FFF2-40B4-BE49-F238E27FC236}">
                <a16:creationId xmlns:a16="http://schemas.microsoft.com/office/drawing/2014/main" id="{EF0EFEF4-8F37-1A4E-A674-7E523AF5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Insertion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320F0C3B-7902-A64D-9C58-DD716A01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4876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7576C470-F2E3-ED4E-ABCB-98E65CCD9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7338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add node onto the bottom of the tree</a:t>
            </a:r>
          </a:p>
        </p:txBody>
      </p:sp>
    </p:spTree>
    <p:extLst>
      <p:ext uri="{BB962C8B-B14F-4D97-AF65-F5344CB8AC3E}">
        <p14:creationId xmlns:p14="http://schemas.microsoft.com/office/powerpoint/2010/main" val="34575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7">
            <a:extLst>
              <a:ext uri="{FF2B5EF4-FFF2-40B4-BE49-F238E27FC236}">
                <a16:creationId xmlns:a16="http://schemas.microsoft.com/office/drawing/2014/main" id="{F0CDB623-C091-B849-ACE9-173EAED1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>
            <a:extLst>
              <a:ext uri="{FF2B5EF4-FFF2-40B4-BE49-F238E27FC236}">
                <a16:creationId xmlns:a16="http://schemas.microsoft.com/office/drawing/2014/main" id="{9488678C-3549-D246-9788-DC5A5CFE5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Correctness?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4C3C15C-70A6-0646-A6F2-C4B8567C5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57600"/>
            <a:ext cx="4953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D71F9CD9-B50D-CA42-8BF9-5A869E04C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70FF"/>
                </a:solidFill>
              </a:rPr>
              <a:t>maintain BST property</a:t>
            </a:r>
          </a:p>
        </p:txBody>
      </p:sp>
    </p:spTree>
    <p:extLst>
      <p:ext uri="{BB962C8B-B14F-4D97-AF65-F5344CB8AC3E}">
        <p14:creationId xmlns:p14="http://schemas.microsoft.com/office/powerpoint/2010/main" val="14021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F0D8AC1-845D-B844-BDE7-6C5BEC437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Trees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2C969E1-7D8C-1F4C-8D8B-63685E420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055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BST – A binary tree where a parent’</a:t>
            </a:r>
            <a:r>
              <a:rPr lang="en-US" altLang="ja-JP" sz="2400" dirty="0"/>
              <a:t>s value is greater than all values in the left subtree and less than or equal to all the values in the right subtree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i="1" dirty="0"/>
              <a:t>And </a:t>
            </a:r>
            <a:r>
              <a:rPr lang="en-US" altLang="en-US" sz="2400" dirty="0"/>
              <a:t>the left and right children are also binary search trees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Why not?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/>
            <a:endParaRPr lang="en-US" altLang="en-US" sz="2400" dirty="0"/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881DCA8F-93F1-9C4C-924A-9F395D704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2947736"/>
          <a:ext cx="48688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03200" progId="Equation.3">
                  <p:embed/>
                </p:oleObj>
              </mc:Choice>
              <mc:Fallback>
                <p:oleObj name="Equation" r:id="rId3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2947736"/>
                        <a:ext cx="48688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73D6D4D2-0C87-CF48-AB75-603D57502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05400"/>
          <a:ext cx="4870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800" imgH="203200" progId="Equation.3">
                  <p:embed/>
                </p:oleObj>
              </mc:Choice>
              <mc:Fallback>
                <p:oleObj name="Equation" r:id="rId5" imgW="1701800" imgH="2032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73D6D4D2-0C87-CF48-AB75-603D57502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48704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9E5026-6DAD-2540-9951-B98DFE5D006B}"/>
              </a:ext>
            </a:extLst>
          </p:cNvPr>
          <p:cNvSpPr txBox="1"/>
          <p:nvPr/>
        </p:nvSpPr>
        <p:spPr>
          <a:xfrm>
            <a:off x="457200" y="6090555"/>
            <a:ext cx="649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FF"/>
                </a:solidFill>
              </a:rPr>
              <a:t>Ambiguous about where elements that are equal would reside</a:t>
            </a:r>
          </a:p>
        </p:txBody>
      </p:sp>
    </p:spTree>
    <p:extLst>
      <p:ext uri="{BB962C8B-B14F-4D97-AF65-F5344CB8AC3E}">
        <p14:creationId xmlns:p14="http://schemas.microsoft.com/office/powerpoint/2010/main" val="41650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F695E32-42F3-2C4C-904D-411444BC4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Correctness</a:t>
            </a:r>
          </a:p>
        </p:txBody>
      </p:sp>
      <p:sp>
        <p:nvSpPr>
          <p:cNvPr id="44034" name="Text Box 4">
            <a:extLst>
              <a:ext uri="{FF2B5EF4-FFF2-40B4-BE49-F238E27FC236}">
                <a16:creationId xmlns:a16="http://schemas.microsoft.com/office/drawing/2014/main" id="{5947BA57-B24E-6940-AA00-957EA7F1C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828800"/>
            <a:ext cx="2667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70FF"/>
                </a:solidFill>
              </a:rPr>
              <a:t>What happens if it is a duplicate?</a:t>
            </a:r>
          </a:p>
        </p:txBody>
      </p:sp>
      <p:pic>
        <p:nvPicPr>
          <p:cNvPr id="44035" name="Picture 6">
            <a:extLst>
              <a:ext uri="{FF2B5EF4-FFF2-40B4-BE49-F238E27FC236}">
                <a16:creationId xmlns:a16="http://schemas.microsoft.com/office/drawing/2014/main" id="{04768BF5-AE7D-7240-BD8E-D8018744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800600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55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20A1F05-0F0C-4547-AF05-92DCE6EB5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Inserting duplicates</a:t>
            </a:r>
          </a:p>
        </p:txBody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001883F0-D1E9-6F4F-B7EF-BB948F932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21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Insert(T, 14)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342A21C0-4422-3942-9D7E-DB2EB20E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5060" name="Oval 5">
            <a:extLst>
              <a:ext uri="{FF2B5EF4-FFF2-40B4-BE49-F238E27FC236}">
                <a16:creationId xmlns:a16="http://schemas.microsoft.com/office/drawing/2014/main" id="{4224A070-0C9E-164E-851B-3457DCAB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57DA3F32-4C5A-AA42-B361-997F2273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45062" name="Oval 7">
            <a:extLst>
              <a:ext uri="{FF2B5EF4-FFF2-40B4-BE49-F238E27FC236}">
                <a16:creationId xmlns:a16="http://schemas.microsoft.com/office/drawing/2014/main" id="{4A18DDCE-EBB4-6E44-A543-579C96FA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Text Box 8">
            <a:extLst>
              <a:ext uri="{FF2B5EF4-FFF2-40B4-BE49-F238E27FC236}">
                <a16:creationId xmlns:a16="http://schemas.microsoft.com/office/drawing/2014/main" id="{27367C70-9CA9-5740-857F-895F51881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B3285B0E-0E06-5F4E-A0CF-39A84DF7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C6DC603F-C1E7-0649-A623-1A960D593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1">
            <a:extLst>
              <a:ext uri="{FF2B5EF4-FFF2-40B4-BE49-F238E27FC236}">
                <a16:creationId xmlns:a16="http://schemas.microsoft.com/office/drawing/2014/main" id="{44F280ED-E9CF-204B-A167-7E31CEB37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Text Box 12">
            <a:extLst>
              <a:ext uri="{FF2B5EF4-FFF2-40B4-BE49-F238E27FC236}">
                <a16:creationId xmlns:a16="http://schemas.microsoft.com/office/drawing/2014/main" id="{DFD5821E-A346-0E44-BAE6-7BF31514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45068" name="Oval 13">
            <a:extLst>
              <a:ext uri="{FF2B5EF4-FFF2-40B4-BE49-F238E27FC236}">
                <a16:creationId xmlns:a16="http://schemas.microsoft.com/office/drawing/2014/main" id="{DE321A26-09E0-5941-AB6B-3A8B8EF2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9" name="Text Box 14">
            <a:extLst>
              <a:ext uri="{FF2B5EF4-FFF2-40B4-BE49-F238E27FC236}">
                <a16:creationId xmlns:a16="http://schemas.microsoft.com/office/drawing/2014/main" id="{C3528257-CBBD-4243-A90E-BFE6CD45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5070" name="Oval 15">
            <a:extLst>
              <a:ext uri="{FF2B5EF4-FFF2-40B4-BE49-F238E27FC236}">
                <a16:creationId xmlns:a16="http://schemas.microsoft.com/office/drawing/2014/main" id="{CAC496B1-0C30-5C4F-98F7-83930FA4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Text Box 16">
            <a:extLst>
              <a:ext uri="{FF2B5EF4-FFF2-40B4-BE49-F238E27FC236}">
                <a16:creationId xmlns:a16="http://schemas.microsoft.com/office/drawing/2014/main" id="{A94542CE-ABBA-5249-BA93-3BBFC876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45072" name="Oval 17">
            <a:extLst>
              <a:ext uri="{FF2B5EF4-FFF2-40B4-BE49-F238E27FC236}">
                <a16:creationId xmlns:a16="http://schemas.microsoft.com/office/drawing/2014/main" id="{3C229C1F-C50E-1A47-9957-F2AF9BBF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99191278-EFF0-7A4B-9BBD-689F336C0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BD889ECB-995F-DE4A-A0F6-3D3835E05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0">
            <a:extLst>
              <a:ext uri="{FF2B5EF4-FFF2-40B4-BE49-F238E27FC236}">
                <a16:creationId xmlns:a16="http://schemas.microsoft.com/office/drawing/2014/main" id="{4F13713B-466D-6848-99F6-CB703741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1">
            <a:extLst>
              <a:ext uri="{FF2B5EF4-FFF2-40B4-BE49-F238E27FC236}">
                <a16:creationId xmlns:a16="http://schemas.microsoft.com/office/drawing/2014/main" id="{C7F8B91A-4707-0D40-A22D-DD672012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17FF976-E052-F746-8037-CA034C206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894518"/>
              </p:ext>
            </p:extLst>
          </p:nvPr>
        </p:nvGraphicFramePr>
        <p:xfrm>
          <a:off x="2476500" y="6234113"/>
          <a:ext cx="4066716" cy="48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03200" progId="Equation.3">
                  <p:embed/>
                </p:oleObj>
              </mc:Choice>
              <mc:Fallback>
                <p:oleObj name="Equation" r:id="rId2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6234113"/>
                        <a:ext cx="4066716" cy="485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966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20A1F05-0F0C-4547-AF05-92DCE6EB5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Inserting duplicates</a:t>
            </a:r>
          </a:p>
        </p:txBody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001883F0-D1E9-6F4F-B7EF-BB948F932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21" y="1645443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33CC"/>
                </a:solidFill>
              </a:rPr>
              <a:t>Insert(T, 14)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342A21C0-4422-3942-9D7E-DB2EB20E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5060" name="Oval 5">
            <a:extLst>
              <a:ext uri="{FF2B5EF4-FFF2-40B4-BE49-F238E27FC236}">
                <a16:creationId xmlns:a16="http://schemas.microsoft.com/office/drawing/2014/main" id="{4224A070-0C9E-164E-851B-3457DCAB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1" name="Text Box 6">
            <a:extLst>
              <a:ext uri="{FF2B5EF4-FFF2-40B4-BE49-F238E27FC236}">
                <a16:creationId xmlns:a16="http://schemas.microsoft.com/office/drawing/2014/main" id="{57DA3F32-4C5A-AA42-B361-997F22731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45062" name="Oval 7">
            <a:extLst>
              <a:ext uri="{FF2B5EF4-FFF2-40B4-BE49-F238E27FC236}">
                <a16:creationId xmlns:a16="http://schemas.microsoft.com/office/drawing/2014/main" id="{4A18DDCE-EBB4-6E44-A543-579C96FA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Text Box 8">
            <a:extLst>
              <a:ext uri="{FF2B5EF4-FFF2-40B4-BE49-F238E27FC236}">
                <a16:creationId xmlns:a16="http://schemas.microsoft.com/office/drawing/2014/main" id="{27367C70-9CA9-5740-857F-895F51881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B3285B0E-0E06-5F4E-A0CF-39A84DF7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C6DC603F-C1E7-0649-A623-1A960D593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200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1">
            <a:extLst>
              <a:ext uri="{FF2B5EF4-FFF2-40B4-BE49-F238E27FC236}">
                <a16:creationId xmlns:a16="http://schemas.microsoft.com/office/drawing/2014/main" id="{44F280ED-E9CF-204B-A167-7E31CEB37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Text Box 12">
            <a:extLst>
              <a:ext uri="{FF2B5EF4-FFF2-40B4-BE49-F238E27FC236}">
                <a16:creationId xmlns:a16="http://schemas.microsoft.com/office/drawing/2014/main" id="{DFD5821E-A346-0E44-BAE6-7BF31514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45068" name="Oval 13">
            <a:extLst>
              <a:ext uri="{FF2B5EF4-FFF2-40B4-BE49-F238E27FC236}">
                <a16:creationId xmlns:a16="http://schemas.microsoft.com/office/drawing/2014/main" id="{DE321A26-09E0-5941-AB6B-3A8B8EF2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9" name="Text Box 14">
            <a:extLst>
              <a:ext uri="{FF2B5EF4-FFF2-40B4-BE49-F238E27FC236}">
                <a16:creationId xmlns:a16="http://schemas.microsoft.com/office/drawing/2014/main" id="{C3528257-CBBD-4243-A90E-BFE6CD455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19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45070" name="Oval 15">
            <a:extLst>
              <a:ext uri="{FF2B5EF4-FFF2-40B4-BE49-F238E27FC236}">
                <a16:creationId xmlns:a16="http://schemas.microsoft.com/office/drawing/2014/main" id="{CAC496B1-0C30-5C4F-98F7-83930FA4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43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71" name="Text Box 16">
            <a:extLst>
              <a:ext uri="{FF2B5EF4-FFF2-40B4-BE49-F238E27FC236}">
                <a16:creationId xmlns:a16="http://schemas.microsoft.com/office/drawing/2014/main" id="{A94542CE-ABBA-5249-BA93-3BBFC876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05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45072" name="Oval 17">
            <a:extLst>
              <a:ext uri="{FF2B5EF4-FFF2-40B4-BE49-F238E27FC236}">
                <a16:creationId xmlns:a16="http://schemas.microsoft.com/office/drawing/2014/main" id="{3C229C1F-C50E-1A47-9957-F2AF9BBF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99191278-EFF0-7A4B-9BBD-689F336C0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9">
            <a:extLst>
              <a:ext uri="{FF2B5EF4-FFF2-40B4-BE49-F238E27FC236}">
                <a16:creationId xmlns:a16="http://schemas.microsoft.com/office/drawing/2014/main" id="{BD889ECB-995F-DE4A-A0F6-3D3835E05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20">
            <a:extLst>
              <a:ext uri="{FF2B5EF4-FFF2-40B4-BE49-F238E27FC236}">
                <a16:creationId xmlns:a16="http://schemas.microsoft.com/office/drawing/2014/main" id="{4F13713B-466D-6848-99F6-CB703741A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2004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1">
            <a:extLst>
              <a:ext uri="{FF2B5EF4-FFF2-40B4-BE49-F238E27FC236}">
                <a16:creationId xmlns:a16="http://schemas.microsoft.com/office/drawing/2014/main" id="{C7F8B91A-4707-0D40-A22D-DD672012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17FF976-E052-F746-8037-CA034C206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6234113"/>
          <a:ext cx="4066716" cy="48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03200" progId="Equation.3">
                  <p:embed/>
                </p:oleObj>
              </mc:Choice>
              <mc:Fallback>
                <p:oleObj name="Equation" r:id="rId2" imgW="1701800" imgH="2032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C17FF976-E052-F746-8037-CA034C206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6234113"/>
                        <a:ext cx="4066716" cy="485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>
            <a:extLst>
              <a:ext uri="{FF2B5EF4-FFF2-40B4-BE49-F238E27FC236}">
                <a16:creationId xmlns:a16="http://schemas.microsoft.com/office/drawing/2014/main" id="{81AFE916-E4D7-AB49-A34E-2769FB3F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810" y="537297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14</a:t>
            </a: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B00521DE-84E4-BC42-A700-1C536C80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410" y="528249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C227C518-A134-1C44-BEFA-938B977157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399" y="4648200"/>
            <a:ext cx="380998" cy="634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7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7FC08BC-63C4-424A-B9C4-1C14D9BE7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6862590F-3382-D741-9D56-215D47041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517" y="281598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O(height of the 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A460E-411F-584B-A0C6-554AE64A7AB5}"/>
              </a:ext>
            </a:extLst>
          </p:cNvPr>
          <p:cNvSpPr txBox="1"/>
          <p:nvPr/>
        </p:nvSpPr>
        <p:spPr>
          <a:xfrm>
            <a:off x="612648" y="1786759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</p:spTree>
    <p:extLst>
      <p:ext uri="{BB962C8B-B14F-4D97-AF65-F5344CB8AC3E}">
        <p14:creationId xmlns:p14="http://schemas.microsoft.com/office/powerpoint/2010/main" val="23165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7FC08BC-63C4-424A-B9C4-1C14D9BE7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6862590F-3382-D741-9D56-215D47041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35878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O(height of the tree)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A460E-411F-584B-A0C6-554AE64A7AB5}"/>
              </a:ext>
            </a:extLst>
          </p:cNvPr>
          <p:cNvSpPr txBox="1"/>
          <p:nvPr/>
        </p:nvSpPr>
        <p:spPr>
          <a:xfrm>
            <a:off x="612648" y="1786759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72D6646-BCCA-5A43-A8BD-CA55B4D4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7" y="5875265"/>
            <a:ext cx="4548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Why not 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(height of the tree)?</a:t>
            </a:r>
            <a:endParaRPr lang="el-GR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2F7094-6E46-CA3B-842C-880B01300B58}"/>
              </a:ext>
            </a:extLst>
          </p:cNvPr>
          <p:cNvCxnSpPr>
            <a:cxnSpLocks/>
            <a:stCxn id="68613" idx="3"/>
          </p:cNvCxnSpPr>
          <p:nvPr/>
        </p:nvCxnSpPr>
        <p:spPr>
          <a:xfrm>
            <a:off x="3584448" y="2587383"/>
            <a:ext cx="1104900" cy="1337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4E5259-7CE9-49EE-65A4-F4A5FE7EB6E5}"/>
              </a:ext>
            </a:extLst>
          </p:cNvPr>
          <p:cNvSpPr txBox="1"/>
          <p:nvPr/>
        </p:nvSpPr>
        <p:spPr>
          <a:xfrm>
            <a:off x="4957590" y="2358784"/>
            <a:ext cx="38084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Söhne"/>
              </a:rPr>
              <a:t>When we use Big Theta</a:t>
            </a:r>
            <a:r>
              <a:rPr lang="el-GR" b="0" i="0" u="none" strike="noStrike" dirty="0">
                <a:effectLst/>
                <a:latin typeface="Söhne"/>
              </a:rPr>
              <a:t>, </a:t>
            </a:r>
            <a:r>
              <a:rPr lang="en-US" b="0" i="0" u="none" strike="noStrike" dirty="0">
                <a:effectLst/>
                <a:latin typeface="Söhne"/>
              </a:rPr>
              <a:t>we are asserting that the function has both an upper and a lower bound at the given rate. </a:t>
            </a:r>
          </a:p>
          <a:p>
            <a:pPr algn="l"/>
            <a:r>
              <a:rPr lang="en-US" b="0" i="0" u="none" strike="noStrike" dirty="0">
                <a:effectLst/>
                <a:latin typeface="Söhne"/>
              </a:rPr>
              <a:t>In the case of BST operations, we use </a:t>
            </a:r>
            <a:r>
              <a:rPr lang="en-US" b="0" i="0" u="none" strike="noStrike" dirty="0">
                <a:effectLst/>
                <a:latin typeface="KaTeX_Main"/>
              </a:rPr>
              <a:t>O(height of the tree)</a:t>
            </a:r>
            <a:r>
              <a:rPr lang="en-US" i="1" dirty="0">
                <a:latin typeface="KaTeX_Math"/>
              </a:rPr>
              <a:t> </a:t>
            </a:r>
            <a:r>
              <a:rPr lang="en-US" b="0" i="0" u="none" strike="noStrike" dirty="0">
                <a:effectLst/>
                <a:latin typeface="Söhne"/>
              </a:rPr>
              <a:t>instead of </a:t>
            </a:r>
            <a:r>
              <a:rPr lang="el-GR" b="0" i="0" u="none" strike="noStrike" dirty="0">
                <a:effectLst/>
                <a:latin typeface="KaTeX_Main"/>
              </a:rPr>
              <a:t>Θ(</a:t>
            </a:r>
            <a:r>
              <a:rPr lang="en-US" b="0" i="0" u="none" strike="noStrike" dirty="0">
                <a:effectLst/>
                <a:latin typeface="KaTeX_Main"/>
              </a:rPr>
              <a:t>height of the tree)</a:t>
            </a:r>
            <a:r>
              <a:rPr lang="en-US" dirty="0">
                <a:latin typeface="Söhne"/>
              </a:rPr>
              <a:t> </a:t>
            </a:r>
            <a:r>
              <a:rPr lang="en-US" b="0" i="0" u="none" strike="noStrike" dirty="0">
                <a:effectLst/>
                <a:latin typeface="Söhne"/>
              </a:rPr>
              <a:t>because:</a:t>
            </a:r>
          </a:p>
          <a:p>
            <a:pPr algn="l"/>
            <a:r>
              <a:rPr lang="en-US" dirty="0">
                <a:latin typeface="Söhne"/>
              </a:rPr>
              <a:t>- </a:t>
            </a:r>
            <a:r>
              <a:rPr lang="en-US" b="0" i="0" u="none" strike="noStrike" dirty="0">
                <a:effectLst/>
                <a:latin typeface="Söhne"/>
              </a:rPr>
              <a:t>The </a:t>
            </a:r>
            <a:r>
              <a:rPr lang="en-US" b="1" i="0" u="none" strike="noStrike" dirty="0">
                <a:effectLst/>
                <a:latin typeface="Söhne"/>
              </a:rPr>
              <a:t>worst case</a:t>
            </a:r>
            <a:r>
              <a:rPr lang="en-US" b="0" i="0" u="none" strike="noStrike" dirty="0">
                <a:effectLst/>
                <a:latin typeface="Söhne"/>
              </a:rPr>
              <a:t> is indeed </a:t>
            </a:r>
            <a:r>
              <a:rPr lang="en-US" b="0" i="0" u="none" strike="noStrike" dirty="0">
                <a:effectLst/>
                <a:latin typeface="KaTeX_Main"/>
              </a:rPr>
              <a:t>O(height of the tree)</a:t>
            </a:r>
            <a:r>
              <a:rPr lang="en-US" b="0" i="0" u="none" strike="noStrike" dirty="0">
                <a:effectLst/>
                <a:latin typeface="Söhne"/>
              </a:rPr>
              <a:t>, which occurs when the BST is unbalanced and resembles a linked list (in which case the height is n).</a:t>
            </a:r>
          </a:p>
          <a:p>
            <a:pPr algn="l"/>
            <a:r>
              <a:rPr lang="en-US" dirty="0">
                <a:latin typeface="Söhne"/>
              </a:rPr>
              <a:t>- </a:t>
            </a:r>
            <a:r>
              <a:rPr lang="en-US" b="0" i="0" u="none" strike="noStrike" dirty="0">
                <a:effectLst/>
                <a:latin typeface="Söhne"/>
              </a:rPr>
              <a:t>The </a:t>
            </a:r>
            <a:r>
              <a:rPr lang="en-US" b="1" i="0" u="none" strike="noStrike" dirty="0">
                <a:effectLst/>
                <a:latin typeface="Söhne"/>
              </a:rPr>
              <a:t>best case</a:t>
            </a:r>
            <a:r>
              <a:rPr lang="en-US" b="0" i="0" u="none" strike="noStrike" dirty="0">
                <a:effectLst/>
                <a:latin typeface="Söhne"/>
              </a:rPr>
              <a:t> (the tree is perfectly balanced) is</a:t>
            </a:r>
            <a:r>
              <a:rPr lang="en-US" dirty="0">
                <a:latin typeface="KaTeX_Main"/>
              </a:rPr>
              <a:t> </a:t>
            </a:r>
            <a:r>
              <a:rPr lang="el-GR" b="0" i="0" u="none" strike="noStrike" dirty="0">
                <a:effectLst/>
                <a:latin typeface="KaTeX_Main"/>
              </a:rPr>
              <a:t>Θ(</a:t>
            </a:r>
            <a:r>
              <a:rPr lang="en-US" b="0" i="0" u="none" strike="noStrike" dirty="0">
                <a:effectLst/>
                <a:latin typeface="KaTeX_Main"/>
              </a:rPr>
              <a:t>log </a:t>
            </a:r>
            <a:r>
              <a:rPr lang="en-US" b="0" i="1" u="none" strike="noStrike" dirty="0">
                <a:effectLst/>
                <a:latin typeface="KaTeX_Math"/>
              </a:rPr>
              <a:t>n</a:t>
            </a:r>
            <a:r>
              <a:rPr lang="en-US" b="0" i="0" u="none" strike="noStrike" dirty="0">
                <a:effectLst/>
                <a:latin typeface="KaTeX_Main"/>
              </a:rPr>
              <a:t>)</a:t>
            </a:r>
            <a:r>
              <a:rPr lang="en-US" b="0" i="0" u="none" strike="noStrike" dirty="0">
                <a:effectLst/>
                <a:latin typeface="Söhne"/>
              </a:rPr>
              <a:t>, and the height is </a:t>
            </a:r>
            <a:r>
              <a:rPr lang="en-US" b="0" i="0" u="none" strike="noStrike" dirty="0">
                <a:effectLst/>
                <a:latin typeface="KaTeX_Main"/>
              </a:rPr>
              <a:t>log</a:t>
            </a:r>
            <a:r>
              <a:rPr lang="en-US" dirty="0">
                <a:latin typeface="KaTeX_Main"/>
              </a:rPr>
              <a:t> n.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7F76A-B584-B868-B006-0FBC2D384243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flipV="1">
            <a:off x="275117" y="3930125"/>
            <a:ext cx="383140" cy="217597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9EB53B-1E1B-A7EE-D312-A02F9EF62733}"/>
              </a:ext>
            </a:extLst>
          </p:cNvPr>
          <p:cNvSpPr txBox="1"/>
          <p:nvPr/>
        </p:nvSpPr>
        <p:spPr>
          <a:xfrm>
            <a:off x="658257" y="3052962"/>
            <a:ext cx="3913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Söhne"/>
              </a:rPr>
              <a:t>Since </a:t>
            </a:r>
            <a:r>
              <a:rPr lang="el-GR" b="0" i="0" u="none" strike="noStrike" dirty="0">
                <a:effectLst/>
                <a:latin typeface="KaTeX_Main"/>
              </a:rPr>
              <a:t>Θ</a:t>
            </a:r>
            <a:r>
              <a:rPr lang="el-GR" b="0" i="0" u="none" strike="noStrike" dirty="0">
                <a:effectLst/>
                <a:latin typeface="Söhne"/>
              </a:rPr>
              <a:t> </a:t>
            </a:r>
            <a:r>
              <a:rPr lang="en-US" b="0" i="0" u="none" strike="noStrike" dirty="0">
                <a:effectLst/>
                <a:latin typeface="Söhne"/>
              </a:rPr>
              <a:t>implies a tight bound (both upper and lower bounds are the same), it's not used for general BSTs because we cannot guarantee the lower bound to be logarithmic; it could be linear in the worst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7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5BE7BFE-A5CD-6D4B-BE49-C905D92EC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</a:t>
            </a:r>
          </a:p>
        </p:txBody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2F6F12D5-3CA6-4A4A-B56B-0A80E575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48131" name="Oval 4">
            <a:extLst>
              <a:ext uri="{FF2B5EF4-FFF2-40B4-BE49-F238E27FC236}">
                <a16:creationId xmlns:a16="http://schemas.microsoft.com/office/drawing/2014/main" id="{6B25928A-3E9C-7F48-92B2-B291A7D2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Text Box 5">
            <a:extLst>
              <a:ext uri="{FF2B5EF4-FFF2-40B4-BE49-F238E27FC236}">
                <a16:creationId xmlns:a16="http://schemas.microsoft.com/office/drawing/2014/main" id="{90D96FF2-4AF0-7D46-A737-D40CF34D1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43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48133" name="Oval 6">
            <a:extLst>
              <a:ext uri="{FF2B5EF4-FFF2-40B4-BE49-F238E27FC236}">
                <a16:creationId xmlns:a16="http://schemas.microsoft.com/office/drawing/2014/main" id="{5ABA0278-97F1-0F4F-AFBD-C1459EADA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Text Box 7">
            <a:extLst>
              <a:ext uri="{FF2B5EF4-FFF2-40B4-BE49-F238E27FC236}">
                <a16:creationId xmlns:a16="http://schemas.microsoft.com/office/drawing/2014/main" id="{F767B8F3-4AA3-4943-B3A2-917C6F13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48135" name="Oval 8">
            <a:extLst>
              <a:ext uri="{FF2B5EF4-FFF2-40B4-BE49-F238E27FC236}">
                <a16:creationId xmlns:a16="http://schemas.microsoft.com/office/drawing/2014/main" id="{E5D9AD6B-6733-EE43-9A6A-8DF0C541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Line 9">
            <a:extLst>
              <a:ext uri="{FF2B5EF4-FFF2-40B4-BE49-F238E27FC236}">
                <a16:creationId xmlns:a16="http://schemas.microsoft.com/office/drawing/2014/main" id="{35497B51-1FF2-9644-823B-B4DF17E3D7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10">
            <a:extLst>
              <a:ext uri="{FF2B5EF4-FFF2-40B4-BE49-F238E27FC236}">
                <a16:creationId xmlns:a16="http://schemas.microsoft.com/office/drawing/2014/main" id="{D9C4D7D1-C556-6049-93E8-1C143409D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Text Box 11">
            <a:extLst>
              <a:ext uri="{FF2B5EF4-FFF2-40B4-BE49-F238E27FC236}">
                <a16:creationId xmlns:a16="http://schemas.microsoft.com/office/drawing/2014/main" id="{B49ACFC1-6398-9C4F-82AF-51CC6A96C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62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1</a:t>
            </a:r>
          </a:p>
        </p:txBody>
      </p:sp>
      <p:sp>
        <p:nvSpPr>
          <p:cNvPr id="48139" name="Oval 12">
            <a:extLst>
              <a:ext uri="{FF2B5EF4-FFF2-40B4-BE49-F238E27FC236}">
                <a16:creationId xmlns:a16="http://schemas.microsoft.com/office/drawing/2014/main" id="{74372ECB-C731-934A-9849-97457D22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Line 13">
            <a:extLst>
              <a:ext uri="{FF2B5EF4-FFF2-40B4-BE49-F238E27FC236}">
                <a16:creationId xmlns:a16="http://schemas.microsoft.com/office/drawing/2014/main" id="{624C013B-2105-9D49-A8B1-5CEE1EC81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Text Box 14">
            <a:extLst>
              <a:ext uri="{FF2B5EF4-FFF2-40B4-BE49-F238E27FC236}">
                <a16:creationId xmlns:a16="http://schemas.microsoft.com/office/drawing/2014/main" id="{3E49E654-AE8B-C245-8272-F5866C7E9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33CC"/>
                </a:solidFill>
              </a:rPr>
              <a:t>Insert(T, 15)</a:t>
            </a:r>
          </a:p>
        </p:txBody>
      </p:sp>
    </p:spTree>
    <p:extLst>
      <p:ext uri="{BB962C8B-B14F-4D97-AF65-F5344CB8AC3E}">
        <p14:creationId xmlns:p14="http://schemas.microsoft.com/office/powerpoint/2010/main" val="4195678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5416EFA-E6DC-6E4D-BFD3-BFB53DA30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49CFE31B-AA0A-DD46-AD3B-94445128F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/>
              <a:t>Worst case: </a:t>
            </a:r>
            <a:r>
              <a:rPr lang="ja-JP" altLang="en-US" sz="2600"/>
              <a:t>“</a:t>
            </a:r>
            <a:r>
              <a:rPr lang="en-US" altLang="ja-JP" sz="2600"/>
              <a:t>the twig</a:t>
            </a:r>
            <a:r>
              <a:rPr lang="ja-JP" altLang="en-US" sz="2600"/>
              <a:t>”</a:t>
            </a:r>
            <a:r>
              <a:rPr lang="en-US" altLang="ja-JP" sz="2600"/>
              <a:t> – </a:t>
            </a:r>
            <a:r>
              <a:rPr lang="en-US" altLang="ja-JP" sz="2600">
                <a:solidFill>
                  <a:srgbClr val="FF0000"/>
                </a:solidFill>
              </a:rPr>
              <a:t>When will this happen?</a:t>
            </a:r>
            <a:endParaRPr lang="en-US" altLang="en-US" sz="26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097F2-C3F6-8549-9A27-75BD5953E124}"/>
              </a:ext>
            </a:extLst>
          </p:cNvPr>
          <p:cNvSpPr txBox="1"/>
          <p:nvPr/>
        </p:nvSpPr>
        <p:spPr>
          <a:xfrm>
            <a:off x="457200" y="2967335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</p:spTree>
    <p:extLst>
      <p:ext uri="{BB962C8B-B14F-4D97-AF65-F5344CB8AC3E}">
        <p14:creationId xmlns:p14="http://schemas.microsoft.com/office/powerpoint/2010/main" val="1662046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8E9C0D9-71EB-9C42-8CF4-42BC2AAFA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CC3BF554-0773-E34D-802F-E2E7CEDF0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600"/>
              <a:t>Best case: </a:t>
            </a:r>
            <a:r>
              <a:rPr lang="ja-JP" altLang="en-US" sz="2600"/>
              <a:t>“</a:t>
            </a:r>
            <a:r>
              <a:rPr lang="en-US" altLang="ja-JP" sz="2600"/>
              <a:t>complete</a:t>
            </a:r>
            <a:r>
              <a:rPr lang="ja-JP" altLang="en-US" sz="2600"/>
              <a:t>”</a:t>
            </a:r>
            <a:r>
              <a:rPr lang="en-US" altLang="ja-JP" sz="2600"/>
              <a:t> – </a:t>
            </a:r>
            <a:r>
              <a:rPr lang="en-US" altLang="ja-JP" sz="2600">
                <a:solidFill>
                  <a:srgbClr val="FF0000"/>
                </a:solidFill>
              </a:rPr>
              <a:t>When will this happen?</a:t>
            </a:r>
            <a:endParaRPr lang="en-US" altLang="en-US" sz="26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A66D9-05FF-E243-978C-03C49853B7B0}"/>
              </a:ext>
            </a:extLst>
          </p:cNvPr>
          <p:cNvSpPr txBox="1"/>
          <p:nvPr/>
        </p:nvSpPr>
        <p:spPr>
          <a:xfrm>
            <a:off x="457200" y="2967335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</a:t>
            </a:r>
          </a:p>
        </p:txBody>
      </p:sp>
    </p:spTree>
    <p:extLst>
      <p:ext uri="{BB962C8B-B14F-4D97-AF65-F5344CB8AC3E}">
        <p14:creationId xmlns:p14="http://schemas.microsoft.com/office/powerpoint/2010/main" val="1518621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42EF4B2-655F-3848-9884-A1D771C12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02341CF-D892-3747-A9A7-4574977E7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Average case for random data?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817C6A0E-25F4-6247-B2EA-6C2E898D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37" y="3807769"/>
            <a:ext cx="85457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Randomly inserting data into a BST generates a tree on average that is O(log n).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28BE6-EF8B-A441-882C-29D4C5B12F6F}"/>
              </a:ext>
            </a:extLst>
          </p:cNvPr>
          <p:cNvSpPr txBox="1"/>
          <p:nvPr/>
        </p:nvSpPr>
        <p:spPr>
          <a:xfrm>
            <a:off x="457200" y="2588567"/>
            <a:ext cx="760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 and then insert when you find a “null” spot in the tree.</a:t>
            </a:r>
          </a:p>
        </p:txBody>
      </p:sp>
    </p:spTree>
    <p:extLst>
      <p:ext uri="{BB962C8B-B14F-4D97-AF65-F5344CB8AC3E}">
        <p14:creationId xmlns:p14="http://schemas.microsoft.com/office/powerpoint/2010/main" val="28706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732FE83-5399-0841-877D-1776DF5F3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EFC64CA-7F51-AF43-B606-09DCCA30E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2389"/>
            <a:ext cx="2514600" cy="59932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In sorted order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66E1A511-F6DA-214B-AE67-03F31600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2228" name="Oval 5">
            <a:extLst>
              <a:ext uri="{FF2B5EF4-FFF2-40B4-BE49-F238E27FC236}">
                <a16:creationId xmlns:a16="http://schemas.microsoft.com/office/drawing/2014/main" id="{B2A7A275-DD59-6449-8F87-D6C7DECB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Text Box 6">
            <a:extLst>
              <a:ext uri="{FF2B5EF4-FFF2-40B4-BE49-F238E27FC236}">
                <a16:creationId xmlns:a16="http://schemas.microsoft.com/office/drawing/2014/main" id="{3CB3A674-7F47-ED47-A5A4-DD3B8C14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2230" name="Oval 7">
            <a:extLst>
              <a:ext uri="{FF2B5EF4-FFF2-40B4-BE49-F238E27FC236}">
                <a16:creationId xmlns:a16="http://schemas.microsoft.com/office/drawing/2014/main" id="{5581A91E-3639-124D-8C21-97FFCB5A7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1" name="Text Box 8">
            <a:extLst>
              <a:ext uri="{FF2B5EF4-FFF2-40B4-BE49-F238E27FC236}">
                <a16:creationId xmlns:a16="http://schemas.microsoft.com/office/drawing/2014/main" id="{BDC89DE9-BE12-6F44-A42F-4FCFC5980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2232" name="Oval 9">
            <a:extLst>
              <a:ext uri="{FF2B5EF4-FFF2-40B4-BE49-F238E27FC236}">
                <a16:creationId xmlns:a16="http://schemas.microsoft.com/office/drawing/2014/main" id="{57A76038-5B86-3B4D-B4DC-26DA9964F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3" name="Line 10">
            <a:extLst>
              <a:ext uri="{FF2B5EF4-FFF2-40B4-BE49-F238E27FC236}">
                <a16:creationId xmlns:a16="http://schemas.microsoft.com/office/drawing/2014/main" id="{64A621E1-B7BA-D14B-9486-B2023B205A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Line 11">
            <a:extLst>
              <a:ext uri="{FF2B5EF4-FFF2-40B4-BE49-F238E27FC236}">
                <a16:creationId xmlns:a16="http://schemas.microsoft.com/office/drawing/2014/main" id="{AD4140B0-86DB-1B42-A110-767F1345A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Text Box 12">
            <a:extLst>
              <a:ext uri="{FF2B5EF4-FFF2-40B4-BE49-F238E27FC236}">
                <a16:creationId xmlns:a16="http://schemas.microsoft.com/office/drawing/2014/main" id="{35D3A02A-4C2E-7F43-BDD5-2113E7BA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2236" name="Oval 13">
            <a:extLst>
              <a:ext uri="{FF2B5EF4-FFF2-40B4-BE49-F238E27FC236}">
                <a16:creationId xmlns:a16="http://schemas.microsoft.com/office/drawing/2014/main" id="{F58B279B-28F5-A94C-B18D-A35E3788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7" name="Text Box 14">
            <a:extLst>
              <a:ext uri="{FF2B5EF4-FFF2-40B4-BE49-F238E27FC236}">
                <a16:creationId xmlns:a16="http://schemas.microsoft.com/office/drawing/2014/main" id="{7CC987EB-2FBA-F042-A931-345DD226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2238" name="Oval 15">
            <a:extLst>
              <a:ext uri="{FF2B5EF4-FFF2-40B4-BE49-F238E27FC236}">
                <a16:creationId xmlns:a16="http://schemas.microsoft.com/office/drawing/2014/main" id="{B1A69456-FC7E-A342-9EEF-A1A9477F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9" name="Text Box 16">
            <a:extLst>
              <a:ext uri="{FF2B5EF4-FFF2-40B4-BE49-F238E27FC236}">
                <a16:creationId xmlns:a16="http://schemas.microsoft.com/office/drawing/2014/main" id="{0CDABD3F-B9B4-0F4E-83A0-9DBB3090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2240" name="Oval 17">
            <a:extLst>
              <a:ext uri="{FF2B5EF4-FFF2-40B4-BE49-F238E27FC236}">
                <a16:creationId xmlns:a16="http://schemas.microsoft.com/office/drawing/2014/main" id="{12D60D9A-B7E2-A547-8B0C-DC5016DDD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1" name="Line 18">
            <a:extLst>
              <a:ext uri="{FF2B5EF4-FFF2-40B4-BE49-F238E27FC236}">
                <a16:creationId xmlns:a16="http://schemas.microsoft.com/office/drawing/2014/main" id="{10E08096-32E8-2340-A34D-DFF0F91C0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9">
            <a:extLst>
              <a:ext uri="{FF2B5EF4-FFF2-40B4-BE49-F238E27FC236}">
                <a16:creationId xmlns:a16="http://schemas.microsoft.com/office/drawing/2014/main" id="{5F6729CE-E8B6-5340-B56A-8827A9BC6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20">
            <a:extLst>
              <a:ext uri="{FF2B5EF4-FFF2-40B4-BE49-F238E27FC236}">
                <a16:creationId xmlns:a16="http://schemas.microsoft.com/office/drawing/2014/main" id="{25EA9166-1830-BB40-BD4A-8252DE4DB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21">
            <a:extLst>
              <a:ext uri="{FF2B5EF4-FFF2-40B4-BE49-F238E27FC236}">
                <a16:creationId xmlns:a16="http://schemas.microsoft.com/office/drawing/2014/main" id="{0849A036-F124-9D49-911A-FCD14E95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5428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AC363F1-4617-914C-A78F-CE7CD9C49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8434" name="Text Box 25">
            <a:extLst>
              <a:ext uri="{FF2B5EF4-FFF2-40B4-BE49-F238E27FC236}">
                <a16:creationId xmlns:a16="http://schemas.microsoft.com/office/drawing/2014/main" id="{2116FF1F-4749-A648-8605-DED8E2AF2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90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8435" name="Oval 26">
            <a:extLst>
              <a:ext uri="{FF2B5EF4-FFF2-40B4-BE49-F238E27FC236}">
                <a16:creationId xmlns:a16="http://schemas.microsoft.com/office/drawing/2014/main" id="{AF5FE8DC-F9F5-534A-A59B-74B4901E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Text Box 27">
            <a:extLst>
              <a:ext uri="{FF2B5EF4-FFF2-40B4-BE49-F238E27FC236}">
                <a16:creationId xmlns:a16="http://schemas.microsoft.com/office/drawing/2014/main" id="{C3349667-1CD6-4C4C-80B8-9ACC44DE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8437" name="Oval 28">
            <a:extLst>
              <a:ext uri="{FF2B5EF4-FFF2-40B4-BE49-F238E27FC236}">
                <a16:creationId xmlns:a16="http://schemas.microsoft.com/office/drawing/2014/main" id="{E29A46FA-7A9A-DA48-8523-47215C312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Text Box 29">
            <a:extLst>
              <a:ext uri="{FF2B5EF4-FFF2-40B4-BE49-F238E27FC236}">
                <a16:creationId xmlns:a16="http://schemas.microsoft.com/office/drawing/2014/main" id="{ABC50021-7D60-EE41-92B9-47D0C9273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18439" name="Oval 30">
            <a:extLst>
              <a:ext uri="{FF2B5EF4-FFF2-40B4-BE49-F238E27FC236}">
                <a16:creationId xmlns:a16="http://schemas.microsoft.com/office/drawing/2014/main" id="{C13FD731-25FD-2D41-BBD8-EE2CFDAE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Line 31">
            <a:extLst>
              <a:ext uri="{FF2B5EF4-FFF2-40B4-BE49-F238E27FC236}">
                <a16:creationId xmlns:a16="http://schemas.microsoft.com/office/drawing/2014/main" id="{C8F7B5AE-D4BC-F241-9231-AF6EA6BBF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32">
            <a:extLst>
              <a:ext uri="{FF2B5EF4-FFF2-40B4-BE49-F238E27FC236}">
                <a16:creationId xmlns:a16="http://schemas.microsoft.com/office/drawing/2014/main" id="{E4453368-927F-6E41-8528-363DD8D1D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33">
            <a:extLst>
              <a:ext uri="{FF2B5EF4-FFF2-40B4-BE49-F238E27FC236}">
                <a16:creationId xmlns:a16="http://schemas.microsoft.com/office/drawing/2014/main" id="{534076F4-3B6B-7140-8335-0E1B863BB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18443" name="Oval 34">
            <a:extLst>
              <a:ext uri="{FF2B5EF4-FFF2-40B4-BE49-F238E27FC236}">
                <a16:creationId xmlns:a16="http://schemas.microsoft.com/office/drawing/2014/main" id="{3AA09ED9-A841-A44A-A54F-4AEE52CA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Text Box 35">
            <a:extLst>
              <a:ext uri="{FF2B5EF4-FFF2-40B4-BE49-F238E27FC236}">
                <a16:creationId xmlns:a16="http://schemas.microsoft.com/office/drawing/2014/main" id="{65C1A287-FE24-1A46-B1BF-69C3C8B0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8445" name="Oval 36">
            <a:extLst>
              <a:ext uri="{FF2B5EF4-FFF2-40B4-BE49-F238E27FC236}">
                <a16:creationId xmlns:a16="http://schemas.microsoft.com/office/drawing/2014/main" id="{0395E0EE-4411-D64F-B774-05DFE2B5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6" name="Text Box 37">
            <a:extLst>
              <a:ext uri="{FF2B5EF4-FFF2-40B4-BE49-F238E27FC236}">
                <a16:creationId xmlns:a16="http://schemas.microsoft.com/office/drawing/2014/main" id="{2049D8B2-B916-BC45-AEC5-11C856CBE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91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8447" name="Oval 38">
            <a:extLst>
              <a:ext uri="{FF2B5EF4-FFF2-40B4-BE49-F238E27FC236}">
                <a16:creationId xmlns:a16="http://schemas.microsoft.com/office/drawing/2014/main" id="{4A7CE769-582A-4446-8F67-6BE755CC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8" name="Line 39">
            <a:extLst>
              <a:ext uri="{FF2B5EF4-FFF2-40B4-BE49-F238E27FC236}">
                <a16:creationId xmlns:a16="http://schemas.microsoft.com/office/drawing/2014/main" id="{239AFAC4-CFC2-404D-BF45-3855DE7E1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40">
            <a:extLst>
              <a:ext uri="{FF2B5EF4-FFF2-40B4-BE49-F238E27FC236}">
                <a16:creationId xmlns:a16="http://schemas.microsoft.com/office/drawing/2014/main" id="{DA187A01-94E2-8844-BD32-FEF4478B6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41">
            <a:extLst>
              <a:ext uri="{FF2B5EF4-FFF2-40B4-BE49-F238E27FC236}">
                <a16:creationId xmlns:a16="http://schemas.microsoft.com/office/drawing/2014/main" id="{C85BB7C3-56C1-E64C-8D0C-C73745190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Text Box 42">
            <a:extLst>
              <a:ext uri="{FF2B5EF4-FFF2-40B4-BE49-F238E27FC236}">
                <a16:creationId xmlns:a16="http://schemas.microsoft.com/office/drawing/2014/main" id="{3E1AD90F-DF06-9D48-9FE3-88EB3657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19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0AEBF7-1776-A949-AF96-009A2C0B75A3}"/>
              </a:ext>
            </a:extLst>
          </p:cNvPr>
          <p:cNvSpPr/>
          <p:nvPr/>
        </p:nvSpPr>
        <p:spPr>
          <a:xfrm>
            <a:off x="228600" y="5700713"/>
            <a:ext cx="5197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Can be implemented with with references or an array</a:t>
            </a:r>
          </a:p>
        </p:txBody>
      </p:sp>
    </p:spTree>
    <p:extLst>
      <p:ext uri="{BB962C8B-B14F-4D97-AF65-F5344CB8AC3E}">
        <p14:creationId xmlns:p14="http://schemas.microsoft.com/office/powerpoint/2010/main" val="1728583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2698819-913F-C942-9804-E37DADA3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65FB65CD-6035-914E-B0B4-0D0C5445F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3252" name="Oval 5">
            <a:extLst>
              <a:ext uri="{FF2B5EF4-FFF2-40B4-BE49-F238E27FC236}">
                <a16:creationId xmlns:a16="http://schemas.microsoft.com/office/drawing/2014/main" id="{16CA3776-CBA4-7D45-AE8B-88D05A5C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Text Box 6">
            <a:extLst>
              <a:ext uri="{FF2B5EF4-FFF2-40B4-BE49-F238E27FC236}">
                <a16:creationId xmlns:a16="http://schemas.microsoft.com/office/drawing/2014/main" id="{8D38B27C-15BD-3948-9114-6CBDBEA14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3254" name="Oval 7">
            <a:extLst>
              <a:ext uri="{FF2B5EF4-FFF2-40B4-BE49-F238E27FC236}">
                <a16:creationId xmlns:a16="http://schemas.microsoft.com/office/drawing/2014/main" id="{477F6A4D-00F7-0F49-A2E3-1DDDC277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D61C3B5A-EE0E-3B49-8C6D-E0EA5F85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3256" name="Oval 9">
            <a:extLst>
              <a:ext uri="{FF2B5EF4-FFF2-40B4-BE49-F238E27FC236}">
                <a16:creationId xmlns:a16="http://schemas.microsoft.com/office/drawing/2014/main" id="{2BF1AACC-DF41-6E4D-B6CF-1FB4BC78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7" name="Line 10">
            <a:extLst>
              <a:ext uri="{FF2B5EF4-FFF2-40B4-BE49-F238E27FC236}">
                <a16:creationId xmlns:a16="http://schemas.microsoft.com/office/drawing/2014/main" id="{8A9159FB-7EBA-CA46-9814-2815E43C2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1">
            <a:extLst>
              <a:ext uri="{FF2B5EF4-FFF2-40B4-BE49-F238E27FC236}">
                <a16:creationId xmlns:a16="http://schemas.microsoft.com/office/drawing/2014/main" id="{7FF79502-1F03-6D4C-9401-AF3ACAA8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Text Box 12">
            <a:extLst>
              <a:ext uri="{FF2B5EF4-FFF2-40B4-BE49-F238E27FC236}">
                <a16:creationId xmlns:a16="http://schemas.microsoft.com/office/drawing/2014/main" id="{279F70A9-5E13-A640-808E-3DD107979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3260" name="Oval 13">
            <a:extLst>
              <a:ext uri="{FF2B5EF4-FFF2-40B4-BE49-F238E27FC236}">
                <a16:creationId xmlns:a16="http://schemas.microsoft.com/office/drawing/2014/main" id="{94E88612-33F8-554C-B9A0-3EEC28C8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1" name="Text Box 14">
            <a:extLst>
              <a:ext uri="{FF2B5EF4-FFF2-40B4-BE49-F238E27FC236}">
                <a16:creationId xmlns:a16="http://schemas.microsoft.com/office/drawing/2014/main" id="{6C4B3988-631A-7C41-8069-F28EEC67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3262" name="Oval 15">
            <a:extLst>
              <a:ext uri="{FF2B5EF4-FFF2-40B4-BE49-F238E27FC236}">
                <a16:creationId xmlns:a16="http://schemas.microsoft.com/office/drawing/2014/main" id="{A4BD41B8-33FA-6345-B4A0-E420E0F61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3" name="Text Box 16">
            <a:extLst>
              <a:ext uri="{FF2B5EF4-FFF2-40B4-BE49-F238E27FC236}">
                <a16:creationId xmlns:a16="http://schemas.microsoft.com/office/drawing/2014/main" id="{D78385A8-D296-D044-A660-C5AD31D60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3264" name="Oval 17">
            <a:extLst>
              <a:ext uri="{FF2B5EF4-FFF2-40B4-BE49-F238E27FC236}">
                <a16:creationId xmlns:a16="http://schemas.microsoft.com/office/drawing/2014/main" id="{4847ED68-727E-C946-9B4B-415FB4ED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65" name="Line 18">
            <a:extLst>
              <a:ext uri="{FF2B5EF4-FFF2-40B4-BE49-F238E27FC236}">
                <a16:creationId xmlns:a16="http://schemas.microsoft.com/office/drawing/2014/main" id="{2729C492-19CF-FE4B-8099-4CED8C23C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9">
            <a:extLst>
              <a:ext uri="{FF2B5EF4-FFF2-40B4-BE49-F238E27FC236}">
                <a16:creationId xmlns:a16="http://schemas.microsoft.com/office/drawing/2014/main" id="{F08888F8-191F-6F44-818E-CEC00F69C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20">
            <a:extLst>
              <a:ext uri="{FF2B5EF4-FFF2-40B4-BE49-F238E27FC236}">
                <a16:creationId xmlns:a16="http://schemas.microsoft.com/office/drawing/2014/main" id="{C32AEE0D-786A-A44A-BB54-AC5D14BF4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Text Box 21">
            <a:extLst>
              <a:ext uri="{FF2B5EF4-FFF2-40B4-BE49-F238E27FC236}">
                <a16:creationId xmlns:a16="http://schemas.microsoft.com/office/drawing/2014/main" id="{062DC923-A753-354A-B104-5C6285B4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3269" name="Text Box 22">
            <a:extLst>
              <a:ext uri="{FF2B5EF4-FFF2-40B4-BE49-F238E27FC236}">
                <a16:creationId xmlns:a16="http://schemas.microsoft.com/office/drawing/2014/main" id="{C2B82528-19D0-C640-BF5C-B8E6614E6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5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56180BC-5508-A245-A6BA-BBF3FCBA5C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2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AEA602C-539E-9341-A603-A3A072E7E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5EE1028D-640D-E94F-9F60-90EAA89C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4276" name="Oval 5">
            <a:extLst>
              <a:ext uri="{FF2B5EF4-FFF2-40B4-BE49-F238E27FC236}">
                <a16:creationId xmlns:a16="http://schemas.microsoft.com/office/drawing/2014/main" id="{6F218A41-430E-2B41-B1B7-3C7DA3FA9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B08ED5A2-FB5C-AD47-B5E7-A8AD28A3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4278" name="Oval 7">
            <a:extLst>
              <a:ext uri="{FF2B5EF4-FFF2-40B4-BE49-F238E27FC236}">
                <a16:creationId xmlns:a16="http://schemas.microsoft.com/office/drawing/2014/main" id="{9F586D0F-EAFD-C64F-91E4-E6E567B6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8795E582-6150-7B4C-ADD1-1F197C61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4280" name="Oval 9">
            <a:extLst>
              <a:ext uri="{FF2B5EF4-FFF2-40B4-BE49-F238E27FC236}">
                <a16:creationId xmlns:a16="http://schemas.microsoft.com/office/drawing/2014/main" id="{CB2119CA-CFC2-C543-A944-4BB9EE54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1" name="Line 10">
            <a:extLst>
              <a:ext uri="{FF2B5EF4-FFF2-40B4-BE49-F238E27FC236}">
                <a16:creationId xmlns:a16="http://schemas.microsoft.com/office/drawing/2014/main" id="{64185072-9818-E24E-BAA2-9A2A07CF2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1">
            <a:extLst>
              <a:ext uri="{FF2B5EF4-FFF2-40B4-BE49-F238E27FC236}">
                <a16:creationId xmlns:a16="http://schemas.microsoft.com/office/drawing/2014/main" id="{435F7D65-E2A6-EA4D-A5B2-11B280568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Text Box 12">
            <a:extLst>
              <a:ext uri="{FF2B5EF4-FFF2-40B4-BE49-F238E27FC236}">
                <a16:creationId xmlns:a16="http://schemas.microsoft.com/office/drawing/2014/main" id="{CEF14D44-C286-2E42-AEE1-76E18CFF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4284" name="Oval 13">
            <a:extLst>
              <a:ext uri="{FF2B5EF4-FFF2-40B4-BE49-F238E27FC236}">
                <a16:creationId xmlns:a16="http://schemas.microsoft.com/office/drawing/2014/main" id="{3AFDEAB3-1052-D143-A951-167CAE1C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5" name="Text Box 14">
            <a:extLst>
              <a:ext uri="{FF2B5EF4-FFF2-40B4-BE49-F238E27FC236}">
                <a16:creationId xmlns:a16="http://schemas.microsoft.com/office/drawing/2014/main" id="{2990F427-4BB8-0344-A47F-F9F7E67E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4286" name="Oval 15">
            <a:extLst>
              <a:ext uri="{FF2B5EF4-FFF2-40B4-BE49-F238E27FC236}">
                <a16:creationId xmlns:a16="http://schemas.microsoft.com/office/drawing/2014/main" id="{A8AAC1A2-D3FF-BD49-AF81-0D8D5486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7" name="Text Box 16">
            <a:extLst>
              <a:ext uri="{FF2B5EF4-FFF2-40B4-BE49-F238E27FC236}">
                <a16:creationId xmlns:a16="http://schemas.microsoft.com/office/drawing/2014/main" id="{8AFDCE4B-6DA0-B949-96AB-C3106668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4288" name="Oval 17">
            <a:extLst>
              <a:ext uri="{FF2B5EF4-FFF2-40B4-BE49-F238E27FC236}">
                <a16:creationId xmlns:a16="http://schemas.microsoft.com/office/drawing/2014/main" id="{4CBF3A59-0B72-9740-B1D9-42D70E51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9" name="Line 18">
            <a:extLst>
              <a:ext uri="{FF2B5EF4-FFF2-40B4-BE49-F238E27FC236}">
                <a16:creationId xmlns:a16="http://schemas.microsoft.com/office/drawing/2014/main" id="{D5EBABC9-05A8-5C43-9D9F-D86B652B7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9">
            <a:extLst>
              <a:ext uri="{FF2B5EF4-FFF2-40B4-BE49-F238E27FC236}">
                <a16:creationId xmlns:a16="http://schemas.microsoft.com/office/drawing/2014/main" id="{A59B66A3-CF58-7643-B6EF-BAB4A8732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20">
            <a:extLst>
              <a:ext uri="{FF2B5EF4-FFF2-40B4-BE49-F238E27FC236}">
                <a16:creationId xmlns:a16="http://schemas.microsoft.com/office/drawing/2014/main" id="{F8AF6FA1-24CE-8840-AAE7-2AF960686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Text Box 21">
            <a:extLst>
              <a:ext uri="{FF2B5EF4-FFF2-40B4-BE49-F238E27FC236}">
                <a16:creationId xmlns:a16="http://schemas.microsoft.com/office/drawing/2014/main" id="{5A87E982-B736-A347-8E99-374FFDF4A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4293" name="Text Box 22">
            <a:extLst>
              <a:ext uri="{FF2B5EF4-FFF2-40B4-BE49-F238E27FC236}">
                <a16:creationId xmlns:a16="http://schemas.microsoft.com/office/drawing/2014/main" id="{46F58101-0DCF-E94F-9D80-3114B5CD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</a:t>
            </a:r>
            <a:r>
              <a:rPr lang="en-US" altLang="en-US" sz="2400">
                <a:solidFill>
                  <a:srgbClr val="0033CC"/>
                </a:solidFill>
              </a:rPr>
              <a:t>8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445D031F-E6E3-DA45-9771-B9B51605CC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8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ADB1BEC-AEDA-8949-8417-0EF7FCD4B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5299" name="Text Box 4">
            <a:extLst>
              <a:ext uri="{FF2B5EF4-FFF2-40B4-BE49-F238E27FC236}">
                <a16:creationId xmlns:a16="http://schemas.microsoft.com/office/drawing/2014/main" id="{37ECB038-4DDF-1049-9A80-A168EA307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5300" name="Oval 5">
            <a:extLst>
              <a:ext uri="{FF2B5EF4-FFF2-40B4-BE49-F238E27FC236}">
                <a16:creationId xmlns:a16="http://schemas.microsoft.com/office/drawing/2014/main" id="{5EC3BAC1-94DA-E340-B991-9E69C7F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Text Box 6">
            <a:extLst>
              <a:ext uri="{FF2B5EF4-FFF2-40B4-BE49-F238E27FC236}">
                <a16:creationId xmlns:a16="http://schemas.microsoft.com/office/drawing/2014/main" id="{099352A6-CC29-C847-8037-6D58C700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5302" name="Oval 7">
            <a:extLst>
              <a:ext uri="{FF2B5EF4-FFF2-40B4-BE49-F238E27FC236}">
                <a16:creationId xmlns:a16="http://schemas.microsoft.com/office/drawing/2014/main" id="{D8DE35DB-D750-F941-873B-1A147DA8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3" name="Text Box 8">
            <a:extLst>
              <a:ext uri="{FF2B5EF4-FFF2-40B4-BE49-F238E27FC236}">
                <a16:creationId xmlns:a16="http://schemas.microsoft.com/office/drawing/2014/main" id="{D8D6BDC9-3704-D74A-9151-4D1B63215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5304" name="Oval 9">
            <a:extLst>
              <a:ext uri="{FF2B5EF4-FFF2-40B4-BE49-F238E27FC236}">
                <a16:creationId xmlns:a16="http://schemas.microsoft.com/office/drawing/2014/main" id="{5A57BD88-03BA-E140-B7A4-AA2C7D0B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5" name="Line 10">
            <a:extLst>
              <a:ext uri="{FF2B5EF4-FFF2-40B4-BE49-F238E27FC236}">
                <a16:creationId xmlns:a16="http://schemas.microsoft.com/office/drawing/2014/main" id="{D80A1A6F-4C35-0D4D-A568-965AAB947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1">
            <a:extLst>
              <a:ext uri="{FF2B5EF4-FFF2-40B4-BE49-F238E27FC236}">
                <a16:creationId xmlns:a16="http://schemas.microsoft.com/office/drawing/2014/main" id="{57972061-11A0-074E-8201-F027681A1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Text Box 12">
            <a:extLst>
              <a:ext uri="{FF2B5EF4-FFF2-40B4-BE49-F238E27FC236}">
                <a16:creationId xmlns:a16="http://schemas.microsoft.com/office/drawing/2014/main" id="{88350AD8-8F32-BD45-9BB2-B6974F82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5308" name="Oval 13">
            <a:extLst>
              <a:ext uri="{FF2B5EF4-FFF2-40B4-BE49-F238E27FC236}">
                <a16:creationId xmlns:a16="http://schemas.microsoft.com/office/drawing/2014/main" id="{564DBD05-48BF-E644-A911-B3BAC808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E9955A36-DF50-F94E-97B8-CBD007A2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5310" name="Oval 15">
            <a:extLst>
              <a:ext uri="{FF2B5EF4-FFF2-40B4-BE49-F238E27FC236}">
                <a16:creationId xmlns:a16="http://schemas.microsoft.com/office/drawing/2014/main" id="{255E987E-6550-AD4A-A2F2-8D79EBEE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7DDD682B-9B5C-864B-8690-40E2BFC1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5312" name="Oval 17">
            <a:extLst>
              <a:ext uri="{FF2B5EF4-FFF2-40B4-BE49-F238E27FC236}">
                <a16:creationId xmlns:a16="http://schemas.microsoft.com/office/drawing/2014/main" id="{EF59D7DF-53E4-544C-A607-3C52CB76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3" name="Line 18">
            <a:extLst>
              <a:ext uri="{FF2B5EF4-FFF2-40B4-BE49-F238E27FC236}">
                <a16:creationId xmlns:a16="http://schemas.microsoft.com/office/drawing/2014/main" id="{EA1F8832-6729-8D4D-B9E0-C53C3009B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19">
            <a:extLst>
              <a:ext uri="{FF2B5EF4-FFF2-40B4-BE49-F238E27FC236}">
                <a16:creationId xmlns:a16="http://schemas.microsoft.com/office/drawing/2014/main" id="{B217CC99-EDE1-724A-9DCB-EB1A0C8E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20">
            <a:extLst>
              <a:ext uri="{FF2B5EF4-FFF2-40B4-BE49-F238E27FC236}">
                <a16:creationId xmlns:a16="http://schemas.microsoft.com/office/drawing/2014/main" id="{EE1BFEE8-EE0A-7D40-8928-A957A9083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1">
            <a:extLst>
              <a:ext uri="{FF2B5EF4-FFF2-40B4-BE49-F238E27FC236}">
                <a16:creationId xmlns:a16="http://schemas.microsoft.com/office/drawing/2014/main" id="{E95E63EF-DFDF-A543-8A81-55E89F327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5317" name="Text Box 22">
            <a:extLst>
              <a:ext uri="{FF2B5EF4-FFF2-40B4-BE49-F238E27FC236}">
                <a16:creationId xmlns:a16="http://schemas.microsoft.com/office/drawing/2014/main" id="{913EF4C2-5C5C-7443-B414-A2C92585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</a:t>
            </a:r>
            <a:r>
              <a:rPr lang="en-US" altLang="en-US" sz="2400">
                <a:solidFill>
                  <a:srgbClr val="0033CC"/>
                </a:solidFill>
              </a:rPr>
              <a:t>9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ABFA0DD-367E-EE45-9F07-69760606F9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87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9EFF935-F743-0447-A12E-2D4DAA7FC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DD1AED78-78B8-6546-9507-B3B3DF85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6324" name="Oval 5">
            <a:extLst>
              <a:ext uri="{FF2B5EF4-FFF2-40B4-BE49-F238E27FC236}">
                <a16:creationId xmlns:a16="http://schemas.microsoft.com/office/drawing/2014/main" id="{A95AA981-23B4-6346-8849-9FB955ED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Text Box 6">
            <a:extLst>
              <a:ext uri="{FF2B5EF4-FFF2-40B4-BE49-F238E27FC236}">
                <a16:creationId xmlns:a16="http://schemas.microsoft.com/office/drawing/2014/main" id="{72DF6176-2CD4-8543-B8FC-8C0B8301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6326" name="Oval 7">
            <a:extLst>
              <a:ext uri="{FF2B5EF4-FFF2-40B4-BE49-F238E27FC236}">
                <a16:creationId xmlns:a16="http://schemas.microsoft.com/office/drawing/2014/main" id="{E3BFFF55-C893-1B48-A70C-73422A7A1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7" name="Text Box 8">
            <a:extLst>
              <a:ext uri="{FF2B5EF4-FFF2-40B4-BE49-F238E27FC236}">
                <a16:creationId xmlns:a16="http://schemas.microsoft.com/office/drawing/2014/main" id="{24B9E368-86A2-FA49-86B6-C214B6A18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6328" name="Oval 9">
            <a:extLst>
              <a:ext uri="{FF2B5EF4-FFF2-40B4-BE49-F238E27FC236}">
                <a16:creationId xmlns:a16="http://schemas.microsoft.com/office/drawing/2014/main" id="{66D48E3C-9E22-BA4D-8767-851D7488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Line 10">
            <a:extLst>
              <a:ext uri="{FF2B5EF4-FFF2-40B4-BE49-F238E27FC236}">
                <a16:creationId xmlns:a16="http://schemas.microsoft.com/office/drawing/2014/main" id="{75080ACE-5844-8740-88B1-6B4EA0876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Line 11">
            <a:extLst>
              <a:ext uri="{FF2B5EF4-FFF2-40B4-BE49-F238E27FC236}">
                <a16:creationId xmlns:a16="http://schemas.microsoft.com/office/drawing/2014/main" id="{FD38C35F-224C-4143-92C9-902172DA4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Text Box 12">
            <a:extLst>
              <a:ext uri="{FF2B5EF4-FFF2-40B4-BE49-F238E27FC236}">
                <a16:creationId xmlns:a16="http://schemas.microsoft.com/office/drawing/2014/main" id="{642048CE-7CD0-524A-AFF8-FA3ECDF0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6332" name="Oval 13">
            <a:extLst>
              <a:ext uri="{FF2B5EF4-FFF2-40B4-BE49-F238E27FC236}">
                <a16:creationId xmlns:a16="http://schemas.microsoft.com/office/drawing/2014/main" id="{B87ACDF7-677C-874A-A6A7-47149BB6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3" name="Text Box 14">
            <a:extLst>
              <a:ext uri="{FF2B5EF4-FFF2-40B4-BE49-F238E27FC236}">
                <a16:creationId xmlns:a16="http://schemas.microsoft.com/office/drawing/2014/main" id="{AD142CEE-3BA1-8842-8F09-DEBAB204D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6334" name="Oval 15">
            <a:extLst>
              <a:ext uri="{FF2B5EF4-FFF2-40B4-BE49-F238E27FC236}">
                <a16:creationId xmlns:a16="http://schemas.microsoft.com/office/drawing/2014/main" id="{B903104C-453D-774C-9669-6D70E0B1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5" name="Text Box 16">
            <a:extLst>
              <a:ext uri="{FF2B5EF4-FFF2-40B4-BE49-F238E27FC236}">
                <a16:creationId xmlns:a16="http://schemas.microsoft.com/office/drawing/2014/main" id="{123F2434-F6E3-604B-B580-5BDC2740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6336" name="Oval 17">
            <a:extLst>
              <a:ext uri="{FF2B5EF4-FFF2-40B4-BE49-F238E27FC236}">
                <a16:creationId xmlns:a16="http://schemas.microsoft.com/office/drawing/2014/main" id="{7C7E14C9-8002-094A-B763-9C77ADD3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7" name="Line 18">
            <a:extLst>
              <a:ext uri="{FF2B5EF4-FFF2-40B4-BE49-F238E27FC236}">
                <a16:creationId xmlns:a16="http://schemas.microsoft.com/office/drawing/2014/main" id="{41BEC65E-B703-9C4A-9235-12DCEAF33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9">
            <a:extLst>
              <a:ext uri="{FF2B5EF4-FFF2-40B4-BE49-F238E27FC236}">
                <a16:creationId xmlns:a16="http://schemas.microsoft.com/office/drawing/2014/main" id="{41C6014E-3E90-FB41-A380-BFB3D0196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0">
            <a:extLst>
              <a:ext uri="{FF2B5EF4-FFF2-40B4-BE49-F238E27FC236}">
                <a16:creationId xmlns:a16="http://schemas.microsoft.com/office/drawing/2014/main" id="{5251247D-0F3B-0548-A452-6B9D034E2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Text Box 21">
            <a:extLst>
              <a:ext uri="{FF2B5EF4-FFF2-40B4-BE49-F238E27FC236}">
                <a16:creationId xmlns:a16="http://schemas.microsoft.com/office/drawing/2014/main" id="{59FDEFA3-A074-E34C-A79D-E12A0CE7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6341" name="Text Box 22">
            <a:extLst>
              <a:ext uri="{FF2B5EF4-FFF2-40B4-BE49-F238E27FC236}">
                <a16:creationId xmlns:a16="http://schemas.microsoft.com/office/drawing/2014/main" id="{795D181A-E3EE-8B4B-9493-383D2AE8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</a:t>
            </a:r>
            <a:r>
              <a:rPr lang="en-US" altLang="en-US" sz="2400">
                <a:solidFill>
                  <a:srgbClr val="0033CC"/>
                </a:solidFill>
              </a:rPr>
              <a:t>12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C2493DD4-0BBC-5E45-B2AC-079C27F7761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2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92DE636-A649-C042-914B-A823458C2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1AEC60D-A81C-BF43-BFA3-07F11FFA6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1"/>
            <a:ext cx="3236495" cy="60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What’</a:t>
            </a:r>
            <a:r>
              <a:rPr lang="en-US" altLang="ja-JP" dirty="0">
                <a:solidFill>
                  <a:srgbClr val="FF0000"/>
                </a:solidFill>
              </a:rPr>
              <a:t>s happening?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95865DAC-412B-7B40-ABB4-80406B58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7348" name="Oval 5">
            <a:extLst>
              <a:ext uri="{FF2B5EF4-FFF2-40B4-BE49-F238E27FC236}">
                <a16:creationId xmlns:a16="http://schemas.microsoft.com/office/drawing/2014/main" id="{9A101926-940E-B84A-A304-CB6FC07A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Text Box 6">
            <a:extLst>
              <a:ext uri="{FF2B5EF4-FFF2-40B4-BE49-F238E27FC236}">
                <a16:creationId xmlns:a16="http://schemas.microsoft.com/office/drawing/2014/main" id="{F3C7ABF9-6772-5441-8FAB-45830ADA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7350" name="Oval 7">
            <a:extLst>
              <a:ext uri="{FF2B5EF4-FFF2-40B4-BE49-F238E27FC236}">
                <a16:creationId xmlns:a16="http://schemas.microsoft.com/office/drawing/2014/main" id="{19412F94-B97D-E641-B08F-A286F1F4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Text Box 8">
            <a:extLst>
              <a:ext uri="{FF2B5EF4-FFF2-40B4-BE49-F238E27FC236}">
                <a16:creationId xmlns:a16="http://schemas.microsoft.com/office/drawing/2014/main" id="{ECFE55B7-1D61-FF4C-8A64-6C67BEF24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7352" name="Oval 9">
            <a:extLst>
              <a:ext uri="{FF2B5EF4-FFF2-40B4-BE49-F238E27FC236}">
                <a16:creationId xmlns:a16="http://schemas.microsoft.com/office/drawing/2014/main" id="{8A7F7D77-FA6E-594C-B067-B9CAC9225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3" name="Line 10">
            <a:extLst>
              <a:ext uri="{FF2B5EF4-FFF2-40B4-BE49-F238E27FC236}">
                <a16:creationId xmlns:a16="http://schemas.microsoft.com/office/drawing/2014/main" id="{0EE6BC75-8FDA-C94C-B26D-45928CB74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1">
            <a:extLst>
              <a:ext uri="{FF2B5EF4-FFF2-40B4-BE49-F238E27FC236}">
                <a16:creationId xmlns:a16="http://schemas.microsoft.com/office/drawing/2014/main" id="{F8575BD9-ED19-7545-8615-AF35E86F2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Text Box 12">
            <a:extLst>
              <a:ext uri="{FF2B5EF4-FFF2-40B4-BE49-F238E27FC236}">
                <a16:creationId xmlns:a16="http://schemas.microsoft.com/office/drawing/2014/main" id="{E6A10A8B-C247-4D43-A110-E3CDA88A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7356" name="Oval 13">
            <a:extLst>
              <a:ext uri="{FF2B5EF4-FFF2-40B4-BE49-F238E27FC236}">
                <a16:creationId xmlns:a16="http://schemas.microsoft.com/office/drawing/2014/main" id="{EDD68F34-17BB-8B41-B4CF-EFBFFA7C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7" name="Text Box 14">
            <a:extLst>
              <a:ext uri="{FF2B5EF4-FFF2-40B4-BE49-F238E27FC236}">
                <a16:creationId xmlns:a16="http://schemas.microsoft.com/office/drawing/2014/main" id="{55F1EFD6-524C-DB4B-BD02-402E4674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7358" name="Oval 15">
            <a:extLst>
              <a:ext uri="{FF2B5EF4-FFF2-40B4-BE49-F238E27FC236}">
                <a16:creationId xmlns:a16="http://schemas.microsoft.com/office/drawing/2014/main" id="{02AA8435-4F19-DF4B-98E7-18662701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9" name="Text Box 16">
            <a:extLst>
              <a:ext uri="{FF2B5EF4-FFF2-40B4-BE49-F238E27FC236}">
                <a16:creationId xmlns:a16="http://schemas.microsoft.com/office/drawing/2014/main" id="{75B92117-D902-D54D-87D0-C3B28236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7360" name="Oval 17">
            <a:extLst>
              <a:ext uri="{FF2B5EF4-FFF2-40B4-BE49-F238E27FC236}">
                <a16:creationId xmlns:a16="http://schemas.microsoft.com/office/drawing/2014/main" id="{D73C2758-EA87-E348-9C49-0995AAD0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1" name="Line 18">
            <a:extLst>
              <a:ext uri="{FF2B5EF4-FFF2-40B4-BE49-F238E27FC236}">
                <a16:creationId xmlns:a16="http://schemas.microsoft.com/office/drawing/2014/main" id="{0E947F6F-72A2-024E-8795-CF7BFF9A9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9">
            <a:extLst>
              <a:ext uri="{FF2B5EF4-FFF2-40B4-BE49-F238E27FC236}">
                <a16:creationId xmlns:a16="http://schemas.microsoft.com/office/drawing/2014/main" id="{86703CC6-D24B-AB44-B505-4A581BF8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20">
            <a:extLst>
              <a:ext uri="{FF2B5EF4-FFF2-40B4-BE49-F238E27FC236}">
                <a16:creationId xmlns:a16="http://schemas.microsoft.com/office/drawing/2014/main" id="{F33A300B-13AD-374B-8207-C132EE94C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1">
            <a:extLst>
              <a:ext uri="{FF2B5EF4-FFF2-40B4-BE49-F238E27FC236}">
                <a16:creationId xmlns:a16="http://schemas.microsoft.com/office/drawing/2014/main" id="{38E1DB7A-9263-A846-AF59-8EA795D17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7365" name="Text Box 22">
            <a:extLst>
              <a:ext uri="{FF2B5EF4-FFF2-40B4-BE49-F238E27FC236}">
                <a16:creationId xmlns:a16="http://schemas.microsoft.com/office/drawing/2014/main" id="{E1B32DBA-EE63-7A42-B9FB-6E0188C4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</a:t>
            </a:r>
            <a:r>
              <a:rPr lang="en-US" altLang="en-US" sz="2400">
                <a:solidFill>
                  <a:srgbClr val="0033CC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53521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58DFEA3-D0F6-5940-9033-5D5D7B03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EC415F05-FF98-B647-A2A4-31F87D25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8372" name="Oval 5">
            <a:extLst>
              <a:ext uri="{FF2B5EF4-FFF2-40B4-BE49-F238E27FC236}">
                <a16:creationId xmlns:a16="http://schemas.microsoft.com/office/drawing/2014/main" id="{78C90451-1190-A042-A12B-ADC7051D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Text Box 6">
            <a:extLst>
              <a:ext uri="{FF2B5EF4-FFF2-40B4-BE49-F238E27FC236}">
                <a16:creationId xmlns:a16="http://schemas.microsoft.com/office/drawing/2014/main" id="{D451C4C1-7923-C24E-B29C-8E94509D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8374" name="Oval 7">
            <a:extLst>
              <a:ext uri="{FF2B5EF4-FFF2-40B4-BE49-F238E27FC236}">
                <a16:creationId xmlns:a16="http://schemas.microsoft.com/office/drawing/2014/main" id="{3C304C70-3EE1-8B4D-B581-E0FB90E6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0B56B4C1-5626-7444-9416-53B8717A8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8376" name="Oval 9">
            <a:extLst>
              <a:ext uri="{FF2B5EF4-FFF2-40B4-BE49-F238E27FC236}">
                <a16:creationId xmlns:a16="http://schemas.microsoft.com/office/drawing/2014/main" id="{23EB639F-3F66-8E46-B7E3-069554811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Line 10">
            <a:extLst>
              <a:ext uri="{FF2B5EF4-FFF2-40B4-BE49-F238E27FC236}">
                <a16:creationId xmlns:a16="http://schemas.microsoft.com/office/drawing/2014/main" id="{F512492C-FA79-604E-A01B-28B48EA97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11">
            <a:extLst>
              <a:ext uri="{FF2B5EF4-FFF2-40B4-BE49-F238E27FC236}">
                <a16:creationId xmlns:a16="http://schemas.microsoft.com/office/drawing/2014/main" id="{05CEDA33-564F-5E4D-BA22-07782D729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Text Box 12">
            <a:extLst>
              <a:ext uri="{FF2B5EF4-FFF2-40B4-BE49-F238E27FC236}">
                <a16:creationId xmlns:a16="http://schemas.microsoft.com/office/drawing/2014/main" id="{0A585096-C7FA-434D-A19A-CCB6969FE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8380" name="Oval 13">
            <a:extLst>
              <a:ext uri="{FF2B5EF4-FFF2-40B4-BE49-F238E27FC236}">
                <a16:creationId xmlns:a16="http://schemas.microsoft.com/office/drawing/2014/main" id="{28D722E5-B65E-6A4D-8F94-DCFCE92A6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1" name="Text Box 14">
            <a:extLst>
              <a:ext uri="{FF2B5EF4-FFF2-40B4-BE49-F238E27FC236}">
                <a16:creationId xmlns:a16="http://schemas.microsoft.com/office/drawing/2014/main" id="{825282E4-F79B-0D44-BF37-2026F4554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8382" name="Oval 15">
            <a:extLst>
              <a:ext uri="{FF2B5EF4-FFF2-40B4-BE49-F238E27FC236}">
                <a16:creationId xmlns:a16="http://schemas.microsoft.com/office/drawing/2014/main" id="{D2F5AF4E-7A69-0B41-9C0B-6E8F7DB7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3" name="Text Box 16">
            <a:extLst>
              <a:ext uri="{FF2B5EF4-FFF2-40B4-BE49-F238E27FC236}">
                <a16:creationId xmlns:a16="http://schemas.microsoft.com/office/drawing/2014/main" id="{19B026EE-1D18-6E41-AC7B-42212D18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8384" name="Oval 17">
            <a:extLst>
              <a:ext uri="{FF2B5EF4-FFF2-40B4-BE49-F238E27FC236}">
                <a16:creationId xmlns:a16="http://schemas.microsoft.com/office/drawing/2014/main" id="{5BCFB089-D9E4-C545-816F-2F0A898E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85" name="Line 18">
            <a:extLst>
              <a:ext uri="{FF2B5EF4-FFF2-40B4-BE49-F238E27FC236}">
                <a16:creationId xmlns:a16="http://schemas.microsoft.com/office/drawing/2014/main" id="{EE9316CF-122B-8A49-907E-719399239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9">
            <a:extLst>
              <a:ext uri="{FF2B5EF4-FFF2-40B4-BE49-F238E27FC236}">
                <a16:creationId xmlns:a16="http://schemas.microsoft.com/office/drawing/2014/main" id="{3B00696C-76F2-1244-B15F-49E787A10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20">
            <a:extLst>
              <a:ext uri="{FF2B5EF4-FFF2-40B4-BE49-F238E27FC236}">
                <a16:creationId xmlns:a16="http://schemas.microsoft.com/office/drawing/2014/main" id="{63E49427-0AE0-094E-A095-B79CC2D87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1">
            <a:extLst>
              <a:ext uri="{FF2B5EF4-FFF2-40B4-BE49-F238E27FC236}">
                <a16:creationId xmlns:a16="http://schemas.microsoft.com/office/drawing/2014/main" id="{C78CFA8B-1650-874A-B4BD-A23394620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8389" name="Text Box 22">
            <a:extLst>
              <a:ext uri="{FF2B5EF4-FFF2-40B4-BE49-F238E27FC236}">
                <a16:creationId xmlns:a16="http://schemas.microsoft.com/office/drawing/2014/main" id="{63F363AE-8467-AD47-B6AE-844D61C79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5, 8, 9, 12, </a:t>
            </a:r>
            <a:r>
              <a:rPr lang="en-US" altLang="en-US" sz="2400">
                <a:solidFill>
                  <a:srgbClr val="0033CC"/>
                </a:solidFill>
              </a:rPr>
              <a:t>14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AA7B051E-353C-C644-9732-49C7045305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1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5753F74-8DB4-3343-AD27-666B421F4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388C2436-335B-D949-8195-716786038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43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59396" name="Oval 5">
            <a:extLst>
              <a:ext uri="{FF2B5EF4-FFF2-40B4-BE49-F238E27FC236}">
                <a16:creationId xmlns:a16="http://schemas.microsoft.com/office/drawing/2014/main" id="{E9FB9CEF-877C-A145-8D30-4DDD3A3A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E1FEC39E-FF48-404A-84A2-26B2D3D10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59398" name="Oval 7">
            <a:extLst>
              <a:ext uri="{FF2B5EF4-FFF2-40B4-BE49-F238E27FC236}">
                <a16:creationId xmlns:a16="http://schemas.microsoft.com/office/drawing/2014/main" id="{97FEF72A-B539-7849-A7E9-E9A900FF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9" name="Text Box 8">
            <a:extLst>
              <a:ext uri="{FF2B5EF4-FFF2-40B4-BE49-F238E27FC236}">
                <a16:creationId xmlns:a16="http://schemas.microsoft.com/office/drawing/2014/main" id="{D9565864-9E4E-4A48-8A95-E942CA37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00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59400" name="Oval 9">
            <a:extLst>
              <a:ext uri="{FF2B5EF4-FFF2-40B4-BE49-F238E27FC236}">
                <a16:creationId xmlns:a16="http://schemas.microsoft.com/office/drawing/2014/main" id="{C97939A7-83A9-FC45-8008-54B50195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Line 10">
            <a:extLst>
              <a:ext uri="{FF2B5EF4-FFF2-40B4-BE49-F238E27FC236}">
                <a16:creationId xmlns:a16="http://schemas.microsoft.com/office/drawing/2014/main" id="{F199C645-6839-1D47-821E-911851462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7338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11">
            <a:extLst>
              <a:ext uri="{FF2B5EF4-FFF2-40B4-BE49-F238E27FC236}">
                <a16:creationId xmlns:a16="http://schemas.microsoft.com/office/drawing/2014/main" id="{77C12E27-3900-0F4C-AC9A-2DEF4DF42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Text Box 12">
            <a:extLst>
              <a:ext uri="{FF2B5EF4-FFF2-40B4-BE49-F238E27FC236}">
                <a16:creationId xmlns:a16="http://schemas.microsoft.com/office/drawing/2014/main" id="{60F7544D-15B0-4448-AF42-2018A7B59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59404" name="Oval 13">
            <a:extLst>
              <a:ext uri="{FF2B5EF4-FFF2-40B4-BE49-F238E27FC236}">
                <a16:creationId xmlns:a16="http://schemas.microsoft.com/office/drawing/2014/main" id="{CBA43DCE-A17B-8041-870A-B69ED873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Text Box 14">
            <a:extLst>
              <a:ext uri="{FF2B5EF4-FFF2-40B4-BE49-F238E27FC236}">
                <a16:creationId xmlns:a16="http://schemas.microsoft.com/office/drawing/2014/main" id="{10BB2B3A-C599-4444-A815-00127D69F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59406" name="Oval 15">
            <a:extLst>
              <a:ext uri="{FF2B5EF4-FFF2-40B4-BE49-F238E27FC236}">
                <a16:creationId xmlns:a16="http://schemas.microsoft.com/office/drawing/2014/main" id="{0FCB3EFB-E4CD-4C4E-ACC0-D4B2E2ED5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Text Box 16">
            <a:extLst>
              <a:ext uri="{FF2B5EF4-FFF2-40B4-BE49-F238E27FC236}">
                <a16:creationId xmlns:a16="http://schemas.microsoft.com/office/drawing/2014/main" id="{42088189-46E1-EB4C-8B0A-29FBA89C5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59408" name="Oval 17">
            <a:extLst>
              <a:ext uri="{FF2B5EF4-FFF2-40B4-BE49-F238E27FC236}">
                <a16:creationId xmlns:a16="http://schemas.microsoft.com/office/drawing/2014/main" id="{DFD2247D-C908-BA46-9E03-6973067D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533400"/>
          </a:xfrm>
          <a:prstGeom prst="ellips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9" name="Line 18">
            <a:extLst>
              <a:ext uri="{FF2B5EF4-FFF2-40B4-BE49-F238E27FC236}">
                <a16:creationId xmlns:a16="http://schemas.microsoft.com/office/drawing/2014/main" id="{D5666EDF-7DEE-1041-A8CC-50C95E5A5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10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9">
            <a:extLst>
              <a:ext uri="{FF2B5EF4-FFF2-40B4-BE49-F238E27FC236}">
                <a16:creationId xmlns:a16="http://schemas.microsoft.com/office/drawing/2014/main" id="{F955696B-C643-3A46-8AEB-EF5FF15F6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20">
            <a:extLst>
              <a:ext uri="{FF2B5EF4-FFF2-40B4-BE49-F238E27FC236}">
                <a16:creationId xmlns:a16="http://schemas.microsoft.com/office/drawing/2014/main" id="{55BAEC17-533A-2C4E-B275-E77000BF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21">
            <a:extLst>
              <a:ext uri="{FF2B5EF4-FFF2-40B4-BE49-F238E27FC236}">
                <a16:creationId xmlns:a16="http://schemas.microsoft.com/office/drawing/2014/main" id="{92355306-FBAA-B443-89C2-0D48F299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67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9413" name="Text Box 22">
            <a:extLst>
              <a:ext uri="{FF2B5EF4-FFF2-40B4-BE49-F238E27FC236}">
                <a16:creationId xmlns:a16="http://schemas.microsoft.com/office/drawing/2014/main" id="{05E32C2E-E5A5-A942-A837-7E910917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5, 8, 9, 12, 14, </a:t>
            </a:r>
            <a:r>
              <a:rPr lang="en-US" altLang="en-US" sz="2400">
                <a:solidFill>
                  <a:srgbClr val="0033CC"/>
                </a:solidFill>
              </a:rPr>
              <a:t>20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1A79C51-C6F8-0D40-AAAB-E689DC64F47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2389"/>
            <a:ext cx="2514600" cy="5993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/>
              <a:t>In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3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69A9E7F-B4FD-3341-841F-739EC448F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 in order</a:t>
            </a:r>
          </a:p>
        </p:txBody>
      </p:sp>
      <p:pic>
        <p:nvPicPr>
          <p:cNvPr id="60418" name="Picture 1">
            <a:extLst>
              <a:ext uri="{FF2B5EF4-FFF2-40B4-BE49-F238E27FC236}">
                <a16:creationId xmlns:a16="http://schemas.microsoft.com/office/drawing/2014/main" id="{A65E4243-B88F-554A-9425-B0FEDB390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400300"/>
            <a:ext cx="603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280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7">
            <a:extLst>
              <a:ext uri="{FF2B5EF4-FFF2-40B4-BE49-F238E27FC236}">
                <a16:creationId xmlns:a16="http://schemas.microsoft.com/office/drawing/2014/main" id="{22C3AA72-C9D8-2643-B1D9-927DAC05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362200"/>
            <a:ext cx="603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226" name="Rectangle 2">
            <a:extLst>
              <a:ext uri="{FF2B5EF4-FFF2-40B4-BE49-F238E27FC236}">
                <a16:creationId xmlns:a16="http://schemas.microsoft.com/office/drawing/2014/main" id="{DB4D2257-4523-3A44-A342-E9DAAB43F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Visiting all nodes in order</a:t>
            </a:r>
          </a:p>
        </p:txBody>
      </p:sp>
      <p:sp>
        <p:nvSpPr>
          <p:cNvPr id="61443" name="Rectangle 5">
            <a:extLst>
              <a:ext uri="{FF2B5EF4-FFF2-40B4-BE49-F238E27FC236}">
                <a16:creationId xmlns:a16="http://schemas.microsoft.com/office/drawing/2014/main" id="{4E879622-5F9A-204E-AC46-10BB3483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81400"/>
            <a:ext cx="5791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4" name="Text Box 6">
            <a:extLst>
              <a:ext uri="{FF2B5EF4-FFF2-40B4-BE49-F238E27FC236}">
                <a16:creationId xmlns:a16="http://schemas.microsoft.com/office/drawing/2014/main" id="{E9104D0B-0BD9-574D-8BDF-DB87FC26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486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70FF"/>
                </a:solidFill>
              </a:rPr>
              <a:t>any operation</a:t>
            </a:r>
          </a:p>
        </p:txBody>
      </p:sp>
    </p:spTree>
    <p:extLst>
      <p:ext uri="{BB962C8B-B14F-4D97-AF65-F5344CB8AC3E}">
        <p14:creationId xmlns:p14="http://schemas.microsoft.com/office/powerpoint/2010/main" val="3416669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2F0A5E5-16C3-A24E-A4F2-096C4AA21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Is it correct?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ECDD19-5715-384B-B4D3-D4B639F57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927475"/>
            <a:ext cx="8229600" cy="2930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Does it print out all of the nodes in sorted order?</a:t>
            </a:r>
          </a:p>
        </p:txBody>
      </p:sp>
      <p:pic>
        <p:nvPicPr>
          <p:cNvPr id="62468" name="Picture 7">
            <a:extLst>
              <a:ext uri="{FF2B5EF4-FFF2-40B4-BE49-F238E27FC236}">
                <a16:creationId xmlns:a16="http://schemas.microsoft.com/office/drawing/2014/main" id="{350E7DD8-95FA-A244-B2B4-B5043035C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17675"/>
            <a:ext cx="6032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304727F-3B89-064B-A97E-90A8F6D96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28163"/>
              </p:ext>
            </p:extLst>
          </p:nvPr>
        </p:nvGraphicFramePr>
        <p:xfrm>
          <a:off x="1935079" y="5006892"/>
          <a:ext cx="4066716" cy="48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03200" progId="Equation.3">
                  <p:embed/>
                </p:oleObj>
              </mc:Choice>
              <mc:Fallback>
                <p:oleObj name="Equation" r:id="rId3" imgW="1701800" imgH="203200" progId="Equation.3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C17FF976-E052-F746-8037-CA034C206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079" y="5006892"/>
                        <a:ext cx="4066716" cy="485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2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6" name="Rectangle 22">
            <a:extLst>
              <a:ext uri="{FF2B5EF4-FFF2-40B4-BE49-F238E27FC236}">
                <a16:creationId xmlns:a16="http://schemas.microsoft.com/office/drawing/2014/main" id="{FA40748B-04F0-1648-9D38-2D4FB233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284" y="302085"/>
            <a:ext cx="7543800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What else can we </a:t>
            </a:r>
            <a:r>
              <a:rPr lang="en-US" dirty="0"/>
              <a:t>conclude</a:t>
            </a:r>
            <a:r>
              <a:rPr lang="en-US" dirty="0">
                <a:cs typeface="+mj-cs"/>
              </a:rPr>
              <a:t>?</a:t>
            </a: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F53F4E1D-08BF-D341-AD3A-7DF72863A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566737"/>
            <a:ext cx="3581400" cy="216902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100" dirty="0">
                <a:cs typeface="+mn-cs"/>
              </a:rPr>
              <a:t>The smallest element is the left-most element</a:t>
            </a: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100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100" dirty="0">
                <a:cs typeface="+mn-cs"/>
              </a:rPr>
              <a:t>The largest element is the right-most element</a:t>
            </a:r>
          </a:p>
        </p:txBody>
      </p:sp>
      <p:sp>
        <p:nvSpPr>
          <p:cNvPr id="19460" name="Text Box 25">
            <a:extLst>
              <a:ext uri="{FF2B5EF4-FFF2-40B4-BE49-F238E27FC236}">
                <a16:creationId xmlns:a16="http://schemas.microsoft.com/office/drawing/2014/main" id="{73EF5F70-3A41-D24A-AE5C-02B3D04C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90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9461" name="Oval 26">
            <a:extLst>
              <a:ext uri="{FF2B5EF4-FFF2-40B4-BE49-F238E27FC236}">
                <a16:creationId xmlns:a16="http://schemas.microsoft.com/office/drawing/2014/main" id="{B4225327-A6BC-CB41-9923-08E8EF7F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Text Box 27">
            <a:extLst>
              <a:ext uri="{FF2B5EF4-FFF2-40B4-BE49-F238E27FC236}">
                <a16:creationId xmlns:a16="http://schemas.microsoft.com/office/drawing/2014/main" id="{5E3E515C-111D-A249-9937-17BB625E5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9463" name="Oval 28">
            <a:extLst>
              <a:ext uri="{FF2B5EF4-FFF2-40B4-BE49-F238E27FC236}">
                <a16:creationId xmlns:a16="http://schemas.microsoft.com/office/drawing/2014/main" id="{844394E2-EE6A-C249-B7A2-F62E62FA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Text Box 29">
            <a:extLst>
              <a:ext uri="{FF2B5EF4-FFF2-40B4-BE49-F238E27FC236}">
                <a16:creationId xmlns:a16="http://schemas.microsoft.com/office/drawing/2014/main" id="{D29ABA97-5420-124A-9268-B7864AF8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19465" name="Oval 30">
            <a:extLst>
              <a:ext uri="{FF2B5EF4-FFF2-40B4-BE49-F238E27FC236}">
                <a16:creationId xmlns:a16="http://schemas.microsoft.com/office/drawing/2014/main" id="{0DD02EA1-9E4D-0C41-B16D-C3DA3FF3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Line 31">
            <a:extLst>
              <a:ext uri="{FF2B5EF4-FFF2-40B4-BE49-F238E27FC236}">
                <a16:creationId xmlns:a16="http://schemas.microsoft.com/office/drawing/2014/main" id="{418489C9-6D49-F54B-B8AF-8ED2E7341C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3886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32">
            <a:extLst>
              <a:ext uri="{FF2B5EF4-FFF2-40B4-BE49-F238E27FC236}">
                <a16:creationId xmlns:a16="http://schemas.microsoft.com/office/drawing/2014/main" id="{75A0986B-02C1-4743-A122-FEEC18097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33">
            <a:extLst>
              <a:ext uri="{FF2B5EF4-FFF2-40B4-BE49-F238E27FC236}">
                <a16:creationId xmlns:a16="http://schemas.microsoft.com/office/drawing/2014/main" id="{B6C7CB9A-A52B-554A-9512-3D3E2753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19469" name="Oval 34">
            <a:extLst>
              <a:ext uri="{FF2B5EF4-FFF2-40B4-BE49-F238E27FC236}">
                <a16:creationId xmlns:a16="http://schemas.microsoft.com/office/drawing/2014/main" id="{1D5E70C4-9A09-1D4A-B0B3-06404B07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Text Box 35">
            <a:extLst>
              <a:ext uri="{FF2B5EF4-FFF2-40B4-BE49-F238E27FC236}">
                <a16:creationId xmlns:a16="http://schemas.microsoft.com/office/drawing/2014/main" id="{F93D0F27-FA6B-8841-99EE-E80808A5C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9471" name="Oval 36">
            <a:extLst>
              <a:ext uri="{FF2B5EF4-FFF2-40B4-BE49-F238E27FC236}">
                <a16:creationId xmlns:a16="http://schemas.microsoft.com/office/drawing/2014/main" id="{51E73B7C-6671-0B42-9BF6-89988773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Text Box 37">
            <a:extLst>
              <a:ext uri="{FF2B5EF4-FFF2-40B4-BE49-F238E27FC236}">
                <a16:creationId xmlns:a16="http://schemas.microsoft.com/office/drawing/2014/main" id="{BA2B85B8-1D87-8543-9BB2-D8AA39D0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91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9473" name="Oval 38">
            <a:extLst>
              <a:ext uri="{FF2B5EF4-FFF2-40B4-BE49-F238E27FC236}">
                <a16:creationId xmlns:a16="http://schemas.microsoft.com/office/drawing/2014/main" id="{AE920930-4278-6D4F-B0FE-0577625C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00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4" name="Line 39">
            <a:extLst>
              <a:ext uri="{FF2B5EF4-FFF2-40B4-BE49-F238E27FC236}">
                <a16:creationId xmlns:a16="http://schemas.microsoft.com/office/drawing/2014/main" id="{7E24602C-06FF-A145-AA23-4A4B64376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962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40">
            <a:extLst>
              <a:ext uri="{FF2B5EF4-FFF2-40B4-BE49-F238E27FC236}">
                <a16:creationId xmlns:a16="http://schemas.microsoft.com/office/drawing/2014/main" id="{B8AAC774-F688-7F4C-A45C-508AFB4C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41">
            <a:extLst>
              <a:ext uri="{FF2B5EF4-FFF2-40B4-BE49-F238E27FC236}">
                <a16:creationId xmlns:a16="http://schemas.microsoft.com/office/drawing/2014/main" id="{F7C2190D-A5D4-5E40-B381-E648310A0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Text Box 42">
            <a:extLst>
              <a:ext uri="{FF2B5EF4-FFF2-40B4-BE49-F238E27FC236}">
                <a16:creationId xmlns:a16="http://schemas.microsoft.com/office/drawing/2014/main" id="{863283A4-CAA1-E845-B1E3-96FA9A9DA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19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7389C533-3412-0744-A4FD-5792970AA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87011"/>
              </p:ext>
            </p:extLst>
          </p:nvPr>
        </p:nvGraphicFramePr>
        <p:xfrm>
          <a:off x="1223168" y="1669549"/>
          <a:ext cx="48688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03200" progId="Equation.3">
                  <p:embed/>
                </p:oleObj>
              </mc:Choice>
              <mc:Fallback>
                <p:oleObj name="Equation" r:id="rId2" imgW="1701800" imgH="2032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81DCA8F-93F1-9C4C-924A-9F395D704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168" y="1669549"/>
                        <a:ext cx="48688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9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DAC29E5-931B-3F47-97E2-85CD7B8D2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365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Running time?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CE5DFCA-E541-7D43-AEAE-9D567C034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1013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Recurrence relation:</a:t>
            </a:r>
          </a:p>
          <a:p>
            <a:pPr lvl="1" eaLnBrk="1" hangingPunct="1"/>
            <a:r>
              <a:rPr lang="en-US" altLang="en-US" i="1" dirty="0">
                <a:latin typeface="Courier" pitchFamily="2" charset="0"/>
              </a:rPr>
              <a:t>j</a:t>
            </a:r>
            <a:r>
              <a:rPr lang="en-US" altLang="en-US" dirty="0"/>
              <a:t> nodes in the left subtree</a:t>
            </a:r>
          </a:p>
          <a:p>
            <a:pPr lvl="1" eaLnBrk="1" hangingPunct="1"/>
            <a:r>
              <a:rPr lang="en-US" altLang="en-US" i="1" dirty="0"/>
              <a:t>n</a:t>
            </a:r>
            <a:r>
              <a:rPr lang="en-US" altLang="en-US" dirty="0"/>
              <a:t> – </a:t>
            </a:r>
            <a:r>
              <a:rPr lang="en-US" altLang="en-US" i="1" dirty="0">
                <a:latin typeface="Courier" pitchFamily="2" charset="0"/>
              </a:rPr>
              <a:t>j </a:t>
            </a:r>
            <a:r>
              <a:rPr lang="en-US" altLang="en-US" i="1" dirty="0"/>
              <a:t>–</a:t>
            </a:r>
            <a:r>
              <a:rPr lang="en-US" altLang="en-US" dirty="0"/>
              <a:t> 1 in the right subtree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i="1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Or</a:t>
            </a:r>
          </a:p>
          <a:p>
            <a:pPr lvl="1" eaLnBrk="1" hangingPunct="1"/>
            <a:r>
              <a:rPr lang="en-US" altLang="en-US" dirty="0"/>
              <a:t>How much work is done for each call?</a:t>
            </a:r>
          </a:p>
          <a:p>
            <a:pPr lvl="1" eaLnBrk="1" hangingPunct="1"/>
            <a:r>
              <a:rPr lang="en-US" altLang="en-US" dirty="0"/>
              <a:t>How many calls?</a:t>
            </a:r>
          </a:p>
          <a:p>
            <a:pPr lvl="1" eaLnBrk="1" hangingPunct="1"/>
            <a:r>
              <a:rPr lang="el-GR" altLang="en-US" dirty="0">
                <a:solidFill>
                  <a:srgbClr val="0033CC"/>
                </a:solidFill>
                <a:cs typeface="Arial" panose="020B0604020202020204" pitchFamily="34" charset="0"/>
              </a:rPr>
              <a:t>Θ</a:t>
            </a:r>
            <a:r>
              <a:rPr lang="en-US" altLang="en-US" dirty="0">
                <a:solidFill>
                  <a:srgbClr val="0033CC"/>
                </a:solidFill>
                <a:cs typeface="Arial" panose="020B0604020202020204" pitchFamily="34" charset="0"/>
              </a:rPr>
              <a:t>(n)</a:t>
            </a:r>
            <a:endParaRPr lang="el-GR" altLang="en-US" dirty="0">
              <a:solidFill>
                <a:srgbClr val="0033CC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337FB009-CAE5-A24E-BA9E-CDDDE6115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429000"/>
          <a:ext cx="487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351700" imgH="4686300" progId="Equation.3">
                  <p:embed/>
                </p:oleObj>
              </mc:Choice>
              <mc:Fallback>
                <p:oleObj name="Equation" r:id="rId2" imgW="45351700" imgH="4686300" progId="Equation.3">
                  <p:embed/>
                  <p:pic>
                    <p:nvPicPr>
                      <p:cNvPr id="55301" name="Object 5">
                        <a:extLst>
                          <a:ext uri="{FF2B5EF4-FFF2-40B4-BE49-F238E27FC236}">
                            <a16:creationId xmlns:a16="http://schemas.microsoft.com/office/drawing/2014/main" id="{337FB009-CAE5-A24E-BA9E-CDDDE6115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487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Picture 7">
            <a:extLst>
              <a:ext uri="{FF2B5EF4-FFF2-40B4-BE49-F238E27FC236}">
                <a16:creationId xmlns:a16="http://schemas.microsoft.com/office/drawing/2014/main" id="{72C80B95-439A-A142-B9F3-DD60B7628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53" y="122238"/>
            <a:ext cx="411480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1D7B9EA-5368-AA48-930D-689785C38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about?</a:t>
            </a:r>
          </a:p>
        </p:txBody>
      </p:sp>
      <p:pic>
        <p:nvPicPr>
          <p:cNvPr id="64514" name="Picture 4" descr="preorderTreeWalk">
            <a:extLst>
              <a:ext uri="{FF2B5EF4-FFF2-40B4-BE49-F238E27FC236}">
                <a16:creationId xmlns:a16="http://schemas.microsoft.com/office/drawing/2014/main" id="{08D18FD1-F979-3446-B833-26F690D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56260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889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D250884-0661-7A46-AC2E-43B1BCAFF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Preorder traversal</a:t>
            </a:r>
          </a:p>
        </p:txBody>
      </p:sp>
      <p:pic>
        <p:nvPicPr>
          <p:cNvPr id="65538" name="Picture 3" descr="preorderTreeWalk">
            <a:extLst>
              <a:ext uri="{FF2B5EF4-FFF2-40B4-BE49-F238E27FC236}">
                <a16:creationId xmlns:a16="http://schemas.microsoft.com/office/drawing/2014/main" id="{B4DB7A32-E7C7-314A-8266-A8C1C4AC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4800600" y="304800"/>
            <a:ext cx="29718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4">
            <a:extLst>
              <a:ext uri="{FF2B5EF4-FFF2-40B4-BE49-F238E27FC236}">
                <a16:creationId xmlns:a16="http://schemas.microsoft.com/office/drawing/2014/main" id="{B95EEDD7-B413-0F44-82ED-0849D6922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65540" name="Oval 5">
            <a:extLst>
              <a:ext uri="{FF2B5EF4-FFF2-40B4-BE49-F238E27FC236}">
                <a16:creationId xmlns:a16="http://schemas.microsoft.com/office/drawing/2014/main" id="{8A05F3B1-BFC1-D64C-873A-71BE2826F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1" name="Text Box 6">
            <a:extLst>
              <a:ext uri="{FF2B5EF4-FFF2-40B4-BE49-F238E27FC236}">
                <a16:creationId xmlns:a16="http://schemas.microsoft.com/office/drawing/2014/main" id="{45656350-57DE-3D43-8D35-2E7E281C7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65542" name="Oval 7">
            <a:extLst>
              <a:ext uri="{FF2B5EF4-FFF2-40B4-BE49-F238E27FC236}">
                <a16:creationId xmlns:a16="http://schemas.microsoft.com/office/drawing/2014/main" id="{550BC74C-C292-1649-9317-E738F465E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3" name="Text Box 8">
            <a:extLst>
              <a:ext uri="{FF2B5EF4-FFF2-40B4-BE49-F238E27FC236}">
                <a16:creationId xmlns:a16="http://schemas.microsoft.com/office/drawing/2014/main" id="{5597F6CA-A82A-764C-994B-B3C207395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65544" name="Oval 9">
            <a:extLst>
              <a:ext uri="{FF2B5EF4-FFF2-40B4-BE49-F238E27FC236}">
                <a16:creationId xmlns:a16="http://schemas.microsoft.com/office/drawing/2014/main" id="{B191D191-0D4F-1947-B391-E53CA3E0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5" name="Line 10">
            <a:extLst>
              <a:ext uri="{FF2B5EF4-FFF2-40B4-BE49-F238E27FC236}">
                <a16:creationId xmlns:a16="http://schemas.microsoft.com/office/drawing/2014/main" id="{DDA3BC53-D140-0945-A205-6FBDA61D8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6" name="Line 11">
            <a:extLst>
              <a:ext uri="{FF2B5EF4-FFF2-40B4-BE49-F238E27FC236}">
                <a16:creationId xmlns:a16="http://schemas.microsoft.com/office/drawing/2014/main" id="{C9B2E3B9-5C73-D24B-BA08-A57C434D3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7" name="Text Box 12">
            <a:extLst>
              <a:ext uri="{FF2B5EF4-FFF2-40B4-BE49-F238E27FC236}">
                <a16:creationId xmlns:a16="http://schemas.microsoft.com/office/drawing/2014/main" id="{EF4440E1-AD81-AA46-A7B2-5789BAD91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4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65548" name="Oval 13">
            <a:extLst>
              <a:ext uri="{FF2B5EF4-FFF2-40B4-BE49-F238E27FC236}">
                <a16:creationId xmlns:a16="http://schemas.microsoft.com/office/drawing/2014/main" id="{EAAE8B57-92AE-D74B-8DED-56FB2DE28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49" name="Text Box 14">
            <a:extLst>
              <a:ext uri="{FF2B5EF4-FFF2-40B4-BE49-F238E27FC236}">
                <a16:creationId xmlns:a16="http://schemas.microsoft.com/office/drawing/2014/main" id="{73B596FA-79FC-4D4F-BA3B-AF54D2D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5550" name="Oval 15">
            <a:extLst>
              <a:ext uri="{FF2B5EF4-FFF2-40B4-BE49-F238E27FC236}">
                <a16:creationId xmlns:a16="http://schemas.microsoft.com/office/drawing/2014/main" id="{5A099076-6097-0248-8D5A-FB07D416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1" name="Text Box 16">
            <a:extLst>
              <a:ext uri="{FF2B5EF4-FFF2-40B4-BE49-F238E27FC236}">
                <a16:creationId xmlns:a16="http://schemas.microsoft.com/office/drawing/2014/main" id="{7FDF740B-07BD-014D-868A-B8C88798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57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65552" name="Oval 17">
            <a:extLst>
              <a:ext uri="{FF2B5EF4-FFF2-40B4-BE49-F238E27FC236}">
                <a16:creationId xmlns:a16="http://schemas.microsoft.com/office/drawing/2014/main" id="{B49C47E1-6640-7440-8D27-3D609051B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553" name="Line 18">
            <a:extLst>
              <a:ext uri="{FF2B5EF4-FFF2-40B4-BE49-F238E27FC236}">
                <a16:creationId xmlns:a16="http://schemas.microsoft.com/office/drawing/2014/main" id="{7EF5A401-5C64-074D-BBD0-D30DE977B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4" name="Line 19">
            <a:extLst>
              <a:ext uri="{FF2B5EF4-FFF2-40B4-BE49-F238E27FC236}">
                <a16:creationId xmlns:a16="http://schemas.microsoft.com/office/drawing/2014/main" id="{5BD08FB8-7AB3-8F45-8EC1-1E91F80D7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5" name="Line 20">
            <a:extLst>
              <a:ext uri="{FF2B5EF4-FFF2-40B4-BE49-F238E27FC236}">
                <a16:creationId xmlns:a16="http://schemas.microsoft.com/office/drawing/2014/main" id="{6F74C67D-98D3-A148-8D1A-549F9A064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Text Box 21">
            <a:extLst>
              <a:ext uri="{FF2B5EF4-FFF2-40B4-BE49-F238E27FC236}">
                <a16:creationId xmlns:a16="http://schemas.microsoft.com/office/drawing/2014/main" id="{BCABBC9D-C2E3-8C4C-9760-EB13CDD51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86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49175" name="Text Box 23">
            <a:extLst>
              <a:ext uri="{FF2B5EF4-FFF2-40B4-BE49-F238E27FC236}">
                <a16:creationId xmlns:a16="http://schemas.microsoft.com/office/drawing/2014/main" id="{88CE5856-2B31-4F4B-97D5-59D6ED79B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12, 8, 5, 9, 14, 20</a:t>
            </a:r>
          </a:p>
        </p:txBody>
      </p:sp>
      <p:sp>
        <p:nvSpPr>
          <p:cNvPr id="49176" name="Text Box 24">
            <a:extLst>
              <a:ext uri="{FF2B5EF4-FFF2-40B4-BE49-F238E27FC236}">
                <a16:creationId xmlns:a16="http://schemas.microsoft.com/office/drawing/2014/main" id="{B8221E8A-7BF8-9849-B3EC-5DF88AE0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How is this useful?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1AF111FD-EF9F-1F48-ACF4-EAFA9F53C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2600" y="2362200"/>
            <a:ext cx="3429000" cy="3768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Tree copying: insert in to new tree in preorder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2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prefix notation: (2+3)*4 -&gt; * + 2 3 4</a:t>
            </a:r>
          </a:p>
        </p:txBody>
      </p:sp>
    </p:spTree>
    <p:extLst>
      <p:ext uri="{BB962C8B-B14F-4D97-AF65-F5344CB8AC3E}">
        <p14:creationId xmlns:p14="http://schemas.microsoft.com/office/powerpoint/2010/main" val="24591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/>
      <p:bldP spid="491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2CE15A5-2A85-6941-9CBD-24CECC22F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about?</a:t>
            </a:r>
          </a:p>
        </p:txBody>
      </p:sp>
      <p:pic>
        <p:nvPicPr>
          <p:cNvPr id="66562" name="Picture 4" descr="postorderTreeWalk">
            <a:extLst>
              <a:ext uri="{FF2B5EF4-FFF2-40B4-BE49-F238E27FC236}">
                <a16:creationId xmlns:a16="http://schemas.microsoft.com/office/drawing/2014/main" id="{34319E8F-0BC7-3346-BEB2-538EAB25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7150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338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0E6C998-A198-8947-A4D0-B49BB7F54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>
                <a:cs typeface="+mj-cs"/>
              </a:rPr>
              <a:t>Postorder traversal</a:t>
            </a:r>
          </a:p>
        </p:txBody>
      </p:sp>
      <p:sp>
        <p:nvSpPr>
          <p:cNvPr id="67586" name="Text Box 4">
            <a:extLst>
              <a:ext uri="{FF2B5EF4-FFF2-40B4-BE49-F238E27FC236}">
                <a16:creationId xmlns:a16="http://schemas.microsoft.com/office/drawing/2014/main" id="{84BA5527-E872-6F47-878A-E733B565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67587" name="Oval 5">
            <a:extLst>
              <a:ext uri="{FF2B5EF4-FFF2-40B4-BE49-F238E27FC236}">
                <a16:creationId xmlns:a16="http://schemas.microsoft.com/office/drawing/2014/main" id="{FF6073A4-628B-7241-B5EF-F5859A16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8" name="Text Box 6">
            <a:extLst>
              <a:ext uri="{FF2B5EF4-FFF2-40B4-BE49-F238E27FC236}">
                <a16:creationId xmlns:a16="http://schemas.microsoft.com/office/drawing/2014/main" id="{4377358F-EB9E-EE4E-AB19-392B4E2F6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67589" name="Oval 7">
            <a:extLst>
              <a:ext uri="{FF2B5EF4-FFF2-40B4-BE49-F238E27FC236}">
                <a16:creationId xmlns:a16="http://schemas.microsoft.com/office/drawing/2014/main" id="{D26F843A-675C-CB4E-825A-D9D2EFB6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0" name="Text Box 8">
            <a:extLst>
              <a:ext uri="{FF2B5EF4-FFF2-40B4-BE49-F238E27FC236}">
                <a16:creationId xmlns:a16="http://schemas.microsoft.com/office/drawing/2014/main" id="{87235CB6-C00E-2240-BA6E-EEB28BBE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67591" name="Oval 9">
            <a:extLst>
              <a:ext uri="{FF2B5EF4-FFF2-40B4-BE49-F238E27FC236}">
                <a16:creationId xmlns:a16="http://schemas.microsoft.com/office/drawing/2014/main" id="{3D91BCBC-7ED8-7246-8891-09FFDB71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2" name="Line 10">
            <a:extLst>
              <a:ext uri="{FF2B5EF4-FFF2-40B4-BE49-F238E27FC236}">
                <a16:creationId xmlns:a16="http://schemas.microsoft.com/office/drawing/2014/main" id="{B346C4EE-AB94-0A48-B0D3-1E21075BE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Line 11">
            <a:extLst>
              <a:ext uri="{FF2B5EF4-FFF2-40B4-BE49-F238E27FC236}">
                <a16:creationId xmlns:a16="http://schemas.microsoft.com/office/drawing/2014/main" id="{9423577F-2888-2C4C-8666-3FEF52F51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Text Box 12">
            <a:extLst>
              <a:ext uri="{FF2B5EF4-FFF2-40B4-BE49-F238E27FC236}">
                <a16:creationId xmlns:a16="http://schemas.microsoft.com/office/drawing/2014/main" id="{DAF0B87D-ABD5-8741-AE51-6415E7CD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4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67595" name="Oval 13">
            <a:extLst>
              <a:ext uri="{FF2B5EF4-FFF2-40B4-BE49-F238E27FC236}">
                <a16:creationId xmlns:a16="http://schemas.microsoft.com/office/drawing/2014/main" id="{D6C155F8-30C2-E24D-9AD0-5D0C7DC6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6" name="Text Box 14">
            <a:extLst>
              <a:ext uri="{FF2B5EF4-FFF2-40B4-BE49-F238E27FC236}">
                <a16:creationId xmlns:a16="http://schemas.microsoft.com/office/drawing/2014/main" id="{33274146-2877-6943-92C9-DDA2B6DE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7597" name="Oval 15">
            <a:extLst>
              <a:ext uri="{FF2B5EF4-FFF2-40B4-BE49-F238E27FC236}">
                <a16:creationId xmlns:a16="http://schemas.microsoft.com/office/drawing/2014/main" id="{A5E90E7F-E760-EE43-B91E-92B954C3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8" name="Text Box 16">
            <a:extLst>
              <a:ext uri="{FF2B5EF4-FFF2-40B4-BE49-F238E27FC236}">
                <a16:creationId xmlns:a16="http://schemas.microsoft.com/office/drawing/2014/main" id="{23829C61-F257-1B46-8EE8-9348DBAF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57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67599" name="Oval 17">
            <a:extLst>
              <a:ext uri="{FF2B5EF4-FFF2-40B4-BE49-F238E27FC236}">
                <a16:creationId xmlns:a16="http://schemas.microsoft.com/office/drawing/2014/main" id="{E5622226-4E22-CD4F-9FD8-8F625FE8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00" name="Line 18">
            <a:extLst>
              <a:ext uri="{FF2B5EF4-FFF2-40B4-BE49-F238E27FC236}">
                <a16:creationId xmlns:a16="http://schemas.microsoft.com/office/drawing/2014/main" id="{36318CC9-7A50-EE4F-B503-73FD4134D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Line 19">
            <a:extLst>
              <a:ext uri="{FF2B5EF4-FFF2-40B4-BE49-F238E27FC236}">
                <a16:creationId xmlns:a16="http://schemas.microsoft.com/office/drawing/2014/main" id="{089EE434-EFD1-CC4A-BF29-CD3A37B46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Line 20">
            <a:extLst>
              <a:ext uri="{FF2B5EF4-FFF2-40B4-BE49-F238E27FC236}">
                <a16:creationId xmlns:a16="http://schemas.microsoft.com/office/drawing/2014/main" id="{A2E4D001-88E4-0F46-A288-DCE7A9B4F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Text Box 21">
            <a:extLst>
              <a:ext uri="{FF2B5EF4-FFF2-40B4-BE49-F238E27FC236}">
                <a16:creationId xmlns:a16="http://schemas.microsoft.com/office/drawing/2014/main" id="{6EE07591-D983-4F41-921F-6219322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86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9DAD5410-B13F-8A48-88EB-70F472A6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5, 9, 8, 20, 14, 12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E66BCE43-FA2C-BC46-A0E4-05ED4C86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How is this useful?</a:t>
            </a:r>
          </a:p>
        </p:txBody>
      </p:sp>
      <p:sp>
        <p:nvSpPr>
          <p:cNvPr id="52248" name="Rectangle 24">
            <a:extLst>
              <a:ext uri="{FF2B5EF4-FFF2-40B4-BE49-F238E27FC236}">
                <a16:creationId xmlns:a16="http://schemas.microsoft.com/office/drawing/2014/main" id="{3981F947-8B84-8443-B2A1-CBA3E36C7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2600" y="2362200"/>
            <a:ext cx="3124200" cy="37687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postfix notation: (2+3)*4 -&gt; 4 3 2 + *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2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200" dirty="0">
                <a:cs typeface="+mn-cs"/>
              </a:rPr>
              <a:t>?</a:t>
            </a:r>
          </a:p>
        </p:txBody>
      </p:sp>
      <p:pic>
        <p:nvPicPr>
          <p:cNvPr id="67607" name="Picture 25" descr="postorderTreeWalk">
            <a:extLst>
              <a:ext uri="{FF2B5EF4-FFF2-40B4-BE49-F238E27FC236}">
                <a16:creationId xmlns:a16="http://schemas.microsoft.com/office/drawing/2014/main" id="{18B8FE4E-2BAB-C446-829C-7557DE47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29"/>
          <a:stretch>
            <a:fillRect/>
          </a:stretch>
        </p:blipFill>
        <p:spPr bwMode="auto">
          <a:xfrm>
            <a:off x="4800600" y="246063"/>
            <a:ext cx="3048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8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6" grpId="0"/>
      <p:bldP spid="5224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4344255-7C20-0745-AD6F-67FF2B51C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Min/Max</a:t>
            </a:r>
          </a:p>
        </p:txBody>
      </p:sp>
      <p:sp>
        <p:nvSpPr>
          <p:cNvPr id="68610" name="Text Box 21">
            <a:extLst>
              <a:ext uri="{FF2B5EF4-FFF2-40B4-BE49-F238E27FC236}">
                <a16:creationId xmlns:a16="http://schemas.microsoft.com/office/drawing/2014/main" id="{F5104F38-FAE3-3946-B550-073D6637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68611" name="Oval 22">
            <a:extLst>
              <a:ext uri="{FF2B5EF4-FFF2-40B4-BE49-F238E27FC236}">
                <a16:creationId xmlns:a16="http://schemas.microsoft.com/office/drawing/2014/main" id="{4092D1F5-BC32-BB4E-97A5-7C24312A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2" name="Text Box 23">
            <a:extLst>
              <a:ext uri="{FF2B5EF4-FFF2-40B4-BE49-F238E27FC236}">
                <a16:creationId xmlns:a16="http://schemas.microsoft.com/office/drawing/2014/main" id="{E866AA19-8B4C-5149-B582-EF1C45C5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68613" name="Oval 24">
            <a:extLst>
              <a:ext uri="{FF2B5EF4-FFF2-40B4-BE49-F238E27FC236}">
                <a16:creationId xmlns:a16="http://schemas.microsoft.com/office/drawing/2014/main" id="{82160DAC-BF5C-264D-995B-34C44663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4" name="Text Box 25">
            <a:extLst>
              <a:ext uri="{FF2B5EF4-FFF2-40B4-BE49-F238E27FC236}">
                <a16:creationId xmlns:a16="http://schemas.microsoft.com/office/drawing/2014/main" id="{663E4C26-3A9D-0A43-AD47-A9E03FEE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68615" name="Oval 26">
            <a:extLst>
              <a:ext uri="{FF2B5EF4-FFF2-40B4-BE49-F238E27FC236}">
                <a16:creationId xmlns:a16="http://schemas.microsoft.com/office/drawing/2014/main" id="{860E76CE-036F-9D44-BD70-4F1043E1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943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16" name="Line 27">
            <a:extLst>
              <a:ext uri="{FF2B5EF4-FFF2-40B4-BE49-F238E27FC236}">
                <a16:creationId xmlns:a16="http://schemas.microsoft.com/office/drawing/2014/main" id="{02B195E1-A16C-4549-A895-4B222A1A8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9530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28">
            <a:extLst>
              <a:ext uri="{FF2B5EF4-FFF2-40B4-BE49-F238E27FC236}">
                <a16:creationId xmlns:a16="http://schemas.microsoft.com/office/drawing/2014/main" id="{5AF2F17D-B251-2048-BC34-0F7CCD632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4038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29">
            <a:extLst>
              <a:ext uri="{FF2B5EF4-FFF2-40B4-BE49-F238E27FC236}">
                <a16:creationId xmlns:a16="http://schemas.microsoft.com/office/drawing/2014/main" id="{58E59B68-E557-1D46-AE67-91366D60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43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68619" name="Oval 30">
            <a:extLst>
              <a:ext uri="{FF2B5EF4-FFF2-40B4-BE49-F238E27FC236}">
                <a16:creationId xmlns:a16="http://schemas.microsoft.com/office/drawing/2014/main" id="{76DEBCAC-2D4B-9745-B275-5A0C0854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0" name="Text Box 31">
            <a:extLst>
              <a:ext uri="{FF2B5EF4-FFF2-40B4-BE49-F238E27FC236}">
                <a16:creationId xmlns:a16="http://schemas.microsoft.com/office/drawing/2014/main" id="{AB095958-DBD9-CC4B-BDBC-D03676061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68621" name="Oval 32">
            <a:extLst>
              <a:ext uri="{FF2B5EF4-FFF2-40B4-BE49-F238E27FC236}">
                <a16:creationId xmlns:a16="http://schemas.microsoft.com/office/drawing/2014/main" id="{F17D8E40-673B-B14B-A20E-BBA5FB9C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2" name="Text Box 33">
            <a:extLst>
              <a:ext uri="{FF2B5EF4-FFF2-40B4-BE49-F238E27FC236}">
                <a16:creationId xmlns:a16="http://schemas.microsoft.com/office/drawing/2014/main" id="{DEEC49FD-76DF-BE4E-A2AD-379641FC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57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68623" name="Oval 34">
            <a:extLst>
              <a:ext uri="{FF2B5EF4-FFF2-40B4-BE49-F238E27FC236}">
                <a16:creationId xmlns:a16="http://schemas.microsoft.com/office/drawing/2014/main" id="{1771467A-9547-2540-9A12-83362746C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624" name="Line 35">
            <a:extLst>
              <a:ext uri="{FF2B5EF4-FFF2-40B4-BE49-F238E27FC236}">
                <a16:creationId xmlns:a16="http://schemas.microsoft.com/office/drawing/2014/main" id="{572A9D6E-A5AC-DC46-B88E-160092571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Line 36">
            <a:extLst>
              <a:ext uri="{FF2B5EF4-FFF2-40B4-BE49-F238E27FC236}">
                <a16:creationId xmlns:a16="http://schemas.microsoft.com/office/drawing/2014/main" id="{7C42BF1B-9F95-A14D-99E4-44399FA04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Line 37">
            <a:extLst>
              <a:ext uri="{FF2B5EF4-FFF2-40B4-BE49-F238E27FC236}">
                <a16:creationId xmlns:a16="http://schemas.microsoft.com/office/drawing/2014/main" id="{11AC1DF7-DD6E-7A4F-96D8-6B98FC0D1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Text Box 38">
            <a:extLst>
              <a:ext uri="{FF2B5EF4-FFF2-40B4-BE49-F238E27FC236}">
                <a16:creationId xmlns:a16="http://schemas.microsoft.com/office/drawing/2014/main" id="{DD7B4C50-AE37-FF48-B7F5-84861A2E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862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pic>
        <p:nvPicPr>
          <p:cNvPr id="53288" name="Picture 40" descr="bstMin">
            <a:extLst>
              <a:ext uri="{FF2B5EF4-FFF2-40B4-BE49-F238E27FC236}">
                <a16:creationId xmlns:a16="http://schemas.microsoft.com/office/drawing/2014/main" id="{240E68DA-497D-1A49-B07D-E31B9C96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39624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89" name="Picture 41" descr="bstIterMin">
            <a:extLst>
              <a:ext uri="{FF2B5EF4-FFF2-40B4-BE49-F238E27FC236}">
                <a16:creationId xmlns:a16="http://schemas.microsoft.com/office/drawing/2014/main" id="{2E8256A8-98DE-A74B-8A39-9C66BDFC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26670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2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D6E8E6-1C56-B241-87F9-703C65BC4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Running time of min/max?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E59498-7ABC-6B4D-A7DA-84D303826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25495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O(height of the tree)</a:t>
            </a:r>
          </a:p>
        </p:txBody>
      </p:sp>
      <p:pic>
        <p:nvPicPr>
          <p:cNvPr id="69635" name="Picture 4" descr="bstMin">
            <a:extLst>
              <a:ext uri="{FF2B5EF4-FFF2-40B4-BE49-F238E27FC236}">
                <a16:creationId xmlns:a16="http://schemas.microsoft.com/office/drawing/2014/main" id="{4F9AC27A-D5FC-BD4C-8A25-811D12DD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9624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5" descr="bstIterMin">
            <a:extLst>
              <a:ext uri="{FF2B5EF4-FFF2-40B4-BE49-F238E27FC236}">
                <a16:creationId xmlns:a16="http://schemas.microsoft.com/office/drawing/2014/main" id="{E6513F96-6D94-8642-9602-4CE35B38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78" y="2019300"/>
            <a:ext cx="29718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7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5A67261-268B-E842-85B8-C232927A0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 and predecessor</a:t>
            </a:r>
          </a:p>
        </p:txBody>
      </p:sp>
      <p:sp>
        <p:nvSpPr>
          <p:cNvPr id="70658" name="Text Box 3">
            <a:extLst>
              <a:ext uri="{FF2B5EF4-FFF2-40B4-BE49-F238E27FC236}">
                <a16:creationId xmlns:a16="http://schemas.microsoft.com/office/drawing/2014/main" id="{EDC91620-9CA6-E942-98C1-EC297C867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0659" name="Oval 4">
            <a:extLst>
              <a:ext uri="{FF2B5EF4-FFF2-40B4-BE49-F238E27FC236}">
                <a16:creationId xmlns:a16="http://schemas.microsoft.com/office/drawing/2014/main" id="{E85EB908-C1E3-0F47-86E7-483DBF6F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8320CD93-05D4-AD4E-8920-31802A84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0661" name="Oval 6">
            <a:extLst>
              <a:ext uri="{FF2B5EF4-FFF2-40B4-BE49-F238E27FC236}">
                <a16:creationId xmlns:a16="http://schemas.microsoft.com/office/drawing/2014/main" id="{45F705FC-297A-9B45-9232-D94C3FCC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2" name="Text Box 7">
            <a:extLst>
              <a:ext uri="{FF2B5EF4-FFF2-40B4-BE49-F238E27FC236}">
                <a16:creationId xmlns:a16="http://schemas.microsoft.com/office/drawing/2014/main" id="{E3A475DC-6507-5E47-976D-5BA59F9ED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0663" name="Oval 8">
            <a:extLst>
              <a:ext uri="{FF2B5EF4-FFF2-40B4-BE49-F238E27FC236}">
                <a16:creationId xmlns:a16="http://schemas.microsoft.com/office/drawing/2014/main" id="{C9CD0D98-74A4-0B43-BC98-F5AE54897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4" name="Line 9">
            <a:extLst>
              <a:ext uri="{FF2B5EF4-FFF2-40B4-BE49-F238E27FC236}">
                <a16:creationId xmlns:a16="http://schemas.microsoft.com/office/drawing/2014/main" id="{2696840C-E5C2-B24D-9A6D-54D585406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>
            <a:extLst>
              <a:ext uri="{FF2B5EF4-FFF2-40B4-BE49-F238E27FC236}">
                <a16:creationId xmlns:a16="http://schemas.microsoft.com/office/drawing/2014/main" id="{5AB2E84B-CB04-4344-B588-0202AC45E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Text Box 11">
            <a:extLst>
              <a:ext uri="{FF2B5EF4-FFF2-40B4-BE49-F238E27FC236}">
                <a16:creationId xmlns:a16="http://schemas.microsoft.com/office/drawing/2014/main" id="{5C75BD11-38B2-8944-A17A-873D5AADB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0667" name="Oval 12">
            <a:extLst>
              <a:ext uri="{FF2B5EF4-FFF2-40B4-BE49-F238E27FC236}">
                <a16:creationId xmlns:a16="http://schemas.microsoft.com/office/drawing/2014/main" id="{02832AEF-BD35-0149-ACA5-EF43D9E0D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68" name="Text Box 13">
            <a:extLst>
              <a:ext uri="{FF2B5EF4-FFF2-40B4-BE49-F238E27FC236}">
                <a16:creationId xmlns:a16="http://schemas.microsoft.com/office/drawing/2014/main" id="{12424164-0A14-2448-BA8A-517A4065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0669" name="Oval 14">
            <a:extLst>
              <a:ext uri="{FF2B5EF4-FFF2-40B4-BE49-F238E27FC236}">
                <a16:creationId xmlns:a16="http://schemas.microsoft.com/office/drawing/2014/main" id="{329A3F2E-F886-5D42-B04F-C527FB90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0" name="Text Box 15">
            <a:extLst>
              <a:ext uri="{FF2B5EF4-FFF2-40B4-BE49-F238E27FC236}">
                <a16:creationId xmlns:a16="http://schemas.microsoft.com/office/drawing/2014/main" id="{8470DC0A-9AA2-BF41-B826-997BCF92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0671" name="Oval 16">
            <a:extLst>
              <a:ext uri="{FF2B5EF4-FFF2-40B4-BE49-F238E27FC236}">
                <a16:creationId xmlns:a16="http://schemas.microsoft.com/office/drawing/2014/main" id="{5653E163-D4F8-2146-AECE-8341AC18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2" name="Line 17">
            <a:extLst>
              <a:ext uri="{FF2B5EF4-FFF2-40B4-BE49-F238E27FC236}">
                <a16:creationId xmlns:a16="http://schemas.microsoft.com/office/drawing/2014/main" id="{FFB8D5BE-73A6-8C4D-9A90-5E20C82BE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8">
            <a:extLst>
              <a:ext uri="{FF2B5EF4-FFF2-40B4-BE49-F238E27FC236}">
                <a16:creationId xmlns:a16="http://schemas.microsoft.com/office/drawing/2014/main" id="{5CA8ED93-FDA1-EA42-9BCA-15DB57A46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9">
            <a:extLst>
              <a:ext uri="{FF2B5EF4-FFF2-40B4-BE49-F238E27FC236}">
                <a16:creationId xmlns:a16="http://schemas.microsoft.com/office/drawing/2014/main" id="{CDFEE9A4-7FA3-0F43-B01C-606D9DD92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Text Box 20">
            <a:extLst>
              <a:ext uri="{FF2B5EF4-FFF2-40B4-BE49-F238E27FC236}">
                <a16:creationId xmlns:a16="http://schemas.microsoft.com/office/drawing/2014/main" id="{B07FEAD4-89EF-C545-B9D7-EAC03740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0676" name="Text Box 21">
            <a:extLst>
              <a:ext uri="{FF2B5EF4-FFF2-40B4-BE49-F238E27FC236}">
                <a16:creationId xmlns:a16="http://schemas.microsoft.com/office/drawing/2014/main" id="{16A3FCEA-AB49-BA49-8F4F-70C82FF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0677" name="Oval 22">
            <a:extLst>
              <a:ext uri="{FF2B5EF4-FFF2-40B4-BE49-F238E27FC236}">
                <a16:creationId xmlns:a16="http://schemas.microsoft.com/office/drawing/2014/main" id="{EBBF4DBA-E567-784C-BE8F-15672FD2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78" name="Line 23">
            <a:extLst>
              <a:ext uri="{FF2B5EF4-FFF2-40B4-BE49-F238E27FC236}">
                <a16:creationId xmlns:a16="http://schemas.microsoft.com/office/drawing/2014/main" id="{4C63B697-E084-BA4E-83F4-EFFC7C92A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Text Box 24">
            <a:extLst>
              <a:ext uri="{FF2B5EF4-FFF2-40B4-BE49-F238E27FC236}">
                <a16:creationId xmlns:a16="http://schemas.microsoft.com/office/drawing/2014/main" id="{700E195D-08A6-414D-9A4F-AE90F8FE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Predecessor(12)?</a:t>
            </a:r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C25CF45C-66C7-AE47-9418-CBFD70CB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752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713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5B3A763-E7B4-AC44-93AC-D12549DBF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 and predecessor</a:t>
            </a:r>
          </a:p>
        </p:txBody>
      </p:sp>
      <p:sp>
        <p:nvSpPr>
          <p:cNvPr id="71682" name="Text Box 3">
            <a:extLst>
              <a:ext uri="{FF2B5EF4-FFF2-40B4-BE49-F238E27FC236}">
                <a16:creationId xmlns:a16="http://schemas.microsoft.com/office/drawing/2014/main" id="{A0E3CE8A-F520-9540-A084-085F8662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1683" name="Oval 4">
            <a:extLst>
              <a:ext uri="{FF2B5EF4-FFF2-40B4-BE49-F238E27FC236}">
                <a16:creationId xmlns:a16="http://schemas.microsoft.com/office/drawing/2014/main" id="{382979C4-F4C1-3243-A234-BB56736C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1B543FC6-5708-374A-9AB0-73F52940B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1685" name="Oval 6">
            <a:extLst>
              <a:ext uri="{FF2B5EF4-FFF2-40B4-BE49-F238E27FC236}">
                <a16:creationId xmlns:a16="http://schemas.microsoft.com/office/drawing/2014/main" id="{7619AFB4-CBF2-8E4A-8E12-3D2012DA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6" name="Text Box 7">
            <a:extLst>
              <a:ext uri="{FF2B5EF4-FFF2-40B4-BE49-F238E27FC236}">
                <a16:creationId xmlns:a16="http://schemas.microsoft.com/office/drawing/2014/main" id="{8A892E8D-09D9-CA47-9DBE-A933548F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1687" name="Oval 8">
            <a:extLst>
              <a:ext uri="{FF2B5EF4-FFF2-40B4-BE49-F238E27FC236}">
                <a16:creationId xmlns:a16="http://schemas.microsoft.com/office/drawing/2014/main" id="{97B2FBB5-EA43-824F-B6EA-CAEA5A91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8" name="Line 9">
            <a:extLst>
              <a:ext uri="{FF2B5EF4-FFF2-40B4-BE49-F238E27FC236}">
                <a16:creationId xmlns:a16="http://schemas.microsoft.com/office/drawing/2014/main" id="{2D99AA80-C69A-7C48-9633-47AC472CA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10">
            <a:extLst>
              <a:ext uri="{FF2B5EF4-FFF2-40B4-BE49-F238E27FC236}">
                <a16:creationId xmlns:a16="http://schemas.microsoft.com/office/drawing/2014/main" id="{5E7A4C7B-96D1-9045-8534-8AA782AEF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0" name="Text Box 11">
            <a:extLst>
              <a:ext uri="{FF2B5EF4-FFF2-40B4-BE49-F238E27FC236}">
                <a16:creationId xmlns:a16="http://schemas.microsoft.com/office/drawing/2014/main" id="{E4D5A92C-7356-634F-B4DF-3AD47931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1691" name="Oval 12">
            <a:extLst>
              <a:ext uri="{FF2B5EF4-FFF2-40B4-BE49-F238E27FC236}">
                <a16:creationId xmlns:a16="http://schemas.microsoft.com/office/drawing/2014/main" id="{D7C28A97-779D-9D4E-AB7B-46EE2A7F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2" name="Text Box 13">
            <a:extLst>
              <a:ext uri="{FF2B5EF4-FFF2-40B4-BE49-F238E27FC236}">
                <a16:creationId xmlns:a16="http://schemas.microsoft.com/office/drawing/2014/main" id="{6AF23A5E-36BC-7348-B04F-3A8E88A3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1693" name="Oval 14">
            <a:extLst>
              <a:ext uri="{FF2B5EF4-FFF2-40B4-BE49-F238E27FC236}">
                <a16:creationId xmlns:a16="http://schemas.microsoft.com/office/drawing/2014/main" id="{6F5AFABF-C94F-D14E-ABC6-AFA847146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4" name="Text Box 15">
            <a:extLst>
              <a:ext uri="{FF2B5EF4-FFF2-40B4-BE49-F238E27FC236}">
                <a16:creationId xmlns:a16="http://schemas.microsoft.com/office/drawing/2014/main" id="{8CC4DF54-9957-0D4C-9D66-4B71A8261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1695" name="Oval 16">
            <a:extLst>
              <a:ext uri="{FF2B5EF4-FFF2-40B4-BE49-F238E27FC236}">
                <a16:creationId xmlns:a16="http://schemas.microsoft.com/office/drawing/2014/main" id="{5AFEFA73-84A2-4046-8782-B479B089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6" name="Line 17">
            <a:extLst>
              <a:ext uri="{FF2B5EF4-FFF2-40B4-BE49-F238E27FC236}">
                <a16:creationId xmlns:a16="http://schemas.microsoft.com/office/drawing/2014/main" id="{2D126416-C220-444C-95B8-8829D90EB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7" name="Line 18">
            <a:extLst>
              <a:ext uri="{FF2B5EF4-FFF2-40B4-BE49-F238E27FC236}">
                <a16:creationId xmlns:a16="http://schemas.microsoft.com/office/drawing/2014/main" id="{CE3AB48D-265E-0245-B37D-0B7C3D1AD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8" name="Line 19">
            <a:extLst>
              <a:ext uri="{FF2B5EF4-FFF2-40B4-BE49-F238E27FC236}">
                <a16:creationId xmlns:a16="http://schemas.microsoft.com/office/drawing/2014/main" id="{CA0E6E48-5739-C74C-80C7-904DFAF0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9" name="Text Box 20">
            <a:extLst>
              <a:ext uri="{FF2B5EF4-FFF2-40B4-BE49-F238E27FC236}">
                <a16:creationId xmlns:a16="http://schemas.microsoft.com/office/drawing/2014/main" id="{B9FE8E6D-A414-9B47-90A3-AF4CECB38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57701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14</a:t>
            </a:r>
          </a:p>
        </p:txBody>
      </p:sp>
      <p:sp>
        <p:nvSpPr>
          <p:cNvPr id="71700" name="Text Box 21">
            <a:extLst>
              <a:ext uri="{FF2B5EF4-FFF2-40B4-BE49-F238E27FC236}">
                <a16:creationId xmlns:a16="http://schemas.microsoft.com/office/drawing/2014/main" id="{698F71F1-FBF6-CD49-A24B-74BEAEFE7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1701" name="Oval 22">
            <a:extLst>
              <a:ext uri="{FF2B5EF4-FFF2-40B4-BE49-F238E27FC236}">
                <a16:creationId xmlns:a16="http://schemas.microsoft.com/office/drawing/2014/main" id="{A7F4BAF8-974F-C24C-9A64-F1F53297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02" name="Line 23">
            <a:extLst>
              <a:ext uri="{FF2B5EF4-FFF2-40B4-BE49-F238E27FC236}">
                <a16:creationId xmlns:a16="http://schemas.microsoft.com/office/drawing/2014/main" id="{49EB1B6C-FB06-F540-8827-EE561590AD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3" name="Text Box 24">
            <a:extLst>
              <a:ext uri="{FF2B5EF4-FFF2-40B4-BE49-F238E27FC236}">
                <a16:creationId xmlns:a16="http://schemas.microsoft.com/office/drawing/2014/main" id="{E777A7F1-5143-7548-9644-5B94C6418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41008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Predecessor in general?</a:t>
            </a:r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E38716E6-18F0-9C45-A33A-28B94FD7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48701"/>
            <a:ext cx="48798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The predecessor is the largest node of all those smaller than this node.</a:t>
            </a:r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09A0A8E5-C581-804A-9F38-BF9728F6B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02063"/>
            <a:ext cx="354634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It is the rightmost element of the left subtree which means “go left once, then go right until you hit the right-most leaf.”</a:t>
            </a:r>
          </a:p>
        </p:txBody>
      </p:sp>
    </p:spTree>
    <p:extLst>
      <p:ext uri="{BB962C8B-B14F-4D97-AF65-F5344CB8AC3E}">
        <p14:creationId xmlns:p14="http://schemas.microsoft.com/office/powerpoint/2010/main" val="2587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1" grpId="0"/>
      <p:bldP spid="7580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B25C8F8-81A3-CB43-ADA0-CB2B7040B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2706" name="Text Box 4">
            <a:extLst>
              <a:ext uri="{FF2B5EF4-FFF2-40B4-BE49-F238E27FC236}">
                <a16:creationId xmlns:a16="http://schemas.microsoft.com/office/drawing/2014/main" id="{FF82ECA5-C053-6A41-A2CA-4630F231D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2707" name="Oval 5">
            <a:extLst>
              <a:ext uri="{FF2B5EF4-FFF2-40B4-BE49-F238E27FC236}">
                <a16:creationId xmlns:a16="http://schemas.microsoft.com/office/drawing/2014/main" id="{911FB3B4-62DF-2C4F-9462-5DA394FB1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8" name="Text Box 6">
            <a:extLst>
              <a:ext uri="{FF2B5EF4-FFF2-40B4-BE49-F238E27FC236}">
                <a16:creationId xmlns:a16="http://schemas.microsoft.com/office/drawing/2014/main" id="{AB12619C-FAA7-AE4E-853B-8079C7EDA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2709" name="Oval 7">
            <a:extLst>
              <a:ext uri="{FF2B5EF4-FFF2-40B4-BE49-F238E27FC236}">
                <a16:creationId xmlns:a16="http://schemas.microsoft.com/office/drawing/2014/main" id="{9E5CF69B-9D8B-1C45-BBA7-92540386A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0" name="Text Box 8">
            <a:extLst>
              <a:ext uri="{FF2B5EF4-FFF2-40B4-BE49-F238E27FC236}">
                <a16:creationId xmlns:a16="http://schemas.microsoft.com/office/drawing/2014/main" id="{F3DE4B34-6B92-0D49-8747-959BD98B9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2711" name="Oval 9">
            <a:extLst>
              <a:ext uri="{FF2B5EF4-FFF2-40B4-BE49-F238E27FC236}">
                <a16:creationId xmlns:a16="http://schemas.microsoft.com/office/drawing/2014/main" id="{D4EC8B0E-2BCB-1F49-9BD6-14724ECB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2" name="Line 10">
            <a:extLst>
              <a:ext uri="{FF2B5EF4-FFF2-40B4-BE49-F238E27FC236}">
                <a16:creationId xmlns:a16="http://schemas.microsoft.com/office/drawing/2014/main" id="{5A34232A-E220-4046-94DD-58D7BE719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3" name="Line 11">
            <a:extLst>
              <a:ext uri="{FF2B5EF4-FFF2-40B4-BE49-F238E27FC236}">
                <a16:creationId xmlns:a16="http://schemas.microsoft.com/office/drawing/2014/main" id="{78FCEFFD-B806-A24A-8953-47C37F070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Text Box 12">
            <a:extLst>
              <a:ext uri="{FF2B5EF4-FFF2-40B4-BE49-F238E27FC236}">
                <a16:creationId xmlns:a16="http://schemas.microsoft.com/office/drawing/2014/main" id="{31019914-3BAC-4A40-9B58-FBF95FD77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2715" name="Oval 13">
            <a:extLst>
              <a:ext uri="{FF2B5EF4-FFF2-40B4-BE49-F238E27FC236}">
                <a16:creationId xmlns:a16="http://schemas.microsoft.com/office/drawing/2014/main" id="{2700F7C7-D46A-C14D-A7F1-2C0CF217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6" name="Text Box 14">
            <a:extLst>
              <a:ext uri="{FF2B5EF4-FFF2-40B4-BE49-F238E27FC236}">
                <a16:creationId xmlns:a16="http://schemas.microsoft.com/office/drawing/2014/main" id="{7A090E0C-F395-0D47-9F37-48675093C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2717" name="Oval 15">
            <a:extLst>
              <a:ext uri="{FF2B5EF4-FFF2-40B4-BE49-F238E27FC236}">
                <a16:creationId xmlns:a16="http://schemas.microsoft.com/office/drawing/2014/main" id="{259F44E2-A2C7-414F-B5CE-AB2666442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8" name="Text Box 16">
            <a:extLst>
              <a:ext uri="{FF2B5EF4-FFF2-40B4-BE49-F238E27FC236}">
                <a16:creationId xmlns:a16="http://schemas.microsoft.com/office/drawing/2014/main" id="{9222459E-D5B7-CF48-86C1-25B134C11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2719" name="Oval 17">
            <a:extLst>
              <a:ext uri="{FF2B5EF4-FFF2-40B4-BE49-F238E27FC236}">
                <a16:creationId xmlns:a16="http://schemas.microsoft.com/office/drawing/2014/main" id="{BCDFE482-2B9B-534A-B581-D3AA48E4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0" name="Line 18">
            <a:extLst>
              <a:ext uri="{FF2B5EF4-FFF2-40B4-BE49-F238E27FC236}">
                <a16:creationId xmlns:a16="http://schemas.microsoft.com/office/drawing/2014/main" id="{529535F0-066C-7948-8153-96F203910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1" name="Line 19">
            <a:extLst>
              <a:ext uri="{FF2B5EF4-FFF2-40B4-BE49-F238E27FC236}">
                <a16:creationId xmlns:a16="http://schemas.microsoft.com/office/drawing/2014/main" id="{5CC0F597-8BF0-BB4A-886F-2DD2C80CC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2" name="Line 20">
            <a:extLst>
              <a:ext uri="{FF2B5EF4-FFF2-40B4-BE49-F238E27FC236}">
                <a16:creationId xmlns:a16="http://schemas.microsoft.com/office/drawing/2014/main" id="{3512A385-D445-3B45-A598-B663F3E25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Text Box 21">
            <a:extLst>
              <a:ext uri="{FF2B5EF4-FFF2-40B4-BE49-F238E27FC236}">
                <a16:creationId xmlns:a16="http://schemas.microsoft.com/office/drawing/2014/main" id="{EEAF1544-4C7B-994A-98C4-C00468FD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2724" name="Text Box 22">
            <a:extLst>
              <a:ext uri="{FF2B5EF4-FFF2-40B4-BE49-F238E27FC236}">
                <a16:creationId xmlns:a16="http://schemas.microsoft.com/office/drawing/2014/main" id="{BFB7A4A9-02EA-4F4B-82A1-6C4A4DB97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2725" name="Oval 23">
            <a:extLst>
              <a:ext uri="{FF2B5EF4-FFF2-40B4-BE49-F238E27FC236}">
                <a16:creationId xmlns:a16="http://schemas.microsoft.com/office/drawing/2014/main" id="{D2268D5F-E8D3-0E40-98CE-F3DC418B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26" name="Line 24">
            <a:extLst>
              <a:ext uri="{FF2B5EF4-FFF2-40B4-BE49-F238E27FC236}">
                <a16:creationId xmlns:a16="http://schemas.microsoft.com/office/drawing/2014/main" id="{861D3107-2DFA-B247-AFD1-73C44214B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Text Box 25">
            <a:extLst>
              <a:ext uri="{FF2B5EF4-FFF2-40B4-BE49-F238E27FC236}">
                <a16:creationId xmlns:a16="http://schemas.microsoft.com/office/drawing/2014/main" id="{C2F6B7F0-E69E-4B46-AE3D-987754408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Successor(12)?</a:t>
            </a:r>
          </a:p>
        </p:txBody>
      </p:sp>
      <p:sp>
        <p:nvSpPr>
          <p:cNvPr id="57370" name="Text Box 26">
            <a:extLst>
              <a:ext uri="{FF2B5EF4-FFF2-40B4-BE49-F238E27FC236}">
                <a16:creationId xmlns:a16="http://schemas.microsoft.com/office/drawing/2014/main" id="{4864B432-C172-6746-B647-8B9B823A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30" y="1737911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15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B224AD2-4DD0-6144-A797-A5CD25403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Another example: the solo tree</a:t>
            </a:r>
          </a:p>
        </p:txBody>
      </p:sp>
      <p:sp>
        <p:nvSpPr>
          <p:cNvPr id="20482" name="Text Box 4">
            <a:extLst>
              <a:ext uri="{FF2B5EF4-FFF2-40B4-BE49-F238E27FC236}">
                <a16:creationId xmlns:a16="http://schemas.microsoft.com/office/drawing/2014/main" id="{4CC91606-1262-CA49-B035-ED2826EE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0483" name="Oval 5">
            <a:extLst>
              <a:ext uri="{FF2B5EF4-FFF2-40B4-BE49-F238E27FC236}">
                <a16:creationId xmlns:a16="http://schemas.microsoft.com/office/drawing/2014/main" id="{717821B7-AF54-8A41-B6B0-2E6A2D93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621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752C0B0-3C1F-2242-955C-70CC46D38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3730" name="Text Box 3">
            <a:extLst>
              <a:ext uri="{FF2B5EF4-FFF2-40B4-BE49-F238E27FC236}">
                <a16:creationId xmlns:a16="http://schemas.microsoft.com/office/drawing/2014/main" id="{D953B65A-0272-F947-9403-790172FE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3731" name="Oval 4">
            <a:extLst>
              <a:ext uri="{FF2B5EF4-FFF2-40B4-BE49-F238E27FC236}">
                <a16:creationId xmlns:a16="http://schemas.microsoft.com/office/drawing/2014/main" id="{336B1625-F135-2446-862E-2DCCE897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0FC15665-B802-B445-9EF2-0E662A523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3733" name="Oval 6">
            <a:extLst>
              <a:ext uri="{FF2B5EF4-FFF2-40B4-BE49-F238E27FC236}">
                <a16:creationId xmlns:a16="http://schemas.microsoft.com/office/drawing/2014/main" id="{6AA7CCF4-F72A-A349-8306-087CFA15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AAAD1CD0-2267-B04E-9A3F-EB26DB729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3735" name="Oval 8">
            <a:extLst>
              <a:ext uri="{FF2B5EF4-FFF2-40B4-BE49-F238E27FC236}">
                <a16:creationId xmlns:a16="http://schemas.microsoft.com/office/drawing/2014/main" id="{3EEB2FB1-68D6-DF48-B515-9A1992CC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36" name="Line 9">
            <a:extLst>
              <a:ext uri="{FF2B5EF4-FFF2-40B4-BE49-F238E27FC236}">
                <a16:creationId xmlns:a16="http://schemas.microsoft.com/office/drawing/2014/main" id="{5999A4C5-9E0E-1B42-9C6B-782F309D8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7" name="Line 10">
            <a:extLst>
              <a:ext uri="{FF2B5EF4-FFF2-40B4-BE49-F238E27FC236}">
                <a16:creationId xmlns:a16="http://schemas.microsoft.com/office/drawing/2014/main" id="{12D69F8F-FD21-354F-9B15-E0FAF5049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11">
            <a:extLst>
              <a:ext uri="{FF2B5EF4-FFF2-40B4-BE49-F238E27FC236}">
                <a16:creationId xmlns:a16="http://schemas.microsoft.com/office/drawing/2014/main" id="{51B99CC9-69FE-234D-A0CC-804FA95F8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3739" name="Oval 12">
            <a:extLst>
              <a:ext uri="{FF2B5EF4-FFF2-40B4-BE49-F238E27FC236}">
                <a16:creationId xmlns:a16="http://schemas.microsoft.com/office/drawing/2014/main" id="{A5F39553-B44B-274B-A888-F1FF6907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0" name="Text Box 13">
            <a:extLst>
              <a:ext uri="{FF2B5EF4-FFF2-40B4-BE49-F238E27FC236}">
                <a16:creationId xmlns:a16="http://schemas.microsoft.com/office/drawing/2014/main" id="{8D13C113-6C29-E74B-B7A2-50F78CAA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3741" name="Oval 14">
            <a:extLst>
              <a:ext uri="{FF2B5EF4-FFF2-40B4-BE49-F238E27FC236}">
                <a16:creationId xmlns:a16="http://schemas.microsoft.com/office/drawing/2014/main" id="{E8627319-64D3-294D-BDBD-3285AF244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2" name="Text Box 15">
            <a:extLst>
              <a:ext uri="{FF2B5EF4-FFF2-40B4-BE49-F238E27FC236}">
                <a16:creationId xmlns:a16="http://schemas.microsoft.com/office/drawing/2014/main" id="{9747E4BD-4B3C-744F-BE69-5A19882C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3743" name="Oval 16">
            <a:extLst>
              <a:ext uri="{FF2B5EF4-FFF2-40B4-BE49-F238E27FC236}">
                <a16:creationId xmlns:a16="http://schemas.microsoft.com/office/drawing/2014/main" id="{87A41C32-A718-E84B-A76E-E5F4967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44" name="Line 17">
            <a:extLst>
              <a:ext uri="{FF2B5EF4-FFF2-40B4-BE49-F238E27FC236}">
                <a16:creationId xmlns:a16="http://schemas.microsoft.com/office/drawing/2014/main" id="{D94E2459-5E80-CB47-AFDC-550A74380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5" name="Line 18">
            <a:extLst>
              <a:ext uri="{FF2B5EF4-FFF2-40B4-BE49-F238E27FC236}">
                <a16:creationId xmlns:a16="http://schemas.microsoft.com/office/drawing/2014/main" id="{6434EB1F-7A3E-DB48-8AD3-2DA70075E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Line 19">
            <a:extLst>
              <a:ext uri="{FF2B5EF4-FFF2-40B4-BE49-F238E27FC236}">
                <a16:creationId xmlns:a16="http://schemas.microsoft.com/office/drawing/2014/main" id="{CE6B6A18-2EA1-3041-9708-B552CBD97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7" name="Text Box 20">
            <a:extLst>
              <a:ext uri="{FF2B5EF4-FFF2-40B4-BE49-F238E27FC236}">
                <a16:creationId xmlns:a16="http://schemas.microsoft.com/office/drawing/2014/main" id="{C65322D0-D05C-444F-BE97-6352273F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3748" name="Text Box 21">
            <a:extLst>
              <a:ext uri="{FF2B5EF4-FFF2-40B4-BE49-F238E27FC236}">
                <a16:creationId xmlns:a16="http://schemas.microsoft.com/office/drawing/2014/main" id="{9F4B1740-530B-674D-BECE-678CF4E2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3749" name="Oval 22">
            <a:extLst>
              <a:ext uri="{FF2B5EF4-FFF2-40B4-BE49-F238E27FC236}">
                <a16:creationId xmlns:a16="http://schemas.microsoft.com/office/drawing/2014/main" id="{13D0CF54-1273-CC42-9E7F-07896D16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750" name="Line 23">
            <a:extLst>
              <a:ext uri="{FF2B5EF4-FFF2-40B4-BE49-F238E27FC236}">
                <a16:creationId xmlns:a16="http://schemas.microsoft.com/office/drawing/2014/main" id="{4C81B074-F93F-014E-AC38-60B4C4F64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1" name="Text Box 24">
            <a:extLst>
              <a:ext uri="{FF2B5EF4-FFF2-40B4-BE49-F238E27FC236}">
                <a16:creationId xmlns:a16="http://schemas.microsoft.com/office/drawing/2014/main" id="{D78E1594-18A6-F442-9DE9-F85A7A952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49" y="1752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Successor in general?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CA26E05F-8108-BB4E-B103-005868A92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085" y="1777694"/>
            <a:ext cx="5303166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It is smallest node of all those larger than this node.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F2E9CC83-1C60-A14D-8258-B17E92D16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085" y="2692619"/>
            <a:ext cx="441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33CC"/>
                </a:solidFill>
              </a:rPr>
              <a:t>Leftmost element of the right subtree.</a:t>
            </a:r>
          </a:p>
        </p:txBody>
      </p:sp>
    </p:spTree>
    <p:extLst>
      <p:ext uri="{BB962C8B-B14F-4D97-AF65-F5344CB8AC3E}">
        <p14:creationId xmlns:p14="http://schemas.microsoft.com/office/powerpoint/2010/main" val="37698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/>
      <p:bldP spid="727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B74A4B4-5551-B842-8831-4DCA3849D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4754" name="Text Box 3">
            <a:extLst>
              <a:ext uri="{FF2B5EF4-FFF2-40B4-BE49-F238E27FC236}">
                <a16:creationId xmlns:a16="http://schemas.microsoft.com/office/drawing/2014/main" id="{5D5E2D40-921E-FD44-BE60-F2A2FBE4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4755" name="Oval 4">
            <a:extLst>
              <a:ext uri="{FF2B5EF4-FFF2-40B4-BE49-F238E27FC236}">
                <a16:creationId xmlns:a16="http://schemas.microsoft.com/office/drawing/2014/main" id="{54B5164A-A88F-AE46-97C6-2F040B49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6" name="Text Box 5">
            <a:extLst>
              <a:ext uri="{FF2B5EF4-FFF2-40B4-BE49-F238E27FC236}">
                <a16:creationId xmlns:a16="http://schemas.microsoft.com/office/drawing/2014/main" id="{1E9A561A-12E9-8048-B07F-EDEC4E42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4757" name="Oval 6">
            <a:extLst>
              <a:ext uri="{FF2B5EF4-FFF2-40B4-BE49-F238E27FC236}">
                <a16:creationId xmlns:a16="http://schemas.microsoft.com/office/drawing/2014/main" id="{1323E823-EA25-2547-B392-8990E75B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8" name="Line 9">
            <a:extLst>
              <a:ext uri="{FF2B5EF4-FFF2-40B4-BE49-F238E27FC236}">
                <a16:creationId xmlns:a16="http://schemas.microsoft.com/office/drawing/2014/main" id="{93FBF754-2F0A-2F4F-8A16-AFF379D67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Line 10">
            <a:extLst>
              <a:ext uri="{FF2B5EF4-FFF2-40B4-BE49-F238E27FC236}">
                <a16:creationId xmlns:a16="http://schemas.microsoft.com/office/drawing/2014/main" id="{B3D32DC1-DA58-A146-A4E6-05E650047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Text Box 13">
            <a:extLst>
              <a:ext uri="{FF2B5EF4-FFF2-40B4-BE49-F238E27FC236}">
                <a16:creationId xmlns:a16="http://schemas.microsoft.com/office/drawing/2014/main" id="{0DC41ED2-4207-104E-B1CB-340295D59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4761" name="Oval 14">
            <a:extLst>
              <a:ext uri="{FF2B5EF4-FFF2-40B4-BE49-F238E27FC236}">
                <a16:creationId xmlns:a16="http://schemas.microsoft.com/office/drawing/2014/main" id="{F0492244-2799-534C-87BA-63A9BDE9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2" name="Text Box 15">
            <a:extLst>
              <a:ext uri="{FF2B5EF4-FFF2-40B4-BE49-F238E27FC236}">
                <a16:creationId xmlns:a16="http://schemas.microsoft.com/office/drawing/2014/main" id="{BBBCE0AC-8C97-8942-AED0-3AAC8880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4763" name="Oval 16">
            <a:extLst>
              <a:ext uri="{FF2B5EF4-FFF2-40B4-BE49-F238E27FC236}">
                <a16:creationId xmlns:a16="http://schemas.microsoft.com/office/drawing/2014/main" id="{6C502D32-5934-C349-89DF-7DBA47CB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4" name="Line 18">
            <a:extLst>
              <a:ext uri="{FF2B5EF4-FFF2-40B4-BE49-F238E27FC236}">
                <a16:creationId xmlns:a16="http://schemas.microsoft.com/office/drawing/2014/main" id="{A3466A1C-B4D7-A445-8377-A96CD99CE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5" name="Line 19">
            <a:extLst>
              <a:ext uri="{FF2B5EF4-FFF2-40B4-BE49-F238E27FC236}">
                <a16:creationId xmlns:a16="http://schemas.microsoft.com/office/drawing/2014/main" id="{7E4866EA-4732-B04F-834F-16D461DCA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Text Box 20">
            <a:extLst>
              <a:ext uri="{FF2B5EF4-FFF2-40B4-BE49-F238E27FC236}">
                <a16:creationId xmlns:a16="http://schemas.microsoft.com/office/drawing/2014/main" id="{EC1C7C7A-6055-9540-8CD8-17B4E581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4767" name="Text Box 21">
            <a:extLst>
              <a:ext uri="{FF2B5EF4-FFF2-40B4-BE49-F238E27FC236}">
                <a16:creationId xmlns:a16="http://schemas.microsoft.com/office/drawing/2014/main" id="{3D17B2C6-9676-AB45-82A9-F35F1B35E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4768" name="Oval 22">
            <a:extLst>
              <a:ext uri="{FF2B5EF4-FFF2-40B4-BE49-F238E27FC236}">
                <a16:creationId xmlns:a16="http://schemas.microsoft.com/office/drawing/2014/main" id="{F18BE7C3-D791-B043-A755-4F502ADD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69" name="Line 23">
            <a:extLst>
              <a:ext uri="{FF2B5EF4-FFF2-40B4-BE49-F238E27FC236}">
                <a16:creationId xmlns:a16="http://schemas.microsoft.com/office/drawing/2014/main" id="{B4AA3FEA-8B0E-A146-99DC-D757BB66C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Text Box 24">
            <a:extLst>
              <a:ext uri="{FF2B5EF4-FFF2-40B4-BE49-F238E27FC236}">
                <a16:creationId xmlns:a16="http://schemas.microsoft.com/office/drawing/2014/main" id="{B343B80C-AF98-CE47-94C8-C4C809C0F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What if the node doesn’</a:t>
            </a:r>
            <a:r>
              <a:rPr lang="en-US" altLang="ja-JP" sz="2400" dirty="0">
                <a:solidFill>
                  <a:srgbClr val="FF0000"/>
                </a:solidFill>
              </a:rPr>
              <a:t>t have a right subtree?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74771" name="Text Box 25">
            <a:extLst>
              <a:ext uri="{FF2B5EF4-FFF2-40B4-BE49-F238E27FC236}">
                <a16:creationId xmlns:a16="http://schemas.microsoft.com/office/drawing/2014/main" id="{1A38D5C7-EF32-7A47-BE5A-407FC46C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0"/>
            <a:ext cx="350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smallest node of all those larger than this node</a:t>
            </a:r>
          </a:p>
        </p:txBody>
      </p:sp>
      <p:sp>
        <p:nvSpPr>
          <p:cNvPr id="74772" name="Text Box 26">
            <a:extLst>
              <a:ext uri="{FF2B5EF4-FFF2-40B4-BE49-F238E27FC236}">
                <a16:creationId xmlns:a16="http://schemas.microsoft.com/office/drawing/2014/main" id="{1E506D4B-2FD1-1846-81C3-36BE9ABA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leftmost element of the right subtree</a:t>
            </a:r>
          </a:p>
        </p:txBody>
      </p:sp>
      <p:sp>
        <p:nvSpPr>
          <p:cNvPr id="74773" name="Text Box 27">
            <a:extLst>
              <a:ext uri="{FF2B5EF4-FFF2-40B4-BE49-F238E27FC236}">
                <a16:creationId xmlns:a16="http://schemas.microsoft.com/office/drawing/2014/main" id="{309B5D4F-907C-D544-AA62-31B5299E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4774" name="Oval 28">
            <a:extLst>
              <a:ext uri="{FF2B5EF4-FFF2-40B4-BE49-F238E27FC236}">
                <a16:creationId xmlns:a16="http://schemas.microsoft.com/office/drawing/2014/main" id="{F5FD1435-353F-8548-AF86-8A131326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75" name="Line 29">
            <a:extLst>
              <a:ext uri="{FF2B5EF4-FFF2-40B4-BE49-F238E27FC236}">
                <a16:creationId xmlns:a16="http://schemas.microsoft.com/office/drawing/2014/main" id="{0155BBD9-889B-3D4D-A79A-15EED248F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Text Box 30">
            <a:extLst>
              <a:ext uri="{FF2B5EF4-FFF2-40B4-BE49-F238E27FC236}">
                <a16:creationId xmlns:a16="http://schemas.microsoft.com/office/drawing/2014/main" id="{2312C8E8-F091-D545-979C-E8907A9B4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4777" name="Oval 31">
            <a:extLst>
              <a:ext uri="{FF2B5EF4-FFF2-40B4-BE49-F238E27FC236}">
                <a16:creationId xmlns:a16="http://schemas.microsoft.com/office/drawing/2014/main" id="{D64F97A2-EEE6-B44A-B01A-3B9468CF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431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0E8624F-2A60-C246-AC5F-6FD87D667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5778" name="Text Box 3">
            <a:extLst>
              <a:ext uri="{FF2B5EF4-FFF2-40B4-BE49-F238E27FC236}">
                <a16:creationId xmlns:a16="http://schemas.microsoft.com/office/drawing/2014/main" id="{EC3F70F3-9ED8-C149-BD9F-4A6B6B3C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5779" name="Oval 4">
            <a:extLst>
              <a:ext uri="{FF2B5EF4-FFF2-40B4-BE49-F238E27FC236}">
                <a16:creationId xmlns:a16="http://schemas.microsoft.com/office/drawing/2014/main" id="{BD490962-48E4-5745-A14B-E398878D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0" name="Text Box 5">
            <a:extLst>
              <a:ext uri="{FF2B5EF4-FFF2-40B4-BE49-F238E27FC236}">
                <a16:creationId xmlns:a16="http://schemas.microsoft.com/office/drawing/2014/main" id="{DF902B46-0A45-C64A-92AD-E63CD4244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5781" name="Oval 6">
            <a:extLst>
              <a:ext uri="{FF2B5EF4-FFF2-40B4-BE49-F238E27FC236}">
                <a16:creationId xmlns:a16="http://schemas.microsoft.com/office/drawing/2014/main" id="{C66B8D4C-C11D-DC43-A6E2-F51C9A7A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2" name="Text Box 7">
            <a:extLst>
              <a:ext uri="{FF2B5EF4-FFF2-40B4-BE49-F238E27FC236}">
                <a16:creationId xmlns:a16="http://schemas.microsoft.com/office/drawing/2014/main" id="{6BF12377-594B-8A4D-9861-5FC712088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5783" name="Oval 8">
            <a:extLst>
              <a:ext uri="{FF2B5EF4-FFF2-40B4-BE49-F238E27FC236}">
                <a16:creationId xmlns:a16="http://schemas.microsoft.com/office/drawing/2014/main" id="{B4A5548A-0C44-9449-8D38-76864B82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4" name="Line 9">
            <a:extLst>
              <a:ext uri="{FF2B5EF4-FFF2-40B4-BE49-F238E27FC236}">
                <a16:creationId xmlns:a16="http://schemas.microsoft.com/office/drawing/2014/main" id="{7157A38A-2826-E449-96C6-0BC4BA009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10">
            <a:extLst>
              <a:ext uri="{FF2B5EF4-FFF2-40B4-BE49-F238E27FC236}">
                <a16:creationId xmlns:a16="http://schemas.microsoft.com/office/drawing/2014/main" id="{1DD32636-19AE-6C4B-B8C6-604B4E0C3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11">
            <a:extLst>
              <a:ext uri="{FF2B5EF4-FFF2-40B4-BE49-F238E27FC236}">
                <a16:creationId xmlns:a16="http://schemas.microsoft.com/office/drawing/2014/main" id="{AEDC2F1E-1600-0548-BD5B-D9EF79116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5787" name="Oval 12">
            <a:extLst>
              <a:ext uri="{FF2B5EF4-FFF2-40B4-BE49-F238E27FC236}">
                <a16:creationId xmlns:a16="http://schemas.microsoft.com/office/drawing/2014/main" id="{C5CFAAC8-6AB3-E747-8130-3CEDEFE5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88" name="Text Box 13">
            <a:extLst>
              <a:ext uri="{FF2B5EF4-FFF2-40B4-BE49-F238E27FC236}">
                <a16:creationId xmlns:a16="http://schemas.microsoft.com/office/drawing/2014/main" id="{B11CC692-BCCE-7D48-B667-008D54245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5789" name="Oval 14">
            <a:extLst>
              <a:ext uri="{FF2B5EF4-FFF2-40B4-BE49-F238E27FC236}">
                <a16:creationId xmlns:a16="http://schemas.microsoft.com/office/drawing/2014/main" id="{E12E6D86-8609-AF4A-A171-410D9FD8C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90" name="Line 15">
            <a:extLst>
              <a:ext uri="{FF2B5EF4-FFF2-40B4-BE49-F238E27FC236}">
                <a16:creationId xmlns:a16="http://schemas.microsoft.com/office/drawing/2014/main" id="{4FC9791D-FBFB-324A-9F17-132339069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16">
            <a:extLst>
              <a:ext uri="{FF2B5EF4-FFF2-40B4-BE49-F238E27FC236}">
                <a16:creationId xmlns:a16="http://schemas.microsoft.com/office/drawing/2014/main" id="{155F9BE5-0277-EE48-B10D-BB99AAE93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Text Box 17">
            <a:extLst>
              <a:ext uri="{FF2B5EF4-FFF2-40B4-BE49-F238E27FC236}">
                <a16:creationId xmlns:a16="http://schemas.microsoft.com/office/drawing/2014/main" id="{1428DE0E-29B8-7C4A-999B-522EF514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5793" name="Text Box 18">
            <a:extLst>
              <a:ext uri="{FF2B5EF4-FFF2-40B4-BE49-F238E27FC236}">
                <a16:creationId xmlns:a16="http://schemas.microsoft.com/office/drawing/2014/main" id="{974529C1-D42A-1D40-BB3C-4A563E75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5794" name="Oval 19">
            <a:extLst>
              <a:ext uri="{FF2B5EF4-FFF2-40B4-BE49-F238E27FC236}">
                <a16:creationId xmlns:a16="http://schemas.microsoft.com/office/drawing/2014/main" id="{691BAC62-ACAC-0341-A5C5-278272DC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795" name="Line 20">
            <a:extLst>
              <a:ext uri="{FF2B5EF4-FFF2-40B4-BE49-F238E27FC236}">
                <a16:creationId xmlns:a16="http://schemas.microsoft.com/office/drawing/2014/main" id="{5CABF8B5-47A3-7740-B8BC-53394F2D6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Text Box 21">
            <a:extLst>
              <a:ext uri="{FF2B5EF4-FFF2-40B4-BE49-F238E27FC236}">
                <a16:creationId xmlns:a16="http://schemas.microsoft.com/office/drawing/2014/main" id="{8CDE7C91-F9DD-D94F-B1B8-EACB2E04B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37" y="1752600"/>
            <a:ext cx="4123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What if the node doesn’</a:t>
            </a:r>
            <a:r>
              <a:rPr lang="en-US" altLang="ja-JP" sz="2400" dirty="0">
                <a:solidFill>
                  <a:srgbClr val="FF0000"/>
                </a:solidFill>
              </a:rPr>
              <a:t>t have a right subtree?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78872" name="Rectangle 24">
            <a:extLst>
              <a:ext uri="{FF2B5EF4-FFF2-40B4-BE49-F238E27FC236}">
                <a16:creationId xmlns:a16="http://schemas.microsoft.com/office/drawing/2014/main" id="{B187CDB3-B606-464A-9072-E40C60860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86213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The node is the largest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6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/>
              <a:t>T</a:t>
            </a:r>
            <a:r>
              <a:rPr lang="en-US" sz="2600" dirty="0">
                <a:cs typeface="+mn-cs"/>
              </a:rPr>
              <a:t>he successor is the node that has x as a predecessor</a:t>
            </a:r>
          </a:p>
        </p:txBody>
      </p:sp>
      <p:sp>
        <p:nvSpPr>
          <p:cNvPr id="75798" name="Text Box 25">
            <a:extLst>
              <a:ext uri="{FF2B5EF4-FFF2-40B4-BE49-F238E27FC236}">
                <a16:creationId xmlns:a16="http://schemas.microsoft.com/office/drawing/2014/main" id="{6F84869D-D0B2-C74A-B766-BFDDECBF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5799" name="Oval 26">
            <a:extLst>
              <a:ext uri="{FF2B5EF4-FFF2-40B4-BE49-F238E27FC236}">
                <a16:creationId xmlns:a16="http://schemas.microsoft.com/office/drawing/2014/main" id="{2B7716EB-43C1-4C44-95AA-8444B41F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800" name="Line 27">
            <a:extLst>
              <a:ext uri="{FF2B5EF4-FFF2-40B4-BE49-F238E27FC236}">
                <a16:creationId xmlns:a16="http://schemas.microsoft.com/office/drawing/2014/main" id="{0C54F0FC-BCAC-B444-8DE1-D414973D7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35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FB97736-1842-8A49-B6FA-208540303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6802" name="Text Box 3">
            <a:extLst>
              <a:ext uri="{FF2B5EF4-FFF2-40B4-BE49-F238E27FC236}">
                <a16:creationId xmlns:a16="http://schemas.microsoft.com/office/drawing/2014/main" id="{410B6ECC-311A-1242-8131-F0B34FC74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6803" name="Oval 4">
            <a:extLst>
              <a:ext uri="{FF2B5EF4-FFF2-40B4-BE49-F238E27FC236}">
                <a16:creationId xmlns:a16="http://schemas.microsoft.com/office/drawing/2014/main" id="{57BABBA6-11DB-7149-A7FB-3F640663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4" name="Text Box 5">
            <a:extLst>
              <a:ext uri="{FF2B5EF4-FFF2-40B4-BE49-F238E27FC236}">
                <a16:creationId xmlns:a16="http://schemas.microsoft.com/office/drawing/2014/main" id="{F9CCB6DE-63E8-9D46-9190-FAFA4AED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6805" name="Oval 6">
            <a:extLst>
              <a:ext uri="{FF2B5EF4-FFF2-40B4-BE49-F238E27FC236}">
                <a16:creationId xmlns:a16="http://schemas.microsoft.com/office/drawing/2014/main" id="{5AC7BCDD-4FE7-EC43-9BB0-19D0CA48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6" name="Text Box 7">
            <a:extLst>
              <a:ext uri="{FF2B5EF4-FFF2-40B4-BE49-F238E27FC236}">
                <a16:creationId xmlns:a16="http://schemas.microsoft.com/office/drawing/2014/main" id="{93480E26-993C-384A-99C9-5D90858B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6807" name="Oval 8">
            <a:extLst>
              <a:ext uri="{FF2B5EF4-FFF2-40B4-BE49-F238E27FC236}">
                <a16:creationId xmlns:a16="http://schemas.microsoft.com/office/drawing/2014/main" id="{56AC029F-8E14-9546-B290-F032448D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08" name="Line 9">
            <a:extLst>
              <a:ext uri="{FF2B5EF4-FFF2-40B4-BE49-F238E27FC236}">
                <a16:creationId xmlns:a16="http://schemas.microsoft.com/office/drawing/2014/main" id="{93EF56C7-FE26-154D-9376-F4AD17003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10">
            <a:extLst>
              <a:ext uri="{FF2B5EF4-FFF2-40B4-BE49-F238E27FC236}">
                <a16:creationId xmlns:a16="http://schemas.microsoft.com/office/drawing/2014/main" id="{078A8D97-945B-E147-B174-F23A5B683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Text Box 11">
            <a:extLst>
              <a:ext uri="{FF2B5EF4-FFF2-40B4-BE49-F238E27FC236}">
                <a16:creationId xmlns:a16="http://schemas.microsoft.com/office/drawing/2014/main" id="{4334BA22-7152-194C-8A3B-590BE37D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6811" name="Oval 12">
            <a:extLst>
              <a:ext uri="{FF2B5EF4-FFF2-40B4-BE49-F238E27FC236}">
                <a16:creationId xmlns:a16="http://schemas.microsoft.com/office/drawing/2014/main" id="{BD708FF6-F425-E54C-959A-9712BCC7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2" name="Text Box 13">
            <a:extLst>
              <a:ext uri="{FF2B5EF4-FFF2-40B4-BE49-F238E27FC236}">
                <a16:creationId xmlns:a16="http://schemas.microsoft.com/office/drawing/2014/main" id="{41830CB5-C603-3649-822E-E0614A5A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6813" name="Oval 14">
            <a:extLst>
              <a:ext uri="{FF2B5EF4-FFF2-40B4-BE49-F238E27FC236}">
                <a16:creationId xmlns:a16="http://schemas.microsoft.com/office/drawing/2014/main" id="{381DB77B-EE93-C54B-8452-464A8C04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4" name="Line 15">
            <a:extLst>
              <a:ext uri="{FF2B5EF4-FFF2-40B4-BE49-F238E27FC236}">
                <a16:creationId xmlns:a16="http://schemas.microsoft.com/office/drawing/2014/main" id="{75ECCCC8-39E1-5D4F-98DA-3509F7ABC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Line 16">
            <a:extLst>
              <a:ext uri="{FF2B5EF4-FFF2-40B4-BE49-F238E27FC236}">
                <a16:creationId xmlns:a16="http://schemas.microsoft.com/office/drawing/2014/main" id="{9F15153F-740A-8E4E-BC93-03C7FE6B2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6" name="Text Box 17">
            <a:extLst>
              <a:ext uri="{FF2B5EF4-FFF2-40B4-BE49-F238E27FC236}">
                <a16:creationId xmlns:a16="http://schemas.microsoft.com/office/drawing/2014/main" id="{73EDCF91-B522-BA4E-86CF-890219653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6817" name="Text Box 18">
            <a:extLst>
              <a:ext uri="{FF2B5EF4-FFF2-40B4-BE49-F238E27FC236}">
                <a16:creationId xmlns:a16="http://schemas.microsoft.com/office/drawing/2014/main" id="{9AA93BBE-BFD3-694D-B6F6-494E83D37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6818" name="Oval 19">
            <a:extLst>
              <a:ext uri="{FF2B5EF4-FFF2-40B4-BE49-F238E27FC236}">
                <a16:creationId xmlns:a16="http://schemas.microsoft.com/office/drawing/2014/main" id="{ADF84B10-31AB-3F47-AEEE-B90971B5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819" name="Line 20">
            <a:extLst>
              <a:ext uri="{FF2B5EF4-FFF2-40B4-BE49-F238E27FC236}">
                <a16:creationId xmlns:a16="http://schemas.microsoft.com/office/drawing/2014/main" id="{5BB45796-C76D-FA49-8946-2EC3BE8F4A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Rectangle 22">
            <a:extLst>
              <a:ext uri="{FF2B5EF4-FFF2-40B4-BE49-F238E27FC236}">
                <a16:creationId xmlns:a16="http://schemas.microsoft.com/office/drawing/2014/main" id="{09FAFE63-2B57-044F-B9E8-FD8AB05D6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862138"/>
          </a:xfrm>
        </p:spPr>
        <p:txBody>
          <a:bodyPr/>
          <a:lstStyle/>
          <a:p>
            <a:pPr marL="0" indent="0" algn="just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The successor is the node that has x as a predecessor</a:t>
            </a:r>
          </a:p>
        </p:txBody>
      </p:sp>
      <p:sp>
        <p:nvSpPr>
          <p:cNvPr id="76821" name="Line 25">
            <a:extLst>
              <a:ext uri="{FF2B5EF4-FFF2-40B4-BE49-F238E27FC236}">
                <a16:creationId xmlns:a16="http://schemas.microsoft.com/office/drawing/2014/main" id="{98B0E0B2-2B23-EA4B-ADF1-589C51871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Text Box 26">
            <a:extLst>
              <a:ext uri="{FF2B5EF4-FFF2-40B4-BE49-F238E27FC236}">
                <a16:creationId xmlns:a16="http://schemas.microsoft.com/office/drawing/2014/main" id="{BD8AD0B9-DBDE-E64A-BD8F-484F9BEBE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6823" name="Oval 27">
            <a:extLst>
              <a:ext uri="{FF2B5EF4-FFF2-40B4-BE49-F238E27FC236}">
                <a16:creationId xmlns:a16="http://schemas.microsoft.com/office/drawing/2014/main" id="{51929FC7-D5EF-B84F-A523-353DA798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104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005D8CB-3212-8940-A22D-1AFACF402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7826" name="Text Box 3">
            <a:extLst>
              <a:ext uri="{FF2B5EF4-FFF2-40B4-BE49-F238E27FC236}">
                <a16:creationId xmlns:a16="http://schemas.microsoft.com/office/drawing/2014/main" id="{547687C6-CF0B-514D-9476-69DEC529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7827" name="Oval 4">
            <a:extLst>
              <a:ext uri="{FF2B5EF4-FFF2-40B4-BE49-F238E27FC236}">
                <a16:creationId xmlns:a16="http://schemas.microsoft.com/office/drawing/2014/main" id="{F6956899-4918-9440-A238-CFEE52A2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33CC"/>
              </a:solidFill>
            </a:endParaRPr>
          </a:p>
        </p:txBody>
      </p:sp>
      <p:sp>
        <p:nvSpPr>
          <p:cNvPr id="77828" name="Text Box 5">
            <a:extLst>
              <a:ext uri="{FF2B5EF4-FFF2-40B4-BE49-F238E27FC236}">
                <a16:creationId xmlns:a16="http://schemas.microsoft.com/office/drawing/2014/main" id="{2B7831D4-A5FA-1B46-8350-9550C6D34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7829" name="Oval 6">
            <a:extLst>
              <a:ext uri="{FF2B5EF4-FFF2-40B4-BE49-F238E27FC236}">
                <a16:creationId xmlns:a16="http://schemas.microsoft.com/office/drawing/2014/main" id="{43678C58-B90B-2448-BDBD-72456916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0" name="Text Box 7">
            <a:extLst>
              <a:ext uri="{FF2B5EF4-FFF2-40B4-BE49-F238E27FC236}">
                <a16:creationId xmlns:a16="http://schemas.microsoft.com/office/drawing/2014/main" id="{53BAC243-5BDF-B741-A92D-AF0189587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7831" name="Oval 8">
            <a:extLst>
              <a:ext uri="{FF2B5EF4-FFF2-40B4-BE49-F238E27FC236}">
                <a16:creationId xmlns:a16="http://schemas.microsoft.com/office/drawing/2014/main" id="{68C4A068-96B8-D849-A9B8-D456C783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2" name="Line 9">
            <a:extLst>
              <a:ext uri="{FF2B5EF4-FFF2-40B4-BE49-F238E27FC236}">
                <a16:creationId xmlns:a16="http://schemas.microsoft.com/office/drawing/2014/main" id="{B25B1FB0-CDD6-6947-A528-127F955A4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Line 10">
            <a:extLst>
              <a:ext uri="{FF2B5EF4-FFF2-40B4-BE49-F238E27FC236}">
                <a16:creationId xmlns:a16="http://schemas.microsoft.com/office/drawing/2014/main" id="{C1BB4F9A-D191-0B4A-9BAA-B8E807ECFA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Text Box 11">
            <a:extLst>
              <a:ext uri="{FF2B5EF4-FFF2-40B4-BE49-F238E27FC236}">
                <a16:creationId xmlns:a16="http://schemas.microsoft.com/office/drawing/2014/main" id="{B3BE5976-8F25-D14F-90A0-D35469E8A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7835" name="Oval 12">
            <a:extLst>
              <a:ext uri="{FF2B5EF4-FFF2-40B4-BE49-F238E27FC236}">
                <a16:creationId xmlns:a16="http://schemas.microsoft.com/office/drawing/2014/main" id="{FEBBED22-3E1F-AC43-BDDA-69D6B680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6" name="Text Box 13">
            <a:extLst>
              <a:ext uri="{FF2B5EF4-FFF2-40B4-BE49-F238E27FC236}">
                <a16:creationId xmlns:a16="http://schemas.microsoft.com/office/drawing/2014/main" id="{357B0808-955F-F244-A80B-10C59F203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7837" name="Oval 14">
            <a:extLst>
              <a:ext uri="{FF2B5EF4-FFF2-40B4-BE49-F238E27FC236}">
                <a16:creationId xmlns:a16="http://schemas.microsoft.com/office/drawing/2014/main" id="{F44906D8-37A8-6C4C-B897-37BC14B9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38" name="Line 15">
            <a:extLst>
              <a:ext uri="{FF2B5EF4-FFF2-40B4-BE49-F238E27FC236}">
                <a16:creationId xmlns:a16="http://schemas.microsoft.com/office/drawing/2014/main" id="{DA41B4D4-A1FA-B44C-A51E-DA4D0F3C1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Line 16">
            <a:extLst>
              <a:ext uri="{FF2B5EF4-FFF2-40B4-BE49-F238E27FC236}">
                <a16:creationId xmlns:a16="http://schemas.microsoft.com/office/drawing/2014/main" id="{ECFF978A-2F32-AB46-9C9E-4604524C2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Text Box 17">
            <a:extLst>
              <a:ext uri="{FF2B5EF4-FFF2-40B4-BE49-F238E27FC236}">
                <a16:creationId xmlns:a16="http://schemas.microsoft.com/office/drawing/2014/main" id="{D88F66B4-3832-9E40-B5B2-FD4382742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7841" name="Text Box 18">
            <a:extLst>
              <a:ext uri="{FF2B5EF4-FFF2-40B4-BE49-F238E27FC236}">
                <a16:creationId xmlns:a16="http://schemas.microsoft.com/office/drawing/2014/main" id="{81C9598C-A840-1943-A9E8-92C58B6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7842" name="Oval 19">
            <a:extLst>
              <a:ext uri="{FF2B5EF4-FFF2-40B4-BE49-F238E27FC236}">
                <a16:creationId xmlns:a16="http://schemas.microsoft.com/office/drawing/2014/main" id="{F7484D2D-B93B-DF42-89C1-2F4057D2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843" name="Line 20">
            <a:extLst>
              <a:ext uri="{FF2B5EF4-FFF2-40B4-BE49-F238E27FC236}">
                <a16:creationId xmlns:a16="http://schemas.microsoft.com/office/drawing/2014/main" id="{D2875CB1-7399-734E-8A90-01CAF6DE8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Rectangle 21">
            <a:extLst>
              <a:ext uri="{FF2B5EF4-FFF2-40B4-BE49-F238E27FC236}">
                <a16:creationId xmlns:a16="http://schemas.microsoft.com/office/drawing/2014/main" id="{304B0C6D-9EE6-2F4F-A699-4F3DD3B64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8621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successor is the node that has x as a predecessor</a:t>
            </a:r>
          </a:p>
        </p:txBody>
      </p:sp>
      <p:sp>
        <p:nvSpPr>
          <p:cNvPr id="77845" name="Line 22">
            <a:extLst>
              <a:ext uri="{FF2B5EF4-FFF2-40B4-BE49-F238E27FC236}">
                <a16:creationId xmlns:a16="http://schemas.microsoft.com/office/drawing/2014/main" id="{D073686E-C5A1-BA4E-BB37-0DACAAEFA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6" name="Text Box 23">
            <a:extLst>
              <a:ext uri="{FF2B5EF4-FFF2-40B4-BE49-F238E27FC236}">
                <a16:creationId xmlns:a16="http://schemas.microsoft.com/office/drawing/2014/main" id="{CCC2D9A9-4D0F-0A4A-A0A8-CA0DE12E3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7847" name="Oval 24">
            <a:extLst>
              <a:ext uri="{FF2B5EF4-FFF2-40B4-BE49-F238E27FC236}">
                <a16:creationId xmlns:a16="http://schemas.microsoft.com/office/drawing/2014/main" id="{6D1D1804-5164-DD4B-A72B-C9A44FFA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1896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A25A546-157A-B44B-9238-19E0485A8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8850" name="Text Box 3">
            <a:extLst>
              <a:ext uri="{FF2B5EF4-FFF2-40B4-BE49-F238E27FC236}">
                <a16:creationId xmlns:a16="http://schemas.microsoft.com/office/drawing/2014/main" id="{217C8DA6-B10F-7A41-AB21-2917F213E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8851" name="Oval 4">
            <a:extLst>
              <a:ext uri="{FF2B5EF4-FFF2-40B4-BE49-F238E27FC236}">
                <a16:creationId xmlns:a16="http://schemas.microsoft.com/office/drawing/2014/main" id="{497D24B0-D20C-A247-ADC5-4E929DC7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33CC"/>
              </a:solidFill>
            </a:endParaRPr>
          </a:p>
        </p:txBody>
      </p:sp>
      <p:sp>
        <p:nvSpPr>
          <p:cNvPr id="78852" name="Text Box 5">
            <a:extLst>
              <a:ext uri="{FF2B5EF4-FFF2-40B4-BE49-F238E27FC236}">
                <a16:creationId xmlns:a16="http://schemas.microsoft.com/office/drawing/2014/main" id="{002F380D-6BD6-F14B-8275-8D47D58A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8853" name="Oval 6">
            <a:extLst>
              <a:ext uri="{FF2B5EF4-FFF2-40B4-BE49-F238E27FC236}">
                <a16:creationId xmlns:a16="http://schemas.microsoft.com/office/drawing/2014/main" id="{B270488A-EC6C-BF42-98D9-C74EB24B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4" name="Text Box 7">
            <a:extLst>
              <a:ext uri="{FF2B5EF4-FFF2-40B4-BE49-F238E27FC236}">
                <a16:creationId xmlns:a16="http://schemas.microsoft.com/office/drawing/2014/main" id="{E6F3E70D-E55B-A848-B16F-29C7E0826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8855" name="Oval 8">
            <a:extLst>
              <a:ext uri="{FF2B5EF4-FFF2-40B4-BE49-F238E27FC236}">
                <a16:creationId xmlns:a16="http://schemas.microsoft.com/office/drawing/2014/main" id="{6DB25D86-1E13-E248-9CC9-181B4739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6" name="Line 9">
            <a:extLst>
              <a:ext uri="{FF2B5EF4-FFF2-40B4-BE49-F238E27FC236}">
                <a16:creationId xmlns:a16="http://schemas.microsoft.com/office/drawing/2014/main" id="{107AE7D4-DE4D-8E46-A149-9059226DA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Line 10">
            <a:extLst>
              <a:ext uri="{FF2B5EF4-FFF2-40B4-BE49-F238E27FC236}">
                <a16:creationId xmlns:a16="http://schemas.microsoft.com/office/drawing/2014/main" id="{2D41DDDE-1135-2D41-817C-59B9B6D2CE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Text Box 11">
            <a:extLst>
              <a:ext uri="{FF2B5EF4-FFF2-40B4-BE49-F238E27FC236}">
                <a16:creationId xmlns:a16="http://schemas.microsoft.com/office/drawing/2014/main" id="{B5F3B026-62AC-214E-9192-1D03BC88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8859" name="Oval 12">
            <a:extLst>
              <a:ext uri="{FF2B5EF4-FFF2-40B4-BE49-F238E27FC236}">
                <a16:creationId xmlns:a16="http://schemas.microsoft.com/office/drawing/2014/main" id="{C0288069-B19C-D141-8CD9-C7E0087A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0" name="Text Box 13">
            <a:extLst>
              <a:ext uri="{FF2B5EF4-FFF2-40B4-BE49-F238E27FC236}">
                <a16:creationId xmlns:a16="http://schemas.microsoft.com/office/drawing/2014/main" id="{7EF2F8C0-DAAD-AE4E-978E-923B4AE4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8861" name="Oval 14">
            <a:extLst>
              <a:ext uri="{FF2B5EF4-FFF2-40B4-BE49-F238E27FC236}">
                <a16:creationId xmlns:a16="http://schemas.microsoft.com/office/drawing/2014/main" id="{5743F432-6318-E548-9A85-5AC7ADB6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2" name="Line 15">
            <a:extLst>
              <a:ext uri="{FF2B5EF4-FFF2-40B4-BE49-F238E27FC236}">
                <a16:creationId xmlns:a16="http://schemas.microsoft.com/office/drawing/2014/main" id="{F72410EF-AD5E-8746-861E-0495A18BE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3" name="Line 16">
            <a:extLst>
              <a:ext uri="{FF2B5EF4-FFF2-40B4-BE49-F238E27FC236}">
                <a16:creationId xmlns:a16="http://schemas.microsoft.com/office/drawing/2014/main" id="{966C0DF0-0B00-F14D-A690-AF64818CA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4" name="Text Box 17">
            <a:extLst>
              <a:ext uri="{FF2B5EF4-FFF2-40B4-BE49-F238E27FC236}">
                <a16:creationId xmlns:a16="http://schemas.microsoft.com/office/drawing/2014/main" id="{0379984B-CEB6-B846-86B2-28FA1FA0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8865" name="Text Box 18">
            <a:extLst>
              <a:ext uri="{FF2B5EF4-FFF2-40B4-BE49-F238E27FC236}">
                <a16:creationId xmlns:a16="http://schemas.microsoft.com/office/drawing/2014/main" id="{B3939B29-166E-9F47-A539-4B44CC88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8866" name="Oval 19">
            <a:extLst>
              <a:ext uri="{FF2B5EF4-FFF2-40B4-BE49-F238E27FC236}">
                <a16:creationId xmlns:a16="http://schemas.microsoft.com/office/drawing/2014/main" id="{283C076C-A4C8-C343-8AA1-E5E47CCA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67" name="Line 20">
            <a:extLst>
              <a:ext uri="{FF2B5EF4-FFF2-40B4-BE49-F238E27FC236}">
                <a16:creationId xmlns:a16="http://schemas.microsoft.com/office/drawing/2014/main" id="{988117EC-57AF-5C41-94F4-5017AB6F26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5" name="Rectangle 21">
            <a:extLst>
              <a:ext uri="{FF2B5EF4-FFF2-40B4-BE49-F238E27FC236}">
                <a16:creationId xmlns:a16="http://schemas.microsoft.com/office/drawing/2014/main" id="{68D1925C-296D-2940-A3F5-E8D34F3A0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67400" y="2667000"/>
            <a:ext cx="3352800" cy="1862138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successor is the node that has x as a predecessor</a:t>
            </a:r>
          </a:p>
        </p:txBody>
      </p:sp>
      <p:sp>
        <p:nvSpPr>
          <p:cNvPr id="78869" name="Line 22">
            <a:extLst>
              <a:ext uri="{FF2B5EF4-FFF2-40B4-BE49-F238E27FC236}">
                <a16:creationId xmlns:a16="http://schemas.microsoft.com/office/drawing/2014/main" id="{E8602BE5-B643-C34D-BBA8-3AB62C244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0" name="Text Box 23">
            <a:extLst>
              <a:ext uri="{FF2B5EF4-FFF2-40B4-BE49-F238E27FC236}">
                <a16:creationId xmlns:a16="http://schemas.microsoft.com/office/drawing/2014/main" id="{4B311904-977F-0A46-9648-FBA5DAD0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8871" name="Oval 24">
            <a:extLst>
              <a:ext uri="{FF2B5EF4-FFF2-40B4-BE49-F238E27FC236}">
                <a16:creationId xmlns:a16="http://schemas.microsoft.com/office/drawing/2014/main" id="{39060F5C-9FEE-224B-95B4-1E8117DB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2" name="AutoShape 25">
            <a:extLst>
              <a:ext uri="{FF2B5EF4-FFF2-40B4-BE49-F238E27FC236}">
                <a16:creationId xmlns:a16="http://schemas.microsoft.com/office/drawing/2014/main" id="{D9615B35-AC42-A14B-A5CC-422BF8BB3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73" name="Line 26">
            <a:extLst>
              <a:ext uri="{FF2B5EF4-FFF2-40B4-BE49-F238E27FC236}">
                <a16:creationId xmlns:a16="http://schemas.microsoft.com/office/drawing/2014/main" id="{73C07828-A7E2-BE45-96C3-12E74789D8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384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84D2F91-9BBB-C74A-8569-F6451519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79874" name="Text Box 3">
            <a:extLst>
              <a:ext uri="{FF2B5EF4-FFF2-40B4-BE49-F238E27FC236}">
                <a16:creationId xmlns:a16="http://schemas.microsoft.com/office/drawing/2014/main" id="{4CCFFC78-2421-9C41-ACAF-F808F8734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79875" name="Oval 4">
            <a:extLst>
              <a:ext uri="{FF2B5EF4-FFF2-40B4-BE49-F238E27FC236}">
                <a16:creationId xmlns:a16="http://schemas.microsoft.com/office/drawing/2014/main" id="{38CEDB0C-B491-B04D-A416-94D2902FE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685800" cy="533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33CC"/>
              </a:solidFill>
            </a:endParaRPr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A38428D3-8904-E142-923B-E52BFB45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79877" name="Oval 6">
            <a:extLst>
              <a:ext uri="{FF2B5EF4-FFF2-40B4-BE49-F238E27FC236}">
                <a16:creationId xmlns:a16="http://schemas.microsoft.com/office/drawing/2014/main" id="{E80A3847-8B6E-3248-8DA9-EBDC9EAA8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78" name="Text Box 7">
            <a:extLst>
              <a:ext uri="{FF2B5EF4-FFF2-40B4-BE49-F238E27FC236}">
                <a16:creationId xmlns:a16="http://schemas.microsoft.com/office/drawing/2014/main" id="{6ACC0F5F-23CA-B24B-B2B2-F505E0378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867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79879" name="Oval 8">
            <a:extLst>
              <a:ext uri="{FF2B5EF4-FFF2-40B4-BE49-F238E27FC236}">
                <a16:creationId xmlns:a16="http://schemas.microsoft.com/office/drawing/2014/main" id="{F38E2D8E-D896-DE46-98C6-32068D68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0" name="Line 9">
            <a:extLst>
              <a:ext uri="{FF2B5EF4-FFF2-40B4-BE49-F238E27FC236}">
                <a16:creationId xmlns:a16="http://schemas.microsoft.com/office/drawing/2014/main" id="{D70D29CB-BB95-9644-8368-B392C60D30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800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1" name="Line 10">
            <a:extLst>
              <a:ext uri="{FF2B5EF4-FFF2-40B4-BE49-F238E27FC236}">
                <a16:creationId xmlns:a16="http://schemas.microsoft.com/office/drawing/2014/main" id="{6B48D009-46C9-A746-BF1A-D332D9E89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2" name="Text Box 11">
            <a:extLst>
              <a:ext uri="{FF2B5EF4-FFF2-40B4-BE49-F238E27FC236}">
                <a16:creationId xmlns:a16="http://schemas.microsoft.com/office/drawing/2014/main" id="{181BF293-0DA7-E843-97B8-C1101F77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9883" name="Oval 12">
            <a:extLst>
              <a:ext uri="{FF2B5EF4-FFF2-40B4-BE49-F238E27FC236}">
                <a16:creationId xmlns:a16="http://schemas.microsoft.com/office/drawing/2014/main" id="{9F9B926B-A7D3-7344-83D3-D1F5EAEDA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4" name="Text Box 13">
            <a:extLst>
              <a:ext uri="{FF2B5EF4-FFF2-40B4-BE49-F238E27FC236}">
                <a16:creationId xmlns:a16="http://schemas.microsoft.com/office/drawing/2014/main" id="{8F753325-BB86-B841-99C3-C5BD0949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79885" name="Oval 14">
            <a:extLst>
              <a:ext uri="{FF2B5EF4-FFF2-40B4-BE49-F238E27FC236}">
                <a16:creationId xmlns:a16="http://schemas.microsoft.com/office/drawing/2014/main" id="{4F8C3208-91A2-2F4E-9D1C-87A837B3F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86" name="Line 15">
            <a:extLst>
              <a:ext uri="{FF2B5EF4-FFF2-40B4-BE49-F238E27FC236}">
                <a16:creationId xmlns:a16="http://schemas.microsoft.com/office/drawing/2014/main" id="{AB3F4249-133E-7A43-9D46-37411A842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86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7" name="Line 16">
            <a:extLst>
              <a:ext uri="{FF2B5EF4-FFF2-40B4-BE49-F238E27FC236}">
                <a16:creationId xmlns:a16="http://schemas.microsoft.com/office/drawing/2014/main" id="{423B3918-E881-C541-B893-46286564C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Text Box 17">
            <a:extLst>
              <a:ext uri="{FF2B5EF4-FFF2-40B4-BE49-F238E27FC236}">
                <a16:creationId xmlns:a16="http://schemas.microsoft.com/office/drawing/2014/main" id="{87DA3BA4-0D88-AF49-A595-88AF36A2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33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79889" name="Text Box 18">
            <a:extLst>
              <a:ext uri="{FF2B5EF4-FFF2-40B4-BE49-F238E27FC236}">
                <a16:creationId xmlns:a16="http://schemas.microsoft.com/office/drawing/2014/main" id="{39A2608A-DF1B-4E4B-8465-00FC7E94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79890" name="Oval 19">
            <a:extLst>
              <a:ext uri="{FF2B5EF4-FFF2-40B4-BE49-F238E27FC236}">
                <a16:creationId xmlns:a16="http://schemas.microsoft.com/office/drawing/2014/main" id="{9D84462A-7EDC-264E-A735-10DEE5FB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15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91" name="Line 20">
            <a:extLst>
              <a:ext uri="{FF2B5EF4-FFF2-40B4-BE49-F238E27FC236}">
                <a16:creationId xmlns:a16="http://schemas.microsoft.com/office/drawing/2014/main" id="{ED32773D-6F15-1646-8B36-23E487826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876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9" name="Rectangle 21">
            <a:extLst>
              <a:ext uri="{FF2B5EF4-FFF2-40B4-BE49-F238E27FC236}">
                <a16:creationId xmlns:a16="http://schemas.microsoft.com/office/drawing/2014/main" id="{551842C7-B683-054A-B144-1114517BE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2209800"/>
            <a:ext cx="3352800" cy="12954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600" dirty="0">
                <a:cs typeface="+mn-cs"/>
              </a:rPr>
              <a:t>successor is the node that has x as a predecessor</a:t>
            </a:r>
          </a:p>
        </p:txBody>
      </p:sp>
      <p:sp>
        <p:nvSpPr>
          <p:cNvPr id="79893" name="Line 22">
            <a:extLst>
              <a:ext uri="{FF2B5EF4-FFF2-40B4-BE49-F238E27FC236}">
                <a16:creationId xmlns:a16="http://schemas.microsoft.com/office/drawing/2014/main" id="{CDBB1FA6-9F8F-F444-B1B5-06937F62E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Text Box 23">
            <a:extLst>
              <a:ext uri="{FF2B5EF4-FFF2-40B4-BE49-F238E27FC236}">
                <a16:creationId xmlns:a16="http://schemas.microsoft.com/office/drawing/2014/main" id="{D97466E6-CE95-F041-8312-A8926F3C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9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79895" name="Oval 24">
            <a:extLst>
              <a:ext uri="{FF2B5EF4-FFF2-40B4-BE49-F238E27FC236}">
                <a16:creationId xmlns:a16="http://schemas.microsoft.com/office/drawing/2014/main" id="{DC747934-6187-0948-968B-8C47AB53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15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96" name="AutoShape 25">
            <a:extLst>
              <a:ext uri="{FF2B5EF4-FFF2-40B4-BE49-F238E27FC236}">
                <a16:creationId xmlns:a16="http://schemas.microsoft.com/office/drawing/2014/main" id="{468DDAAE-4E25-9041-9C28-65EF612F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1143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9897" name="Line 26">
            <a:extLst>
              <a:ext uri="{FF2B5EF4-FFF2-40B4-BE49-F238E27FC236}">
                <a16:creationId xmlns:a16="http://schemas.microsoft.com/office/drawing/2014/main" id="{087F38EC-7407-3142-98C4-86A6D9701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667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Text Box 27">
            <a:extLst>
              <a:ext uri="{FF2B5EF4-FFF2-40B4-BE49-F238E27FC236}">
                <a16:creationId xmlns:a16="http://schemas.microsoft.com/office/drawing/2014/main" id="{02BDAFC3-D0D6-3741-9797-1592C78F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266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FF"/>
                </a:solidFill>
              </a:rPr>
              <a:t>We keep going up until we (x) are</a:t>
            </a:r>
            <a:r>
              <a:rPr lang="en-US" altLang="ja-JP" sz="2000" dirty="0">
                <a:solidFill>
                  <a:srgbClr val="0070FF"/>
                </a:solidFill>
              </a:rPr>
              <a:t> no longer a right child.</a:t>
            </a:r>
            <a:endParaRPr lang="en-US" altLang="en-US" sz="2000" dirty="0">
              <a:solidFill>
                <a:srgbClr val="007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0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64ED532-E4F2-A748-B10F-1ED3BB0C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4D8106B8-4049-344F-A165-030F4526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899492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843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7">
            <a:extLst>
              <a:ext uri="{FF2B5EF4-FFF2-40B4-BE49-F238E27FC236}">
                <a16:creationId xmlns:a16="http://schemas.microsoft.com/office/drawing/2014/main" id="{5E339BEF-52F4-BC43-B846-13E85D332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>
            <a:extLst>
              <a:ext uri="{FF2B5EF4-FFF2-40B4-BE49-F238E27FC236}">
                <a16:creationId xmlns:a16="http://schemas.microsoft.com/office/drawing/2014/main" id="{DB08AEBB-8AC5-1846-AE88-6960D2878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A709C9C3-3DDA-4A49-8D77-C44F33FC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43200"/>
            <a:ext cx="5334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FD8350BA-52A5-DD45-A9FB-FDA9C6E5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093" y="2594472"/>
            <a:ext cx="2743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If we have a right subtree, return the smallest of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8656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8">
            <a:extLst>
              <a:ext uri="{FF2B5EF4-FFF2-40B4-BE49-F238E27FC236}">
                <a16:creationId xmlns:a16="http://schemas.microsoft.com/office/drawing/2014/main" id="{55D4604B-DDE1-8146-A3AC-8A08FEB84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Rectangle 2">
            <a:extLst>
              <a:ext uri="{FF2B5EF4-FFF2-40B4-BE49-F238E27FC236}">
                <a16:creationId xmlns:a16="http://schemas.microsoft.com/office/drawing/2014/main" id="{8DD3CCDF-341E-544F-A0E5-6EFC96B4F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</a:t>
            </a: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BD1C6F14-FF9C-E240-818A-4947DA0F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7600"/>
            <a:ext cx="51054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B850DE7A-594F-C245-9509-481DF5FF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286000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70FF"/>
                </a:solidFill>
              </a:rPr>
              <a:t>Find the node that x is the predecessor of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5EC67916-1F16-F149-A78C-F695911B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70FF"/>
                </a:solidFill>
              </a:rPr>
              <a:t>Keep going up until we’</a:t>
            </a:r>
            <a:r>
              <a:rPr lang="en-US" altLang="ja-JP" sz="2000" dirty="0">
                <a:solidFill>
                  <a:srgbClr val="0070FF"/>
                </a:solidFill>
              </a:rPr>
              <a:t>re no longer a right child.</a:t>
            </a:r>
            <a:endParaRPr lang="en-US" altLang="en-US" sz="2000" dirty="0">
              <a:solidFill>
                <a:srgbClr val="007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E895C03-9A75-5649-BA38-E15C05FEF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Another example: the twig</a:t>
            </a:r>
          </a:p>
        </p:txBody>
      </p:sp>
      <p:sp>
        <p:nvSpPr>
          <p:cNvPr id="21506" name="Text Box 3">
            <a:extLst>
              <a:ext uri="{FF2B5EF4-FFF2-40B4-BE49-F238E27FC236}">
                <a16:creationId xmlns:a16="http://schemas.microsoft.com/office/drawing/2014/main" id="{2F672670-05F4-4046-96ED-FFBDE9B23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02F7C5E2-A79C-1449-B018-F7D08951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E10961D8-D16C-0046-A34B-89145A273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43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9ACFFF91-7862-D64C-92F8-723B9803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Text Box 9">
            <a:extLst>
              <a:ext uri="{FF2B5EF4-FFF2-40B4-BE49-F238E27FC236}">
                <a16:creationId xmlns:a16="http://schemas.microsoft.com/office/drawing/2014/main" id="{D1D713E8-5A3C-6043-84F5-75D2A44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21511" name="Oval 10">
            <a:extLst>
              <a:ext uri="{FF2B5EF4-FFF2-40B4-BE49-F238E27FC236}">
                <a16:creationId xmlns:a16="http://schemas.microsoft.com/office/drawing/2014/main" id="{8F97D224-31FB-DA43-A69D-FFACA624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Line 15">
            <a:extLst>
              <a:ext uri="{FF2B5EF4-FFF2-40B4-BE49-F238E27FC236}">
                <a16:creationId xmlns:a16="http://schemas.microsoft.com/office/drawing/2014/main" id="{37808F8D-AC4D-7C4E-B3D0-B24960623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124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7">
            <a:extLst>
              <a:ext uri="{FF2B5EF4-FFF2-40B4-BE49-F238E27FC236}">
                <a16:creationId xmlns:a16="http://schemas.microsoft.com/office/drawing/2014/main" id="{DD9D4069-8FAC-A447-BFBE-598540B00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209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20">
            <a:extLst>
              <a:ext uri="{FF2B5EF4-FFF2-40B4-BE49-F238E27FC236}">
                <a16:creationId xmlns:a16="http://schemas.microsoft.com/office/drawing/2014/main" id="{4ED80F97-59BC-B141-94B3-00059C54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62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1</a:t>
            </a:r>
          </a:p>
        </p:txBody>
      </p:sp>
      <p:sp>
        <p:nvSpPr>
          <p:cNvPr id="21515" name="Oval 21">
            <a:extLst>
              <a:ext uri="{FF2B5EF4-FFF2-40B4-BE49-F238E27FC236}">
                <a16:creationId xmlns:a16="http://schemas.microsoft.com/office/drawing/2014/main" id="{AED49D34-4C81-324B-958C-5FA87481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Line 22">
            <a:extLst>
              <a:ext uri="{FF2B5EF4-FFF2-40B4-BE49-F238E27FC236}">
                <a16:creationId xmlns:a16="http://schemas.microsoft.com/office/drawing/2014/main" id="{C717C387-FF2C-9049-B6B0-4C4BD2A15D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572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86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FD5174A-CF7C-AD4F-9F36-5BC7A9ADC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Successor running time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4753F4D-56E2-FD41-B823-DFA740111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O(height of the tree)</a:t>
            </a:r>
          </a:p>
        </p:txBody>
      </p:sp>
      <p:pic>
        <p:nvPicPr>
          <p:cNvPr id="83971" name="Picture 6">
            <a:extLst>
              <a:ext uri="{FF2B5EF4-FFF2-40B4-BE49-F238E27FC236}">
                <a16:creationId xmlns:a16="http://schemas.microsoft.com/office/drawing/2014/main" id="{F81AED95-88FB-974A-9BC3-D3FB29C0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5105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2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2FFD5FE-34C4-CF44-ABCE-E0AC6378A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Deletion</a:t>
            </a:r>
          </a:p>
        </p:txBody>
      </p:sp>
      <p:sp>
        <p:nvSpPr>
          <p:cNvPr id="84994" name="Text Box 4">
            <a:extLst>
              <a:ext uri="{FF2B5EF4-FFF2-40B4-BE49-F238E27FC236}">
                <a16:creationId xmlns:a16="http://schemas.microsoft.com/office/drawing/2014/main" id="{39B5650D-A1B8-ED4E-A2F0-C4E57F71E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4995" name="Oval 5">
            <a:extLst>
              <a:ext uri="{FF2B5EF4-FFF2-40B4-BE49-F238E27FC236}">
                <a16:creationId xmlns:a16="http://schemas.microsoft.com/office/drawing/2014/main" id="{1A5F06D9-882F-F944-8823-03E6CBDB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6" name="Text Box 6">
            <a:extLst>
              <a:ext uri="{FF2B5EF4-FFF2-40B4-BE49-F238E27FC236}">
                <a16:creationId xmlns:a16="http://schemas.microsoft.com/office/drawing/2014/main" id="{CBE34AF2-EFAB-2E4B-BDE5-EB1DFC2A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76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4997" name="Oval 7">
            <a:extLst>
              <a:ext uri="{FF2B5EF4-FFF2-40B4-BE49-F238E27FC236}">
                <a16:creationId xmlns:a16="http://schemas.microsoft.com/office/drawing/2014/main" id="{8405903E-FFBB-3C4B-932D-CE4F1271E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998" name="Text Box 8">
            <a:extLst>
              <a:ext uri="{FF2B5EF4-FFF2-40B4-BE49-F238E27FC236}">
                <a16:creationId xmlns:a16="http://schemas.microsoft.com/office/drawing/2014/main" id="{A5681354-6C6A-DB46-9D7A-B83270709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4999" name="Oval 9">
            <a:extLst>
              <a:ext uri="{FF2B5EF4-FFF2-40B4-BE49-F238E27FC236}">
                <a16:creationId xmlns:a16="http://schemas.microsoft.com/office/drawing/2014/main" id="{3C05B48C-F5F5-9149-BBD8-900E67BD7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0" name="Line 10">
            <a:extLst>
              <a:ext uri="{FF2B5EF4-FFF2-40B4-BE49-F238E27FC236}">
                <a16:creationId xmlns:a16="http://schemas.microsoft.com/office/drawing/2014/main" id="{315F3122-C768-774A-AAF3-8E9947DF9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6576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1" name="Line 11">
            <a:extLst>
              <a:ext uri="{FF2B5EF4-FFF2-40B4-BE49-F238E27FC236}">
                <a16:creationId xmlns:a16="http://schemas.microsoft.com/office/drawing/2014/main" id="{5DB8642A-655F-414D-A9D8-11AF25C9E4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743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Text Box 12">
            <a:extLst>
              <a:ext uri="{FF2B5EF4-FFF2-40B4-BE49-F238E27FC236}">
                <a16:creationId xmlns:a16="http://schemas.microsoft.com/office/drawing/2014/main" id="{7D255833-2FE2-2D49-A1F5-893ACBA3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8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85003" name="Oval 13">
            <a:extLst>
              <a:ext uri="{FF2B5EF4-FFF2-40B4-BE49-F238E27FC236}">
                <a16:creationId xmlns:a16="http://schemas.microsoft.com/office/drawing/2014/main" id="{E3EDEE67-2598-A24C-85F4-B827B772C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4" name="Text Box 14">
            <a:extLst>
              <a:ext uri="{FF2B5EF4-FFF2-40B4-BE49-F238E27FC236}">
                <a16:creationId xmlns:a16="http://schemas.microsoft.com/office/drawing/2014/main" id="{275D3B91-D345-FD43-B319-4B11BC77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5005" name="Oval 15">
            <a:extLst>
              <a:ext uri="{FF2B5EF4-FFF2-40B4-BE49-F238E27FC236}">
                <a16:creationId xmlns:a16="http://schemas.microsoft.com/office/drawing/2014/main" id="{F1DFF22A-43FB-2344-8D24-AEF57D1E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6" name="Text Box 16">
            <a:extLst>
              <a:ext uri="{FF2B5EF4-FFF2-40B4-BE49-F238E27FC236}">
                <a16:creationId xmlns:a16="http://schemas.microsoft.com/office/drawing/2014/main" id="{FE78DE9E-C26E-6F4B-BADC-F42287E78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62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5007" name="Oval 17">
            <a:extLst>
              <a:ext uri="{FF2B5EF4-FFF2-40B4-BE49-F238E27FC236}">
                <a16:creationId xmlns:a16="http://schemas.microsoft.com/office/drawing/2014/main" id="{BB3F8A3E-235A-D84E-BC96-1B1B7FE7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08" name="Line 18">
            <a:extLst>
              <a:ext uri="{FF2B5EF4-FFF2-40B4-BE49-F238E27FC236}">
                <a16:creationId xmlns:a16="http://schemas.microsoft.com/office/drawing/2014/main" id="{AE441CCD-3792-D54B-861C-614BDE147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Line 19">
            <a:extLst>
              <a:ext uri="{FF2B5EF4-FFF2-40B4-BE49-F238E27FC236}">
                <a16:creationId xmlns:a16="http://schemas.microsoft.com/office/drawing/2014/main" id="{9E8F44B7-B073-5E42-A664-2107C1053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0" name="Line 20">
            <a:extLst>
              <a:ext uri="{FF2B5EF4-FFF2-40B4-BE49-F238E27FC236}">
                <a16:creationId xmlns:a16="http://schemas.microsoft.com/office/drawing/2014/main" id="{BD9CC0C5-0BD1-3C49-A7DA-D64A35D92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657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Text Box 21">
            <a:extLst>
              <a:ext uri="{FF2B5EF4-FFF2-40B4-BE49-F238E27FC236}">
                <a16:creationId xmlns:a16="http://schemas.microsoft.com/office/drawing/2014/main" id="{5F023BE4-291A-3543-BBAF-7D4D894B5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90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5012" name="Text Box 22">
            <a:extLst>
              <a:ext uri="{FF2B5EF4-FFF2-40B4-BE49-F238E27FC236}">
                <a16:creationId xmlns:a16="http://schemas.microsoft.com/office/drawing/2014/main" id="{E9952AF7-4774-F442-A025-B8C87FFFE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5013" name="Oval 23">
            <a:extLst>
              <a:ext uri="{FF2B5EF4-FFF2-40B4-BE49-F238E27FC236}">
                <a16:creationId xmlns:a16="http://schemas.microsoft.com/office/drawing/2014/main" id="{FB8CE5B5-2061-9740-9FC2-F6CDADC2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014" name="Line 24">
            <a:extLst>
              <a:ext uri="{FF2B5EF4-FFF2-40B4-BE49-F238E27FC236}">
                <a16:creationId xmlns:a16="http://schemas.microsoft.com/office/drawing/2014/main" id="{2F4BB496-E406-DD47-96EB-DE934067F8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733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5" name="Text Box 25">
            <a:extLst>
              <a:ext uri="{FF2B5EF4-FFF2-40B4-BE49-F238E27FC236}">
                <a16:creationId xmlns:a16="http://schemas.microsoft.com/office/drawing/2014/main" id="{BE6ADD64-8E21-5948-B9F5-E74E8473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62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70FF"/>
                </a:solidFill>
              </a:rPr>
              <a:t>Three cases!</a:t>
            </a:r>
          </a:p>
        </p:txBody>
      </p:sp>
    </p:spTree>
    <p:extLst>
      <p:ext uri="{BB962C8B-B14F-4D97-AF65-F5344CB8AC3E}">
        <p14:creationId xmlns:p14="http://schemas.microsoft.com/office/powerpoint/2010/main" val="30891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A8947B9-7164-C646-A300-FF58EDFB2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1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CDB2E5-F313-AF4F-9A4D-FA34C4450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No children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Just delete the node</a:t>
            </a: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id="{D8D03233-DB27-DD4A-949B-41EB1FF0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6020" name="Oval 5">
            <a:extLst>
              <a:ext uri="{FF2B5EF4-FFF2-40B4-BE49-F238E27FC236}">
                <a16:creationId xmlns:a16="http://schemas.microsoft.com/office/drawing/2014/main" id="{2970715D-C610-CD46-88E1-291B6665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9BA44DDE-9A8C-8742-A522-070928F5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6022" name="Oval 7">
            <a:extLst>
              <a:ext uri="{FF2B5EF4-FFF2-40B4-BE49-F238E27FC236}">
                <a16:creationId xmlns:a16="http://schemas.microsoft.com/office/drawing/2014/main" id="{DB060256-1149-814A-A829-8F9B5283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3" name="Text Box 8">
            <a:extLst>
              <a:ext uri="{FF2B5EF4-FFF2-40B4-BE49-F238E27FC236}">
                <a16:creationId xmlns:a16="http://schemas.microsoft.com/office/drawing/2014/main" id="{819F0E05-D86D-F04F-987A-6B487D6B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6024" name="Oval 9">
            <a:extLst>
              <a:ext uri="{FF2B5EF4-FFF2-40B4-BE49-F238E27FC236}">
                <a16:creationId xmlns:a16="http://schemas.microsoft.com/office/drawing/2014/main" id="{88C0009B-76E6-0D4A-8463-C5C40457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5" name="Line 10">
            <a:extLst>
              <a:ext uri="{FF2B5EF4-FFF2-40B4-BE49-F238E27FC236}">
                <a16:creationId xmlns:a16="http://schemas.microsoft.com/office/drawing/2014/main" id="{F3DCB3DD-6BE0-1F49-8A3D-8694974FA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11">
            <a:extLst>
              <a:ext uri="{FF2B5EF4-FFF2-40B4-BE49-F238E27FC236}">
                <a16:creationId xmlns:a16="http://schemas.microsoft.com/office/drawing/2014/main" id="{7E739E8E-CB0C-A94A-A119-AB5B5DBC9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Text Box 12">
            <a:extLst>
              <a:ext uri="{FF2B5EF4-FFF2-40B4-BE49-F238E27FC236}">
                <a16:creationId xmlns:a16="http://schemas.microsoft.com/office/drawing/2014/main" id="{7005A60D-4E77-1441-9074-D37B224F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257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9</a:t>
            </a:r>
          </a:p>
        </p:txBody>
      </p:sp>
      <p:sp>
        <p:nvSpPr>
          <p:cNvPr id="86028" name="Oval 13">
            <a:extLst>
              <a:ext uri="{FF2B5EF4-FFF2-40B4-BE49-F238E27FC236}">
                <a16:creationId xmlns:a16="http://schemas.microsoft.com/office/drawing/2014/main" id="{C5EA0E3F-E755-784E-B003-F7FDB53D6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816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29" name="Text Box 14">
            <a:extLst>
              <a:ext uri="{FF2B5EF4-FFF2-40B4-BE49-F238E27FC236}">
                <a16:creationId xmlns:a16="http://schemas.microsoft.com/office/drawing/2014/main" id="{4F958E45-B232-7C49-859C-54B6789C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6030" name="Oval 15">
            <a:extLst>
              <a:ext uri="{FF2B5EF4-FFF2-40B4-BE49-F238E27FC236}">
                <a16:creationId xmlns:a16="http://schemas.microsoft.com/office/drawing/2014/main" id="{C1F8E274-C703-F644-BD82-71E2FD67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31" name="Text Box 16">
            <a:extLst>
              <a:ext uri="{FF2B5EF4-FFF2-40B4-BE49-F238E27FC236}">
                <a16:creationId xmlns:a16="http://schemas.microsoft.com/office/drawing/2014/main" id="{1223A22F-2D0B-4B47-8115-3D555147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6032" name="Oval 17">
            <a:extLst>
              <a:ext uri="{FF2B5EF4-FFF2-40B4-BE49-F238E27FC236}">
                <a16:creationId xmlns:a16="http://schemas.microsoft.com/office/drawing/2014/main" id="{DCA28C44-2EFE-E34B-8B26-E3EF3249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33" name="Line 18">
            <a:extLst>
              <a:ext uri="{FF2B5EF4-FFF2-40B4-BE49-F238E27FC236}">
                <a16:creationId xmlns:a16="http://schemas.microsoft.com/office/drawing/2014/main" id="{19AE8CF0-5323-2B42-B658-7E28BB33C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9">
            <a:extLst>
              <a:ext uri="{FF2B5EF4-FFF2-40B4-BE49-F238E27FC236}">
                <a16:creationId xmlns:a16="http://schemas.microsoft.com/office/drawing/2014/main" id="{45F6A585-AAAF-BB44-88B7-FCB691DF9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20">
            <a:extLst>
              <a:ext uri="{FF2B5EF4-FFF2-40B4-BE49-F238E27FC236}">
                <a16:creationId xmlns:a16="http://schemas.microsoft.com/office/drawing/2014/main" id="{400BC317-7FFB-BB4E-A6A3-C3FC71E0E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Text Box 21">
            <a:extLst>
              <a:ext uri="{FF2B5EF4-FFF2-40B4-BE49-F238E27FC236}">
                <a16:creationId xmlns:a16="http://schemas.microsoft.com/office/drawing/2014/main" id="{549E8262-2803-4743-9ECF-CC0F524B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6037" name="Text Box 22">
            <a:extLst>
              <a:ext uri="{FF2B5EF4-FFF2-40B4-BE49-F238E27FC236}">
                <a16:creationId xmlns:a16="http://schemas.microsoft.com/office/drawing/2014/main" id="{453398D2-0A04-2C4C-BA82-A01037CA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6038" name="Oval 23">
            <a:extLst>
              <a:ext uri="{FF2B5EF4-FFF2-40B4-BE49-F238E27FC236}">
                <a16:creationId xmlns:a16="http://schemas.microsoft.com/office/drawing/2014/main" id="{237D0811-6C2C-3842-8D98-D922E50F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39" name="Line 24">
            <a:extLst>
              <a:ext uri="{FF2B5EF4-FFF2-40B4-BE49-F238E27FC236}">
                <a16:creationId xmlns:a16="http://schemas.microsoft.com/office/drawing/2014/main" id="{FBDE3B0A-838C-0E4E-8514-F4BEEE3AF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Text Box 25">
            <a:extLst>
              <a:ext uri="{FF2B5EF4-FFF2-40B4-BE49-F238E27FC236}">
                <a16:creationId xmlns:a16="http://schemas.microsoft.com/office/drawing/2014/main" id="{D6BCB2B9-B689-E645-800B-50884E92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6041" name="Oval 26">
            <a:extLst>
              <a:ext uri="{FF2B5EF4-FFF2-40B4-BE49-F238E27FC236}">
                <a16:creationId xmlns:a16="http://schemas.microsoft.com/office/drawing/2014/main" id="{5B712BDB-F8C8-E549-A26F-FDEED051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042" name="Line 27">
            <a:extLst>
              <a:ext uri="{FF2B5EF4-FFF2-40B4-BE49-F238E27FC236}">
                <a16:creationId xmlns:a16="http://schemas.microsoft.com/office/drawing/2014/main" id="{EEB02592-7D8E-3C42-8051-67FCF63F3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52FFCBF-D06A-874C-BCE5-2E822130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1</a:t>
            </a:r>
          </a:p>
        </p:txBody>
      </p:sp>
      <p:sp>
        <p:nvSpPr>
          <p:cNvPr id="87042" name="Text Box 4">
            <a:extLst>
              <a:ext uri="{FF2B5EF4-FFF2-40B4-BE49-F238E27FC236}">
                <a16:creationId xmlns:a16="http://schemas.microsoft.com/office/drawing/2014/main" id="{0094BCEB-22CF-AB41-B0AD-772DEE9D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7043" name="Oval 5">
            <a:extLst>
              <a:ext uri="{FF2B5EF4-FFF2-40B4-BE49-F238E27FC236}">
                <a16:creationId xmlns:a16="http://schemas.microsoft.com/office/drawing/2014/main" id="{AD5EF86B-F131-0545-9D78-68E52638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4" name="Text Box 6">
            <a:extLst>
              <a:ext uri="{FF2B5EF4-FFF2-40B4-BE49-F238E27FC236}">
                <a16:creationId xmlns:a16="http://schemas.microsoft.com/office/drawing/2014/main" id="{FC4D1341-2078-664B-B393-58DC1CC5A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7045" name="Oval 7">
            <a:extLst>
              <a:ext uri="{FF2B5EF4-FFF2-40B4-BE49-F238E27FC236}">
                <a16:creationId xmlns:a16="http://schemas.microsoft.com/office/drawing/2014/main" id="{4067808C-4AEB-F44F-8443-426994E9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6" name="Text Box 8">
            <a:extLst>
              <a:ext uri="{FF2B5EF4-FFF2-40B4-BE49-F238E27FC236}">
                <a16:creationId xmlns:a16="http://schemas.microsoft.com/office/drawing/2014/main" id="{1521AFF9-94F6-4B4B-B765-2258AAB3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7047" name="Oval 9">
            <a:extLst>
              <a:ext uri="{FF2B5EF4-FFF2-40B4-BE49-F238E27FC236}">
                <a16:creationId xmlns:a16="http://schemas.microsoft.com/office/drawing/2014/main" id="{5033F34E-3355-DB4E-A2EA-EB92F069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48" name="Line 10">
            <a:extLst>
              <a:ext uri="{FF2B5EF4-FFF2-40B4-BE49-F238E27FC236}">
                <a16:creationId xmlns:a16="http://schemas.microsoft.com/office/drawing/2014/main" id="{4BEBA2F3-9B90-8E49-B6F5-FABAA80A1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9" name="Line 11">
            <a:extLst>
              <a:ext uri="{FF2B5EF4-FFF2-40B4-BE49-F238E27FC236}">
                <a16:creationId xmlns:a16="http://schemas.microsoft.com/office/drawing/2014/main" id="{2A203647-0B0C-2E49-BCD8-D6EB0C6D88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Text Box 14">
            <a:extLst>
              <a:ext uri="{FF2B5EF4-FFF2-40B4-BE49-F238E27FC236}">
                <a16:creationId xmlns:a16="http://schemas.microsoft.com/office/drawing/2014/main" id="{0985A018-69A4-9448-BEEA-1DBA02320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7051" name="Oval 15">
            <a:extLst>
              <a:ext uri="{FF2B5EF4-FFF2-40B4-BE49-F238E27FC236}">
                <a16:creationId xmlns:a16="http://schemas.microsoft.com/office/drawing/2014/main" id="{6A1F3FAE-5570-D84F-99DA-CDFB06A1F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2" name="Text Box 16">
            <a:extLst>
              <a:ext uri="{FF2B5EF4-FFF2-40B4-BE49-F238E27FC236}">
                <a16:creationId xmlns:a16="http://schemas.microsoft.com/office/drawing/2014/main" id="{108FA86C-9745-7742-9973-4935D09A5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7053" name="Oval 17">
            <a:extLst>
              <a:ext uri="{FF2B5EF4-FFF2-40B4-BE49-F238E27FC236}">
                <a16:creationId xmlns:a16="http://schemas.microsoft.com/office/drawing/2014/main" id="{90DD3854-10B9-5046-88D2-EC938A83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4" name="Line 19">
            <a:extLst>
              <a:ext uri="{FF2B5EF4-FFF2-40B4-BE49-F238E27FC236}">
                <a16:creationId xmlns:a16="http://schemas.microsoft.com/office/drawing/2014/main" id="{D3ABD845-54A3-6547-828C-4AB24CFCE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5" name="Line 20">
            <a:extLst>
              <a:ext uri="{FF2B5EF4-FFF2-40B4-BE49-F238E27FC236}">
                <a16:creationId xmlns:a16="http://schemas.microsoft.com/office/drawing/2014/main" id="{F836A7B5-AD3F-724C-BD1A-698AAD0FB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Text Box 21">
            <a:extLst>
              <a:ext uri="{FF2B5EF4-FFF2-40B4-BE49-F238E27FC236}">
                <a16:creationId xmlns:a16="http://schemas.microsoft.com/office/drawing/2014/main" id="{378178A8-9971-C942-895F-768A22EAA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7057" name="Text Box 22">
            <a:extLst>
              <a:ext uri="{FF2B5EF4-FFF2-40B4-BE49-F238E27FC236}">
                <a16:creationId xmlns:a16="http://schemas.microsoft.com/office/drawing/2014/main" id="{02BB37E6-03D8-3148-AAEB-FF025F4C2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7058" name="Oval 23">
            <a:extLst>
              <a:ext uri="{FF2B5EF4-FFF2-40B4-BE49-F238E27FC236}">
                <a16:creationId xmlns:a16="http://schemas.microsoft.com/office/drawing/2014/main" id="{0F399C5A-4393-9844-A274-5FD6C545F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59" name="Line 24">
            <a:extLst>
              <a:ext uri="{FF2B5EF4-FFF2-40B4-BE49-F238E27FC236}">
                <a16:creationId xmlns:a16="http://schemas.microsoft.com/office/drawing/2014/main" id="{DD21F8A9-E603-8449-B032-1DE31B33F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Text Box 25">
            <a:extLst>
              <a:ext uri="{FF2B5EF4-FFF2-40B4-BE49-F238E27FC236}">
                <a16:creationId xmlns:a16="http://schemas.microsoft.com/office/drawing/2014/main" id="{A4B510E1-43D4-1749-A158-BE34957F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7061" name="Oval 26">
            <a:extLst>
              <a:ext uri="{FF2B5EF4-FFF2-40B4-BE49-F238E27FC236}">
                <a16:creationId xmlns:a16="http://schemas.microsoft.com/office/drawing/2014/main" id="{6FC8F57E-D151-E54C-9BC7-02C30555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062" name="Line 27">
            <a:extLst>
              <a:ext uri="{FF2B5EF4-FFF2-40B4-BE49-F238E27FC236}">
                <a16:creationId xmlns:a16="http://schemas.microsoft.com/office/drawing/2014/main" id="{428FE77E-9167-254A-ACD9-87DCB2A3E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68E2920D-5404-1045-92E3-896917808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716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No children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Just delete the node</a:t>
            </a:r>
          </a:p>
        </p:txBody>
      </p:sp>
    </p:spTree>
    <p:extLst>
      <p:ext uri="{BB962C8B-B14F-4D97-AF65-F5344CB8AC3E}">
        <p14:creationId xmlns:p14="http://schemas.microsoft.com/office/powerpoint/2010/main" val="21794369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075D091-43BB-9445-BCC8-470464467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2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8C0B973-951B-844D-ADFB-BFD545E35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One child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 dirty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Splice out the node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43EB4F8B-E543-1E44-9DAB-8808E5ED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8068" name="Oval 5">
            <a:extLst>
              <a:ext uri="{FF2B5EF4-FFF2-40B4-BE49-F238E27FC236}">
                <a16:creationId xmlns:a16="http://schemas.microsoft.com/office/drawing/2014/main" id="{6559C35D-76B2-D640-BC16-203C1686B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69" name="Text Box 6">
            <a:extLst>
              <a:ext uri="{FF2B5EF4-FFF2-40B4-BE49-F238E27FC236}">
                <a16:creationId xmlns:a16="http://schemas.microsoft.com/office/drawing/2014/main" id="{6B064CAD-65F7-444A-AE3E-947F4CE6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88070" name="Oval 7">
            <a:extLst>
              <a:ext uri="{FF2B5EF4-FFF2-40B4-BE49-F238E27FC236}">
                <a16:creationId xmlns:a16="http://schemas.microsoft.com/office/drawing/2014/main" id="{4301C9CF-54FB-514C-B836-C85D427D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1" name="Text Box 8">
            <a:extLst>
              <a:ext uri="{FF2B5EF4-FFF2-40B4-BE49-F238E27FC236}">
                <a16:creationId xmlns:a16="http://schemas.microsoft.com/office/drawing/2014/main" id="{A8529E43-E3F8-1F46-B171-D8E20E08D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 5</a:t>
            </a:r>
          </a:p>
        </p:txBody>
      </p:sp>
      <p:sp>
        <p:nvSpPr>
          <p:cNvPr id="88072" name="Oval 9">
            <a:extLst>
              <a:ext uri="{FF2B5EF4-FFF2-40B4-BE49-F238E27FC236}">
                <a16:creationId xmlns:a16="http://schemas.microsoft.com/office/drawing/2014/main" id="{D12DD14C-2F57-484B-8E11-14DC81E6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3" name="Line 10">
            <a:extLst>
              <a:ext uri="{FF2B5EF4-FFF2-40B4-BE49-F238E27FC236}">
                <a16:creationId xmlns:a16="http://schemas.microsoft.com/office/drawing/2014/main" id="{214B7ED1-2FB6-BC48-A1CC-0515E2BF0A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2672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Line 11">
            <a:extLst>
              <a:ext uri="{FF2B5EF4-FFF2-40B4-BE49-F238E27FC236}">
                <a16:creationId xmlns:a16="http://schemas.microsoft.com/office/drawing/2014/main" id="{3AF0F398-D199-F941-A32B-EE55C00D00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5" name="Text Box 12">
            <a:extLst>
              <a:ext uri="{FF2B5EF4-FFF2-40B4-BE49-F238E27FC236}">
                <a16:creationId xmlns:a16="http://schemas.microsoft.com/office/drawing/2014/main" id="{69AA8E7E-4CB3-D145-A8B0-42C31E48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8076" name="Oval 13">
            <a:extLst>
              <a:ext uri="{FF2B5EF4-FFF2-40B4-BE49-F238E27FC236}">
                <a16:creationId xmlns:a16="http://schemas.microsoft.com/office/drawing/2014/main" id="{4E42FBE7-ECF7-D744-81F9-65F8F4CD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7" name="Text Box 14">
            <a:extLst>
              <a:ext uri="{FF2B5EF4-FFF2-40B4-BE49-F238E27FC236}">
                <a16:creationId xmlns:a16="http://schemas.microsoft.com/office/drawing/2014/main" id="{F63C1250-E9C1-2844-ABD5-70CA98B0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8078" name="Oval 15">
            <a:extLst>
              <a:ext uri="{FF2B5EF4-FFF2-40B4-BE49-F238E27FC236}">
                <a16:creationId xmlns:a16="http://schemas.microsoft.com/office/drawing/2014/main" id="{E0A1DD6A-D1E4-7449-9918-02F97740D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79" name="Line 16">
            <a:extLst>
              <a:ext uri="{FF2B5EF4-FFF2-40B4-BE49-F238E27FC236}">
                <a16:creationId xmlns:a16="http://schemas.microsoft.com/office/drawing/2014/main" id="{DFA7C9FD-C1CC-654B-990A-116A1386C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0" name="Line 17">
            <a:extLst>
              <a:ext uri="{FF2B5EF4-FFF2-40B4-BE49-F238E27FC236}">
                <a16:creationId xmlns:a16="http://schemas.microsoft.com/office/drawing/2014/main" id="{EA194C0A-4E5B-8947-8957-2B872991A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8">
            <a:extLst>
              <a:ext uri="{FF2B5EF4-FFF2-40B4-BE49-F238E27FC236}">
                <a16:creationId xmlns:a16="http://schemas.microsoft.com/office/drawing/2014/main" id="{7A2E6E47-1FC4-7E48-B335-9EC3F2540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8082" name="Text Box 19">
            <a:extLst>
              <a:ext uri="{FF2B5EF4-FFF2-40B4-BE49-F238E27FC236}">
                <a16:creationId xmlns:a16="http://schemas.microsoft.com/office/drawing/2014/main" id="{2EB1B75D-7DBE-DF46-8DA4-8A17EADA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8083" name="Oval 20">
            <a:extLst>
              <a:ext uri="{FF2B5EF4-FFF2-40B4-BE49-F238E27FC236}">
                <a16:creationId xmlns:a16="http://schemas.microsoft.com/office/drawing/2014/main" id="{DC4C7143-0F6C-C141-B083-8287D9B9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4" name="Line 21">
            <a:extLst>
              <a:ext uri="{FF2B5EF4-FFF2-40B4-BE49-F238E27FC236}">
                <a16:creationId xmlns:a16="http://schemas.microsoft.com/office/drawing/2014/main" id="{29C215F8-CBB1-1940-9CFE-655E9728A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5" name="Text Box 22">
            <a:extLst>
              <a:ext uri="{FF2B5EF4-FFF2-40B4-BE49-F238E27FC236}">
                <a16:creationId xmlns:a16="http://schemas.microsoft.com/office/drawing/2014/main" id="{ED418E8C-6D93-134B-B599-AD98FAD4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8086" name="Oval 23">
            <a:extLst>
              <a:ext uri="{FF2B5EF4-FFF2-40B4-BE49-F238E27FC236}">
                <a16:creationId xmlns:a16="http://schemas.microsoft.com/office/drawing/2014/main" id="{0A2F63F7-0844-754C-811B-D45EAE1A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087" name="Line 24">
            <a:extLst>
              <a:ext uri="{FF2B5EF4-FFF2-40B4-BE49-F238E27FC236}">
                <a16:creationId xmlns:a16="http://schemas.microsoft.com/office/drawing/2014/main" id="{083C27CE-839B-A242-8C86-0DAC22733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7A2C275E-A8BB-994D-AC32-3F59AE00B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2</a:t>
            </a:r>
          </a:p>
        </p:txBody>
      </p:sp>
      <p:sp>
        <p:nvSpPr>
          <p:cNvPr id="89090" name="Text Box 4">
            <a:extLst>
              <a:ext uri="{FF2B5EF4-FFF2-40B4-BE49-F238E27FC236}">
                <a16:creationId xmlns:a16="http://schemas.microsoft.com/office/drawing/2014/main" id="{0B9CB237-2C47-1A43-B510-ABE10F55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89091" name="Oval 5">
            <a:extLst>
              <a:ext uri="{FF2B5EF4-FFF2-40B4-BE49-F238E27FC236}">
                <a16:creationId xmlns:a16="http://schemas.microsoft.com/office/drawing/2014/main" id="{3D7A8206-B0AC-B043-9D9B-AC171F8D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2" name="Text Box 6">
            <a:extLst>
              <a:ext uri="{FF2B5EF4-FFF2-40B4-BE49-F238E27FC236}">
                <a16:creationId xmlns:a16="http://schemas.microsoft.com/office/drawing/2014/main" id="{B962BDE6-7336-CB40-8B1D-C638885A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9093" name="Oval 7">
            <a:extLst>
              <a:ext uri="{FF2B5EF4-FFF2-40B4-BE49-F238E27FC236}">
                <a16:creationId xmlns:a16="http://schemas.microsoft.com/office/drawing/2014/main" id="{3CD7EB67-E2A6-6C43-8911-370048BC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4" name="Line 11">
            <a:extLst>
              <a:ext uri="{FF2B5EF4-FFF2-40B4-BE49-F238E27FC236}">
                <a16:creationId xmlns:a16="http://schemas.microsoft.com/office/drawing/2014/main" id="{836A92E9-06B0-E444-B6E7-D70CBB6E7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5" name="Text Box 12">
            <a:extLst>
              <a:ext uri="{FF2B5EF4-FFF2-40B4-BE49-F238E27FC236}">
                <a16:creationId xmlns:a16="http://schemas.microsoft.com/office/drawing/2014/main" id="{B901A1B5-C8AC-BD42-B4F0-D58E448E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89096" name="Oval 13">
            <a:extLst>
              <a:ext uri="{FF2B5EF4-FFF2-40B4-BE49-F238E27FC236}">
                <a16:creationId xmlns:a16="http://schemas.microsoft.com/office/drawing/2014/main" id="{9A717141-F5D6-9B46-A29B-AD54F559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7" name="Text Box 14">
            <a:extLst>
              <a:ext uri="{FF2B5EF4-FFF2-40B4-BE49-F238E27FC236}">
                <a16:creationId xmlns:a16="http://schemas.microsoft.com/office/drawing/2014/main" id="{CA6907BC-8956-D14B-B400-8DA37390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89098" name="Oval 15">
            <a:extLst>
              <a:ext uri="{FF2B5EF4-FFF2-40B4-BE49-F238E27FC236}">
                <a16:creationId xmlns:a16="http://schemas.microsoft.com/office/drawing/2014/main" id="{2E81FE86-E91F-EB46-ABD7-29B4ABDE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099" name="Line 16">
            <a:extLst>
              <a:ext uri="{FF2B5EF4-FFF2-40B4-BE49-F238E27FC236}">
                <a16:creationId xmlns:a16="http://schemas.microsoft.com/office/drawing/2014/main" id="{FACB7C7B-92B9-E642-8410-BD39D3421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Line 17">
            <a:extLst>
              <a:ext uri="{FF2B5EF4-FFF2-40B4-BE49-F238E27FC236}">
                <a16:creationId xmlns:a16="http://schemas.microsoft.com/office/drawing/2014/main" id="{8608DA6B-4A04-6C49-ADF5-831684274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Text Box 18">
            <a:extLst>
              <a:ext uri="{FF2B5EF4-FFF2-40B4-BE49-F238E27FC236}">
                <a16:creationId xmlns:a16="http://schemas.microsoft.com/office/drawing/2014/main" id="{86479F34-48CA-EA40-9B1F-C0A1D4298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89102" name="Text Box 19">
            <a:extLst>
              <a:ext uri="{FF2B5EF4-FFF2-40B4-BE49-F238E27FC236}">
                <a16:creationId xmlns:a16="http://schemas.microsoft.com/office/drawing/2014/main" id="{B034378B-BF18-5C44-9322-3B0EA8C30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89103" name="Oval 20">
            <a:extLst>
              <a:ext uri="{FF2B5EF4-FFF2-40B4-BE49-F238E27FC236}">
                <a16:creationId xmlns:a16="http://schemas.microsoft.com/office/drawing/2014/main" id="{1D62576B-541A-DC4D-B184-3087F500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4" name="Line 21">
            <a:extLst>
              <a:ext uri="{FF2B5EF4-FFF2-40B4-BE49-F238E27FC236}">
                <a16:creationId xmlns:a16="http://schemas.microsoft.com/office/drawing/2014/main" id="{0331F65F-1763-1E4E-8095-A94CC85DE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Text Box 22">
            <a:extLst>
              <a:ext uri="{FF2B5EF4-FFF2-40B4-BE49-F238E27FC236}">
                <a16:creationId xmlns:a16="http://schemas.microsoft.com/office/drawing/2014/main" id="{3FC915A4-930A-5443-83C9-A7A84EA8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89106" name="Oval 23">
            <a:extLst>
              <a:ext uri="{FF2B5EF4-FFF2-40B4-BE49-F238E27FC236}">
                <a16:creationId xmlns:a16="http://schemas.microsoft.com/office/drawing/2014/main" id="{47E0F814-AFDA-354F-B8E7-1360965F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107" name="Line 24">
            <a:extLst>
              <a:ext uri="{FF2B5EF4-FFF2-40B4-BE49-F238E27FC236}">
                <a16:creationId xmlns:a16="http://schemas.microsoft.com/office/drawing/2014/main" id="{28FA661A-B846-124D-9A6B-1CAFF4E82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FEAABE3-0B13-1E4D-93B3-52EC08C6F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22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One child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40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400">
                <a:cs typeface="+mn-cs"/>
              </a:rPr>
              <a:t>Splice out the node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211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B047ED7-FA96-7645-AE6A-55677104A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3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905BBE2-D4D6-9246-9611-E14DCB054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Two children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 dirty="0"/>
              <a:t>Replace x with it</a:t>
            </a:r>
            <a:r>
              <a:rPr lang="en-US" altLang="ja-JP" sz="2400" dirty="0"/>
              <a:t>s successor</a:t>
            </a:r>
            <a:endParaRPr lang="en-US" altLang="en-US" sz="2400" dirty="0"/>
          </a:p>
        </p:txBody>
      </p:sp>
      <p:sp>
        <p:nvSpPr>
          <p:cNvPr id="90115" name="Text Box 4">
            <a:extLst>
              <a:ext uri="{FF2B5EF4-FFF2-40B4-BE49-F238E27FC236}">
                <a16:creationId xmlns:a16="http://schemas.microsoft.com/office/drawing/2014/main" id="{FCE466C7-FE71-334E-B508-4256DD661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90116" name="Oval 5">
            <a:extLst>
              <a:ext uri="{FF2B5EF4-FFF2-40B4-BE49-F238E27FC236}">
                <a16:creationId xmlns:a16="http://schemas.microsoft.com/office/drawing/2014/main" id="{E154AB41-CC85-8845-9B30-C8D1ED1A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17" name="Text Box 6">
            <a:extLst>
              <a:ext uri="{FF2B5EF4-FFF2-40B4-BE49-F238E27FC236}">
                <a16:creationId xmlns:a16="http://schemas.microsoft.com/office/drawing/2014/main" id="{646BA67B-9EDF-1242-B363-C8B9D10AF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90118" name="Oval 7">
            <a:extLst>
              <a:ext uri="{FF2B5EF4-FFF2-40B4-BE49-F238E27FC236}">
                <a16:creationId xmlns:a16="http://schemas.microsoft.com/office/drawing/2014/main" id="{CB94C052-5F04-B24C-9152-4B01B590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19" name="Line 8">
            <a:extLst>
              <a:ext uri="{FF2B5EF4-FFF2-40B4-BE49-F238E27FC236}">
                <a16:creationId xmlns:a16="http://schemas.microsoft.com/office/drawing/2014/main" id="{7F97FC44-A7CB-854F-B37B-4D42857C5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Text Box 9">
            <a:extLst>
              <a:ext uri="{FF2B5EF4-FFF2-40B4-BE49-F238E27FC236}">
                <a16:creationId xmlns:a16="http://schemas.microsoft.com/office/drawing/2014/main" id="{0F1C21CF-7F42-6146-A072-43EBFB0A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0121" name="Oval 10">
            <a:extLst>
              <a:ext uri="{FF2B5EF4-FFF2-40B4-BE49-F238E27FC236}">
                <a16:creationId xmlns:a16="http://schemas.microsoft.com/office/drawing/2014/main" id="{016A184C-CB5B-F445-BB85-0F24D5F8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2" name="Text Box 11">
            <a:extLst>
              <a:ext uri="{FF2B5EF4-FFF2-40B4-BE49-F238E27FC236}">
                <a16:creationId xmlns:a16="http://schemas.microsoft.com/office/drawing/2014/main" id="{68651403-2717-B849-AB4B-34F34971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90123" name="Oval 12">
            <a:extLst>
              <a:ext uri="{FF2B5EF4-FFF2-40B4-BE49-F238E27FC236}">
                <a16:creationId xmlns:a16="http://schemas.microsoft.com/office/drawing/2014/main" id="{E295FE49-0487-B041-9ABE-D31E1C8B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4" name="Line 13">
            <a:extLst>
              <a:ext uri="{FF2B5EF4-FFF2-40B4-BE49-F238E27FC236}">
                <a16:creationId xmlns:a16="http://schemas.microsoft.com/office/drawing/2014/main" id="{9C205807-7C7F-B644-9947-4DA713F10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5" name="Line 14">
            <a:extLst>
              <a:ext uri="{FF2B5EF4-FFF2-40B4-BE49-F238E27FC236}">
                <a16:creationId xmlns:a16="http://schemas.microsoft.com/office/drawing/2014/main" id="{DD367CF2-C324-FF40-9BE9-72EAB5E37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Text Box 15">
            <a:extLst>
              <a:ext uri="{FF2B5EF4-FFF2-40B4-BE49-F238E27FC236}">
                <a16:creationId xmlns:a16="http://schemas.microsoft.com/office/drawing/2014/main" id="{5C896A8A-B046-0047-A463-FA721283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14</a:t>
            </a:r>
          </a:p>
        </p:txBody>
      </p:sp>
      <p:sp>
        <p:nvSpPr>
          <p:cNvPr id="90127" name="Text Box 16">
            <a:extLst>
              <a:ext uri="{FF2B5EF4-FFF2-40B4-BE49-F238E27FC236}">
                <a16:creationId xmlns:a16="http://schemas.microsoft.com/office/drawing/2014/main" id="{ED053919-D40D-1349-81F0-7B39A560F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90128" name="Oval 17">
            <a:extLst>
              <a:ext uri="{FF2B5EF4-FFF2-40B4-BE49-F238E27FC236}">
                <a16:creationId xmlns:a16="http://schemas.microsoft.com/office/drawing/2014/main" id="{92314D71-899A-6F41-BFEC-9164B2E3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29" name="Line 18">
            <a:extLst>
              <a:ext uri="{FF2B5EF4-FFF2-40B4-BE49-F238E27FC236}">
                <a16:creationId xmlns:a16="http://schemas.microsoft.com/office/drawing/2014/main" id="{1BA744EC-883A-8F49-A54B-C6DCE3B49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Text Box 19">
            <a:extLst>
              <a:ext uri="{FF2B5EF4-FFF2-40B4-BE49-F238E27FC236}">
                <a16:creationId xmlns:a16="http://schemas.microsoft.com/office/drawing/2014/main" id="{91F7C7D2-1D38-A741-91B9-36A7F58A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38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90131" name="Oval 20">
            <a:extLst>
              <a:ext uri="{FF2B5EF4-FFF2-40B4-BE49-F238E27FC236}">
                <a16:creationId xmlns:a16="http://schemas.microsoft.com/office/drawing/2014/main" id="{82BF9775-F17C-9D44-884F-7BFC48F9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48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132" name="Line 21">
            <a:extLst>
              <a:ext uri="{FF2B5EF4-FFF2-40B4-BE49-F238E27FC236}">
                <a16:creationId xmlns:a16="http://schemas.microsoft.com/office/drawing/2014/main" id="{7CF3782C-6BCC-FC42-A7D3-40A36E5402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571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702A7D6-AB07-0846-99D6-B0B4CF2FB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3</a:t>
            </a:r>
          </a:p>
        </p:txBody>
      </p:sp>
      <p:sp>
        <p:nvSpPr>
          <p:cNvPr id="91138" name="Text Box 4">
            <a:extLst>
              <a:ext uri="{FF2B5EF4-FFF2-40B4-BE49-F238E27FC236}">
                <a16:creationId xmlns:a16="http://schemas.microsoft.com/office/drawing/2014/main" id="{CB7ADB53-376C-1547-AAD9-E5FE70FFF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91139" name="Oval 5">
            <a:extLst>
              <a:ext uri="{FF2B5EF4-FFF2-40B4-BE49-F238E27FC236}">
                <a16:creationId xmlns:a16="http://schemas.microsoft.com/office/drawing/2014/main" id="{9F6316B2-6290-8A4C-BFD2-1E3158111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0" name="Text Box 6">
            <a:extLst>
              <a:ext uri="{FF2B5EF4-FFF2-40B4-BE49-F238E27FC236}">
                <a16:creationId xmlns:a16="http://schemas.microsoft.com/office/drawing/2014/main" id="{7E19DF6D-12C2-3841-8DFE-43C5D9670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91141" name="Oval 7">
            <a:extLst>
              <a:ext uri="{FF2B5EF4-FFF2-40B4-BE49-F238E27FC236}">
                <a16:creationId xmlns:a16="http://schemas.microsoft.com/office/drawing/2014/main" id="{E2A6BF72-57CE-8D4B-8200-35CF070B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2" name="Line 8">
            <a:extLst>
              <a:ext uri="{FF2B5EF4-FFF2-40B4-BE49-F238E27FC236}">
                <a16:creationId xmlns:a16="http://schemas.microsoft.com/office/drawing/2014/main" id="{76DA84AB-7C24-0841-A4C4-3D2E1BB5E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352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Text Box 9">
            <a:extLst>
              <a:ext uri="{FF2B5EF4-FFF2-40B4-BE49-F238E27FC236}">
                <a16:creationId xmlns:a16="http://schemas.microsoft.com/office/drawing/2014/main" id="{FD1CD77D-7733-584F-8B3D-380B1E12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91144" name="Oval 10">
            <a:extLst>
              <a:ext uri="{FF2B5EF4-FFF2-40B4-BE49-F238E27FC236}">
                <a16:creationId xmlns:a16="http://schemas.microsoft.com/office/drawing/2014/main" id="{3D876151-5390-AC4E-A1A7-63675FF6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685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5" name="Text Box 11">
            <a:extLst>
              <a:ext uri="{FF2B5EF4-FFF2-40B4-BE49-F238E27FC236}">
                <a16:creationId xmlns:a16="http://schemas.microsoft.com/office/drawing/2014/main" id="{D7F81D2A-3553-6B44-B062-36689CBD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91146" name="Oval 12">
            <a:extLst>
              <a:ext uri="{FF2B5EF4-FFF2-40B4-BE49-F238E27FC236}">
                <a16:creationId xmlns:a16="http://schemas.microsoft.com/office/drawing/2014/main" id="{C372FF61-0370-344E-A119-FCD85A1AE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47" name="Line 13">
            <a:extLst>
              <a:ext uri="{FF2B5EF4-FFF2-40B4-BE49-F238E27FC236}">
                <a16:creationId xmlns:a16="http://schemas.microsoft.com/office/drawing/2014/main" id="{AD43BDA3-2780-3C48-8750-622C927C7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52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Line 14">
            <a:extLst>
              <a:ext uri="{FF2B5EF4-FFF2-40B4-BE49-F238E27FC236}">
                <a16:creationId xmlns:a16="http://schemas.microsoft.com/office/drawing/2014/main" id="{1DB155BD-BC98-EA41-A1ED-59AE0C7F0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9" name="Text Box 15">
            <a:extLst>
              <a:ext uri="{FF2B5EF4-FFF2-40B4-BE49-F238E27FC236}">
                <a16:creationId xmlns:a16="http://schemas.microsoft.com/office/drawing/2014/main" id="{417108D5-4199-C643-8456-5EC8B101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004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17</a:t>
            </a:r>
          </a:p>
        </p:txBody>
      </p:sp>
      <p:sp>
        <p:nvSpPr>
          <p:cNvPr id="91150" name="Text Box 16">
            <a:extLst>
              <a:ext uri="{FF2B5EF4-FFF2-40B4-BE49-F238E27FC236}">
                <a16:creationId xmlns:a16="http://schemas.microsoft.com/office/drawing/2014/main" id="{653F0F7A-BF6F-7D4E-BBB4-B8CDC899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2720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13</a:t>
            </a:r>
          </a:p>
        </p:txBody>
      </p:sp>
      <p:sp>
        <p:nvSpPr>
          <p:cNvPr id="91151" name="Oval 17">
            <a:extLst>
              <a:ext uri="{FF2B5EF4-FFF2-40B4-BE49-F238E27FC236}">
                <a16:creationId xmlns:a16="http://schemas.microsoft.com/office/drawing/2014/main" id="{D72E0009-3300-3F42-910D-45CBC1507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152" name="Line 18">
            <a:extLst>
              <a:ext uri="{FF2B5EF4-FFF2-40B4-BE49-F238E27FC236}">
                <a16:creationId xmlns:a16="http://schemas.microsoft.com/office/drawing/2014/main" id="{9DC7A5E1-316B-5947-98B2-C061B5258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3434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C0275C4-C9C9-BB4C-82D2-868E6958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400" dirty="0"/>
              <a:t>Two children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/>
              <a:t>Replace x with it</a:t>
            </a:r>
            <a:r>
              <a:rPr lang="en-US" altLang="ja-JP" sz="2400" dirty="0"/>
              <a:t>s successor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1334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7F8A90F-4A9E-124A-8241-9008B3500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Deletion: case 3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84230B2-D4AE-EF42-BE68-BDA7AB0D4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5193241" cy="370993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Two children.</a:t>
            </a:r>
            <a:endParaRPr lang="en-US" sz="2800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Will we always have a successor?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cs typeface="+mn-cs"/>
              </a:rPr>
              <a:t>Why successor?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Larger than the left subtree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400" dirty="0"/>
              <a:t>Less than or equal to right subtree.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8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2F178F7-4877-4241-ADE8-DB955EB55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Height of the tree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29A1CC7C-AA8F-2B4D-A1F4-3FB7D1953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Most of the operations take time 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0000FF"/>
                </a:solidFill>
              </a:rPr>
              <a:t>O(height of the tree)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We said trees built from random data have height </a:t>
            </a:r>
            <a:r>
              <a:rPr lang="en-US" altLang="en-US" sz="2800" dirty="0">
                <a:solidFill>
                  <a:srgbClr val="0000FF"/>
                </a:solidFill>
              </a:rPr>
              <a:t>O(log n)</a:t>
            </a:r>
            <a:r>
              <a:rPr lang="en-US" altLang="en-US" sz="2800" dirty="0"/>
              <a:t>, which is asymptotically tight.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Two problems:</a:t>
            </a:r>
          </a:p>
          <a:p>
            <a:pPr lvl="1" eaLnBrk="1" hangingPunct="1"/>
            <a:r>
              <a:rPr lang="en-US" altLang="en-US" sz="2400" dirty="0"/>
              <a:t>We can’</a:t>
            </a:r>
            <a:r>
              <a:rPr lang="en-US" altLang="ja-JP" sz="2400" dirty="0"/>
              <a:t>t always insure random data</a:t>
            </a:r>
          </a:p>
          <a:p>
            <a:pPr lvl="1" eaLnBrk="1" hangingPunct="1"/>
            <a:r>
              <a:rPr lang="en-US" altLang="en-US" sz="2400" dirty="0"/>
              <a:t>What happens when we delete nodes and insert others after building a tree?</a:t>
            </a:r>
          </a:p>
        </p:txBody>
      </p:sp>
    </p:spTree>
    <p:extLst>
      <p:ext uri="{BB962C8B-B14F-4D97-AF65-F5344CB8AC3E}">
        <p14:creationId xmlns:p14="http://schemas.microsoft.com/office/powerpoint/2010/main" val="54235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7A6A786-14F5-8D46-96F8-8EBAFEE7B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Operations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A08F6FA-E729-4C48-BE18-2AC249438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35" y="1600200"/>
            <a:ext cx="8827265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Search(T, k) – Does value k exist in tree 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Insert(T, k) – Insert value k into tree T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Delete(T, x) – Delete node x from tree T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Minimum(T) – What is the smallest value in the tree?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Maximum(T) – What is the largest value in the tree?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Successor</a:t>
            </a:r>
            <a:r>
              <a:rPr lang="en-US" altLang="en-US" sz="2400" dirty="0"/>
              <a:t>(T, x) – What is the next element in sorted order after x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Predecessor</a:t>
            </a:r>
            <a:r>
              <a:rPr lang="en-US" altLang="en-US" sz="2400" dirty="0"/>
              <a:t>(T, x) – What is the previous element in sorted order of x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rgbClr val="FF6600"/>
                </a:solidFill>
              </a:rPr>
              <a:t>Median</a:t>
            </a:r>
            <a:r>
              <a:rPr lang="en-US" altLang="en-US" sz="2800" dirty="0"/>
              <a:t>(T) – return the median of the values in tree T</a:t>
            </a:r>
          </a:p>
        </p:txBody>
      </p:sp>
    </p:spTree>
    <p:extLst>
      <p:ext uri="{BB962C8B-B14F-4D97-AF65-F5344CB8AC3E}">
        <p14:creationId xmlns:p14="http://schemas.microsoft.com/office/powerpoint/2010/main" val="1453942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48CF294-5EEB-274B-B4D6-B9AA030A7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Balanced trees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973C7EE5-D0A8-1140-8C56-DD1FA555A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Make sure that the trees remain balanced!</a:t>
            </a:r>
          </a:p>
          <a:p>
            <a:pPr lvl="1" eaLnBrk="1" hangingPunct="1"/>
            <a:r>
              <a:rPr lang="en-US" altLang="en-US" dirty="0"/>
              <a:t>Red-black trees</a:t>
            </a:r>
          </a:p>
          <a:p>
            <a:pPr lvl="1" eaLnBrk="1" hangingPunct="1"/>
            <a:r>
              <a:rPr lang="en-US" altLang="en-US" dirty="0"/>
              <a:t>AVL trees</a:t>
            </a:r>
          </a:p>
          <a:p>
            <a:pPr lvl="1" eaLnBrk="1" hangingPunct="1"/>
            <a:r>
              <a:rPr lang="en-US" altLang="en-US" dirty="0"/>
              <a:t>2-3-4 trees</a:t>
            </a:r>
          </a:p>
          <a:p>
            <a:pPr lvl="1" eaLnBrk="1" hangingPunct="1"/>
            <a:r>
              <a:rPr lang="en-US" altLang="en-US" dirty="0"/>
              <a:t>…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B-trees</a:t>
            </a:r>
          </a:p>
        </p:txBody>
      </p:sp>
    </p:spTree>
    <p:extLst>
      <p:ext uri="{BB962C8B-B14F-4D97-AF65-F5344CB8AC3E}">
        <p14:creationId xmlns:p14="http://schemas.microsoft.com/office/powerpoint/2010/main" val="19908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222AA-E2FC-EB4C-956F-0D7ABA43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33" y="3900781"/>
            <a:ext cx="5486400" cy="2667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2C124F-C496-BD49-BEB4-A53A75D3097D}"/>
              </a:ext>
            </a:extLst>
          </p:cNvPr>
          <p:cNvSpPr/>
          <p:nvPr/>
        </p:nvSpPr>
        <p:spPr>
          <a:xfrm>
            <a:off x="5657266" y="6567782"/>
            <a:ext cx="3410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https://en.wikipedia.org/wiki/Red–black_tree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0C05C98-E53F-EF49-8A39-1064B59543BC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342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5014248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2400" dirty="0"/>
                  <a:t> in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2400" dirty="0"/>
                  <a:t>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leaf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5014248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33CAD24-2535-904F-80E4-54B57B5B3EAA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51327-C334-0F4B-BD79-38060E082786}"/>
              </a:ext>
            </a:extLst>
          </p:cNvPr>
          <p:cNvCxnSpPr/>
          <p:nvPr/>
        </p:nvCxnSpPr>
        <p:spPr>
          <a:xfrm>
            <a:off x="336884" y="4283242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679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2400" dirty="0"/>
                  <a:t> in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2400" dirty="0"/>
                  <a:t>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leaf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2008004" y="5831755"/>
            <a:ext cx="536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height of the root node?</a:t>
            </a:r>
          </a:p>
        </p:txBody>
      </p:sp>
    </p:spTree>
    <p:extLst>
      <p:ext uri="{BB962C8B-B14F-4D97-AF65-F5344CB8AC3E}">
        <p14:creationId xmlns:p14="http://schemas.microsoft.com/office/powerpoint/2010/main" val="989748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2400" dirty="0"/>
                  <a:t> in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2400" dirty="0"/>
                  <a:t>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leaf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629239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4157216" y="583175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FF"/>
                </a:solidFill>
              </a:rPr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F3CA0-B085-464B-A827-77B38F66D829}"/>
              </a:ext>
            </a:extLst>
          </p:cNvPr>
          <p:cNvCxnSpPr/>
          <p:nvPr/>
        </p:nvCxnSpPr>
        <p:spPr>
          <a:xfrm>
            <a:off x="4835900" y="1961147"/>
            <a:ext cx="855037" cy="348916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2C6E03-1710-FC42-86E8-4E8E4174ABC8}"/>
              </a:ext>
            </a:extLst>
          </p:cNvPr>
          <p:cNvCxnSpPr>
            <a:cxnSpLocks/>
          </p:cNvCxnSpPr>
          <p:nvPr/>
        </p:nvCxnSpPr>
        <p:spPr>
          <a:xfrm>
            <a:off x="6107237" y="2575303"/>
            <a:ext cx="329658" cy="348916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A65448-E376-1142-BD61-E08C94C4B558}"/>
              </a:ext>
            </a:extLst>
          </p:cNvPr>
          <p:cNvCxnSpPr>
            <a:cxnSpLocks/>
          </p:cNvCxnSpPr>
          <p:nvPr/>
        </p:nvCxnSpPr>
        <p:spPr>
          <a:xfrm>
            <a:off x="6704808" y="3172871"/>
            <a:ext cx="225381" cy="256129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218226-90E4-0344-B64D-E0F65F434EC0}"/>
              </a:ext>
            </a:extLst>
          </p:cNvPr>
          <p:cNvCxnSpPr>
            <a:cxnSpLocks/>
          </p:cNvCxnSpPr>
          <p:nvPr/>
        </p:nvCxnSpPr>
        <p:spPr>
          <a:xfrm>
            <a:off x="7182060" y="3806533"/>
            <a:ext cx="181266" cy="199983"/>
          </a:xfrm>
          <a:prstGeom prst="line">
            <a:avLst/>
          </a:prstGeom>
          <a:ln w="57150">
            <a:solidFill>
              <a:srgbClr val="007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386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r="-152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33CAD24-2535-904F-80E4-54B57B5B3EAA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51327-C334-0F4B-BD79-38060E082786}"/>
              </a:ext>
            </a:extLst>
          </p:cNvPr>
          <p:cNvCxnSpPr/>
          <p:nvPr/>
        </p:nvCxnSpPr>
        <p:spPr>
          <a:xfrm>
            <a:off x="336884" y="4283242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5F9BE6-00DA-7B44-8393-09C42D9A0D25}"/>
              </a:ext>
            </a:extLst>
          </p:cNvPr>
          <p:cNvSpPr txBox="1"/>
          <p:nvPr/>
        </p:nvSpPr>
        <p:spPr>
          <a:xfrm>
            <a:off x="1262046" y="5855817"/>
            <a:ext cx="634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don’t we say ”path with the most…”? </a:t>
            </a:r>
          </a:p>
        </p:txBody>
      </p:sp>
    </p:spTree>
    <p:extLst>
      <p:ext uri="{BB962C8B-B14F-4D97-AF65-F5344CB8AC3E}">
        <p14:creationId xmlns:p14="http://schemas.microsoft.com/office/powerpoint/2010/main" val="14958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4181E-56B5-E947-9F87-BBB4EACC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2"/>
                <a:stretch>
                  <a:fillRect l="-1358" t="-6061" r="-152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A33CAD24-2535-904F-80E4-54B57B5B3EAA}"/>
              </a:ext>
            </a:extLst>
          </p:cNvPr>
          <p:cNvSpPr txBox="1">
            <a:spLocks/>
          </p:cNvSpPr>
          <p:nvPr/>
        </p:nvSpPr>
        <p:spPr>
          <a:xfrm>
            <a:off x="170866" y="1628958"/>
            <a:ext cx="8305800" cy="254199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every node, all paths from the node to descendant leaves contain the same number of black nodes.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951327-C334-0F4B-BD79-38060E082786}"/>
              </a:ext>
            </a:extLst>
          </p:cNvPr>
          <p:cNvCxnSpPr/>
          <p:nvPr/>
        </p:nvCxnSpPr>
        <p:spPr>
          <a:xfrm>
            <a:off x="336884" y="4283242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B5F9BE6-00DA-7B44-8393-09C42D9A0D25}"/>
              </a:ext>
            </a:extLst>
          </p:cNvPr>
          <p:cNvSpPr txBox="1"/>
          <p:nvPr/>
        </p:nvSpPr>
        <p:spPr>
          <a:xfrm>
            <a:off x="1262046" y="5855817"/>
            <a:ext cx="634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don’t we say ”path with the most…”?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0F12F-F7D0-4943-BF83-6CEC234398C8}"/>
              </a:ext>
            </a:extLst>
          </p:cNvPr>
          <p:cNvSpPr/>
          <p:nvPr/>
        </p:nvSpPr>
        <p:spPr>
          <a:xfrm>
            <a:off x="170866" y="3248526"/>
            <a:ext cx="8305800" cy="794085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FF"/>
              </a:solidFill>
              <a:highlight>
                <a:srgbClr val="007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2336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1338802" y="5617364"/>
            <a:ext cx="624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the black height of the root node?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3"/>
                <a:stretch>
                  <a:fillRect l="-1358" t="-5970" r="-169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37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3DCE-5782-4A40-B6E8-D637D3A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trees: BST (plus some)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5EA97-FB07-D343-8639-B0C0D1C2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700" y="1590719"/>
            <a:ext cx="5486400" cy="2667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8F94F-EF70-AF4D-8180-0FBDBF390067}"/>
              </a:ext>
            </a:extLst>
          </p:cNvPr>
          <p:cNvSpPr txBox="1"/>
          <p:nvPr/>
        </p:nvSpPr>
        <p:spPr>
          <a:xfrm>
            <a:off x="3965497" y="581972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FF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/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: number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2400" dirty="0"/>
                  <a:t> on a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leaf (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C3121D-CF73-DB48-9FAF-772D3D1F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4581111"/>
                <a:ext cx="7472574" cy="830997"/>
              </a:xfrm>
              <a:prstGeom prst="rect">
                <a:avLst/>
              </a:prstGeom>
              <a:blipFill>
                <a:blip r:embed="rId3"/>
                <a:stretch>
                  <a:fillRect l="-1358" t="-6061" r="-152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873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555" t="-98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03F1E8-E3FA-9B40-9FEB-0EA79CEC3938}"/>
              </a:ext>
            </a:extLst>
          </p:cNvPr>
          <p:cNvSpPr txBox="1"/>
          <p:nvPr/>
        </p:nvSpPr>
        <p:spPr>
          <a:xfrm>
            <a:off x="3164305" y="4776537"/>
            <a:ext cx="1108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9557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B0F0BBC-E19B-2740-8E13-8050CD57B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Search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4147C5FD-3724-584A-8F8D-178F29DFE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How do we find an element?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BCC79-B295-1344-A911-A7B4D3DC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451100"/>
            <a:ext cx="63500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555" t="-98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03F1E8-E3FA-9B40-9FEB-0EA79CEC3938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E54C5-A887-5E40-9496-AC753AE19920}"/>
              </a:ext>
            </a:extLst>
          </p:cNvPr>
          <p:cNvSpPr txBox="1"/>
          <p:nvPr/>
        </p:nvSpPr>
        <p:spPr>
          <a:xfrm>
            <a:off x="474766" y="5888770"/>
            <a:ext cx="808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 terms of h(x): </a:t>
            </a:r>
            <a:r>
              <a:rPr lang="en-US" sz="2400" dirty="0">
                <a:solidFill>
                  <a:srgbClr val="FF0000"/>
                </a:solidFill>
              </a:rPr>
              <a:t>How many black nodes are there on this path?</a:t>
            </a:r>
          </a:p>
        </p:txBody>
      </p:sp>
    </p:spTree>
    <p:extLst>
      <p:ext uri="{BB962C8B-B14F-4D97-AF65-F5344CB8AC3E}">
        <p14:creationId xmlns:p14="http://schemas.microsoft.com/office/powerpoint/2010/main" val="91101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555" t="-980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D5BB8A-EFA4-5B4B-9559-A849E2A249A2}"/>
              </a:ext>
            </a:extLst>
          </p:cNvPr>
          <p:cNvSpPr/>
          <p:nvPr/>
        </p:nvSpPr>
        <p:spPr>
          <a:xfrm>
            <a:off x="7329894" y="4307298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89D8F-CB10-1A4F-815B-9076BF22F216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39054B-AEF5-434B-88B2-6E333F93EBC8}"/>
              </a:ext>
            </a:extLst>
          </p:cNvPr>
          <p:cNvSpPr/>
          <p:nvPr/>
        </p:nvSpPr>
        <p:spPr>
          <a:xfrm>
            <a:off x="7329894" y="5075295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BF985-6F38-A24A-BE0C-C536B3B7C786}"/>
              </a:ext>
            </a:extLst>
          </p:cNvPr>
          <p:cNvSpPr/>
          <p:nvPr/>
        </p:nvSpPr>
        <p:spPr>
          <a:xfrm>
            <a:off x="7325711" y="6492765"/>
            <a:ext cx="220717" cy="212835"/>
          </a:xfrm>
          <a:prstGeom prst="rect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A0AFCF-1B9C-F247-A0AC-36CBAC9CDB93}"/>
              </a:ext>
            </a:extLst>
          </p:cNvPr>
          <p:cNvSpPr/>
          <p:nvPr/>
        </p:nvSpPr>
        <p:spPr>
          <a:xfrm>
            <a:off x="7315201" y="4692284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523735-0DD4-FB46-B324-BD91046B02EE}"/>
              </a:ext>
            </a:extLst>
          </p:cNvPr>
          <p:cNvSpPr/>
          <p:nvPr/>
        </p:nvSpPr>
        <p:spPr>
          <a:xfrm>
            <a:off x="7315201" y="6110686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1364D4-594C-D646-B325-A21172552BB0}"/>
              </a:ext>
            </a:extLst>
          </p:cNvPr>
          <p:cNvCxnSpPr>
            <a:stCxn id="16" idx="0"/>
            <a:endCxn id="10" idx="4"/>
          </p:cNvCxnSpPr>
          <p:nvPr/>
        </p:nvCxnSpPr>
        <p:spPr>
          <a:xfrm flipV="1">
            <a:off x="7423991" y="4528749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62F353-5785-3349-B2D4-7C2EE115A44F}"/>
              </a:ext>
            </a:extLst>
          </p:cNvPr>
          <p:cNvCxnSpPr>
            <a:cxnSpLocks/>
          </p:cNvCxnSpPr>
          <p:nvPr/>
        </p:nvCxnSpPr>
        <p:spPr>
          <a:xfrm flipV="1">
            <a:off x="7419808" y="493064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0A40E4-0077-EA4B-9CBB-AC2A45E7ECE4}"/>
              </a:ext>
            </a:extLst>
          </p:cNvPr>
          <p:cNvCxnSpPr>
            <a:cxnSpLocks/>
          </p:cNvCxnSpPr>
          <p:nvPr/>
        </p:nvCxnSpPr>
        <p:spPr>
          <a:xfrm flipV="1">
            <a:off x="7413481" y="5281183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FC2AF6-4BD1-784F-A75C-BD23EED70ACC}"/>
              </a:ext>
            </a:extLst>
          </p:cNvPr>
          <p:cNvCxnSpPr>
            <a:cxnSpLocks/>
          </p:cNvCxnSpPr>
          <p:nvPr/>
        </p:nvCxnSpPr>
        <p:spPr>
          <a:xfrm flipV="1">
            <a:off x="7412461" y="5963904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454591-F190-7749-BDAE-9CE7615A67CF}"/>
              </a:ext>
            </a:extLst>
          </p:cNvPr>
          <p:cNvCxnSpPr>
            <a:cxnSpLocks/>
          </p:cNvCxnSpPr>
          <p:nvPr/>
        </p:nvCxnSpPr>
        <p:spPr>
          <a:xfrm flipV="1">
            <a:off x="7427154" y="633738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7BB6BF-6FDF-A343-A5A0-B7F325936F2F}"/>
              </a:ext>
            </a:extLst>
          </p:cNvPr>
          <p:cNvSpPr txBox="1"/>
          <p:nvPr/>
        </p:nvSpPr>
        <p:spPr>
          <a:xfrm>
            <a:off x="7204712" y="548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727262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711" t="-12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2EF62-F63B-2746-9E31-054CA849044A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038D2F-ABD9-3A4C-9DA6-5715F34E928B}"/>
              </a:ext>
            </a:extLst>
          </p:cNvPr>
          <p:cNvSpPr/>
          <p:nvPr/>
        </p:nvSpPr>
        <p:spPr>
          <a:xfrm>
            <a:off x="7329894" y="4307298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B74EE9-9FFE-8142-B197-AF9526741911}"/>
              </a:ext>
            </a:extLst>
          </p:cNvPr>
          <p:cNvSpPr/>
          <p:nvPr/>
        </p:nvSpPr>
        <p:spPr>
          <a:xfrm>
            <a:off x="7329894" y="5075295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DE53D-C845-D74A-A27B-123965A2CBF1}"/>
              </a:ext>
            </a:extLst>
          </p:cNvPr>
          <p:cNvSpPr/>
          <p:nvPr/>
        </p:nvSpPr>
        <p:spPr>
          <a:xfrm>
            <a:off x="7325711" y="6492765"/>
            <a:ext cx="220717" cy="212835"/>
          </a:xfrm>
          <a:prstGeom prst="rect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977715-4484-474D-8CB3-C32E43D77C53}"/>
              </a:ext>
            </a:extLst>
          </p:cNvPr>
          <p:cNvSpPr/>
          <p:nvPr/>
        </p:nvSpPr>
        <p:spPr>
          <a:xfrm>
            <a:off x="7315201" y="4692284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16BE4D-6AE7-DB42-AEB6-4F1BBD453884}"/>
              </a:ext>
            </a:extLst>
          </p:cNvPr>
          <p:cNvSpPr/>
          <p:nvPr/>
        </p:nvSpPr>
        <p:spPr>
          <a:xfrm>
            <a:off x="7315201" y="6110686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A619DE-89DD-3342-B815-C8EF3B4B815F}"/>
              </a:ext>
            </a:extLst>
          </p:cNvPr>
          <p:cNvCxnSpPr>
            <a:stCxn id="29" idx="0"/>
            <a:endCxn id="26" idx="4"/>
          </p:cNvCxnSpPr>
          <p:nvPr/>
        </p:nvCxnSpPr>
        <p:spPr>
          <a:xfrm flipV="1">
            <a:off x="7423991" y="4528749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23AB4-0745-AD4A-9C54-BB2CE8A79AE6}"/>
              </a:ext>
            </a:extLst>
          </p:cNvPr>
          <p:cNvCxnSpPr>
            <a:cxnSpLocks/>
          </p:cNvCxnSpPr>
          <p:nvPr/>
        </p:nvCxnSpPr>
        <p:spPr>
          <a:xfrm flipV="1">
            <a:off x="7419808" y="493064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15C23-1BED-EE4C-BD68-2364B4DACA3B}"/>
              </a:ext>
            </a:extLst>
          </p:cNvPr>
          <p:cNvCxnSpPr>
            <a:cxnSpLocks/>
          </p:cNvCxnSpPr>
          <p:nvPr/>
        </p:nvCxnSpPr>
        <p:spPr>
          <a:xfrm flipV="1">
            <a:off x="7413481" y="5281183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EE2BD2-59BC-1D45-B6A5-05EDC9413B1A}"/>
              </a:ext>
            </a:extLst>
          </p:cNvPr>
          <p:cNvCxnSpPr>
            <a:cxnSpLocks/>
          </p:cNvCxnSpPr>
          <p:nvPr/>
        </p:nvCxnSpPr>
        <p:spPr>
          <a:xfrm flipV="1">
            <a:off x="7412461" y="5963904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2B4AFE-2BA7-EA4C-98D5-45074C79AD30}"/>
              </a:ext>
            </a:extLst>
          </p:cNvPr>
          <p:cNvCxnSpPr>
            <a:cxnSpLocks/>
          </p:cNvCxnSpPr>
          <p:nvPr/>
        </p:nvCxnSpPr>
        <p:spPr>
          <a:xfrm flipV="1">
            <a:off x="7427154" y="633738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CFCC90-7E8D-7140-8F33-2EA6B7D0AD43}"/>
              </a:ext>
            </a:extLst>
          </p:cNvPr>
          <p:cNvSpPr txBox="1"/>
          <p:nvPr/>
        </p:nvSpPr>
        <p:spPr>
          <a:xfrm>
            <a:off x="7204712" y="548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D1CA96-837B-A243-B288-C08ED67F8467}"/>
                  </a:ext>
                </a:extLst>
              </p:cNvPr>
              <p:cNvSpPr/>
              <p:nvPr/>
            </p:nvSpPr>
            <p:spPr>
              <a:xfrm>
                <a:off x="2844315" y="5665774"/>
                <a:ext cx="23666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D1CA96-837B-A243-B288-C08ED67F8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15" y="5665774"/>
                <a:ext cx="236661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5EA48A6-BD1A-844D-A416-63197E48D821}"/>
              </a:ext>
            </a:extLst>
          </p:cNvPr>
          <p:cNvSpPr txBox="1"/>
          <p:nvPr/>
        </p:nvSpPr>
        <p:spPr>
          <a:xfrm>
            <a:off x="2484272" y="6234489"/>
            <a:ext cx="377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that </a:t>
            </a:r>
            <a:r>
              <a:rPr lang="en-US" dirty="0" err="1"/>
              <a:t>bh</a:t>
            </a:r>
            <a:r>
              <a:rPr lang="en-US" dirty="0"/>
              <a:t> does not include the root)</a:t>
            </a:r>
          </a:p>
        </p:txBody>
      </p:sp>
    </p:spTree>
    <p:extLst>
      <p:ext uri="{BB962C8B-B14F-4D97-AF65-F5344CB8AC3E}">
        <p14:creationId xmlns:p14="http://schemas.microsoft.com/office/powerpoint/2010/main" val="38037443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Claim 1: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4766" y="3597438"/>
                <a:ext cx="8153400" cy="625644"/>
              </a:xfrm>
              <a:blipFill>
                <a:blip r:embed="rId2"/>
                <a:stretch>
                  <a:fillRect l="-1711" t="-12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F4932AC-DE2B-0244-B609-A6ABF66C25B0}"/>
              </a:ext>
            </a:extLst>
          </p:cNvPr>
          <p:cNvSpPr txBox="1">
            <a:spLocks/>
          </p:cNvSpPr>
          <p:nvPr/>
        </p:nvSpPr>
        <p:spPr>
          <a:xfrm>
            <a:off x="122738" y="1628958"/>
            <a:ext cx="5207250" cy="18842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every node is either red or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root is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leaves (NIL)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if a node is red, both children are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for every node, all paths from the node to descendant leaves contain the same number of black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/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height of node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edges</a:t>
                </a:r>
                <a:r>
                  <a:rPr lang="en-US" sz="1600" dirty="0"/>
                  <a:t> in </a:t>
                </a:r>
                <a:r>
                  <a:rPr lang="en-US" sz="1600" dirty="0">
                    <a:solidFill>
                      <a:srgbClr val="00B050"/>
                    </a:solidFill>
                  </a:rPr>
                  <a:t>longest</a:t>
                </a:r>
                <a:r>
                  <a:rPr lang="en-US" sz="1600" dirty="0"/>
                  <a:t> path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a leaf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black height of node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: number of </a:t>
                </a:r>
                <a:r>
                  <a:rPr lang="en-US" sz="1600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sz="1600" dirty="0"/>
                  <a:t> on a path from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to leaf (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including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A146-6088-7345-82EA-2A122F8C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38" y="1621013"/>
                <a:ext cx="3851067" cy="1815882"/>
              </a:xfrm>
              <a:prstGeom prst="rect">
                <a:avLst/>
              </a:prstGeom>
              <a:blipFill>
                <a:blip r:embed="rId3"/>
                <a:stretch>
                  <a:fillRect l="-990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A3CD18-E0BC-1E49-90F3-B8282939F2D9}"/>
              </a:ext>
            </a:extLst>
          </p:cNvPr>
          <p:cNvCxnSpPr/>
          <p:nvPr/>
        </p:nvCxnSpPr>
        <p:spPr>
          <a:xfrm>
            <a:off x="336884" y="3513221"/>
            <a:ext cx="84291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7001-F064-CE40-95FE-4F61556CD2CD}"/>
              </a:ext>
            </a:extLst>
          </p:cNvPr>
          <p:cNvSpPr/>
          <p:nvPr/>
        </p:nvSpPr>
        <p:spPr>
          <a:xfrm>
            <a:off x="122738" y="1876926"/>
            <a:ext cx="4316915" cy="914401"/>
          </a:xfrm>
          <a:prstGeom prst="rect">
            <a:avLst/>
          </a:prstGeom>
          <a:noFill/>
          <a:ln w="57150" cmpd="sng">
            <a:solidFill>
              <a:srgbClr val="007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2EF62-F63B-2746-9E31-054CA849044A}"/>
              </a:ext>
            </a:extLst>
          </p:cNvPr>
          <p:cNvSpPr txBox="1"/>
          <p:nvPr/>
        </p:nvSpPr>
        <p:spPr>
          <a:xfrm>
            <a:off x="474766" y="4197773"/>
            <a:ext cx="4949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</a:rPr>
              <a:t>Worst case: nodes alternate red/black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root is black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70FF"/>
                </a:solidFill>
              </a:rPr>
              <a:t>leaf is black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038D2F-ABD9-3A4C-9DA6-5715F34E928B}"/>
              </a:ext>
            </a:extLst>
          </p:cNvPr>
          <p:cNvSpPr/>
          <p:nvPr/>
        </p:nvSpPr>
        <p:spPr>
          <a:xfrm>
            <a:off x="7329894" y="4307298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B74EE9-9FFE-8142-B197-AF9526741911}"/>
              </a:ext>
            </a:extLst>
          </p:cNvPr>
          <p:cNvSpPr/>
          <p:nvPr/>
        </p:nvSpPr>
        <p:spPr>
          <a:xfrm>
            <a:off x="7329894" y="5075295"/>
            <a:ext cx="217580" cy="221451"/>
          </a:xfrm>
          <a:prstGeom prst="ellipse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DE53D-C845-D74A-A27B-123965A2CBF1}"/>
              </a:ext>
            </a:extLst>
          </p:cNvPr>
          <p:cNvSpPr/>
          <p:nvPr/>
        </p:nvSpPr>
        <p:spPr>
          <a:xfrm>
            <a:off x="7325711" y="6492765"/>
            <a:ext cx="220717" cy="212835"/>
          </a:xfrm>
          <a:prstGeom prst="rect">
            <a:avLst/>
          </a:prstGeom>
          <a:solidFill>
            <a:schemeClr val="tx1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977715-4484-474D-8CB3-C32E43D77C53}"/>
              </a:ext>
            </a:extLst>
          </p:cNvPr>
          <p:cNvSpPr/>
          <p:nvPr/>
        </p:nvSpPr>
        <p:spPr>
          <a:xfrm>
            <a:off x="7315201" y="4692284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16BE4D-6AE7-DB42-AEB6-4F1BBD453884}"/>
              </a:ext>
            </a:extLst>
          </p:cNvPr>
          <p:cNvSpPr/>
          <p:nvPr/>
        </p:nvSpPr>
        <p:spPr>
          <a:xfrm>
            <a:off x="7315201" y="6110686"/>
            <a:ext cx="217580" cy="221451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A619DE-89DD-3342-B815-C8EF3B4B815F}"/>
              </a:ext>
            </a:extLst>
          </p:cNvPr>
          <p:cNvCxnSpPr>
            <a:stCxn id="29" idx="0"/>
            <a:endCxn id="26" idx="4"/>
          </p:cNvCxnSpPr>
          <p:nvPr/>
        </p:nvCxnSpPr>
        <p:spPr>
          <a:xfrm flipV="1">
            <a:off x="7423991" y="4528749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723AB4-0745-AD4A-9C54-BB2CE8A79AE6}"/>
              </a:ext>
            </a:extLst>
          </p:cNvPr>
          <p:cNvCxnSpPr>
            <a:cxnSpLocks/>
          </p:cNvCxnSpPr>
          <p:nvPr/>
        </p:nvCxnSpPr>
        <p:spPr>
          <a:xfrm flipV="1">
            <a:off x="7419808" y="493064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F15C23-1BED-EE4C-BD68-2364B4DACA3B}"/>
              </a:ext>
            </a:extLst>
          </p:cNvPr>
          <p:cNvCxnSpPr>
            <a:cxnSpLocks/>
          </p:cNvCxnSpPr>
          <p:nvPr/>
        </p:nvCxnSpPr>
        <p:spPr>
          <a:xfrm flipV="1">
            <a:off x="7413481" y="5281183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EE2BD2-59BC-1D45-B6A5-05EDC9413B1A}"/>
              </a:ext>
            </a:extLst>
          </p:cNvPr>
          <p:cNvCxnSpPr>
            <a:cxnSpLocks/>
          </p:cNvCxnSpPr>
          <p:nvPr/>
        </p:nvCxnSpPr>
        <p:spPr>
          <a:xfrm flipV="1">
            <a:off x="7412461" y="5963904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2B4AFE-2BA7-EA4C-98D5-45074C79AD30}"/>
              </a:ext>
            </a:extLst>
          </p:cNvPr>
          <p:cNvCxnSpPr>
            <a:cxnSpLocks/>
          </p:cNvCxnSpPr>
          <p:nvPr/>
        </p:nvCxnSpPr>
        <p:spPr>
          <a:xfrm flipV="1">
            <a:off x="7427154" y="6337388"/>
            <a:ext cx="14693" cy="1635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CFCC90-7E8D-7140-8F33-2EA6B7D0AD43}"/>
              </a:ext>
            </a:extLst>
          </p:cNvPr>
          <p:cNvSpPr txBox="1"/>
          <p:nvPr/>
        </p:nvSpPr>
        <p:spPr>
          <a:xfrm>
            <a:off x="7204712" y="5483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A48A6-BD1A-844D-A416-63197E48D821}"/>
              </a:ext>
            </a:extLst>
          </p:cNvPr>
          <p:cNvSpPr txBox="1"/>
          <p:nvPr/>
        </p:nvSpPr>
        <p:spPr>
          <a:xfrm>
            <a:off x="2729037" y="6177757"/>
            <a:ext cx="317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remove red nodes, but that would decrease h(x)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6764AA-9551-B745-B194-0FC62B82E9FB}"/>
                  </a:ext>
                </a:extLst>
              </p:cNvPr>
              <p:cNvSpPr/>
              <p:nvPr/>
            </p:nvSpPr>
            <p:spPr>
              <a:xfrm>
                <a:off x="2838097" y="5733071"/>
                <a:ext cx="2368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6764AA-9551-B745-B194-0FC62B82E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97" y="5733071"/>
                <a:ext cx="2368212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278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2"/>
                <a:stretch>
                  <a:fillRect l="-1548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03F1E8-E3FA-9B40-9FEB-0EA79CEC3938}"/>
              </a:ext>
            </a:extLst>
          </p:cNvPr>
          <p:cNvSpPr txBox="1"/>
          <p:nvPr/>
        </p:nvSpPr>
        <p:spPr>
          <a:xfrm>
            <a:off x="3312839" y="3003200"/>
            <a:ext cx="1108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9829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40C8-1CA8-2640-A2AD-757AB85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4269D27-064A-BA43-AC4E-342767B27430}"/>
              </a:ext>
            </a:extLst>
          </p:cNvPr>
          <p:cNvSpPr/>
          <p:nvPr/>
        </p:nvSpPr>
        <p:spPr>
          <a:xfrm>
            <a:off x="495653" y="1923393"/>
            <a:ext cx="2100402" cy="1885803"/>
          </a:xfrm>
          <a:prstGeom prst="triangl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61531-FEFF-1247-AADB-E0CBEE6D6272}"/>
              </a:ext>
            </a:extLst>
          </p:cNvPr>
          <p:cNvSpPr txBox="1"/>
          <p:nvPr/>
        </p:nvSpPr>
        <p:spPr>
          <a:xfrm>
            <a:off x="3594538" y="2236131"/>
            <a:ext cx="474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to prove something about a recursive structure (e.g., a tree).</a:t>
            </a:r>
          </a:p>
        </p:txBody>
      </p:sp>
    </p:spTree>
    <p:extLst>
      <p:ext uri="{BB962C8B-B14F-4D97-AF65-F5344CB8AC3E}">
        <p14:creationId xmlns:p14="http://schemas.microsoft.com/office/powerpoint/2010/main" val="21970818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40C8-1CA8-2640-A2AD-757AB85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/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87AFFD-98AD-DF4C-9CDE-50BFC566FDAE}"/>
              </a:ext>
            </a:extLst>
          </p:cNvPr>
          <p:cNvCxnSpPr>
            <a:cxnSpLocks/>
          </p:cNvCxnSpPr>
          <p:nvPr/>
        </p:nvCxnSpPr>
        <p:spPr>
          <a:xfrm flipH="1">
            <a:off x="856909" y="234134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1D2E8-99FD-4A4F-8D37-6135CC75D566}"/>
              </a:ext>
            </a:extLst>
          </p:cNvPr>
          <p:cNvCxnSpPr>
            <a:cxnSpLocks/>
          </p:cNvCxnSpPr>
          <p:nvPr/>
        </p:nvCxnSpPr>
        <p:spPr>
          <a:xfrm>
            <a:off x="1804135" y="234134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A4269D27-064A-BA43-AC4E-342767B27430}"/>
              </a:ext>
            </a:extLst>
          </p:cNvPr>
          <p:cNvSpPr/>
          <p:nvPr/>
        </p:nvSpPr>
        <p:spPr>
          <a:xfrm>
            <a:off x="495653" y="3039175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619AAF0-91A2-824E-81F7-A04AF69F3CE9}"/>
              </a:ext>
            </a:extLst>
          </p:cNvPr>
          <p:cNvSpPr/>
          <p:nvPr/>
        </p:nvSpPr>
        <p:spPr>
          <a:xfrm>
            <a:off x="1972105" y="3040584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B9D671-41ED-E14F-8552-F4FDA39EA7AE}"/>
              </a:ext>
            </a:extLst>
          </p:cNvPr>
          <p:cNvSpPr/>
          <p:nvPr/>
        </p:nvSpPr>
        <p:spPr>
          <a:xfrm>
            <a:off x="1330295" y="1855585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4E8F8-6F9E-9541-BFFB-E893EED0F9F3}"/>
              </a:ext>
            </a:extLst>
          </p:cNvPr>
          <p:cNvSpPr txBox="1"/>
          <p:nvPr/>
        </p:nvSpPr>
        <p:spPr>
          <a:xfrm>
            <a:off x="3594538" y="2236131"/>
            <a:ext cx="4740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Proof by induction:</a:t>
            </a:r>
          </a:p>
          <a:p>
            <a:r>
              <a:rPr lang="en-US" sz="2400" b="1" dirty="0"/>
              <a:t>IH</a:t>
            </a:r>
            <a:r>
              <a:rPr lang="en-US" sz="2400" dirty="0"/>
              <a:t>: Assume the property holds for sub-structures (i.e., subtrees).</a:t>
            </a:r>
          </a:p>
          <a:p>
            <a:r>
              <a:rPr lang="en-US" sz="2400" dirty="0"/>
              <a:t>Show that it holds for the entire tree.</a:t>
            </a:r>
          </a:p>
        </p:txBody>
      </p:sp>
    </p:spTree>
    <p:extLst>
      <p:ext uri="{BB962C8B-B14F-4D97-AF65-F5344CB8AC3E}">
        <p14:creationId xmlns:p14="http://schemas.microsoft.com/office/powerpoint/2010/main" val="16888584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40C8-1CA8-2640-A2AD-757AB85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/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66A62B-D5C7-7A4D-B092-7754CC6C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264" y="1834604"/>
                <a:ext cx="4857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87AFFD-98AD-DF4C-9CDE-50BFC566FDAE}"/>
              </a:ext>
            </a:extLst>
          </p:cNvPr>
          <p:cNvCxnSpPr>
            <a:cxnSpLocks/>
          </p:cNvCxnSpPr>
          <p:nvPr/>
        </p:nvCxnSpPr>
        <p:spPr>
          <a:xfrm flipH="1">
            <a:off x="856909" y="2341342"/>
            <a:ext cx="554684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01D2E8-99FD-4A4F-8D37-6135CC75D566}"/>
              </a:ext>
            </a:extLst>
          </p:cNvPr>
          <p:cNvCxnSpPr>
            <a:cxnSpLocks/>
          </p:cNvCxnSpPr>
          <p:nvPr/>
        </p:nvCxnSpPr>
        <p:spPr>
          <a:xfrm>
            <a:off x="1804135" y="2341342"/>
            <a:ext cx="529226" cy="7084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A4269D27-064A-BA43-AC4E-342767B27430}"/>
              </a:ext>
            </a:extLst>
          </p:cNvPr>
          <p:cNvSpPr/>
          <p:nvPr/>
        </p:nvSpPr>
        <p:spPr>
          <a:xfrm>
            <a:off x="495653" y="3039175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619AAF0-91A2-824E-81F7-A04AF69F3CE9}"/>
              </a:ext>
            </a:extLst>
          </p:cNvPr>
          <p:cNvSpPr/>
          <p:nvPr/>
        </p:nvSpPr>
        <p:spPr>
          <a:xfrm>
            <a:off x="1972105" y="3040584"/>
            <a:ext cx="722511" cy="770021"/>
          </a:xfrm>
          <a:prstGeom prst="triangle">
            <a:avLst/>
          </a:prstGeom>
          <a:noFill/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B9D671-41ED-E14F-8552-F4FDA39EA7AE}"/>
              </a:ext>
            </a:extLst>
          </p:cNvPr>
          <p:cNvSpPr/>
          <p:nvPr/>
        </p:nvSpPr>
        <p:spPr>
          <a:xfrm>
            <a:off x="1330295" y="1855585"/>
            <a:ext cx="555138" cy="565484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4E8F8-6F9E-9541-BFFB-E893EED0F9F3}"/>
              </a:ext>
            </a:extLst>
          </p:cNvPr>
          <p:cNvSpPr txBox="1"/>
          <p:nvPr/>
        </p:nvSpPr>
        <p:spPr>
          <a:xfrm>
            <a:off x="2893873" y="2297107"/>
            <a:ext cx="6007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 case is often the smallest structure possible (e.g., a leaf).</a:t>
            </a:r>
          </a:p>
        </p:txBody>
      </p:sp>
    </p:spTree>
    <p:extLst>
      <p:ext uri="{BB962C8B-B14F-4D97-AF65-F5344CB8AC3E}">
        <p14:creationId xmlns:p14="http://schemas.microsoft.com/office/powerpoint/2010/main" val="13926352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2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308D47D-9DF0-684D-9B8E-F4A98D02A04C}"/>
              </a:ext>
            </a:extLst>
          </p:cNvPr>
          <p:cNvSpPr txBox="1"/>
          <p:nvPr/>
        </p:nvSpPr>
        <p:spPr>
          <a:xfrm>
            <a:off x="324852" y="2908467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Base case:</a:t>
            </a:r>
          </a:p>
        </p:txBody>
      </p:sp>
    </p:spTree>
    <p:extLst>
      <p:ext uri="{BB962C8B-B14F-4D97-AF65-F5344CB8AC3E}">
        <p14:creationId xmlns:p14="http://schemas.microsoft.com/office/powerpoint/2010/main" val="381074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E70-CF5E-564E-AEDE-AC2A14E4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Claim 2: The subtree rooted at any node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internal (non-leaf)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E6732-7AF7-3443-9CF2-97981B8CE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4852" y="1614704"/>
                <a:ext cx="8193505" cy="1129092"/>
              </a:xfrm>
              <a:blipFill>
                <a:blip r:embed="rId2"/>
                <a:stretch>
                  <a:fillRect l="-154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/>
              <p:nvPr/>
            </p:nvSpPr>
            <p:spPr>
              <a:xfrm>
                <a:off x="324852" y="2908467"/>
                <a:ext cx="34512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Base case: </a:t>
                </a:r>
                <a:r>
                  <a:rPr lang="en-US" sz="2400" dirty="0">
                    <a:solidFill>
                      <a:srgbClr val="0070FF"/>
                    </a:solidFill>
                  </a:rPr>
                  <a:t>leaf 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7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FF"/>
                    </a:solidFill>
                  </a:rPr>
                  <a:t> = 0)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8D47D-9DF0-684D-9B8E-F4A98D02A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2" y="2908467"/>
                <a:ext cx="3451266" cy="461665"/>
              </a:xfrm>
              <a:prstGeom prst="rect">
                <a:avLst/>
              </a:prstGeom>
              <a:blipFill>
                <a:blip r:embed="rId3"/>
                <a:stretch>
                  <a:fillRect l="-2574" t="-8108" r="-183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D7912F-0C43-9542-B475-E02538542EE1}"/>
                  </a:ext>
                </a:extLst>
              </p:cNvPr>
              <p:cNvSpPr txBox="1"/>
              <p:nvPr/>
            </p:nvSpPr>
            <p:spPr>
              <a:xfrm>
                <a:off x="1778271" y="3534803"/>
                <a:ext cx="1657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𝑏h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D7912F-0C43-9542-B475-E0253854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71" y="3534803"/>
                <a:ext cx="1657954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D24F5-F08A-5F40-940B-E18E1A535C34}"/>
                  </a:ext>
                </a:extLst>
              </p:cNvPr>
              <p:cNvSpPr txBox="1"/>
              <p:nvPr/>
            </p:nvSpPr>
            <p:spPr>
              <a:xfrm>
                <a:off x="1730143" y="4020532"/>
                <a:ext cx="1688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D24F5-F08A-5F40-940B-E18E1A535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43" y="4020532"/>
                <a:ext cx="16882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334BA7-7B78-2D47-B60C-48E5599C4F79}"/>
                  </a:ext>
                </a:extLst>
              </p:cNvPr>
              <p:cNvSpPr/>
              <p:nvPr/>
            </p:nvSpPr>
            <p:spPr>
              <a:xfrm>
                <a:off x="4766164" y="3534803"/>
                <a:ext cx="354751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black height of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number of </a:t>
                </a:r>
                <a:r>
                  <a:rPr lang="en-US" dirty="0">
                    <a:solidFill>
                      <a:srgbClr val="00B050"/>
                    </a:solidFill>
                  </a:rPr>
                  <a:t>black nodes</a:t>
                </a:r>
                <a:r>
                  <a:rPr lang="en-US" dirty="0"/>
                  <a:t> on a path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leaf (</a:t>
                </a:r>
                <a:r>
                  <a:rPr lang="en-US" b="1" dirty="0"/>
                  <a:t>not</a:t>
                </a:r>
                <a:r>
                  <a:rPr lang="en-US" dirty="0"/>
                  <a:t> including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334BA7-7B78-2D47-B60C-48E5599C4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64" y="3534803"/>
                <a:ext cx="3547519" cy="923330"/>
              </a:xfrm>
              <a:prstGeom prst="rect">
                <a:avLst/>
              </a:prstGeom>
              <a:blipFill>
                <a:blip r:embed="rId6"/>
                <a:stretch>
                  <a:fillRect l="-1429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4270</TotalTime>
  <Words>4268</Words>
  <Application>Microsoft Macintosh PowerPoint</Application>
  <PresentationFormat>On-screen Show (4:3)</PresentationFormat>
  <Paragraphs>790</Paragraphs>
  <Slides>115</Slides>
  <Notes>12</Notes>
  <HiddenSlides>23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7" baseType="lpstr">
      <vt:lpstr>Arial</vt:lpstr>
      <vt:lpstr>Calibri</vt:lpstr>
      <vt:lpstr>Cambria Math</vt:lpstr>
      <vt:lpstr>Courier</vt:lpstr>
      <vt:lpstr>KaTeX_Main</vt:lpstr>
      <vt:lpstr>KaTeX_Math</vt:lpstr>
      <vt:lpstr>Söhne</vt:lpstr>
      <vt:lpstr>Tw Cen MT</vt:lpstr>
      <vt:lpstr>Wingdings</vt:lpstr>
      <vt:lpstr>Wingdings 2</vt:lpstr>
      <vt:lpstr>Median</vt:lpstr>
      <vt:lpstr>Equation</vt:lpstr>
      <vt:lpstr>Binary search trees</vt:lpstr>
      <vt:lpstr>Admin</vt:lpstr>
      <vt:lpstr>Binary Search Trees</vt:lpstr>
      <vt:lpstr>Example</vt:lpstr>
      <vt:lpstr>What else can we conclude?</vt:lpstr>
      <vt:lpstr>Another example: the solo tree</vt:lpstr>
      <vt:lpstr>Another example: the twig</vt:lpstr>
      <vt:lpstr>Operations</vt:lpstr>
      <vt:lpstr>Search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Finding an element</vt:lpstr>
      <vt:lpstr>Iterative search</vt:lpstr>
      <vt:lpstr>Is BSTSearch correct?</vt:lpstr>
      <vt:lpstr>Running time of BSTSearch</vt:lpstr>
      <vt:lpstr>Height of the tree</vt:lpstr>
      <vt:lpstr>Insertion</vt:lpstr>
      <vt:lpstr>Insertion</vt:lpstr>
      <vt:lpstr>Insertion</vt:lpstr>
      <vt:lpstr>Insertion</vt:lpstr>
      <vt:lpstr>Insertion</vt:lpstr>
      <vt:lpstr>Insertion</vt:lpstr>
      <vt:lpstr>Correctness?</vt:lpstr>
      <vt:lpstr>Correctness</vt:lpstr>
      <vt:lpstr>Inserting duplicates</vt:lpstr>
      <vt:lpstr>Inserting duplicates</vt:lpstr>
      <vt:lpstr>Running time</vt:lpstr>
      <vt:lpstr>Running time</vt:lpstr>
      <vt:lpstr>Running time</vt:lpstr>
      <vt:lpstr>Height of the tree</vt:lpstr>
      <vt:lpstr>Height of the tree</vt:lpstr>
      <vt:lpstr>Height of the tree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</vt:lpstr>
      <vt:lpstr>Visiting all nodes in order</vt:lpstr>
      <vt:lpstr>Visiting all nodes in order</vt:lpstr>
      <vt:lpstr>Is it correct?</vt:lpstr>
      <vt:lpstr>Running time?</vt:lpstr>
      <vt:lpstr>What about?</vt:lpstr>
      <vt:lpstr>Preorder traversal</vt:lpstr>
      <vt:lpstr>What about?</vt:lpstr>
      <vt:lpstr>Postorder traversal</vt:lpstr>
      <vt:lpstr>Min/Max</vt:lpstr>
      <vt:lpstr>Running time of min/max?</vt:lpstr>
      <vt:lpstr>Successor and predecessor</vt:lpstr>
      <vt:lpstr>Successor and predecessor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</vt:lpstr>
      <vt:lpstr>Successor running time</vt:lpstr>
      <vt:lpstr>Deletion</vt:lpstr>
      <vt:lpstr>Deletion: case 1</vt:lpstr>
      <vt:lpstr>Deletion: case 1</vt:lpstr>
      <vt:lpstr>Deletion: case 2</vt:lpstr>
      <vt:lpstr>Deletion: case 2</vt:lpstr>
      <vt:lpstr>Deletion: case 3</vt:lpstr>
      <vt:lpstr>Deletion: case 3</vt:lpstr>
      <vt:lpstr>Deletion: case 3</vt:lpstr>
      <vt:lpstr>Height of the tree</vt:lpstr>
      <vt:lpstr>Balanced trees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Red-black trees: BST (plus some)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Structural induction</vt:lpstr>
      <vt:lpstr>Structural induction</vt:lpstr>
      <vt:lpstr>Structural induction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</vt:lpstr>
      <vt:lpstr>Bounding the height (almost there!)</vt:lpstr>
      <vt:lpstr>Bounding the height</vt:lpstr>
      <vt:lpstr>Bounding the height</vt:lpstr>
      <vt:lpstr>Can it be done?</vt:lpstr>
      <vt:lpstr>A quick example</vt:lpstr>
      <vt:lpstr>Number guessing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327</cp:revision>
  <cp:lastPrinted>2023-02-08T20:14:03Z</cp:lastPrinted>
  <dcterms:created xsi:type="dcterms:W3CDTF">2013-09-08T20:10:23Z</dcterms:created>
  <dcterms:modified xsi:type="dcterms:W3CDTF">2024-04-30T17:42:06Z</dcterms:modified>
</cp:coreProperties>
</file>