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9"/>
  </p:notesMasterIdLst>
  <p:sldIdLst>
    <p:sldId id="256" r:id="rId2"/>
    <p:sldId id="362" r:id="rId3"/>
    <p:sldId id="491" r:id="rId4"/>
    <p:sldId id="257" r:id="rId5"/>
    <p:sldId id="492" r:id="rId6"/>
    <p:sldId id="259" r:id="rId7"/>
    <p:sldId id="436" r:id="rId8"/>
    <p:sldId id="258" r:id="rId9"/>
    <p:sldId id="363" r:id="rId10"/>
    <p:sldId id="421" r:id="rId11"/>
    <p:sldId id="299" r:id="rId12"/>
    <p:sldId id="305" r:id="rId13"/>
    <p:sldId id="306" r:id="rId14"/>
    <p:sldId id="301" r:id="rId15"/>
    <p:sldId id="302" r:id="rId16"/>
    <p:sldId id="303" r:id="rId17"/>
    <p:sldId id="308" r:id="rId18"/>
    <p:sldId id="304" r:id="rId19"/>
    <p:sldId id="307" r:id="rId20"/>
    <p:sldId id="312" r:id="rId21"/>
    <p:sldId id="309" r:id="rId22"/>
    <p:sldId id="310" r:id="rId23"/>
    <p:sldId id="424" r:id="rId24"/>
    <p:sldId id="425" r:id="rId25"/>
    <p:sldId id="311" r:id="rId26"/>
    <p:sldId id="313" r:id="rId27"/>
    <p:sldId id="314" r:id="rId28"/>
    <p:sldId id="315" r:id="rId29"/>
    <p:sldId id="317" r:id="rId30"/>
    <p:sldId id="318" r:id="rId31"/>
    <p:sldId id="319" r:id="rId32"/>
    <p:sldId id="437" r:id="rId33"/>
    <p:sldId id="438" r:id="rId34"/>
    <p:sldId id="320" r:id="rId35"/>
    <p:sldId id="321" r:id="rId36"/>
    <p:sldId id="322" r:id="rId37"/>
    <p:sldId id="323" r:id="rId38"/>
    <p:sldId id="324" r:id="rId39"/>
    <p:sldId id="325" r:id="rId40"/>
    <p:sldId id="488" r:id="rId41"/>
    <p:sldId id="439" r:id="rId42"/>
    <p:sldId id="440" r:id="rId43"/>
    <p:sldId id="441" r:id="rId44"/>
    <p:sldId id="442" r:id="rId45"/>
    <p:sldId id="384" r:id="rId46"/>
    <p:sldId id="420" r:id="rId47"/>
    <p:sldId id="282" r:id="rId48"/>
    <p:sldId id="494" r:id="rId49"/>
    <p:sldId id="495" r:id="rId50"/>
    <p:sldId id="422" r:id="rId51"/>
    <p:sldId id="447" r:id="rId52"/>
    <p:sldId id="449" r:id="rId53"/>
    <p:sldId id="444" r:id="rId54"/>
    <p:sldId id="451" r:id="rId55"/>
    <p:sldId id="452" r:id="rId56"/>
    <p:sldId id="453" r:id="rId57"/>
    <p:sldId id="454" r:id="rId58"/>
    <p:sldId id="456" r:id="rId59"/>
    <p:sldId id="457" r:id="rId60"/>
    <p:sldId id="459" r:id="rId61"/>
    <p:sldId id="458" r:id="rId62"/>
    <p:sldId id="460" r:id="rId63"/>
    <p:sldId id="461" r:id="rId64"/>
    <p:sldId id="462" r:id="rId65"/>
    <p:sldId id="471" r:id="rId66"/>
    <p:sldId id="395" r:id="rId67"/>
    <p:sldId id="464" r:id="rId68"/>
    <p:sldId id="465" r:id="rId69"/>
    <p:sldId id="467" r:id="rId70"/>
    <p:sldId id="468" r:id="rId71"/>
    <p:sldId id="466" r:id="rId72"/>
    <p:sldId id="489" r:id="rId73"/>
    <p:sldId id="490" r:id="rId74"/>
    <p:sldId id="496" r:id="rId75"/>
    <p:sldId id="390" r:id="rId76"/>
    <p:sldId id="484" r:id="rId77"/>
    <p:sldId id="483" r:id="rId78"/>
    <p:sldId id="485" r:id="rId79"/>
    <p:sldId id="487" r:id="rId80"/>
    <p:sldId id="370" r:id="rId81"/>
    <p:sldId id="371" r:id="rId82"/>
    <p:sldId id="372" r:id="rId83"/>
    <p:sldId id="374" r:id="rId84"/>
    <p:sldId id="375" r:id="rId85"/>
    <p:sldId id="376" r:id="rId86"/>
    <p:sldId id="377" r:id="rId87"/>
    <p:sldId id="378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E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39"/>
    <p:restoredTop sz="87929"/>
  </p:normalViewPr>
  <p:slideViewPr>
    <p:cSldViewPr snapToGrid="0" snapToObjects="1">
      <p:cViewPr varScale="1">
        <p:scale>
          <a:sx n="106" d="100"/>
          <a:sy n="106" d="100"/>
        </p:scale>
        <p:origin x="11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8853F-D2E5-B84A-BECE-82AA4348A0A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75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21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99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32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99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7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74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3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88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0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+ 3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8853F-D2E5-B84A-BECE-82AA4348A0A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54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6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69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51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82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0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+ 6 + 2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8853F-D2E5-B84A-BECE-82AA4348A0A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1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36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79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31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01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3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9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4/15/24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4/15/24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4/15/24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4/15/24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4/15/24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4/15/24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8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programming:</a:t>
            </a:r>
            <a:br>
              <a:rPr lang="en-US" dirty="0"/>
            </a:br>
            <a:r>
              <a:rPr lang="en-US" dirty="0"/>
              <a:t>More fun!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2023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33FDA91-8A23-514F-91C7-703C7348A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LCS problem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9352D43-2B33-6B42-AF9E-9385CD68E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7003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Given two sequences X and Y, a </a:t>
            </a:r>
            <a:r>
              <a:rPr lang="en-US" altLang="en-US" sz="2400" b="1" dirty="0"/>
              <a:t>common subsequence</a:t>
            </a:r>
            <a:r>
              <a:rPr lang="en-US" altLang="en-US" sz="2400" dirty="0"/>
              <a:t> is a subsequence that occurs in both X and Y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Given two sequences X = 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 and </a:t>
            </a:r>
            <a:br>
              <a:rPr lang="en-US" altLang="en-US" sz="2400" dirty="0"/>
            </a:br>
            <a:r>
              <a:rPr lang="en-US" altLang="en-US" sz="2400" dirty="0"/>
              <a:t>Y = y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y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i="1" dirty="0">
              <a:solidFill>
                <a:srgbClr val="0000FF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i="1" dirty="0"/>
              <a:t>What is the longest common subsequence?</a:t>
            </a:r>
          </a:p>
        </p:txBody>
      </p:sp>
    </p:spTree>
    <p:extLst>
      <p:ext uri="{BB962C8B-B14F-4D97-AF65-F5344CB8AC3E}">
        <p14:creationId xmlns:p14="http://schemas.microsoft.com/office/powerpoint/2010/main" val="20634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1b: recursive solution</a:t>
            </a:r>
            <a:endParaRPr lang="en-US" dirty="0">
              <a:cs typeface="+mj-cs"/>
            </a:endParaRP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049DD36A-2EEB-F841-AB7B-E5BD7EFBB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B</a:t>
            </a: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89D3FDE6-3116-A640-9A6C-0545068CC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A</a:t>
            </a:r>
          </a:p>
        </p:txBody>
      </p:sp>
      <p:sp>
        <p:nvSpPr>
          <p:cNvPr id="59396" name="TextBox 1">
            <a:extLst>
              <a:ext uri="{FF2B5EF4-FFF2-40B4-BE49-F238E27FC236}">
                <a16:creationId xmlns:a16="http://schemas.microsoft.com/office/drawing/2014/main" id="{A77C08AF-BFC2-B040-8DA5-613D5A476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953000"/>
            <a:ext cx="668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8000"/>
                </a:solidFill>
              </a:rPr>
              <a:t>Assume you have a solver for smaller problems</a:t>
            </a:r>
          </a:p>
        </p:txBody>
      </p:sp>
    </p:spTree>
    <p:extLst>
      <p:ext uri="{BB962C8B-B14F-4D97-AF65-F5344CB8AC3E}">
        <p14:creationId xmlns:p14="http://schemas.microsoft.com/office/powerpoint/2010/main" val="167867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81DC4FE-9DC7-E54A-BB6A-767035F26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1b: recursive solution</a:t>
            </a:r>
            <a:endParaRPr lang="en-US" dirty="0">
              <a:cs typeface="+mj-cs"/>
            </a:endParaRP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C5A3E985-61A8-1848-B4FA-2410751B9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?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1B5D4D48-8C42-C346-8102-C46485AD3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?</a:t>
            </a:r>
          </a:p>
        </p:txBody>
      </p:sp>
      <p:sp>
        <p:nvSpPr>
          <p:cNvPr id="62469" name="Line 5">
            <a:extLst>
              <a:ext uri="{FF2B5EF4-FFF2-40B4-BE49-F238E27FC236}">
                <a16:creationId xmlns:a16="http://schemas.microsoft.com/office/drawing/2014/main" id="{FAC8BF7B-BA94-264F-B45A-C1475FBD90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362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2470" name="Line 6">
            <a:extLst>
              <a:ext uri="{FF2B5EF4-FFF2-40B4-BE49-F238E27FC236}">
                <a16:creationId xmlns:a16="http://schemas.microsoft.com/office/drawing/2014/main" id="{6F3FFCA9-A7C6-2B43-914D-22DE046CEB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810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2471" name="Text Box 7">
            <a:extLst>
              <a:ext uri="{FF2B5EF4-FFF2-40B4-BE49-F238E27FC236}">
                <a16:creationId xmlns:a16="http://schemas.microsoft.com/office/drawing/2014/main" id="{9AEA8EC7-EF9A-6E40-8944-0ACE62D48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768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Is the last character part of the LCS?</a:t>
            </a:r>
          </a:p>
        </p:txBody>
      </p:sp>
    </p:spTree>
    <p:extLst>
      <p:ext uri="{BB962C8B-B14F-4D97-AF65-F5344CB8AC3E}">
        <p14:creationId xmlns:p14="http://schemas.microsoft.com/office/powerpoint/2010/main" val="269541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FFB7E11-C667-C54B-A5C4-7C597C2A9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1b: recursive solution</a:t>
            </a:r>
            <a:endParaRPr lang="en-US" dirty="0">
              <a:cs typeface="+mj-cs"/>
            </a:endParaRP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18BE7D65-B1D8-284B-8B6F-4C41141F1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?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E69FA768-5618-E845-816F-4B9772607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?</a:t>
            </a:r>
          </a:p>
        </p:txBody>
      </p:sp>
      <p:sp>
        <p:nvSpPr>
          <p:cNvPr id="63493" name="Line 5">
            <a:extLst>
              <a:ext uri="{FF2B5EF4-FFF2-40B4-BE49-F238E27FC236}">
                <a16:creationId xmlns:a16="http://schemas.microsoft.com/office/drawing/2014/main" id="{4804869D-03E6-244D-BDA2-733C260F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362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55005AAE-E13C-8046-A646-7B3936429D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810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56FBF8C9-AB16-314C-86EB-F83C5614C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724400"/>
            <a:ext cx="48768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Two cases: either the characters are the same or they’</a:t>
            </a:r>
            <a:r>
              <a:rPr lang="en-US" altLang="ja-JP" dirty="0">
                <a:solidFill>
                  <a:srgbClr val="0000FF"/>
                </a:solidFill>
              </a:rPr>
              <a:t>re different</a:t>
            </a:r>
            <a:endParaRPr lang="en-US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5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C671365-D0C8-B841-92AF-18D8F7BB2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1b: recursive solution</a:t>
            </a:r>
            <a:endParaRPr lang="en-US" dirty="0">
              <a:cs typeface="+mj-cs"/>
            </a:endParaRP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A4A57B48-82D6-E54A-9EBB-D5EFA6696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A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3429C800-F1BC-3F47-A668-B78480853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A</a:t>
            </a:r>
          </a:p>
        </p:txBody>
      </p:sp>
      <p:sp>
        <p:nvSpPr>
          <p:cNvPr id="58373" name="Line 5">
            <a:extLst>
              <a:ext uri="{FF2B5EF4-FFF2-40B4-BE49-F238E27FC236}">
                <a16:creationId xmlns:a16="http://schemas.microsoft.com/office/drawing/2014/main" id="{F779914D-0F30-444F-91B2-3ECD1C66D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362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374" name="Line 6">
            <a:extLst>
              <a:ext uri="{FF2B5EF4-FFF2-40B4-BE49-F238E27FC236}">
                <a16:creationId xmlns:a16="http://schemas.microsoft.com/office/drawing/2014/main" id="{F1397A68-B7D6-AB46-A9D5-339FBB6628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810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376" name="Text Box 8">
            <a:extLst>
              <a:ext uri="{FF2B5EF4-FFF2-40B4-BE49-F238E27FC236}">
                <a16:creationId xmlns:a16="http://schemas.microsoft.com/office/drawing/2014/main" id="{7C14EFCD-15EA-0447-88E7-1E71BD2AB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If they’</a:t>
            </a:r>
            <a:r>
              <a:rPr lang="en-US" altLang="ja-JP" sz="2800">
                <a:solidFill>
                  <a:srgbClr val="FF0000"/>
                </a:solidFill>
              </a:rPr>
              <a:t>re the same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58378" name="Rectangle 10">
            <a:extLst>
              <a:ext uri="{FF2B5EF4-FFF2-40B4-BE49-F238E27FC236}">
                <a16:creationId xmlns:a16="http://schemas.microsoft.com/office/drawing/2014/main" id="{E1D4A562-7239-334A-9861-1F2313113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00400"/>
            <a:ext cx="24384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379" name="Rectangle 11">
            <a:extLst>
              <a:ext uri="{FF2B5EF4-FFF2-40B4-BE49-F238E27FC236}">
                <a16:creationId xmlns:a16="http://schemas.microsoft.com/office/drawing/2014/main" id="{ECBEE22C-1C6C-B446-8200-83F310B1A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752600"/>
            <a:ext cx="2895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8382" name="Text Box 14">
            <a:extLst>
              <a:ext uri="{FF2B5EF4-FFF2-40B4-BE49-F238E27FC236}">
                <a16:creationId xmlns:a16="http://schemas.microsoft.com/office/drawing/2014/main" id="{686D3F63-7239-574E-B323-3FE13F5DF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590800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B050"/>
                </a:solidFill>
                <a:latin typeface="Arial" charset="0"/>
                <a:ea typeface="ＭＳ Ｐゴシック" charset="0"/>
              </a:rPr>
              <a:t>The characters are part of the LCS</a:t>
            </a:r>
          </a:p>
        </p:txBody>
      </p:sp>
      <p:graphicFrame>
        <p:nvGraphicFramePr>
          <p:cNvPr id="58387" name="Object 19">
            <a:extLst>
              <a:ext uri="{FF2B5EF4-FFF2-40B4-BE49-F238E27FC236}">
                <a16:creationId xmlns:a16="http://schemas.microsoft.com/office/drawing/2014/main" id="{1D1F65B9-D7EA-B649-A3D1-47D917440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638800"/>
          <a:ext cx="66294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959000" imgH="5270500" progId="Equation.3">
                  <p:embed/>
                </p:oleObj>
              </mc:Choice>
              <mc:Fallback>
                <p:oleObj name="Equation" r:id="rId2" imgW="52959000" imgH="5270500" progId="Equation.3">
                  <p:embed/>
                  <p:pic>
                    <p:nvPicPr>
                      <p:cNvPr id="58387" name="Object 19">
                        <a:extLst>
                          <a:ext uri="{FF2B5EF4-FFF2-40B4-BE49-F238E27FC236}">
                            <a16:creationId xmlns:a16="http://schemas.microsoft.com/office/drawing/2014/main" id="{1D1F65B9-D7EA-B649-A3D1-47D9174404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8800"/>
                        <a:ext cx="66294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8" name="Text Box 20">
            <a:extLst>
              <a:ext uri="{FF2B5EF4-FFF2-40B4-BE49-F238E27FC236}">
                <a16:creationId xmlns:a16="http://schemas.microsoft.com/office/drawing/2014/main" id="{DF691BC7-F728-854F-A44D-1403BBD91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514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55C58500-C591-324C-8C1A-B6C9BA43D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05200"/>
            <a:ext cx="2819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What is the recursive relationship?</a:t>
            </a:r>
          </a:p>
        </p:txBody>
      </p:sp>
    </p:spTree>
    <p:extLst>
      <p:ext uri="{BB962C8B-B14F-4D97-AF65-F5344CB8AC3E}">
        <p14:creationId xmlns:p14="http://schemas.microsoft.com/office/powerpoint/2010/main" val="325978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 animBg="1"/>
      <p:bldP spid="58379" grpId="0" animBg="1"/>
      <p:bldP spid="58382" grpId="0"/>
      <p:bldP spid="58388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345AD79-566D-E84F-AE37-33BA4A776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1b: recursive solution</a:t>
            </a:r>
            <a:endParaRPr lang="en-US" dirty="0">
              <a:cs typeface="+mj-cs"/>
            </a:endParaRP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E2F0523C-AF86-4B46-8EEC-3C8171651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B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B3F7EBB4-94B4-5540-9AB6-474C0D0EE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A</a:t>
            </a:r>
          </a:p>
        </p:txBody>
      </p:sp>
      <p:sp>
        <p:nvSpPr>
          <p:cNvPr id="59397" name="Line 5">
            <a:extLst>
              <a:ext uri="{FF2B5EF4-FFF2-40B4-BE49-F238E27FC236}">
                <a16:creationId xmlns:a16="http://schemas.microsoft.com/office/drawing/2014/main" id="{F0C497F7-6261-2C4E-ABB7-1BC9016C8C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362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398" name="Line 6">
            <a:extLst>
              <a:ext uri="{FF2B5EF4-FFF2-40B4-BE49-F238E27FC236}">
                <a16:creationId xmlns:a16="http://schemas.microsoft.com/office/drawing/2014/main" id="{08C2426F-4E9E-E24A-AC33-9BB499565E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810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00" name="Rectangle 8">
            <a:extLst>
              <a:ext uri="{FF2B5EF4-FFF2-40B4-BE49-F238E27FC236}">
                <a16:creationId xmlns:a16="http://schemas.microsoft.com/office/drawing/2014/main" id="{56A9F959-7548-D94A-9499-FEE9E6D9D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00400"/>
            <a:ext cx="2895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01" name="Rectangle 9">
            <a:extLst>
              <a:ext uri="{FF2B5EF4-FFF2-40B4-BE49-F238E27FC236}">
                <a16:creationId xmlns:a16="http://schemas.microsoft.com/office/drawing/2014/main" id="{219594AF-ED15-3F4C-B8EB-E78916A35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752600"/>
            <a:ext cx="2895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D16F8E49-2867-5A4F-8A93-E5611418B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If they’</a:t>
            </a:r>
            <a:r>
              <a:rPr lang="en-US" altLang="ja-JP" sz="2800">
                <a:solidFill>
                  <a:srgbClr val="FF0000"/>
                </a:solidFill>
              </a:rPr>
              <a:t>re different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ECBDE737-ABA5-4745-A6A0-244D9E4AC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514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</a:t>
            </a:r>
          </a:p>
        </p:txBody>
      </p:sp>
      <p:graphicFrame>
        <p:nvGraphicFramePr>
          <p:cNvPr id="59408" name="Object 16">
            <a:extLst>
              <a:ext uri="{FF2B5EF4-FFF2-40B4-BE49-F238E27FC236}">
                <a16:creationId xmlns:a16="http://schemas.microsoft.com/office/drawing/2014/main" id="{4D695F2E-2E9D-6249-8500-648877EA33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638800"/>
          <a:ext cx="516413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249600" imgH="5270500" progId="Equation.3">
                  <p:embed/>
                </p:oleObj>
              </mc:Choice>
              <mc:Fallback>
                <p:oleObj name="Equation" r:id="rId2" imgW="41249600" imgH="5270500" progId="Equation.3">
                  <p:embed/>
                  <p:pic>
                    <p:nvPicPr>
                      <p:cNvPr id="59408" name="Object 16">
                        <a:extLst>
                          <a:ext uri="{FF2B5EF4-FFF2-40B4-BE49-F238E27FC236}">
                            <a16:creationId xmlns:a16="http://schemas.microsoft.com/office/drawing/2014/main" id="{4D695F2E-2E9D-6249-8500-648877EA33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638800"/>
                        <a:ext cx="5164138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5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 animBg="1"/>
      <p:bldP spid="59401" grpId="0" animBg="1"/>
      <p:bldP spid="594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7BB95DA-B79B-C44D-A7D0-3E84141AA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1b: recursive solution</a:t>
            </a:r>
            <a:endParaRPr lang="en-US" dirty="0">
              <a:cs typeface="+mj-cs"/>
            </a:endParaRP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7849E99F-B8B0-3B4A-9B79-5682B73F7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B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03CF01B2-3850-0A4D-B9E9-72DFDA989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A</a:t>
            </a:r>
          </a:p>
        </p:txBody>
      </p:sp>
      <p:sp>
        <p:nvSpPr>
          <p:cNvPr id="60421" name="Line 5">
            <a:extLst>
              <a:ext uri="{FF2B5EF4-FFF2-40B4-BE49-F238E27FC236}">
                <a16:creationId xmlns:a16="http://schemas.microsoft.com/office/drawing/2014/main" id="{4CAC6370-6E38-8F40-A387-A381AD54B0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362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0422" name="Line 6">
            <a:extLst>
              <a:ext uri="{FF2B5EF4-FFF2-40B4-BE49-F238E27FC236}">
                <a16:creationId xmlns:a16="http://schemas.microsoft.com/office/drawing/2014/main" id="{13BCFC5C-2FAF-4149-8203-62D503A99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810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E4D91E0F-B70F-DC44-8296-8FE303F66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00400"/>
            <a:ext cx="2362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D6E1ACE0-B046-1445-B30C-8C01B219B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752600"/>
            <a:ext cx="3429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0425" name="Text Box 9">
            <a:extLst>
              <a:ext uri="{FF2B5EF4-FFF2-40B4-BE49-F238E27FC236}">
                <a16:creationId xmlns:a16="http://schemas.microsoft.com/office/drawing/2014/main" id="{AF44FAED-1265-7349-B259-2452FD2FD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If they’</a:t>
            </a:r>
            <a:r>
              <a:rPr lang="en-US" altLang="ja-JP" sz="2800">
                <a:solidFill>
                  <a:srgbClr val="FF0000"/>
                </a:solidFill>
              </a:rPr>
              <a:t>re different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60427" name="Text Box 11">
            <a:extLst>
              <a:ext uri="{FF2B5EF4-FFF2-40B4-BE49-F238E27FC236}">
                <a16:creationId xmlns:a16="http://schemas.microsoft.com/office/drawing/2014/main" id="{8950DBC2-66CD-814E-B957-C68C4985F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514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</a:t>
            </a:r>
          </a:p>
        </p:txBody>
      </p:sp>
      <p:graphicFrame>
        <p:nvGraphicFramePr>
          <p:cNvPr id="64522" name="Object 12">
            <a:extLst>
              <a:ext uri="{FF2B5EF4-FFF2-40B4-BE49-F238E27FC236}">
                <a16:creationId xmlns:a16="http://schemas.microsoft.com/office/drawing/2014/main" id="{8413EA15-F30D-494B-B9D4-20D6A823E0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6238" y="5638800"/>
          <a:ext cx="516413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249600" imgH="5270500" progId="Equation.3">
                  <p:embed/>
                </p:oleObj>
              </mc:Choice>
              <mc:Fallback>
                <p:oleObj name="Equation" r:id="rId2" imgW="41249600" imgH="5270500" progId="Equation.3">
                  <p:embed/>
                  <p:pic>
                    <p:nvPicPr>
                      <p:cNvPr id="64522" name="Object 12">
                        <a:extLst>
                          <a:ext uri="{FF2B5EF4-FFF2-40B4-BE49-F238E27FC236}">
                            <a16:creationId xmlns:a16="http://schemas.microsoft.com/office/drawing/2014/main" id="{8413EA15-F30D-494B-B9D4-20D6A823E0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5638800"/>
                        <a:ext cx="5164137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503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9ACC04A-8BE5-0B40-9702-8087F733A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1b: recursive solution</a:t>
            </a:r>
            <a:endParaRPr lang="en-US" dirty="0">
              <a:cs typeface="+mj-cs"/>
            </a:endParaRP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C1C7EC95-3879-5844-BB28-A27A49606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717925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B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EC90D91F-613D-F54D-B76F-988103627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632325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A</a:t>
            </a:r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444E4BEF-4E4F-6644-BE94-03EB7704D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08525"/>
            <a:ext cx="2362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0AB266F2-970B-3747-A00F-EB6F6F970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94125"/>
            <a:ext cx="3429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6692290B-9E43-D847-901B-0635C4CEC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943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If they’</a:t>
            </a:r>
            <a:r>
              <a:rPr lang="en-US" altLang="ja-JP" sz="2800">
                <a:solidFill>
                  <a:srgbClr val="FF0000"/>
                </a:solidFill>
              </a:rPr>
              <a:t>re different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65554" name="Text Box 18">
            <a:extLst>
              <a:ext uri="{FF2B5EF4-FFF2-40B4-BE49-F238E27FC236}">
                <a16:creationId xmlns:a16="http://schemas.microsoft.com/office/drawing/2014/main" id="{6768CFFC-82AF-904A-BA54-40E666CF3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B</a:t>
            </a:r>
          </a:p>
        </p:txBody>
      </p:sp>
      <p:sp>
        <p:nvSpPr>
          <p:cNvPr id="65555" name="Text Box 19">
            <a:extLst>
              <a:ext uri="{FF2B5EF4-FFF2-40B4-BE49-F238E27FC236}">
                <a16:creationId xmlns:a16="http://schemas.microsoft.com/office/drawing/2014/main" id="{79F91FD8-C56E-D242-9237-9500A3D7E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384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A</a:t>
            </a:r>
          </a:p>
        </p:txBody>
      </p:sp>
      <p:sp>
        <p:nvSpPr>
          <p:cNvPr id="65557" name="Rectangle 21">
            <a:extLst>
              <a:ext uri="{FF2B5EF4-FFF2-40B4-BE49-F238E27FC236}">
                <a16:creationId xmlns:a16="http://schemas.microsoft.com/office/drawing/2014/main" id="{ABFC05C4-4226-8849-8B26-B8D3B9051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14600"/>
            <a:ext cx="2895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5558" name="Rectangle 22">
            <a:extLst>
              <a:ext uri="{FF2B5EF4-FFF2-40B4-BE49-F238E27FC236}">
                <a16:creationId xmlns:a16="http://schemas.microsoft.com/office/drawing/2014/main" id="{20975135-9CD6-B84E-ABCF-9C938E319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752600"/>
            <a:ext cx="2895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5560" name="Text Box 24">
            <a:extLst>
              <a:ext uri="{FF2B5EF4-FFF2-40B4-BE49-F238E27FC236}">
                <a16:creationId xmlns:a16="http://schemas.microsoft.com/office/drawing/2014/main" id="{DC76A6D0-651D-4B42-A80D-C80466452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743200"/>
            <a:ext cx="18288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800">
                <a:solidFill>
                  <a:srgbClr val="FF0000"/>
                </a:solidFill>
                <a:latin typeface="Arial" charset="0"/>
                <a:ea typeface="ＭＳ Ｐゴシック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6514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3331827-5D94-CC40-A448-0DDE4DC4A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1b: recursive solution</a:t>
            </a:r>
            <a:endParaRPr lang="en-US" dirty="0">
              <a:cs typeface="+mj-cs"/>
            </a:endParaRP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C83E74EF-01A1-234F-84D6-1915B8913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X = A B C B D A B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459D3C7C-CEC3-D047-9F37-3F95C4E8E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0000FF"/>
                </a:solidFill>
                <a:latin typeface="Arial" charset="0"/>
                <a:ea typeface="ＭＳ Ｐゴシック" charset="0"/>
              </a:rPr>
              <a:t>Y = B D C A B A</a:t>
            </a:r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23FABA60-19DC-5448-AB13-6CB2036BFA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362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1446" name="Line 6">
            <a:extLst>
              <a:ext uri="{FF2B5EF4-FFF2-40B4-BE49-F238E27FC236}">
                <a16:creationId xmlns:a16="http://schemas.microsoft.com/office/drawing/2014/main" id="{34508613-D2E6-0348-A55B-3FC87D78ED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810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aphicFrame>
        <p:nvGraphicFramePr>
          <p:cNvPr id="66566" name="Object 12">
            <a:extLst>
              <a:ext uri="{FF2B5EF4-FFF2-40B4-BE49-F238E27FC236}">
                <a16:creationId xmlns:a16="http://schemas.microsoft.com/office/drawing/2014/main" id="{498BF800-F7F0-D14F-8B03-640E6C5D17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953000"/>
          <a:ext cx="7467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9814400" imgH="11112500" progId="Equation.3">
                  <p:embed/>
                </p:oleObj>
              </mc:Choice>
              <mc:Fallback>
                <p:oleObj name="Equation" r:id="rId2" imgW="89814400" imgH="11112500" progId="Equation.3">
                  <p:embed/>
                  <p:pic>
                    <p:nvPicPr>
                      <p:cNvPr id="66566" name="Object 12">
                        <a:extLst>
                          <a:ext uri="{FF2B5EF4-FFF2-40B4-BE49-F238E27FC236}">
                            <a16:creationId xmlns:a16="http://schemas.microsoft.com/office/drawing/2014/main" id="{498BF800-F7F0-D14F-8B03-640E6C5D1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53000"/>
                        <a:ext cx="74676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TextBox 1">
            <a:extLst>
              <a:ext uri="{FF2B5EF4-FFF2-40B4-BE49-F238E27FC236}">
                <a16:creationId xmlns:a16="http://schemas.microsoft.com/office/drawing/2014/main" id="{DF3D3BA0-733F-5148-879B-9371CDEAC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153150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FF6600"/>
                </a:solidFill>
              </a:rPr>
              <a:t>(for now, let’s just worry about counting the length of the LCS)</a:t>
            </a:r>
          </a:p>
        </p:txBody>
      </p:sp>
    </p:spTree>
    <p:extLst>
      <p:ext uri="{BB962C8B-B14F-4D97-AF65-F5344CB8AC3E}">
        <p14:creationId xmlns:p14="http://schemas.microsoft.com/office/powerpoint/2010/main" val="229844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EFBCCF4-5373-9249-BD53-E4AD01E00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2: DP solution </a:t>
            </a:r>
          </a:p>
        </p:txBody>
      </p:sp>
      <p:graphicFrame>
        <p:nvGraphicFramePr>
          <p:cNvPr id="67586" name="Object 4">
            <a:extLst>
              <a:ext uri="{FF2B5EF4-FFF2-40B4-BE49-F238E27FC236}">
                <a16:creationId xmlns:a16="http://schemas.microsoft.com/office/drawing/2014/main" id="{C8D31334-478B-2B41-AB22-CC0DC732E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600200"/>
          <a:ext cx="7467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9814400" imgH="11112500" progId="Equation.3">
                  <p:embed/>
                </p:oleObj>
              </mc:Choice>
              <mc:Fallback>
                <p:oleObj name="Equation" r:id="rId2" imgW="89814400" imgH="11112500" progId="Equation.3">
                  <p:embed/>
                  <p:pic>
                    <p:nvPicPr>
                      <p:cNvPr id="67586" name="Object 4">
                        <a:extLst>
                          <a:ext uri="{FF2B5EF4-FFF2-40B4-BE49-F238E27FC236}">
                            <a16:creationId xmlns:a16="http://schemas.microsoft.com/office/drawing/2014/main" id="{C8D31334-478B-2B41-AB22-CC0DC732E9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74676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5">
            <a:extLst>
              <a:ext uri="{FF2B5EF4-FFF2-40B4-BE49-F238E27FC236}">
                <a16:creationId xmlns:a16="http://schemas.microsoft.com/office/drawing/2014/main" id="{9638932A-3C49-CC4C-8DD3-D1DEE0C67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971800"/>
            <a:ext cx="3886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What types of sub-problem solutions do we need to store?</a:t>
            </a: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CFCAADD8-63AA-4944-A1D4-CC10A800F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910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LCS(X</a:t>
            </a:r>
            <a:r>
              <a:rPr lang="en-US" altLang="en-US" sz="2800" baseline="-25000">
                <a:solidFill>
                  <a:srgbClr val="0000FF"/>
                </a:solidFill>
              </a:rPr>
              <a:t>1…</a:t>
            </a:r>
            <a:r>
              <a:rPr lang="en-US" altLang="en-US" sz="2800" b="1" baseline="-25000">
                <a:solidFill>
                  <a:srgbClr val="0000FF"/>
                </a:solidFill>
              </a:rPr>
              <a:t>j</a:t>
            </a:r>
            <a:r>
              <a:rPr lang="en-US" altLang="en-US" sz="2800">
                <a:solidFill>
                  <a:srgbClr val="0000FF"/>
                </a:solidFill>
              </a:rPr>
              <a:t>, Y</a:t>
            </a:r>
            <a:r>
              <a:rPr lang="en-US" altLang="en-US" sz="2800" baseline="-25000">
                <a:solidFill>
                  <a:srgbClr val="0000FF"/>
                </a:solidFill>
              </a:rPr>
              <a:t>1…</a:t>
            </a:r>
            <a:r>
              <a:rPr lang="en-US" altLang="en-US" sz="2800" b="1" baseline="-25000">
                <a:solidFill>
                  <a:srgbClr val="0000FF"/>
                </a:solidFill>
              </a:rPr>
              <a:t>k</a:t>
            </a:r>
            <a:r>
              <a:rPr lang="en-US" altLang="en-US" sz="2800">
                <a:solidFill>
                  <a:srgbClr val="0000FF"/>
                </a:solidFill>
              </a:rPr>
              <a:t>)</a:t>
            </a:r>
            <a:endParaRPr lang="en-US" altLang="en-US" sz="2800" baseline="-25000">
              <a:solidFill>
                <a:srgbClr val="0000FF"/>
              </a:solidFill>
            </a:endParaRPr>
          </a:p>
        </p:txBody>
      </p:sp>
      <p:sp>
        <p:nvSpPr>
          <p:cNvPr id="64519" name="Line 7">
            <a:extLst>
              <a:ext uri="{FF2B5EF4-FFF2-40B4-BE49-F238E27FC236}">
                <a16:creationId xmlns:a16="http://schemas.microsoft.com/office/drawing/2014/main" id="{D4266BF1-BA77-7545-AD41-87F23DA023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48006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4520" name="Line 8">
            <a:extLst>
              <a:ext uri="{FF2B5EF4-FFF2-40B4-BE49-F238E27FC236}">
                <a16:creationId xmlns:a16="http://schemas.microsoft.com/office/drawing/2014/main" id="{192FD9CB-AE40-4047-AE49-60DD9CCAC8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7244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4521" name="Text Box 9">
            <a:extLst>
              <a:ext uri="{FF2B5EF4-FFF2-40B4-BE49-F238E27FC236}">
                <a16:creationId xmlns:a16="http://schemas.microsoft.com/office/drawing/2014/main" id="{6536156F-C174-D34D-B03B-D5901A66A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two different indices</a:t>
            </a:r>
          </a:p>
        </p:txBody>
      </p:sp>
    </p:spTree>
    <p:extLst>
      <p:ext uri="{BB962C8B-B14F-4D97-AF65-F5344CB8AC3E}">
        <p14:creationId xmlns:p14="http://schemas.microsoft.com/office/powerpoint/2010/main" val="355560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  <p:bldP spid="64518" grpId="0"/>
      <p:bldP spid="645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Assignment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 4 assignment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Midterm next Thursday (2/29)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6</a:t>
            </a:r>
          </a:p>
          <a:p>
            <a:pPr lvl="1"/>
            <a:r>
              <a:rPr lang="en-US" dirty="0"/>
              <a:t>Released early next week</a:t>
            </a:r>
          </a:p>
          <a:p>
            <a:pPr lvl="1"/>
            <a:r>
              <a:rPr lang="en-US" b="1" dirty="0"/>
              <a:t>Due Friday before spring break</a:t>
            </a:r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2F2BC40-1F24-E24E-9BD8-B9CE6D96B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2: DP solution </a:t>
            </a:r>
            <a:endParaRPr lang="en-US" dirty="0">
              <a:cs typeface="+mj-cs"/>
            </a:endParaRPr>
          </a:p>
        </p:txBody>
      </p:sp>
      <p:graphicFrame>
        <p:nvGraphicFramePr>
          <p:cNvPr id="68610" name="Object 3">
            <a:extLst>
              <a:ext uri="{FF2B5EF4-FFF2-40B4-BE49-F238E27FC236}">
                <a16:creationId xmlns:a16="http://schemas.microsoft.com/office/drawing/2014/main" id="{3C8BB6D8-9526-9C46-B511-4E0EB3BF8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600200"/>
          <a:ext cx="7467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9814400" imgH="11112500" progId="Equation.3">
                  <p:embed/>
                </p:oleObj>
              </mc:Choice>
              <mc:Fallback>
                <p:oleObj name="Equation" r:id="rId2" imgW="89814400" imgH="11112500" progId="Equation.3">
                  <p:embed/>
                  <p:pic>
                    <p:nvPicPr>
                      <p:cNvPr id="68610" name="Object 3">
                        <a:extLst>
                          <a:ext uri="{FF2B5EF4-FFF2-40B4-BE49-F238E27FC236}">
                            <a16:creationId xmlns:a16="http://schemas.microsoft.com/office/drawing/2014/main" id="{3C8BB6D8-9526-9C46-B511-4E0EB3BF81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74676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>
            <a:extLst>
              <a:ext uri="{FF2B5EF4-FFF2-40B4-BE49-F238E27FC236}">
                <a16:creationId xmlns:a16="http://schemas.microsoft.com/office/drawing/2014/main" id="{5690E5DA-B315-7A4D-9E73-D96DE79FD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971800"/>
            <a:ext cx="388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What types of </a:t>
            </a:r>
            <a:r>
              <a:rPr lang="en-US" sz="2000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subproblem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solutions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do we need to store?</a:t>
            </a: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BFFE00AA-AF8F-464A-9C06-B0411458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910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LCS(X</a:t>
            </a:r>
            <a:r>
              <a:rPr lang="en-US" altLang="en-US" sz="2800" baseline="-25000">
                <a:solidFill>
                  <a:srgbClr val="0000FF"/>
                </a:solidFill>
              </a:rPr>
              <a:t>1…</a:t>
            </a:r>
            <a:r>
              <a:rPr lang="en-US" altLang="en-US" sz="2800" b="1" baseline="-25000">
                <a:solidFill>
                  <a:srgbClr val="0000FF"/>
                </a:solidFill>
              </a:rPr>
              <a:t>j</a:t>
            </a:r>
            <a:r>
              <a:rPr lang="en-US" altLang="en-US" sz="2800">
                <a:solidFill>
                  <a:srgbClr val="0000FF"/>
                </a:solidFill>
              </a:rPr>
              <a:t>, Y</a:t>
            </a:r>
            <a:r>
              <a:rPr lang="en-US" altLang="en-US" sz="2800" baseline="-25000">
                <a:solidFill>
                  <a:srgbClr val="0000FF"/>
                </a:solidFill>
              </a:rPr>
              <a:t>1…</a:t>
            </a:r>
            <a:r>
              <a:rPr lang="en-US" altLang="en-US" sz="2800" b="1" baseline="-25000">
                <a:solidFill>
                  <a:srgbClr val="0000FF"/>
                </a:solidFill>
              </a:rPr>
              <a:t>k</a:t>
            </a:r>
            <a:r>
              <a:rPr lang="en-US" altLang="en-US" sz="2800">
                <a:solidFill>
                  <a:srgbClr val="0000FF"/>
                </a:solidFill>
              </a:rPr>
              <a:t>)</a:t>
            </a:r>
            <a:endParaRPr lang="en-US" altLang="en-US" sz="2800" baseline="-25000">
              <a:solidFill>
                <a:srgbClr val="0000FF"/>
              </a:solidFill>
            </a:endParaRPr>
          </a:p>
        </p:txBody>
      </p:sp>
      <p:graphicFrame>
        <p:nvGraphicFramePr>
          <p:cNvPr id="68613" name="Object 10">
            <a:extLst>
              <a:ext uri="{FF2B5EF4-FFF2-40B4-BE49-F238E27FC236}">
                <a16:creationId xmlns:a16="http://schemas.microsoft.com/office/drawing/2014/main" id="{288B9F36-3CDE-804B-91A2-B2AC15670E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51054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409800" imgH="10528300" progId="Equation.3">
                  <p:embed/>
                </p:oleObj>
              </mc:Choice>
              <mc:Fallback>
                <p:oleObj name="Equation" r:id="rId4" imgW="78409800" imgH="10528300" progId="Equation.3">
                  <p:embed/>
                  <p:pic>
                    <p:nvPicPr>
                      <p:cNvPr id="68613" name="Object 10">
                        <a:extLst>
                          <a:ext uri="{FF2B5EF4-FFF2-40B4-BE49-F238E27FC236}">
                            <a16:creationId xmlns:a16="http://schemas.microsoft.com/office/drawing/2014/main" id="{288B9F36-3CDE-804B-91A2-B2AC15670E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51054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89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>
            <a:extLst>
              <a:ext uri="{FF2B5EF4-FFF2-40B4-BE49-F238E27FC236}">
                <a16:creationId xmlns:a16="http://schemas.microsoft.com/office/drawing/2014/main" id="{EADB2C00-B679-0F43-B1C2-297EC7966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D5671FE4-0C09-1E4F-BCC1-E261F9F2B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66566" name="Line 6">
            <a:extLst>
              <a:ext uri="{FF2B5EF4-FFF2-40B4-BE49-F238E27FC236}">
                <a16:creationId xmlns:a16="http://schemas.microsoft.com/office/drawing/2014/main" id="{B5B69358-34A8-8D40-ADA0-7E9885F93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FA9B5424-DBCC-B645-B230-1728CBB4B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6568" name="Text Box 8">
            <a:extLst>
              <a:ext uri="{FF2B5EF4-FFF2-40B4-BE49-F238E27FC236}">
                <a16:creationId xmlns:a16="http://schemas.microsoft.com/office/drawing/2014/main" id="{D2E1CE21-A56E-204E-ADF5-A080515D1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66569" name="Text Box 9">
            <a:extLst>
              <a:ext uri="{FF2B5EF4-FFF2-40B4-BE49-F238E27FC236}">
                <a16:creationId xmlns:a16="http://schemas.microsoft.com/office/drawing/2014/main" id="{63BC6164-BA8E-CC46-AB0E-D32B79E63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graphicFrame>
        <p:nvGraphicFramePr>
          <p:cNvPr id="69639" name="Object 13">
            <a:extLst>
              <a:ext uri="{FF2B5EF4-FFF2-40B4-BE49-F238E27FC236}">
                <a16:creationId xmlns:a16="http://schemas.microsoft.com/office/drawing/2014/main" id="{46D115C3-F315-D94A-9EE3-6334EA0A6B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69639" name="Object 13">
                        <a:extLst>
                          <a:ext uri="{FF2B5EF4-FFF2-40B4-BE49-F238E27FC236}">
                            <a16:creationId xmlns:a16="http://schemas.microsoft.com/office/drawing/2014/main" id="{46D115C3-F315-D94A-9EE3-6334EA0A6B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TextBox 1">
            <a:extLst>
              <a:ext uri="{FF2B5EF4-FFF2-40B4-BE49-F238E27FC236}">
                <a16:creationId xmlns:a16="http://schemas.microsoft.com/office/drawing/2014/main" id="{CD4C0C5E-1185-2844-823B-A3B5AA02D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048000"/>
            <a:ext cx="487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For Fibonacci and tree counting, we had to initialize some entries in the array.  Any here?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98485C-52D8-434C-8D8A-85D18F89CF0A}"/>
              </a:ext>
            </a:extLst>
          </p:cNvPr>
          <p:cNvSpPr/>
          <p:nvPr/>
        </p:nvSpPr>
        <p:spPr>
          <a:xfrm>
            <a:off x="3962400" y="304800"/>
            <a:ext cx="1295400" cy="4572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8B32D7-8B8B-0F4A-9A9E-8BCEF92F4BE1}"/>
              </a:ext>
            </a:extLst>
          </p:cNvPr>
          <p:cNvSpPr/>
          <p:nvPr/>
        </p:nvSpPr>
        <p:spPr>
          <a:xfrm>
            <a:off x="3505200" y="762000"/>
            <a:ext cx="990600" cy="4572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CE999E-1387-304A-A507-59322306BE5E}"/>
              </a:ext>
            </a:extLst>
          </p:cNvPr>
          <p:cNvSpPr/>
          <p:nvPr/>
        </p:nvSpPr>
        <p:spPr>
          <a:xfrm>
            <a:off x="5029200" y="762000"/>
            <a:ext cx="990600" cy="4572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9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FA0B3F2B-E3CA-6A45-9642-8ADCF63CB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D799DF26-37FD-D642-8BEF-98BEC88BC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3BC1C529-A48A-B344-BD77-194696430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8A23F38E-A38C-E74D-A4FA-B385D6194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B3B0CF3A-FA56-234F-B0BA-481F09F97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06C2D2C7-58D5-ED45-8FB3-E2D5A2598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9F55C1CF-BB61-5B4D-80C3-659F5F94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</a:p>
        </p:txBody>
      </p:sp>
      <p:graphicFrame>
        <p:nvGraphicFramePr>
          <p:cNvPr id="70664" name="Object 11">
            <a:extLst>
              <a:ext uri="{FF2B5EF4-FFF2-40B4-BE49-F238E27FC236}">
                <a16:creationId xmlns:a16="http://schemas.microsoft.com/office/drawing/2014/main" id="{5EB2A7A6-4F0D-3349-9AB6-3526D4176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0664" name="Object 11">
                        <a:extLst>
                          <a:ext uri="{FF2B5EF4-FFF2-40B4-BE49-F238E27FC236}">
                            <a16:creationId xmlns:a16="http://schemas.microsoft.com/office/drawing/2014/main" id="{5EB2A7A6-4F0D-3349-9AB6-3526D4176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5" name="TextBox 11">
            <a:extLst>
              <a:ext uri="{FF2B5EF4-FFF2-40B4-BE49-F238E27FC236}">
                <a16:creationId xmlns:a16="http://schemas.microsoft.com/office/drawing/2014/main" id="{3DC20727-DCEF-1242-9513-3A7A2E424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05200"/>
            <a:ext cx="480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Need to initialize values within 1 smaller in either dimension.</a:t>
            </a:r>
          </a:p>
        </p:txBody>
      </p:sp>
    </p:spTree>
    <p:extLst>
      <p:ext uri="{BB962C8B-B14F-4D97-AF65-F5344CB8AC3E}">
        <p14:creationId xmlns:p14="http://schemas.microsoft.com/office/powerpoint/2010/main" val="3690983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FA0B3F2B-E3CA-6A45-9642-8ADCF63CB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D799DF26-37FD-D642-8BEF-98BEC88BC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3BC1C529-A48A-B344-BD77-194696430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8A23F38E-A38C-E74D-A4FA-B385D6194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B3B0CF3A-FA56-234F-B0BA-481F09F97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06C2D2C7-58D5-ED45-8FB3-E2D5A2598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9F55C1CF-BB61-5B4D-80C3-659F5F94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</a:p>
        </p:txBody>
      </p:sp>
      <p:graphicFrame>
        <p:nvGraphicFramePr>
          <p:cNvPr id="70664" name="Object 11">
            <a:extLst>
              <a:ext uri="{FF2B5EF4-FFF2-40B4-BE49-F238E27FC236}">
                <a16:creationId xmlns:a16="http://schemas.microsoft.com/office/drawing/2014/main" id="{5EB2A7A6-4F0D-3349-9AB6-3526D4176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0664" name="Object 11">
                        <a:extLst>
                          <a:ext uri="{FF2B5EF4-FFF2-40B4-BE49-F238E27FC236}">
                            <a16:creationId xmlns:a16="http://schemas.microsoft.com/office/drawing/2014/main" id="{5EB2A7A6-4F0D-3349-9AB6-3526D4176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CD1E460-F690-8E4A-9CA2-101FF8E5D262}"/>
              </a:ext>
            </a:extLst>
          </p:cNvPr>
          <p:cNvSpPr txBox="1"/>
          <p:nvPr/>
        </p:nvSpPr>
        <p:spPr>
          <a:xfrm>
            <a:off x="3757371" y="4196090"/>
            <a:ext cx="462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should we fill in the table?</a:t>
            </a:r>
          </a:p>
        </p:txBody>
      </p:sp>
    </p:spTree>
    <p:extLst>
      <p:ext uri="{BB962C8B-B14F-4D97-AF65-F5344CB8AC3E}">
        <p14:creationId xmlns:p14="http://schemas.microsoft.com/office/powerpoint/2010/main" val="3818184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FA0B3F2B-E3CA-6A45-9642-8ADCF63CB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D799DF26-37FD-D642-8BEF-98BEC88BC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3BC1C529-A48A-B344-BD77-194696430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8A23F38E-A38C-E74D-A4FA-B385D6194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B3B0CF3A-FA56-234F-B0BA-481F09F97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06C2D2C7-58D5-ED45-8FB3-E2D5A2598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9F55C1CF-BB61-5B4D-80C3-659F5F94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       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?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</a:p>
        </p:txBody>
      </p:sp>
      <p:graphicFrame>
        <p:nvGraphicFramePr>
          <p:cNvPr id="70664" name="Object 11">
            <a:extLst>
              <a:ext uri="{FF2B5EF4-FFF2-40B4-BE49-F238E27FC236}">
                <a16:creationId xmlns:a16="http://schemas.microsoft.com/office/drawing/2014/main" id="{5EB2A7A6-4F0D-3349-9AB6-3526D4176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0664" name="Object 11">
                        <a:extLst>
                          <a:ext uri="{FF2B5EF4-FFF2-40B4-BE49-F238E27FC236}">
                            <a16:creationId xmlns:a16="http://schemas.microsoft.com/office/drawing/2014/main" id="{5EB2A7A6-4F0D-3349-9AB6-3526D4176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AB5667-5FEB-7245-AB5A-529DC1FB0E3C}"/>
              </a:ext>
            </a:extLst>
          </p:cNvPr>
          <p:cNvSpPr txBox="1"/>
          <p:nvPr/>
        </p:nvSpPr>
        <p:spPr>
          <a:xfrm>
            <a:off x="5257800" y="3333799"/>
            <a:ext cx="35854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To fill in an entry, we may need to look: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up one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left one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diagonal up and 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9166A-D895-7C44-8F82-07BD8F9DF148}"/>
              </a:ext>
            </a:extLst>
          </p:cNvPr>
          <p:cNvSpPr txBox="1"/>
          <p:nvPr/>
        </p:nvSpPr>
        <p:spPr>
          <a:xfrm>
            <a:off x="5257800" y="5590583"/>
            <a:ext cx="3362826" cy="850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Just need to make sure these exist</a:t>
            </a:r>
          </a:p>
        </p:txBody>
      </p:sp>
    </p:spTree>
    <p:extLst>
      <p:ext uri="{BB962C8B-B14F-4D97-AF65-F5344CB8AC3E}">
        <p14:creationId xmlns:p14="http://schemas.microsoft.com/office/powerpoint/2010/main" val="169699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>
            <a:extLst>
              <a:ext uri="{FF2B5EF4-FFF2-40B4-BE49-F238E27FC236}">
                <a16:creationId xmlns:a16="http://schemas.microsoft.com/office/drawing/2014/main" id="{80686A11-E9C8-8547-9651-26D2A3E40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A13C40DE-39C6-E44B-A5DC-92F41AE35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E374F2CB-7557-D84F-92BA-0021E51E8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11F84A2E-47D1-4C45-89FA-CE4C45707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884191E7-BAD2-8F4E-BC05-11A7EA40D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68616" name="Text Box 8">
            <a:extLst>
              <a:ext uri="{FF2B5EF4-FFF2-40B4-BE49-F238E27FC236}">
                <a16:creationId xmlns:a16="http://schemas.microsoft.com/office/drawing/2014/main" id="{ECFC7A69-148D-0445-A61C-9C0864B38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68617" name="Text Box 9">
            <a:extLst>
              <a:ext uri="{FF2B5EF4-FFF2-40B4-BE49-F238E27FC236}">
                <a16:creationId xmlns:a16="http://schemas.microsoft.com/office/drawing/2014/main" id="{95AE704D-16C5-874C-83C1-EBF9B3EE4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?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68619" name="Text Box 11">
            <a:extLst>
              <a:ext uri="{FF2B5EF4-FFF2-40B4-BE49-F238E27FC236}">
                <a16:creationId xmlns:a16="http://schemas.microsoft.com/office/drawing/2014/main" id="{A81C3C7E-E3C3-8E4B-B545-AC4703F0B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200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LCS(A, B)</a:t>
            </a:r>
          </a:p>
        </p:txBody>
      </p:sp>
      <p:graphicFrame>
        <p:nvGraphicFramePr>
          <p:cNvPr id="71689" name="Object 12">
            <a:extLst>
              <a:ext uri="{FF2B5EF4-FFF2-40B4-BE49-F238E27FC236}">
                <a16:creationId xmlns:a16="http://schemas.microsoft.com/office/drawing/2014/main" id="{0066CFBA-6D35-5B43-B070-8BA4C72EF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1689" name="Object 12">
                        <a:extLst>
                          <a:ext uri="{FF2B5EF4-FFF2-40B4-BE49-F238E27FC236}">
                            <a16:creationId xmlns:a16="http://schemas.microsoft.com/office/drawing/2014/main" id="{0066CFBA-6D35-5B43-B070-8BA4C72EF5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9725CB2-7D00-CE43-8566-0B8A5AB2C80C}"/>
              </a:ext>
            </a:extLst>
          </p:cNvPr>
          <p:cNvSpPr/>
          <p:nvPr/>
        </p:nvSpPr>
        <p:spPr>
          <a:xfrm>
            <a:off x="2362200" y="762000"/>
            <a:ext cx="510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4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D5AC0B11-D109-1643-A85A-0D08EE31C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0C824DEC-EFCC-7D48-AB0D-4DBAF4FFB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0660" name="Line 4">
            <a:extLst>
              <a:ext uri="{FF2B5EF4-FFF2-40B4-BE49-F238E27FC236}">
                <a16:creationId xmlns:a16="http://schemas.microsoft.com/office/drawing/2014/main" id="{A5128A4F-7486-F947-AFB5-D8E0D684D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1" name="Line 5">
            <a:extLst>
              <a:ext uri="{FF2B5EF4-FFF2-40B4-BE49-F238E27FC236}">
                <a16:creationId xmlns:a16="http://schemas.microsoft.com/office/drawing/2014/main" id="{BBD2E02A-8374-CC42-BB91-461D5B9CF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7D038173-AD16-DD4E-A7DB-E9EF46E5F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0663" name="Text Box 7">
            <a:extLst>
              <a:ext uri="{FF2B5EF4-FFF2-40B4-BE49-F238E27FC236}">
                <a16:creationId xmlns:a16="http://schemas.microsoft.com/office/drawing/2014/main" id="{71F2C568-5AC5-9040-8740-6D5F6D3A0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0664" name="Text Box 8">
            <a:extLst>
              <a:ext uri="{FF2B5EF4-FFF2-40B4-BE49-F238E27FC236}">
                <a16:creationId xmlns:a16="http://schemas.microsoft.com/office/drawing/2014/main" id="{158F93A3-5F1D-5947-A334-5C0743AC3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</a:p>
        </p:txBody>
      </p:sp>
      <p:graphicFrame>
        <p:nvGraphicFramePr>
          <p:cNvPr id="72712" name="Object 11">
            <a:extLst>
              <a:ext uri="{FF2B5EF4-FFF2-40B4-BE49-F238E27FC236}">
                <a16:creationId xmlns:a16="http://schemas.microsoft.com/office/drawing/2014/main" id="{63D13A4E-57C8-E54A-B47C-FB3BBB69C9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2712" name="Object 11">
                        <a:extLst>
                          <a:ext uri="{FF2B5EF4-FFF2-40B4-BE49-F238E27FC236}">
                            <a16:creationId xmlns:a16="http://schemas.microsoft.com/office/drawing/2014/main" id="{63D13A4E-57C8-E54A-B47C-FB3BBB69C9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585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B9FB3B1A-4007-AE4C-BC34-437984069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D4B6BDF3-73EC-474E-8C4D-2F5B495AE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4B376841-185D-0B4B-8099-D565A5AA7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8772EA72-276C-054A-B84C-AFEF13CC9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2CAB7245-A952-FA49-8A49-ABB3469ED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AE592027-DAC1-3445-B1FA-944923F4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1688" name="Text Box 8">
            <a:extLst>
              <a:ext uri="{FF2B5EF4-FFF2-40B4-BE49-F238E27FC236}">
                <a16:creationId xmlns:a16="http://schemas.microsoft.com/office/drawing/2014/main" id="{E0F430ED-F199-7B4E-A63C-542A87EF9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0  0  0  0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?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71690" name="Text Box 10">
            <a:extLst>
              <a:ext uri="{FF2B5EF4-FFF2-40B4-BE49-F238E27FC236}">
                <a16:creationId xmlns:a16="http://schemas.microsoft.com/office/drawing/2014/main" id="{27A983F0-8674-DD4F-A7B5-0011C63AA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LCS(A, BDCA)</a:t>
            </a:r>
          </a:p>
        </p:txBody>
      </p:sp>
      <p:graphicFrame>
        <p:nvGraphicFramePr>
          <p:cNvPr id="73737" name="Object 11">
            <a:extLst>
              <a:ext uri="{FF2B5EF4-FFF2-40B4-BE49-F238E27FC236}">
                <a16:creationId xmlns:a16="http://schemas.microsoft.com/office/drawing/2014/main" id="{60D89A24-C65F-7F40-9C2C-32621095A0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3737" name="Object 11">
                        <a:extLst>
                          <a:ext uri="{FF2B5EF4-FFF2-40B4-BE49-F238E27FC236}">
                            <a16:creationId xmlns:a16="http://schemas.microsoft.com/office/drawing/2014/main" id="{60D89A24-C65F-7F40-9C2C-32621095A0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2172CE3-55FD-A545-B564-DD3B0B83789C}"/>
              </a:ext>
            </a:extLst>
          </p:cNvPr>
          <p:cNvSpPr/>
          <p:nvPr/>
        </p:nvSpPr>
        <p:spPr>
          <a:xfrm>
            <a:off x="2362200" y="304800"/>
            <a:ext cx="510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9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AD60CD8E-61C3-CC4D-B16B-7FE566193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B892F2E3-902B-584C-81F2-2143709D7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2708" name="Line 4">
            <a:extLst>
              <a:ext uri="{FF2B5EF4-FFF2-40B4-BE49-F238E27FC236}">
                <a16:creationId xmlns:a16="http://schemas.microsoft.com/office/drawing/2014/main" id="{5C72461B-1A34-EC49-9313-EB77290AD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2709" name="Line 5">
            <a:extLst>
              <a:ext uri="{FF2B5EF4-FFF2-40B4-BE49-F238E27FC236}">
                <a16:creationId xmlns:a16="http://schemas.microsoft.com/office/drawing/2014/main" id="{80C8B6DA-31F5-534F-B5D2-20B7BAEA0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52266312-AB6D-F944-BB75-24463BD23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0A4F63E3-EC30-F54B-ABE5-045E2EB4D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EF19679D-8392-2E4B-B37F-3786DE4C0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0  0  0  0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1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72714" name="Text Box 10">
            <a:extLst>
              <a:ext uri="{FF2B5EF4-FFF2-40B4-BE49-F238E27FC236}">
                <a16:creationId xmlns:a16="http://schemas.microsoft.com/office/drawing/2014/main" id="{2787B5E4-EB31-9349-83E1-829F5ED99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LCS(A, BDCA)</a:t>
            </a:r>
          </a:p>
        </p:txBody>
      </p:sp>
      <p:graphicFrame>
        <p:nvGraphicFramePr>
          <p:cNvPr id="74761" name="Object 11">
            <a:extLst>
              <a:ext uri="{FF2B5EF4-FFF2-40B4-BE49-F238E27FC236}">
                <a16:creationId xmlns:a16="http://schemas.microsoft.com/office/drawing/2014/main" id="{56F3E518-3C93-4941-9DFC-AA658174FC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4761" name="Object 11">
                        <a:extLst>
                          <a:ext uri="{FF2B5EF4-FFF2-40B4-BE49-F238E27FC236}">
                            <a16:creationId xmlns:a16="http://schemas.microsoft.com/office/drawing/2014/main" id="{56F3E518-3C93-4941-9DFC-AA658174FC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021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831B2452-6C4A-CE47-83DF-9F4F4FA11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370D1C0F-E73F-784B-B47C-D5B4DECB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4756" name="Line 4">
            <a:extLst>
              <a:ext uri="{FF2B5EF4-FFF2-40B4-BE49-F238E27FC236}">
                <a16:creationId xmlns:a16="http://schemas.microsoft.com/office/drawing/2014/main" id="{83BFFE72-8882-A147-B704-79F63C44F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57" name="Line 5">
            <a:extLst>
              <a:ext uri="{FF2B5EF4-FFF2-40B4-BE49-F238E27FC236}">
                <a16:creationId xmlns:a16="http://schemas.microsoft.com/office/drawing/2014/main" id="{748687AF-F3F8-1B41-B9E2-D1FCE6B7A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58" name="Text Box 6">
            <a:extLst>
              <a:ext uri="{FF2B5EF4-FFF2-40B4-BE49-F238E27FC236}">
                <a16:creationId xmlns:a16="http://schemas.microsoft.com/office/drawing/2014/main" id="{8047A549-D723-8541-B558-478C99139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4759" name="Text Box 7">
            <a:extLst>
              <a:ext uri="{FF2B5EF4-FFF2-40B4-BE49-F238E27FC236}">
                <a16:creationId xmlns:a16="http://schemas.microsoft.com/office/drawing/2014/main" id="{F71E638E-A35C-204D-8416-B3AE3639F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8822E0D9-FBE7-8C43-8EBA-5E8260C6A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0  0  0  0 0 0  0</a:t>
            </a:r>
            <a:br>
              <a:rPr lang="en-US" altLang="en-US" sz="2800" dirty="0"/>
            </a:br>
            <a:r>
              <a:rPr lang="en-US" altLang="en-US" sz="2800" dirty="0"/>
              <a:t>0  0  0  0 1 1  1</a:t>
            </a:r>
            <a:br>
              <a:rPr lang="en-US" altLang="en-US" sz="2800" dirty="0"/>
            </a:br>
            <a:r>
              <a:rPr lang="en-US" altLang="en-US" sz="2800" dirty="0"/>
              <a:t>0  1  1  1 1 2  2</a:t>
            </a:r>
            <a:br>
              <a:rPr lang="en-US" altLang="en-US" sz="2800" dirty="0"/>
            </a:br>
            <a:r>
              <a:rPr lang="en-US" altLang="en-US" sz="2800" dirty="0"/>
              <a:t>0  1  1  2 2 2  2</a:t>
            </a:r>
            <a:br>
              <a:rPr lang="en-US" altLang="en-US" sz="2800" dirty="0"/>
            </a:br>
            <a:r>
              <a:rPr lang="en-US" altLang="en-US" sz="2800" dirty="0"/>
              <a:t>0  1  1  2 2 </a:t>
            </a:r>
            <a:r>
              <a:rPr lang="en-US" altLang="en-US" sz="2800" dirty="0">
                <a:solidFill>
                  <a:srgbClr val="FF0000"/>
                </a:solidFill>
              </a:rPr>
              <a:t>?</a:t>
            </a:r>
            <a:br>
              <a:rPr lang="en-US" altLang="en-US" sz="2800" dirty="0">
                <a:solidFill>
                  <a:srgbClr val="0000FF"/>
                </a:solidFill>
              </a:rPr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0BB9FE77-B879-9F41-92FF-BA7ADE043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LCS(ABCB, BDCAB)</a:t>
            </a:r>
          </a:p>
        </p:txBody>
      </p:sp>
      <p:graphicFrame>
        <p:nvGraphicFramePr>
          <p:cNvPr id="75785" name="Object 12">
            <a:extLst>
              <a:ext uri="{FF2B5EF4-FFF2-40B4-BE49-F238E27FC236}">
                <a16:creationId xmlns:a16="http://schemas.microsoft.com/office/drawing/2014/main" id="{10B96D89-EE0A-8949-9563-A13615B68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5785" name="Object 12">
                        <a:extLst>
                          <a:ext uri="{FF2B5EF4-FFF2-40B4-BE49-F238E27FC236}">
                            <a16:creationId xmlns:a16="http://schemas.microsoft.com/office/drawing/2014/main" id="{10B96D89-EE0A-8949-9563-A13615B68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5FA3B8-4FF3-CB41-BCCB-306304275B32}"/>
              </a:ext>
            </a:extLst>
          </p:cNvPr>
          <p:cNvSpPr/>
          <p:nvPr/>
        </p:nvSpPr>
        <p:spPr>
          <a:xfrm>
            <a:off x="2362200" y="304800"/>
            <a:ext cx="510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9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B656-5E6F-5549-AE71-A3A74C85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0C0C-5B5A-DD4A-9639-D61E6B3EDB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 pages of notes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 through 2/13 (no dynamic programming)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Made a previous midterm available (note, it was challenging)</a:t>
            </a:r>
          </a:p>
        </p:txBody>
      </p:sp>
    </p:spTree>
    <p:extLst>
      <p:ext uri="{BB962C8B-B14F-4D97-AF65-F5344CB8AC3E}">
        <p14:creationId xmlns:p14="http://schemas.microsoft.com/office/powerpoint/2010/main" val="3735400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2C37F053-65F9-D044-BE52-32365F8CE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1C1785EF-62BB-4646-BF91-042542F5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5780" name="Line 4">
            <a:extLst>
              <a:ext uri="{FF2B5EF4-FFF2-40B4-BE49-F238E27FC236}">
                <a16:creationId xmlns:a16="http://schemas.microsoft.com/office/drawing/2014/main" id="{5889E7EB-7C64-654D-8EC4-666F16D9B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781" name="Line 5">
            <a:extLst>
              <a:ext uri="{FF2B5EF4-FFF2-40B4-BE49-F238E27FC236}">
                <a16:creationId xmlns:a16="http://schemas.microsoft.com/office/drawing/2014/main" id="{0CE70E8D-94CF-0A4A-9E00-5528E3186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0E8C17CA-F9D0-7544-BBFA-0DF10A56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504593F5-9CAE-3E4B-B4AD-8F3B4DFAC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5784" name="Text Box 8">
            <a:extLst>
              <a:ext uri="{FF2B5EF4-FFF2-40B4-BE49-F238E27FC236}">
                <a16:creationId xmlns:a16="http://schemas.microsoft.com/office/drawing/2014/main" id="{782C79EC-973A-E645-816B-CD5B9F88B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0  0  0  0 0 0  0</a:t>
            </a:r>
            <a:br>
              <a:rPr lang="en-US" altLang="en-US" sz="2800" dirty="0"/>
            </a:br>
            <a:r>
              <a:rPr lang="en-US" altLang="en-US" sz="2800" dirty="0"/>
              <a:t>0  0  0  0 1 1  1</a:t>
            </a:r>
            <a:br>
              <a:rPr lang="en-US" altLang="en-US" sz="2800" dirty="0"/>
            </a:br>
            <a:r>
              <a:rPr lang="en-US" altLang="en-US" sz="2800" dirty="0"/>
              <a:t>0  1  1  1 1 2  2</a:t>
            </a:r>
            <a:br>
              <a:rPr lang="en-US" altLang="en-US" sz="2800" dirty="0"/>
            </a:br>
            <a:r>
              <a:rPr lang="en-US" altLang="en-US" sz="2800" dirty="0"/>
              <a:t>0  1  1  2 2 2  2</a:t>
            </a:r>
            <a:br>
              <a:rPr lang="en-US" altLang="en-US" sz="2800" dirty="0"/>
            </a:br>
            <a:r>
              <a:rPr lang="en-US" altLang="en-US" sz="2800" dirty="0"/>
              <a:t>0  1  1  2 2 </a:t>
            </a:r>
            <a:r>
              <a:rPr lang="en-US" altLang="en-US" sz="2800" dirty="0">
                <a:solidFill>
                  <a:srgbClr val="0000FF"/>
                </a:solidFill>
              </a:rPr>
              <a:t>3</a:t>
            </a:r>
            <a:br>
              <a:rPr lang="en-US" altLang="en-US" sz="2800" dirty="0">
                <a:solidFill>
                  <a:srgbClr val="0000FF"/>
                </a:solidFill>
              </a:rPr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</a:p>
        </p:txBody>
      </p:sp>
      <p:sp>
        <p:nvSpPr>
          <p:cNvPr id="75786" name="Text Box 10">
            <a:extLst>
              <a:ext uri="{FF2B5EF4-FFF2-40B4-BE49-F238E27FC236}">
                <a16:creationId xmlns:a16="http://schemas.microsoft.com/office/drawing/2014/main" id="{A860E8C7-2EA9-7640-80A5-8D7A7B202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LCS(ABCB, BDCAB)</a:t>
            </a:r>
          </a:p>
        </p:txBody>
      </p:sp>
      <p:graphicFrame>
        <p:nvGraphicFramePr>
          <p:cNvPr id="76809" name="Object 11">
            <a:extLst>
              <a:ext uri="{FF2B5EF4-FFF2-40B4-BE49-F238E27FC236}">
                <a16:creationId xmlns:a16="http://schemas.microsoft.com/office/drawing/2014/main" id="{EDC15353-AAED-AE40-9B4E-E3E7F127F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6809" name="Object 11">
                        <a:extLst>
                          <a:ext uri="{FF2B5EF4-FFF2-40B4-BE49-F238E27FC236}">
                            <a16:creationId xmlns:a16="http://schemas.microsoft.com/office/drawing/2014/main" id="{EDC15353-AAED-AE40-9B4E-E3E7F127F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120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008D3549-81AE-BC4D-BA7B-A1BDF8BCB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1180041C-1224-6E47-ABBF-0EE9D45AA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6804" name="Line 4">
            <a:extLst>
              <a:ext uri="{FF2B5EF4-FFF2-40B4-BE49-F238E27FC236}">
                <a16:creationId xmlns:a16="http://schemas.microsoft.com/office/drawing/2014/main" id="{F644224B-6CC8-A84E-AA82-EBE7DA8ED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6805" name="Line 5">
            <a:extLst>
              <a:ext uri="{FF2B5EF4-FFF2-40B4-BE49-F238E27FC236}">
                <a16:creationId xmlns:a16="http://schemas.microsoft.com/office/drawing/2014/main" id="{2C9D021B-F558-2349-92A7-A7333C434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BBD89B26-A72A-1349-8E74-9A765DFB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0A9CBA38-668C-E847-8238-40AC38720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4CA41817-932B-D744-85D7-348BA4F47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0  0  0  0 1 1  1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0  1  1  1 1 2  2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0  1  1  2 2 2  2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0  1  1  2 2 3  3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0  1  2  2 2 3  3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0  1  2  2 3 3  4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0  1  2  2 3 4  4</a:t>
            </a:r>
          </a:p>
        </p:txBody>
      </p:sp>
      <p:graphicFrame>
        <p:nvGraphicFramePr>
          <p:cNvPr id="77832" name="Object 9">
            <a:extLst>
              <a:ext uri="{FF2B5EF4-FFF2-40B4-BE49-F238E27FC236}">
                <a16:creationId xmlns:a16="http://schemas.microsoft.com/office/drawing/2014/main" id="{8B43BA50-C2F4-CB44-8176-88D593D908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7832" name="Object 9">
                        <a:extLst>
                          <a:ext uri="{FF2B5EF4-FFF2-40B4-BE49-F238E27FC236}">
                            <a16:creationId xmlns:a16="http://schemas.microsoft.com/office/drawing/2014/main" id="{8B43BA50-C2F4-CB44-8176-88D593D908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Text Box 11">
            <a:extLst>
              <a:ext uri="{FF2B5EF4-FFF2-40B4-BE49-F238E27FC236}">
                <a16:creationId xmlns:a16="http://schemas.microsoft.com/office/drawing/2014/main" id="{B4C9CAF6-C682-914D-A53D-919926EF1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048000"/>
            <a:ext cx="2133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Where’</a:t>
            </a:r>
            <a:r>
              <a:rPr lang="en-US" altLang="ja-JP">
                <a:solidFill>
                  <a:srgbClr val="FF0000"/>
                </a:solidFill>
              </a:rPr>
              <a:t>s the final answer?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6812" name="Oval 12">
            <a:extLst>
              <a:ext uri="{FF2B5EF4-FFF2-40B4-BE49-F238E27FC236}">
                <a16:creationId xmlns:a16="http://schemas.microsoft.com/office/drawing/2014/main" id="{39A766E7-0A88-8344-9DB5-49E1D1E1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533400" cy="533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5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008D3549-81AE-BC4D-BA7B-A1BDF8BCB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16" y="2755232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1180041C-1224-6E47-ABBF-0EE9D45AA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316" y="1656682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6804" name="Line 4">
            <a:extLst>
              <a:ext uri="{FF2B5EF4-FFF2-40B4-BE49-F238E27FC236}">
                <a16:creationId xmlns:a16="http://schemas.microsoft.com/office/drawing/2014/main" id="{F644224B-6CC8-A84E-AA82-EBE7DA8ED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916" y="2679032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6805" name="Line 5">
            <a:extLst>
              <a:ext uri="{FF2B5EF4-FFF2-40B4-BE49-F238E27FC236}">
                <a16:creationId xmlns:a16="http://schemas.microsoft.com/office/drawing/2014/main" id="{2C9D021B-F558-2349-92A7-A7333C434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1916" y="1612232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BBD89B26-A72A-1349-8E74-9A765DFB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16" y="2145632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0A9CBA38-668C-E847-8238-40AC38720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116" y="1612232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4CA41817-932B-D744-85D7-348BA4F47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316" y="2769520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0  0  0  0 1 1  1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0  1  1  1 1 2  2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0  1  1  2 2 2  2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0  1  1  2 2 3  3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0  1  2  2 2 3  3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0  1  2  2 3 3  4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0  1  2  2 3 4  4</a:t>
            </a:r>
          </a:p>
        </p:txBody>
      </p:sp>
      <p:graphicFrame>
        <p:nvGraphicFramePr>
          <p:cNvPr id="77832" name="Object 9">
            <a:extLst>
              <a:ext uri="{FF2B5EF4-FFF2-40B4-BE49-F238E27FC236}">
                <a16:creationId xmlns:a16="http://schemas.microsoft.com/office/drawing/2014/main" id="{8B43BA50-C2F4-CB44-8176-88D593D908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7832" name="Object 9">
                        <a:extLst>
                          <a:ext uri="{FF2B5EF4-FFF2-40B4-BE49-F238E27FC236}">
                            <a16:creationId xmlns:a16="http://schemas.microsoft.com/office/drawing/2014/main" id="{8B43BA50-C2F4-CB44-8176-88D593D908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FA0E62-E86C-3542-BB78-2D143DFCAD03}"/>
              </a:ext>
            </a:extLst>
          </p:cNvPr>
          <p:cNvSpPr txBox="1"/>
          <p:nvPr/>
        </p:nvSpPr>
        <p:spPr>
          <a:xfrm>
            <a:off x="4768516" y="2129757"/>
            <a:ext cx="31438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Space requirements?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Running time?</a:t>
            </a:r>
            <a:endParaRPr lang="el-GR" altLang="en-US" sz="2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32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008D3549-81AE-BC4D-BA7B-A1BDF8BCB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16" y="2755232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1180041C-1224-6E47-ABBF-0EE9D45AA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316" y="1656682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6804" name="Line 4">
            <a:extLst>
              <a:ext uri="{FF2B5EF4-FFF2-40B4-BE49-F238E27FC236}">
                <a16:creationId xmlns:a16="http://schemas.microsoft.com/office/drawing/2014/main" id="{F644224B-6CC8-A84E-AA82-EBE7DA8ED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916" y="2679032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6805" name="Line 5">
            <a:extLst>
              <a:ext uri="{FF2B5EF4-FFF2-40B4-BE49-F238E27FC236}">
                <a16:creationId xmlns:a16="http://schemas.microsoft.com/office/drawing/2014/main" id="{2C9D021B-F558-2349-92A7-A7333C434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1916" y="1612232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BBD89B26-A72A-1349-8E74-9A765DFB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16" y="2145632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0A9CBA38-668C-E847-8238-40AC38720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116" y="1612232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4CA41817-932B-D744-85D7-348BA4F47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316" y="2769520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0  0  0  0 1 1  1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0  1  1  1 1 2  2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0  1  1  2 2 2  2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0  1  1  2 2 3  3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0  1  2  2 2 3  3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0  1  2  2 3 3  4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0  1  2  2 3 4  4</a:t>
            </a:r>
          </a:p>
        </p:txBody>
      </p:sp>
      <p:graphicFrame>
        <p:nvGraphicFramePr>
          <p:cNvPr id="77832" name="Object 9">
            <a:extLst>
              <a:ext uri="{FF2B5EF4-FFF2-40B4-BE49-F238E27FC236}">
                <a16:creationId xmlns:a16="http://schemas.microsoft.com/office/drawing/2014/main" id="{8B43BA50-C2F4-CB44-8176-88D593D908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7832" name="Object 9">
                        <a:extLst>
                          <a:ext uri="{FF2B5EF4-FFF2-40B4-BE49-F238E27FC236}">
                            <a16:creationId xmlns:a16="http://schemas.microsoft.com/office/drawing/2014/main" id="{8B43BA50-C2F4-CB44-8176-88D593D908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478FA17-4F3B-0345-8223-1AC1B527FC1B}"/>
              </a:ext>
            </a:extLst>
          </p:cNvPr>
          <p:cNvSpPr txBox="1"/>
          <p:nvPr/>
        </p:nvSpPr>
        <p:spPr>
          <a:xfrm>
            <a:off x="4616115" y="2131513"/>
            <a:ext cx="40126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Space requirements: </a:t>
            </a:r>
            <a:r>
              <a:rPr lang="el-GR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(nm)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Running time: </a:t>
            </a:r>
            <a:r>
              <a:rPr lang="el-GR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(nm)</a:t>
            </a:r>
            <a:endParaRPr lang="el-GR" altLang="en-US" sz="28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96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0271069-45F2-A84A-AB93-767ED8FB5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algorithm</a:t>
            </a:r>
          </a:p>
        </p:txBody>
      </p:sp>
      <p:pic>
        <p:nvPicPr>
          <p:cNvPr id="78850" name="Picture 8">
            <a:extLst>
              <a:ext uri="{FF2B5EF4-FFF2-40B4-BE49-F238E27FC236}">
                <a16:creationId xmlns:a16="http://schemas.microsoft.com/office/drawing/2014/main" id="{09A75118-4C03-444C-9C93-1E37D16D5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7838"/>
            <a:ext cx="5457825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668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3" name="Picture 7">
            <a:extLst>
              <a:ext uri="{FF2B5EF4-FFF2-40B4-BE49-F238E27FC236}">
                <a16:creationId xmlns:a16="http://schemas.microsoft.com/office/drawing/2014/main" id="{4019AC82-E460-DC45-921A-6CB221FE4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7838"/>
            <a:ext cx="5457825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0" name="Rectangle 2">
            <a:extLst>
              <a:ext uri="{FF2B5EF4-FFF2-40B4-BE49-F238E27FC236}">
                <a16:creationId xmlns:a16="http://schemas.microsoft.com/office/drawing/2014/main" id="{F8828D43-934E-7D45-90B2-9EF235698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algorithm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883033BF-7678-0A45-8D22-C15E8464C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90800"/>
            <a:ext cx="4419600" cy="1371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853B2474-D5D0-884C-A6E1-B71655498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Base case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26248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7" name="Picture 7">
            <a:extLst>
              <a:ext uri="{FF2B5EF4-FFF2-40B4-BE49-F238E27FC236}">
                <a16:creationId xmlns:a16="http://schemas.microsoft.com/office/drawing/2014/main" id="{AD2CA99A-F5D1-4649-8EE4-C892AA802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7838"/>
            <a:ext cx="5457825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4" name="Rectangle 2">
            <a:extLst>
              <a:ext uri="{FF2B5EF4-FFF2-40B4-BE49-F238E27FC236}">
                <a16:creationId xmlns:a16="http://schemas.microsoft.com/office/drawing/2014/main" id="{BF897808-D042-2B47-8E0F-A4279E791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algorithm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405753A4-9011-B441-B02E-39181351D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62400"/>
            <a:ext cx="3810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50AD6E50-B9D6-274E-A534-B765093E2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386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Fill in the matrix</a:t>
            </a:r>
          </a:p>
        </p:txBody>
      </p:sp>
    </p:spTree>
    <p:extLst>
      <p:ext uri="{BB962C8B-B14F-4D97-AF65-F5344CB8AC3E}">
        <p14:creationId xmlns:p14="http://schemas.microsoft.com/office/powerpoint/2010/main" val="241567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6">
            <a:extLst>
              <a:ext uri="{FF2B5EF4-FFF2-40B4-BE49-F238E27FC236}">
                <a16:creationId xmlns:a16="http://schemas.microsoft.com/office/drawing/2014/main" id="{3DA429C4-596C-8947-AFF3-FD3400BBD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7838"/>
            <a:ext cx="5457825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8" name="Rectangle 2">
            <a:extLst>
              <a:ext uri="{FF2B5EF4-FFF2-40B4-BE49-F238E27FC236}">
                <a16:creationId xmlns:a16="http://schemas.microsoft.com/office/drawing/2014/main" id="{C1459640-DE1D-E941-A71C-A3BAB9D6B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algorithm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925154F4-DDB1-4043-8857-2134D1DD2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95800"/>
            <a:ext cx="54864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821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6">
            <a:extLst>
              <a:ext uri="{FF2B5EF4-FFF2-40B4-BE49-F238E27FC236}">
                <a16:creationId xmlns:a16="http://schemas.microsoft.com/office/drawing/2014/main" id="{90A0778F-98F2-2043-978E-C14519209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7838"/>
            <a:ext cx="5457825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2" name="Rectangle 2">
            <a:extLst>
              <a:ext uri="{FF2B5EF4-FFF2-40B4-BE49-F238E27FC236}">
                <a16:creationId xmlns:a16="http://schemas.microsoft.com/office/drawing/2014/main" id="{A02092D2-938B-FE4F-BDD5-CE859E94C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algorithm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CF12FF96-25BB-6840-A1F7-BE3DCF47C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29200"/>
            <a:ext cx="54864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53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9" name="Picture 6">
            <a:extLst>
              <a:ext uri="{FF2B5EF4-FFF2-40B4-BE49-F238E27FC236}">
                <a16:creationId xmlns:a16="http://schemas.microsoft.com/office/drawing/2014/main" id="{EF17C3E3-460D-E64F-88BD-B93FBD734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7838"/>
            <a:ext cx="5457825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6" name="Rectangle 2">
            <a:extLst>
              <a:ext uri="{FF2B5EF4-FFF2-40B4-BE49-F238E27FC236}">
                <a16:creationId xmlns:a16="http://schemas.microsoft.com/office/drawing/2014/main" id="{A4149837-DAB3-F546-A12B-20E334C91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algorithm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36C4D1AF-9575-8741-ACAD-E55C1852C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96000"/>
            <a:ext cx="54864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8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7EF0-46CB-954E-97CE-174DEF3F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1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8C46-E392-A842-8575-261522024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Math foundations</a:t>
            </a:r>
          </a:p>
          <a:p>
            <a:r>
              <a:rPr lang="en-US" dirty="0"/>
              <a:t>log properties</a:t>
            </a:r>
          </a:p>
          <a:p>
            <a:r>
              <a:rPr lang="en-US" dirty="0"/>
              <a:t>properties of exponentials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Proofs by induction (weak, strong, and structural)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Big-O (theta and omega)</a:t>
            </a:r>
          </a:p>
          <a:p>
            <a:r>
              <a:rPr lang="en-US" dirty="0"/>
              <a:t>Proving and disproving</a:t>
            </a:r>
          </a:p>
          <a:p>
            <a:r>
              <a:rPr lang="en-US" dirty="0"/>
              <a:t>Categories and function ordering</a:t>
            </a:r>
          </a:p>
        </p:txBody>
      </p:sp>
    </p:spTree>
    <p:extLst>
      <p:ext uri="{BB962C8B-B14F-4D97-AF65-F5344CB8AC3E}">
        <p14:creationId xmlns:p14="http://schemas.microsoft.com/office/powerpoint/2010/main" val="864144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E33588C3-1032-5948-A99C-78BF73F1B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Keeping track of the solution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CF1B82D-ADF3-7E43-ADB0-27CEB45A7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40305"/>
            <a:ext cx="7467600" cy="2269958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Our LCS algorithm only calculated the length of the LCS between X and Y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What if we wanted to know the actual sequence?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7480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831B2452-6C4A-CE47-83DF-9F4F4FA11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370D1C0F-E73F-784B-B47C-D5B4DECB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4756" name="Line 4">
            <a:extLst>
              <a:ext uri="{FF2B5EF4-FFF2-40B4-BE49-F238E27FC236}">
                <a16:creationId xmlns:a16="http://schemas.microsoft.com/office/drawing/2014/main" id="{83BFFE72-8882-A147-B704-79F63C44F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57" name="Line 5">
            <a:extLst>
              <a:ext uri="{FF2B5EF4-FFF2-40B4-BE49-F238E27FC236}">
                <a16:creationId xmlns:a16="http://schemas.microsoft.com/office/drawing/2014/main" id="{748687AF-F3F8-1B41-B9E2-D1FCE6B7A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58" name="Text Box 6">
            <a:extLst>
              <a:ext uri="{FF2B5EF4-FFF2-40B4-BE49-F238E27FC236}">
                <a16:creationId xmlns:a16="http://schemas.microsoft.com/office/drawing/2014/main" id="{8047A549-D723-8541-B558-478C99139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4759" name="Text Box 7">
            <a:extLst>
              <a:ext uri="{FF2B5EF4-FFF2-40B4-BE49-F238E27FC236}">
                <a16:creationId xmlns:a16="http://schemas.microsoft.com/office/drawing/2014/main" id="{F71E638E-A35C-204D-8416-B3AE3639F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8822E0D9-FBE7-8C43-8EBA-5E8260C6A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0  0  0  0 0 0  0</a:t>
            </a:r>
            <a:br>
              <a:rPr lang="en-US" altLang="en-US" sz="2800" dirty="0"/>
            </a:br>
            <a:r>
              <a:rPr lang="en-US" altLang="en-US" sz="2800" dirty="0"/>
              <a:t>0  0  0  0 1 1  1</a:t>
            </a:r>
            <a:br>
              <a:rPr lang="en-US" altLang="en-US" sz="2800" dirty="0"/>
            </a:br>
            <a:r>
              <a:rPr lang="en-US" altLang="en-US" sz="2800" dirty="0"/>
              <a:t>0  1  1  1 1 2  2</a:t>
            </a:r>
            <a:br>
              <a:rPr lang="en-US" altLang="en-US" sz="2800" dirty="0"/>
            </a:br>
            <a:r>
              <a:rPr lang="en-US" altLang="en-US" sz="2800" dirty="0"/>
              <a:t>0  1  1  2 2 2  2</a:t>
            </a:r>
            <a:br>
              <a:rPr lang="en-US" altLang="en-US" sz="2800" dirty="0"/>
            </a:br>
            <a:r>
              <a:rPr lang="en-US" altLang="en-US" sz="2800" dirty="0"/>
              <a:t>0  1  1  2 2 </a:t>
            </a:r>
            <a:r>
              <a:rPr lang="en-US" altLang="en-US" sz="2800" dirty="0">
                <a:solidFill>
                  <a:srgbClr val="FF0000"/>
                </a:solidFill>
              </a:rPr>
              <a:t>?</a:t>
            </a:r>
            <a:br>
              <a:rPr lang="en-US" altLang="en-US" sz="2800" dirty="0">
                <a:solidFill>
                  <a:srgbClr val="0000FF"/>
                </a:solidFill>
              </a:rPr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0BB9FE77-B879-9F41-92FF-BA7ADE043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LCS(ABCB, BDCAB)</a:t>
            </a:r>
          </a:p>
        </p:txBody>
      </p:sp>
      <p:graphicFrame>
        <p:nvGraphicFramePr>
          <p:cNvPr id="75785" name="Object 12">
            <a:extLst>
              <a:ext uri="{FF2B5EF4-FFF2-40B4-BE49-F238E27FC236}">
                <a16:creationId xmlns:a16="http://schemas.microsoft.com/office/drawing/2014/main" id="{10B96D89-EE0A-8949-9563-A13615B68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5785" name="Object 12">
                        <a:extLst>
                          <a:ext uri="{FF2B5EF4-FFF2-40B4-BE49-F238E27FC236}">
                            <a16:creationId xmlns:a16="http://schemas.microsoft.com/office/drawing/2014/main" id="{10B96D89-EE0A-8949-9563-A13615B68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5FA3B8-4FF3-CB41-BCCB-306304275B32}"/>
              </a:ext>
            </a:extLst>
          </p:cNvPr>
          <p:cNvSpPr/>
          <p:nvPr/>
        </p:nvSpPr>
        <p:spPr>
          <a:xfrm>
            <a:off x="2362200" y="304800"/>
            <a:ext cx="510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7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831B2452-6C4A-CE47-83DF-9F4F4FA11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370D1C0F-E73F-784B-B47C-D5B4DECB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4756" name="Line 4">
            <a:extLst>
              <a:ext uri="{FF2B5EF4-FFF2-40B4-BE49-F238E27FC236}">
                <a16:creationId xmlns:a16="http://schemas.microsoft.com/office/drawing/2014/main" id="{83BFFE72-8882-A147-B704-79F63C44F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57" name="Line 5">
            <a:extLst>
              <a:ext uri="{FF2B5EF4-FFF2-40B4-BE49-F238E27FC236}">
                <a16:creationId xmlns:a16="http://schemas.microsoft.com/office/drawing/2014/main" id="{748687AF-F3F8-1B41-B9E2-D1FCE6B7A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58" name="Text Box 6">
            <a:extLst>
              <a:ext uri="{FF2B5EF4-FFF2-40B4-BE49-F238E27FC236}">
                <a16:creationId xmlns:a16="http://schemas.microsoft.com/office/drawing/2014/main" id="{8047A549-D723-8541-B558-478C99139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4759" name="Text Box 7">
            <a:extLst>
              <a:ext uri="{FF2B5EF4-FFF2-40B4-BE49-F238E27FC236}">
                <a16:creationId xmlns:a16="http://schemas.microsoft.com/office/drawing/2014/main" id="{F71E638E-A35C-204D-8416-B3AE3639F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8822E0D9-FBE7-8C43-8EBA-5E8260C6A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0  0  0  0 0 0  0</a:t>
            </a:r>
            <a:br>
              <a:rPr lang="en-US" altLang="en-US" sz="2800" dirty="0"/>
            </a:br>
            <a:r>
              <a:rPr lang="en-US" altLang="en-US" sz="2800" dirty="0"/>
              <a:t>0  0  0  0 1 1  1</a:t>
            </a:r>
            <a:br>
              <a:rPr lang="en-US" altLang="en-US" sz="2800" dirty="0"/>
            </a:br>
            <a:r>
              <a:rPr lang="en-US" altLang="en-US" sz="2800" dirty="0"/>
              <a:t>0  1  1  1 1 2  2</a:t>
            </a:r>
            <a:br>
              <a:rPr lang="en-US" altLang="en-US" sz="2800" dirty="0"/>
            </a:br>
            <a:r>
              <a:rPr lang="en-US" altLang="en-US" sz="2800" dirty="0"/>
              <a:t>0  1  1  2 2 2  2</a:t>
            </a:r>
            <a:br>
              <a:rPr lang="en-US" altLang="en-US" sz="2800" dirty="0"/>
            </a:br>
            <a:r>
              <a:rPr lang="en-US" altLang="en-US" sz="2800" dirty="0"/>
              <a:t>0  1  1  2 2 </a:t>
            </a:r>
            <a:r>
              <a:rPr lang="en-US" altLang="en-US" sz="2800" dirty="0">
                <a:solidFill>
                  <a:srgbClr val="0000FF"/>
                </a:solidFill>
              </a:rPr>
              <a:t>3</a:t>
            </a:r>
            <a:br>
              <a:rPr lang="en-US" altLang="en-US" sz="2800" dirty="0">
                <a:solidFill>
                  <a:srgbClr val="0000FF"/>
                </a:solidFill>
              </a:rPr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0BB9FE77-B879-9F41-92FF-BA7ADE043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LCS(ABCB, BDCAB)</a:t>
            </a:r>
          </a:p>
        </p:txBody>
      </p:sp>
      <p:graphicFrame>
        <p:nvGraphicFramePr>
          <p:cNvPr id="75785" name="Object 12">
            <a:extLst>
              <a:ext uri="{FF2B5EF4-FFF2-40B4-BE49-F238E27FC236}">
                <a16:creationId xmlns:a16="http://schemas.microsoft.com/office/drawing/2014/main" id="{10B96D89-EE0A-8949-9563-A13615B68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5785" name="Object 12">
                        <a:extLst>
                          <a:ext uri="{FF2B5EF4-FFF2-40B4-BE49-F238E27FC236}">
                            <a16:creationId xmlns:a16="http://schemas.microsoft.com/office/drawing/2014/main" id="{10B96D89-EE0A-8949-9563-A13615B68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5FA3B8-4FF3-CB41-BCCB-306304275B32}"/>
              </a:ext>
            </a:extLst>
          </p:cNvPr>
          <p:cNvSpPr/>
          <p:nvPr/>
        </p:nvSpPr>
        <p:spPr>
          <a:xfrm>
            <a:off x="2362200" y="304800"/>
            <a:ext cx="510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2BD5F929-E51C-AD44-B3E7-BC1F850151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4419600"/>
            <a:ext cx="1524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52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831B2452-6C4A-CE47-83DF-9F4F4FA11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370D1C0F-E73F-784B-B47C-D5B4DECB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4756" name="Line 4">
            <a:extLst>
              <a:ext uri="{FF2B5EF4-FFF2-40B4-BE49-F238E27FC236}">
                <a16:creationId xmlns:a16="http://schemas.microsoft.com/office/drawing/2014/main" id="{83BFFE72-8882-A147-B704-79F63C44F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57" name="Line 5">
            <a:extLst>
              <a:ext uri="{FF2B5EF4-FFF2-40B4-BE49-F238E27FC236}">
                <a16:creationId xmlns:a16="http://schemas.microsoft.com/office/drawing/2014/main" id="{748687AF-F3F8-1B41-B9E2-D1FCE6B7A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58" name="Text Box 6">
            <a:extLst>
              <a:ext uri="{FF2B5EF4-FFF2-40B4-BE49-F238E27FC236}">
                <a16:creationId xmlns:a16="http://schemas.microsoft.com/office/drawing/2014/main" id="{8047A549-D723-8541-B558-478C99139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4759" name="Text Box 7">
            <a:extLst>
              <a:ext uri="{FF2B5EF4-FFF2-40B4-BE49-F238E27FC236}">
                <a16:creationId xmlns:a16="http://schemas.microsoft.com/office/drawing/2014/main" id="{F71E638E-A35C-204D-8416-B3AE3639F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8822E0D9-FBE7-8C43-8EBA-5E8260C6A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0  0  0  0 0 0  0</a:t>
            </a:r>
            <a:br>
              <a:rPr lang="en-US" altLang="en-US" sz="2800" dirty="0"/>
            </a:br>
            <a:r>
              <a:rPr lang="en-US" altLang="en-US" sz="2800" dirty="0"/>
              <a:t>0  0  0  0 1 1  1</a:t>
            </a:r>
            <a:br>
              <a:rPr lang="en-US" altLang="en-US" sz="2800" dirty="0"/>
            </a:br>
            <a:r>
              <a:rPr lang="en-US" altLang="en-US" sz="2800" dirty="0"/>
              <a:t>0  1  1  1 1 2  2</a:t>
            </a:r>
            <a:br>
              <a:rPr lang="en-US" altLang="en-US" sz="2800" dirty="0"/>
            </a:br>
            <a:r>
              <a:rPr lang="en-US" altLang="en-US" sz="2800" dirty="0"/>
              <a:t>0  1  1  2 2 2  2</a:t>
            </a:r>
            <a:br>
              <a:rPr lang="en-US" altLang="en-US" sz="2800" dirty="0"/>
            </a:br>
            <a:r>
              <a:rPr lang="en-US" altLang="en-US" sz="2800" dirty="0"/>
              <a:t>0  1  1  2 2 3</a:t>
            </a:r>
            <a:r>
              <a:rPr lang="en-US" altLang="en-US" sz="2800" dirty="0">
                <a:solidFill>
                  <a:srgbClr val="0000FF"/>
                </a:solidFill>
              </a:rPr>
              <a:t>  </a:t>
            </a:r>
            <a:r>
              <a:rPr lang="en-US" altLang="en-US" sz="2800" dirty="0">
                <a:solidFill>
                  <a:srgbClr val="FF0000"/>
                </a:solidFill>
              </a:rPr>
              <a:t>?</a:t>
            </a:r>
            <a:br>
              <a:rPr lang="en-US" altLang="en-US" sz="2800" dirty="0">
                <a:solidFill>
                  <a:srgbClr val="0000FF"/>
                </a:solidFill>
              </a:rPr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0BB9FE77-B879-9F41-92FF-BA7ADE043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33327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LCS(ABCB, BDCABA)</a:t>
            </a:r>
          </a:p>
        </p:txBody>
      </p:sp>
      <p:graphicFrame>
        <p:nvGraphicFramePr>
          <p:cNvPr id="75785" name="Object 12">
            <a:extLst>
              <a:ext uri="{FF2B5EF4-FFF2-40B4-BE49-F238E27FC236}">
                <a16:creationId xmlns:a16="http://schemas.microsoft.com/office/drawing/2014/main" id="{10B96D89-EE0A-8949-9563-A13615B688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86786"/>
              </p:ext>
            </p:extLst>
          </p:nvPr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5785" name="Object 12">
                        <a:extLst>
                          <a:ext uri="{FF2B5EF4-FFF2-40B4-BE49-F238E27FC236}">
                            <a16:creationId xmlns:a16="http://schemas.microsoft.com/office/drawing/2014/main" id="{10B96D89-EE0A-8949-9563-A13615B68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5FA3B8-4FF3-CB41-BCCB-306304275B32}"/>
              </a:ext>
            </a:extLst>
          </p:cNvPr>
          <p:cNvSpPr/>
          <p:nvPr/>
        </p:nvSpPr>
        <p:spPr>
          <a:xfrm>
            <a:off x="2346158" y="723900"/>
            <a:ext cx="510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2BD5F929-E51C-AD44-B3E7-BC1F850151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4419600"/>
            <a:ext cx="1524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3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831B2452-6C4A-CE47-83DF-9F4F4FA11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370D1C0F-E73F-784B-B47C-D5B4DECB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74756" name="Line 4">
            <a:extLst>
              <a:ext uri="{FF2B5EF4-FFF2-40B4-BE49-F238E27FC236}">
                <a16:creationId xmlns:a16="http://schemas.microsoft.com/office/drawing/2014/main" id="{83BFFE72-8882-A147-B704-79F63C44F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57" name="Line 5">
            <a:extLst>
              <a:ext uri="{FF2B5EF4-FFF2-40B4-BE49-F238E27FC236}">
                <a16:creationId xmlns:a16="http://schemas.microsoft.com/office/drawing/2014/main" id="{748687AF-F3F8-1B41-B9E2-D1FCE6B7A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4758" name="Text Box 6">
            <a:extLst>
              <a:ext uri="{FF2B5EF4-FFF2-40B4-BE49-F238E27FC236}">
                <a16:creationId xmlns:a16="http://schemas.microsoft.com/office/drawing/2014/main" id="{8047A549-D723-8541-B558-478C99139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74759" name="Text Box 7">
            <a:extLst>
              <a:ext uri="{FF2B5EF4-FFF2-40B4-BE49-F238E27FC236}">
                <a16:creationId xmlns:a16="http://schemas.microsoft.com/office/drawing/2014/main" id="{F71E638E-A35C-204D-8416-B3AE3639F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8822E0D9-FBE7-8C43-8EBA-5E8260C6A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0  0  0  0 0 0  0</a:t>
            </a:r>
            <a:br>
              <a:rPr lang="en-US" altLang="en-US" sz="2800" dirty="0"/>
            </a:br>
            <a:r>
              <a:rPr lang="en-US" altLang="en-US" sz="2800" dirty="0"/>
              <a:t>0  0  0  0 1 1  1</a:t>
            </a:r>
            <a:br>
              <a:rPr lang="en-US" altLang="en-US" sz="2800" dirty="0"/>
            </a:br>
            <a:r>
              <a:rPr lang="en-US" altLang="en-US" sz="2800" dirty="0"/>
              <a:t>0  1  1  1 1 2  2</a:t>
            </a:r>
            <a:br>
              <a:rPr lang="en-US" altLang="en-US" sz="2800" dirty="0"/>
            </a:br>
            <a:r>
              <a:rPr lang="en-US" altLang="en-US" sz="2800" dirty="0"/>
              <a:t>0  1  1  2 2 2  2</a:t>
            </a:r>
            <a:br>
              <a:rPr lang="en-US" altLang="en-US" sz="2800" dirty="0"/>
            </a:br>
            <a:r>
              <a:rPr lang="en-US" altLang="en-US" sz="2800" dirty="0"/>
              <a:t>0  1  1  2 2 3</a:t>
            </a:r>
            <a:r>
              <a:rPr lang="en-US" altLang="en-US" sz="2800" dirty="0">
                <a:solidFill>
                  <a:srgbClr val="0000FF"/>
                </a:solidFill>
              </a:rPr>
              <a:t>  </a:t>
            </a:r>
            <a:r>
              <a:rPr lang="en-US" altLang="en-US" sz="2800" dirty="0"/>
              <a:t>3</a:t>
            </a:r>
            <a:br>
              <a:rPr lang="en-US" altLang="en-US" sz="2800" dirty="0">
                <a:solidFill>
                  <a:srgbClr val="0000FF"/>
                </a:solidFill>
              </a:rPr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  <a:br>
              <a:rPr lang="en-US" altLang="en-US" sz="2800" dirty="0"/>
            </a:br>
            <a:r>
              <a:rPr lang="en-US" altLang="en-US" sz="2800" dirty="0"/>
              <a:t>0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0BB9FE77-B879-9F41-92FF-BA7ADE043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33327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LCS(ABCB, BDCABA)</a:t>
            </a:r>
          </a:p>
        </p:txBody>
      </p:sp>
      <p:graphicFrame>
        <p:nvGraphicFramePr>
          <p:cNvPr id="75785" name="Object 12">
            <a:extLst>
              <a:ext uri="{FF2B5EF4-FFF2-40B4-BE49-F238E27FC236}">
                <a16:creationId xmlns:a16="http://schemas.microsoft.com/office/drawing/2014/main" id="{10B96D89-EE0A-8949-9563-A13615B68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5785" name="Object 12">
                        <a:extLst>
                          <a:ext uri="{FF2B5EF4-FFF2-40B4-BE49-F238E27FC236}">
                            <a16:creationId xmlns:a16="http://schemas.microsoft.com/office/drawing/2014/main" id="{10B96D89-EE0A-8949-9563-A13615B68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5FA3B8-4FF3-CB41-BCCB-306304275B32}"/>
              </a:ext>
            </a:extLst>
          </p:cNvPr>
          <p:cNvSpPr/>
          <p:nvPr/>
        </p:nvSpPr>
        <p:spPr>
          <a:xfrm>
            <a:off x="2346158" y="723900"/>
            <a:ext cx="510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ine 47">
            <a:extLst>
              <a:ext uri="{FF2B5EF4-FFF2-40B4-BE49-F238E27FC236}">
                <a16:creationId xmlns:a16="http://schemas.microsoft.com/office/drawing/2014/main" id="{2BD5F929-E51C-AD44-B3E7-BC1F850151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4419600"/>
            <a:ext cx="1524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Line 39">
            <a:extLst>
              <a:ext uri="{FF2B5EF4-FFF2-40B4-BE49-F238E27FC236}">
                <a16:creationId xmlns:a16="http://schemas.microsoft.com/office/drawing/2014/main" id="{A356483C-4B99-2D40-823C-DC585C35A7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4648200"/>
            <a:ext cx="228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1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DDDC5DFF-91C0-9C49-948D-4FFD494BA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987815DA-8334-6245-94E5-6E267A8EC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071D2474-B44F-654E-AF12-DCEFD803E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B59FBC93-B498-5447-B262-AFCFC9213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A6E34F25-35DC-ED40-9FD3-58526334E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2BEB5B4B-7471-174E-A64D-817B3E247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86024" name="Text Box 8">
            <a:extLst>
              <a:ext uri="{FF2B5EF4-FFF2-40B4-BE49-F238E27FC236}">
                <a16:creationId xmlns:a16="http://schemas.microsoft.com/office/drawing/2014/main" id="{A614B85A-47B4-7B4D-9D70-B101A119C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0  0  0  0 0 0  0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0  0  0  0 1 1  1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0  1  1  1 1 2  2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0  1  1  2 2 2  2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0  1  1  2 2 3  3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0  1  2  2 2 3  3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0  1  2  2 3 3  4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</a:rPr>
              <a:t>0  1  2  2 3 4  4</a:t>
            </a:r>
          </a:p>
        </p:txBody>
      </p:sp>
      <p:sp>
        <p:nvSpPr>
          <p:cNvPr id="86030" name="Line 14">
            <a:extLst>
              <a:ext uri="{FF2B5EF4-FFF2-40B4-BE49-F238E27FC236}">
                <a16:creationId xmlns:a16="http://schemas.microsoft.com/office/drawing/2014/main" id="{56DCA701-C834-174D-8A8F-F42B9F45CB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57150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31" name="Line 15">
            <a:extLst>
              <a:ext uri="{FF2B5EF4-FFF2-40B4-BE49-F238E27FC236}">
                <a16:creationId xmlns:a16="http://schemas.microsoft.com/office/drawing/2014/main" id="{7D38DE51-0CAE-EC40-9110-6B4FF0059F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5638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32" name="Line 16">
            <a:extLst>
              <a:ext uri="{FF2B5EF4-FFF2-40B4-BE49-F238E27FC236}">
                <a16:creationId xmlns:a16="http://schemas.microsoft.com/office/drawing/2014/main" id="{83FB5340-CFED-004A-8819-210D3742A5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5638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33" name="Line 17">
            <a:extLst>
              <a:ext uri="{FF2B5EF4-FFF2-40B4-BE49-F238E27FC236}">
                <a16:creationId xmlns:a16="http://schemas.microsoft.com/office/drawing/2014/main" id="{FC9E0B91-AD85-7444-8914-0A556DF662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5638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34" name="Line 18">
            <a:extLst>
              <a:ext uri="{FF2B5EF4-FFF2-40B4-BE49-F238E27FC236}">
                <a16:creationId xmlns:a16="http://schemas.microsoft.com/office/drawing/2014/main" id="{2F81D01A-C1B1-ED45-81E6-3B85543FED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5257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8BC251F8-CCC1-B743-A9AF-938E02C7B7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5257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36" name="Line 20">
            <a:extLst>
              <a:ext uri="{FF2B5EF4-FFF2-40B4-BE49-F238E27FC236}">
                <a16:creationId xmlns:a16="http://schemas.microsoft.com/office/drawing/2014/main" id="{12D997CA-4AF3-484D-84AD-FE05AE0EFB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5257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37" name="Line 21">
            <a:extLst>
              <a:ext uri="{FF2B5EF4-FFF2-40B4-BE49-F238E27FC236}">
                <a16:creationId xmlns:a16="http://schemas.microsoft.com/office/drawing/2014/main" id="{BD6E0A04-2311-BC4A-9C1B-3038932AD5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5257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38" name="Line 22">
            <a:extLst>
              <a:ext uri="{FF2B5EF4-FFF2-40B4-BE49-F238E27FC236}">
                <a16:creationId xmlns:a16="http://schemas.microsoft.com/office/drawing/2014/main" id="{8BBF4A8F-B1EE-6F43-93B4-F15A61BDE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39" name="Line 23">
            <a:extLst>
              <a:ext uri="{FF2B5EF4-FFF2-40B4-BE49-F238E27FC236}">
                <a16:creationId xmlns:a16="http://schemas.microsoft.com/office/drawing/2014/main" id="{FDCA914A-8EC3-0B4B-AEB8-CC5325A792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40" name="Line 24">
            <a:extLst>
              <a:ext uri="{FF2B5EF4-FFF2-40B4-BE49-F238E27FC236}">
                <a16:creationId xmlns:a16="http://schemas.microsoft.com/office/drawing/2014/main" id="{21091D7A-41EC-5F4A-B40A-D1F6923FE2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41" name="Line 25">
            <a:extLst>
              <a:ext uri="{FF2B5EF4-FFF2-40B4-BE49-F238E27FC236}">
                <a16:creationId xmlns:a16="http://schemas.microsoft.com/office/drawing/2014/main" id="{69189A32-EB11-984D-BF14-15095A0E64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42" name="Line 26">
            <a:extLst>
              <a:ext uri="{FF2B5EF4-FFF2-40B4-BE49-F238E27FC236}">
                <a16:creationId xmlns:a16="http://schemas.microsoft.com/office/drawing/2014/main" id="{3FF4EC6C-3C35-C544-A010-71272500C4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43" name="Line 27">
            <a:extLst>
              <a:ext uri="{FF2B5EF4-FFF2-40B4-BE49-F238E27FC236}">
                <a16:creationId xmlns:a16="http://schemas.microsoft.com/office/drawing/2014/main" id="{4CEA5E83-76FC-6B43-A158-4199B7E31F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4419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44" name="Line 28">
            <a:extLst>
              <a:ext uri="{FF2B5EF4-FFF2-40B4-BE49-F238E27FC236}">
                <a16:creationId xmlns:a16="http://schemas.microsoft.com/office/drawing/2014/main" id="{398B2FDF-480B-2444-955C-7D85390C66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4419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45" name="Line 29">
            <a:extLst>
              <a:ext uri="{FF2B5EF4-FFF2-40B4-BE49-F238E27FC236}">
                <a16:creationId xmlns:a16="http://schemas.microsoft.com/office/drawing/2014/main" id="{4B76E8AE-EB30-9444-8893-45A0A56E54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4419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46" name="Line 30">
            <a:extLst>
              <a:ext uri="{FF2B5EF4-FFF2-40B4-BE49-F238E27FC236}">
                <a16:creationId xmlns:a16="http://schemas.microsoft.com/office/drawing/2014/main" id="{1D5EFDCF-24A8-C14B-B7EE-332A95FA50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3962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47" name="Line 31">
            <a:extLst>
              <a:ext uri="{FF2B5EF4-FFF2-40B4-BE49-F238E27FC236}">
                <a16:creationId xmlns:a16="http://schemas.microsoft.com/office/drawing/2014/main" id="{CE42E6E9-929E-5C48-8AEF-215B3B4FB9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962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49" name="Line 33">
            <a:extLst>
              <a:ext uri="{FF2B5EF4-FFF2-40B4-BE49-F238E27FC236}">
                <a16:creationId xmlns:a16="http://schemas.microsoft.com/office/drawing/2014/main" id="{EE65BB12-A09D-6849-8786-B7EAA168B2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3962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50" name="Line 34">
            <a:extLst>
              <a:ext uri="{FF2B5EF4-FFF2-40B4-BE49-F238E27FC236}">
                <a16:creationId xmlns:a16="http://schemas.microsoft.com/office/drawing/2014/main" id="{45367AF5-C6B0-9844-9970-4FC65EC6D2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3962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51" name="Line 35">
            <a:extLst>
              <a:ext uri="{FF2B5EF4-FFF2-40B4-BE49-F238E27FC236}">
                <a16:creationId xmlns:a16="http://schemas.microsoft.com/office/drawing/2014/main" id="{FF66CE2D-0E61-3B47-AA55-C0DBC028D1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3581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52" name="Line 36">
            <a:extLst>
              <a:ext uri="{FF2B5EF4-FFF2-40B4-BE49-F238E27FC236}">
                <a16:creationId xmlns:a16="http://schemas.microsoft.com/office/drawing/2014/main" id="{1BD5B73D-ED4C-8743-A93C-A8E21B4B1F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31242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53" name="Line 37">
            <a:extLst>
              <a:ext uri="{FF2B5EF4-FFF2-40B4-BE49-F238E27FC236}">
                <a16:creationId xmlns:a16="http://schemas.microsoft.com/office/drawing/2014/main" id="{D67E5B22-EFC4-8D49-A6C8-9047B027DC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31242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54" name="Line 38">
            <a:extLst>
              <a:ext uri="{FF2B5EF4-FFF2-40B4-BE49-F238E27FC236}">
                <a16:creationId xmlns:a16="http://schemas.microsoft.com/office/drawing/2014/main" id="{604FA28A-7B52-2442-93EE-5810E2C579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31242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55" name="Line 39">
            <a:extLst>
              <a:ext uri="{FF2B5EF4-FFF2-40B4-BE49-F238E27FC236}">
                <a16:creationId xmlns:a16="http://schemas.microsoft.com/office/drawing/2014/main" id="{D68F7F78-6339-854A-B045-B2A3E30648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4648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56" name="Line 40">
            <a:extLst>
              <a:ext uri="{FF2B5EF4-FFF2-40B4-BE49-F238E27FC236}">
                <a16:creationId xmlns:a16="http://schemas.microsoft.com/office/drawing/2014/main" id="{51CDB824-9E8A-EA4C-8555-8A95EE03C2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4267200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57" name="Line 41">
            <a:extLst>
              <a:ext uri="{FF2B5EF4-FFF2-40B4-BE49-F238E27FC236}">
                <a16:creationId xmlns:a16="http://schemas.microsoft.com/office/drawing/2014/main" id="{78F4D321-1FE8-FB4D-8306-A8A2211747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3886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58" name="Line 42">
            <a:extLst>
              <a:ext uri="{FF2B5EF4-FFF2-40B4-BE49-F238E27FC236}">
                <a16:creationId xmlns:a16="http://schemas.microsoft.com/office/drawing/2014/main" id="{7322256A-B007-9247-8EEA-C0273D84DF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3886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59" name="Line 43">
            <a:extLst>
              <a:ext uri="{FF2B5EF4-FFF2-40B4-BE49-F238E27FC236}">
                <a16:creationId xmlns:a16="http://schemas.microsoft.com/office/drawing/2014/main" id="{9630EA42-4E65-C84A-A2CC-484CF3FD2D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34290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60" name="Line 44">
            <a:extLst>
              <a:ext uri="{FF2B5EF4-FFF2-40B4-BE49-F238E27FC236}">
                <a16:creationId xmlns:a16="http://schemas.microsoft.com/office/drawing/2014/main" id="{3B6E8A1E-1661-974F-BBB4-2BC064844F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57150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61" name="Line 45">
            <a:extLst>
              <a:ext uri="{FF2B5EF4-FFF2-40B4-BE49-F238E27FC236}">
                <a16:creationId xmlns:a16="http://schemas.microsoft.com/office/drawing/2014/main" id="{A7D41A9E-E301-9E49-B0D9-3E8C942271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57912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62" name="Line 46">
            <a:extLst>
              <a:ext uri="{FF2B5EF4-FFF2-40B4-BE49-F238E27FC236}">
                <a16:creationId xmlns:a16="http://schemas.microsoft.com/office/drawing/2014/main" id="{27A110B5-0E3D-B640-9301-1388CD988C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48768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63" name="Line 47">
            <a:extLst>
              <a:ext uri="{FF2B5EF4-FFF2-40B4-BE49-F238E27FC236}">
                <a16:creationId xmlns:a16="http://schemas.microsoft.com/office/drawing/2014/main" id="{C63059B2-887D-5342-96DB-953A860591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44196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64" name="Line 48">
            <a:extLst>
              <a:ext uri="{FF2B5EF4-FFF2-40B4-BE49-F238E27FC236}">
                <a16:creationId xmlns:a16="http://schemas.microsoft.com/office/drawing/2014/main" id="{62690861-1271-C342-BF0B-143D66BB29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44958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65" name="Line 49">
            <a:extLst>
              <a:ext uri="{FF2B5EF4-FFF2-40B4-BE49-F238E27FC236}">
                <a16:creationId xmlns:a16="http://schemas.microsoft.com/office/drawing/2014/main" id="{EF8E79AC-DA2F-AE4E-8423-F36F081BBF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36576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66" name="Line 50">
            <a:extLst>
              <a:ext uri="{FF2B5EF4-FFF2-40B4-BE49-F238E27FC236}">
                <a16:creationId xmlns:a16="http://schemas.microsoft.com/office/drawing/2014/main" id="{48C47B8D-1286-C842-8A3F-7347E50C81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2004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67" name="Line 51">
            <a:extLst>
              <a:ext uri="{FF2B5EF4-FFF2-40B4-BE49-F238E27FC236}">
                <a16:creationId xmlns:a16="http://schemas.microsoft.com/office/drawing/2014/main" id="{488A131F-E955-3045-8994-E7F43446A7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52578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68" name="Line 52">
            <a:extLst>
              <a:ext uri="{FF2B5EF4-FFF2-40B4-BE49-F238E27FC236}">
                <a16:creationId xmlns:a16="http://schemas.microsoft.com/office/drawing/2014/main" id="{9B98CEC0-C655-D640-BA7E-110A845535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32004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69" name="Line 53">
            <a:extLst>
              <a:ext uri="{FF2B5EF4-FFF2-40B4-BE49-F238E27FC236}">
                <a16:creationId xmlns:a16="http://schemas.microsoft.com/office/drawing/2014/main" id="{F4EB39FE-9434-0247-B078-F561079B4D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35814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70" name="Line 54">
            <a:extLst>
              <a:ext uri="{FF2B5EF4-FFF2-40B4-BE49-F238E27FC236}">
                <a16:creationId xmlns:a16="http://schemas.microsoft.com/office/drawing/2014/main" id="{A2350CF0-FACC-CB4F-AD93-4CDEFC6F0E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41838" y="3810000"/>
            <a:ext cx="1825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71" name="Line 55">
            <a:extLst>
              <a:ext uri="{FF2B5EF4-FFF2-40B4-BE49-F238E27FC236}">
                <a16:creationId xmlns:a16="http://schemas.microsoft.com/office/drawing/2014/main" id="{733745A6-D64F-2E4B-BA64-F1EB99B919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40386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72" name="Line 56">
            <a:extLst>
              <a:ext uri="{FF2B5EF4-FFF2-40B4-BE49-F238E27FC236}">
                <a16:creationId xmlns:a16="http://schemas.microsoft.com/office/drawing/2014/main" id="{7D0126FB-6741-A846-99F2-DFE70B22AC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52578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73" name="Text Box 57">
            <a:extLst>
              <a:ext uri="{FF2B5EF4-FFF2-40B4-BE49-F238E27FC236}">
                <a16:creationId xmlns:a16="http://schemas.microsoft.com/office/drawing/2014/main" id="{2EF1DEC3-E026-0E41-91BE-E25A35047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599" y="3810000"/>
            <a:ext cx="27672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How do we generate the solution from this?</a:t>
            </a:r>
          </a:p>
        </p:txBody>
      </p:sp>
      <p:graphicFrame>
        <p:nvGraphicFramePr>
          <p:cNvPr id="53" name="Object 12">
            <a:extLst>
              <a:ext uri="{FF2B5EF4-FFF2-40B4-BE49-F238E27FC236}">
                <a16:creationId xmlns:a16="http://schemas.microsoft.com/office/drawing/2014/main" id="{CEC50F96-D3AE-364D-9E2C-5227616D62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5785" name="Object 12">
                        <a:extLst>
                          <a:ext uri="{FF2B5EF4-FFF2-40B4-BE49-F238E27FC236}">
                            <a16:creationId xmlns:a16="http://schemas.microsoft.com/office/drawing/2014/main" id="{10B96D89-EE0A-8949-9563-A13615B68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4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7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>
            <a:extLst>
              <a:ext uri="{FF2B5EF4-FFF2-40B4-BE49-F238E27FC236}">
                <a16:creationId xmlns:a16="http://schemas.microsoft.com/office/drawing/2014/main" id="{2A8DD430-DD23-FF40-98CE-BEBC1E80B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990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x</a:t>
            </a:r>
            <a:r>
              <a:rPr lang="en-US" sz="2800" baseline="-25000">
                <a:latin typeface="Arial" charset="0"/>
                <a:ea typeface="ＭＳ Ｐゴシック" charset="0"/>
              </a:rPr>
              <a:t>i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1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2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3  C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4  B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5  D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6  A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7  B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54AB50CE-83B2-744B-80DA-B9E611237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4465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0  1  2  3 4  5  6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y</a:t>
            </a:r>
            <a:r>
              <a:rPr lang="en-US" sz="2800" baseline="-25000">
                <a:latin typeface="Arial" charset="0"/>
                <a:ea typeface="ＭＳ Ｐゴシック" charset="0"/>
              </a:rPr>
              <a:t>j</a:t>
            </a:r>
            <a:r>
              <a:rPr lang="en-US" sz="2800">
                <a:latin typeface="Arial" charset="0"/>
                <a:ea typeface="ＭＳ Ｐゴシック" charset="0"/>
              </a:rPr>
              <a:t>  B D C A B A</a:t>
            </a:r>
          </a:p>
        </p:txBody>
      </p:sp>
      <p:sp>
        <p:nvSpPr>
          <p:cNvPr id="87044" name="Line 4">
            <a:extLst>
              <a:ext uri="{FF2B5EF4-FFF2-40B4-BE49-F238E27FC236}">
                <a16:creationId xmlns:a16="http://schemas.microsoft.com/office/drawing/2014/main" id="{C355A7B9-9DE9-3A4A-BB55-16EFA8F47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67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45" name="Line 5">
            <a:extLst>
              <a:ext uri="{FF2B5EF4-FFF2-40B4-BE49-F238E27FC236}">
                <a16:creationId xmlns:a16="http://schemas.microsoft.com/office/drawing/2014/main" id="{D85AC750-D82B-8848-8FBB-659560A77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46" name="Text Box 6">
            <a:extLst>
              <a:ext uri="{FF2B5EF4-FFF2-40B4-BE49-F238E27FC236}">
                <a16:creationId xmlns:a16="http://schemas.microsoft.com/office/drawing/2014/main" id="{D3279906-98BC-1B4D-8F84-49AAD238D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i</a:t>
            </a:r>
          </a:p>
        </p:txBody>
      </p:sp>
      <p:sp>
        <p:nvSpPr>
          <p:cNvPr id="87047" name="Text Box 7">
            <a:extLst>
              <a:ext uri="{FF2B5EF4-FFF2-40B4-BE49-F238E27FC236}">
                <a16:creationId xmlns:a16="http://schemas.microsoft.com/office/drawing/2014/main" id="{3E3F68F4-B586-B84F-B3D3-3494E89DB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j</a:t>
            </a:r>
          </a:p>
        </p:txBody>
      </p:sp>
      <p:sp>
        <p:nvSpPr>
          <p:cNvPr id="87048" name="Text Box 8">
            <a:extLst>
              <a:ext uri="{FF2B5EF4-FFF2-40B4-BE49-F238E27FC236}">
                <a16:creationId xmlns:a16="http://schemas.microsoft.com/office/drawing/2014/main" id="{741BBC7F-BD7A-2045-9948-C2C80FB6E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7488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0  0  0  0 0 0  0</a:t>
            </a:r>
            <a:br>
              <a:rPr lang="en-US" altLang="en-US" sz="2800" dirty="0"/>
            </a:br>
            <a:r>
              <a:rPr lang="en-US" altLang="en-US" sz="2800" dirty="0"/>
              <a:t>0  0  0  0 1 1  1</a:t>
            </a:r>
            <a:br>
              <a:rPr lang="en-US" altLang="en-US" sz="2800" dirty="0"/>
            </a:br>
            <a:r>
              <a:rPr lang="en-US" altLang="en-US" sz="2800" dirty="0"/>
              <a:t>0  1  1  1 1 2  2</a:t>
            </a:r>
            <a:br>
              <a:rPr lang="en-US" altLang="en-US" sz="2800" dirty="0"/>
            </a:br>
            <a:r>
              <a:rPr lang="en-US" altLang="en-US" sz="2800" dirty="0"/>
              <a:t>0  1  1  2 2 2  2</a:t>
            </a:r>
            <a:br>
              <a:rPr lang="en-US" altLang="en-US" sz="2800" dirty="0"/>
            </a:br>
            <a:r>
              <a:rPr lang="en-US" altLang="en-US" sz="2800" dirty="0"/>
              <a:t>0  1  1  2 2 3  3</a:t>
            </a:r>
            <a:br>
              <a:rPr lang="en-US" altLang="en-US" sz="2800" dirty="0"/>
            </a:br>
            <a:r>
              <a:rPr lang="en-US" altLang="en-US" sz="2800" dirty="0"/>
              <a:t>0  1  2  2 2 3  3</a:t>
            </a:r>
            <a:br>
              <a:rPr lang="en-US" altLang="en-US" sz="2800" dirty="0"/>
            </a:br>
            <a:r>
              <a:rPr lang="en-US" altLang="en-US" sz="2800" dirty="0"/>
              <a:t>0  1  2  2 3 3  4</a:t>
            </a:r>
            <a:br>
              <a:rPr lang="en-US" altLang="en-US" sz="2800" dirty="0"/>
            </a:br>
            <a:r>
              <a:rPr lang="en-US" altLang="en-US" sz="2800" dirty="0"/>
              <a:t>0  1  2  2 3 4  4</a:t>
            </a:r>
          </a:p>
        </p:txBody>
      </p:sp>
      <p:sp>
        <p:nvSpPr>
          <p:cNvPr id="87050" name="Line 10">
            <a:extLst>
              <a:ext uri="{FF2B5EF4-FFF2-40B4-BE49-F238E27FC236}">
                <a16:creationId xmlns:a16="http://schemas.microsoft.com/office/drawing/2014/main" id="{25F711C8-88D2-4E4F-80DD-E39105B9C2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57150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A8D92742-E8DD-A84E-90F5-4D0BA7D878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5638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2" name="Line 12">
            <a:extLst>
              <a:ext uri="{FF2B5EF4-FFF2-40B4-BE49-F238E27FC236}">
                <a16:creationId xmlns:a16="http://schemas.microsoft.com/office/drawing/2014/main" id="{7E81C73D-2205-464E-B0FB-13560EB54F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5638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3" name="Line 13">
            <a:extLst>
              <a:ext uri="{FF2B5EF4-FFF2-40B4-BE49-F238E27FC236}">
                <a16:creationId xmlns:a16="http://schemas.microsoft.com/office/drawing/2014/main" id="{725E6DB1-6670-A946-B191-A58F1B1A55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5638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4" name="Line 14">
            <a:extLst>
              <a:ext uri="{FF2B5EF4-FFF2-40B4-BE49-F238E27FC236}">
                <a16:creationId xmlns:a16="http://schemas.microsoft.com/office/drawing/2014/main" id="{47716180-A6C4-6842-B0F0-14BA5F219F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5257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5" name="Line 15">
            <a:extLst>
              <a:ext uri="{FF2B5EF4-FFF2-40B4-BE49-F238E27FC236}">
                <a16:creationId xmlns:a16="http://schemas.microsoft.com/office/drawing/2014/main" id="{4DCB7F22-DA5E-F44F-BA2B-DC5BFBC98D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5257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6" name="Line 16">
            <a:extLst>
              <a:ext uri="{FF2B5EF4-FFF2-40B4-BE49-F238E27FC236}">
                <a16:creationId xmlns:a16="http://schemas.microsoft.com/office/drawing/2014/main" id="{B41E361B-71C3-CD44-A8AB-019124D0B0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5257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7" name="Line 17">
            <a:extLst>
              <a:ext uri="{FF2B5EF4-FFF2-40B4-BE49-F238E27FC236}">
                <a16:creationId xmlns:a16="http://schemas.microsoft.com/office/drawing/2014/main" id="{44887B5B-9F0C-694D-933A-940F35DE2E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52578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8" name="Line 18">
            <a:extLst>
              <a:ext uri="{FF2B5EF4-FFF2-40B4-BE49-F238E27FC236}">
                <a16:creationId xmlns:a16="http://schemas.microsoft.com/office/drawing/2014/main" id="{E8C20448-6D98-E240-A50C-5607D01EBE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9" name="Line 19">
            <a:extLst>
              <a:ext uri="{FF2B5EF4-FFF2-40B4-BE49-F238E27FC236}">
                <a16:creationId xmlns:a16="http://schemas.microsoft.com/office/drawing/2014/main" id="{B95E76B6-0926-3545-A6DC-A5F6838CB0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0" name="Line 20">
            <a:extLst>
              <a:ext uri="{FF2B5EF4-FFF2-40B4-BE49-F238E27FC236}">
                <a16:creationId xmlns:a16="http://schemas.microsoft.com/office/drawing/2014/main" id="{C2A59098-D577-F542-9FBA-AD62F4A530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1" name="Line 21">
            <a:extLst>
              <a:ext uri="{FF2B5EF4-FFF2-40B4-BE49-F238E27FC236}">
                <a16:creationId xmlns:a16="http://schemas.microsoft.com/office/drawing/2014/main" id="{FBB6F2F0-BE0D-2F46-9E42-97F7E2E311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2" name="Line 22">
            <a:extLst>
              <a:ext uri="{FF2B5EF4-FFF2-40B4-BE49-F238E27FC236}">
                <a16:creationId xmlns:a16="http://schemas.microsoft.com/office/drawing/2014/main" id="{D091A46D-4C36-E04D-B5E1-A60125AF87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4800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3" name="Line 23">
            <a:extLst>
              <a:ext uri="{FF2B5EF4-FFF2-40B4-BE49-F238E27FC236}">
                <a16:creationId xmlns:a16="http://schemas.microsoft.com/office/drawing/2014/main" id="{8563F127-8E9D-8E4D-B502-170E61ABEE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4419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4" name="Line 24">
            <a:extLst>
              <a:ext uri="{FF2B5EF4-FFF2-40B4-BE49-F238E27FC236}">
                <a16:creationId xmlns:a16="http://schemas.microsoft.com/office/drawing/2014/main" id="{01231D14-C032-C243-AC73-5669CEAC27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4419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5" name="Line 25">
            <a:extLst>
              <a:ext uri="{FF2B5EF4-FFF2-40B4-BE49-F238E27FC236}">
                <a16:creationId xmlns:a16="http://schemas.microsoft.com/office/drawing/2014/main" id="{3001F8F0-FBA1-274C-8CFF-42B7A5EDD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44196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6" name="Line 26">
            <a:extLst>
              <a:ext uri="{FF2B5EF4-FFF2-40B4-BE49-F238E27FC236}">
                <a16:creationId xmlns:a16="http://schemas.microsoft.com/office/drawing/2014/main" id="{B12EC9AC-B388-3D4A-9FDF-A6428CB1A4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3962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7" name="Line 27">
            <a:extLst>
              <a:ext uri="{FF2B5EF4-FFF2-40B4-BE49-F238E27FC236}">
                <a16:creationId xmlns:a16="http://schemas.microsoft.com/office/drawing/2014/main" id="{951E49FE-9622-864E-9ECE-9A8E3651B0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962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8" name="Line 28">
            <a:extLst>
              <a:ext uri="{FF2B5EF4-FFF2-40B4-BE49-F238E27FC236}">
                <a16:creationId xmlns:a16="http://schemas.microsoft.com/office/drawing/2014/main" id="{D458849D-243D-C446-A3A4-E370B830CC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3962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9" name="Line 29">
            <a:extLst>
              <a:ext uri="{FF2B5EF4-FFF2-40B4-BE49-F238E27FC236}">
                <a16:creationId xmlns:a16="http://schemas.microsoft.com/office/drawing/2014/main" id="{DBFF20B3-59AB-DD45-B155-22CCE123A0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3962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0" name="Line 30">
            <a:extLst>
              <a:ext uri="{FF2B5EF4-FFF2-40B4-BE49-F238E27FC236}">
                <a16:creationId xmlns:a16="http://schemas.microsoft.com/office/drawing/2014/main" id="{A863EB20-C7DC-1343-99BA-B7B28C7F80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35814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1" name="Line 31">
            <a:extLst>
              <a:ext uri="{FF2B5EF4-FFF2-40B4-BE49-F238E27FC236}">
                <a16:creationId xmlns:a16="http://schemas.microsoft.com/office/drawing/2014/main" id="{6950694B-38BE-CD47-90F0-763FF50FF2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31242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2" name="Line 32">
            <a:extLst>
              <a:ext uri="{FF2B5EF4-FFF2-40B4-BE49-F238E27FC236}">
                <a16:creationId xmlns:a16="http://schemas.microsoft.com/office/drawing/2014/main" id="{44CC026D-BB0F-F145-8394-64B2E64046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31242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3" name="Line 33">
            <a:extLst>
              <a:ext uri="{FF2B5EF4-FFF2-40B4-BE49-F238E27FC236}">
                <a16:creationId xmlns:a16="http://schemas.microsoft.com/office/drawing/2014/main" id="{61E7916E-0028-EF4F-96CA-4BFA65790B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31242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4" name="Line 34">
            <a:extLst>
              <a:ext uri="{FF2B5EF4-FFF2-40B4-BE49-F238E27FC236}">
                <a16:creationId xmlns:a16="http://schemas.microsoft.com/office/drawing/2014/main" id="{F6677268-AB96-854E-B505-72D45A17FE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4648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5" name="Line 35">
            <a:extLst>
              <a:ext uri="{FF2B5EF4-FFF2-40B4-BE49-F238E27FC236}">
                <a16:creationId xmlns:a16="http://schemas.microsoft.com/office/drawing/2014/main" id="{27F62155-C2EC-0C40-A655-434F215223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4267200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6" name="Line 36">
            <a:extLst>
              <a:ext uri="{FF2B5EF4-FFF2-40B4-BE49-F238E27FC236}">
                <a16:creationId xmlns:a16="http://schemas.microsoft.com/office/drawing/2014/main" id="{F0A8B772-BA06-4746-B459-24FD014F55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3886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7" name="Line 37">
            <a:extLst>
              <a:ext uri="{FF2B5EF4-FFF2-40B4-BE49-F238E27FC236}">
                <a16:creationId xmlns:a16="http://schemas.microsoft.com/office/drawing/2014/main" id="{929765E1-3A9F-6B44-BC23-AE030BCEBB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3886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8" name="Line 38">
            <a:extLst>
              <a:ext uri="{FF2B5EF4-FFF2-40B4-BE49-F238E27FC236}">
                <a16:creationId xmlns:a16="http://schemas.microsoft.com/office/drawing/2014/main" id="{37A8B830-6990-674A-A7B5-BFB01892BE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34290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9" name="Line 39">
            <a:extLst>
              <a:ext uri="{FF2B5EF4-FFF2-40B4-BE49-F238E27FC236}">
                <a16:creationId xmlns:a16="http://schemas.microsoft.com/office/drawing/2014/main" id="{971DA24F-09BC-6246-A252-2CB0837ED6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57150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80" name="Line 40">
            <a:extLst>
              <a:ext uri="{FF2B5EF4-FFF2-40B4-BE49-F238E27FC236}">
                <a16:creationId xmlns:a16="http://schemas.microsoft.com/office/drawing/2014/main" id="{4F52EDFA-B64E-824C-B9AB-A02B7F9BF8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57912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81" name="Line 41">
            <a:extLst>
              <a:ext uri="{FF2B5EF4-FFF2-40B4-BE49-F238E27FC236}">
                <a16:creationId xmlns:a16="http://schemas.microsoft.com/office/drawing/2014/main" id="{27B769A8-FA98-4141-9874-8FC19DD79A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48768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82" name="Line 42">
            <a:extLst>
              <a:ext uri="{FF2B5EF4-FFF2-40B4-BE49-F238E27FC236}">
                <a16:creationId xmlns:a16="http://schemas.microsoft.com/office/drawing/2014/main" id="{52B8FD30-16A9-EA44-87DA-0B8F078C65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44196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83" name="Line 43">
            <a:extLst>
              <a:ext uri="{FF2B5EF4-FFF2-40B4-BE49-F238E27FC236}">
                <a16:creationId xmlns:a16="http://schemas.microsoft.com/office/drawing/2014/main" id="{ADB76F1C-E535-C647-BAEE-C67C658A4A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44958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84" name="Line 44">
            <a:extLst>
              <a:ext uri="{FF2B5EF4-FFF2-40B4-BE49-F238E27FC236}">
                <a16:creationId xmlns:a16="http://schemas.microsoft.com/office/drawing/2014/main" id="{F68AC954-E948-7F4A-82BE-C524DBAC46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36576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85" name="Line 45">
            <a:extLst>
              <a:ext uri="{FF2B5EF4-FFF2-40B4-BE49-F238E27FC236}">
                <a16:creationId xmlns:a16="http://schemas.microsoft.com/office/drawing/2014/main" id="{B1E366D5-B929-A440-888F-BF19EF61C8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2004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86" name="Line 46">
            <a:extLst>
              <a:ext uri="{FF2B5EF4-FFF2-40B4-BE49-F238E27FC236}">
                <a16:creationId xmlns:a16="http://schemas.microsoft.com/office/drawing/2014/main" id="{F6402106-8465-8447-A383-D7067BADAD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52578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87" name="Line 47">
            <a:extLst>
              <a:ext uri="{FF2B5EF4-FFF2-40B4-BE49-F238E27FC236}">
                <a16:creationId xmlns:a16="http://schemas.microsoft.com/office/drawing/2014/main" id="{D2153B17-F7E5-1540-80E2-C2145C46D4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32004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88" name="Line 48">
            <a:extLst>
              <a:ext uri="{FF2B5EF4-FFF2-40B4-BE49-F238E27FC236}">
                <a16:creationId xmlns:a16="http://schemas.microsoft.com/office/drawing/2014/main" id="{56191B53-AB8E-234F-A337-B76C39E873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35814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89" name="Line 49">
            <a:extLst>
              <a:ext uri="{FF2B5EF4-FFF2-40B4-BE49-F238E27FC236}">
                <a16:creationId xmlns:a16="http://schemas.microsoft.com/office/drawing/2014/main" id="{271B2E88-ADFC-0942-95CC-54A4290554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41838" y="3810000"/>
            <a:ext cx="1825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90" name="Line 50">
            <a:extLst>
              <a:ext uri="{FF2B5EF4-FFF2-40B4-BE49-F238E27FC236}">
                <a16:creationId xmlns:a16="http://schemas.microsoft.com/office/drawing/2014/main" id="{BBD2F9B1-C672-2045-ADDE-DDF8A92C08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40386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91" name="Line 51">
            <a:extLst>
              <a:ext uri="{FF2B5EF4-FFF2-40B4-BE49-F238E27FC236}">
                <a16:creationId xmlns:a16="http://schemas.microsoft.com/office/drawing/2014/main" id="{A9AC61E1-74E5-7345-95AA-75B5A86C65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525780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92" name="Text Box 52">
            <a:extLst>
              <a:ext uri="{FF2B5EF4-FFF2-40B4-BE49-F238E27FC236}">
                <a16:creationId xmlns:a16="http://schemas.microsoft.com/office/drawing/2014/main" id="{EC19FE1F-3613-8847-95FE-30DF4B5DD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2438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We can follow the arrows to generate the solution</a:t>
            </a:r>
          </a:p>
        </p:txBody>
      </p:sp>
      <p:sp>
        <p:nvSpPr>
          <p:cNvPr id="87093" name="Text Box 53">
            <a:extLst>
              <a:ext uri="{FF2B5EF4-FFF2-40B4-BE49-F238E27FC236}">
                <a16:creationId xmlns:a16="http://schemas.microsoft.com/office/drawing/2014/main" id="{5BAF5F1F-5578-F147-86BD-61953A47B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86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00FF00"/>
                </a:solidFill>
                <a:latin typeface="Arial" charset="0"/>
                <a:ea typeface="ＭＳ Ｐゴシック" charset="0"/>
              </a:rPr>
              <a:t>BCBA</a:t>
            </a:r>
          </a:p>
        </p:txBody>
      </p:sp>
      <p:graphicFrame>
        <p:nvGraphicFramePr>
          <p:cNvPr id="54" name="Object 12">
            <a:extLst>
              <a:ext uri="{FF2B5EF4-FFF2-40B4-BE49-F238E27FC236}">
                <a16:creationId xmlns:a16="http://schemas.microsoft.com/office/drawing/2014/main" id="{9DB52170-6A65-594E-9CF3-D336A4DCE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04800"/>
          <a:ext cx="6518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409800" imgH="10528300" progId="Equation.3">
                  <p:embed/>
                </p:oleObj>
              </mc:Choice>
              <mc:Fallback>
                <p:oleObj name="Equation" r:id="rId2" imgW="78409800" imgH="10528300" progId="Equation.3">
                  <p:embed/>
                  <p:pic>
                    <p:nvPicPr>
                      <p:cNvPr id="75785" name="Object 12">
                        <a:extLst>
                          <a:ext uri="{FF2B5EF4-FFF2-40B4-BE49-F238E27FC236}">
                            <a16:creationId xmlns:a16="http://schemas.microsoft.com/office/drawing/2014/main" id="{10B96D89-EE0A-8949-9563-A13615B68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4800"/>
                        <a:ext cx="6518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08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9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5AB5-AEA0-BE47-8863-8EBCBCA4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0731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/>
              <a:t>Rod splitting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BFC0F-C224-9E45-88A9-335CACE909D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487" y="1608591"/>
                <a:ext cx="8541026" cy="49377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Input</a:t>
                </a:r>
                <a:r>
                  <a:rPr lang="en-US" dirty="0"/>
                  <a:t>: a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a table of prices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 2, …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Output</a:t>
                </a:r>
                <a:r>
                  <a:rPr lang="en-US" dirty="0"/>
                  <a:t>: maximum revenue obtainable by cutting up the rod and selling the pieces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BFC0F-C224-9E45-88A9-335CACE90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487" y="1608591"/>
                <a:ext cx="8541026" cy="4937760"/>
              </a:xfrm>
              <a:blipFill>
                <a:blip r:embed="rId3"/>
                <a:stretch>
                  <a:fillRect l="-1632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69E85FD-AA99-D74A-8164-58BC07848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95" y="4530587"/>
            <a:ext cx="7531100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47975-A2A2-9D48-815D-6699DE82BC58}"/>
              </a:ext>
            </a:extLst>
          </p:cNvPr>
          <p:cNvSpPr txBox="1"/>
          <p:nvPr/>
        </p:nvSpPr>
        <p:spPr>
          <a:xfrm>
            <a:off x="3005958" y="4930637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F539F-B36C-7FC6-0110-6A57671DA0C0}"/>
              </a:ext>
            </a:extLst>
          </p:cNvPr>
          <p:cNvSpPr txBox="1"/>
          <p:nvPr/>
        </p:nvSpPr>
        <p:spPr>
          <a:xfrm>
            <a:off x="7780205" y="4930637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47513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5AB5-AEA0-BE47-8863-8EBCBCA4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0731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/>
              <a:t>Rod splitting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BFC0F-C224-9E45-88A9-335CACE909D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487" y="1608591"/>
                <a:ext cx="8541026" cy="49377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Input</a:t>
                </a:r>
                <a:r>
                  <a:rPr lang="en-US" dirty="0"/>
                  <a:t>: a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a table of prices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 2, …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Output</a:t>
                </a:r>
                <a:r>
                  <a:rPr lang="en-US" dirty="0"/>
                  <a:t>: maximum revenue obtainable by cutting up the rod and selling the pieces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BFC0F-C224-9E45-88A9-335CACE90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487" y="1608591"/>
                <a:ext cx="8541026" cy="4937760"/>
              </a:xfrm>
              <a:blipFill>
                <a:blip r:embed="rId3"/>
                <a:stretch>
                  <a:fillRect l="-1632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69E85FD-AA99-D74A-8164-58BC07848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95" y="4530587"/>
            <a:ext cx="7531100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47975-A2A2-9D48-815D-6699DE82BC58}"/>
              </a:ext>
            </a:extLst>
          </p:cNvPr>
          <p:cNvSpPr txBox="1"/>
          <p:nvPr/>
        </p:nvSpPr>
        <p:spPr>
          <a:xfrm>
            <a:off x="3005958" y="4930637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42628-02F2-B172-FFC9-6778F5BA7285}"/>
              </a:ext>
            </a:extLst>
          </p:cNvPr>
          <p:cNvSpPr txBox="1"/>
          <p:nvPr/>
        </p:nvSpPr>
        <p:spPr>
          <a:xfrm>
            <a:off x="1767017" y="6007772"/>
            <a:ext cx="624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best way if you have 13 units of rod?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F173F-0108-1C00-EBE9-C6EE31E7F344}"/>
              </a:ext>
            </a:extLst>
          </p:cNvPr>
          <p:cNvSpPr txBox="1"/>
          <p:nvPr/>
        </p:nvSpPr>
        <p:spPr>
          <a:xfrm>
            <a:off x="7780205" y="4930637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8731619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5AB5-AEA0-BE47-8863-8EBCBCA4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0731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/>
              <a:t>Rod splitting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BFC0F-C224-9E45-88A9-335CACE909D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487" y="1608591"/>
                <a:ext cx="8541026" cy="49377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Input</a:t>
                </a:r>
                <a:r>
                  <a:rPr lang="en-US" dirty="0"/>
                  <a:t>: a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a table of prices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 2, …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Output</a:t>
                </a:r>
                <a:r>
                  <a:rPr lang="en-US" dirty="0"/>
                  <a:t>: maximum revenue obtainable by cutting up the rod and selling the pieces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BFC0F-C224-9E45-88A9-335CACE90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487" y="1608591"/>
                <a:ext cx="8541026" cy="4937760"/>
              </a:xfrm>
              <a:blipFill>
                <a:blip r:embed="rId3"/>
                <a:stretch>
                  <a:fillRect l="-1632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69E85FD-AA99-D74A-8164-58BC07848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95" y="4530587"/>
            <a:ext cx="7531100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47975-A2A2-9D48-815D-6699DE82BC58}"/>
              </a:ext>
            </a:extLst>
          </p:cNvPr>
          <p:cNvSpPr txBox="1"/>
          <p:nvPr/>
        </p:nvSpPr>
        <p:spPr>
          <a:xfrm>
            <a:off x="3005958" y="4930637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42628-02F2-B172-FFC9-6778F5BA7285}"/>
              </a:ext>
            </a:extLst>
          </p:cNvPr>
          <p:cNvSpPr txBox="1"/>
          <p:nvPr/>
        </p:nvSpPr>
        <p:spPr>
          <a:xfrm>
            <a:off x="1767017" y="6007772"/>
            <a:ext cx="624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best way if you have 14 units of rod?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F173F-0108-1C00-EBE9-C6EE31E7F344}"/>
              </a:ext>
            </a:extLst>
          </p:cNvPr>
          <p:cNvSpPr txBox="1"/>
          <p:nvPr/>
        </p:nvSpPr>
        <p:spPr>
          <a:xfrm>
            <a:off x="7780205" y="4930637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42181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4800-7206-344E-A14F-ED7720C3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1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1FF3-F1C2-F142-91DD-F7414619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Recurrences</a:t>
            </a:r>
          </a:p>
          <a:p>
            <a:r>
              <a:rPr lang="en-US" dirty="0"/>
              <a:t>Generating (i.e., given a function/algorithm, write the recurrence)</a:t>
            </a:r>
          </a:p>
          <a:p>
            <a:r>
              <a:rPr lang="en-US" dirty="0"/>
              <a:t>Solving: recurrence tree, substitution, master method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Sorting</a:t>
            </a:r>
          </a:p>
          <a:p>
            <a:r>
              <a:rPr lang="en-US" dirty="0"/>
              <a:t>Insertion sort, Selection sort, </a:t>
            </a:r>
            <a:r>
              <a:rPr lang="en-US" dirty="0" err="1"/>
              <a:t>Mergesort</a:t>
            </a:r>
            <a:r>
              <a:rPr lang="en-US" dirty="0"/>
              <a:t>, Quicksort</a:t>
            </a:r>
          </a:p>
          <a:p>
            <a:r>
              <a:rPr lang="en-US" dirty="0"/>
              <a:t>Runtimes, properties (in-place, stable)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Order statistics</a:t>
            </a:r>
          </a:p>
          <a:p>
            <a:r>
              <a:rPr lang="en-US" dirty="0"/>
              <a:t>median/selection</a:t>
            </a:r>
          </a:p>
          <a:p>
            <a:r>
              <a:rPr lang="en-US" dirty="0"/>
              <a:t>run-time</a:t>
            </a:r>
          </a:p>
        </p:txBody>
      </p:sp>
    </p:spTree>
    <p:extLst>
      <p:ext uri="{BB962C8B-B14F-4D97-AF65-F5344CB8AC3E}">
        <p14:creationId xmlns:p14="http://schemas.microsoft.com/office/powerpoint/2010/main" val="1358425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1a: optimal substructure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E09A0-FA1E-9840-9DA7-FCCEFE33548A}"/>
              </a:ext>
            </a:extLst>
          </p:cNvPr>
          <p:cNvSpPr txBox="1"/>
          <p:nvPr/>
        </p:nvSpPr>
        <p:spPr>
          <a:xfrm>
            <a:off x="445168" y="1739324"/>
            <a:ext cx="8181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Prove</a:t>
            </a:r>
            <a:r>
              <a:rPr lang="en-US" sz="2800" dirty="0"/>
              <a:t>: optimal solutions to the problem incorporate optimal solutions to related subproblems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55" y="3213556"/>
            <a:ext cx="7531100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278EC4-3B0B-E043-B1CF-05DFC53C9EFE}"/>
              </a:ext>
            </a:extLst>
          </p:cNvPr>
          <p:cNvSpPr txBox="1"/>
          <p:nvPr/>
        </p:nvSpPr>
        <p:spPr>
          <a:xfrm>
            <a:off x="1987826" y="4452731"/>
            <a:ext cx="480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would a solution look like?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BFDF1-A684-991E-5B31-DB0A3CD9F9BE}"/>
              </a:ext>
            </a:extLst>
          </p:cNvPr>
          <p:cNvSpPr txBox="1"/>
          <p:nvPr/>
        </p:nvSpPr>
        <p:spPr>
          <a:xfrm>
            <a:off x="3047999" y="3224066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8878D-59B5-8BDC-E39B-0C6412599835}"/>
              </a:ext>
            </a:extLst>
          </p:cNvPr>
          <p:cNvSpPr txBox="1"/>
          <p:nvPr/>
        </p:nvSpPr>
        <p:spPr>
          <a:xfrm>
            <a:off x="7891416" y="3213556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0762918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1a: optimal substructure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E09A0-FA1E-9840-9DA7-FCCEFE33548A}"/>
              </a:ext>
            </a:extLst>
          </p:cNvPr>
          <p:cNvSpPr txBox="1"/>
          <p:nvPr/>
        </p:nvSpPr>
        <p:spPr>
          <a:xfrm>
            <a:off x="445168" y="1479884"/>
            <a:ext cx="8181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Prove: optimal solutions to the problem incorporate optimal solutions to related subproblems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55" y="2821057"/>
            <a:ext cx="7531100" cy="800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278EC4-3B0B-E043-B1CF-05DFC53C9EFE}"/>
                  </a:ext>
                </a:extLst>
              </p:cNvPr>
              <p:cNvSpPr txBox="1"/>
              <p:nvPr/>
            </p:nvSpPr>
            <p:spPr>
              <a:xfrm>
                <a:off x="1484243" y="4089482"/>
                <a:ext cx="5567678" cy="938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en-US" sz="2800" i="1" dirty="0" err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err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800" b="0" i="1" baseline="-2500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278EC4-3B0B-E043-B1CF-05DFC53C9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243" y="4089482"/>
                <a:ext cx="5567678" cy="938847"/>
              </a:xfrm>
              <a:prstGeom prst="rect">
                <a:avLst/>
              </a:prstGeom>
              <a:blipFill>
                <a:blip r:embed="rId4"/>
                <a:stretch>
                  <a:fillRect t="-160000" b="-23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40FECB-5B54-F343-A72E-2CF9ABA821A5}"/>
              </a:ext>
            </a:extLst>
          </p:cNvPr>
          <p:cNvSpPr txBox="1"/>
          <p:nvPr/>
        </p:nvSpPr>
        <p:spPr>
          <a:xfrm>
            <a:off x="1152940" y="5746072"/>
            <a:ext cx="6568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would a subproblem solution look like?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2C99E-9749-004A-B535-2986E8834F1D}"/>
              </a:ext>
            </a:extLst>
          </p:cNvPr>
          <p:cNvSpPr txBox="1"/>
          <p:nvPr/>
        </p:nvSpPr>
        <p:spPr>
          <a:xfrm>
            <a:off x="3047999" y="3224066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7BFBA-06F6-7B49-4025-E9A21C1BD4B2}"/>
              </a:ext>
            </a:extLst>
          </p:cNvPr>
          <p:cNvSpPr txBox="1"/>
          <p:nvPr/>
        </p:nvSpPr>
        <p:spPr>
          <a:xfrm>
            <a:off x="7891416" y="3213556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56112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1a: optimal substructure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E09A0-FA1E-9840-9DA7-FCCEFE33548A}"/>
              </a:ext>
            </a:extLst>
          </p:cNvPr>
          <p:cNvSpPr txBox="1"/>
          <p:nvPr/>
        </p:nvSpPr>
        <p:spPr>
          <a:xfrm>
            <a:off x="445168" y="1479884"/>
            <a:ext cx="8181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Prove: optimal solutions to the problem incorporate optimal solutions to related subproblems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55" y="2821057"/>
            <a:ext cx="7531100" cy="800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278EC4-3B0B-E043-B1CF-05DFC53C9EFE}"/>
                  </a:ext>
                </a:extLst>
              </p:cNvPr>
              <p:cNvSpPr txBox="1"/>
              <p:nvPr/>
            </p:nvSpPr>
            <p:spPr>
              <a:xfrm>
                <a:off x="1484243" y="4089482"/>
                <a:ext cx="5567678" cy="938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en-US" sz="2800" i="1" dirty="0" err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err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800" b="0" i="1" baseline="-2500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278EC4-3B0B-E043-B1CF-05DFC53C9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243" y="4089482"/>
                <a:ext cx="5567678" cy="938847"/>
              </a:xfrm>
              <a:prstGeom prst="rect">
                <a:avLst/>
              </a:prstGeom>
              <a:blipFill>
                <a:blip r:embed="rId4"/>
                <a:stretch>
                  <a:fillRect t="-160000" b="-23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8E1BED-F350-094F-A5AB-93106B29E142}"/>
                  </a:ext>
                </a:extLst>
              </p:cNvPr>
              <p:cNvSpPr txBox="1"/>
              <p:nvPr/>
            </p:nvSpPr>
            <p:spPr>
              <a:xfrm>
                <a:off x="1895060" y="5315308"/>
                <a:ext cx="5815053" cy="938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en-US" sz="2800" i="1" dirty="0" err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baseline="-25000" dirty="0" err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800" b="0" i="1" baseline="-2500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baseline="-250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800" b="0" i="1" baseline="-2500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baseline="-25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8E1BED-F350-094F-A5AB-93106B29E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060" y="5315308"/>
                <a:ext cx="5815053" cy="938847"/>
              </a:xfrm>
              <a:prstGeom prst="rect">
                <a:avLst/>
              </a:prstGeom>
              <a:blipFill>
                <a:blip r:embed="rId5"/>
                <a:stretch>
                  <a:fillRect t="-162162" b="-239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48D05D9-EE33-3661-7E7B-84A9ED4F980C}"/>
              </a:ext>
            </a:extLst>
          </p:cNvPr>
          <p:cNvSpPr txBox="1"/>
          <p:nvPr/>
        </p:nvSpPr>
        <p:spPr>
          <a:xfrm>
            <a:off x="3047999" y="3224066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0885B-2BE5-3B59-2483-5743E71E85D4}"/>
              </a:ext>
            </a:extLst>
          </p:cNvPr>
          <p:cNvSpPr txBox="1"/>
          <p:nvPr/>
        </p:nvSpPr>
        <p:spPr>
          <a:xfrm>
            <a:off x="7891416" y="3213556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897581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1a: optimal substructure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E09A0-FA1E-9840-9DA7-FCCEFE33548A}"/>
              </a:ext>
            </a:extLst>
          </p:cNvPr>
          <p:cNvSpPr txBox="1"/>
          <p:nvPr/>
        </p:nvSpPr>
        <p:spPr>
          <a:xfrm>
            <a:off x="445168" y="1479884"/>
            <a:ext cx="8181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Prove</a:t>
            </a:r>
            <a:r>
              <a:rPr lang="en-US" sz="2800" dirty="0"/>
              <a:t>: optimal solutions to the problem incorporate optimal solutions to related subproblems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CB70EB-EC16-8C40-85BF-8F4EE3699B52}"/>
                  </a:ext>
                </a:extLst>
              </p:cNvPr>
              <p:cNvSpPr txBox="1"/>
              <p:nvPr/>
            </p:nvSpPr>
            <p:spPr>
              <a:xfrm>
                <a:off x="745957" y="3129482"/>
                <a:ext cx="802009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Assume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 baseline="-25000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a solution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but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 baseline="-25000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not</a:t>
                </a:r>
                <a:r>
                  <a:rPr lang="en-US" sz="2400" dirty="0">
                    <a:solidFill>
                      <a:schemeClr val="tx1"/>
                    </a:solidFill>
                  </a:rPr>
                  <a:t> a solution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baseline="-250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If that were the case, then some solution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exists where the the sum of the prices of the lengths is greater than that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 baseline="-25000" dirty="0" err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We could 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this subproblem solution and get a better solution to the n problem... </a:t>
                </a:r>
                <a:r>
                  <a:rPr lang="en-US" sz="2400" dirty="0">
                    <a:solidFill>
                      <a:srgbClr val="0000FF"/>
                    </a:solidFill>
                  </a:rPr>
                  <a:t>contradiction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CB70EB-EC16-8C40-85BF-8F4EE3699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57" y="3129482"/>
                <a:ext cx="8020091" cy="3416320"/>
              </a:xfrm>
              <a:prstGeom prst="rect">
                <a:avLst/>
              </a:prstGeom>
              <a:blipFill>
                <a:blip r:embed="rId3"/>
                <a:stretch>
                  <a:fillRect l="-1106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CB30A74-668D-9740-9CF0-58B21918C443}"/>
              </a:ext>
            </a:extLst>
          </p:cNvPr>
          <p:cNvSpPr txBox="1"/>
          <p:nvPr/>
        </p:nvSpPr>
        <p:spPr>
          <a:xfrm>
            <a:off x="445168" y="2606262"/>
            <a:ext cx="3585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Proof by contradiction:</a:t>
            </a:r>
          </a:p>
        </p:txBody>
      </p:sp>
    </p:spTree>
    <p:extLst>
      <p:ext uri="{BB962C8B-B14F-4D97-AF65-F5344CB8AC3E}">
        <p14:creationId xmlns:p14="http://schemas.microsoft.com/office/powerpoint/2010/main" val="6169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783607" y="3405809"/>
            <a:ext cx="768453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89C20-9E18-8847-A0B8-B4E6B60455EC}"/>
              </a:ext>
            </a:extLst>
          </p:cNvPr>
          <p:cNvSpPr txBox="1"/>
          <p:nvPr/>
        </p:nvSpPr>
        <p:spPr>
          <a:xfrm>
            <a:off x="2239618" y="4661452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should be the first cut?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F3A848-7239-104F-BFEE-6229D499CA79}"/>
              </a:ext>
            </a:extLst>
          </p:cNvPr>
          <p:cNvSpPr txBox="1"/>
          <p:nvPr/>
        </p:nvSpPr>
        <p:spPr>
          <a:xfrm>
            <a:off x="2491409" y="5310447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are the options?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D5E5E-61D8-1943-8F61-F26542E021AA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472F4-021F-E746-FB60-631EB0BD8619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0229889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8BDFBD-7149-934F-B8E0-D21AF79022A8}"/>
              </a:ext>
            </a:extLst>
          </p:cNvPr>
          <p:cNvSpPr/>
          <p:nvPr/>
        </p:nvSpPr>
        <p:spPr>
          <a:xfrm>
            <a:off x="829784" y="3405807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7090B-3BA7-234D-A03C-5E188E5F08F9}"/>
              </a:ext>
            </a:extLst>
          </p:cNvPr>
          <p:cNvSpPr/>
          <p:nvPr/>
        </p:nvSpPr>
        <p:spPr>
          <a:xfrm>
            <a:off x="783608" y="3405808"/>
            <a:ext cx="26331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1399135" y="3405809"/>
            <a:ext cx="7069003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5EBD47-0BDD-6643-8D54-1097B8BCECDE}"/>
              </a:ext>
            </a:extLst>
          </p:cNvPr>
          <p:cNvSpPr/>
          <p:nvPr/>
        </p:nvSpPr>
        <p:spPr>
          <a:xfrm>
            <a:off x="1228175" y="3405807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E0AAA-38B0-A14F-8111-D769B383F576}"/>
              </a:ext>
            </a:extLst>
          </p:cNvPr>
          <p:cNvSpPr txBox="1"/>
          <p:nvPr/>
        </p:nvSpPr>
        <p:spPr>
          <a:xfrm>
            <a:off x="324189" y="4184394"/>
            <a:ext cx="1197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cut 1</a:t>
            </a:r>
          </a:p>
          <a:p>
            <a:r>
              <a:rPr lang="en-US" sz="2800" dirty="0">
                <a:solidFill>
                  <a:srgbClr val="0000FF"/>
                </a:solidFill>
              </a:rPr>
              <a:t>price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851D3-A4F9-1B48-8521-2FE3C1DEDEFE}"/>
              </a:ext>
            </a:extLst>
          </p:cNvPr>
          <p:cNvSpPr txBox="1"/>
          <p:nvPr/>
        </p:nvSpPr>
        <p:spPr>
          <a:xfrm>
            <a:off x="2623930" y="4412974"/>
            <a:ext cx="2632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much is left?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70511-F7F5-424F-BF10-985D1C533A0B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80EF2-1F45-EEB9-4F41-4B3E83C14F5A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17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8BDFBD-7149-934F-B8E0-D21AF79022A8}"/>
              </a:ext>
            </a:extLst>
          </p:cNvPr>
          <p:cNvSpPr/>
          <p:nvPr/>
        </p:nvSpPr>
        <p:spPr>
          <a:xfrm>
            <a:off x="829784" y="3405807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7090B-3BA7-234D-A03C-5E188E5F08F9}"/>
              </a:ext>
            </a:extLst>
          </p:cNvPr>
          <p:cNvSpPr/>
          <p:nvPr/>
        </p:nvSpPr>
        <p:spPr>
          <a:xfrm>
            <a:off x="783608" y="3405808"/>
            <a:ext cx="26331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1399135" y="3405809"/>
            <a:ext cx="7069003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5EBD47-0BDD-6643-8D54-1097B8BCECDE}"/>
              </a:ext>
            </a:extLst>
          </p:cNvPr>
          <p:cNvSpPr/>
          <p:nvPr/>
        </p:nvSpPr>
        <p:spPr>
          <a:xfrm>
            <a:off x="1228175" y="3405807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E0AAA-38B0-A14F-8111-D769B383F576}"/>
              </a:ext>
            </a:extLst>
          </p:cNvPr>
          <p:cNvSpPr txBox="1"/>
          <p:nvPr/>
        </p:nvSpPr>
        <p:spPr>
          <a:xfrm>
            <a:off x="324189" y="4184394"/>
            <a:ext cx="1197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cut 1</a:t>
            </a:r>
          </a:p>
          <a:p>
            <a:r>
              <a:rPr lang="en-US" sz="2800" dirty="0">
                <a:solidFill>
                  <a:srgbClr val="0000FF"/>
                </a:solidFill>
              </a:rPr>
              <a:t>price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851D3-A4F9-1B48-8521-2FE3C1DEDEFE}"/>
              </a:ext>
            </a:extLst>
          </p:cNvPr>
          <p:cNvSpPr txBox="1"/>
          <p:nvPr/>
        </p:nvSpPr>
        <p:spPr>
          <a:xfrm>
            <a:off x="2862469" y="4399837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7D040B-AF80-A54B-891E-210903373EB8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7AFE4-4A90-3006-2F61-D5546AA7CD40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4834050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8BDFBD-7149-934F-B8E0-D21AF79022A8}"/>
              </a:ext>
            </a:extLst>
          </p:cNvPr>
          <p:cNvSpPr/>
          <p:nvPr/>
        </p:nvSpPr>
        <p:spPr>
          <a:xfrm>
            <a:off x="997768" y="3405807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7090B-3BA7-234D-A03C-5E188E5F08F9}"/>
              </a:ext>
            </a:extLst>
          </p:cNvPr>
          <p:cNvSpPr/>
          <p:nvPr/>
        </p:nvSpPr>
        <p:spPr>
          <a:xfrm>
            <a:off x="783608" y="3405808"/>
            <a:ext cx="405264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1626566" y="3405809"/>
            <a:ext cx="684157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5EBD47-0BDD-6643-8D54-1097B8BCECDE}"/>
              </a:ext>
            </a:extLst>
          </p:cNvPr>
          <p:cNvSpPr/>
          <p:nvPr/>
        </p:nvSpPr>
        <p:spPr>
          <a:xfrm>
            <a:off x="1450458" y="3405807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E0AAA-38B0-A14F-8111-D769B383F576}"/>
              </a:ext>
            </a:extLst>
          </p:cNvPr>
          <p:cNvSpPr txBox="1"/>
          <p:nvPr/>
        </p:nvSpPr>
        <p:spPr>
          <a:xfrm>
            <a:off x="324189" y="4184394"/>
            <a:ext cx="1197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cut 2</a:t>
            </a:r>
          </a:p>
          <a:p>
            <a:r>
              <a:rPr lang="en-US" sz="2800" dirty="0">
                <a:solidFill>
                  <a:srgbClr val="0000FF"/>
                </a:solidFill>
              </a:rPr>
              <a:t>price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7F930F-ABD9-3C41-94AD-4EEA652BA6CF}"/>
              </a:ext>
            </a:extLst>
          </p:cNvPr>
          <p:cNvSpPr txBox="1"/>
          <p:nvPr/>
        </p:nvSpPr>
        <p:spPr>
          <a:xfrm>
            <a:off x="2862469" y="4399837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23FF6A-20FC-E440-A729-DD07A6E8769D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1AF5-784B-75A7-264C-A54E267B98E7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86127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8BDFBD-7149-934F-B8E0-D21AF79022A8}"/>
              </a:ext>
            </a:extLst>
          </p:cNvPr>
          <p:cNvSpPr/>
          <p:nvPr/>
        </p:nvSpPr>
        <p:spPr>
          <a:xfrm>
            <a:off x="997768" y="3405807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7090B-3BA7-234D-A03C-5E188E5F08F9}"/>
              </a:ext>
            </a:extLst>
          </p:cNvPr>
          <p:cNvSpPr/>
          <p:nvPr/>
        </p:nvSpPr>
        <p:spPr>
          <a:xfrm>
            <a:off x="783608" y="3405808"/>
            <a:ext cx="405264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1626566" y="3405809"/>
            <a:ext cx="684157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5EBD47-0BDD-6643-8D54-1097B8BCECDE}"/>
              </a:ext>
            </a:extLst>
          </p:cNvPr>
          <p:cNvSpPr/>
          <p:nvPr/>
        </p:nvSpPr>
        <p:spPr>
          <a:xfrm>
            <a:off x="1450458" y="3405807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851D3-A4F9-1B48-8521-2FE3C1DEDEFE}"/>
              </a:ext>
            </a:extLst>
          </p:cNvPr>
          <p:cNvSpPr txBox="1"/>
          <p:nvPr/>
        </p:nvSpPr>
        <p:spPr>
          <a:xfrm>
            <a:off x="645133" y="4399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CC6AA-0C50-4A4F-9136-DB75FB9C1C57}"/>
              </a:ext>
            </a:extLst>
          </p:cNvPr>
          <p:cNvSpPr txBox="1"/>
          <p:nvPr/>
        </p:nvSpPr>
        <p:spPr>
          <a:xfrm>
            <a:off x="2133600" y="4067022"/>
            <a:ext cx="4410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one should we choose?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EB10E-22B6-A041-B34D-1D92740F5FAB}"/>
              </a:ext>
            </a:extLst>
          </p:cNvPr>
          <p:cNvSpPr txBox="1"/>
          <p:nvPr/>
        </p:nvSpPr>
        <p:spPr>
          <a:xfrm>
            <a:off x="2133600" y="4840639"/>
            <a:ext cx="6181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Pretend like we have a solver (R) that gives us the answer to sub-problems.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What would R take as input and return?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09A62-110E-B94B-A2B4-F8EE7829D3A0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43C90E-5F92-D720-C6AF-60C247115A5A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8060078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8BDFBD-7149-934F-B8E0-D21AF79022A8}"/>
              </a:ext>
            </a:extLst>
          </p:cNvPr>
          <p:cNvSpPr/>
          <p:nvPr/>
        </p:nvSpPr>
        <p:spPr>
          <a:xfrm>
            <a:off x="997768" y="3405807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7090B-3BA7-234D-A03C-5E188E5F08F9}"/>
              </a:ext>
            </a:extLst>
          </p:cNvPr>
          <p:cNvSpPr/>
          <p:nvPr/>
        </p:nvSpPr>
        <p:spPr>
          <a:xfrm>
            <a:off x="783608" y="3405808"/>
            <a:ext cx="405264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1626566" y="3405809"/>
            <a:ext cx="684157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5EBD47-0BDD-6643-8D54-1097B8BCECDE}"/>
              </a:ext>
            </a:extLst>
          </p:cNvPr>
          <p:cNvSpPr/>
          <p:nvPr/>
        </p:nvSpPr>
        <p:spPr>
          <a:xfrm>
            <a:off x="1450458" y="3405807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851D3-A4F9-1B48-8521-2FE3C1DEDEFE}"/>
              </a:ext>
            </a:extLst>
          </p:cNvPr>
          <p:cNvSpPr txBox="1"/>
          <p:nvPr/>
        </p:nvSpPr>
        <p:spPr>
          <a:xfrm>
            <a:off x="645133" y="4399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CC6AA-0C50-4A4F-9136-DB75FB9C1C57}"/>
              </a:ext>
            </a:extLst>
          </p:cNvPr>
          <p:cNvSpPr txBox="1"/>
          <p:nvPr/>
        </p:nvSpPr>
        <p:spPr>
          <a:xfrm>
            <a:off x="2133600" y="4067022"/>
            <a:ext cx="5724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R(x) </a:t>
            </a:r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 price for best set of cuts of length x</a:t>
            </a:r>
          </a:p>
          <a:p>
            <a:endParaRPr lang="en-US" sz="2800" dirty="0">
              <a:solidFill>
                <a:srgbClr val="0000FF"/>
              </a:solidFill>
              <a:sym typeface="Wingdings" pitchFamily="2" charset="2"/>
            </a:endParaRPr>
          </a:p>
          <a:p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(could structure it with the actual cuts, but focusing on just the price is easier for now)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84063-D8D6-0444-8BD4-0389E043306F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EE30C-4D4D-4B14-76CF-E711D27CFE9F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1956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76FE-4D61-2149-8244-2B0B0D0E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1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1716-1F1B-7046-B12F-F74658C9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structures</a:t>
            </a:r>
          </a:p>
          <a:p>
            <a:r>
              <a:rPr lang="en-US" dirty="0"/>
              <a:t>BSTs, red black trees, binary heaps, binomial heaps</a:t>
            </a:r>
          </a:p>
          <a:p>
            <a:r>
              <a:rPr lang="en-US" dirty="0"/>
              <a:t>Run-times and functionality basics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Amortized analysis</a:t>
            </a:r>
          </a:p>
          <a:p>
            <a:r>
              <a:rPr lang="en-US" dirty="0"/>
              <a:t>Aggregate and accounting methods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416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8BDFBD-7149-934F-B8E0-D21AF79022A8}"/>
              </a:ext>
            </a:extLst>
          </p:cNvPr>
          <p:cNvSpPr/>
          <p:nvPr/>
        </p:nvSpPr>
        <p:spPr>
          <a:xfrm>
            <a:off x="829784" y="3405807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7090B-3BA7-234D-A03C-5E188E5F08F9}"/>
              </a:ext>
            </a:extLst>
          </p:cNvPr>
          <p:cNvSpPr/>
          <p:nvPr/>
        </p:nvSpPr>
        <p:spPr>
          <a:xfrm>
            <a:off x="783608" y="3405808"/>
            <a:ext cx="26331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1399135" y="3405809"/>
            <a:ext cx="7069003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5EBD47-0BDD-6643-8D54-1097B8BCECDE}"/>
              </a:ext>
            </a:extLst>
          </p:cNvPr>
          <p:cNvSpPr/>
          <p:nvPr/>
        </p:nvSpPr>
        <p:spPr>
          <a:xfrm>
            <a:off x="1228175" y="3405807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E0AAA-38B0-A14F-8111-D769B383F576}"/>
              </a:ext>
            </a:extLst>
          </p:cNvPr>
          <p:cNvSpPr txBox="1"/>
          <p:nvPr/>
        </p:nvSpPr>
        <p:spPr>
          <a:xfrm>
            <a:off x="324189" y="4184394"/>
            <a:ext cx="1197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cut 1</a:t>
            </a:r>
          </a:p>
          <a:p>
            <a:r>
              <a:rPr lang="en-US" sz="2800" dirty="0">
                <a:solidFill>
                  <a:srgbClr val="0000FF"/>
                </a:solidFill>
              </a:rPr>
              <a:t>price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851D3-A4F9-1B48-8521-2FE3C1DEDEFE}"/>
              </a:ext>
            </a:extLst>
          </p:cNvPr>
          <p:cNvSpPr txBox="1"/>
          <p:nvPr/>
        </p:nvSpPr>
        <p:spPr>
          <a:xfrm>
            <a:off x="2862469" y="4399837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FEEDC-D2D7-434A-B626-156615DA6440}"/>
              </a:ext>
            </a:extLst>
          </p:cNvPr>
          <p:cNvSpPr txBox="1"/>
          <p:nvPr/>
        </p:nvSpPr>
        <p:spPr>
          <a:xfrm>
            <a:off x="1921565" y="5516178"/>
            <a:ext cx="5039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What’s the best we can do with this cut?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39925D-0925-0E48-9DFE-4B19336EBC9E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6ADA7-F193-8BAB-FE0F-3C62D3774525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3609716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8BDFBD-7149-934F-B8E0-D21AF79022A8}"/>
              </a:ext>
            </a:extLst>
          </p:cNvPr>
          <p:cNvSpPr/>
          <p:nvPr/>
        </p:nvSpPr>
        <p:spPr>
          <a:xfrm>
            <a:off x="829784" y="3405807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7090B-3BA7-234D-A03C-5E188E5F08F9}"/>
              </a:ext>
            </a:extLst>
          </p:cNvPr>
          <p:cNvSpPr/>
          <p:nvPr/>
        </p:nvSpPr>
        <p:spPr>
          <a:xfrm>
            <a:off x="783608" y="3405808"/>
            <a:ext cx="26331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1399135" y="3405809"/>
            <a:ext cx="7069003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5EBD47-0BDD-6643-8D54-1097B8BCECDE}"/>
              </a:ext>
            </a:extLst>
          </p:cNvPr>
          <p:cNvSpPr/>
          <p:nvPr/>
        </p:nvSpPr>
        <p:spPr>
          <a:xfrm>
            <a:off x="1228175" y="3405807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E0AAA-38B0-A14F-8111-D769B383F576}"/>
              </a:ext>
            </a:extLst>
          </p:cNvPr>
          <p:cNvSpPr txBox="1"/>
          <p:nvPr/>
        </p:nvSpPr>
        <p:spPr>
          <a:xfrm>
            <a:off x="324189" y="4184394"/>
            <a:ext cx="1197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cut 1</a:t>
            </a:r>
          </a:p>
          <a:p>
            <a:r>
              <a:rPr lang="en-US" sz="2800" dirty="0"/>
              <a:t>price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851D3-A4F9-1B48-8521-2FE3C1DEDEFE}"/>
              </a:ext>
            </a:extLst>
          </p:cNvPr>
          <p:cNvSpPr txBox="1"/>
          <p:nvPr/>
        </p:nvSpPr>
        <p:spPr>
          <a:xfrm>
            <a:off x="2862469" y="4399837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FEEDC-D2D7-434A-B626-156615DA6440}"/>
              </a:ext>
            </a:extLst>
          </p:cNvPr>
          <p:cNvSpPr txBox="1"/>
          <p:nvPr/>
        </p:nvSpPr>
        <p:spPr>
          <a:xfrm>
            <a:off x="2570922" y="5506268"/>
            <a:ext cx="1880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 + R(n-1)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8902D-6EE0-5A4F-867F-2D661AAB2351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0383E-2D9F-0213-19E1-2FD38D31CCA0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41875108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8BDFBD-7149-934F-B8E0-D21AF79022A8}"/>
              </a:ext>
            </a:extLst>
          </p:cNvPr>
          <p:cNvSpPr/>
          <p:nvPr/>
        </p:nvSpPr>
        <p:spPr>
          <a:xfrm>
            <a:off x="997768" y="3405807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7090B-3BA7-234D-A03C-5E188E5F08F9}"/>
              </a:ext>
            </a:extLst>
          </p:cNvPr>
          <p:cNvSpPr/>
          <p:nvPr/>
        </p:nvSpPr>
        <p:spPr>
          <a:xfrm>
            <a:off x="783608" y="3405808"/>
            <a:ext cx="405264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1626566" y="3405809"/>
            <a:ext cx="684157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5EBD47-0BDD-6643-8D54-1097B8BCECDE}"/>
              </a:ext>
            </a:extLst>
          </p:cNvPr>
          <p:cNvSpPr/>
          <p:nvPr/>
        </p:nvSpPr>
        <p:spPr>
          <a:xfrm>
            <a:off x="1450458" y="3405807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E0AAA-38B0-A14F-8111-D769B383F576}"/>
              </a:ext>
            </a:extLst>
          </p:cNvPr>
          <p:cNvSpPr txBox="1"/>
          <p:nvPr/>
        </p:nvSpPr>
        <p:spPr>
          <a:xfrm>
            <a:off x="324189" y="4184394"/>
            <a:ext cx="1197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cut 2</a:t>
            </a:r>
          </a:p>
          <a:p>
            <a:r>
              <a:rPr lang="en-US" sz="2800" dirty="0">
                <a:solidFill>
                  <a:srgbClr val="0000FF"/>
                </a:solidFill>
              </a:rPr>
              <a:t>price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7F930F-ABD9-3C41-94AD-4EEA652BA6CF}"/>
              </a:ext>
            </a:extLst>
          </p:cNvPr>
          <p:cNvSpPr txBox="1"/>
          <p:nvPr/>
        </p:nvSpPr>
        <p:spPr>
          <a:xfrm>
            <a:off x="2862469" y="4399837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BA9703-1846-5547-B86A-798071DE582E}"/>
              </a:ext>
            </a:extLst>
          </p:cNvPr>
          <p:cNvSpPr txBox="1"/>
          <p:nvPr/>
        </p:nvSpPr>
        <p:spPr>
          <a:xfrm>
            <a:off x="1921565" y="5516178"/>
            <a:ext cx="5039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What’s the best we can do with this cut?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5E8B8-C203-9649-A615-D4B395CD6F48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BF482-E06E-8871-12D5-E174421246BA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8491513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8BDFBD-7149-934F-B8E0-D21AF79022A8}"/>
              </a:ext>
            </a:extLst>
          </p:cNvPr>
          <p:cNvSpPr/>
          <p:nvPr/>
        </p:nvSpPr>
        <p:spPr>
          <a:xfrm>
            <a:off x="997768" y="3405807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7090B-3BA7-234D-A03C-5E188E5F08F9}"/>
              </a:ext>
            </a:extLst>
          </p:cNvPr>
          <p:cNvSpPr/>
          <p:nvPr/>
        </p:nvSpPr>
        <p:spPr>
          <a:xfrm>
            <a:off x="783608" y="3405808"/>
            <a:ext cx="405264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1626566" y="3405809"/>
            <a:ext cx="684157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5EBD47-0BDD-6643-8D54-1097B8BCECDE}"/>
              </a:ext>
            </a:extLst>
          </p:cNvPr>
          <p:cNvSpPr/>
          <p:nvPr/>
        </p:nvSpPr>
        <p:spPr>
          <a:xfrm>
            <a:off x="1450458" y="3405807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E0AAA-38B0-A14F-8111-D769B383F576}"/>
              </a:ext>
            </a:extLst>
          </p:cNvPr>
          <p:cNvSpPr txBox="1"/>
          <p:nvPr/>
        </p:nvSpPr>
        <p:spPr>
          <a:xfrm>
            <a:off x="324189" y="4184394"/>
            <a:ext cx="1197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cut 2</a:t>
            </a:r>
          </a:p>
          <a:p>
            <a:r>
              <a:rPr lang="en-US" sz="2800" dirty="0">
                <a:solidFill>
                  <a:srgbClr val="0000FF"/>
                </a:solidFill>
              </a:rPr>
              <a:t>price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7F930F-ABD9-3C41-94AD-4EEA652BA6CF}"/>
              </a:ext>
            </a:extLst>
          </p:cNvPr>
          <p:cNvSpPr txBox="1"/>
          <p:nvPr/>
        </p:nvSpPr>
        <p:spPr>
          <a:xfrm>
            <a:off x="2862469" y="4399837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DC5C40-FA10-D64C-B04B-FA7E99678FDC}"/>
              </a:ext>
            </a:extLst>
          </p:cNvPr>
          <p:cNvSpPr txBox="1"/>
          <p:nvPr/>
        </p:nvSpPr>
        <p:spPr>
          <a:xfrm>
            <a:off x="2570922" y="5506268"/>
            <a:ext cx="1880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3 + R(n-2)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7B357-F14C-4549-AFA9-A23E683D0D26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761C3-D455-4FD3-F8BE-18B32614250F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5447575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783607" y="3405809"/>
            <a:ext cx="768453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89C20-9E18-8847-A0B8-B4E6B60455EC}"/>
              </a:ext>
            </a:extLst>
          </p:cNvPr>
          <p:cNvSpPr txBox="1"/>
          <p:nvPr/>
        </p:nvSpPr>
        <p:spPr>
          <a:xfrm>
            <a:off x="2239618" y="4661452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should be the first cut?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43B01-23E5-9A43-B6AF-C7B5D4274298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59F94-FE07-12A4-E4F5-96C85F21F4B5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7670622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1b: recursive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A8FAC-7A38-7540-B958-9A684E8D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1760883"/>
            <a:ext cx="7531100" cy="800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7BCA54-B210-554A-918E-295628F93A67}"/>
              </a:ext>
            </a:extLst>
          </p:cNvPr>
          <p:cNvSpPr/>
          <p:nvPr/>
        </p:nvSpPr>
        <p:spPr>
          <a:xfrm>
            <a:off x="783607" y="3405809"/>
            <a:ext cx="7684532" cy="410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705608-CCBE-5042-864F-555E55778D76}"/>
              </a:ext>
            </a:extLst>
          </p:cNvPr>
          <p:cNvSpPr/>
          <p:nvPr/>
        </p:nvSpPr>
        <p:spPr>
          <a:xfrm>
            <a:off x="8314707" y="3405809"/>
            <a:ext cx="352215" cy="4108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7E9FEC-707D-7743-912D-59D6227A6924}"/>
              </a:ext>
            </a:extLst>
          </p:cNvPr>
          <p:cNvSpPr/>
          <p:nvPr/>
        </p:nvSpPr>
        <p:spPr>
          <a:xfrm>
            <a:off x="612648" y="3405808"/>
            <a:ext cx="352215" cy="4108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F1244-163F-6345-8ED2-B1877B9B8AC9}"/>
              </a:ext>
            </a:extLst>
          </p:cNvPr>
          <p:cNvSpPr txBox="1"/>
          <p:nvPr/>
        </p:nvSpPr>
        <p:spPr>
          <a:xfrm>
            <a:off x="185409" y="329340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1C2460-146E-634A-9945-268E72D000B4}"/>
                  </a:ext>
                </a:extLst>
              </p:cNvPr>
              <p:cNvSpPr txBox="1"/>
              <p:nvPr/>
            </p:nvSpPr>
            <p:spPr>
              <a:xfrm>
                <a:off x="2236699" y="4661452"/>
                <a:ext cx="4216987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baseline="-2500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400" b="0" i="1" baseline="-250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1C2460-146E-634A-9945-268E72D00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99" y="4661452"/>
                <a:ext cx="4216987" cy="531299"/>
              </a:xfrm>
              <a:prstGeom prst="rect">
                <a:avLst/>
              </a:prstGeom>
              <a:blipFill>
                <a:blip r:embed="rId4"/>
                <a:stretch>
                  <a:fillRect t="-476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B16BBB4-88F3-1E4D-A1C9-26F69B0E1C7B}"/>
              </a:ext>
            </a:extLst>
          </p:cNvPr>
          <p:cNvSpPr txBox="1"/>
          <p:nvPr/>
        </p:nvSpPr>
        <p:spPr>
          <a:xfrm>
            <a:off x="3058510" y="2160933"/>
            <a:ext cx="2942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C6E23-37F0-3D13-F5E7-6D548656D669}"/>
              </a:ext>
            </a:extLst>
          </p:cNvPr>
          <p:cNvSpPr txBox="1"/>
          <p:nvPr/>
        </p:nvSpPr>
        <p:spPr>
          <a:xfrm>
            <a:off x="7881388" y="2160933"/>
            <a:ext cx="6094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3475975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DB31B7D-26BF-5D4D-8B50-F0823FAE0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2: DP solution (from the bottom-up)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89759-A255-EE4E-A69F-043E826852E7}"/>
              </a:ext>
            </a:extLst>
          </p:cNvPr>
          <p:cNvSpPr txBox="1"/>
          <p:nvPr/>
        </p:nvSpPr>
        <p:spPr>
          <a:xfrm>
            <a:off x="485250" y="2721533"/>
            <a:ext cx="82807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are the smallest possible subproblems?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To calculate R(n), what are all the subproblems we need to calculate? This is the “table”.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How should we fill in the table?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Where will the answer be?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3D6ACE-276F-3F43-864B-5271BEEE7395}"/>
                  </a:ext>
                </a:extLst>
              </p:cNvPr>
              <p:cNvSpPr txBox="1"/>
              <p:nvPr/>
            </p:nvSpPr>
            <p:spPr>
              <a:xfrm>
                <a:off x="2104177" y="1728601"/>
                <a:ext cx="4216987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4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3D6ACE-276F-3F43-864B-5271BEEE7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77" y="1728601"/>
                <a:ext cx="4216987" cy="531299"/>
              </a:xfrm>
              <a:prstGeom prst="rect">
                <a:avLst/>
              </a:prstGeom>
              <a:blipFill>
                <a:blip r:embed="rId2"/>
                <a:stretch>
                  <a:fillRect t="-4651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499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DB31B7D-26BF-5D4D-8B50-F0823FAE0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2: DP solution (from the bottom-up)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89759-A255-EE4E-A69F-043E826852E7}"/>
              </a:ext>
            </a:extLst>
          </p:cNvPr>
          <p:cNvSpPr txBox="1"/>
          <p:nvPr/>
        </p:nvSpPr>
        <p:spPr>
          <a:xfrm>
            <a:off x="485250" y="3374075"/>
            <a:ext cx="8280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smallest possible subproblems?</a:t>
            </a:r>
            <a:br>
              <a:rPr lang="en-US" sz="2800" dirty="0"/>
            </a:br>
            <a:r>
              <a:rPr lang="en-US" sz="2800" dirty="0">
                <a:solidFill>
                  <a:srgbClr val="0000FF"/>
                </a:solidFill>
              </a:rPr>
              <a:t>R(0) = 0; R(-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) is impossible.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7FA81D-250F-82AC-C97A-C43C7B0C01B8}"/>
                  </a:ext>
                </a:extLst>
              </p:cNvPr>
              <p:cNvSpPr txBox="1"/>
              <p:nvPr/>
            </p:nvSpPr>
            <p:spPr>
              <a:xfrm>
                <a:off x="2104177" y="1728601"/>
                <a:ext cx="4216987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4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7FA81D-250F-82AC-C97A-C43C7B0C0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77" y="1728601"/>
                <a:ext cx="4216987" cy="531299"/>
              </a:xfrm>
              <a:prstGeom prst="rect">
                <a:avLst/>
              </a:prstGeom>
              <a:blipFill>
                <a:blip r:embed="rId2"/>
                <a:stretch>
                  <a:fillRect t="-4651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87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DB31B7D-26BF-5D4D-8B50-F0823FAE0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2: DP solution (from the bottom-up)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89759-A255-EE4E-A69F-043E826852E7}"/>
              </a:ext>
            </a:extLst>
          </p:cNvPr>
          <p:cNvSpPr txBox="1"/>
          <p:nvPr/>
        </p:nvSpPr>
        <p:spPr>
          <a:xfrm>
            <a:off x="485250" y="3374075"/>
            <a:ext cx="82807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calculate R(n), what are all the subproblems we need to calculate? This is the “table”. </a:t>
            </a:r>
            <a:r>
              <a:rPr lang="en-US" sz="2800" dirty="0">
                <a:solidFill>
                  <a:srgbClr val="0000FF"/>
                </a:solidFill>
              </a:rPr>
              <a:t>R(0)…R(n)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Note: This is filling in a table for all possible integer lengths from 1 to 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C8C7D0-D2BD-83E0-B863-4DB27F6AC2E2}"/>
                  </a:ext>
                </a:extLst>
              </p:cNvPr>
              <p:cNvSpPr txBox="1"/>
              <p:nvPr/>
            </p:nvSpPr>
            <p:spPr>
              <a:xfrm>
                <a:off x="2104177" y="1728601"/>
                <a:ext cx="4216987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4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C8C7D0-D2BD-83E0-B863-4DB27F6AC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77" y="1728601"/>
                <a:ext cx="4216987" cy="531299"/>
              </a:xfrm>
              <a:prstGeom prst="rect">
                <a:avLst/>
              </a:prstGeom>
              <a:blipFill>
                <a:blip r:embed="rId2"/>
                <a:stretch>
                  <a:fillRect t="-4651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31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DB31B7D-26BF-5D4D-8B50-F0823FAE0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2: DP solution (from the bottom-up)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89759-A255-EE4E-A69F-043E826852E7}"/>
              </a:ext>
            </a:extLst>
          </p:cNvPr>
          <p:cNvSpPr txBox="1"/>
          <p:nvPr/>
        </p:nvSpPr>
        <p:spPr>
          <a:xfrm>
            <a:off x="485250" y="3374075"/>
            <a:ext cx="82807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should we fill in the table?</a:t>
            </a:r>
          </a:p>
          <a:p>
            <a:r>
              <a:rPr lang="en-US" sz="2800" dirty="0">
                <a:solidFill>
                  <a:srgbClr val="0000FF"/>
                </a:solidFill>
              </a:rPr>
              <a:t>R(0) </a:t>
            </a:r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rgbClr val="0000FF"/>
                </a:solidFill>
              </a:rPr>
              <a:t>R(n)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The dependencies are on smaller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FE1FA0-F7CB-ABB5-2EC5-6BED63A86F8F}"/>
                  </a:ext>
                </a:extLst>
              </p:cNvPr>
              <p:cNvSpPr txBox="1"/>
              <p:nvPr/>
            </p:nvSpPr>
            <p:spPr>
              <a:xfrm>
                <a:off x="2104177" y="1728601"/>
                <a:ext cx="4216987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4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FE1FA0-F7CB-ABB5-2EC5-6BED63A86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77" y="1728601"/>
                <a:ext cx="4216987" cy="531299"/>
              </a:xfrm>
              <a:prstGeom prst="rect">
                <a:avLst/>
              </a:prstGeom>
              <a:blipFill>
                <a:blip r:embed="rId2"/>
                <a:stretch>
                  <a:fillRect t="-4651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30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095B9AA-5A6E-B34A-BE27-4DC24AC2CE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2238"/>
            <a:ext cx="7543800" cy="487362"/>
          </a:xfrm>
        </p:spPr>
        <p:txBody>
          <a:bodyPr/>
          <a:lstStyle/>
          <a:p>
            <a:pPr eaLnBrk="1" hangingPunct="1"/>
            <a:r>
              <a:rPr lang="en-US" altLang="en-US" sz="2300"/>
              <a:t>Where did </a:t>
            </a:r>
            <a:r>
              <a:rPr lang="ja-JP" altLang="en-US" sz="2300"/>
              <a:t>“</a:t>
            </a:r>
            <a:r>
              <a:rPr lang="en-US" altLang="ja-JP" sz="2300"/>
              <a:t>dynamic programming</a:t>
            </a:r>
            <a:r>
              <a:rPr lang="ja-JP" altLang="en-US" sz="2300"/>
              <a:t>”</a:t>
            </a:r>
            <a:r>
              <a:rPr lang="en-US" altLang="ja-JP" sz="2300"/>
              <a:t> come from?</a:t>
            </a:r>
            <a:endParaRPr lang="en-US" altLang="en-US" sz="2300"/>
          </a:p>
        </p:txBody>
      </p:sp>
      <p:graphicFrame>
        <p:nvGraphicFramePr>
          <p:cNvPr id="15362" name="Object 5">
            <a:extLst>
              <a:ext uri="{FF2B5EF4-FFF2-40B4-BE49-F238E27FC236}">
                <a16:creationId xmlns:a16="http://schemas.microsoft.com/office/drawing/2014/main" id="{C5391692-1227-E24A-9E1C-9B33B75A5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2988" y="3754438"/>
          <a:ext cx="31750" cy="3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5400" imgH="25400" progId="Paint.Picture">
                  <p:embed/>
                </p:oleObj>
              </mc:Choice>
              <mc:Fallback>
                <p:oleObj name="Bitmap Image" r:id="rId2" imgW="25400" imgH="25400" progId="Paint.Picture">
                  <p:embed/>
                  <p:pic>
                    <p:nvPicPr>
                      <p:cNvPr id="15362" name="Object 5">
                        <a:extLst>
                          <a:ext uri="{FF2B5EF4-FFF2-40B4-BE49-F238E27FC236}">
                            <a16:creationId xmlns:a16="http://schemas.microsoft.com/office/drawing/2014/main" id="{C5391692-1227-E24A-9E1C-9B33B75A59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3754438"/>
                        <a:ext cx="31750" cy="3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Text Box 6">
            <a:extLst>
              <a:ext uri="{FF2B5EF4-FFF2-40B4-BE49-F238E27FC236}">
                <a16:creationId xmlns:a16="http://schemas.microsoft.com/office/drawing/2014/main" id="{48230C6C-6365-1746-AA58-4A96FB4DA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438400"/>
            <a:ext cx="36576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Richard Bellman On the Birth of Dynamic Programming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Stuart Dreyfus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http://www.eng.tau.ac.il/~ami/cd/or50/1526-5463-2002-50-01-0048.pdf</a:t>
            </a:r>
          </a:p>
        </p:txBody>
      </p:sp>
      <p:graphicFrame>
        <p:nvGraphicFramePr>
          <p:cNvPr id="15364" name="Object 5">
            <a:extLst>
              <a:ext uri="{FF2B5EF4-FFF2-40B4-BE49-F238E27FC236}">
                <a16:creationId xmlns:a16="http://schemas.microsoft.com/office/drawing/2014/main" id="{570370F4-F8E4-F84F-85D3-C8BBC07CA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685800"/>
          <a:ext cx="4048125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191000" imgH="6388100" progId="Paint.Picture">
                  <p:embed/>
                </p:oleObj>
              </mc:Choice>
              <mc:Fallback>
                <p:oleObj name="Bitmap Image" r:id="rId4" imgW="4191000" imgH="6388100" progId="Paint.Picture">
                  <p:embed/>
                  <p:pic>
                    <p:nvPicPr>
                      <p:cNvPr id="15364" name="Object 5">
                        <a:extLst>
                          <a:ext uri="{FF2B5EF4-FFF2-40B4-BE49-F238E27FC236}">
                            <a16:creationId xmlns:a16="http://schemas.microsoft.com/office/drawing/2014/main" id="{570370F4-F8E4-F84F-85D3-C8BBC07CA2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85800"/>
                        <a:ext cx="4048125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089238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DB31B7D-26BF-5D4D-8B50-F0823FAE0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2: DP solution (from the bottom-up)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89759-A255-EE4E-A69F-043E826852E7}"/>
              </a:ext>
            </a:extLst>
          </p:cNvPr>
          <p:cNvSpPr txBox="1"/>
          <p:nvPr/>
        </p:nvSpPr>
        <p:spPr>
          <a:xfrm>
            <a:off x="485250" y="3374075"/>
            <a:ext cx="8280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Where will the answer be?</a:t>
            </a:r>
          </a:p>
          <a:p>
            <a:r>
              <a:rPr lang="en-US" sz="2800" dirty="0">
                <a:solidFill>
                  <a:srgbClr val="0000FF"/>
                </a:solidFill>
              </a:rPr>
              <a:t>R(n)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16771B-8B2E-2BD1-2C23-799CF57C3484}"/>
                  </a:ext>
                </a:extLst>
              </p:cNvPr>
              <p:cNvSpPr txBox="1"/>
              <p:nvPr/>
            </p:nvSpPr>
            <p:spPr>
              <a:xfrm>
                <a:off x="2104177" y="1728601"/>
                <a:ext cx="4216987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4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16771B-8B2E-2BD1-2C23-799CF57C3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77" y="1728601"/>
                <a:ext cx="4216987" cy="531299"/>
              </a:xfrm>
              <a:prstGeom prst="rect">
                <a:avLst/>
              </a:prstGeom>
              <a:blipFill>
                <a:blip r:embed="rId2"/>
                <a:stretch>
                  <a:fillRect t="-4651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2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BAEC-85D7-F245-A556-ABEED419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DP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4718F-79CB-494D-991F-6AB26D67393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94596" y="1626704"/>
                <a:ext cx="4648465" cy="507889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</a:rPr>
                  <a:t>DP-Rod-Splitting(n)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</a:rPr>
                  <a:t>   r[0] </a:t>
                </a: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= 0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1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max = 0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=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1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𝑡𝑜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𝑙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</m:oMath>
                </a14:m>
                <a:endParaRPr lang="en-US" baseline="-25000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]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&gt;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⁡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   max = p</a:t>
                </a:r>
              </a:p>
              <a:p>
                <a:pPr marL="0" indent="0">
                  <a:buNone/>
                </a:pPr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r[j] = max</a:t>
                </a:r>
              </a:p>
              <a:p>
                <a:pPr marL="0" indent="0">
                  <a:buNone/>
                </a:pPr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return r[n]</a:t>
                </a:r>
                <a:endParaRPr lang="en-US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4718F-79CB-494D-991F-6AB26D673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94596" y="1626704"/>
                <a:ext cx="4648465" cy="5078896"/>
              </a:xfrm>
              <a:blipFill>
                <a:blip r:embed="rId3"/>
                <a:stretch>
                  <a:fillRect l="-163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2513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BAEC-85D7-F245-A556-ABEED419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DP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98117-4F88-C644-B0DC-FD2454E2509B}"/>
              </a:ext>
            </a:extLst>
          </p:cNvPr>
          <p:cNvSpPr txBox="1"/>
          <p:nvPr/>
        </p:nvSpPr>
        <p:spPr>
          <a:xfrm>
            <a:off x="4768516" y="2129757"/>
            <a:ext cx="31438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Space requirements?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Running time?</a:t>
            </a:r>
            <a:endParaRPr lang="el-GR" altLang="en-US" sz="2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CD718F4-DF3B-6AE0-2EE7-9392057595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596" y="1626704"/>
                <a:ext cx="4648465" cy="5078896"/>
              </a:xfrm>
              <a:prstGeom prst="rect">
                <a:avLst/>
              </a:prstGeom>
            </p:spPr>
            <p:txBody>
              <a:bodyPr vert="horz">
                <a:normAutofit fontScale="77500" lnSpcReduction="2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</a:rPr>
                  <a:t>DP-Rod-Splitting(n)</a:t>
                </a: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</a:rPr>
                  <a:t>   r[0] </a:t>
                </a: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= 0</a:t>
                </a: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1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max = 0</a:t>
                </a: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=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1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𝑡𝑜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𝑙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</m:oMath>
                </a14:m>
                <a:endParaRPr lang="en-US" baseline="-25000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]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&gt;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⁡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   max = p</a:t>
                </a:r>
              </a:p>
              <a:p>
                <a:pPr marL="0" indent="0">
                  <a:buFont typeface="Wingdings"/>
                  <a:buNone/>
                </a:pPr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r[j] = max</a:t>
                </a:r>
              </a:p>
              <a:p>
                <a:pPr marL="0" indent="0">
                  <a:buFont typeface="Wingdings"/>
                  <a:buNone/>
                </a:pPr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Font typeface="Wingdings"/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return r[n]</a:t>
                </a:r>
                <a:endParaRPr lang="en-US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CD718F4-DF3B-6AE0-2EE7-939205759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96" y="1626704"/>
                <a:ext cx="4648465" cy="5078896"/>
              </a:xfrm>
              <a:prstGeom prst="rect">
                <a:avLst/>
              </a:prstGeom>
              <a:blipFill>
                <a:blip r:embed="rId3"/>
                <a:stretch>
                  <a:fillRect l="-163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6950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BAEC-85D7-F245-A556-ABEED419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DP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04C91-638D-954C-9BF0-9DA5162D63AA}"/>
              </a:ext>
            </a:extLst>
          </p:cNvPr>
          <p:cNvSpPr txBox="1"/>
          <p:nvPr/>
        </p:nvSpPr>
        <p:spPr>
          <a:xfrm>
            <a:off x="5241757" y="2143545"/>
            <a:ext cx="37737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Space requirements: </a:t>
            </a:r>
            <a:r>
              <a:rPr lang="el-GR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(n)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Running time: </a:t>
            </a:r>
            <a:r>
              <a:rPr lang="el-GR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(nm)</a:t>
            </a:r>
            <a:endParaRPr lang="el-GR" altLang="en-US" sz="28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568B37C-49E4-A258-2FF1-5F352EA24C8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94596" y="1626704"/>
                <a:ext cx="4648465" cy="507889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</a:rPr>
                  <a:t>DP-Rod-Splitting(n)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</a:rPr>
                  <a:t>   r[0] </a:t>
                </a: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= 0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1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max = 0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=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1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𝑡𝑜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𝑙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</m:oMath>
                </a14:m>
                <a:endParaRPr lang="en-US" baseline="-25000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]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&gt;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⁡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   max = p</a:t>
                </a:r>
              </a:p>
              <a:p>
                <a:pPr marL="0" indent="0">
                  <a:buNone/>
                </a:pPr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r[j] = max</a:t>
                </a:r>
              </a:p>
              <a:p>
                <a:pPr marL="0" indent="0">
                  <a:buNone/>
                </a:pPr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return r[n]</a:t>
                </a:r>
                <a:endParaRPr lang="en-US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568B37C-49E4-A258-2FF1-5F352EA24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94596" y="1626704"/>
                <a:ext cx="4648465" cy="5078896"/>
              </a:xfrm>
              <a:blipFill>
                <a:blip r:embed="rId3"/>
                <a:stretch>
                  <a:fillRect l="-163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0081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BAEC-85D7-F245-A556-ABEED419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DP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568B37C-49E4-A258-2FF1-5F352EA24C8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94596" y="1626704"/>
                <a:ext cx="4648465" cy="507889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</a:rPr>
                  <a:t>DP-Rod-Splitting(n)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</a:rPr>
                  <a:t>   r[0] </a:t>
                </a: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= 0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1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max = 0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=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1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𝑡𝑜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𝑙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</m:oMath>
                </a14:m>
                <a:endParaRPr lang="en-US" baseline="-25000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]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&gt;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⁡</m:t>
                    </m:r>
                  </m:oMath>
                </a14:m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         max = p</a:t>
                </a:r>
              </a:p>
              <a:p>
                <a:pPr marL="0" indent="0">
                  <a:buNone/>
                </a:pPr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   r[j] = max</a:t>
                </a:r>
              </a:p>
              <a:p>
                <a:pPr marL="0" indent="0">
                  <a:buNone/>
                </a:pPr>
                <a:endParaRPr lang="en-US" dirty="0">
                  <a:latin typeface="Courier" pitchFamily="2" charset="0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" pitchFamily="2" charset="0"/>
                    <a:sym typeface="Wingdings" pitchFamily="2" charset="2"/>
                  </a:rPr>
                  <a:t>   return r[n]</a:t>
                </a:r>
                <a:endParaRPr lang="en-US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568B37C-49E4-A258-2FF1-5F352EA24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94596" y="1626704"/>
                <a:ext cx="4648465" cy="5078896"/>
              </a:xfrm>
              <a:blipFill>
                <a:blip r:embed="rId3"/>
                <a:stretch>
                  <a:fillRect l="-163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F2A6959-E340-1587-9DA0-BDE2723E1CED}"/>
              </a:ext>
            </a:extLst>
          </p:cNvPr>
          <p:cNvSpPr txBox="1"/>
          <p:nvPr/>
        </p:nvSpPr>
        <p:spPr>
          <a:xfrm>
            <a:off x="4768516" y="2129756"/>
            <a:ext cx="3189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if you want to know the cuts?</a:t>
            </a:r>
            <a:endParaRPr lang="el-GR" altLang="en-US" sz="2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14262-0BE3-51BD-2832-77B9A9E8E207}"/>
              </a:ext>
            </a:extLst>
          </p:cNvPr>
          <p:cNvSpPr txBox="1"/>
          <p:nvPr/>
        </p:nvSpPr>
        <p:spPr>
          <a:xfrm>
            <a:off x="5375189" y="57829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91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F6A509B9-EED1-C544-B6A1-6F3836D85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0-1 Knapsack problem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494B4BF1-AA6F-C643-AE58-B3BFCDE93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195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0-1 Knapsack</a:t>
            </a:r>
            <a:r>
              <a:rPr lang="en-US" altLang="en-US" sz="2400" dirty="0"/>
              <a:t> – A thief robbing a store finds </a:t>
            </a:r>
            <a:r>
              <a:rPr lang="en-US" altLang="en-US" sz="2400" i="1" dirty="0"/>
              <a:t>m</a:t>
            </a:r>
            <a:r>
              <a:rPr lang="en-US" altLang="en-US" sz="2400" dirty="0"/>
              <a:t> items worth </a:t>
            </a:r>
            <a:br>
              <a:rPr lang="en-US" altLang="en-US" sz="2400" dirty="0"/>
            </a:br>
            <a:r>
              <a:rPr lang="en-US" altLang="en-US" sz="2400" i="1" dirty="0"/>
              <a:t>v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, v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, .., </a:t>
            </a:r>
            <a:r>
              <a:rPr lang="en-US" altLang="en-US" sz="2400" i="1" dirty="0" err="1"/>
              <a:t>v</a:t>
            </a:r>
            <a:r>
              <a:rPr lang="en-US" altLang="en-US" sz="2400" i="1" baseline="-25000" dirty="0" err="1"/>
              <a:t>m</a:t>
            </a:r>
            <a:r>
              <a:rPr lang="en-US" altLang="en-US" sz="2400" i="1" dirty="0"/>
              <a:t> </a:t>
            </a:r>
            <a:r>
              <a:rPr lang="en-US" altLang="en-US" sz="2400" dirty="0"/>
              <a:t>dollars and weight</a:t>
            </a:r>
            <a:br>
              <a:rPr lang="en-US" altLang="en-US" sz="2400" dirty="0"/>
            </a:br>
            <a:r>
              <a:rPr lang="en-US" altLang="en-US" sz="2400" i="1" dirty="0"/>
              <a:t>w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, w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, …, </a:t>
            </a:r>
            <a:r>
              <a:rPr lang="en-US" altLang="en-US" sz="2400" i="1" dirty="0" err="1"/>
              <a:t>w</a:t>
            </a:r>
            <a:r>
              <a:rPr lang="en-US" altLang="en-US" sz="2400" i="1" baseline="-25000" dirty="0" err="1"/>
              <a:t>m</a:t>
            </a:r>
            <a:r>
              <a:rPr lang="en-US" altLang="en-US" sz="2400" dirty="0"/>
              <a:t> pounds, where v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are integers.  The thief can carry at most W pounds in the knapsack.  Which items should the thief take if they want to maximize value?</a:t>
            </a:r>
          </a:p>
          <a:p>
            <a:pPr eaLnBrk="1" hangingPunct="1"/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Repetition is allowed, that is you can take multiple copies of any item</a:t>
            </a:r>
          </a:p>
        </p:txBody>
      </p:sp>
    </p:spTree>
    <p:extLst>
      <p:ext uri="{BB962C8B-B14F-4D97-AF65-F5344CB8AC3E}">
        <p14:creationId xmlns:p14="http://schemas.microsoft.com/office/powerpoint/2010/main" val="14353565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55B793-F70B-A24E-A546-CEC53395A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1a: optimal substructure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E09A0-FA1E-9840-9DA7-FCCEFE33548A}"/>
              </a:ext>
            </a:extLst>
          </p:cNvPr>
          <p:cNvSpPr txBox="1"/>
          <p:nvPr/>
        </p:nvSpPr>
        <p:spPr>
          <a:xfrm>
            <a:off x="445168" y="1479884"/>
            <a:ext cx="8181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Prove: optimal solutions to the problem incorporate optimal solutions to related subproblems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CB70EB-EC16-8C40-85BF-8F4EE3699B52}"/>
                  </a:ext>
                </a:extLst>
              </p:cNvPr>
              <p:cNvSpPr txBox="1"/>
              <p:nvPr/>
            </p:nvSpPr>
            <p:spPr>
              <a:xfrm>
                <a:off x="745957" y="3129482"/>
                <a:ext cx="802009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Assume: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a solution to W but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not</a:t>
                </a:r>
                <a:r>
                  <a:rPr lang="en-US" sz="2400" dirty="0">
                    <a:solidFill>
                      <a:schemeClr val="tx1"/>
                    </a:solidFill>
                  </a:rPr>
                  <a:t> a solution to W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baseline="-250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Then some solution to W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exists,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where the sum of the values of the items i</a:t>
                </a:r>
                <a:r>
                  <a:rPr lang="en-US" sz="2400" dirty="0"/>
                  <a:t>s greater than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𝑖𝑘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We could create a solution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′2,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′3, …, 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 baseline="-25000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the original problem that has more value... </a:t>
                </a:r>
                <a:r>
                  <a:rPr lang="en-US" sz="2400" dirty="0">
                    <a:solidFill>
                      <a:srgbClr val="0000FF"/>
                    </a:solidFill>
                  </a:rPr>
                  <a:t>contradiction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CB70EB-EC16-8C40-85BF-8F4EE3699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57" y="3129482"/>
                <a:ext cx="8020091" cy="3046988"/>
              </a:xfrm>
              <a:prstGeom prst="rect">
                <a:avLst/>
              </a:prstGeom>
              <a:blipFill>
                <a:blip r:embed="rId3"/>
                <a:stretch>
                  <a:fillRect l="-1108" t="-1245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CB30A74-668D-9740-9CF0-58B21918C443}"/>
              </a:ext>
            </a:extLst>
          </p:cNvPr>
          <p:cNvSpPr txBox="1"/>
          <p:nvPr/>
        </p:nvSpPr>
        <p:spPr>
          <a:xfrm>
            <a:off x="445168" y="2606262"/>
            <a:ext cx="3420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Proof by contradiction:</a:t>
            </a:r>
          </a:p>
        </p:txBody>
      </p:sp>
    </p:spTree>
    <p:extLst>
      <p:ext uri="{BB962C8B-B14F-4D97-AF65-F5344CB8AC3E}">
        <p14:creationId xmlns:p14="http://schemas.microsoft.com/office/powerpoint/2010/main" val="9276639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4BEA-EC35-D249-BE50-7EF07DD4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1b: recursive solution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F3918FA-9CFD-3F42-B1EE-49840FA58A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869585"/>
              </p:ext>
            </p:extLst>
          </p:nvPr>
        </p:nvGraphicFramePr>
        <p:xfrm>
          <a:off x="2176670" y="2398644"/>
          <a:ext cx="3599508" cy="59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65400" imgH="6731000" progId="Equation.3">
                  <p:embed/>
                </p:oleObj>
              </mc:Choice>
              <mc:Fallback>
                <p:oleObj name="Equation" r:id="rId2" imgW="40665400" imgH="6731000" progId="Equation.3">
                  <p:embed/>
                  <p:pic>
                    <p:nvPicPr>
                      <p:cNvPr id="88068" name="Object 4">
                        <a:extLst>
                          <a:ext uri="{FF2B5EF4-FFF2-40B4-BE49-F238E27FC236}">
                            <a16:creationId xmlns:a16="http://schemas.microsoft.com/office/drawing/2014/main" id="{EFFC8FF4-D686-8443-B8F6-DF9750206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670" y="2398644"/>
                        <a:ext cx="3599508" cy="596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5132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DB31B7D-26BF-5D4D-8B50-F0823FAE0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2: DP solution (from the bottom-up)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89759-A255-EE4E-A69F-043E826852E7}"/>
              </a:ext>
            </a:extLst>
          </p:cNvPr>
          <p:cNvSpPr txBox="1"/>
          <p:nvPr/>
        </p:nvSpPr>
        <p:spPr>
          <a:xfrm>
            <a:off x="485250" y="2721533"/>
            <a:ext cx="82807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smallest possible subproblems? </a:t>
            </a:r>
            <a:br>
              <a:rPr lang="en-US" sz="2800" dirty="0"/>
            </a:br>
            <a:r>
              <a:rPr lang="en-US" sz="2800" dirty="0">
                <a:solidFill>
                  <a:srgbClr val="0000FF"/>
                </a:solidFill>
              </a:rPr>
              <a:t>K(0) = 0</a:t>
            </a:r>
          </a:p>
          <a:p>
            <a:endParaRPr lang="en-US" sz="2800" dirty="0"/>
          </a:p>
          <a:p>
            <a:r>
              <a:rPr lang="en-US" sz="2800" dirty="0"/>
              <a:t>To calculate K(w), what are all the subproblems we need to calculate? This is the “table”. </a:t>
            </a:r>
            <a:r>
              <a:rPr lang="en-US" sz="2800" dirty="0">
                <a:solidFill>
                  <a:srgbClr val="0000FF"/>
                </a:solidFill>
              </a:rPr>
              <a:t>K(0) … K(W)</a:t>
            </a:r>
          </a:p>
          <a:p>
            <a:endParaRPr lang="en-US" sz="2800" dirty="0"/>
          </a:p>
          <a:p>
            <a:r>
              <a:rPr lang="en-US" sz="2800" dirty="0"/>
              <a:t>How should we fill in the table? </a:t>
            </a:r>
            <a:r>
              <a:rPr lang="en-US" sz="2800" dirty="0">
                <a:solidFill>
                  <a:srgbClr val="0000FF"/>
                </a:solidFill>
              </a:rPr>
              <a:t>K(1) </a:t>
            </a:r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  K(W)</a:t>
            </a:r>
            <a:endParaRPr lang="en-US" sz="2800" dirty="0">
              <a:solidFill>
                <a:srgbClr val="0000FF"/>
              </a:solidFill>
            </a:endParaRPr>
          </a:p>
          <a:p>
            <a:endParaRPr lang="en-US" sz="2800" dirty="0"/>
          </a:p>
          <a:p>
            <a:r>
              <a:rPr lang="en-US" sz="2800" dirty="0"/>
              <a:t>Where will the answer be? </a:t>
            </a:r>
            <a:r>
              <a:rPr lang="en-US" sz="2800" dirty="0">
                <a:solidFill>
                  <a:srgbClr val="0000FF"/>
                </a:solidFill>
              </a:rPr>
              <a:t>K(W)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EBB104-B545-C144-B990-04E71B520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191016"/>
              </p:ext>
            </p:extLst>
          </p:nvPr>
        </p:nvGraphicFramePr>
        <p:xfrm>
          <a:off x="2176670" y="1672193"/>
          <a:ext cx="3599508" cy="59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65400" imgH="6731000" progId="Equation.3">
                  <p:embed/>
                </p:oleObj>
              </mc:Choice>
              <mc:Fallback>
                <p:oleObj name="Equation" r:id="rId2" imgW="40665400" imgH="673100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8F3918FA-9CFD-3F42-B1EE-49840FA58A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670" y="1672193"/>
                        <a:ext cx="3599508" cy="596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0779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DB31B7D-26BF-5D4D-8B50-F0823FAE0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3</a:t>
            </a:r>
            <a:r>
              <a:rPr lang="en-US" dirty="0">
                <a:cs typeface="+mj-cs"/>
              </a:rPr>
              <a:t>: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89759-A255-EE4E-A69F-043E826852E7}"/>
              </a:ext>
            </a:extLst>
          </p:cNvPr>
          <p:cNvSpPr txBox="1"/>
          <p:nvPr/>
        </p:nvSpPr>
        <p:spPr>
          <a:xfrm>
            <a:off x="485250" y="2403480"/>
            <a:ext cx="82807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are the smallest possible subproblems? </a:t>
            </a:r>
            <a:r>
              <a:rPr lang="en-US" sz="2000" dirty="0">
                <a:solidFill>
                  <a:srgbClr val="0000FF"/>
                </a:solidFill>
              </a:rPr>
              <a:t>K(0) = 0</a:t>
            </a:r>
          </a:p>
          <a:p>
            <a:endParaRPr lang="en-US" sz="2000" dirty="0"/>
          </a:p>
          <a:p>
            <a:r>
              <a:rPr lang="en-US" sz="2000" dirty="0"/>
              <a:t>To calculate K(w), what are all the subproblems we need to calculate? This is the “table”. </a:t>
            </a:r>
            <a:r>
              <a:rPr lang="en-US" sz="2000" dirty="0">
                <a:solidFill>
                  <a:srgbClr val="0000FF"/>
                </a:solidFill>
              </a:rPr>
              <a:t>K(0) … K(W)</a:t>
            </a:r>
          </a:p>
          <a:p>
            <a:endParaRPr lang="en-US" sz="2000" dirty="0"/>
          </a:p>
          <a:p>
            <a:r>
              <a:rPr lang="en-US" sz="2000" dirty="0"/>
              <a:t>How should we fill in the table? </a:t>
            </a:r>
            <a:r>
              <a:rPr lang="en-US" sz="2000" dirty="0">
                <a:solidFill>
                  <a:srgbClr val="0000FF"/>
                </a:solidFill>
              </a:rPr>
              <a:t>K(0) </a:t>
            </a:r>
            <a:r>
              <a:rPr lang="en-US" sz="2000" dirty="0">
                <a:solidFill>
                  <a:srgbClr val="0000FF"/>
                </a:solidFill>
                <a:sym typeface="Wingdings" pitchFamily="2" charset="2"/>
              </a:rPr>
              <a:t>  K(W)</a:t>
            </a:r>
            <a:endParaRPr lang="en-US" sz="2000" dirty="0">
              <a:solidFill>
                <a:srgbClr val="0000FF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Where will the answer be? </a:t>
            </a:r>
            <a:r>
              <a:rPr lang="en-US" sz="2000" dirty="0">
                <a:solidFill>
                  <a:srgbClr val="0000FF"/>
                </a:solidFill>
              </a:rPr>
              <a:t>K(W)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EBB104-B545-C144-B990-04E71B5208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6670" y="1672193"/>
          <a:ext cx="3599508" cy="59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65400" imgH="6731000" progId="Equation.3">
                  <p:embed/>
                </p:oleObj>
              </mc:Choice>
              <mc:Fallback>
                <p:oleObj name="Equation" r:id="rId2" imgW="40665400" imgH="67310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3EBB104-B545-C144-B990-04E71B5208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670" y="1672193"/>
                        <a:ext cx="3599508" cy="596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263D86-EBD0-3F42-BCAE-4F51384C72C9}"/>
              </a:ext>
            </a:extLst>
          </p:cNvPr>
          <p:cNvSpPr txBox="1"/>
          <p:nvPr/>
        </p:nvSpPr>
        <p:spPr>
          <a:xfrm>
            <a:off x="2089529" y="5206017"/>
            <a:ext cx="39757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Space requirements: </a:t>
            </a:r>
            <a:r>
              <a:rPr lang="el-GR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(W)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Running time: </a:t>
            </a:r>
            <a:r>
              <a:rPr lang="el-GR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800" dirty="0">
                <a:solidFill>
                  <a:srgbClr val="0000FF"/>
                </a:solidFill>
                <a:cs typeface="Arial" panose="020B0604020202020204" pitchFamily="34" charset="0"/>
              </a:rPr>
              <a:t>(Wm)</a:t>
            </a:r>
            <a:endParaRPr lang="el-GR" altLang="en-US" sz="28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2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317D9C9-3B28-F246-A4DF-5D9072CD0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Dynamic programming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6AF46AB-4BA2-DF45-9E99-64B8305A4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648" y="1710368"/>
            <a:ext cx="8153400" cy="4569246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Method for solving problems where optimal solutions can be defined in terms of optimal solutions to subproblems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	</a:t>
            </a:r>
            <a:r>
              <a:rPr lang="en-US" sz="2800" i="1" dirty="0">
                <a:solidFill>
                  <a:srgbClr val="FF0000"/>
                </a:solidFill>
                <a:cs typeface="+mn-cs"/>
              </a:rPr>
              <a:t>AND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008000"/>
                </a:solidFill>
                <a:cs typeface="+mn-cs"/>
              </a:rPr>
              <a:t>the subproblems are overlapping</a:t>
            </a:r>
          </a:p>
        </p:txBody>
      </p:sp>
    </p:spTree>
    <p:extLst>
      <p:ext uri="{BB962C8B-B14F-4D97-AF65-F5344CB8AC3E}">
        <p14:creationId xmlns:p14="http://schemas.microsoft.com/office/powerpoint/2010/main" val="19919895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18A0299A-0482-F94A-ADB7-4E13DF2BC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Memoization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A9CFE152-5238-CF45-8F50-111F9EE30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3513221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Sometimes it can be a challenge to write the function in a bottom-up fashion.</a:t>
            </a:r>
          </a:p>
          <a:p>
            <a:pPr marL="0" indent="0" eaLnBrk="1" hangingPunct="1"/>
            <a:endParaRPr lang="en-US" altLang="en-US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Memoization:</a:t>
            </a:r>
          </a:p>
          <a:p>
            <a:pPr lvl="1" eaLnBrk="1" hangingPunct="1"/>
            <a:r>
              <a:rPr lang="en-US" altLang="en-US" sz="2000" dirty="0"/>
              <a:t>Write the recursive function top-down</a:t>
            </a:r>
          </a:p>
          <a:p>
            <a:pPr lvl="1" eaLnBrk="1" hangingPunct="1"/>
            <a:r>
              <a:rPr lang="en-US" altLang="en-US" sz="2000" dirty="0"/>
              <a:t>Alter the function to check if we’</a:t>
            </a:r>
            <a:r>
              <a:rPr lang="en-US" altLang="ja-JP" sz="2000" dirty="0"/>
              <a:t>ve already calculated the value</a:t>
            </a:r>
          </a:p>
          <a:p>
            <a:pPr lvl="1" eaLnBrk="1" hangingPunct="1"/>
            <a:r>
              <a:rPr lang="en-US" altLang="en-US" sz="2000" dirty="0"/>
              <a:t>If so, use the pre-calculated value</a:t>
            </a:r>
          </a:p>
          <a:p>
            <a:pPr lvl="1" eaLnBrk="1" hangingPunct="1"/>
            <a:r>
              <a:rPr lang="en-US" altLang="en-US" sz="2000" dirty="0"/>
              <a:t>If not, do the recursive call(s)</a:t>
            </a:r>
          </a:p>
        </p:txBody>
      </p:sp>
    </p:spTree>
    <p:extLst>
      <p:ext uri="{BB962C8B-B14F-4D97-AF65-F5344CB8AC3E}">
        <p14:creationId xmlns:p14="http://schemas.microsoft.com/office/powerpoint/2010/main" val="19722220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48B36F32-B114-1A45-95A2-84C4F652F6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Memoized fibonacci</a:t>
            </a:r>
          </a:p>
        </p:txBody>
      </p:sp>
      <p:pic>
        <p:nvPicPr>
          <p:cNvPr id="51202" name="Picture 4" descr="fib">
            <a:extLst>
              <a:ext uri="{FF2B5EF4-FFF2-40B4-BE49-F238E27FC236}">
                <a16:creationId xmlns:a16="http://schemas.microsoft.com/office/drawing/2014/main" id="{FD50EBA0-6EFD-9F41-973A-432426140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66788"/>
            <a:ext cx="533400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3" name="Object 5">
            <a:extLst>
              <a:ext uri="{FF2B5EF4-FFF2-40B4-BE49-F238E27FC236}">
                <a16:creationId xmlns:a16="http://schemas.microsoft.com/office/drawing/2014/main" id="{434EB819-9857-E144-B754-ABE358479D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46388"/>
          <a:ext cx="27432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05100" imgH="1778000" progId="Paint.Picture">
                  <p:embed/>
                </p:oleObj>
              </mc:Choice>
              <mc:Fallback>
                <p:oleObj name="Bitmap Image" r:id="rId3" imgW="2705100" imgH="1778000" progId="Paint.Picture">
                  <p:embed/>
                  <p:pic>
                    <p:nvPicPr>
                      <p:cNvPr id="51203" name="Object 5">
                        <a:extLst>
                          <a:ext uri="{FF2B5EF4-FFF2-40B4-BE49-F238E27FC236}">
                            <a16:creationId xmlns:a16="http://schemas.microsoft.com/office/drawing/2014/main" id="{434EB819-9857-E144-B754-ABE358479D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46388"/>
                        <a:ext cx="27432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6">
            <a:extLst>
              <a:ext uri="{FF2B5EF4-FFF2-40B4-BE49-F238E27FC236}">
                <a16:creationId xmlns:a16="http://schemas.microsoft.com/office/drawing/2014/main" id="{122A7ACE-8797-8C43-8075-1C26B8616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724400"/>
          <a:ext cx="4953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965700" imgH="2006600" progId="Paint.Picture">
                  <p:embed/>
                </p:oleObj>
              </mc:Choice>
              <mc:Fallback>
                <p:oleObj name="Bitmap Image" r:id="rId5" imgW="4965700" imgH="2006600" progId="Paint.Picture">
                  <p:embed/>
                  <p:pic>
                    <p:nvPicPr>
                      <p:cNvPr id="51204" name="Object 6">
                        <a:extLst>
                          <a:ext uri="{FF2B5EF4-FFF2-40B4-BE49-F238E27FC236}">
                            <a16:creationId xmlns:a16="http://schemas.microsoft.com/office/drawing/2014/main" id="{122A7ACE-8797-8C43-8075-1C26B8616E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49530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7" name="Line 7">
            <a:extLst>
              <a:ext uri="{FF2B5EF4-FFF2-40B4-BE49-F238E27FC236}">
                <a16:creationId xmlns:a16="http://schemas.microsoft.com/office/drawing/2014/main" id="{B35C10B8-0249-414D-BA55-6201E5E3C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667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5472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59DFDCD6-6C44-D342-8E0D-D344ABE4C4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Memoized fibonacci</a:t>
            </a:r>
          </a:p>
        </p:txBody>
      </p:sp>
      <p:pic>
        <p:nvPicPr>
          <p:cNvPr id="53250" name="Picture 3" descr="fib">
            <a:extLst>
              <a:ext uri="{FF2B5EF4-FFF2-40B4-BE49-F238E27FC236}">
                <a16:creationId xmlns:a16="http://schemas.microsoft.com/office/drawing/2014/main" id="{79EF8B64-2218-9E4C-8FA5-CB542FBDB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66788"/>
            <a:ext cx="533400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251" name="Object 4">
            <a:extLst>
              <a:ext uri="{FF2B5EF4-FFF2-40B4-BE49-F238E27FC236}">
                <a16:creationId xmlns:a16="http://schemas.microsoft.com/office/drawing/2014/main" id="{84DE510A-80D3-AE4E-9361-6CA5125CC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46388"/>
          <a:ext cx="27432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05100" imgH="1778000" progId="Paint.Picture">
                  <p:embed/>
                </p:oleObj>
              </mc:Choice>
              <mc:Fallback>
                <p:oleObj name="Bitmap Image" r:id="rId3" imgW="2705100" imgH="1778000" progId="Paint.Picture">
                  <p:embed/>
                  <p:pic>
                    <p:nvPicPr>
                      <p:cNvPr id="53251" name="Object 4">
                        <a:extLst>
                          <a:ext uri="{FF2B5EF4-FFF2-40B4-BE49-F238E27FC236}">
                            <a16:creationId xmlns:a16="http://schemas.microsoft.com/office/drawing/2014/main" id="{84DE510A-80D3-AE4E-9361-6CA5125CC6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46388"/>
                        <a:ext cx="27432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5">
            <a:extLst>
              <a:ext uri="{FF2B5EF4-FFF2-40B4-BE49-F238E27FC236}">
                <a16:creationId xmlns:a16="http://schemas.microsoft.com/office/drawing/2014/main" id="{E55A21A7-BEB3-684F-9197-C831AC6895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724400"/>
          <a:ext cx="4953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965700" imgH="2006600" progId="Paint.Picture">
                  <p:embed/>
                </p:oleObj>
              </mc:Choice>
              <mc:Fallback>
                <p:oleObj name="Bitmap Image" r:id="rId5" imgW="4965700" imgH="2006600" progId="Paint.Picture">
                  <p:embed/>
                  <p:pic>
                    <p:nvPicPr>
                      <p:cNvPr id="53252" name="Object 5">
                        <a:extLst>
                          <a:ext uri="{FF2B5EF4-FFF2-40B4-BE49-F238E27FC236}">
                            <a16:creationId xmlns:a16="http://schemas.microsoft.com/office/drawing/2014/main" id="{E55A21A7-BEB3-684F-9197-C831AC6895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49530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Line 6">
            <a:extLst>
              <a:ext uri="{FF2B5EF4-FFF2-40B4-BE49-F238E27FC236}">
                <a16:creationId xmlns:a16="http://schemas.microsoft.com/office/drawing/2014/main" id="{C726697A-3E3E-504B-83C5-9843C2E2A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667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9272" name="Text Box 8">
            <a:extLst>
              <a:ext uri="{FF2B5EF4-FFF2-40B4-BE49-F238E27FC236}">
                <a16:creationId xmlns:a16="http://schemas.microsoft.com/office/drawing/2014/main" id="{9BC2712B-A98B-1144-8235-CB77E984E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657600"/>
            <a:ext cx="2133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Use 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sym typeface="Symbol" charset="0"/>
              </a:rPr>
              <a:t> to denote uncalculated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39273" name="Rectangle 9">
            <a:extLst>
              <a:ext uri="{FF2B5EF4-FFF2-40B4-BE49-F238E27FC236}">
                <a16:creationId xmlns:a16="http://schemas.microsoft.com/office/drawing/2014/main" id="{0BDD5818-5F48-1140-B781-7F058CBFE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33800"/>
            <a:ext cx="4953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11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2496B205-69CD-F847-8B20-B9F7810EB4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Memoized fibonacci</a:t>
            </a:r>
          </a:p>
        </p:txBody>
      </p:sp>
      <p:pic>
        <p:nvPicPr>
          <p:cNvPr id="54274" name="Picture 3" descr="fib">
            <a:extLst>
              <a:ext uri="{FF2B5EF4-FFF2-40B4-BE49-F238E27FC236}">
                <a16:creationId xmlns:a16="http://schemas.microsoft.com/office/drawing/2014/main" id="{1B0881CF-3686-0A42-8EBB-B0318F91A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66788"/>
            <a:ext cx="533400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C724D8B3-3B36-A144-A51A-FDC2D8EC60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46388"/>
          <a:ext cx="27432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05100" imgH="1778000" progId="Paint.Picture">
                  <p:embed/>
                </p:oleObj>
              </mc:Choice>
              <mc:Fallback>
                <p:oleObj name="Bitmap Image" r:id="rId3" imgW="2705100" imgH="1778000" progId="Paint.Picture">
                  <p:embed/>
                  <p:pic>
                    <p:nvPicPr>
                      <p:cNvPr id="54275" name="Object 4">
                        <a:extLst>
                          <a:ext uri="{FF2B5EF4-FFF2-40B4-BE49-F238E27FC236}">
                            <a16:creationId xmlns:a16="http://schemas.microsoft.com/office/drawing/2014/main" id="{C724D8B3-3B36-A144-A51A-FDC2D8EC60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46388"/>
                        <a:ext cx="27432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5">
            <a:extLst>
              <a:ext uri="{FF2B5EF4-FFF2-40B4-BE49-F238E27FC236}">
                <a16:creationId xmlns:a16="http://schemas.microsoft.com/office/drawing/2014/main" id="{15A3A8CE-1D10-9344-98A9-05736FE7DF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724400"/>
          <a:ext cx="4953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965700" imgH="2006600" progId="Paint.Picture">
                  <p:embed/>
                </p:oleObj>
              </mc:Choice>
              <mc:Fallback>
                <p:oleObj name="Bitmap Image" r:id="rId5" imgW="4965700" imgH="2006600" progId="Paint.Picture">
                  <p:embed/>
                  <p:pic>
                    <p:nvPicPr>
                      <p:cNvPr id="54276" name="Object 5">
                        <a:extLst>
                          <a:ext uri="{FF2B5EF4-FFF2-40B4-BE49-F238E27FC236}">
                            <a16:creationId xmlns:a16="http://schemas.microsoft.com/office/drawing/2014/main" id="{15A3A8CE-1D10-9344-98A9-05736FE7DF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49530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8" name="Line 6">
            <a:extLst>
              <a:ext uri="{FF2B5EF4-FFF2-40B4-BE49-F238E27FC236}">
                <a16:creationId xmlns:a16="http://schemas.microsoft.com/office/drawing/2014/main" id="{28915295-93BC-D046-9E7F-7BED3E0D9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667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19" name="Text Box 7">
            <a:extLst>
              <a:ext uri="{FF2B5EF4-FFF2-40B4-BE49-F238E27FC236}">
                <a16:creationId xmlns:a16="http://schemas.microsoft.com/office/drawing/2014/main" id="{2F2CA893-CC49-4946-95CD-32BA9A540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657600"/>
            <a:ext cx="2133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Use 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sym typeface="Symbol" charset="0"/>
              </a:rPr>
              <a:t> to denote uncalculated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41320" name="Rectangle 8">
            <a:extLst>
              <a:ext uri="{FF2B5EF4-FFF2-40B4-BE49-F238E27FC236}">
                <a16:creationId xmlns:a16="http://schemas.microsoft.com/office/drawing/2014/main" id="{7C847D5A-1296-6447-A069-4F626C4BE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33800"/>
            <a:ext cx="4953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21" name="Text Box 9">
            <a:extLst>
              <a:ext uri="{FF2B5EF4-FFF2-40B4-BE49-F238E27FC236}">
                <a16:creationId xmlns:a16="http://schemas.microsoft.com/office/drawing/2014/main" id="{B9E02A96-A233-E44F-BAF6-E35E4267E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743200"/>
            <a:ext cx="365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What else could we use besides an array?</a:t>
            </a:r>
          </a:p>
        </p:txBody>
      </p:sp>
    </p:spTree>
    <p:extLst>
      <p:ext uri="{BB962C8B-B14F-4D97-AF65-F5344CB8AC3E}">
        <p14:creationId xmlns:p14="http://schemas.microsoft.com/office/powerpoint/2010/main" val="25264331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C35EC634-7112-0944-8CB7-E6862AF2B2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Memoized fibonacci</a:t>
            </a:r>
          </a:p>
        </p:txBody>
      </p:sp>
      <p:pic>
        <p:nvPicPr>
          <p:cNvPr id="55298" name="Picture 3" descr="fib">
            <a:extLst>
              <a:ext uri="{FF2B5EF4-FFF2-40B4-BE49-F238E27FC236}">
                <a16:creationId xmlns:a16="http://schemas.microsoft.com/office/drawing/2014/main" id="{5559C706-C889-1544-976A-AF86E59C6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66788"/>
            <a:ext cx="533400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299" name="Object 4">
            <a:extLst>
              <a:ext uri="{FF2B5EF4-FFF2-40B4-BE49-F238E27FC236}">
                <a16:creationId xmlns:a16="http://schemas.microsoft.com/office/drawing/2014/main" id="{C723CF6A-1FAD-8D42-9165-7263CA9F54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46388"/>
          <a:ext cx="27432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05100" imgH="1778000" progId="Paint.Picture">
                  <p:embed/>
                </p:oleObj>
              </mc:Choice>
              <mc:Fallback>
                <p:oleObj name="Bitmap Image" r:id="rId3" imgW="2705100" imgH="1778000" progId="Paint.Picture">
                  <p:embed/>
                  <p:pic>
                    <p:nvPicPr>
                      <p:cNvPr id="55299" name="Object 4">
                        <a:extLst>
                          <a:ext uri="{FF2B5EF4-FFF2-40B4-BE49-F238E27FC236}">
                            <a16:creationId xmlns:a16="http://schemas.microsoft.com/office/drawing/2014/main" id="{C723CF6A-1FAD-8D42-9165-7263CA9F54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46388"/>
                        <a:ext cx="27432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5">
            <a:extLst>
              <a:ext uri="{FF2B5EF4-FFF2-40B4-BE49-F238E27FC236}">
                <a16:creationId xmlns:a16="http://schemas.microsoft.com/office/drawing/2014/main" id="{938A1D25-8BE4-3F4E-B7E6-05B00398B1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724400"/>
          <a:ext cx="4953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965700" imgH="2006600" progId="Paint.Picture">
                  <p:embed/>
                </p:oleObj>
              </mc:Choice>
              <mc:Fallback>
                <p:oleObj name="Bitmap Image" r:id="rId5" imgW="4965700" imgH="2006600" progId="Paint.Picture">
                  <p:embed/>
                  <p:pic>
                    <p:nvPicPr>
                      <p:cNvPr id="55300" name="Object 5">
                        <a:extLst>
                          <a:ext uri="{FF2B5EF4-FFF2-40B4-BE49-F238E27FC236}">
                            <a16:creationId xmlns:a16="http://schemas.microsoft.com/office/drawing/2014/main" id="{938A1D25-8BE4-3F4E-B7E6-05B00398B1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49530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2" name="Line 6">
            <a:extLst>
              <a:ext uri="{FF2B5EF4-FFF2-40B4-BE49-F238E27FC236}">
                <a16:creationId xmlns:a16="http://schemas.microsoft.com/office/drawing/2014/main" id="{2CD7B34D-2D81-F84A-B896-609A36E18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667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43" name="Rectangle 7">
            <a:extLst>
              <a:ext uri="{FF2B5EF4-FFF2-40B4-BE49-F238E27FC236}">
                <a16:creationId xmlns:a16="http://schemas.microsoft.com/office/drawing/2014/main" id="{84D4B490-3207-3C4D-A795-174D6EE70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029200"/>
            <a:ext cx="40386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44" name="Text Box 8">
            <a:extLst>
              <a:ext uri="{FF2B5EF4-FFF2-40B4-BE49-F238E27FC236}">
                <a16:creationId xmlns:a16="http://schemas.microsoft.com/office/drawing/2014/main" id="{64478F04-D8EC-3D4A-988F-C3433E804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724400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Check if we already calculated the value </a:t>
            </a:r>
          </a:p>
        </p:txBody>
      </p:sp>
    </p:spTree>
    <p:extLst>
      <p:ext uri="{BB962C8B-B14F-4D97-AF65-F5344CB8AC3E}">
        <p14:creationId xmlns:p14="http://schemas.microsoft.com/office/powerpoint/2010/main" val="36685807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FD7E2CF9-5E8D-9843-91F1-09C1B76632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Memoized fibonacci</a:t>
            </a:r>
          </a:p>
        </p:txBody>
      </p:sp>
      <p:pic>
        <p:nvPicPr>
          <p:cNvPr id="56322" name="Picture 3" descr="fib">
            <a:extLst>
              <a:ext uri="{FF2B5EF4-FFF2-40B4-BE49-F238E27FC236}">
                <a16:creationId xmlns:a16="http://schemas.microsoft.com/office/drawing/2014/main" id="{23078BAA-561C-E244-BE10-6EB3AEAA4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66788"/>
            <a:ext cx="533400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323" name="Object 4">
            <a:extLst>
              <a:ext uri="{FF2B5EF4-FFF2-40B4-BE49-F238E27FC236}">
                <a16:creationId xmlns:a16="http://schemas.microsoft.com/office/drawing/2014/main" id="{EA6A2B4E-C831-6B41-A065-5E65EBB17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46388"/>
          <a:ext cx="27432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05100" imgH="1778000" progId="Paint.Picture">
                  <p:embed/>
                </p:oleObj>
              </mc:Choice>
              <mc:Fallback>
                <p:oleObj name="Bitmap Image" r:id="rId3" imgW="2705100" imgH="1778000" progId="Paint.Picture">
                  <p:embed/>
                  <p:pic>
                    <p:nvPicPr>
                      <p:cNvPr id="56323" name="Object 4">
                        <a:extLst>
                          <a:ext uri="{FF2B5EF4-FFF2-40B4-BE49-F238E27FC236}">
                            <a16:creationId xmlns:a16="http://schemas.microsoft.com/office/drawing/2014/main" id="{EA6A2B4E-C831-6B41-A065-5E65EBB173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46388"/>
                        <a:ext cx="27432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5">
            <a:extLst>
              <a:ext uri="{FF2B5EF4-FFF2-40B4-BE49-F238E27FC236}">
                <a16:creationId xmlns:a16="http://schemas.microsoft.com/office/drawing/2014/main" id="{D18BECA7-94CD-0348-8860-CCA8A0BA90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724400"/>
          <a:ext cx="4953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965700" imgH="2006600" progId="Paint.Picture">
                  <p:embed/>
                </p:oleObj>
              </mc:Choice>
              <mc:Fallback>
                <p:oleObj name="Bitmap Image" r:id="rId5" imgW="4965700" imgH="2006600" progId="Paint.Picture">
                  <p:embed/>
                  <p:pic>
                    <p:nvPicPr>
                      <p:cNvPr id="56324" name="Object 5">
                        <a:extLst>
                          <a:ext uri="{FF2B5EF4-FFF2-40B4-BE49-F238E27FC236}">
                            <a16:creationId xmlns:a16="http://schemas.microsoft.com/office/drawing/2014/main" id="{D18BECA7-94CD-0348-8860-CCA8A0BA90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49530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6" name="Line 6">
            <a:extLst>
              <a:ext uri="{FF2B5EF4-FFF2-40B4-BE49-F238E27FC236}">
                <a16:creationId xmlns:a16="http://schemas.microsoft.com/office/drawing/2014/main" id="{D707542F-DE2F-5F41-81BA-DCEBF8548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667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367" name="Rectangle 7">
            <a:extLst>
              <a:ext uri="{FF2B5EF4-FFF2-40B4-BE49-F238E27FC236}">
                <a16:creationId xmlns:a16="http://schemas.microsoft.com/office/drawing/2014/main" id="{44A7C5C2-69C9-8B47-97F5-FE84F4F05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562600"/>
            <a:ext cx="5181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368" name="Text Box 8">
            <a:extLst>
              <a:ext uri="{FF2B5EF4-FFF2-40B4-BE49-F238E27FC236}">
                <a16:creationId xmlns:a16="http://schemas.microsoft.com/office/drawing/2014/main" id="{679B079E-E903-6442-8576-7CC2C3C4D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4864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calculate the value </a:t>
            </a:r>
          </a:p>
        </p:txBody>
      </p:sp>
    </p:spTree>
    <p:extLst>
      <p:ext uri="{BB962C8B-B14F-4D97-AF65-F5344CB8AC3E}">
        <p14:creationId xmlns:p14="http://schemas.microsoft.com/office/powerpoint/2010/main" val="35279575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4DB43560-1B2B-2C4A-BD6E-E90841353D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Memoized fibonacci</a:t>
            </a:r>
          </a:p>
        </p:txBody>
      </p:sp>
      <p:pic>
        <p:nvPicPr>
          <p:cNvPr id="57346" name="Picture 3" descr="fib">
            <a:extLst>
              <a:ext uri="{FF2B5EF4-FFF2-40B4-BE49-F238E27FC236}">
                <a16:creationId xmlns:a16="http://schemas.microsoft.com/office/drawing/2014/main" id="{5853EFB1-3E3B-EA48-8E1F-857BC44AD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66788"/>
            <a:ext cx="533400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347" name="Object 4">
            <a:extLst>
              <a:ext uri="{FF2B5EF4-FFF2-40B4-BE49-F238E27FC236}">
                <a16:creationId xmlns:a16="http://schemas.microsoft.com/office/drawing/2014/main" id="{C6EE0E43-F4A8-374D-87B3-721C66EA08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46388"/>
          <a:ext cx="27432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05100" imgH="1778000" progId="Paint.Picture">
                  <p:embed/>
                </p:oleObj>
              </mc:Choice>
              <mc:Fallback>
                <p:oleObj name="Bitmap Image" r:id="rId3" imgW="2705100" imgH="1778000" progId="Paint.Picture">
                  <p:embed/>
                  <p:pic>
                    <p:nvPicPr>
                      <p:cNvPr id="57347" name="Object 4">
                        <a:extLst>
                          <a:ext uri="{FF2B5EF4-FFF2-40B4-BE49-F238E27FC236}">
                            <a16:creationId xmlns:a16="http://schemas.microsoft.com/office/drawing/2014/main" id="{C6EE0E43-F4A8-374D-87B3-721C66EA08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46388"/>
                        <a:ext cx="27432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5">
            <a:extLst>
              <a:ext uri="{FF2B5EF4-FFF2-40B4-BE49-F238E27FC236}">
                <a16:creationId xmlns:a16="http://schemas.microsoft.com/office/drawing/2014/main" id="{63FEE577-C058-6D42-8461-A4F5B0561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724400"/>
          <a:ext cx="4953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965700" imgH="2006600" progId="Paint.Picture">
                  <p:embed/>
                </p:oleObj>
              </mc:Choice>
              <mc:Fallback>
                <p:oleObj name="Bitmap Image" r:id="rId5" imgW="4965700" imgH="2006600" progId="Paint.Picture">
                  <p:embed/>
                  <p:pic>
                    <p:nvPicPr>
                      <p:cNvPr id="57348" name="Object 5">
                        <a:extLst>
                          <a:ext uri="{FF2B5EF4-FFF2-40B4-BE49-F238E27FC236}">
                            <a16:creationId xmlns:a16="http://schemas.microsoft.com/office/drawing/2014/main" id="{63FEE577-C058-6D42-8461-A4F5B0561C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49530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0" name="Line 6">
            <a:extLst>
              <a:ext uri="{FF2B5EF4-FFF2-40B4-BE49-F238E27FC236}">
                <a16:creationId xmlns:a16="http://schemas.microsoft.com/office/drawing/2014/main" id="{E0373E12-EB4F-D140-BE75-43BFF710F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667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391" name="Rectangle 7">
            <a:extLst>
              <a:ext uri="{FF2B5EF4-FFF2-40B4-BE49-F238E27FC236}">
                <a16:creationId xmlns:a16="http://schemas.microsoft.com/office/drawing/2014/main" id="{5223AEE6-8FE0-9E49-BAF6-C41C6CF2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867400"/>
            <a:ext cx="25146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392" name="Text Box 8">
            <a:extLst>
              <a:ext uri="{FF2B5EF4-FFF2-40B4-BE49-F238E27FC236}">
                <a16:creationId xmlns:a16="http://schemas.microsoft.com/office/drawing/2014/main" id="{E7670747-1229-DE4F-987D-8F1B91340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9436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store the value </a:t>
            </a:r>
          </a:p>
        </p:txBody>
      </p:sp>
    </p:spTree>
    <p:extLst>
      <p:ext uri="{BB962C8B-B14F-4D97-AF65-F5344CB8AC3E}">
        <p14:creationId xmlns:p14="http://schemas.microsoft.com/office/powerpoint/2010/main" val="8934708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8F44A9A5-BB84-2745-AA8E-0A2545A1D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Memoization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E34AD81E-DA1C-4D4C-92CF-81C903693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/>
              <a:t>Pros</a:t>
            </a:r>
          </a:p>
          <a:p>
            <a:pPr lvl="1" eaLnBrk="1" hangingPunct="1"/>
            <a:r>
              <a:rPr lang="en-US" altLang="en-US" sz="2400"/>
              <a:t>Can be more intuitive to code/understand</a:t>
            </a:r>
          </a:p>
          <a:p>
            <a:pPr lvl="1" eaLnBrk="1" hangingPunct="1"/>
            <a:r>
              <a:rPr lang="en-US" altLang="en-US" sz="2400"/>
              <a:t>Can be memory savings if you don</a:t>
            </a:r>
            <a:r>
              <a:rPr lang="ja-JP" altLang="en-US" sz="2400"/>
              <a:t>’</a:t>
            </a:r>
            <a:r>
              <a:rPr lang="en-US" altLang="ja-JP" sz="2400"/>
              <a:t>t need answers to all subproblems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/>
              <a:t>Cons</a:t>
            </a:r>
          </a:p>
          <a:p>
            <a:pPr lvl="1" eaLnBrk="1" hangingPunct="1"/>
            <a:r>
              <a:rPr lang="en-US" altLang="en-US" sz="2400"/>
              <a:t>Depending on implementation, larger overhead because of recursion (though often the functions are tail recursive)</a:t>
            </a:r>
          </a:p>
        </p:txBody>
      </p:sp>
    </p:spTree>
    <p:extLst>
      <p:ext uri="{BB962C8B-B14F-4D97-AF65-F5344CB8AC3E}">
        <p14:creationId xmlns:p14="http://schemas.microsoft.com/office/powerpoint/2010/main" val="83030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33B7-7B46-5442-9AF4-A91B7027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programming: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CF02B-8741-7045-9AB9-571DFCF00EA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7226" y="1611216"/>
            <a:ext cx="8153400" cy="48336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1a) </a:t>
            </a:r>
            <a:r>
              <a:rPr lang="en-US" dirty="0">
                <a:solidFill>
                  <a:srgbClr val="00B050"/>
                </a:solidFill>
              </a:rPr>
              <a:t>optimal substructure</a:t>
            </a:r>
            <a:r>
              <a:rPr lang="en-US" dirty="0"/>
              <a:t>: optimal solutions to the problem incorporate optimal solutions to related subproblems</a:t>
            </a:r>
          </a:p>
          <a:p>
            <a:pPr lvl="1"/>
            <a:r>
              <a:rPr lang="en-US" dirty="0"/>
              <a:t>convince yourself that there is optimal substructure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1b) </a:t>
            </a:r>
            <a:r>
              <a:rPr lang="en-US" dirty="0">
                <a:solidFill>
                  <a:srgbClr val="00B050"/>
                </a:solidFill>
              </a:rPr>
              <a:t>recursive definition</a:t>
            </a:r>
            <a:r>
              <a:rPr lang="en-US" dirty="0"/>
              <a:t>: use this to recursively define the value of an optimal solution</a:t>
            </a:r>
          </a:p>
          <a:p>
            <a:pPr marL="36576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dirty="0">
                <a:solidFill>
                  <a:srgbClr val="00B050"/>
                </a:solidFill>
              </a:rPr>
              <a:t>DP solution</a:t>
            </a:r>
            <a:r>
              <a:rPr lang="en-US" dirty="0"/>
              <a:t>: describe the dynamic programming table:</a:t>
            </a:r>
          </a:p>
          <a:p>
            <a:pPr lvl="1"/>
            <a:r>
              <a:rPr lang="en-US" dirty="0"/>
              <a:t>size, initial values, order in which it’s filled in, location of solution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>
                <a:solidFill>
                  <a:srgbClr val="00B050"/>
                </a:solidFill>
              </a:rPr>
              <a:t>Analysis</a:t>
            </a:r>
            <a:r>
              <a:rPr lang="en-US" dirty="0"/>
              <a:t>: analyze space requirements, running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55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11539</TotalTime>
  <Words>4002</Words>
  <Application>Microsoft Macintosh PowerPoint</Application>
  <PresentationFormat>On-screen Show (4:3)</PresentationFormat>
  <Paragraphs>561</Paragraphs>
  <Slides>87</Slides>
  <Notes>24</Notes>
  <HiddenSlides>5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98" baseType="lpstr">
      <vt:lpstr>Arial</vt:lpstr>
      <vt:lpstr>Calibri</vt:lpstr>
      <vt:lpstr>Cambria Math</vt:lpstr>
      <vt:lpstr>Courier</vt:lpstr>
      <vt:lpstr>Times</vt:lpstr>
      <vt:lpstr>Tw Cen MT</vt:lpstr>
      <vt:lpstr>Wingdings</vt:lpstr>
      <vt:lpstr>Wingdings 2</vt:lpstr>
      <vt:lpstr>Median</vt:lpstr>
      <vt:lpstr>Bitmap Image</vt:lpstr>
      <vt:lpstr>Equation</vt:lpstr>
      <vt:lpstr>Dynamic programming: More fun!</vt:lpstr>
      <vt:lpstr>Admin</vt:lpstr>
      <vt:lpstr>Midterm 1</vt:lpstr>
      <vt:lpstr>Midterm 1 topics</vt:lpstr>
      <vt:lpstr>Midterm 1 topics</vt:lpstr>
      <vt:lpstr>Midterm 1 topics</vt:lpstr>
      <vt:lpstr>Where did “dynamic programming” come from?</vt:lpstr>
      <vt:lpstr>Dynamic programming</vt:lpstr>
      <vt:lpstr>Dynamic programming: steps</vt:lpstr>
      <vt:lpstr>LCS problem</vt:lpstr>
      <vt:lpstr>1b: recursive solution</vt:lpstr>
      <vt:lpstr>1b: recursive solution</vt:lpstr>
      <vt:lpstr>1b: recursive solution</vt:lpstr>
      <vt:lpstr>1b: recursive solution</vt:lpstr>
      <vt:lpstr>1b: recursive solution</vt:lpstr>
      <vt:lpstr>1b: recursive solution</vt:lpstr>
      <vt:lpstr>1b: recursive solution</vt:lpstr>
      <vt:lpstr>1b: recursive solution</vt:lpstr>
      <vt:lpstr>2: DP solution </vt:lpstr>
      <vt:lpstr>2: DP solution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algorithm</vt:lpstr>
      <vt:lpstr>The algorithm</vt:lpstr>
      <vt:lpstr>The algorithm</vt:lpstr>
      <vt:lpstr>The algorithm</vt:lpstr>
      <vt:lpstr>The algorithm</vt:lpstr>
      <vt:lpstr>The algorithm</vt:lpstr>
      <vt:lpstr>Keeping track of the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Rod splitting</vt:lpstr>
      <vt:lpstr>Rod splitting</vt:lpstr>
      <vt:lpstr>Rod splitting</vt:lpstr>
      <vt:lpstr>1a: optimal substructure </vt:lpstr>
      <vt:lpstr>1a: optimal substructure </vt:lpstr>
      <vt:lpstr>1a: optimal substructure </vt:lpstr>
      <vt:lpstr>1a: optimal substructure </vt:lpstr>
      <vt:lpstr>1b: recursive solution</vt:lpstr>
      <vt:lpstr>1b: recursive solution</vt:lpstr>
      <vt:lpstr>1b: recursive solution</vt:lpstr>
      <vt:lpstr>1b: recursive solution</vt:lpstr>
      <vt:lpstr>1b: recursive solution</vt:lpstr>
      <vt:lpstr>1b: recursive solution</vt:lpstr>
      <vt:lpstr>1b: recursive solution</vt:lpstr>
      <vt:lpstr>1b: recursive solution</vt:lpstr>
      <vt:lpstr>1b: recursive solution</vt:lpstr>
      <vt:lpstr>1b: recursive solution</vt:lpstr>
      <vt:lpstr>1b: recursive solution</vt:lpstr>
      <vt:lpstr>1b: recursive solution</vt:lpstr>
      <vt:lpstr>2: DP solution (from the bottom-up)</vt:lpstr>
      <vt:lpstr>2: DP solution (from the bottom-up)</vt:lpstr>
      <vt:lpstr>2: DP solution (from the bottom-up)</vt:lpstr>
      <vt:lpstr>2: DP solution (from the bottom-up)</vt:lpstr>
      <vt:lpstr>2: DP solution (from the bottom-up)</vt:lpstr>
      <vt:lpstr>2: DP solution</vt:lpstr>
      <vt:lpstr>2: DP solution</vt:lpstr>
      <vt:lpstr>2: DP solution</vt:lpstr>
      <vt:lpstr>2: DP solution</vt:lpstr>
      <vt:lpstr>0-1 Knapsack problem</vt:lpstr>
      <vt:lpstr>1a: optimal substructure </vt:lpstr>
      <vt:lpstr>1b: recursive solution</vt:lpstr>
      <vt:lpstr>2: DP solution (from the bottom-up)</vt:lpstr>
      <vt:lpstr>3: Analysis</vt:lpstr>
      <vt:lpstr>Memoization</vt:lpstr>
      <vt:lpstr>Memoized fibonacci</vt:lpstr>
      <vt:lpstr>Memoized fibonacci</vt:lpstr>
      <vt:lpstr>Memoized fibonacci</vt:lpstr>
      <vt:lpstr>Memoized fibonacci</vt:lpstr>
      <vt:lpstr>Memoized fibonacci</vt:lpstr>
      <vt:lpstr>Memoized fibonacci</vt:lpstr>
      <vt:lpstr>Memoization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588</cp:revision>
  <cp:lastPrinted>2024-02-20T18:32:58Z</cp:lastPrinted>
  <dcterms:created xsi:type="dcterms:W3CDTF">2013-09-08T20:10:23Z</dcterms:created>
  <dcterms:modified xsi:type="dcterms:W3CDTF">2024-04-15T21:46:07Z</dcterms:modified>
</cp:coreProperties>
</file>