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0"/>
  </p:notesMasterIdLst>
  <p:sldIdLst>
    <p:sldId id="256" r:id="rId2"/>
    <p:sldId id="257" r:id="rId3"/>
    <p:sldId id="260" r:id="rId4"/>
    <p:sldId id="264" r:id="rId5"/>
    <p:sldId id="262" r:id="rId6"/>
    <p:sldId id="263" r:id="rId7"/>
    <p:sldId id="265" r:id="rId8"/>
    <p:sldId id="361" r:id="rId9"/>
    <p:sldId id="363" r:id="rId10"/>
    <p:sldId id="364" r:id="rId11"/>
    <p:sldId id="366" r:id="rId12"/>
    <p:sldId id="367" r:id="rId13"/>
    <p:sldId id="368" r:id="rId14"/>
    <p:sldId id="369" r:id="rId15"/>
    <p:sldId id="380" r:id="rId16"/>
    <p:sldId id="370" r:id="rId17"/>
    <p:sldId id="371" r:id="rId18"/>
    <p:sldId id="372" r:id="rId19"/>
    <p:sldId id="373" r:id="rId20"/>
    <p:sldId id="375" r:id="rId21"/>
    <p:sldId id="376" r:id="rId22"/>
    <p:sldId id="378" r:id="rId23"/>
    <p:sldId id="420" r:id="rId24"/>
    <p:sldId id="381" r:id="rId25"/>
    <p:sldId id="429" r:id="rId26"/>
    <p:sldId id="382" r:id="rId27"/>
    <p:sldId id="383" r:id="rId28"/>
    <p:sldId id="413" r:id="rId29"/>
    <p:sldId id="384" r:id="rId30"/>
    <p:sldId id="389" r:id="rId31"/>
    <p:sldId id="385" r:id="rId32"/>
    <p:sldId id="392" r:id="rId33"/>
    <p:sldId id="393" r:id="rId34"/>
    <p:sldId id="386" r:id="rId35"/>
    <p:sldId id="394" r:id="rId36"/>
    <p:sldId id="395" r:id="rId37"/>
    <p:sldId id="396" r:id="rId38"/>
    <p:sldId id="397" r:id="rId39"/>
    <p:sldId id="421" r:id="rId40"/>
    <p:sldId id="422" r:id="rId41"/>
    <p:sldId id="430" r:id="rId42"/>
    <p:sldId id="423" r:id="rId43"/>
    <p:sldId id="424" r:id="rId44"/>
    <p:sldId id="425" r:id="rId45"/>
    <p:sldId id="426" r:id="rId46"/>
    <p:sldId id="427" r:id="rId47"/>
    <p:sldId id="428" r:id="rId48"/>
    <p:sldId id="41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FF"/>
    <a:srgbClr val="FF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/>
    <p:restoredTop sz="85809" autoAdjust="0"/>
  </p:normalViewPr>
  <p:slideViewPr>
    <p:cSldViewPr snapToGrid="0" snapToObjects="1">
      <p:cViewPr varScale="1">
        <p:scale>
          <a:sx n="132" d="100"/>
          <a:sy n="132" d="100"/>
        </p:scale>
        <p:origin x="2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870-17D2-3941-A5AE-C6B204479D59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90F7C-C22C-DB49-94A6-8B79DB65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72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run-time is a bit more complicate</a:t>
            </a:r>
            <a:r>
              <a:rPr lang="en-US" baseline="0" dirty="0"/>
              <a:t>d for this one…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90F7C-C22C-DB49-94A6-8B79DB65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4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CF6F6C-35C2-0743-A23E-862B370009A8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9BEDC5-C54E-9D40-8B51-8ADA81E06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90287"/>
            <a:ext cx="5003800" cy="37211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40C75C-E1AE-6A47-A1A8-F37B119070BB}"/>
              </a:ext>
            </a:extLst>
          </p:cNvPr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562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3665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32473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09166" y="5117068"/>
            <a:ext cx="1711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 matching</a:t>
            </a:r>
          </a:p>
        </p:txBody>
      </p:sp>
    </p:spTree>
    <p:extLst>
      <p:ext uri="{BB962C8B-B14F-4D97-AF65-F5344CB8AC3E}">
        <p14:creationId xmlns:p14="http://schemas.microsoft.com/office/powerpoint/2010/main" val="9359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can be thought of as pairing the vertices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94B6D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7139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9081" y="2695092"/>
            <a:ext cx="46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Where might this problem come up?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92" y="3352800"/>
            <a:ext cx="4407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Every instructor can teach </a:t>
            </a:r>
            <a:r>
              <a:rPr lang="en-US" sz="2000" i="1" dirty="0">
                <a:solidFill>
                  <a:srgbClr val="0000FF"/>
                </a:solidFill>
              </a:rPr>
              <a:t>some</a:t>
            </a:r>
            <a:r>
              <a:rPr lang="en-US" sz="2000" dirty="0">
                <a:solidFill>
                  <a:srgbClr val="0000FF"/>
                </a:solidFill>
              </a:rPr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0000FF"/>
                </a:solidFill>
              </a:rPr>
              <a:t>Anytime we want to match n things with m, but not all things can match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B4C5FA-0846-FC44-B97C-AE0CDA977774}"/>
              </a:ext>
            </a:extLst>
          </p:cNvPr>
          <p:cNvSpPr txBox="1"/>
          <p:nvPr/>
        </p:nvSpPr>
        <p:spPr>
          <a:xfrm>
            <a:off x="4995746" y="22971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faculty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9D3EE5-A0B8-F74A-8DB2-144070F0C938}"/>
              </a:ext>
            </a:extLst>
          </p:cNvPr>
          <p:cNvSpPr txBox="1"/>
          <p:nvPr/>
        </p:nvSpPr>
        <p:spPr>
          <a:xfrm>
            <a:off x="7693425" y="27871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00FF"/>
                </a:solidFill>
              </a:rPr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1487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198" y="3733800"/>
            <a:ext cx="4208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ideas?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greedy?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451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2813793" y="2646416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A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2813793" y="3789416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813793" y="4932416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737593" y="5999216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66" name="Line 36"/>
          <p:cNvSpPr>
            <a:spLocks noChangeShapeType="1"/>
          </p:cNvSpPr>
          <p:nvPr/>
        </p:nvSpPr>
        <p:spPr bwMode="auto">
          <a:xfrm flipV="1">
            <a:off x="3194793" y="4856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3347193" y="523721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V="1">
            <a:off x="3270993" y="371321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9"/>
          <p:cNvSpPr>
            <a:spLocks noChangeShapeType="1"/>
          </p:cNvSpPr>
          <p:nvPr/>
        </p:nvSpPr>
        <p:spPr bwMode="auto">
          <a:xfrm>
            <a:off x="3347193" y="409421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>
            <a:off x="3347193" y="295121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41"/>
          <p:cNvSpPr>
            <a:spLocks noChangeShapeType="1"/>
          </p:cNvSpPr>
          <p:nvPr/>
        </p:nvSpPr>
        <p:spPr bwMode="auto">
          <a:xfrm>
            <a:off x="3270993" y="424661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edge weights?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9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9060" y="1958717"/>
            <a:ext cx="420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edge weights are 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we find the flow, how do we find the matching?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Thursday</a:t>
            </a:r>
          </a:p>
        </p:txBody>
      </p:sp>
    </p:spTree>
    <p:extLst>
      <p:ext uri="{BB962C8B-B14F-4D97-AF65-F5344CB8AC3E}">
        <p14:creationId xmlns:p14="http://schemas.microsoft.com/office/powerpoint/2010/main" val="30759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76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Setup as a flow problem: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450" y="1958717"/>
            <a:ext cx="790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match those nodes with flow between them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1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9365" y="1600200"/>
            <a:ext cx="8379556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it’s not</a:t>
            </a:r>
          </a:p>
          <a:p>
            <a:pPr lvl="1"/>
            <a:r>
              <a:rPr lang="en-US" dirty="0"/>
              <a:t>there is a better matching</a:t>
            </a:r>
          </a:p>
          <a:p>
            <a:pPr lvl="1"/>
            <a:r>
              <a:rPr lang="en-US" dirty="0"/>
              <a:t>because of how we setup the graph flow = # of matches</a:t>
            </a:r>
          </a:p>
          <a:p>
            <a:pPr lvl="1"/>
            <a:r>
              <a:rPr lang="en-US" dirty="0"/>
              <a:t>therefore, the better matching would have a higher flow</a:t>
            </a:r>
          </a:p>
          <a:p>
            <a:pPr lvl="1"/>
            <a:r>
              <a:rPr lang="en-US" dirty="0"/>
              <a:t>contradiction (max-flow algorithm finds maximal!)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8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Edmunds-Karp: O(V E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</a:rPr>
              <a:t>Preflow</a:t>
            </a:r>
            <a:r>
              <a:rPr lang="en-US" sz="2400" dirty="0">
                <a:solidFill>
                  <a:srgbClr val="000000"/>
                </a:solidFill>
              </a:rPr>
              <a:t>-push: O(V</a:t>
            </a:r>
            <a:r>
              <a:rPr lang="en-US" sz="2400" baseline="30000" dirty="0">
                <a:solidFill>
                  <a:srgbClr val="000000"/>
                </a:solidFill>
              </a:rPr>
              <a:t>3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7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Cost to build the flow?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O(E)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each existing edge gets a capacity of 1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introduce V new edges (to and from s and t)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V is O(E) (for non-degenerate bipartite matching problems)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Max-flow calculation?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2"/>
            <a:r>
              <a:rPr lang="en-US" dirty="0"/>
              <a:t>max-flow = O(V)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O(V E)</a:t>
            </a:r>
          </a:p>
        </p:txBody>
      </p:sp>
    </p:spTree>
    <p:extLst>
      <p:ext uri="{BB962C8B-B14F-4D97-AF65-F5344CB8AC3E}">
        <p14:creationId xmlns:p14="http://schemas.microsoft.com/office/powerpoint/2010/main" val="124568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b="1" dirty="0">
                <a:latin typeface="Arial" charset="0"/>
              </a:rPr>
              <a:t>Bipartite matching problem</a:t>
            </a:r>
            <a:r>
              <a:rPr lang="en-US" sz="2100" dirty="0">
                <a:latin typeface="Arial" charset="0"/>
              </a:rPr>
              <a:t>: find the </a:t>
            </a:r>
            <a:r>
              <a:rPr lang="en-US" sz="2100" i="1" dirty="0">
                <a:latin typeface="Arial" charset="0"/>
              </a:rPr>
              <a:t>largest</a:t>
            </a:r>
            <a:r>
              <a:rPr lang="en-US" sz="2100" dirty="0">
                <a:latin typeface="Arial" charset="0"/>
              </a:rPr>
              <a:t> matching in a bipartite graph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105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05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105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48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029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848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848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486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5638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5562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5638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638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5562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356" y="2395478"/>
            <a:ext cx="4453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CS department has n courses and m faculty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Every instructor can teach </a:t>
            </a:r>
            <a:r>
              <a:rPr lang="en-US" sz="2400" i="1" dirty="0"/>
              <a:t>some</a:t>
            </a:r>
            <a:r>
              <a:rPr lang="en-US" sz="2400" dirty="0"/>
              <a:t> of the courses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course should each person teach?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Each faculty can teach at most 3 courses a semester?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126" y="5599093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</p:spTree>
    <p:extLst>
      <p:ext uri="{BB962C8B-B14F-4D97-AF65-F5344CB8AC3E}">
        <p14:creationId xmlns:p14="http://schemas.microsoft.com/office/powerpoint/2010/main" val="20138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314756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457756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600756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2924356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5667556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219756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362756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524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4905556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381556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3762556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619556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3914956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57200" y="3914956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63075" y="4105456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883512" y="2619556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990600" y="3762554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990600" y="4257853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756464" y="4448356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096000" y="3267256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372156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V="1">
            <a:off x="6096000" y="4562656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FC4CF-02FD-3946-8EF1-A8EED9C905BF}"/>
              </a:ext>
            </a:extLst>
          </p:cNvPr>
          <p:cNvSpPr txBox="1"/>
          <p:nvPr/>
        </p:nvSpPr>
        <p:spPr>
          <a:xfrm>
            <a:off x="1669896" y="28780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FE1D29-6102-A84C-B151-ED4BA99D640E}"/>
              </a:ext>
            </a:extLst>
          </p:cNvPr>
          <p:cNvSpPr txBox="1"/>
          <p:nvPr/>
        </p:nvSpPr>
        <p:spPr>
          <a:xfrm>
            <a:off x="1825548" y="3435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95ADA2-6318-924F-9A0B-58B232CAE3B8}"/>
              </a:ext>
            </a:extLst>
          </p:cNvPr>
          <p:cNvSpPr txBox="1"/>
          <p:nvPr/>
        </p:nvSpPr>
        <p:spPr>
          <a:xfrm>
            <a:off x="1985139" y="41933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355F76-390C-954D-945F-3E0308A9E43D}"/>
              </a:ext>
            </a:extLst>
          </p:cNvPr>
          <p:cNvSpPr txBox="1"/>
          <p:nvPr/>
        </p:nvSpPr>
        <p:spPr>
          <a:xfrm>
            <a:off x="1829487" y="4802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701B7-B609-0E4A-AD93-C7A2BF154D42}"/>
              </a:ext>
            </a:extLst>
          </p:cNvPr>
          <p:cNvSpPr txBox="1"/>
          <p:nvPr/>
        </p:nvSpPr>
        <p:spPr>
          <a:xfrm>
            <a:off x="5190116" y="1531738"/>
            <a:ext cx="4222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Change the s edge weights (representing faculty) to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18BC19-1DDC-DE48-A64B-EF01A942C745}"/>
              </a:ext>
            </a:extLst>
          </p:cNvPr>
          <p:cNvSpPr txBox="1"/>
          <p:nvPr/>
        </p:nvSpPr>
        <p:spPr>
          <a:xfrm>
            <a:off x="5190116" y="6195769"/>
            <a:ext cx="422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All others are capacity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CD3650-52EC-7043-8D23-953BDD925E66}"/>
              </a:ext>
            </a:extLst>
          </p:cNvPr>
          <p:cNvSpPr txBox="1"/>
          <p:nvPr/>
        </p:nvSpPr>
        <p:spPr>
          <a:xfrm>
            <a:off x="2683727" y="19514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6FBDA-126A-6049-AC0F-77A6F0C921C8}"/>
              </a:ext>
            </a:extLst>
          </p:cNvPr>
          <p:cNvSpPr txBox="1"/>
          <p:nvPr/>
        </p:nvSpPr>
        <p:spPr>
          <a:xfrm>
            <a:off x="5425985" y="254151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41190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Design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927" y="1600200"/>
            <a:ext cx="8407121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a survey with the following requirements:</a:t>
            </a:r>
          </a:p>
          <a:p>
            <a:pPr lvl="1"/>
            <a:r>
              <a:rPr lang="en-US" dirty="0"/>
              <a:t>Design survey asking </a:t>
            </a:r>
            <a:r>
              <a:rPr lang="en-US" i="1" dirty="0"/>
              <a:t>n</a:t>
            </a:r>
            <a:r>
              <a:rPr lang="en-US" dirty="0"/>
              <a:t> consumers about </a:t>
            </a:r>
            <a:r>
              <a:rPr lang="en-US" i="1" dirty="0"/>
              <a:t>m</a:t>
            </a:r>
            <a:r>
              <a:rPr lang="en-US" dirty="0"/>
              <a:t> products</a:t>
            </a:r>
          </a:p>
          <a:p>
            <a:pPr lvl="1"/>
            <a:r>
              <a:rPr lang="en-US" dirty="0"/>
              <a:t>Can only survey consumer about a product if they own it</a:t>
            </a:r>
          </a:p>
          <a:p>
            <a:pPr lvl="1"/>
            <a:r>
              <a:rPr lang="en-US" dirty="0"/>
              <a:t>Question consumers about at most </a:t>
            </a:r>
            <a:r>
              <a:rPr lang="en-US" i="1" dirty="0"/>
              <a:t>q</a:t>
            </a:r>
            <a:r>
              <a:rPr lang="en-US" dirty="0"/>
              <a:t> products</a:t>
            </a:r>
            <a:endParaRPr lang="en-US" i="1" dirty="0"/>
          </a:p>
          <a:p>
            <a:pPr lvl="1"/>
            <a:r>
              <a:rPr lang="en-US" dirty="0"/>
              <a:t>Each product should be surveyed at most </a:t>
            </a:r>
            <a:r>
              <a:rPr lang="en-US" i="1" dirty="0"/>
              <a:t>s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Maximize the number of surveys/questions asked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4091415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c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2600" y="4572000"/>
            <a:ext cx="533400" cy="1016000"/>
            <a:chOff x="1824" y="2736"/>
            <a:chExt cx="336" cy="64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62600" y="5715000"/>
            <a:ext cx="533400" cy="1016000"/>
            <a:chOff x="1824" y="2736"/>
            <a:chExt cx="336" cy="640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2736"/>
              <a:ext cx="33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  <a:p>
              <a:pPr eaLnBrk="1" hangingPunct="1">
                <a:spcBef>
                  <a:spcPct val="50000"/>
                </a:spcBef>
              </a:pPr>
              <a:endParaRPr lang="en-US" dirty="0"/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57200" y="4267200"/>
            <a:ext cx="533400" cy="533400"/>
            <a:chOff x="1824" y="2736"/>
            <a:chExt cx="336" cy="33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663075" y="4457700"/>
            <a:ext cx="533400" cy="533400"/>
            <a:chOff x="1824" y="2736"/>
            <a:chExt cx="336" cy="336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flipV="1">
            <a:off x="883512" y="2971800"/>
            <a:ext cx="193588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V="1">
            <a:off x="990600" y="4114798"/>
            <a:ext cx="1828800" cy="3429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990600" y="4610097"/>
            <a:ext cx="1828800" cy="4953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56464" y="4800600"/>
            <a:ext cx="1986736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096000" y="3619500"/>
            <a:ext cx="16432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6096000" y="4724400"/>
            <a:ext cx="1567075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6096000" y="4914900"/>
            <a:ext cx="1643275" cy="102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3776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1676" y="1577277"/>
            <a:ext cx="13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652" y="2452316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consumer can answer at most q questions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63487" y="3181138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08985" y="388870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61385" y="4453043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2682" y="5260101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0428" y="2344808"/>
            <a:ext cx="258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capacity 1 edge if consumer owned product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96943" y="2656624"/>
            <a:ext cx="258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each product can be questioned about at most s times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3250" y="37338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0588" y="4340879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15378" y="4991100"/>
            <a:ext cx="53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120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64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it correct?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Each of the comments above the flow graph match the problem constraints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max-flow finds the maximum matching, given the problem constraints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run-time?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 Ford-Fulkerson: O(max-flow * 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Edmunds-Karp: O(V E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Preflow</a:t>
            </a:r>
            <a:r>
              <a:rPr lang="en-US" dirty="0">
                <a:solidFill>
                  <a:srgbClr val="000000"/>
                </a:solidFill>
              </a:rPr>
              <a:t>-push: O(V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1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9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graph/networks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94498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37228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57889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5371268" y="5489334"/>
            <a:ext cx="533400" cy="533400"/>
            <a:chOff x="1824" y="2736"/>
            <a:chExt cx="336" cy="336"/>
          </a:xfrm>
        </p:grpSpPr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8" name="Straight Arrow Connector 17"/>
          <p:cNvCxnSpPr>
            <a:stCxn id="5" idx="7"/>
            <a:endCxn id="8" idx="3"/>
          </p:cNvCxnSpPr>
          <p:nvPr/>
        </p:nvCxnSpPr>
        <p:spPr>
          <a:xfrm flipV="1">
            <a:off x="3261453" y="5092513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1" idx="2"/>
          </p:cNvCxnSpPr>
          <p:nvPr/>
        </p:nvCxnSpPr>
        <p:spPr>
          <a:xfrm>
            <a:off x="3261453" y="5849783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5" idx="3"/>
          </p:cNvCxnSpPr>
          <p:nvPr/>
        </p:nvCxnSpPr>
        <p:spPr>
          <a:xfrm flipV="1">
            <a:off x="4664906" y="5944619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1" idx="0"/>
          </p:cNvCxnSpPr>
          <p:nvPr/>
        </p:nvCxnSpPr>
        <p:spPr>
          <a:xfrm flipH="1">
            <a:off x="4398206" y="5170628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15" idx="1"/>
          </p:cNvCxnSpPr>
          <p:nvPr/>
        </p:nvCxnSpPr>
        <p:spPr>
          <a:xfrm>
            <a:off x="4610981" y="5092513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302801" y="487134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028368" y="618161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064706" y="592789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928910" y="49110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422396" y="54893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40" name="Content Placeholder 2"/>
          <p:cNvSpPr>
            <a:spLocks noGrp="1"/>
          </p:cNvSpPr>
          <p:nvPr>
            <p:ph sz="quarter" idx="1"/>
          </p:nvPr>
        </p:nvSpPr>
        <p:spPr>
          <a:xfrm>
            <a:off x="405573" y="1614006"/>
            <a:ext cx="8248097" cy="3030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Flow network</a:t>
            </a:r>
          </a:p>
          <a:p>
            <a:pPr lvl="1"/>
            <a:r>
              <a:rPr lang="en-US" sz="2400" dirty="0"/>
              <a:t>directed, weighted graph (V, E)</a:t>
            </a:r>
          </a:p>
          <a:p>
            <a:pPr lvl="1"/>
            <a:r>
              <a:rPr lang="en-US" altLang="ja-JP" sz="2400" dirty="0">
                <a:sym typeface="Symbol" charset="0"/>
              </a:rPr>
              <a:t>positive edge weights indicating the “capacity” (generally, assume integers)</a:t>
            </a:r>
            <a:endParaRPr lang="en-US" sz="2400" dirty="0"/>
          </a:p>
          <a:p>
            <a:pPr lvl="1"/>
            <a:r>
              <a:rPr lang="en-US" sz="2400" dirty="0"/>
              <a:t>contains a single source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altLang="ja-JP" sz="2400" dirty="0">
                <a:sym typeface="Symbol" charset="0"/>
              </a:rPr>
              <a:t> V with no incoming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contains a single sink/target </a:t>
            </a:r>
            <a:r>
              <a:rPr lang="en-US" altLang="ja-JP" sz="2400" i="1" dirty="0">
                <a:sym typeface="Symbol" charset="0"/>
              </a:rPr>
              <a:t>t </a:t>
            </a:r>
            <a:r>
              <a:rPr lang="en-US" altLang="ja-JP" sz="2400" dirty="0">
                <a:sym typeface="Symbol" charset="0"/>
              </a:rPr>
              <a:t> V with no outgoing edges</a:t>
            </a:r>
          </a:p>
          <a:p>
            <a:pPr lvl="1"/>
            <a:r>
              <a:rPr lang="en-US" altLang="ja-JP" sz="2400" dirty="0">
                <a:sym typeface="Symbol" charset="0"/>
              </a:rPr>
              <a:t>every vertex is on a path from </a:t>
            </a:r>
            <a:r>
              <a:rPr lang="en-US" altLang="ja-JP" sz="2400" i="1" dirty="0">
                <a:sym typeface="Symbol" charset="0"/>
              </a:rPr>
              <a:t>s</a:t>
            </a:r>
            <a:r>
              <a:rPr lang="en-US" altLang="ja-JP" sz="2400" dirty="0">
                <a:sym typeface="Symbol" charset="0"/>
              </a:rPr>
              <a:t> to </a:t>
            </a:r>
            <a:r>
              <a:rPr lang="en-US" altLang="ja-JP" sz="2400" i="1" dirty="0">
                <a:sym typeface="Symbol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8247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edge-disjoint</a:t>
            </a:r>
            <a:r>
              <a:rPr lang="en-US" dirty="0">
                <a:solidFill>
                  <a:schemeClr val="tx1"/>
                </a:solidFill>
              </a:rPr>
              <a:t> if they have no edge in common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866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582672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582674" name="AutoShape 18"/>
          <p:cNvCxnSpPr>
            <a:cxnSpLocks noChangeShapeType="1"/>
            <a:stCxn id="582672" idx="4"/>
            <a:endCxn id="582673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5" name="AutoShape 19"/>
          <p:cNvCxnSpPr>
            <a:cxnSpLocks noChangeShapeType="1"/>
            <a:stCxn id="582671" idx="4"/>
            <a:endCxn id="582672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8" name="AutoShape 22"/>
          <p:cNvCxnSpPr>
            <a:cxnSpLocks noChangeShapeType="1"/>
            <a:stCxn id="582672" idx="6"/>
            <a:endCxn id="582676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0" name="AutoShape 24"/>
          <p:cNvCxnSpPr>
            <a:cxnSpLocks noChangeShapeType="1"/>
            <a:stCxn id="582672" idx="2"/>
            <a:endCxn id="582660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82643" y="6192484"/>
            <a:ext cx="3821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</p:txBody>
      </p:sp>
    </p:spTree>
    <p:extLst>
      <p:ext uri="{BB962C8B-B14F-4D97-AF65-F5344CB8AC3E}">
        <p14:creationId xmlns:p14="http://schemas.microsoft.com/office/powerpoint/2010/main" val="27668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66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Given a directed graph G = (V, E) and two nodes s and t, find the max number of edge-disjoint </a:t>
            </a:r>
            <a:r>
              <a:rPr lang="en-US" sz="2800" dirty="0"/>
              <a:t>paths from s to t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Why might this be useful?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edges are unique resources (e.g., communications, transportation, etc.)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many </a:t>
            </a:r>
            <a:r>
              <a:rPr lang="en-US" sz="2400" i="1" dirty="0">
                <a:solidFill>
                  <a:srgbClr val="000000"/>
                </a:solidFill>
              </a:rPr>
              <a:t>concurrent (non-conflicting)</a:t>
            </a:r>
            <a:r>
              <a:rPr lang="en-US" sz="2400" dirty="0">
                <a:solidFill>
                  <a:srgbClr val="000000"/>
                </a:solidFill>
              </a:rPr>
              <a:t> paths do we have from s to t</a:t>
            </a:r>
          </a:p>
        </p:txBody>
      </p:sp>
      <p:sp>
        <p:nvSpPr>
          <p:cNvPr id="5826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Disjoint Paths Problem</a:t>
            </a:r>
          </a:p>
        </p:txBody>
      </p:sp>
    </p:spTree>
    <p:extLst>
      <p:ext uri="{BB962C8B-B14F-4D97-AF65-F5344CB8AC3E}">
        <p14:creationId xmlns:p14="http://schemas.microsoft.com/office/powerpoint/2010/main" val="232361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Algorithm ideas?</a:t>
            </a:r>
          </a:p>
        </p:txBody>
      </p: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30" name="AutoShape 7"/>
          <p:cNvCxnSpPr>
            <a:cxnSpLocks noChangeShapeType="1"/>
            <a:stCxn id="26" idx="7"/>
            <a:endCxn id="27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1" name="AutoShape 8"/>
          <p:cNvCxnSpPr>
            <a:cxnSpLocks noChangeShapeType="1"/>
            <a:stCxn id="26" idx="6"/>
            <a:endCxn id="28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9"/>
          <p:cNvCxnSpPr>
            <a:cxnSpLocks noChangeShapeType="1"/>
            <a:stCxn id="26" idx="5"/>
            <a:endCxn id="29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AutoShape 10"/>
          <p:cNvCxnSpPr>
            <a:cxnSpLocks noChangeShapeType="1"/>
            <a:stCxn id="28" idx="4"/>
            <a:endCxn id="29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11"/>
          <p:cNvCxnSpPr>
            <a:cxnSpLocks noChangeShapeType="1"/>
            <a:stCxn id="28" idx="6"/>
            <a:endCxn id="39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5" name="AutoShape 12"/>
          <p:cNvCxnSpPr>
            <a:cxnSpLocks noChangeShapeType="1"/>
            <a:stCxn id="29" idx="6"/>
            <a:endCxn id="39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6" name="AutoShape 14"/>
          <p:cNvCxnSpPr>
            <a:cxnSpLocks noChangeShapeType="1"/>
            <a:stCxn id="27" idx="4"/>
            <a:endCxn id="28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Oval 15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38" name="Oval 16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39" name="Oval 17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0" name="AutoShape 18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1" name="AutoShape 19"/>
          <p:cNvCxnSpPr>
            <a:cxnSpLocks noChangeShapeType="1"/>
            <a:stCxn id="37" idx="4"/>
            <a:endCxn id="38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Oval 20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3" name="AutoShape 21"/>
          <p:cNvCxnSpPr>
            <a:cxnSpLocks noChangeShapeType="1"/>
            <a:stCxn id="37" idx="6"/>
            <a:endCxn id="42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4" name="AutoShape 22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508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" name="AutoShape 23"/>
          <p:cNvCxnSpPr>
            <a:cxnSpLocks noChangeShapeType="1"/>
            <a:stCxn id="39" idx="7"/>
            <a:endCxn id="42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AutoShape 24"/>
          <p:cNvCxnSpPr>
            <a:cxnSpLocks noChangeShapeType="1"/>
            <a:stCxn id="38" idx="2"/>
            <a:endCxn id="27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" name="AutoShape 25"/>
          <p:cNvCxnSpPr>
            <a:cxnSpLocks noChangeShapeType="1"/>
            <a:stCxn id="37" idx="2"/>
            <a:endCxn id="28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0265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84756" y="3004204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83256" y="34233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83256" y="37789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70556" y="41980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62806" y="467266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48519" y="411704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73981" y="360110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85094" y="318676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50331" y="33439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37631" y="37630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424931" y="429642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43681" y="3369329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43681" y="423134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702619" y="343124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701031" y="430436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8340" y="5411849"/>
            <a:ext cx="4615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max flow represent?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6357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  <a:r>
              <a:rPr lang="en-US" sz="2400" dirty="0">
                <a:solidFill>
                  <a:schemeClr val="tx1"/>
                </a:solidFill>
              </a:rPr>
              <a:t>assign unit capacity to every edge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Disjoint Paths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2252405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26715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0271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34462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39208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3365243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2849305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2434968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25921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0112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354463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261753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34795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2679443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3552568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213" y="4201594"/>
            <a:ext cx="6564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max-flow = maximum number of disjoint paths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correctness: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each edge can have at most flow = 1, so can only be traversed once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therefore, each unit out of s represents a separate path to t</a:t>
            </a:r>
          </a:p>
          <a:p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have multiple sources and multiple sinks (e.g., the USSR train problem has multiple sinks)?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</p:spTree>
    <p:extLst>
      <p:ext uri="{BB962C8B-B14F-4D97-AF65-F5344CB8AC3E}">
        <p14:creationId xmlns:p14="http://schemas.microsoft.com/office/powerpoint/2010/main" val="14126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Create a new source and sink and connect with infinite capacities…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72378" y="3582326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772378" y="4725326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56993" y="3256016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696178" y="5792126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56993" y="4551416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993" y="5694416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</a:t>
              </a:r>
            </a:p>
          </p:txBody>
        </p:sp>
      </p:grpSp>
      <p:sp>
        <p:nvSpPr>
          <p:cNvPr id="25" name="Line 36"/>
          <p:cNvSpPr>
            <a:spLocks noChangeShapeType="1"/>
          </p:cNvSpPr>
          <p:nvPr/>
        </p:nvSpPr>
        <p:spPr bwMode="auto">
          <a:xfrm flipV="1">
            <a:off x="3208598" y="581973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V="1">
            <a:off x="5204435" y="37132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V="1">
            <a:off x="3153378" y="563972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3229578" y="606446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V="1">
            <a:off x="5142456" y="35056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>
            <a:off x="5232045" y="31798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5198481" y="5008616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5136502" y="4801003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226091" y="4475216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 flipV="1">
            <a:off x="5192112" y="6184059"/>
            <a:ext cx="428757" cy="207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V="1">
            <a:off x="5130133" y="5976446"/>
            <a:ext cx="4287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5219722" y="5650659"/>
            <a:ext cx="428757" cy="10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3284798" y="4724435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 flipV="1">
            <a:off x="3229578" y="4544423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6"/>
          <p:cNvSpPr>
            <a:spLocks noChangeShapeType="1"/>
          </p:cNvSpPr>
          <p:nvPr/>
        </p:nvSpPr>
        <p:spPr bwMode="auto">
          <a:xfrm flipV="1">
            <a:off x="3305778" y="4969160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 flipV="1">
            <a:off x="3284798" y="3636648"/>
            <a:ext cx="62915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3229578" y="3456636"/>
            <a:ext cx="491107" cy="257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3305778" y="3881373"/>
            <a:ext cx="6291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938731" y="2319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955369" y="4186745"/>
            <a:ext cx="13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capacity network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895462" y="4579028"/>
            <a:ext cx="533400" cy="533400"/>
            <a:chOff x="1824" y="2736"/>
            <a:chExt cx="336" cy="336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S’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600660" y="4579028"/>
            <a:ext cx="533400" cy="533400"/>
            <a:chOff x="1824" y="2736"/>
            <a:chExt cx="336" cy="33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T’</a:t>
              </a:r>
            </a:p>
          </p:txBody>
        </p:sp>
      </p:grpSp>
      <p:sp>
        <p:nvSpPr>
          <p:cNvPr id="61" name="Line 38"/>
          <p:cNvSpPr>
            <a:spLocks noChangeShapeType="1"/>
          </p:cNvSpPr>
          <p:nvPr/>
        </p:nvSpPr>
        <p:spPr bwMode="auto">
          <a:xfrm>
            <a:off x="6111634" y="3582326"/>
            <a:ext cx="1565226" cy="99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V="1">
            <a:off x="6090393" y="4801526"/>
            <a:ext cx="15102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38"/>
          <p:cNvSpPr>
            <a:spLocks noChangeShapeType="1"/>
          </p:cNvSpPr>
          <p:nvPr/>
        </p:nvSpPr>
        <p:spPr bwMode="auto">
          <a:xfrm flipV="1">
            <a:off x="6090393" y="5036228"/>
            <a:ext cx="1586467" cy="9359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V="1">
            <a:off x="1401252" y="3920828"/>
            <a:ext cx="1371126" cy="7521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>
            <a:off x="1428862" y="4920494"/>
            <a:ext cx="1343516" cy="48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>
            <a:off x="1167116" y="5112428"/>
            <a:ext cx="1529062" cy="8640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/>
            <a:tailEnd type="arrow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capacities,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8101" y="6204551"/>
            <a:ext cx="411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max-flow now?</a:t>
            </a:r>
          </a:p>
        </p:txBody>
      </p:sp>
    </p:spTree>
    <p:extLst>
      <p:ext uri="{BB962C8B-B14F-4D97-AF65-F5344CB8AC3E}">
        <p14:creationId xmlns:p14="http://schemas.microsoft.com/office/powerpoint/2010/main" val="3330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2986591" y="3816060"/>
            <a:ext cx="92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87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728053" y="4872617"/>
            <a:ext cx="944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975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910486" y="3215234"/>
            <a:ext cx="911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/15</a:t>
            </a:r>
            <a:endParaRPr lang="en-US" kern="1200" dirty="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914061" y="5708396"/>
            <a:ext cx="998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/10</a:t>
            </a:r>
            <a:endParaRPr lang="en-US" kern="12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6061" y="6196520"/>
            <a:ext cx="1453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20 units</a:t>
            </a:r>
          </a:p>
        </p:txBody>
      </p:sp>
    </p:spTree>
    <p:extLst>
      <p:ext uri="{BB962C8B-B14F-4D97-AF65-F5344CB8AC3E}">
        <p14:creationId xmlns:p14="http://schemas.microsoft.com/office/powerpoint/2010/main" val="9852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31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in-flow = out-flow for every vertex (except s, 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 along an edge cannot exceed the edge capacity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flows are positive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457225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37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Vertex capacities: in addition to having edge capacities, we can also restrict the amount of flow through each vertex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33921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077581" y="3581947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053391" y="5202608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293153" y="4434053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183338" y="4037232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183338" y="4794502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586791" y="4889338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20091" y="4115347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532866" y="4037232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1606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950253" y="512633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87261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850795" y="38557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344281" y="4434053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136221" y="32152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122416" y="570839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can we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1677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88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43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each vertex v</a:t>
            </a:r>
          </a:p>
          <a:p>
            <a:pPr>
              <a:buFontTx/>
              <a:buChar char="-"/>
            </a:pPr>
            <a:r>
              <a:rPr lang="en-US" sz="2400" dirty="0"/>
              <a:t>create a new node v’</a:t>
            </a:r>
          </a:p>
          <a:p>
            <a:pPr>
              <a:buFontTx/>
              <a:buChar char="-"/>
            </a:pPr>
            <a:r>
              <a:rPr lang="en-US" sz="2400" dirty="0"/>
              <a:t>create an edge with the vertex capacity from v to v’</a:t>
            </a:r>
          </a:p>
          <a:p>
            <a:pPr>
              <a:buFontTx/>
              <a:buChar char="-"/>
            </a:pPr>
            <a:r>
              <a:rPr lang="en-US" sz="2400" dirty="0"/>
              <a:t>move all outgoing edges from v to v’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28053" y="4408247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182636" y="3696305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A’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5158446" y="5316966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B’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6398208" y="4548411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</p:cNvCxnSpPr>
          <p:nvPr/>
        </p:nvCxnSpPr>
        <p:spPr>
          <a:xfrm flipV="1">
            <a:off x="3183338" y="4108177"/>
            <a:ext cx="870053" cy="3781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33" idx="2"/>
          </p:cNvCxnSpPr>
          <p:nvPr/>
        </p:nvCxnSpPr>
        <p:spPr>
          <a:xfrm>
            <a:off x="3183338" y="4863532"/>
            <a:ext cx="870053" cy="7422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5691846" y="5003696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4578131" y="4229705"/>
            <a:ext cx="871205" cy="1109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5637921" y="4151590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224686" y="388509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055308" y="524069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986591" y="4941647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5955850" y="397014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5030236" y="462652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4645481" y="356608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15</a:t>
            </a:r>
            <a:endParaRPr lang="en-US" kern="1200" dirty="0">
              <a:solidFill>
                <a:srgbClr val="FF0000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645481" y="561178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10</a:t>
            </a:r>
            <a:endParaRPr lang="en-US" kern="1200" dirty="0">
              <a:solidFill>
                <a:srgbClr val="FF0000"/>
              </a:solidFill>
            </a:endParaRP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4077581" y="3718403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4053391" y="5339064"/>
            <a:ext cx="533400" cy="533400"/>
            <a:chOff x="1824" y="2736"/>
            <a:chExt cx="336" cy="336"/>
          </a:xfrm>
        </p:grpSpPr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cxnSp>
        <p:nvCxnSpPr>
          <p:cNvPr id="38" name="Straight Arrow Connector 37"/>
          <p:cNvCxnSpPr>
            <a:endCxn id="8" idx="2"/>
          </p:cNvCxnSpPr>
          <p:nvPr/>
        </p:nvCxnSpPr>
        <p:spPr>
          <a:xfrm flipV="1">
            <a:off x="4579283" y="3963005"/>
            <a:ext cx="603353" cy="71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2"/>
          </p:cNvCxnSpPr>
          <p:nvPr/>
        </p:nvCxnSpPr>
        <p:spPr>
          <a:xfrm>
            <a:off x="4578131" y="5568260"/>
            <a:ext cx="580315" cy="154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8824" y="6204551"/>
            <a:ext cx="532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you now prove it’s correct?</a:t>
            </a:r>
          </a:p>
        </p:txBody>
      </p:sp>
    </p:spTree>
    <p:extLst>
      <p:ext uri="{BB962C8B-B14F-4D97-AF65-F5344CB8AC3E}">
        <p14:creationId xmlns:p14="http://schemas.microsoft.com/office/powerpoint/2010/main" val="2587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 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original graph, then a solution exists in the modified graph</a:t>
            </a:r>
          </a:p>
          <a:p>
            <a:pPr marL="514350" indent="-514350">
              <a:buAutoNum type="arabicPeriod"/>
            </a:pPr>
            <a:r>
              <a:rPr lang="en-US" sz="2800" dirty="0"/>
              <a:t>show that if a solution exists in the modified graph, then a solution exists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343300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Max-flow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Proof:</a:t>
            </a:r>
          </a:p>
          <a:p>
            <a:pPr lvl="1"/>
            <a:r>
              <a:rPr lang="en-US" sz="2400" dirty="0"/>
              <a:t>we know that the vertex constraints are satisfied</a:t>
            </a:r>
          </a:p>
          <a:p>
            <a:pPr lvl="2"/>
            <a:r>
              <a:rPr lang="en-US" sz="2000" dirty="0"/>
              <a:t>no incoming flow can exceed the vertex capacity since we have a single edge with that capacity from v to v’</a:t>
            </a:r>
          </a:p>
          <a:p>
            <a:pPr lvl="1"/>
            <a:r>
              <a:rPr lang="en-US" sz="2400" dirty="0"/>
              <a:t>we can obtain the solution, by collapsing each v and v’ back to the original v node</a:t>
            </a:r>
          </a:p>
          <a:p>
            <a:pPr lvl="2"/>
            <a:r>
              <a:rPr lang="en-US" sz="2000" dirty="0"/>
              <a:t>in-flow = out-flow since there is only a single edge from v to v’</a:t>
            </a:r>
          </a:p>
          <a:p>
            <a:pPr lvl="2"/>
            <a:r>
              <a:rPr lang="en-US" sz="2000" dirty="0"/>
              <a:t>because there is only a single edge from v to v’ and all the in edges go in to v and out to v’, they can be viewed as a single node in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1086424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85341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Two paths are </a:t>
            </a:r>
            <a:r>
              <a:rPr lang="en-US" dirty="0">
                <a:solidFill>
                  <a:schemeClr val="accent1"/>
                </a:solidFill>
              </a:rPr>
              <a:t>independent</a:t>
            </a:r>
            <a:r>
              <a:rPr lang="en-US" dirty="0">
                <a:solidFill>
                  <a:schemeClr val="tx1"/>
                </a:solidFill>
              </a:rPr>
              <a:t> if they have no </a:t>
            </a:r>
            <a:r>
              <a:rPr lang="en-US" i="1" dirty="0">
                <a:solidFill>
                  <a:schemeClr val="tx1"/>
                </a:solidFill>
              </a:rPr>
              <a:t>vertices</a:t>
            </a:r>
            <a:r>
              <a:rPr lang="en-US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9698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00341" y="1600200"/>
            <a:ext cx="836570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maximum number of independent paths</a:t>
            </a:r>
          </a:p>
        </p:txBody>
      </p:sp>
      <p:sp>
        <p:nvSpPr>
          <p:cNvPr id="451588" name="Oval 4"/>
          <p:cNvSpPr>
            <a:spLocks noChangeAspect="1" noChangeArrowheads="1"/>
          </p:cNvSpPr>
          <p:nvPr/>
        </p:nvSpPr>
        <p:spPr bwMode="auto">
          <a:xfrm>
            <a:off x="9144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</a:t>
            </a:r>
          </a:p>
        </p:txBody>
      </p:sp>
      <p:sp>
        <p:nvSpPr>
          <p:cNvPr id="451591" name="Oval 7"/>
          <p:cNvSpPr>
            <a:spLocks noChangeAspect="1" noChangeArrowheads="1"/>
          </p:cNvSpPr>
          <p:nvPr/>
        </p:nvSpPr>
        <p:spPr bwMode="auto">
          <a:xfrm>
            <a:off x="3048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2</a:t>
            </a:r>
          </a:p>
        </p:txBody>
      </p:sp>
      <p:sp>
        <p:nvSpPr>
          <p:cNvPr id="451592" name="Oval 8"/>
          <p:cNvSpPr>
            <a:spLocks noChangeAspect="1" noChangeArrowheads="1"/>
          </p:cNvSpPr>
          <p:nvPr/>
        </p:nvSpPr>
        <p:spPr bwMode="auto">
          <a:xfrm>
            <a:off x="3048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3</a:t>
            </a:r>
          </a:p>
        </p:txBody>
      </p:sp>
      <p:sp>
        <p:nvSpPr>
          <p:cNvPr id="451593" name="Oval 9"/>
          <p:cNvSpPr>
            <a:spLocks noChangeAspect="1" noChangeArrowheads="1"/>
          </p:cNvSpPr>
          <p:nvPr/>
        </p:nvSpPr>
        <p:spPr bwMode="auto">
          <a:xfrm>
            <a:off x="3048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4</a:t>
            </a:r>
          </a:p>
        </p:txBody>
      </p:sp>
      <p:cxnSp>
        <p:nvCxnSpPr>
          <p:cNvPr id="451596" name="AutoShape 12"/>
          <p:cNvCxnSpPr>
            <a:cxnSpLocks noChangeShapeType="1"/>
            <a:stCxn id="451588" idx="7"/>
            <a:endCxn id="451591" idx="3"/>
          </p:cNvCxnSpPr>
          <p:nvPr/>
        </p:nvCxnSpPr>
        <p:spPr bwMode="auto">
          <a:xfrm flipV="1">
            <a:off x="1144588" y="3770313"/>
            <a:ext cx="1943100" cy="917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7" name="AutoShape 13"/>
          <p:cNvCxnSpPr>
            <a:cxnSpLocks noChangeShapeType="1"/>
            <a:stCxn id="451588" idx="6"/>
            <a:endCxn id="451592" idx="2"/>
          </p:cNvCxnSpPr>
          <p:nvPr/>
        </p:nvCxnSpPr>
        <p:spPr bwMode="auto">
          <a:xfrm>
            <a:off x="1184275" y="4783138"/>
            <a:ext cx="1863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598" name="AutoShape 14"/>
          <p:cNvCxnSpPr>
            <a:cxnSpLocks noChangeShapeType="1"/>
            <a:stCxn id="451588" idx="5"/>
            <a:endCxn id="451593" idx="1"/>
          </p:cNvCxnSpPr>
          <p:nvPr/>
        </p:nvCxnSpPr>
        <p:spPr bwMode="auto">
          <a:xfrm>
            <a:off x="1144588" y="4878388"/>
            <a:ext cx="19431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6" name="AutoShape 22"/>
          <p:cNvCxnSpPr>
            <a:cxnSpLocks noChangeShapeType="1"/>
            <a:stCxn id="451592" idx="4"/>
            <a:endCxn id="451593" idx="0"/>
          </p:cNvCxnSpPr>
          <p:nvPr/>
        </p:nvCxnSpPr>
        <p:spPr bwMode="auto">
          <a:xfrm>
            <a:off x="3182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8" name="AutoShape 24"/>
          <p:cNvCxnSpPr>
            <a:cxnSpLocks noChangeShapeType="1"/>
            <a:stCxn id="451592" idx="6"/>
            <a:endCxn id="451624" idx="1"/>
          </p:cNvCxnSpPr>
          <p:nvPr/>
        </p:nvCxnSpPr>
        <p:spPr bwMode="auto">
          <a:xfrm>
            <a:off x="3317875" y="4783138"/>
            <a:ext cx="2055813" cy="1123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09" name="AutoShape 25"/>
          <p:cNvCxnSpPr>
            <a:cxnSpLocks noChangeShapeType="1"/>
            <a:stCxn id="451593" idx="6"/>
            <a:endCxn id="451624" idx="2"/>
          </p:cNvCxnSpPr>
          <p:nvPr/>
        </p:nvCxnSpPr>
        <p:spPr bwMode="auto">
          <a:xfrm>
            <a:off x="3317875" y="6002338"/>
            <a:ext cx="2016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15" name="Rectangle 31"/>
          <p:cNvSpPr>
            <a:spLocks noGrp="1" noChangeArrowheads="1"/>
          </p:cNvSpPr>
          <p:nvPr>
            <p:ph type="title"/>
          </p:nvPr>
        </p:nvSpPr>
        <p:spPr>
          <a:xfrm>
            <a:off x="612648" y="17337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problems:</a:t>
            </a:r>
            <a:br>
              <a:rPr lang="en-US" dirty="0"/>
            </a:br>
            <a:r>
              <a:rPr lang="en-US" dirty="0"/>
              <a:t>maximum independent path</a:t>
            </a:r>
          </a:p>
        </p:txBody>
      </p:sp>
      <p:cxnSp>
        <p:nvCxnSpPr>
          <p:cNvPr id="451618" name="AutoShape 34"/>
          <p:cNvCxnSpPr>
            <a:cxnSpLocks noChangeShapeType="1"/>
            <a:stCxn id="451591" idx="4"/>
            <a:endCxn id="451592" idx="0"/>
          </p:cNvCxnSpPr>
          <p:nvPr/>
        </p:nvCxnSpPr>
        <p:spPr bwMode="auto">
          <a:xfrm>
            <a:off x="3182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2" name="Oval 38"/>
          <p:cNvSpPr>
            <a:spLocks noChangeAspect="1" noChangeArrowheads="1"/>
          </p:cNvSpPr>
          <p:nvPr/>
        </p:nvSpPr>
        <p:spPr bwMode="auto">
          <a:xfrm>
            <a:off x="5334000" y="3540125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5</a:t>
            </a:r>
          </a:p>
        </p:txBody>
      </p:sp>
      <p:sp>
        <p:nvSpPr>
          <p:cNvPr id="451623" name="Oval 39"/>
          <p:cNvSpPr>
            <a:spLocks noChangeAspect="1" noChangeArrowheads="1"/>
          </p:cNvSpPr>
          <p:nvPr/>
        </p:nvSpPr>
        <p:spPr bwMode="auto">
          <a:xfrm>
            <a:off x="53340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6</a:t>
            </a:r>
          </a:p>
        </p:txBody>
      </p:sp>
      <p:sp>
        <p:nvSpPr>
          <p:cNvPr id="451624" name="Oval 40"/>
          <p:cNvSpPr>
            <a:spLocks noChangeAspect="1" noChangeArrowheads="1"/>
          </p:cNvSpPr>
          <p:nvPr/>
        </p:nvSpPr>
        <p:spPr bwMode="auto">
          <a:xfrm>
            <a:off x="5334000" y="58674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7</a:t>
            </a:r>
          </a:p>
        </p:txBody>
      </p:sp>
      <p:cxnSp>
        <p:nvCxnSpPr>
          <p:cNvPr id="451625" name="AutoShape 41"/>
          <p:cNvCxnSpPr>
            <a:cxnSpLocks noChangeShapeType="1"/>
            <a:stCxn id="451623" idx="4"/>
            <a:endCxn id="451624" idx="0"/>
          </p:cNvCxnSpPr>
          <p:nvPr/>
        </p:nvCxnSpPr>
        <p:spPr bwMode="auto">
          <a:xfrm>
            <a:off x="5468938" y="4918075"/>
            <a:ext cx="0" cy="949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26" name="AutoShape 42"/>
          <p:cNvCxnSpPr>
            <a:cxnSpLocks noChangeShapeType="1"/>
            <a:stCxn id="451622" idx="4"/>
            <a:endCxn id="451623" idx="0"/>
          </p:cNvCxnSpPr>
          <p:nvPr/>
        </p:nvCxnSpPr>
        <p:spPr bwMode="auto">
          <a:xfrm>
            <a:off x="5468938" y="38100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1628" name="Oval 44"/>
          <p:cNvSpPr>
            <a:spLocks noChangeAspect="1" noChangeArrowheads="1"/>
          </p:cNvSpPr>
          <p:nvPr/>
        </p:nvSpPr>
        <p:spPr bwMode="auto">
          <a:xfrm>
            <a:off x="7429500" y="464820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</a:t>
            </a:r>
          </a:p>
        </p:txBody>
      </p:sp>
      <p:cxnSp>
        <p:nvCxnSpPr>
          <p:cNvPr id="451629" name="AutoShape 45"/>
          <p:cNvCxnSpPr>
            <a:cxnSpLocks noChangeShapeType="1"/>
            <a:stCxn id="451622" idx="6"/>
            <a:endCxn id="451628" idx="1"/>
          </p:cNvCxnSpPr>
          <p:nvPr/>
        </p:nvCxnSpPr>
        <p:spPr bwMode="auto">
          <a:xfrm>
            <a:off x="5603875" y="3675063"/>
            <a:ext cx="1865313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0" name="AutoShape 46"/>
          <p:cNvCxnSpPr>
            <a:cxnSpLocks noChangeShapeType="1"/>
            <a:stCxn id="451623" idx="6"/>
            <a:endCxn id="451628" idx="2"/>
          </p:cNvCxnSpPr>
          <p:nvPr/>
        </p:nvCxnSpPr>
        <p:spPr bwMode="auto">
          <a:xfrm>
            <a:off x="5603875" y="4783138"/>
            <a:ext cx="1825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31" name="AutoShape 47"/>
          <p:cNvCxnSpPr>
            <a:cxnSpLocks noChangeShapeType="1"/>
            <a:stCxn id="451624" idx="7"/>
            <a:endCxn id="451628" idx="4"/>
          </p:cNvCxnSpPr>
          <p:nvPr/>
        </p:nvCxnSpPr>
        <p:spPr bwMode="auto">
          <a:xfrm flipV="1">
            <a:off x="5564188" y="4918075"/>
            <a:ext cx="2000250" cy="989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7" name="AutoShape 63"/>
          <p:cNvCxnSpPr>
            <a:cxnSpLocks noChangeShapeType="1"/>
            <a:stCxn id="451623" idx="2"/>
            <a:endCxn id="451591" idx="6"/>
          </p:cNvCxnSpPr>
          <p:nvPr/>
        </p:nvCxnSpPr>
        <p:spPr bwMode="auto">
          <a:xfrm flipH="1" flipV="1">
            <a:off x="3317875" y="3675063"/>
            <a:ext cx="2016125" cy="1108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1648" name="AutoShape 64"/>
          <p:cNvCxnSpPr>
            <a:cxnSpLocks noChangeShapeType="1"/>
            <a:stCxn id="451622" idx="2"/>
            <a:endCxn id="451592" idx="7"/>
          </p:cNvCxnSpPr>
          <p:nvPr/>
        </p:nvCxnSpPr>
        <p:spPr bwMode="auto">
          <a:xfrm flipH="1">
            <a:off x="3278188" y="3675063"/>
            <a:ext cx="2055812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914400" y="2457407"/>
            <a:ext cx="966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25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078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Max flow formulation: 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assign unit capacity to every edge (though any value would work)</a:t>
            </a:r>
          </a:p>
          <a:p>
            <a:pPr>
              <a:buFontTx/>
              <a:buChar char="-"/>
            </a:pPr>
            <a:r>
              <a:rPr lang="en-US" sz="2400" dirty="0"/>
              <a:t>assign unit capacity to every vertex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cs typeface="Lucida Grande" charset="0"/>
            </a:endParaRPr>
          </a:p>
        </p:txBody>
      </p:sp>
      <p:sp>
        <p:nvSpPr>
          <p:cNvPr id="58574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path</a:t>
            </a:r>
          </a:p>
        </p:txBody>
      </p:sp>
      <p:grpSp>
        <p:nvGrpSpPr>
          <p:cNvPr id="585777" name="Group 49"/>
          <p:cNvGrpSpPr>
            <a:grpSpLocks/>
          </p:cNvGrpSpPr>
          <p:nvPr/>
        </p:nvGrpSpPr>
        <p:grpSpPr bwMode="auto">
          <a:xfrm>
            <a:off x="1457324" y="3135989"/>
            <a:ext cx="4956175" cy="1897063"/>
            <a:chOff x="576" y="2230"/>
            <a:chExt cx="4274" cy="1636"/>
          </a:xfrm>
        </p:grpSpPr>
        <p:sp>
          <p:nvSpPr>
            <p:cNvPr id="585778" name="Oval 50"/>
            <p:cNvSpPr>
              <a:spLocks noChangeAspect="1" noChangeArrowheads="1"/>
            </p:cNvSpPr>
            <p:nvPr/>
          </p:nvSpPr>
          <p:spPr bwMode="auto">
            <a:xfrm>
              <a:off x="576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s</a:t>
              </a:r>
            </a:p>
          </p:txBody>
        </p:sp>
        <p:sp>
          <p:nvSpPr>
            <p:cNvPr id="585779" name="Oval 51"/>
            <p:cNvSpPr>
              <a:spLocks noChangeAspect="1" noChangeArrowheads="1"/>
            </p:cNvSpPr>
            <p:nvPr/>
          </p:nvSpPr>
          <p:spPr bwMode="auto">
            <a:xfrm>
              <a:off x="192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0" name="Oval 52"/>
            <p:cNvSpPr>
              <a:spLocks noChangeAspect="1" noChangeArrowheads="1"/>
            </p:cNvSpPr>
            <p:nvPr/>
          </p:nvSpPr>
          <p:spPr bwMode="auto">
            <a:xfrm>
              <a:off x="192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81" name="Oval 53"/>
            <p:cNvSpPr>
              <a:spLocks noChangeAspect="1" noChangeArrowheads="1"/>
            </p:cNvSpPr>
            <p:nvPr/>
          </p:nvSpPr>
          <p:spPr bwMode="auto">
            <a:xfrm>
              <a:off x="192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82" name="AutoShape 54"/>
            <p:cNvCxnSpPr>
              <a:cxnSpLocks noChangeShapeType="1"/>
              <a:stCxn id="585778" idx="7"/>
              <a:endCxn id="585779" idx="3"/>
            </p:cNvCxnSpPr>
            <p:nvPr/>
          </p:nvCxnSpPr>
          <p:spPr bwMode="auto">
            <a:xfrm flipV="1">
              <a:off x="721" y="2380"/>
              <a:ext cx="1224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3" name="AutoShape 55"/>
            <p:cNvCxnSpPr>
              <a:cxnSpLocks noChangeShapeType="1"/>
              <a:stCxn id="585778" idx="6"/>
              <a:endCxn id="585780" idx="2"/>
            </p:cNvCxnSpPr>
            <p:nvPr/>
          </p:nvCxnSpPr>
          <p:spPr bwMode="auto">
            <a:xfrm>
              <a:off x="751" y="3013"/>
              <a:ext cx="11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4" name="AutoShape 56"/>
            <p:cNvCxnSpPr>
              <a:cxnSpLocks noChangeShapeType="1"/>
              <a:stCxn id="585778" idx="5"/>
              <a:endCxn id="585781" idx="1"/>
            </p:cNvCxnSpPr>
            <p:nvPr/>
          </p:nvCxnSpPr>
          <p:spPr bwMode="auto">
            <a:xfrm>
              <a:off x="721" y="3078"/>
              <a:ext cx="1224" cy="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5" name="AutoShape 57"/>
            <p:cNvCxnSpPr>
              <a:cxnSpLocks noChangeShapeType="1"/>
              <a:stCxn id="585780" idx="4"/>
              <a:endCxn id="585781" idx="0"/>
            </p:cNvCxnSpPr>
            <p:nvPr/>
          </p:nvCxnSpPr>
          <p:spPr bwMode="auto">
            <a:xfrm>
              <a:off x="200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6" name="AutoShape 58"/>
            <p:cNvCxnSpPr>
              <a:cxnSpLocks noChangeShapeType="1"/>
              <a:stCxn id="585780" idx="6"/>
              <a:endCxn id="585791" idx="1"/>
            </p:cNvCxnSpPr>
            <p:nvPr/>
          </p:nvCxnSpPr>
          <p:spPr bwMode="auto">
            <a:xfrm>
              <a:off x="2095" y="3013"/>
              <a:ext cx="1290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7" name="AutoShape 59"/>
            <p:cNvCxnSpPr>
              <a:cxnSpLocks noChangeShapeType="1"/>
              <a:stCxn id="585781" idx="6"/>
              <a:endCxn id="585791" idx="2"/>
            </p:cNvCxnSpPr>
            <p:nvPr/>
          </p:nvCxnSpPr>
          <p:spPr bwMode="auto">
            <a:xfrm>
              <a:off x="2095" y="3781"/>
              <a:ext cx="12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88" name="AutoShape 60"/>
            <p:cNvCxnSpPr>
              <a:cxnSpLocks noChangeShapeType="1"/>
              <a:stCxn id="585779" idx="4"/>
              <a:endCxn id="585780" idx="0"/>
            </p:cNvCxnSpPr>
            <p:nvPr/>
          </p:nvCxnSpPr>
          <p:spPr bwMode="auto">
            <a:xfrm>
              <a:off x="200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89" name="Oval 61"/>
            <p:cNvSpPr>
              <a:spLocks noChangeAspect="1" noChangeArrowheads="1"/>
            </p:cNvSpPr>
            <p:nvPr/>
          </p:nvSpPr>
          <p:spPr bwMode="auto">
            <a:xfrm>
              <a:off x="3360" y="2230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0" name="Oval 62"/>
            <p:cNvSpPr>
              <a:spLocks noChangeAspect="1" noChangeArrowheads="1"/>
            </p:cNvSpPr>
            <p:nvPr/>
          </p:nvSpPr>
          <p:spPr bwMode="auto">
            <a:xfrm>
              <a:off x="336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sp>
          <p:nvSpPr>
            <p:cNvPr id="585791" name="Oval 63"/>
            <p:cNvSpPr>
              <a:spLocks noChangeAspect="1" noChangeArrowheads="1"/>
            </p:cNvSpPr>
            <p:nvPr/>
          </p:nvSpPr>
          <p:spPr bwMode="auto">
            <a:xfrm>
              <a:off x="3360" y="3696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kumimoji="0" lang="en-US" sz="1200"/>
            </a:p>
          </p:txBody>
        </p:sp>
        <p:cxnSp>
          <p:nvCxnSpPr>
            <p:cNvPr id="585792" name="AutoShape 64"/>
            <p:cNvCxnSpPr>
              <a:cxnSpLocks noChangeShapeType="1"/>
              <a:stCxn id="585790" idx="4"/>
              <a:endCxn id="585791" idx="0"/>
            </p:cNvCxnSpPr>
            <p:nvPr/>
          </p:nvCxnSpPr>
          <p:spPr bwMode="auto">
            <a:xfrm>
              <a:off x="3445" y="3103"/>
              <a:ext cx="0" cy="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3" name="AutoShape 65"/>
            <p:cNvCxnSpPr>
              <a:cxnSpLocks noChangeShapeType="1"/>
              <a:stCxn id="585789" idx="4"/>
              <a:endCxn id="585790" idx="0"/>
            </p:cNvCxnSpPr>
            <p:nvPr/>
          </p:nvCxnSpPr>
          <p:spPr bwMode="auto">
            <a:xfrm>
              <a:off x="3445" y="2405"/>
              <a:ext cx="0" cy="5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85794" name="Oval 66"/>
            <p:cNvSpPr>
              <a:spLocks noChangeAspect="1" noChangeArrowheads="1"/>
            </p:cNvSpPr>
            <p:nvPr/>
          </p:nvSpPr>
          <p:spPr bwMode="auto">
            <a:xfrm>
              <a:off x="4680" y="2928"/>
              <a:ext cx="170" cy="17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200"/>
                <a:t>t</a:t>
              </a:r>
            </a:p>
          </p:txBody>
        </p:sp>
        <p:cxnSp>
          <p:nvCxnSpPr>
            <p:cNvPr id="585795" name="AutoShape 67"/>
            <p:cNvCxnSpPr>
              <a:cxnSpLocks noChangeShapeType="1"/>
              <a:stCxn id="585789" idx="6"/>
              <a:endCxn id="585794" idx="1"/>
            </p:cNvCxnSpPr>
            <p:nvPr/>
          </p:nvCxnSpPr>
          <p:spPr bwMode="auto">
            <a:xfrm>
              <a:off x="3535" y="2315"/>
              <a:ext cx="117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6" name="AutoShape 68"/>
            <p:cNvCxnSpPr>
              <a:cxnSpLocks noChangeShapeType="1"/>
              <a:stCxn id="585790" idx="6"/>
              <a:endCxn id="585794" idx="2"/>
            </p:cNvCxnSpPr>
            <p:nvPr/>
          </p:nvCxnSpPr>
          <p:spPr bwMode="auto">
            <a:xfrm>
              <a:off x="3535" y="3013"/>
              <a:ext cx="11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7" name="AutoShape 69"/>
            <p:cNvCxnSpPr>
              <a:cxnSpLocks noChangeShapeType="1"/>
              <a:stCxn id="585791" idx="7"/>
              <a:endCxn id="585794" idx="4"/>
            </p:cNvCxnSpPr>
            <p:nvPr/>
          </p:nvCxnSpPr>
          <p:spPr bwMode="auto">
            <a:xfrm flipV="1">
              <a:off x="3505" y="3103"/>
              <a:ext cx="1260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8" name="AutoShape 70"/>
            <p:cNvCxnSpPr>
              <a:cxnSpLocks noChangeShapeType="1"/>
              <a:stCxn id="585790" idx="2"/>
              <a:endCxn id="585779" idx="6"/>
            </p:cNvCxnSpPr>
            <p:nvPr/>
          </p:nvCxnSpPr>
          <p:spPr bwMode="auto">
            <a:xfrm flipH="1" flipV="1">
              <a:off x="2095" y="2315"/>
              <a:ext cx="1260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85799" name="AutoShape 71"/>
            <p:cNvCxnSpPr>
              <a:cxnSpLocks noChangeShapeType="1"/>
              <a:stCxn id="585789" idx="2"/>
              <a:endCxn id="585780" idx="7"/>
            </p:cNvCxnSpPr>
            <p:nvPr/>
          </p:nvCxnSpPr>
          <p:spPr bwMode="auto">
            <a:xfrm flipH="1">
              <a:off x="2065" y="2315"/>
              <a:ext cx="1290" cy="6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585800" name="Text Box 72"/>
          <p:cNvSpPr txBox="1">
            <a:spLocks noChangeArrowheads="1"/>
          </p:cNvSpPr>
          <p:nvPr/>
        </p:nvSpPr>
        <p:spPr bwMode="auto">
          <a:xfrm>
            <a:off x="2155824" y="35550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 dirty="0"/>
              <a:t>1</a:t>
            </a:r>
          </a:p>
        </p:txBody>
      </p:sp>
      <p:sp>
        <p:nvSpPr>
          <p:cNvPr id="585801" name="Text Box 73"/>
          <p:cNvSpPr txBox="1">
            <a:spLocks noChangeArrowheads="1"/>
          </p:cNvSpPr>
          <p:nvPr/>
        </p:nvSpPr>
        <p:spPr bwMode="auto">
          <a:xfrm>
            <a:off x="2155824" y="39106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2" name="Text Box 74"/>
          <p:cNvSpPr txBox="1">
            <a:spLocks noChangeArrowheads="1"/>
          </p:cNvSpPr>
          <p:nvPr/>
        </p:nvSpPr>
        <p:spPr bwMode="auto">
          <a:xfrm>
            <a:off x="2143124" y="43297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3" name="Text Box 75"/>
          <p:cNvSpPr txBox="1">
            <a:spLocks noChangeArrowheads="1"/>
          </p:cNvSpPr>
          <p:nvPr/>
        </p:nvSpPr>
        <p:spPr bwMode="auto">
          <a:xfrm>
            <a:off x="3635374" y="48044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4" name="Text Box 76"/>
          <p:cNvSpPr txBox="1">
            <a:spLocks noChangeArrowheads="1"/>
          </p:cNvSpPr>
          <p:nvPr/>
        </p:nvSpPr>
        <p:spPr bwMode="auto">
          <a:xfrm>
            <a:off x="3621087" y="4248827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5" name="Text Box 77"/>
          <p:cNvSpPr txBox="1">
            <a:spLocks noChangeArrowheads="1"/>
          </p:cNvSpPr>
          <p:nvPr/>
        </p:nvSpPr>
        <p:spPr bwMode="auto">
          <a:xfrm>
            <a:off x="4146549" y="3732889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6" name="Text Box 78"/>
          <p:cNvSpPr txBox="1">
            <a:spLocks noChangeArrowheads="1"/>
          </p:cNvSpPr>
          <p:nvPr/>
        </p:nvSpPr>
        <p:spPr bwMode="auto">
          <a:xfrm>
            <a:off x="4157662" y="3318552"/>
            <a:ext cx="228600" cy="182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7" name="Text Box 79"/>
          <p:cNvSpPr txBox="1">
            <a:spLocks noChangeArrowheads="1"/>
          </p:cNvSpPr>
          <p:nvPr/>
        </p:nvSpPr>
        <p:spPr bwMode="auto">
          <a:xfrm>
            <a:off x="5422899" y="34757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8" name="Text Box 80"/>
          <p:cNvSpPr txBox="1">
            <a:spLocks noChangeArrowheads="1"/>
          </p:cNvSpPr>
          <p:nvPr/>
        </p:nvSpPr>
        <p:spPr bwMode="auto">
          <a:xfrm>
            <a:off x="5410199" y="38948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09" name="Text Box 81"/>
          <p:cNvSpPr txBox="1">
            <a:spLocks noChangeArrowheads="1"/>
          </p:cNvSpPr>
          <p:nvPr/>
        </p:nvSpPr>
        <p:spPr bwMode="auto">
          <a:xfrm>
            <a:off x="5397499" y="44282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0" name="Text Box 82"/>
          <p:cNvSpPr txBox="1">
            <a:spLocks noChangeArrowheads="1"/>
          </p:cNvSpPr>
          <p:nvPr/>
        </p:nvSpPr>
        <p:spPr bwMode="auto">
          <a:xfrm>
            <a:off x="3016249" y="3501114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1" name="Text Box 83"/>
          <p:cNvSpPr txBox="1">
            <a:spLocks noChangeArrowheads="1"/>
          </p:cNvSpPr>
          <p:nvPr/>
        </p:nvSpPr>
        <p:spPr bwMode="auto">
          <a:xfrm>
            <a:off x="3016249" y="43631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2" name="Text Box 84"/>
          <p:cNvSpPr txBox="1">
            <a:spLocks noChangeArrowheads="1"/>
          </p:cNvSpPr>
          <p:nvPr/>
        </p:nvSpPr>
        <p:spPr bwMode="auto">
          <a:xfrm>
            <a:off x="4675187" y="35630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585813" name="Text Box 85"/>
          <p:cNvSpPr txBox="1">
            <a:spLocks noChangeArrowheads="1"/>
          </p:cNvSpPr>
          <p:nvPr/>
        </p:nvSpPr>
        <p:spPr bwMode="auto">
          <a:xfrm>
            <a:off x="4673599" y="4436152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4" y="5701770"/>
            <a:ext cx="6024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Same idea as the maximum edge-disjoint paths, but now we also constrain the vertices</a:t>
            </a:r>
          </a:p>
        </p:txBody>
      </p:sp>
      <p:sp>
        <p:nvSpPr>
          <p:cNvPr id="42" name="Text Box 72"/>
          <p:cNvSpPr txBox="1">
            <a:spLocks noChangeArrowheads="1"/>
          </p:cNvSpPr>
          <p:nvPr/>
        </p:nvSpPr>
        <p:spPr bwMode="auto">
          <a:xfrm>
            <a:off x="2798608" y="2939376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4847778" y="2966523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Text Box 72"/>
          <p:cNvSpPr txBox="1">
            <a:spLocks noChangeArrowheads="1"/>
          </p:cNvSpPr>
          <p:nvPr/>
        </p:nvSpPr>
        <p:spPr bwMode="auto">
          <a:xfrm>
            <a:off x="2781443" y="418056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2781443" y="4987014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Text Box 72"/>
          <p:cNvSpPr txBox="1">
            <a:spLocks noChangeArrowheads="1"/>
          </p:cNvSpPr>
          <p:nvPr/>
        </p:nvSpPr>
        <p:spPr bwMode="auto">
          <a:xfrm>
            <a:off x="4853823" y="378600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4903787" y="4941770"/>
            <a:ext cx="228600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82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683667" y="257622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8</a:t>
            </a:r>
            <a:endParaRPr lang="en-US" kern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6924" y="5011482"/>
            <a:ext cx="3409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much water flow can we continually send from s to t?</a:t>
            </a:r>
          </a:p>
        </p:txBody>
      </p:sp>
    </p:spTree>
    <p:extLst>
      <p:ext uri="{BB962C8B-B14F-4D97-AF65-F5344CB8AC3E}">
        <p14:creationId xmlns:p14="http://schemas.microsoft.com/office/powerpoint/2010/main" val="155376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flow problem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21559" y="3302039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45949" y="2120939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545949" y="3700311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7249163" y="3118024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1376844" y="2576224"/>
            <a:ext cx="1247220" cy="8039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1376844" y="3757324"/>
            <a:ext cx="1169105" cy="2096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30" idx="2"/>
          </p:cNvCxnSpPr>
          <p:nvPr/>
        </p:nvCxnSpPr>
        <p:spPr>
          <a:xfrm>
            <a:off x="3079349" y="3967011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>
            <a:off x="2812649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27" idx="2"/>
          </p:cNvCxnSpPr>
          <p:nvPr/>
        </p:nvCxnSpPr>
        <p:spPr>
          <a:xfrm>
            <a:off x="3079349" y="2387639"/>
            <a:ext cx="218670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1376844" y="2576224"/>
            <a:ext cx="992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842196" y="3960238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/9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551594" y="389555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675923" y="2007120"/>
            <a:ext cx="85207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/4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840259" y="29826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</a:t>
            </a:r>
            <a:endParaRPr lang="en-US" kern="1200" dirty="0"/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5266054" y="2120939"/>
            <a:ext cx="533400" cy="533400"/>
            <a:chOff x="1824" y="2736"/>
            <a:chExt cx="336" cy="33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5266054" y="3700311"/>
            <a:ext cx="533400" cy="533400"/>
            <a:chOff x="1824" y="2736"/>
            <a:chExt cx="336" cy="336"/>
          </a:xfrm>
        </p:grpSpPr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32" name="Straight Arrow Connector 31"/>
          <p:cNvCxnSpPr>
            <a:stCxn id="27" idx="4"/>
            <a:endCxn id="30" idx="0"/>
          </p:cNvCxnSpPr>
          <p:nvPr/>
        </p:nvCxnSpPr>
        <p:spPr>
          <a:xfrm>
            <a:off x="5532754" y="2654339"/>
            <a:ext cx="0" cy="1045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5"/>
            <a:endCxn id="30" idx="1"/>
          </p:cNvCxnSpPr>
          <p:nvPr/>
        </p:nvCxnSpPr>
        <p:spPr>
          <a:xfrm>
            <a:off x="3001234" y="2576224"/>
            <a:ext cx="2342935" cy="12022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6"/>
            <a:endCxn id="14" idx="1"/>
          </p:cNvCxnSpPr>
          <p:nvPr/>
        </p:nvCxnSpPr>
        <p:spPr>
          <a:xfrm>
            <a:off x="5799454" y="2387639"/>
            <a:ext cx="1527824" cy="808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6"/>
            <a:endCxn id="14" idx="2"/>
          </p:cNvCxnSpPr>
          <p:nvPr/>
        </p:nvCxnSpPr>
        <p:spPr>
          <a:xfrm flipV="1">
            <a:off x="5799454" y="3384724"/>
            <a:ext cx="1449709" cy="5822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5532754" y="289357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6</a:t>
            </a:r>
            <a:endParaRPr lang="en-US" kern="1200" dirty="0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460146" y="2373833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452662" y="3700311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/>
              <a:t>/10</a:t>
            </a:r>
            <a:endParaRPr lang="en-US" kern="1200" dirty="0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842196" y="2710214"/>
            <a:ext cx="86713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</a:rPr>
              <a:t>6</a:t>
            </a:r>
            <a:r>
              <a:rPr lang="en-US" dirty="0"/>
              <a:t>/8</a:t>
            </a:r>
            <a:endParaRPr lang="en-US" kern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32754" y="5225917"/>
            <a:ext cx="167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14 units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22587" y="4292851"/>
            <a:ext cx="2074458" cy="27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83410"/>
            <a:ext cx="8153400" cy="222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flow network: </a:t>
            </a:r>
            <a:r>
              <a:rPr lang="en-US" i="1" dirty="0">
                <a:solidFill>
                  <a:srgbClr val="008000"/>
                </a:solidFill>
              </a:rPr>
              <a:t>what is the maximum flow we can send from s to t that meet the flow constraints?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06168" y="5366886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155696" y="4609616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131506" y="6230277"/>
            <a:ext cx="533400" cy="533400"/>
            <a:chOff x="1824" y="2736"/>
            <a:chExt cx="336" cy="33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371268" y="5461722"/>
            <a:ext cx="533400" cy="533400"/>
            <a:chOff x="1824" y="2736"/>
            <a:chExt cx="336" cy="33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T</a:t>
              </a:r>
            </a:p>
          </p:txBody>
        </p:sp>
      </p:grpSp>
      <p:cxnSp>
        <p:nvCxnSpPr>
          <p:cNvPr id="16" name="Straight Arrow Connector 15"/>
          <p:cNvCxnSpPr>
            <a:stCxn id="5" idx="7"/>
            <a:endCxn id="8" idx="3"/>
          </p:cNvCxnSpPr>
          <p:nvPr/>
        </p:nvCxnSpPr>
        <p:spPr>
          <a:xfrm flipV="1">
            <a:off x="3261453" y="5064901"/>
            <a:ext cx="972358" cy="38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2"/>
          </p:cNvCxnSpPr>
          <p:nvPr/>
        </p:nvCxnSpPr>
        <p:spPr>
          <a:xfrm>
            <a:off x="3261453" y="5822171"/>
            <a:ext cx="870053" cy="6748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6"/>
            <a:endCxn id="14" idx="3"/>
          </p:cNvCxnSpPr>
          <p:nvPr/>
        </p:nvCxnSpPr>
        <p:spPr>
          <a:xfrm flipV="1">
            <a:off x="4664906" y="5917007"/>
            <a:ext cx="784477" cy="5799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1" idx="0"/>
          </p:cNvCxnSpPr>
          <p:nvPr/>
        </p:nvCxnSpPr>
        <p:spPr>
          <a:xfrm flipH="1">
            <a:off x="4398206" y="5143016"/>
            <a:ext cx="24190" cy="1087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4" idx="1"/>
          </p:cNvCxnSpPr>
          <p:nvPr/>
        </p:nvCxnSpPr>
        <p:spPr>
          <a:xfrm>
            <a:off x="4610981" y="5064901"/>
            <a:ext cx="838402" cy="474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3302801" y="484372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028368" y="615400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20</a:t>
            </a:r>
            <a:endParaRPr lang="en-US" kern="1200" dirty="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064706" y="5900286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4928910" y="4883459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10</a:t>
            </a:r>
            <a:endParaRPr lang="en-US" kern="1200" dirty="0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422396" y="54617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30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11644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Bipartite graph – a graph where every vertex can be partitioned into two sets X and Y such that all edges connect a vertex u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X and a vertex v </a:t>
            </a:r>
            <a:r>
              <a:rPr lang="en-US" sz="2100" dirty="0">
                <a:latin typeface="Arial" charset="0"/>
                <a:sym typeface="Symbol" charset="0"/>
              </a:rPr>
              <a:t></a:t>
            </a:r>
            <a:r>
              <a:rPr lang="en-US" sz="2100" dirty="0">
                <a:latin typeface="Arial" charset="0"/>
                <a:cs typeface="Arial" charset="0"/>
              </a:rPr>
              <a:t> 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0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bipartite graph matching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572054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100" dirty="0">
                <a:latin typeface="Arial" charset="0"/>
              </a:rPr>
              <a:t>A </a:t>
            </a:r>
            <a:r>
              <a:rPr lang="en-US" sz="2100" i="1" dirty="0">
                <a:latin typeface="Arial" charset="0"/>
              </a:rPr>
              <a:t>matching </a:t>
            </a:r>
            <a:r>
              <a:rPr lang="en-US" sz="2100" dirty="0">
                <a:latin typeface="Arial" charset="0"/>
              </a:rPr>
              <a:t>M</a:t>
            </a:r>
            <a:r>
              <a:rPr lang="en-US" sz="2100" i="1" dirty="0">
                <a:latin typeface="Arial" charset="0"/>
              </a:rPr>
              <a:t> </a:t>
            </a:r>
            <a:r>
              <a:rPr lang="en-US" sz="2100" dirty="0">
                <a:latin typeface="Arial" charset="0"/>
              </a:rPr>
              <a:t>is a subset of edges such that each node occurs </a:t>
            </a:r>
            <a:r>
              <a:rPr lang="en-US" sz="2100" b="1" dirty="0">
                <a:latin typeface="Arial" charset="0"/>
              </a:rPr>
              <a:t>at most once</a:t>
            </a:r>
            <a:r>
              <a:rPr lang="en-US" sz="2100" dirty="0">
                <a:latin typeface="Arial" charset="0"/>
              </a:rPr>
              <a:t> in M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G</a:t>
              </a:r>
            </a:p>
          </p:txBody>
        </p:sp>
      </p:grp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2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2229</TotalTime>
  <Words>1942</Words>
  <Application>Microsoft Macintosh PowerPoint</Application>
  <PresentationFormat>On-screen Show (4:3)</PresentationFormat>
  <Paragraphs>588</Paragraphs>
  <Slides>48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Lucida Grande</vt:lpstr>
      <vt:lpstr>Symbol</vt:lpstr>
      <vt:lpstr>Tw Cen MT</vt:lpstr>
      <vt:lpstr>Wingdings</vt:lpstr>
      <vt:lpstr>Wingdings 2</vt:lpstr>
      <vt:lpstr>Median</vt:lpstr>
      <vt:lpstr>Max Flow</vt:lpstr>
      <vt:lpstr>Admin</vt:lpstr>
      <vt:lpstr>Flow graph/networks</vt:lpstr>
      <vt:lpstr>Flow constraints</vt:lpstr>
      <vt:lpstr>Another flow problem</vt:lpstr>
      <vt:lpstr>Another flow problem</vt:lpstr>
      <vt:lpstr>Max flow problem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Application: bipartite graph matching</vt:lpstr>
      <vt:lpstr>Survey Design</vt:lpstr>
      <vt:lpstr>Survey Design</vt:lpstr>
      <vt:lpstr>Survey design</vt:lpstr>
      <vt:lpstr>Edge Disjoint Paths</vt:lpstr>
      <vt:lpstr>Edge Disjoint Paths</vt:lpstr>
      <vt:lpstr>Edge Disjoint Paths Problem</vt:lpstr>
      <vt:lpstr>Edge Disjoint Paths Problem</vt:lpstr>
      <vt:lpstr>Edge Disjoint Paths</vt:lpstr>
      <vt:lpstr>Edge Disjoint Paths</vt:lpstr>
      <vt:lpstr>Edge Disjoint Paths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Max-flow variations</vt:lpstr>
      <vt:lpstr>More problems: maximum independent path</vt:lpstr>
      <vt:lpstr>More problems: maximum independent path</vt:lpstr>
      <vt:lpstr>More problems: maximum independent path</vt:lpstr>
      <vt:lpstr>maximum independent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Flow</dc:title>
  <dc:creator>David Kauchak</dc:creator>
  <cp:lastModifiedBy>Collins Munene Kariuki</cp:lastModifiedBy>
  <cp:revision>272</cp:revision>
  <cp:lastPrinted>2022-11-10T21:21:10Z</cp:lastPrinted>
  <dcterms:created xsi:type="dcterms:W3CDTF">2012-04-20T19:10:08Z</dcterms:created>
  <dcterms:modified xsi:type="dcterms:W3CDTF">2024-04-21T22:33:29Z</dcterms:modified>
</cp:coreProperties>
</file>