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sldIdLst>
    <p:sldId id="256" r:id="rId2"/>
    <p:sldId id="362" r:id="rId3"/>
    <p:sldId id="268" r:id="rId4"/>
    <p:sldId id="270" r:id="rId5"/>
    <p:sldId id="272" r:id="rId6"/>
    <p:sldId id="269" r:id="rId7"/>
    <p:sldId id="274" r:id="rId8"/>
    <p:sldId id="275" r:id="rId9"/>
    <p:sldId id="273" r:id="rId10"/>
    <p:sldId id="283" r:id="rId11"/>
    <p:sldId id="293" r:id="rId12"/>
    <p:sldId id="286" r:id="rId13"/>
    <p:sldId id="287" r:id="rId14"/>
    <p:sldId id="288" r:id="rId15"/>
    <p:sldId id="289" r:id="rId16"/>
    <p:sldId id="290" r:id="rId17"/>
    <p:sldId id="291" r:id="rId18"/>
    <p:sldId id="294" r:id="rId19"/>
    <p:sldId id="295" r:id="rId20"/>
    <p:sldId id="292" r:id="rId21"/>
    <p:sldId id="686" r:id="rId22"/>
    <p:sldId id="296" r:id="rId23"/>
    <p:sldId id="297" r:id="rId24"/>
    <p:sldId id="301" r:id="rId25"/>
    <p:sldId id="300" r:id="rId26"/>
    <p:sldId id="358" r:id="rId27"/>
    <p:sldId id="359" r:id="rId28"/>
    <p:sldId id="357" r:id="rId29"/>
    <p:sldId id="304" r:id="rId30"/>
    <p:sldId id="312" r:id="rId31"/>
    <p:sldId id="305" r:id="rId32"/>
    <p:sldId id="306" r:id="rId33"/>
    <p:sldId id="309" r:id="rId34"/>
    <p:sldId id="308" r:id="rId35"/>
    <p:sldId id="303" r:id="rId36"/>
    <p:sldId id="313" r:id="rId37"/>
    <p:sldId id="307" r:id="rId38"/>
    <p:sldId id="311" r:id="rId39"/>
    <p:sldId id="310" r:id="rId40"/>
    <p:sldId id="314" r:id="rId41"/>
    <p:sldId id="316" r:id="rId42"/>
    <p:sldId id="325" r:id="rId43"/>
    <p:sldId id="326" r:id="rId44"/>
    <p:sldId id="327" r:id="rId45"/>
    <p:sldId id="318" r:id="rId46"/>
    <p:sldId id="319" r:id="rId47"/>
    <p:sldId id="677" r:id="rId48"/>
    <p:sldId id="678" r:id="rId49"/>
    <p:sldId id="320" r:id="rId50"/>
    <p:sldId id="321" r:id="rId51"/>
    <p:sldId id="322" r:id="rId52"/>
    <p:sldId id="323" r:id="rId53"/>
    <p:sldId id="324" r:id="rId54"/>
    <p:sldId id="328" r:id="rId55"/>
    <p:sldId id="329" r:id="rId56"/>
    <p:sldId id="330" r:id="rId57"/>
    <p:sldId id="332" r:id="rId58"/>
    <p:sldId id="333" r:id="rId59"/>
    <p:sldId id="334" r:id="rId60"/>
    <p:sldId id="673" r:id="rId61"/>
    <p:sldId id="674" r:id="rId62"/>
    <p:sldId id="618" r:id="rId63"/>
    <p:sldId id="680" r:id="rId64"/>
    <p:sldId id="679" r:id="rId65"/>
    <p:sldId id="682" r:id="rId66"/>
    <p:sldId id="681" r:id="rId67"/>
    <p:sldId id="675" r:id="rId68"/>
    <p:sldId id="620" r:id="rId69"/>
    <p:sldId id="621" r:id="rId70"/>
    <p:sldId id="622" r:id="rId71"/>
    <p:sldId id="360" r:id="rId72"/>
    <p:sldId id="335" r:id="rId73"/>
    <p:sldId id="361" r:id="rId74"/>
    <p:sldId id="363" r:id="rId75"/>
    <p:sldId id="364" r:id="rId76"/>
    <p:sldId id="623" r:id="rId77"/>
    <p:sldId id="365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4" r:id="rId91"/>
    <p:sldId id="355" r:id="rId92"/>
    <p:sldId id="624" r:id="rId93"/>
    <p:sldId id="625" r:id="rId94"/>
    <p:sldId id="626" r:id="rId95"/>
    <p:sldId id="627" r:id="rId96"/>
    <p:sldId id="628" r:id="rId97"/>
    <p:sldId id="629" r:id="rId98"/>
    <p:sldId id="631" r:id="rId99"/>
    <p:sldId id="630" r:id="rId100"/>
    <p:sldId id="683" r:id="rId101"/>
    <p:sldId id="684" r:id="rId102"/>
    <p:sldId id="685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94632"/>
  </p:normalViewPr>
  <p:slideViewPr>
    <p:cSldViewPr snapToGrid="0" snapToObjects="1">
      <p:cViewPr varScale="1">
        <p:scale>
          <a:sx n="102" d="100"/>
          <a:sy n="102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4/12/24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41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2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2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2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2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47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64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41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43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42" y="338328"/>
            <a:ext cx="8153400" cy="99060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</a:t>
                </a:r>
                <a:r>
                  <a:rPr lang="en-US" sz="2800" baseline="30000" dirty="0"/>
                  <a:t>3</a:t>
                </a:r>
                <a:endParaRPr lang="en-US" sz="2800" dirty="0"/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blipFill>
                <a:blip r:embed="rId2"/>
                <a:stretch>
                  <a:fillRect l="-1653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895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144BA-6C88-8E67-18D0-7FA5C40CF9E9}"/>
              </a:ext>
            </a:extLst>
          </p:cNvPr>
          <p:cNvSpPr txBox="1"/>
          <p:nvPr/>
        </p:nvSpPr>
        <p:spPr>
          <a:xfrm>
            <a:off x="3100552" y="2879835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6930351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295400" y="2103226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600200" y="4236826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2743200" y="3322426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2743200" y="4998826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4267200" y="4998826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267200" y="3322426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2057400" y="3589126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2055485" y="4692111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57400" y="35510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3276600" y="3589126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45339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276600" y="3703426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3198485" y="3777711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3276600" y="5265526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718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63087" y="40844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81400" y="5303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57400" y="4922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67000" y="4160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29000" y="4313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33800" y="3932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95400" y="3246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76400" y="29414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cxnSpLocks/>
            <a:stCxn id="74" idx="4"/>
          </p:cNvCxnSpPr>
          <p:nvPr/>
        </p:nvCxnSpPr>
        <p:spPr>
          <a:xfrm>
            <a:off x="1562100" y="2636626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1750685" y="2558511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1828800" y="2369926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1750685" y="2558511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74" idx="5"/>
          </p:cNvCxnSpPr>
          <p:nvPr/>
        </p:nvCxnSpPr>
        <p:spPr>
          <a:xfrm>
            <a:off x="1750685" y="2558511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86000" y="2255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09800" y="2636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201556" y="2865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2712826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81400" y="3170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What are the shortest paths from S to each of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070423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CCCDB8-79E3-0BA8-4251-BCA53768741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Reweight the graph on the right based on the </a:t>
            </a:r>
            <a:r>
              <a:rPr lang="en-US" sz="2000"/>
              <a:t>h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37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blipFill>
                <a:blip r:embed="rId3"/>
                <a:stretch>
                  <a:fillRect l="-5263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Distance of the shortest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If we can calculate this,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, we’re done!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blipFill>
                <a:blip r:embed="rId4"/>
                <a:stretch>
                  <a:fillRect l="-1210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5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4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Assume we know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30000" dirty="0">
                  <a:solidFill>
                    <a:srgbClr val="FF6600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How can we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, i.e., shortest path now including vertex k+1? (Hint: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)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blipFill>
                <a:blip r:embed="rId2"/>
                <a:stretch>
                  <a:fillRect l="-1570" t="-275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4284" y="5120458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4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6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blipFill>
                <a:blip r:embed="rId2"/>
                <a:stretch>
                  <a:fillRect l="-168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54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4200" y="6248400"/>
            <a:ext cx="347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the cost of this path?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6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6096000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i(k+1)</a:t>
            </a:r>
            <a:r>
              <a:rPr lang="en-US" sz="2400" baseline="30000" dirty="0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6019800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(k+1)</a:t>
            </a:r>
            <a:r>
              <a:rPr lang="en-US" sz="24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aseline="30000" dirty="0" err="1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597" y="6167735"/>
            <a:ext cx="36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/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9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791200"/>
            <a:ext cx="5608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combine these two options?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3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2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5791200"/>
            <a:ext cx="3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whichever is shorter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/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0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increasing k, i.e. k = 1 to V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  <a:blipFill>
                <a:blip r:embed="rId2"/>
                <a:stretch>
                  <a:fillRect l="-1698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Floyd-</a:t>
                </a:r>
                <a:r>
                  <a:rPr lang="en-US" sz="2800" dirty="0" err="1"/>
                  <a:t>Warshall</a:t>
                </a:r>
                <a:r>
                  <a:rPr lang="en-US" sz="2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d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blipFill>
                <a:blip r:embed="rId3"/>
                <a:stretch>
                  <a:fillRect l="-1541" t="-1954" b="-1400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22860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increasing k, i.e. k = 1 to V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  <a:blipFill>
                <a:blip r:embed="rId2"/>
                <a:stretch>
                  <a:fillRect l="-1698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137786" y="2438400"/>
                <a:ext cx="9006214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Floyd-</a:t>
                </a:r>
                <a:r>
                  <a:rPr lang="en-US" sz="2800" dirty="0" err="1"/>
                  <a:t>Warshall</a:t>
                </a:r>
                <a:r>
                  <a:rPr lang="en-US" sz="2800" dirty="0"/>
                  <a:t> (G = (V, E, 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d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𝑐𝑜𝑏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𝑐𝑜𝑏</m:t>
                                </m:r>
                                <m:r>
                                  <a:rPr lang="en-US" sz="2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𝑐𝑜𝑏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𝑐𝑜𝑏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86" y="2438400"/>
                <a:ext cx="9006214" cy="3886200"/>
              </a:xfrm>
              <a:prstGeom prst="rect">
                <a:avLst/>
              </a:prstGeom>
              <a:blipFill>
                <a:blip r:embed="rId3"/>
                <a:stretch>
                  <a:fillRect l="-1551" t="-1954" b="-9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22860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6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1047" y="6226477"/>
            <a:ext cx="191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adjacency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572000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518939" y="6172200"/>
            <a:ext cx="12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 change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7" name="TextBox 4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50712" y="3886200"/>
            <a:ext cx="321288" cy="2003161"/>
            <a:chOff x="67956" y="3864239"/>
            <a:chExt cx="321288" cy="2003161"/>
          </a:xfrm>
        </p:grpSpPr>
        <p:sp>
          <p:nvSpPr>
            <p:cNvPr id="54" name="TextBox 53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0600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6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4400" y="3733800"/>
          <a:ext cx="28146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1130300" progId="Equation.3">
                  <p:embed/>
                </p:oleObj>
              </mc:Choice>
              <mc:Fallback>
                <p:oleObj name="Equation" r:id="rId4" imgW="1346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28146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1700" y="3733800"/>
          <a:ext cx="28416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1130300" progId="Equation.3">
                  <p:embed/>
                </p:oleObj>
              </mc:Choice>
              <mc:Fallback>
                <p:oleObj name="Equation" r:id="rId4" imgW="1358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28416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43200" y="4267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5" name="Oval 64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3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89500" y="3733800"/>
          <a:ext cx="25479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200" imgH="1130300" progId="Equation.3">
                  <p:embed/>
                </p:oleObj>
              </mc:Choice>
              <mc:Fallback>
                <p:oleObj name="Equation" r:id="rId4" imgW="1219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500" y="3733800"/>
                        <a:ext cx="25479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4" name="Oval 63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430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9" name="Oval 68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6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96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2098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9800" y="4648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2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4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75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8194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19800" y="1828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391400" y="1981200"/>
            <a:ext cx="762000" cy="381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9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38675" y="3733800"/>
          <a:ext cx="30797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8675" y="3733800"/>
                        <a:ext cx="30797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1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7575" y="3733800"/>
          <a:ext cx="2762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1130300" progId="Equation.3">
                  <p:embed/>
                </p:oleObj>
              </mc:Choice>
              <mc:Fallback>
                <p:oleObj name="Equation" r:id="rId2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7575" y="3733800"/>
                        <a:ext cx="2762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695325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28956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622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8" name="Oval 67"/>
          <p:cNvSpPr/>
          <p:nvPr/>
        </p:nvSpPr>
        <p:spPr>
          <a:xfrm>
            <a:off x="7086600" y="3886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558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66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92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2971800" y="47244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622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225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687888" y="3733800"/>
          <a:ext cx="31083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7888" y="3733800"/>
                        <a:ext cx="31083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77249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20688" y="3733800"/>
          <a:ext cx="31067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688" y="3733800"/>
                        <a:ext cx="31067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75188" y="3733800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1130300" progId="Equation.3">
                  <p:embed/>
                </p:oleObj>
              </mc:Choice>
              <mc:Fallback>
                <p:oleObj name="Equation" r:id="rId4" imgW="14986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188" y="3733800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59436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5532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340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436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05200" y="6248400"/>
            <a:ext cx="100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9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819400"/>
            <a:ext cx="27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assumptions?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E9A07-62C9-3A49-BA96-8E252C1DA9B2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917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609672"/>
            <a:ext cx="621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Assuming the graph has no negative cycles!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195935"/>
            <a:ext cx="596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happens if there is a negative cycle?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B0E5-0363-1241-B65A-B417978DD20E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9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 graph has a negative weight cycle, at the end, at least one of the diagonal entries will be a negative number, i.e., we there’s a way to get back to a vertex using all the vertices that results in a negative weight.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8E323B-8223-5945-BB71-D2E35E910794}"/>
              </a:ext>
            </a:extLst>
          </p:cNvPr>
          <p:cNvGrpSpPr/>
          <p:nvPr/>
        </p:nvGrpSpPr>
        <p:grpSpPr>
          <a:xfrm>
            <a:off x="2136949" y="3874287"/>
            <a:ext cx="321288" cy="2003161"/>
            <a:chOff x="67956" y="3864239"/>
            <a:chExt cx="321288" cy="2003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EDA0A6-5DAF-1445-B567-8DE080234F9C}"/>
                </a:ext>
              </a:extLst>
            </p:cNvPr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DBBA9-0579-3C41-B81F-A83837DFB478}"/>
                </a:ext>
              </a:extLst>
            </p:cNvPr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1DF6C-5142-E341-B9B8-C2C6FE212509}"/>
                </a:ext>
              </a:extLst>
            </p:cNvPr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1FF820-8D13-6743-9B58-8B80B3FC4646}"/>
                </a:ext>
              </a:extLst>
            </p:cNvPr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CE9A6D-3CED-B745-9F3E-328040CB0524}"/>
                </a:ext>
              </a:extLst>
            </p:cNvPr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BC5DB9-741A-4E46-82B2-8BDAD7F66014}"/>
              </a:ext>
            </a:extLst>
          </p:cNvPr>
          <p:cNvSpPr txBox="1"/>
          <p:nvPr/>
        </p:nvSpPr>
        <p:spPr>
          <a:xfrm>
            <a:off x="2839521" y="3439048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29BBCB2-C2C4-8046-AFC1-6256A38FF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937" y="3743848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1130300" progId="Equation.3">
                  <p:embed/>
                </p:oleObj>
              </mc:Choice>
              <mc:Fallback>
                <p:oleObj name="Equation" r:id="rId2" imgW="1498600" imgH="11303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29BBCB2-C2C4-8046-AFC1-6256A38F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4937" y="3743848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B08C9339-1336-2C48-8FD1-07223A954D41}"/>
              </a:ext>
            </a:extLst>
          </p:cNvPr>
          <p:cNvSpPr/>
          <p:nvPr/>
        </p:nvSpPr>
        <p:spPr>
          <a:xfrm>
            <a:off x="3834384" y="4682632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A156F0-7895-1344-B841-11878D11A50D}"/>
              </a:ext>
            </a:extLst>
          </p:cNvPr>
          <p:cNvSpPr/>
          <p:nvPr/>
        </p:nvSpPr>
        <p:spPr>
          <a:xfrm>
            <a:off x="2752151" y="385535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428F5-F961-854D-8D6C-F07D6DB06FEE}"/>
              </a:ext>
            </a:extLst>
          </p:cNvPr>
          <p:cNvSpPr txBox="1"/>
          <p:nvPr/>
        </p:nvSpPr>
        <p:spPr>
          <a:xfrm>
            <a:off x="3185327" y="3155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037B64-3D70-044A-AA7B-2866D9CFD50D}"/>
              </a:ext>
            </a:extLst>
          </p:cNvPr>
          <p:cNvSpPr/>
          <p:nvPr/>
        </p:nvSpPr>
        <p:spPr>
          <a:xfrm>
            <a:off x="3253986" y="42664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F7DA59-5832-4E44-8751-48162D1E1C54}"/>
              </a:ext>
            </a:extLst>
          </p:cNvPr>
          <p:cNvSpPr/>
          <p:nvPr/>
        </p:nvSpPr>
        <p:spPr>
          <a:xfrm>
            <a:off x="4401312" y="512711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CEB865-A344-B944-A24C-38088EF5206E}"/>
              </a:ext>
            </a:extLst>
          </p:cNvPr>
          <p:cNvSpPr/>
          <p:nvPr/>
        </p:nvSpPr>
        <p:spPr>
          <a:xfrm>
            <a:off x="4961545" y="55325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0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32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75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Run-time: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4495800"/>
            <a:ext cx="3733800" cy="9144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17FF77-6D97-A9E2-537D-6EBD382E2D1B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53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632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 of algorithm is Floyd-</a:t>
            </a:r>
            <a:r>
              <a:rPr lang="en-US" sz="2800" dirty="0" err="1">
                <a:solidFill>
                  <a:srgbClr val="FF0000"/>
                </a:solidFill>
              </a:rPr>
              <a:t>Warshall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349CDE-3BF6-2CF8-B637-B3AAD5CEC43D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150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326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Dynamic programming!!</a:t>
            </a:r>
          </a:p>
          <a:p>
            <a:r>
              <a:rPr lang="en-US" sz="2800" dirty="0">
                <a:solidFill>
                  <a:srgbClr val="0000FF"/>
                </a:solidFill>
              </a:rPr>
              <a:t>Build up solutions to larger problems using solutions to smaller problems. Use a table to store the values.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7AF02-E5A7-A6E2-CCF3-E5B0F45E7448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957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48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usage?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DAC7A6-C1CB-315B-D675-0AEF52AC07E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4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36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V</a:t>
                </a:r>
                <a:r>
                  <a:rPr lang="en-US" sz="2800" baseline="30000" dirty="0">
                    <a:solidFill>
                      <a:srgbClr val="0000FF"/>
                    </a:solidFill>
                  </a:rPr>
                  <a:t>3</a:t>
                </a:r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blipFill>
                <a:blip r:embed="rId2"/>
                <a:stretch>
                  <a:fillRect l="-478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6200" y="5181600"/>
            <a:ext cx="3538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73506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Space usage: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Only need the current value and the previous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EB8F8-C38B-994D-8AE9-ACE66826D7A9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3D9B9C-BDB7-494D-CF30-89CAB0C633F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50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237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2737098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1558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41646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log V + V 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 to </a:t>
            </a: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r>
              <a:rPr lang="en-US" sz="2800" dirty="0">
                <a:solidFill>
                  <a:srgbClr val="0000FF"/>
                </a:solidFill>
              </a:rPr>
              <a:t>: O(V log V + E)</a:t>
            </a:r>
          </a:p>
        </p:txBody>
      </p:sp>
    </p:spTree>
    <p:extLst>
      <p:ext uri="{BB962C8B-B14F-4D97-AF65-F5344CB8AC3E}">
        <p14:creationId xmlns:p14="http://schemas.microsoft.com/office/powerpoint/2010/main" val="2338111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2594" y="5338931"/>
            <a:ext cx="30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19812629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334000"/>
            <a:ext cx="363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If the graph is sparse!</a:t>
            </a:r>
          </a:p>
        </p:txBody>
      </p:sp>
    </p:spTree>
    <p:extLst>
      <p:ext uri="{BB962C8B-B14F-4D97-AF65-F5344CB8AC3E}">
        <p14:creationId xmlns:p14="http://schemas.microsoft.com/office/powerpoint/2010/main" val="195939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142" y="4424312"/>
            <a:ext cx="656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Challenge: </a:t>
            </a:r>
            <a:r>
              <a:rPr lang="en-US" sz="2800" dirty="0" err="1">
                <a:solidFill>
                  <a:srgbClr val="1F1FFF"/>
                </a:solidFill>
              </a:rPr>
              <a:t>Dijkstras</a:t>
            </a:r>
            <a:r>
              <a:rPr lang="en-US" sz="2800" dirty="0">
                <a:solidFill>
                  <a:srgbClr val="1F1FFF"/>
                </a:solidFill>
              </a:rPr>
              <a:t> assumes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68442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  <a:blipFill>
                <a:blip r:embed="rId2"/>
                <a:stretch>
                  <a:fillRect l="-800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</p:spTree>
    <p:extLst>
      <p:ext uri="{BB962C8B-B14F-4D97-AF65-F5344CB8AC3E}">
        <p14:creationId xmlns:p14="http://schemas.microsoft.com/office/powerpoint/2010/main" val="400773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077200" cy="1100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Reweight the graph to make all edges positive </a:t>
            </a:r>
            <a:r>
              <a:rPr lang="en-US" i="1" dirty="0"/>
              <a:t>such that shortest paths are preserved.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038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4343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3429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105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105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3429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3695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4798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3695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3810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3884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5372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5410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191CA8-1AF5-4F40-80C7-E5EAB282BB8A}"/>
              </a:ext>
            </a:extLst>
          </p:cNvPr>
          <p:cNvSpPr txBox="1"/>
          <p:nvPr/>
        </p:nvSpPr>
        <p:spPr>
          <a:xfrm>
            <a:off x="2543157" y="6216134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the shortest path from A to D?</a:t>
            </a:r>
          </a:p>
        </p:txBody>
      </p:sp>
    </p:spTree>
    <p:extLst>
      <p:ext uri="{BB962C8B-B14F-4D97-AF65-F5344CB8AC3E}">
        <p14:creationId xmlns:p14="http://schemas.microsoft.com/office/powerpoint/2010/main" val="22464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7352" y="3572189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352" y="3572189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4059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3938A8-8A86-FFD0-302A-A0AF5DC53714}"/>
              </a:ext>
            </a:extLst>
          </p:cNvPr>
          <p:cNvSpPr txBox="1"/>
          <p:nvPr/>
        </p:nvSpPr>
        <p:spPr>
          <a:xfrm>
            <a:off x="2285999" y="3450705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18F0-97C9-83A4-FC97-C2E193C8DC47}"/>
              </a:ext>
            </a:extLst>
          </p:cNvPr>
          <p:cNvSpPr txBox="1"/>
          <p:nvPr/>
        </p:nvSpPr>
        <p:spPr>
          <a:xfrm>
            <a:off x="4369925" y="3450705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3779222-97FE-692F-B016-1206832F0AED}"/>
              </a:ext>
            </a:extLst>
          </p:cNvPr>
          <p:cNvSpPr/>
          <p:nvPr/>
        </p:nvSpPr>
        <p:spPr>
          <a:xfrm rot="16200000">
            <a:off x="3229304" y="2175483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E5DADB8-C008-C83C-B664-8CB9B22F1C8E}"/>
              </a:ext>
            </a:extLst>
          </p:cNvPr>
          <p:cNvSpPr/>
          <p:nvPr/>
        </p:nvSpPr>
        <p:spPr>
          <a:xfrm rot="16200000">
            <a:off x="5203217" y="2634121"/>
            <a:ext cx="283779" cy="134938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1" grpId="0" animBg="1"/>
      <p:bldP spid="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600" imgH="203200" progId="Equation.3">
                  <p:embed/>
                </p:oleObj>
              </mc:Choice>
              <mc:Fallback>
                <p:oleObj name="Equation" r:id="rId8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7D4EEF-1AA3-06C1-4181-4D3619AA7C8B}"/>
              </a:ext>
            </a:extLst>
          </p:cNvPr>
          <p:cNvSpPr txBox="1"/>
          <p:nvPr/>
        </p:nvSpPr>
        <p:spPr>
          <a:xfrm>
            <a:off x="2338553" y="4258742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28F86-A56F-1C74-8D4D-38B61CC108DF}"/>
              </a:ext>
            </a:extLst>
          </p:cNvPr>
          <p:cNvSpPr txBox="1"/>
          <p:nvPr/>
        </p:nvSpPr>
        <p:spPr>
          <a:xfrm>
            <a:off x="7217192" y="4082118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56B39F2-9A35-949A-EC3B-324AD7D82A16}"/>
              </a:ext>
            </a:extLst>
          </p:cNvPr>
          <p:cNvSpPr/>
          <p:nvPr/>
        </p:nvSpPr>
        <p:spPr>
          <a:xfrm rot="16200000">
            <a:off x="3281858" y="2983520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6FE474D-B201-88C6-564B-DEFDCA2AA627}"/>
              </a:ext>
            </a:extLst>
          </p:cNvPr>
          <p:cNvSpPr/>
          <p:nvPr/>
        </p:nvSpPr>
        <p:spPr>
          <a:xfrm rot="16200000">
            <a:off x="5702586" y="2941483"/>
            <a:ext cx="283779" cy="224301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9C956-4C94-1E4D-4E90-0E6DACBCDF82}"/>
              </a:ext>
            </a:extLst>
          </p:cNvPr>
          <p:cNvSpPr txBox="1"/>
          <p:nvPr/>
        </p:nvSpPr>
        <p:spPr>
          <a:xfrm>
            <a:off x="4652268" y="4277797"/>
            <a:ext cx="235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second edge</a:t>
            </a:r>
          </a:p>
        </p:txBody>
      </p:sp>
    </p:spTree>
    <p:extLst>
      <p:ext uri="{BB962C8B-B14F-4D97-AF65-F5344CB8AC3E}">
        <p14:creationId xmlns:p14="http://schemas.microsoft.com/office/powerpoint/2010/main" val="23570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600" imgH="203200" progId="Equation.3">
                  <p:embed/>
                </p:oleObj>
              </mc:Choice>
              <mc:Fallback>
                <p:oleObj name="Equation" r:id="rId10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393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03200" progId="Equation.3">
                  <p:embed/>
                </p:oleObj>
              </mc:Choice>
              <mc:Fallback>
                <p:oleObj name="Equation" r:id="rId12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DB64F1-7C94-8BB5-F4F9-93E6366A3090}"/>
              </a:ext>
            </a:extLst>
          </p:cNvPr>
          <p:cNvSpPr txBox="1"/>
          <p:nvPr/>
        </p:nvSpPr>
        <p:spPr>
          <a:xfrm>
            <a:off x="7394958" y="5495015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268A13D-4BA5-8D02-79D0-C7C0C0F8B697}"/>
              </a:ext>
            </a:extLst>
          </p:cNvPr>
          <p:cNvSpPr/>
          <p:nvPr/>
        </p:nvSpPr>
        <p:spPr>
          <a:xfrm rot="16200000">
            <a:off x="6005956" y="4228775"/>
            <a:ext cx="283779" cy="249422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BABEF-F88C-D32A-3116-350953BD2CE7}"/>
              </a:ext>
            </a:extLst>
          </p:cNvPr>
          <p:cNvSpPr txBox="1"/>
          <p:nvPr/>
        </p:nvSpPr>
        <p:spPr>
          <a:xfrm>
            <a:off x="4830034" y="5690694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third edge</a:t>
            </a:r>
          </a:p>
        </p:txBody>
      </p:sp>
    </p:spTree>
    <p:extLst>
      <p:ext uri="{BB962C8B-B14F-4D97-AF65-F5344CB8AC3E}">
        <p14:creationId xmlns:p14="http://schemas.microsoft.com/office/powerpoint/2010/main" val="24655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84375" y="5486400"/>
          <a:ext cx="6175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600" imgH="215900" progId="Equation.3">
                  <p:embed/>
                </p:oleObj>
              </mc:Choice>
              <mc:Fallback>
                <p:oleObj name="Equation" r:id="rId12" imgW="3530600" imgH="2159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4375" y="5486400"/>
                        <a:ext cx="6175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981200" y="6324600"/>
          <a:ext cx="30654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215900" progId="Equation.3">
                  <p:embed/>
                </p:oleObj>
              </mc:Choice>
              <mc:Fallback>
                <p:oleObj name="Equation" r:id="rId14" imgW="1752600" imgH="2159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1200" y="6324600"/>
                        <a:ext cx="306546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56302" y="58674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52600" imgH="203200" progId="Equation.3">
                  <p:embed/>
                </p:oleObj>
              </mc:Choice>
              <mc:Fallback>
                <p:oleObj name="Equation" r:id="rId1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Claim: the weight change preserves shortest paths, i.e.,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648200"/>
            <a:ext cx="196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Justification?</a:t>
            </a:r>
          </a:p>
        </p:txBody>
      </p:sp>
    </p:spTree>
    <p:extLst>
      <p:ext uri="{BB962C8B-B14F-4D97-AF65-F5344CB8AC3E}">
        <p14:creationId xmlns:p14="http://schemas.microsoft.com/office/powerpoint/2010/main" val="157756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Claim: the weight change preserves shortest paths, i.e.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572000"/>
            <a:ext cx="6934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h(s) – h(t) is a constant and will be the same for all paths from s to t, so the absolute ordering of all paths from s to t will not change.</a:t>
            </a:r>
          </a:p>
        </p:txBody>
      </p:sp>
    </p:spTree>
    <p:extLst>
      <p:ext uri="{BB962C8B-B14F-4D97-AF65-F5344CB8AC3E}">
        <p14:creationId xmlns:p14="http://schemas.microsoft.com/office/powerpoint/2010/main" val="17171045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27255" y="3612383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255" y="3612383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5943600"/>
            <a:ext cx="458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Big question: how do we pick h?</a:t>
            </a:r>
          </a:p>
        </p:txBody>
      </p:sp>
    </p:spTree>
    <p:extLst>
      <p:ext uri="{BB962C8B-B14F-4D97-AF65-F5344CB8AC3E}">
        <p14:creationId xmlns:p14="http://schemas.microsoft.com/office/powerpoint/2010/main" val="39714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247B345-3C66-6746-896A-B43F7927E929}"/>
              </a:ext>
            </a:extLst>
          </p:cNvPr>
          <p:cNvSpPr txBox="1"/>
          <p:nvPr/>
        </p:nvSpPr>
        <p:spPr>
          <a:xfrm>
            <a:off x="1916061" y="5650468"/>
            <a:ext cx="2280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d</a:t>
            </a:r>
            <a:r>
              <a:rPr lang="en-US" sz="2800" baseline="-25000" dirty="0">
                <a:solidFill>
                  <a:srgbClr val="FF0000"/>
                </a:solidFill>
              </a:rPr>
              <a:t>15</a:t>
            </a:r>
            <a:r>
              <a:rPr lang="en-US" sz="2800" baseline="30000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9204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5259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4345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6021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6021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4345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4612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5715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4573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4612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4726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800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6288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5107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6326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945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5335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954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800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5105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4191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867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867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4191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4457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5560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4457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4572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4646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6134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6172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79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800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3009611" y="3240984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9" name="Object 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9611" y="3240984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390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29326874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28" name="Straight Arrow Connector 27"/>
          <p:cNvCxnSpPr>
            <a:endCxn id="17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5"/>
            <a:endCxn id="20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31" name="Straight Arrow Connector 30"/>
          <p:cNvCxnSpPr>
            <a:endCxn id="26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3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5"/>
            <a:endCxn id="23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6"/>
            <a:endCxn id="23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657600" cy="3569732"/>
            <a:chOff x="5181600" y="2514600"/>
            <a:chExt cx="3657600" cy="3569732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5181600" y="2514600"/>
              <a:ext cx="533400" cy="533400"/>
              <a:chOff x="1824" y="2736"/>
              <a:chExt cx="336" cy="336"/>
            </a:xfrm>
          </p:grpSpPr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5486400" y="4648200"/>
              <a:ext cx="533400" cy="533400"/>
              <a:chOff x="1824" y="2736"/>
              <a:chExt cx="336" cy="336"/>
            </a:xfrm>
          </p:grpSpPr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6629400" y="3733800"/>
              <a:ext cx="533400" cy="533400"/>
              <a:chOff x="1824" y="2736"/>
              <a:chExt cx="336" cy="336"/>
            </a:xfrm>
          </p:grpSpPr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82" name="Group 81"/>
            <p:cNvGrpSpPr>
              <a:grpSpLocks/>
            </p:cNvGrpSpPr>
            <p:nvPr/>
          </p:nvGrpSpPr>
          <p:grpSpPr bwMode="auto">
            <a:xfrm>
              <a:off x="6629400" y="5410200"/>
              <a:ext cx="533400" cy="533400"/>
              <a:chOff x="1824" y="2736"/>
              <a:chExt cx="336" cy="336"/>
            </a:xfrm>
          </p:grpSpPr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8153400" y="5410200"/>
              <a:ext cx="533400" cy="533400"/>
              <a:chOff x="1824" y="2736"/>
              <a:chExt cx="336" cy="336"/>
            </a:xfrm>
          </p:grpSpPr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Text Box 15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E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8153400" y="3733800"/>
              <a:ext cx="533400" cy="533400"/>
              <a:chOff x="1824" y="2736"/>
              <a:chExt cx="336" cy="336"/>
            </a:xfrm>
          </p:grpSpPr>
          <p:sp>
            <p:nvSpPr>
              <p:cNvPr id="89" name="Oval 8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91" name="Straight Arrow Connector 90"/>
            <p:cNvCxnSpPr>
              <a:endCxn id="80" idx="2"/>
            </p:cNvCxnSpPr>
            <p:nvPr/>
          </p:nvCxnSpPr>
          <p:spPr>
            <a:xfrm flipV="1">
              <a:off x="5943600" y="4000500"/>
              <a:ext cx="685800" cy="72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7" idx="5"/>
              <a:endCxn id="83" idx="2"/>
            </p:cNvCxnSpPr>
            <p:nvPr/>
          </p:nvCxnSpPr>
          <p:spPr>
            <a:xfrm>
              <a:off x="5941685" y="5103485"/>
              <a:ext cx="687715" cy="573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943600" y="3962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cxnSp>
          <p:nvCxnSpPr>
            <p:cNvPr id="94" name="Straight Arrow Connector 93"/>
            <p:cNvCxnSpPr>
              <a:endCxn id="89" idx="2"/>
            </p:cNvCxnSpPr>
            <p:nvPr/>
          </p:nvCxnSpPr>
          <p:spPr>
            <a:xfrm flipV="1">
              <a:off x="7162800" y="4000500"/>
              <a:ext cx="9906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4"/>
              <a:endCxn id="86" idx="0"/>
            </p:cNvCxnSpPr>
            <p:nvPr/>
          </p:nvCxnSpPr>
          <p:spPr>
            <a:xfrm>
              <a:off x="84201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7162800" y="4114800"/>
              <a:ext cx="1143001" cy="12973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5"/>
              <a:endCxn id="86" idx="1"/>
            </p:cNvCxnSpPr>
            <p:nvPr/>
          </p:nvCxnSpPr>
          <p:spPr>
            <a:xfrm>
              <a:off x="7084685" y="4189085"/>
              <a:ext cx="1146830" cy="12992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3" idx="6"/>
              <a:endCxn id="86" idx="2"/>
            </p:cNvCxnSpPr>
            <p:nvPr/>
          </p:nvCxnSpPr>
          <p:spPr>
            <a:xfrm>
              <a:off x="7162800" y="5676900"/>
              <a:ext cx="990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8580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449287" y="44958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67600" y="5715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3600" y="5334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53200" y="4572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152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620000" y="434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657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562600" y="3352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6" name="Straight Arrow Connector 115"/>
            <p:cNvCxnSpPr>
              <a:stCxn id="74" idx="4"/>
            </p:cNvCxnSpPr>
            <p:nvPr/>
          </p:nvCxnSpPr>
          <p:spPr>
            <a:xfrm>
              <a:off x="5448300" y="3048000"/>
              <a:ext cx="266700" cy="121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4" idx="5"/>
            </p:cNvCxnSpPr>
            <p:nvPr/>
          </p:nvCxnSpPr>
          <p:spPr>
            <a:xfrm>
              <a:off x="5636885" y="2969885"/>
              <a:ext cx="840115" cy="53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74" idx="6"/>
            </p:cNvCxnSpPr>
            <p:nvPr/>
          </p:nvCxnSpPr>
          <p:spPr>
            <a:xfrm>
              <a:off x="5715000" y="2781300"/>
              <a:ext cx="12954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74" idx="5"/>
            </p:cNvCxnSpPr>
            <p:nvPr/>
          </p:nvCxnSpPr>
          <p:spPr>
            <a:xfrm>
              <a:off x="5636885" y="2969885"/>
              <a:ext cx="611515" cy="7639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4" idx="5"/>
            </p:cNvCxnSpPr>
            <p:nvPr/>
          </p:nvCxnSpPr>
          <p:spPr>
            <a:xfrm>
              <a:off x="5636885" y="2969885"/>
              <a:ext cx="306715" cy="916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172200" y="2667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96000" y="3048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87756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67600" y="3581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80" y="76200"/>
            <a:ext cx="7696200" cy="2362200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28600" y="76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5669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0000FF"/>
                </a:solidFill>
              </a:rPr>
              <a:t>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2749F8B-6A12-BF40-A124-69D635FB52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1526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693C0BE-32B0-5B4E-8CFA-F4F92D72A8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662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FF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6F7740B-1316-194C-8CC5-FCF73792B22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5296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00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C6982FD-D66E-374F-8A88-0ADFAF2F3B85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1390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04800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297590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D972B5D-CCDC-D74E-8FB0-B9A92BD12B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791200" y="38481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1020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791200"/>
            <a:ext cx="470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15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 = 1. Can’t use vertex 4.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0586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84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-1     +   0   -   -2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79B5C0B-56FF-D44A-8AB2-D7BE6D0FC552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7979BD-530B-4741-9C83-0EF8EF41B5F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7D090-F9BD-9547-A865-CD07F20DF9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7081517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DEF0588-71F4-F445-BD34-32D98FA345FD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5B45B8-0D2C-1642-82CD-7BDA11F99B5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288F4-9A47-E046-AF0E-AF1383E2DD8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8750220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      +  -2   -  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0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852C4EC-BF2E-6744-8CCA-AB4CEA21AA5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6A3A9E-3B70-8F4F-BFE4-98FB6FB9DC4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516FCE-4A60-204F-A708-558B3E9E17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1033283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4" name="Object 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C92B3DA-589A-C842-81DF-9FE5ED9D70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101DCA-FB74-4545-A4C9-03D6C55B668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95E8E-5CCC-A248-A5E0-1A54C735C5D9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6083183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50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      +  0   -   0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B873A74B-B34E-FA40-A354-7CF6D14D93D3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779C5E1-61D0-1E4D-9A87-2EEF700BE990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94C452-B8AB-5E44-AAF4-9708B15CE42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560172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B924E78-87D0-EE47-B2CA-38423B2602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D28EB2-EC2D-7E40-915B-CCEDD868A15F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012239-79E2-E148-811E-03C653BEC97D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347643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      +  0   -   -3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8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1D1B28B1-047B-E344-87C9-B70EF63B664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E4501A-9264-0D4D-9702-A994B6826FE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9B5EE4-5F55-554F-8D0D-142BD926A0F2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875694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96887" y="43815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15200" y="5600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791200" y="5219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00800" y="4457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62800" y="4610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67600" y="4229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15200" y="3467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3" name="Object 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806177E8-3120-6140-A056-CDDF31BD51C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C0486C-06C4-AC49-B206-3017111DB9A6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7E2087-144F-EF49-A80A-FDEA9E8353DF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2702935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332085" y="5103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553200" y="4114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475085" y="4189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6553200" y="5676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58000" y="571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34000" y="533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05600" y="472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104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CB85CA6-8985-3E48-9D2C-C5F0104D3F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34277161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CA6BCB-C5B0-AC49-9BA5-FEB44A8C549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77446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268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2400" y="1981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6957673-E1E4-614E-AE0D-C8FE05EE2F5C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648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111" grpId="0"/>
      <p:bldP spid="11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6800" y="3048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ym typeface="Wingdings"/>
              </a:rPr>
              <a:t>B</a:t>
            </a:r>
            <a:r>
              <a:rPr lang="en-US" sz="2800" dirty="0"/>
              <a:t>: -1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2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-2</a:t>
            </a:r>
          </a:p>
        </p:txBody>
      </p:sp>
    </p:spTree>
    <p:extLst>
      <p:ext uri="{BB962C8B-B14F-4D97-AF65-F5344CB8AC3E}">
        <p14:creationId xmlns:p14="http://schemas.microsoft.com/office/powerpoint/2010/main" val="36771156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533400" y="3048000"/>
            <a:ext cx="7696200" cy="281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3400" y="3048000"/>
            <a:ext cx="73914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638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this work (i.e., how do we guarantee that reweighted graph has only positive edges)?</a:t>
            </a:r>
          </a:p>
        </p:txBody>
      </p:sp>
    </p:spTree>
    <p:extLst>
      <p:ext uri="{BB962C8B-B14F-4D97-AF65-F5344CB8AC3E}">
        <p14:creationId xmlns:p14="http://schemas.microsoft.com/office/powerpoint/2010/main" val="32203212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4495800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248818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495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this weren’t true, we could have made a shorter path s to v using u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… but this is in contradiction with how we defined h(v)</a:t>
            </a:r>
          </a:p>
        </p:txBody>
      </p:sp>
    </p:spTree>
    <p:extLst>
      <p:ext uri="{BB962C8B-B14F-4D97-AF65-F5344CB8AC3E}">
        <p14:creationId xmlns:p14="http://schemas.microsoft.com/office/powerpoint/2010/main" val="24055665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219" y="5204763"/>
            <a:ext cx="150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7232414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5181600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5181600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9563" y="6019800"/>
          <a:ext cx="3876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200" imgH="203200" progId="Equation.3">
                  <p:embed/>
                </p:oleObj>
              </mc:Choice>
              <mc:Fallback>
                <p:oleObj name="Equation" r:id="rId8" imgW="19812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563" y="6019800"/>
                        <a:ext cx="38766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59068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All edge weights in reweighted graph are non-negative</a:t>
            </a:r>
          </a:p>
        </p:txBody>
      </p:sp>
    </p:spTree>
    <p:extLst>
      <p:ext uri="{BB962C8B-B14F-4D97-AF65-F5344CB8AC3E}">
        <p14:creationId xmlns:p14="http://schemas.microsoft.com/office/powerpoint/2010/main" val="20430259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</p:spTree>
    <p:extLst>
      <p:ext uri="{BB962C8B-B14F-4D97-AF65-F5344CB8AC3E}">
        <p14:creationId xmlns:p14="http://schemas.microsoft.com/office/powerpoint/2010/main" val="2648629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5541666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32AC3-2F36-E04C-8EB5-DB4CF96A6F02}"/>
              </a:ext>
            </a:extLst>
          </p:cNvPr>
          <p:cNvSpPr txBox="1"/>
          <p:nvPr/>
        </p:nvSpPr>
        <p:spPr>
          <a:xfrm>
            <a:off x="6370655" y="1828800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47B6B-FC88-4F48-997F-A91809180F12}"/>
              </a:ext>
            </a:extLst>
          </p:cNvPr>
          <p:cNvSpPr txBox="1"/>
          <p:nvPr/>
        </p:nvSpPr>
        <p:spPr>
          <a:xfrm>
            <a:off x="6300319" y="2172119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45B5E-90B2-D643-8300-7F3FAC9309B3}"/>
              </a:ext>
            </a:extLst>
          </p:cNvPr>
          <p:cNvSpPr txBox="1"/>
          <p:nvPr/>
        </p:nvSpPr>
        <p:spPr>
          <a:xfrm>
            <a:off x="6340511" y="3088051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EA89-B4AE-3545-80BF-36F9C7562FAD}"/>
              </a:ext>
            </a:extLst>
          </p:cNvPr>
          <p:cNvSpPr txBox="1"/>
          <p:nvPr/>
        </p:nvSpPr>
        <p:spPr>
          <a:xfrm>
            <a:off x="6340511" y="3542318"/>
            <a:ext cx="21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logV+VE)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B7596-90FA-CF4A-97B9-DB1E89F391BC}"/>
              </a:ext>
            </a:extLst>
          </p:cNvPr>
          <p:cNvSpPr txBox="1"/>
          <p:nvPr/>
        </p:nvSpPr>
        <p:spPr>
          <a:xfrm>
            <a:off x="6370655" y="3996585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42474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Johnson’s: </a:t>
            </a:r>
            <a:r>
              <a:rPr lang="en-US" sz="3200" dirty="0"/>
              <a:t>O(V</a:t>
            </a:r>
            <a:r>
              <a:rPr lang="en-US" sz="3200" baseline="30000" dirty="0"/>
              <a:t>2</a:t>
            </a:r>
            <a:r>
              <a:rPr lang="en-US" sz="3200" dirty="0"/>
              <a:t> log V + V E)</a:t>
            </a:r>
          </a:p>
        </p:txBody>
      </p:sp>
    </p:spTree>
    <p:extLst>
      <p:ext uri="{BB962C8B-B14F-4D97-AF65-F5344CB8AC3E}">
        <p14:creationId xmlns:p14="http://schemas.microsoft.com/office/powerpoint/2010/main" val="279847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12508</TotalTime>
  <Words>6265</Words>
  <Application>Microsoft Macintosh PowerPoint</Application>
  <PresentationFormat>On-screen Show (4:3)</PresentationFormat>
  <Paragraphs>1873</Paragraphs>
  <Slides>102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All pairs shortest paths</vt:lpstr>
      <vt:lpstr>All pairs shortest paths</vt:lpstr>
      <vt:lpstr>All pairs shortest paths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Floyd-Warshall</vt:lpstr>
      <vt:lpstr>Floyd-Warshall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Floyd-Warshall: key idea</vt:lpstr>
      <vt:lpstr>Floyd-Warshall: key idea</vt:lpstr>
      <vt:lpstr>Floyd-Warshall analysis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Johnson’s: key idea</vt:lpstr>
      <vt:lpstr>Lemma</vt:lpstr>
      <vt:lpstr>Lemma: proof</vt:lpstr>
      <vt:lpstr>Lemma: proof</vt:lpstr>
      <vt:lpstr>Lemma: proof</vt:lpstr>
      <vt:lpstr>Lemma: proof</vt:lpstr>
      <vt:lpstr>Lemma: proof</vt:lpstr>
      <vt:lpstr>Lemma: proof</vt:lpstr>
      <vt:lpstr>Lemma: proof</vt:lpstr>
      <vt:lpstr>Lemma</vt:lpstr>
      <vt:lpstr>Selecting h</vt:lpstr>
      <vt:lpstr>Johnson’s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h</vt:lpstr>
      <vt:lpstr>Reweighted graph is positive</vt:lpstr>
      <vt:lpstr>Reweighted graph is positive</vt:lpstr>
      <vt:lpstr>Reweighted graph is positive</vt:lpstr>
      <vt:lpstr>Reweighted graph is positive</vt:lpstr>
      <vt:lpstr>Johnson’s algorithm</vt:lpstr>
      <vt:lpstr>Johnson’s algorithm</vt:lpstr>
      <vt:lpstr>All pairs shortest paths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696</cp:revision>
  <cp:lastPrinted>2023-04-05T18:43:28Z</cp:lastPrinted>
  <dcterms:created xsi:type="dcterms:W3CDTF">2013-09-08T20:10:23Z</dcterms:created>
  <dcterms:modified xsi:type="dcterms:W3CDTF">2024-04-12T17:14:58Z</dcterms:modified>
</cp:coreProperties>
</file>