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52" r:id="rId4"/>
    <p:sldId id="353" r:id="rId5"/>
    <p:sldId id="375" r:id="rId6"/>
    <p:sldId id="376" r:id="rId7"/>
    <p:sldId id="354" r:id="rId8"/>
    <p:sldId id="355" r:id="rId9"/>
    <p:sldId id="356" r:id="rId10"/>
    <p:sldId id="357" r:id="rId11"/>
    <p:sldId id="358" r:id="rId12"/>
    <p:sldId id="359" r:id="rId13"/>
    <p:sldId id="361" r:id="rId14"/>
    <p:sldId id="362" r:id="rId15"/>
    <p:sldId id="363" r:id="rId16"/>
    <p:sldId id="373" r:id="rId17"/>
    <p:sldId id="374" r:id="rId18"/>
    <p:sldId id="368" r:id="rId19"/>
    <p:sldId id="369" r:id="rId20"/>
    <p:sldId id="364" r:id="rId21"/>
    <p:sldId id="365" r:id="rId22"/>
    <p:sldId id="366" r:id="rId23"/>
    <p:sldId id="367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9" r:id="rId51"/>
    <p:sldId id="290" r:id="rId52"/>
    <p:sldId id="291" r:id="rId53"/>
    <p:sldId id="377" r:id="rId54"/>
    <p:sldId id="379" r:id="rId55"/>
    <p:sldId id="378" r:id="rId56"/>
    <p:sldId id="292" r:id="rId57"/>
    <p:sldId id="293" r:id="rId58"/>
    <p:sldId id="294" r:id="rId5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94684"/>
  </p:normalViewPr>
  <p:slideViewPr>
    <p:cSldViewPr snapToGrid="0" snapToObjects="1">
      <p:cViewPr varScale="1">
        <p:scale>
          <a:sx n="101" d="100"/>
          <a:sy n="101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2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7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3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H="1">
            <a:off x="7315199" y="1066800"/>
            <a:ext cx="1" cy="4495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3" name="Group"/>
          <p:cNvGrpSpPr/>
          <p:nvPr/>
        </p:nvGrpSpPr>
        <p:grpSpPr>
          <a:xfrm>
            <a:off x="7493000" y="2992437"/>
            <a:ext cx="1338263" cy="2189163"/>
            <a:chOff x="0" y="0"/>
            <a:chExt cx="1338262" cy="2189162"/>
          </a:xfrm>
        </p:grpSpPr>
        <p:sp>
          <p:nvSpPr>
            <p:cNvPr id="52" name="Circle"/>
            <p:cNvSpPr/>
            <p:nvPr/>
          </p:nvSpPr>
          <p:spPr>
            <a:xfrm>
              <a:off x="0" y="0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3" name="Circle"/>
            <p:cNvSpPr/>
            <p:nvPr/>
          </p:nvSpPr>
          <p:spPr>
            <a:xfrm>
              <a:off x="284162" y="0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4" name="Circle"/>
            <p:cNvSpPr/>
            <p:nvPr/>
          </p:nvSpPr>
          <p:spPr>
            <a:xfrm>
              <a:off x="568325" y="0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5" name="Circle"/>
            <p:cNvSpPr/>
            <p:nvPr/>
          </p:nvSpPr>
          <p:spPr>
            <a:xfrm>
              <a:off x="0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6" name="Circle"/>
            <p:cNvSpPr/>
            <p:nvPr/>
          </p:nvSpPr>
          <p:spPr>
            <a:xfrm>
              <a:off x="284162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7" name="Circle"/>
            <p:cNvSpPr/>
            <p:nvPr/>
          </p:nvSpPr>
          <p:spPr>
            <a:xfrm>
              <a:off x="568325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852487" y="284162"/>
              <a:ext cx="201613" cy="2016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0" y="568325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284162" y="568325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1" name="Circle"/>
            <p:cNvSpPr/>
            <p:nvPr/>
          </p:nvSpPr>
          <p:spPr>
            <a:xfrm>
              <a:off x="568325" y="568325"/>
              <a:ext cx="201613" cy="2016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852487" y="568325"/>
              <a:ext cx="201613" cy="2016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3" name="Circle"/>
            <p:cNvSpPr/>
            <p:nvPr/>
          </p:nvSpPr>
          <p:spPr>
            <a:xfrm>
              <a:off x="1136650" y="568325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4" name="Circle"/>
            <p:cNvSpPr/>
            <p:nvPr/>
          </p:nvSpPr>
          <p:spPr>
            <a:xfrm>
              <a:off x="0" y="850900"/>
              <a:ext cx="201613" cy="203200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5" name="Circle"/>
            <p:cNvSpPr/>
            <p:nvPr/>
          </p:nvSpPr>
          <p:spPr>
            <a:xfrm>
              <a:off x="284162" y="850900"/>
              <a:ext cx="201613" cy="2032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568325" y="850900"/>
              <a:ext cx="201613" cy="2032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852487" y="850900"/>
              <a:ext cx="201613" cy="2032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0" y="1135062"/>
              <a:ext cx="201613" cy="2032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9" name="Circle"/>
            <p:cNvSpPr/>
            <p:nvPr/>
          </p:nvSpPr>
          <p:spPr>
            <a:xfrm>
              <a:off x="284162" y="1135062"/>
              <a:ext cx="201613" cy="2032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568325" y="1135062"/>
              <a:ext cx="201613" cy="2032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1" name="Circle"/>
            <p:cNvSpPr/>
            <p:nvPr/>
          </p:nvSpPr>
          <p:spPr>
            <a:xfrm>
              <a:off x="852487" y="1135062"/>
              <a:ext cx="201613" cy="2032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2" name="Circle"/>
            <p:cNvSpPr/>
            <p:nvPr/>
          </p:nvSpPr>
          <p:spPr>
            <a:xfrm>
              <a:off x="1136650" y="1135062"/>
              <a:ext cx="201613" cy="203201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3" name="Circle"/>
            <p:cNvSpPr/>
            <p:nvPr/>
          </p:nvSpPr>
          <p:spPr>
            <a:xfrm>
              <a:off x="0" y="1419225"/>
              <a:ext cx="201613" cy="2016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4" name="Circle"/>
            <p:cNvSpPr/>
            <p:nvPr/>
          </p:nvSpPr>
          <p:spPr>
            <a:xfrm>
              <a:off x="284162" y="1419225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5" name="Circle"/>
            <p:cNvSpPr/>
            <p:nvPr/>
          </p:nvSpPr>
          <p:spPr>
            <a:xfrm>
              <a:off x="568325" y="1419225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6" name="Circle"/>
            <p:cNvSpPr/>
            <p:nvPr/>
          </p:nvSpPr>
          <p:spPr>
            <a:xfrm>
              <a:off x="852487" y="1419225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0" y="1703387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8" name="Circle"/>
            <p:cNvSpPr/>
            <p:nvPr/>
          </p:nvSpPr>
          <p:spPr>
            <a:xfrm>
              <a:off x="284162" y="1703387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9" name="Circle"/>
            <p:cNvSpPr/>
            <p:nvPr/>
          </p:nvSpPr>
          <p:spPr>
            <a:xfrm>
              <a:off x="568325" y="1703387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80" name="Circle"/>
            <p:cNvSpPr/>
            <p:nvPr/>
          </p:nvSpPr>
          <p:spPr>
            <a:xfrm>
              <a:off x="852487" y="1703387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81" name="Circle"/>
            <p:cNvSpPr/>
            <p:nvPr/>
          </p:nvSpPr>
          <p:spPr>
            <a:xfrm>
              <a:off x="284162" y="1987550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82" name="Circle"/>
            <p:cNvSpPr/>
            <p:nvPr/>
          </p:nvSpPr>
          <p:spPr>
            <a:xfrm>
              <a:off x="852487" y="1987550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</p:grpSp>
      <p:sp>
        <p:nvSpPr>
          <p:cNvPr id="84" name="Line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157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7962900" y="152400"/>
            <a:ext cx="0" cy="1524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" name="Group"/>
          <p:cNvGrpSpPr/>
          <p:nvPr/>
        </p:nvGrpSpPr>
        <p:grpSpPr>
          <a:xfrm>
            <a:off x="8153400" y="152400"/>
            <a:ext cx="792163" cy="1295400"/>
            <a:chOff x="0" y="0"/>
            <a:chExt cx="792162" cy="1295399"/>
          </a:xfrm>
        </p:grpSpPr>
        <p:sp>
          <p:nvSpPr>
            <p:cNvPr id="3" name="Circle"/>
            <p:cNvSpPr/>
            <p:nvPr/>
          </p:nvSpPr>
          <p:spPr>
            <a:xfrm>
              <a:off x="0" y="0"/>
              <a:ext cx="120025" cy="119945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4" name="Circle"/>
            <p:cNvSpPr/>
            <p:nvPr/>
          </p:nvSpPr>
          <p:spPr>
            <a:xfrm>
              <a:off x="168034" y="0"/>
              <a:ext cx="118525" cy="119945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" name="Circle"/>
            <p:cNvSpPr/>
            <p:nvPr/>
          </p:nvSpPr>
          <p:spPr>
            <a:xfrm>
              <a:off x="336068" y="0"/>
              <a:ext cx="114025" cy="119945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" name="Circle"/>
            <p:cNvSpPr/>
            <p:nvPr/>
          </p:nvSpPr>
          <p:spPr>
            <a:xfrm>
              <a:off x="0" y="167922"/>
              <a:ext cx="120025" cy="115447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" name="Circle"/>
            <p:cNvSpPr/>
            <p:nvPr/>
          </p:nvSpPr>
          <p:spPr>
            <a:xfrm>
              <a:off x="168034" y="167922"/>
              <a:ext cx="118525" cy="115447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8" name="Circle"/>
            <p:cNvSpPr/>
            <p:nvPr/>
          </p:nvSpPr>
          <p:spPr>
            <a:xfrm>
              <a:off x="336068" y="167922"/>
              <a:ext cx="114025" cy="115447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9" name="Circle"/>
            <p:cNvSpPr/>
            <p:nvPr/>
          </p:nvSpPr>
          <p:spPr>
            <a:xfrm>
              <a:off x="504103" y="167922"/>
              <a:ext cx="109523" cy="11544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0" name="Circle"/>
            <p:cNvSpPr/>
            <p:nvPr/>
          </p:nvSpPr>
          <p:spPr>
            <a:xfrm>
              <a:off x="0" y="335844"/>
              <a:ext cx="120025" cy="109450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1" name="Circle"/>
            <p:cNvSpPr/>
            <p:nvPr/>
          </p:nvSpPr>
          <p:spPr>
            <a:xfrm>
              <a:off x="168034" y="335844"/>
              <a:ext cx="118525" cy="109450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2" name="Circle"/>
            <p:cNvSpPr/>
            <p:nvPr/>
          </p:nvSpPr>
          <p:spPr>
            <a:xfrm>
              <a:off x="336068" y="335844"/>
              <a:ext cx="114025" cy="10945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3" name="Circle"/>
            <p:cNvSpPr/>
            <p:nvPr/>
          </p:nvSpPr>
          <p:spPr>
            <a:xfrm>
              <a:off x="504103" y="335844"/>
              <a:ext cx="109523" cy="10945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4" name="Circle"/>
            <p:cNvSpPr/>
            <p:nvPr/>
          </p:nvSpPr>
          <p:spPr>
            <a:xfrm>
              <a:off x="672137" y="335844"/>
              <a:ext cx="120026" cy="1094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5" name="Circle"/>
            <p:cNvSpPr/>
            <p:nvPr/>
          </p:nvSpPr>
          <p:spPr>
            <a:xfrm>
              <a:off x="0" y="503766"/>
              <a:ext cx="120025" cy="119946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6" name="Circle"/>
            <p:cNvSpPr/>
            <p:nvPr/>
          </p:nvSpPr>
          <p:spPr>
            <a:xfrm>
              <a:off x="168034" y="503766"/>
              <a:ext cx="118525" cy="1199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7" name="Circle"/>
            <p:cNvSpPr/>
            <p:nvPr/>
          </p:nvSpPr>
          <p:spPr>
            <a:xfrm>
              <a:off x="336068" y="503766"/>
              <a:ext cx="114025" cy="1199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8" name="Circle"/>
            <p:cNvSpPr/>
            <p:nvPr/>
          </p:nvSpPr>
          <p:spPr>
            <a:xfrm>
              <a:off x="504103" y="503766"/>
              <a:ext cx="109523" cy="1199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9" name="Circle"/>
            <p:cNvSpPr/>
            <p:nvPr/>
          </p:nvSpPr>
          <p:spPr>
            <a:xfrm>
              <a:off x="0" y="671688"/>
              <a:ext cx="120025" cy="1199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0" name="Circle"/>
            <p:cNvSpPr/>
            <p:nvPr/>
          </p:nvSpPr>
          <p:spPr>
            <a:xfrm>
              <a:off x="168034" y="671688"/>
              <a:ext cx="118525" cy="1199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1" name="Circle"/>
            <p:cNvSpPr/>
            <p:nvPr/>
          </p:nvSpPr>
          <p:spPr>
            <a:xfrm>
              <a:off x="336068" y="671688"/>
              <a:ext cx="114025" cy="1199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2" name="Circle"/>
            <p:cNvSpPr/>
            <p:nvPr/>
          </p:nvSpPr>
          <p:spPr>
            <a:xfrm>
              <a:off x="504103" y="671688"/>
              <a:ext cx="109523" cy="1199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3" name="Circle"/>
            <p:cNvSpPr/>
            <p:nvPr/>
          </p:nvSpPr>
          <p:spPr>
            <a:xfrm>
              <a:off x="672137" y="671688"/>
              <a:ext cx="120026" cy="119946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4" name="Circle"/>
            <p:cNvSpPr/>
            <p:nvPr/>
          </p:nvSpPr>
          <p:spPr>
            <a:xfrm>
              <a:off x="0" y="839611"/>
              <a:ext cx="120025" cy="1184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5" name="Circle"/>
            <p:cNvSpPr/>
            <p:nvPr/>
          </p:nvSpPr>
          <p:spPr>
            <a:xfrm>
              <a:off x="168034" y="839611"/>
              <a:ext cx="118525" cy="1184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6" name="Circle"/>
            <p:cNvSpPr/>
            <p:nvPr/>
          </p:nvSpPr>
          <p:spPr>
            <a:xfrm>
              <a:off x="336068" y="839611"/>
              <a:ext cx="114025" cy="1184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7" name="Circle"/>
            <p:cNvSpPr/>
            <p:nvPr/>
          </p:nvSpPr>
          <p:spPr>
            <a:xfrm>
              <a:off x="504103" y="839611"/>
              <a:ext cx="109523" cy="118446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8" name="Circle"/>
            <p:cNvSpPr/>
            <p:nvPr/>
          </p:nvSpPr>
          <p:spPr>
            <a:xfrm>
              <a:off x="0" y="1007533"/>
              <a:ext cx="120025" cy="11244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9" name="Circle"/>
            <p:cNvSpPr/>
            <p:nvPr/>
          </p:nvSpPr>
          <p:spPr>
            <a:xfrm>
              <a:off x="168034" y="1007533"/>
              <a:ext cx="118525" cy="11244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0" name="Circle"/>
            <p:cNvSpPr/>
            <p:nvPr/>
          </p:nvSpPr>
          <p:spPr>
            <a:xfrm>
              <a:off x="336068" y="1007533"/>
              <a:ext cx="114025" cy="112449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1" name="Circle"/>
            <p:cNvSpPr/>
            <p:nvPr/>
          </p:nvSpPr>
          <p:spPr>
            <a:xfrm>
              <a:off x="504103" y="1007533"/>
              <a:ext cx="109523" cy="112449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168034" y="1175455"/>
              <a:ext cx="118525" cy="119945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3" name="Circle"/>
            <p:cNvSpPr/>
            <p:nvPr/>
          </p:nvSpPr>
          <p:spPr>
            <a:xfrm>
              <a:off x="504103" y="1175455"/>
              <a:ext cx="109523" cy="119945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</p:grp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 defTabSz="457200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70000"/>
        <a:buFontTx/>
        <a:buChar char="▪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45636" marR="0" indent="-40114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70000"/>
        <a:buFontTx/>
        <a:buChar char="●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076808" marR="0" indent="-3830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70000"/>
        <a:buFontTx/>
        <a:buChar char="●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427162" marR="0" indent="-4381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75000"/>
        <a:buFontTx/>
        <a:buChar char="▪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8092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Tx/>
        <a:buChar char="▪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2664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 typeface="Wingdings"/>
        <a:buChar char="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7236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 typeface="Wingdings"/>
        <a:buChar char="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1808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 typeface="Wingdings"/>
        <a:buChar char="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6380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 typeface="Wingdings"/>
        <a:buChar char="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0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1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2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ig O"/>
          <p:cNvSpPr txBox="1">
            <a:spLocks noGrp="1"/>
          </p:cNvSpPr>
          <p:nvPr>
            <p:ph type="title" idx="4294967295"/>
          </p:nvPr>
        </p:nvSpPr>
        <p:spPr>
          <a:xfrm>
            <a:off x="315912" y="466725"/>
            <a:ext cx="6781801" cy="21336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r>
              <a:t>Big O</a:t>
            </a:r>
          </a:p>
        </p:txBody>
      </p:sp>
      <p:sp>
        <p:nvSpPr>
          <p:cNvPr id="95" name="David Kauchak…"/>
          <p:cNvSpPr txBox="1">
            <a:spLocks noGrp="1"/>
          </p:cNvSpPr>
          <p:nvPr>
            <p:ph type="body" sz="half" idx="4294967295"/>
          </p:nvPr>
        </p:nvSpPr>
        <p:spPr>
          <a:xfrm>
            <a:off x="849312" y="3049587"/>
            <a:ext cx="6248401" cy="2362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buSzTx/>
              <a:buFont typeface="Wingdings"/>
              <a:buNone/>
              <a:defRPr sz="3200"/>
            </a:pPr>
            <a:r>
              <a:rPr dirty="0"/>
              <a:t>David Kauchak	</a:t>
            </a:r>
          </a:p>
          <a:p>
            <a:pPr marL="0" indent="0" algn="r">
              <a:buSzTx/>
              <a:buFont typeface="Wingdings"/>
              <a:buNone/>
              <a:defRPr sz="3200"/>
            </a:pPr>
            <a:r>
              <a:rPr lang="en-US" dirty="0"/>
              <a:t>cs140</a:t>
            </a:r>
            <a:endParaRPr dirty="0"/>
          </a:p>
          <a:p>
            <a:pPr marL="0" indent="0" algn="r">
              <a:buSzTx/>
              <a:buFont typeface="Wingdings"/>
              <a:buNone/>
              <a:defRPr sz="3200"/>
            </a:pPr>
            <a:r>
              <a:rPr lang="en-US" dirty="0"/>
              <a:t>Spring 2024 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B03F-1D0D-7643-9ECF-5AB6EC7B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E6D04-D1E6-024C-9A38-373BF250991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E6D04-D1E6-024C-9A38-373BF2509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11" t="-1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051CF-3A5D-7C4A-BEEF-92323A8E08D2}"/>
              </a:ext>
            </a:extLst>
          </p:cNvPr>
          <p:cNvSpPr txBox="1">
            <a:spLocks/>
          </p:cNvSpPr>
          <p:nvPr/>
        </p:nvSpPr>
        <p:spPr>
          <a:xfrm>
            <a:off x="612648" y="2751082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2400" b="1"/>
              <a:t>Base case: </a:t>
            </a:r>
            <a:r>
              <a:rPr lang="en-US" sz="2400"/>
              <a:t>prove some starting case is true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2400" b="1"/>
              <a:t>Inductive case: </a:t>
            </a:r>
            <a:r>
              <a:rPr lang="en-US" sz="2400"/>
              <a:t>Assume some event is true and prove the next event is true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000" b="1"/>
              <a:t>Inductive hypothesis:</a:t>
            </a:r>
            <a:r>
              <a:rPr lang="en-US" sz="2000"/>
              <a:t> Assume the event is true (usually k or k-1)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000" b="1"/>
              <a:t>Inductive step to prove: </a:t>
            </a:r>
            <a:r>
              <a:rPr lang="en-US" sz="2000"/>
              <a:t>What you’re trying to prove </a:t>
            </a:r>
            <a:r>
              <a:rPr lang="en-US" sz="2000" i="1"/>
              <a:t>assuming</a:t>
            </a:r>
            <a:r>
              <a:rPr lang="en-US" sz="2000"/>
              <a:t> the inductive hypothesis is true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000" b="1"/>
              <a:t>Proof of inductive step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08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BC1-0D05-9345-A346-00810919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321268"/>
                <a:ext cx="8153400" cy="27747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it is true for n =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321268"/>
                <a:ext cx="8153400" cy="2774731"/>
              </a:xfrm>
              <a:blipFill>
                <a:blip r:embed="rId2"/>
                <a:stretch>
                  <a:fillRect l="-1711" t="-15909" b="-5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711" t="-59494" b="-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BC1-0D05-9345-A346-00810919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90800"/>
                <a:ext cx="8153400" cy="3505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Inductive hypothesis: assume n = k – 1 is true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90800"/>
                <a:ext cx="8153400" cy="3505199"/>
              </a:xfrm>
              <a:blipFill>
                <a:blip r:embed="rId2"/>
                <a:stretch>
                  <a:fillRect l="-1555" t="-25632" b="-8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711" t="-59494" b="-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7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BC1-0D05-9345-A346-00810919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90800"/>
                <a:ext cx="8153400" cy="3505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Inductive hypothesis: assume n = k – 1 is true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Prove: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90800"/>
                <a:ext cx="8153400" cy="3505199"/>
              </a:xfrm>
              <a:blipFill>
                <a:blip r:embed="rId2"/>
                <a:stretch>
                  <a:fillRect l="-1555" t="-25632" b="-57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711" t="-59494" b="-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4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7AF6-9392-A14D-A572-8ECEF8AF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case: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6282A5-A486-5A48-B3E6-DC640C2CC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        IH: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6282A5-A486-5A48-B3E6-DC640C2C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400" t="-62025" b="-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751AA1-1755-3646-8EA9-64988AEE31D8}"/>
              </a:ext>
            </a:extLst>
          </p:cNvPr>
          <p:cNvCxnSpPr/>
          <p:nvPr/>
        </p:nvCxnSpPr>
        <p:spPr>
          <a:xfrm>
            <a:off x="493986" y="2590800"/>
            <a:ext cx="81875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66BF0-4CBF-E345-9C4F-B782B15EE1C4}"/>
                  </a:ext>
                </a:extLst>
              </p:cNvPr>
              <p:cNvSpPr/>
              <p:nvPr/>
            </p:nvSpPr>
            <p:spPr>
              <a:xfrm>
                <a:off x="1991300" y="2932386"/>
                <a:ext cx="9115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66BF0-4CBF-E345-9C4F-B782B15EE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00" y="2932386"/>
                <a:ext cx="911532" cy="876907"/>
              </a:xfrm>
              <a:prstGeom prst="rect">
                <a:avLst/>
              </a:prstGeom>
              <a:blipFill>
                <a:blip r:embed="rId4"/>
                <a:stretch>
                  <a:fillRect l="-79452" t="-92857" r="-9589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6DCEC7-5176-DD47-ABF7-CF8673BDEBAC}"/>
                  </a:ext>
                </a:extLst>
              </p:cNvPr>
              <p:cNvSpPr/>
              <p:nvPr/>
            </p:nvSpPr>
            <p:spPr>
              <a:xfrm>
                <a:off x="2651379" y="6011282"/>
                <a:ext cx="1349087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6DCEC7-5176-DD47-ABF7-CF8673BDE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379" y="6011282"/>
                <a:ext cx="1349087" cy="618118"/>
              </a:xfrm>
              <a:prstGeom prst="rect">
                <a:avLst/>
              </a:prstGeom>
              <a:blipFill>
                <a:blip r:embed="rId5"/>
                <a:stretch>
                  <a:fillRect r="-25234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91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7AF6-9392-A14D-A572-8ECEF8AF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case: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6282A5-A486-5A48-B3E6-DC640C2CC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        IH: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6282A5-A486-5A48-B3E6-DC640C2C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400" t="-62025" b="-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751AA1-1755-3646-8EA9-64988AEE31D8}"/>
              </a:ext>
            </a:extLst>
          </p:cNvPr>
          <p:cNvCxnSpPr/>
          <p:nvPr/>
        </p:nvCxnSpPr>
        <p:spPr>
          <a:xfrm>
            <a:off x="493986" y="2590800"/>
            <a:ext cx="81875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66BF0-4CBF-E345-9C4F-B782B15EE1C4}"/>
                  </a:ext>
                </a:extLst>
              </p:cNvPr>
              <p:cNvSpPr/>
              <p:nvPr/>
            </p:nvSpPr>
            <p:spPr>
              <a:xfrm>
                <a:off x="1991300" y="2932386"/>
                <a:ext cx="9115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66BF0-4CBF-E345-9C4F-B782B15EE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00" y="2932386"/>
                <a:ext cx="911532" cy="876907"/>
              </a:xfrm>
              <a:prstGeom prst="rect">
                <a:avLst/>
              </a:prstGeom>
              <a:blipFill>
                <a:blip r:embed="rId4"/>
                <a:stretch>
                  <a:fillRect l="-79452" t="-92857" r="-9589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4EE0F9-E509-EB40-A72F-AB64A61CB95D}"/>
                  </a:ext>
                </a:extLst>
              </p:cNvPr>
              <p:cNvSpPr/>
              <p:nvPr/>
            </p:nvSpPr>
            <p:spPr>
              <a:xfrm>
                <a:off x="2602348" y="6273106"/>
                <a:ext cx="1349087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4EE0F9-E509-EB40-A72F-AB64A61CB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48" y="6273106"/>
                <a:ext cx="1349087" cy="618118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0939F7-1FEA-AD44-98A5-6998AE3DBB91}"/>
                  </a:ext>
                </a:extLst>
              </p:cNvPr>
              <p:cNvSpPr/>
              <p:nvPr/>
            </p:nvSpPr>
            <p:spPr>
              <a:xfrm>
                <a:off x="3013166" y="2935141"/>
                <a:ext cx="1104533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0939F7-1FEA-AD44-98A5-6998AE3DB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166" y="2935141"/>
                <a:ext cx="1104533" cy="876907"/>
              </a:xfrm>
              <a:prstGeom prst="rect">
                <a:avLst/>
              </a:prstGeom>
              <a:blipFill>
                <a:blip r:embed="rId6"/>
                <a:stretch>
                  <a:fillRect l="-48276" t="-128571" r="-65517" b="-2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D93B63-0E1B-B740-A51D-9702026839E4}"/>
                  </a:ext>
                </a:extLst>
              </p:cNvPr>
              <p:cNvSpPr/>
              <p:nvPr/>
            </p:nvSpPr>
            <p:spPr>
              <a:xfrm>
                <a:off x="2544448" y="3972910"/>
                <a:ext cx="1501308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D93B63-0E1B-B740-A51D-970202683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48" y="3972910"/>
                <a:ext cx="1501308" cy="4963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83486FA-2309-034B-822A-628C82806BE4}"/>
              </a:ext>
            </a:extLst>
          </p:cNvPr>
          <p:cNvSpPr txBox="1"/>
          <p:nvPr/>
        </p:nvSpPr>
        <p:spPr>
          <a:xfrm>
            <a:off x="4498428" y="3962400"/>
            <a:ext cx="67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IH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AFEAF-DAD6-8344-B37A-D938CFB5DC1B}"/>
              </a:ext>
            </a:extLst>
          </p:cNvPr>
          <p:cNvSpPr txBox="1"/>
          <p:nvPr/>
        </p:nvSpPr>
        <p:spPr>
          <a:xfrm>
            <a:off x="4498428" y="3228568"/>
            <a:ext cx="199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D03096-5CEA-4641-9985-47977607C8E9}"/>
                  </a:ext>
                </a:extLst>
              </p:cNvPr>
              <p:cNvSpPr/>
              <p:nvPr/>
            </p:nvSpPr>
            <p:spPr>
              <a:xfrm>
                <a:off x="2544448" y="4530986"/>
                <a:ext cx="157325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D03096-5CEA-4641-9985-47977607C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48" y="4530986"/>
                <a:ext cx="1573251" cy="4963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31E42B-80C5-3D45-AA65-242DEDDEE76D}"/>
                  </a:ext>
                </a:extLst>
              </p:cNvPr>
              <p:cNvSpPr/>
              <p:nvPr/>
            </p:nvSpPr>
            <p:spPr>
              <a:xfrm>
                <a:off x="2573398" y="5089062"/>
                <a:ext cx="1443408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31E42B-80C5-3D45-AA65-242DEDDEE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98" y="5089062"/>
                <a:ext cx="1443408" cy="4963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A9FCAC-70A3-4641-B7AC-E309BAF6BCC1}"/>
                  </a:ext>
                </a:extLst>
              </p:cNvPr>
              <p:cNvSpPr/>
              <p:nvPr/>
            </p:nvSpPr>
            <p:spPr>
              <a:xfrm>
                <a:off x="2602348" y="5665305"/>
                <a:ext cx="851643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A9FCAC-70A3-4641-B7AC-E309BAF6B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48" y="5665305"/>
                <a:ext cx="851643" cy="489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A95325-1BEC-B145-81E7-CC6E60BC3704}"/>
              </a:ext>
            </a:extLst>
          </p:cNvPr>
          <p:cNvSpPr txBox="1"/>
          <p:nvPr/>
        </p:nvSpPr>
        <p:spPr>
          <a:xfrm>
            <a:off x="5940846" y="5354584"/>
            <a:ext cx="300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does induction work as a proof?</a:t>
            </a:r>
          </a:p>
        </p:txBody>
      </p:sp>
    </p:spTree>
    <p:extLst>
      <p:ext uri="{BB962C8B-B14F-4D97-AF65-F5344CB8AC3E}">
        <p14:creationId xmlns:p14="http://schemas.microsoft.com/office/powerpoint/2010/main" val="344470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3" grpId="0"/>
      <p:bldP spid="12" grpId="0"/>
      <p:bldP spid="13" grpId="0"/>
      <p:bldP spid="1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9473-6D93-2847-886E-7E883BB1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proof by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FF31-B320-874C-A652-B156FE4CCD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State what you’re trying to prove</a:t>
            </a:r>
            <a:br>
              <a:rPr lang="en-US" sz="2400" dirty="0"/>
            </a:br>
            <a:r>
              <a:rPr lang="en-US" sz="2400" dirty="0"/>
              <a:t>We show that XXX using proof by induction</a:t>
            </a:r>
          </a:p>
          <a:p>
            <a:pPr marL="514350" indent="-514350">
              <a:buAutoNum type="arabicPeriod"/>
            </a:pPr>
            <a:r>
              <a:rPr lang="en-US" sz="2400" dirty="0"/>
              <a:t>Prove base case</a:t>
            </a:r>
          </a:p>
          <a:p>
            <a:pPr marL="514350" indent="-514350">
              <a:buAutoNum type="arabicPeriod"/>
            </a:pPr>
            <a:r>
              <a:rPr lang="en-US" sz="2400" dirty="0"/>
              <a:t>State the inductive hypothesis</a:t>
            </a:r>
          </a:p>
          <a:p>
            <a:pPr marL="514350" indent="-514350">
              <a:buAutoNum type="arabicPeriod"/>
            </a:pPr>
            <a:r>
              <a:rPr lang="en-US" sz="2400" dirty="0"/>
              <a:t>Inductive proof</a:t>
            </a:r>
          </a:p>
          <a:p>
            <a:pPr marL="917086" lvl="1" indent="-514350">
              <a:buFont typeface="+mj-lt"/>
              <a:buAutoNum type="alphaLcPeriod"/>
            </a:pPr>
            <a:r>
              <a:rPr lang="en-US" sz="1800" dirty="0"/>
              <a:t>State what you want to show (may include a variable change, e.g., k in instead of n)</a:t>
            </a:r>
          </a:p>
          <a:p>
            <a:pPr marL="917086" lvl="1" indent="-514350">
              <a:buFont typeface="+mj-lt"/>
              <a:buAutoNum type="alphaLcPeriod"/>
            </a:pPr>
            <a:r>
              <a:rPr lang="en-US" sz="1800" dirty="0"/>
              <a:t>Show a step-by-step derivation from the left-hand side resulting in the right-hand side.  Give justifications for steps that are non-trivial</a:t>
            </a:r>
          </a:p>
        </p:txBody>
      </p:sp>
    </p:spTree>
    <p:extLst>
      <p:ext uri="{BB962C8B-B14F-4D97-AF65-F5344CB8AC3E}">
        <p14:creationId xmlns:p14="http://schemas.microsoft.com/office/powerpoint/2010/main" val="14130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4AFDC1-B020-044E-B82C-F518CDADF611}"/>
              </a:ext>
            </a:extLst>
          </p:cNvPr>
          <p:cNvSpPr txBox="1"/>
          <p:nvPr/>
        </p:nvSpPr>
        <p:spPr>
          <a:xfrm>
            <a:off x="273270" y="231227"/>
            <a:ext cx="3488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247260-6AB7-EE4A-AFE4-B8E2D4DB3C65}"/>
                  </a:ext>
                </a:extLst>
              </p:cNvPr>
              <p:cNvSpPr/>
              <p:nvPr/>
            </p:nvSpPr>
            <p:spPr>
              <a:xfrm>
                <a:off x="901564" y="146523"/>
                <a:ext cx="3979551" cy="631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247260-6AB7-EE4A-AFE4-B8E2D4DB3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64" y="146523"/>
                <a:ext cx="3979551" cy="631070"/>
              </a:xfrm>
              <a:prstGeom prst="rect">
                <a:avLst/>
              </a:prstGeom>
              <a:blipFill>
                <a:blip r:embed="rId2"/>
                <a:stretch>
                  <a:fillRect l="-2548" t="-78431" b="-1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D125AF-DC0E-0542-B3A0-0EA2AB9F962E}"/>
              </a:ext>
            </a:extLst>
          </p:cNvPr>
          <p:cNvSpPr txBox="1"/>
          <p:nvPr/>
        </p:nvSpPr>
        <p:spPr>
          <a:xfrm>
            <a:off x="4782207" y="231227"/>
            <a:ext cx="334642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proof by induction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A1403-4267-F04E-A3D7-D316743F930F}"/>
              </a:ext>
            </a:extLst>
          </p:cNvPr>
          <p:cNvSpPr txBox="1"/>
          <p:nvPr/>
        </p:nvSpPr>
        <p:spPr>
          <a:xfrm>
            <a:off x="294290" y="1030014"/>
            <a:ext cx="3488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F73DB7-5D40-2241-9B92-F543E2E16C3D}"/>
                  </a:ext>
                </a:extLst>
              </p:cNvPr>
              <p:cNvSpPr txBox="1"/>
              <p:nvPr/>
            </p:nvSpPr>
            <p:spPr>
              <a:xfrm>
                <a:off x="3493117" y="899358"/>
                <a:ext cx="2340126" cy="11005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1∗2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F73DB7-5D40-2241-9B92-F543E2E16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17" y="899358"/>
                <a:ext cx="2340126" cy="1100556"/>
              </a:xfrm>
              <a:prstGeom prst="rect">
                <a:avLst/>
              </a:prstGeom>
              <a:blipFill>
                <a:blip r:embed="rId3"/>
                <a:stretch>
                  <a:fillRect l="-45946" t="-109195" b="-16321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88E0AE-990D-374F-8585-4C4C1D3CF179}"/>
              </a:ext>
            </a:extLst>
          </p:cNvPr>
          <p:cNvSpPr txBox="1"/>
          <p:nvPr/>
        </p:nvSpPr>
        <p:spPr>
          <a:xfrm>
            <a:off x="918118" y="987973"/>
            <a:ext cx="239264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Base case: n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A06D7-8385-7942-8894-7687C48AC871}"/>
              </a:ext>
            </a:extLst>
          </p:cNvPr>
          <p:cNvSpPr txBox="1"/>
          <p:nvPr/>
        </p:nvSpPr>
        <p:spPr>
          <a:xfrm>
            <a:off x="294290" y="2406868"/>
            <a:ext cx="3488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A8AE5-F8B6-8E4F-80CB-2F36544EFEC1}"/>
                  </a:ext>
                </a:extLst>
              </p:cNvPr>
              <p:cNvSpPr/>
              <p:nvPr/>
            </p:nvSpPr>
            <p:spPr>
              <a:xfrm>
                <a:off x="767499" y="2322164"/>
                <a:ext cx="6026201" cy="631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IH, Assume it holds for k-1: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A8AE5-F8B6-8E4F-80CB-2F36544EF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9" y="2322164"/>
                <a:ext cx="6026201" cy="631070"/>
              </a:xfrm>
              <a:prstGeom prst="rect">
                <a:avLst/>
              </a:prstGeom>
              <a:blipFill>
                <a:blip r:embed="rId4"/>
                <a:stretch>
                  <a:fillRect l="-1684" t="-76471" b="-1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5CD5B8A-24EC-5743-A0E0-BDD4F72FFBB4}"/>
              </a:ext>
            </a:extLst>
          </p:cNvPr>
          <p:cNvSpPr txBox="1"/>
          <p:nvPr/>
        </p:nvSpPr>
        <p:spPr>
          <a:xfrm>
            <a:off x="305044" y="3322059"/>
            <a:ext cx="3488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1E081C-FB99-7541-99CE-2ED23ADEE32A}"/>
                  </a:ext>
                </a:extLst>
              </p:cNvPr>
              <p:cNvSpPr/>
              <p:nvPr/>
            </p:nvSpPr>
            <p:spPr>
              <a:xfrm>
                <a:off x="4921711" y="3114436"/>
                <a:ext cx="2386999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1E081C-FB99-7541-99CE-2ED23ADEE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711" y="3114436"/>
                <a:ext cx="2386999" cy="1138260"/>
              </a:xfrm>
              <a:prstGeom prst="rect">
                <a:avLst/>
              </a:prstGeom>
              <a:blipFill>
                <a:blip r:embed="rId5"/>
                <a:stretch>
                  <a:fillRect l="-42857" t="-100000" b="-15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9282CE7-D284-444E-A838-0BE3B9CA76CC}"/>
              </a:ext>
            </a:extLst>
          </p:cNvPr>
          <p:cNvSpPr txBox="1"/>
          <p:nvPr/>
        </p:nvSpPr>
        <p:spPr>
          <a:xfrm>
            <a:off x="858081" y="3311549"/>
            <a:ext cx="395877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Inductive step: want to show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8B69F-B69F-354E-83E2-0A256F3DF0F2}"/>
                  </a:ext>
                </a:extLst>
              </p:cNvPr>
              <p:cNvSpPr/>
              <p:nvPr/>
            </p:nvSpPr>
            <p:spPr>
              <a:xfrm>
                <a:off x="1518335" y="4152375"/>
                <a:ext cx="9115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8B69F-B69F-354E-83E2-0A256F3DF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35" y="4152375"/>
                <a:ext cx="911532" cy="876907"/>
              </a:xfrm>
              <a:prstGeom prst="rect">
                <a:avLst/>
              </a:prstGeom>
              <a:blipFill>
                <a:blip r:embed="rId6"/>
                <a:stretch>
                  <a:fillRect l="-116438" t="-128571" r="-38356" b="-2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2FAE2DB-45CD-094B-B49A-E2460EDBAD89}"/>
              </a:ext>
            </a:extLst>
          </p:cNvPr>
          <p:cNvSpPr txBox="1"/>
          <p:nvPr/>
        </p:nvSpPr>
        <p:spPr>
          <a:xfrm>
            <a:off x="2637414" y="5181600"/>
            <a:ext cx="4001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2FAE2F0-9625-A448-AF7A-892D4B8E24AD}"/>
                  </a:ext>
                </a:extLst>
              </p:cNvPr>
              <p:cNvSpPr/>
              <p:nvPr/>
            </p:nvSpPr>
            <p:spPr>
              <a:xfrm>
                <a:off x="2216795" y="5958642"/>
                <a:ext cx="1734706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2FAE2F0-9625-A448-AF7A-892D4B8E2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95" y="5958642"/>
                <a:ext cx="1734706" cy="793422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0995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358B-99F0-3446-8EDD-DFBC681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972F-9F2A-A941-9AB1-1B6741849D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Weak vs. strong?</a:t>
            </a:r>
          </a:p>
        </p:txBody>
      </p:sp>
    </p:spTree>
    <p:extLst>
      <p:ext uri="{BB962C8B-B14F-4D97-AF65-F5344CB8AC3E}">
        <p14:creationId xmlns:p14="http://schemas.microsoft.com/office/powerpoint/2010/main" val="6633220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358B-99F0-3446-8EDD-DFBC681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972F-9F2A-A941-9AB1-1B6741849D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Weak: inductive hypothesis only assumes it holds for some step (e.g., </a:t>
            </a:r>
            <a:r>
              <a:rPr lang="en-US" sz="2400" i="1" dirty="0"/>
              <a:t>k</a:t>
            </a:r>
            <a:r>
              <a:rPr lang="en-US" sz="2400" dirty="0"/>
              <a:t>th step)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Strong: inductive hypothesis assumes it holds for all steps from the base case up to </a:t>
            </a:r>
            <a:r>
              <a:rPr lang="en-US" sz="2400" i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5793462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dministrative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Administrative</a:t>
            </a:r>
          </a:p>
        </p:txBody>
      </p:sp>
      <p:sp>
        <p:nvSpPr>
          <p:cNvPr id="98" name="Assignment 1: how’d it go?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Assignment 0 out and due on Sunday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Mentor hours up soon!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Slack channel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482B-DDB5-F446-A7AF-7D97603B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C6A2-3E60-0B4F-AA30-594ADBB434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Input: An array of numbers A</a:t>
            </a:r>
          </a:p>
          <a:p>
            <a:pPr marL="0" indent="0">
              <a:buNone/>
            </a:pPr>
            <a:r>
              <a:rPr lang="en-US" sz="2400" dirty="0"/>
              <a:t>Output: The number in sorted order, i.e.,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0D466-95CC-1344-A24D-CCA1D90F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01" y="2820544"/>
            <a:ext cx="2245491" cy="6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3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F8D0-CC0F-1341-9A2B-79A07596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A57D9-71F9-3F42-B5AB-DA1FD5FD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04" y="3118945"/>
            <a:ext cx="487680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844C8-A429-0E42-88A6-0AC8D84ED9E6}"/>
              </a:ext>
            </a:extLst>
          </p:cNvPr>
          <p:cNvSpPr txBox="1"/>
          <p:nvPr/>
        </p:nvSpPr>
        <p:spPr>
          <a:xfrm>
            <a:off x="1450427" y="1907462"/>
            <a:ext cx="3641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sorting algorithm?</a:t>
            </a:r>
          </a:p>
        </p:txBody>
      </p:sp>
    </p:spTree>
    <p:extLst>
      <p:ext uri="{BB962C8B-B14F-4D97-AF65-F5344CB8AC3E}">
        <p14:creationId xmlns:p14="http://schemas.microsoft.com/office/powerpoint/2010/main" val="79785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F8D0-CC0F-1341-9A2B-79A07596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69CD7-885B-4940-91A8-87773198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03" y="2875674"/>
            <a:ext cx="4876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7A15A5-D08F-8B4B-BA39-1CB18B5C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09" y="174515"/>
            <a:ext cx="4876800" cy="257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E5073-125C-6A4B-B848-D65B807CA487}"/>
              </a:ext>
            </a:extLst>
          </p:cNvPr>
          <p:cNvSpPr txBox="1"/>
          <p:nvPr/>
        </p:nvSpPr>
        <p:spPr>
          <a:xfrm>
            <a:off x="589915" y="3429000"/>
            <a:ext cx="35028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 it terminate?</a:t>
            </a:r>
          </a:p>
          <a:p>
            <a:endParaRPr lang="en-US" sz="2000" dirty="0"/>
          </a:p>
          <a:p>
            <a:r>
              <a:rPr lang="en-US" sz="2000" dirty="0"/>
              <a:t>Is it correct?</a:t>
            </a:r>
          </a:p>
          <a:p>
            <a:endParaRPr lang="en-US" sz="2000" dirty="0"/>
          </a:p>
          <a:p>
            <a:r>
              <a:rPr lang="en-US" sz="2000" dirty="0"/>
              <a:t>How long does it take to run?</a:t>
            </a:r>
          </a:p>
          <a:p>
            <a:endParaRPr lang="en-US" sz="2000" dirty="0"/>
          </a:p>
          <a:p>
            <a:r>
              <a:rPr lang="en-US" sz="2000" dirty="0"/>
              <a:t>Memory usage?</a:t>
            </a:r>
          </a:p>
        </p:txBody>
      </p:sp>
    </p:spTree>
    <p:extLst>
      <p:ext uri="{BB962C8B-B14F-4D97-AF65-F5344CB8AC3E}">
        <p14:creationId xmlns:p14="http://schemas.microsoft.com/office/powerpoint/2010/main" val="111239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Insertion-sort</a:t>
            </a:r>
          </a:p>
        </p:txBody>
      </p:sp>
      <p:pic>
        <p:nvPicPr>
          <p:cNvPr id="104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Does it terminate?"/>
          <p:cNvSpPr txBox="1"/>
          <p:nvPr/>
        </p:nvSpPr>
        <p:spPr>
          <a:xfrm>
            <a:off x="1830069" y="5373687"/>
            <a:ext cx="3814203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rPr dirty="0"/>
              <a:t>Does it terminate?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0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Is it correct?  Can you prove it?"/>
          <p:cNvSpPr txBox="1"/>
          <p:nvPr/>
        </p:nvSpPr>
        <p:spPr>
          <a:xfrm>
            <a:off x="1830069" y="5373687"/>
            <a:ext cx="6431495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t>Is it correct?  Can you prove it?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oop invariant"/>
          <p:cNvSpPr txBox="1">
            <a:spLocks noGrp="1"/>
          </p:cNvSpPr>
          <p:nvPr>
            <p:ph type="title" idx="4294967295"/>
          </p:nvPr>
        </p:nvSpPr>
        <p:spPr>
          <a:xfrm>
            <a:off x="457200" y="533400"/>
            <a:ext cx="7543800" cy="6397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Loop invariant</a:t>
            </a:r>
          </a:p>
        </p:txBody>
      </p:sp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54487"/>
            <a:ext cx="4876800" cy="262731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Loop invariant: A statement about a loop that is true before the loop begins and after each iteration of the loop.…"/>
          <p:cNvSpPr txBox="1"/>
          <p:nvPr/>
        </p:nvSpPr>
        <p:spPr>
          <a:xfrm>
            <a:off x="350519" y="1752600"/>
            <a:ext cx="8061962" cy="274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3600" b="1" baseline="30000"/>
            </a:pPr>
            <a:r>
              <a:t>Loop invariant</a:t>
            </a:r>
            <a:r>
              <a:rPr b="0"/>
              <a:t>: A statement about a loop that is true </a:t>
            </a:r>
            <a:r>
              <a:rPr b="0" i="1"/>
              <a:t>before</a:t>
            </a:r>
            <a:r>
              <a:rPr b="0"/>
              <a:t> the loop begins and </a:t>
            </a:r>
            <a:r>
              <a:rPr b="0" i="1"/>
              <a:t>after each iteration </a:t>
            </a:r>
            <a:r>
              <a:rPr b="0"/>
              <a:t>of the loop.</a:t>
            </a:r>
          </a:p>
          <a:p>
            <a:pPr defTabSz="457200">
              <a:defRPr sz="3600" baseline="30000"/>
            </a:pPr>
            <a:endParaRPr b="0"/>
          </a:p>
          <a:p>
            <a:pPr defTabSz="457200">
              <a:defRPr sz="3600" baseline="30000"/>
            </a:pPr>
            <a:r>
              <a:t>Upon termination of the loop, the invariant should help you show something useful about the algorithm.</a:t>
            </a:r>
          </a:p>
        </p:txBody>
      </p:sp>
      <p:sp>
        <p:nvSpPr>
          <p:cNvPr id="114" name="Loop invariant?"/>
          <p:cNvSpPr txBox="1"/>
          <p:nvPr/>
        </p:nvSpPr>
        <p:spPr>
          <a:xfrm>
            <a:off x="6217919" y="4572000"/>
            <a:ext cx="166739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FF0000"/>
                </a:solidFill>
              </a:defRPr>
            </a:lvl1pPr>
          </a:lstStyle>
          <a:p>
            <a:r>
              <a:t>Loop invariant?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  <p:bldP spid="114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oop invariant"/>
          <p:cNvSpPr txBox="1">
            <a:spLocks noGrp="1"/>
          </p:cNvSpPr>
          <p:nvPr>
            <p:ph type="title" idx="4294967295"/>
          </p:nvPr>
        </p:nvSpPr>
        <p:spPr>
          <a:xfrm>
            <a:off x="457200" y="533400"/>
            <a:ext cx="7543800" cy="6397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Loop invariant</a:t>
            </a:r>
          </a:p>
        </p:txBody>
      </p:sp>
      <p:pic>
        <p:nvPicPr>
          <p:cNvPr id="11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54487"/>
            <a:ext cx="4876800" cy="262731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Loop invariant: A statement about a loop that is true before the loop begins and after each iteration of the loop.…"/>
          <p:cNvSpPr txBox="1"/>
          <p:nvPr/>
        </p:nvSpPr>
        <p:spPr>
          <a:xfrm>
            <a:off x="350519" y="1752600"/>
            <a:ext cx="8061962" cy="2484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3600" b="1" baseline="30000"/>
            </a:pPr>
            <a:r>
              <a:t>Loop invariant</a:t>
            </a:r>
            <a:r>
              <a:rPr b="0"/>
              <a:t>: A statement about a loop that is true </a:t>
            </a:r>
            <a:r>
              <a:rPr b="0" i="1"/>
              <a:t>before</a:t>
            </a:r>
            <a:r>
              <a:rPr b="0"/>
              <a:t> the loop begins and </a:t>
            </a:r>
            <a:r>
              <a:rPr b="0" i="1"/>
              <a:t>after each iteration </a:t>
            </a:r>
            <a:r>
              <a:rPr b="0"/>
              <a:t>of the loop.</a:t>
            </a:r>
          </a:p>
          <a:p>
            <a:pPr defTabSz="457200">
              <a:defRPr sz="3600" baseline="30000"/>
            </a:pPr>
            <a:endParaRPr b="0"/>
          </a:p>
          <a:p>
            <a:pPr defTabSz="457200">
              <a:defRPr sz="1800"/>
            </a:pPr>
            <a:r>
              <a:t>At the start of each iteration of the for loop of lines 1-7 the subarray </a:t>
            </a:r>
            <a:r>
              <a:rPr i="1"/>
              <a:t>A[1..j − 1]</a:t>
            </a:r>
            <a:r>
              <a:t> is the sorted version of the original elements of </a:t>
            </a:r>
            <a:r>
              <a:rPr i="1"/>
              <a:t>A[1..j − 1]</a:t>
            </a:r>
            <a:r>
              <a:t> </a:t>
            </a:r>
          </a:p>
        </p:txBody>
      </p:sp>
      <p:sp>
        <p:nvSpPr>
          <p:cNvPr id="119" name="Proof?"/>
          <p:cNvSpPr txBox="1"/>
          <p:nvPr/>
        </p:nvSpPr>
        <p:spPr>
          <a:xfrm>
            <a:off x="6557644" y="5187950"/>
            <a:ext cx="1151842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800">
                <a:solidFill>
                  <a:srgbClr val="FF0000"/>
                </a:solidFill>
              </a:defRPr>
            </a:lvl1pPr>
          </a:lstStyle>
          <a:p>
            <a:r>
              <a:t>Proof?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oop invariant"/>
          <p:cNvSpPr txBox="1">
            <a:spLocks noGrp="1"/>
          </p:cNvSpPr>
          <p:nvPr>
            <p:ph type="title" idx="4294967295"/>
          </p:nvPr>
        </p:nvSpPr>
        <p:spPr>
          <a:xfrm>
            <a:off x="457200" y="533400"/>
            <a:ext cx="7543800" cy="6397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Loop invariant</a:t>
            </a:r>
          </a:p>
        </p:txBody>
      </p:sp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54487"/>
            <a:ext cx="4876800" cy="262731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At the start of each iteration of the for loop of lines 1-7 the subarray A[1..j − 1] is the sorted version of the original elements of A[1..j − 1]"/>
          <p:cNvSpPr txBox="1"/>
          <p:nvPr/>
        </p:nvSpPr>
        <p:spPr>
          <a:xfrm>
            <a:off x="350519" y="1371599"/>
            <a:ext cx="7452362" cy="1251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/>
            </a:pPr>
            <a:r>
              <a:t>At the start of each iteration of the for loop of lines 1-7 the subarray </a:t>
            </a:r>
            <a:r>
              <a:rPr i="1"/>
              <a:t>A[1..j − 1]</a:t>
            </a:r>
            <a:r>
              <a:t> is the sorted version of the original elements of </a:t>
            </a:r>
            <a:r>
              <a:rPr i="1"/>
              <a:t>A[1..j − 1]</a:t>
            </a:r>
            <a:r>
              <a:t> </a:t>
            </a:r>
          </a:p>
        </p:txBody>
      </p:sp>
      <p:sp>
        <p:nvSpPr>
          <p:cNvPr id="124" name="Proof by induction - Base case: invariant is true before loop…"/>
          <p:cNvSpPr txBox="1"/>
          <p:nvPr/>
        </p:nvSpPr>
        <p:spPr>
          <a:xfrm>
            <a:off x="375919" y="2686050"/>
            <a:ext cx="458941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0000FF"/>
                </a:solidFill>
              </a:defRPr>
            </a:pPr>
            <a:r>
              <a:t>Proof by induction</a:t>
            </a:r>
            <a:br/>
            <a:r>
              <a:t>- Base case: invariant is true before loop</a:t>
            </a:r>
          </a:p>
          <a:p>
            <a:pPr defTabSz="457200">
              <a:defRPr sz="1800">
                <a:solidFill>
                  <a:srgbClr val="0000FF"/>
                </a:solidFill>
              </a:defRPr>
            </a:pPr>
            <a:r>
              <a:t>- Inductive case: it is true after each iteration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How long will it take to run?"/>
          <p:cNvSpPr txBox="1"/>
          <p:nvPr/>
        </p:nvSpPr>
        <p:spPr>
          <a:xfrm>
            <a:off x="1830069" y="5373687"/>
            <a:ext cx="5669346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t>How long will it take to run?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D8A2-64B9-BF42-B9FC-D0E8374D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1AC6-C2FE-4746-B545-38AFAB2754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is a proof?</a:t>
            </a:r>
          </a:p>
          <a:p>
            <a:pPr marL="320040" lvl="1" indent="0">
              <a:buNone/>
            </a:pPr>
            <a:r>
              <a:rPr lang="en-US" sz="2400" dirty="0"/>
              <a:t>A deductive argument showing a statement is true based on previous knowledge (axioms) </a:t>
            </a:r>
          </a:p>
          <a:p>
            <a:pPr marL="32004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are they important/useful?</a:t>
            </a:r>
          </a:p>
          <a:p>
            <a:pPr marL="320040" lvl="1" indent="0">
              <a:buNone/>
            </a:pPr>
            <a:r>
              <a:rPr lang="en-US" sz="2400" dirty="0"/>
              <a:t>Allows us to be sure that something is true.</a:t>
            </a:r>
          </a:p>
          <a:p>
            <a:pPr marL="320040" lvl="1" indent="0">
              <a:buNone/>
            </a:pPr>
            <a:r>
              <a:rPr lang="en-US" sz="2400" dirty="0"/>
              <a:t>In algorithms: allow us to prove properties of algorithms.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6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symptotic notation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Asymptotic notation</a:t>
            </a:r>
          </a:p>
        </p:txBody>
      </p:sp>
      <p:sp>
        <p:nvSpPr>
          <p:cNvPr id="131" name="How do you answer the question: “what is the running time of algorithm x?”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defRPr sz="2600"/>
            </a:pPr>
            <a:r>
              <a:rPr sz="2400" dirty="0"/>
              <a:t>How do you answer the question: “</a:t>
            </a:r>
            <a:r>
              <a:rPr sz="2400" dirty="0">
                <a:solidFill>
                  <a:schemeClr val="accent6"/>
                </a:solidFill>
              </a:rPr>
              <a:t>what is the running time of algorithm </a:t>
            </a:r>
            <a:r>
              <a:rPr sz="2400" i="1" dirty="0">
                <a:solidFill>
                  <a:schemeClr val="accent6"/>
                </a:solidFill>
              </a:rPr>
              <a:t>x</a:t>
            </a:r>
            <a:r>
              <a:rPr sz="2400" dirty="0">
                <a:solidFill>
                  <a:schemeClr val="accent6"/>
                </a:solidFill>
              </a:rPr>
              <a:t>?</a:t>
            </a:r>
            <a:r>
              <a:rPr sz="2400" dirty="0"/>
              <a:t>”</a:t>
            </a:r>
          </a:p>
          <a:p>
            <a:pPr marL="0" indent="0">
              <a:spcBef>
                <a:spcPts val="600"/>
              </a:spcBef>
              <a:buNone/>
              <a:defRPr sz="2600"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  <a:defRPr sz="2600"/>
            </a:pPr>
            <a:r>
              <a:rPr lang="en-US" sz="2400" dirty="0"/>
              <a:t>We want to t</a:t>
            </a:r>
            <a:r>
              <a:rPr sz="2400" dirty="0"/>
              <a:t>alk about the computational cost of an algorithm that focuses on the essential parts and ignores irrelevant details</a:t>
            </a:r>
          </a:p>
          <a:p>
            <a:pPr marL="0" indent="0">
              <a:spcBef>
                <a:spcPts val="600"/>
              </a:spcBef>
              <a:buNone/>
              <a:defRPr sz="2600"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  <a:defRPr sz="2600"/>
            </a:pPr>
            <a:r>
              <a:rPr sz="2400" dirty="0"/>
              <a:t>You’ve seen some of this already: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000" dirty="0"/>
              <a:t>linear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200" i="1"/>
            </a:pPr>
            <a:r>
              <a:rPr sz="2000" dirty="0"/>
              <a:t>n </a:t>
            </a:r>
            <a:r>
              <a:rPr sz="2000" i="0" dirty="0"/>
              <a:t>log </a:t>
            </a:r>
            <a:r>
              <a:rPr sz="2000" dirty="0"/>
              <a:t>n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200" i="1"/>
            </a:pPr>
            <a:r>
              <a:rPr sz="2000" dirty="0"/>
              <a:t>n</a:t>
            </a:r>
            <a:r>
              <a:rPr sz="2000" baseline="30000" dirty="0"/>
              <a:t>2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symptotic notation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Asymptotic notation</a:t>
            </a:r>
          </a:p>
        </p:txBody>
      </p:sp>
      <p:sp>
        <p:nvSpPr>
          <p:cNvPr id="134" name="Precisely calculating the actual steps is tedious and not generally useful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sz="2400" dirty="0"/>
              <a:t>Precisely calculating the actual steps is tedious and not generally useful</a:t>
            </a:r>
          </a:p>
          <a:p>
            <a:pPr marL="0" indent="0">
              <a:buChar char="●"/>
              <a:defRPr sz="2800"/>
            </a:pPr>
            <a:endParaRPr sz="2400"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sz="2400" dirty="0"/>
              <a:t>Different operations take different amounts of time.  Even from run to run, things such as caching, etc. cause variations</a:t>
            </a:r>
          </a:p>
          <a:p>
            <a:pPr marL="0" indent="0">
              <a:buChar char="●"/>
              <a:defRPr sz="2800"/>
            </a:pPr>
            <a:endParaRPr sz="2400"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sz="2400" dirty="0"/>
              <a:t>We want to identify </a:t>
            </a:r>
            <a:r>
              <a:rPr sz="2400" b="1" dirty="0"/>
              <a:t>categories</a:t>
            </a:r>
            <a:r>
              <a:rPr sz="2400" dirty="0"/>
              <a:t> of algorithmic runtimes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r example…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For example…</a:t>
            </a:r>
          </a:p>
        </p:txBody>
      </p:sp>
      <p:sp>
        <p:nvSpPr>
          <p:cNvPr id="137" name="f1(n) takes n2 steps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rPr sz="2400" dirty="0"/>
              <a:t>f</a:t>
            </a:r>
            <a:r>
              <a:rPr sz="2400" baseline="-25000" dirty="0"/>
              <a:t>1</a:t>
            </a:r>
            <a:r>
              <a:rPr sz="2400" dirty="0"/>
              <a:t>(n)</a:t>
            </a:r>
            <a:r>
              <a:rPr sz="2400" i="0" dirty="0"/>
              <a:t> takes </a:t>
            </a:r>
            <a:r>
              <a:rPr sz="2400" dirty="0"/>
              <a:t>n</a:t>
            </a:r>
            <a:r>
              <a:rPr sz="2400" baseline="30000" dirty="0"/>
              <a:t>2</a:t>
            </a:r>
            <a:r>
              <a:rPr sz="2400" i="0" dirty="0"/>
              <a:t> steps</a:t>
            </a:r>
          </a:p>
          <a:p>
            <a:pPr marL="0" indent="0">
              <a:buSzTx/>
              <a:buFont typeface="Wingdings"/>
              <a:buNone/>
              <a:defRPr i="1"/>
            </a:pPr>
            <a:r>
              <a:rPr sz="2400" dirty="0"/>
              <a:t>f</a:t>
            </a:r>
            <a:r>
              <a:rPr sz="2400" baseline="-25000" dirty="0"/>
              <a:t>2</a:t>
            </a:r>
            <a:r>
              <a:rPr sz="2400" dirty="0"/>
              <a:t>(n)</a:t>
            </a:r>
            <a:r>
              <a:rPr sz="2400" i="0" dirty="0"/>
              <a:t> takes 2</a:t>
            </a:r>
            <a:r>
              <a:rPr sz="2400" dirty="0"/>
              <a:t>n</a:t>
            </a:r>
            <a:r>
              <a:rPr sz="2400" i="0" dirty="0"/>
              <a:t> + 100 steps</a:t>
            </a:r>
          </a:p>
          <a:p>
            <a:pPr marL="0" indent="0">
              <a:buSzTx/>
              <a:buFont typeface="Wingdings"/>
              <a:buNone/>
              <a:defRPr i="1"/>
            </a:pPr>
            <a:r>
              <a:rPr sz="2400" dirty="0"/>
              <a:t>f</a:t>
            </a:r>
            <a:r>
              <a:rPr sz="2400" baseline="-25000" dirty="0"/>
              <a:t>3</a:t>
            </a:r>
            <a:r>
              <a:rPr sz="2400" dirty="0"/>
              <a:t>(n)</a:t>
            </a:r>
            <a:r>
              <a:rPr sz="2400" i="0" dirty="0"/>
              <a:t> takes 3</a:t>
            </a:r>
            <a:r>
              <a:rPr sz="2400" dirty="0"/>
              <a:t>n</a:t>
            </a:r>
            <a:r>
              <a:rPr sz="2400" i="0" dirty="0"/>
              <a:t>+1 steps</a:t>
            </a:r>
          </a:p>
          <a:p>
            <a:pPr marL="0" indent="0">
              <a:buChar char="●"/>
            </a:pPr>
            <a:endParaRPr sz="2400" i="0" dirty="0"/>
          </a:p>
          <a:p>
            <a:pPr marL="0" indent="0">
              <a:buSzTx/>
              <a:buFont typeface="Wingdings"/>
              <a:buNone/>
              <a:defRPr>
                <a:solidFill>
                  <a:srgbClr val="FF0000"/>
                </a:solidFill>
              </a:defRPr>
            </a:pPr>
            <a:r>
              <a:rPr sz="2400" dirty="0"/>
              <a:t>Which algorithm is better?</a:t>
            </a:r>
          </a:p>
          <a:p>
            <a:pPr marL="0" indent="0">
              <a:buSzTx/>
              <a:buFont typeface="Wingdings"/>
              <a:buNone/>
              <a:defRPr>
                <a:solidFill>
                  <a:srgbClr val="FF0000"/>
                </a:solidFill>
              </a:defRPr>
            </a:pPr>
            <a:r>
              <a:rPr sz="2400" dirty="0"/>
              <a:t>Is the difference between </a:t>
            </a:r>
            <a:r>
              <a:rPr sz="2400" i="1" dirty="0"/>
              <a:t>f</a:t>
            </a:r>
            <a:r>
              <a:rPr sz="2400" i="1" baseline="-25000" dirty="0"/>
              <a:t>2</a:t>
            </a:r>
            <a:r>
              <a:rPr sz="2400" dirty="0"/>
              <a:t> and </a:t>
            </a:r>
            <a:r>
              <a:rPr sz="2400" i="1" dirty="0"/>
              <a:t>f</a:t>
            </a:r>
            <a:r>
              <a:rPr sz="2400" i="1" baseline="-25000" dirty="0"/>
              <a:t>3</a:t>
            </a:r>
            <a:r>
              <a:rPr sz="2400" dirty="0"/>
              <a:t> important/significant? 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untime examples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7543800" cy="8683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Runtime examples</a:t>
            </a:r>
          </a:p>
        </p:txBody>
      </p:sp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300"/>
            <a:ext cx="9144000" cy="280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43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44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47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48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Oval"/>
          <p:cNvSpPr/>
          <p:nvPr/>
        </p:nvSpPr>
        <p:spPr>
          <a:xfrm>
            <a:off x="3810000" y="2743200"/>
            <a:ext cx="1524000" cy="685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50" name="Line"/>
          <p:cNvSpPr/>
          <p:nvPr/>
        </p:nvSpPr>
        <p:spPr>
          <a:xfrm flipV="1">
            <a:off x="4114800" y="3505199"/>
            <a:ext cx="228601" cy="7620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We can bound the function f(n) above by some constant factor of g(n)"/>
          <p:cNvSpPr txBox="1"/>
          <p:nvPr/>
        </p:nvSpPr>
        <p:spPr>
          <a:xfrm>
            <a:off x="2407919" y="4191000"/>
            <a:ext cx="333756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1800"/>
            </a:pPr>
            <a:r>
              <a:t>We can bound the function </a:t>
            </a:r>
            <a:r>
              <a:rPr i="1"/>
              <a:t>f(n)</a:t>
            </a:r>
            <a:r>
              <a:t> above by some constant factor of </a:t>
            </a:r>
            <a:r>
              <a:rPr i="1"/>
              <a:t>g(n)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2" animBg="1" advAuto="0"/>
      <p:bldP spid="151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54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5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val"/>
          <p:cNvSpPr/>
          <p:nvPr/>
        </p:nvSpPr>
        <p:spPr>
          <a:xfrm>
            <a:off x="3810000" y="2743200"/>
            <a:ext cx="1524000" cy="685800"/>
          </a:xfrm>
          <a:prstGeom prst="ellipse">
            <a:avLst/>
          </a:prstGeom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57" name="Line"/>
          <p:cNvSpPr/>
          <p:nvPr/>
        </p:nvSpPr>
        <p:spPr>
          <a:xfrm flipV="1">
            <a:off x="4114800" y="3505199"/>
            <a:ext cx="228601" cy="762001"/>
          </a:xfrm>
          <a:prstGeom prst="line">
            <a:avLst/>
          </a:prstGeom>
          <a:ln w="28575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We can bound the function f(n) above by some constant multiplied by g(n)"/>
          <p:cNvSpPr txBox="1"/>
          <p:nvPr/>
        </p:nvSpPr>
        <p:spPr>
          <a:xfrm>
            <a:off x="2407919" y="4191000"/>
            <a:ext cx="333756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1800">
                <a:solidFill>
                  <a:srgbClr val="808080"/>
                </a:solidFill>
              </a:defRPr>
            </a:pPr>
            <a:r>
              <a:t>We can bound the function </a:t>
            </a:r>
            <a:r>
              <a:rPr i="1"/>
              <a:t>f(n)</a:t>
            </a:r>
            <a:r>
              <a:t> above by some constant multiplied by </a:t>
            </a:r>
            <a:r>
              <a:rPr i="1"/>
              <a:t>g(n)</a:t>
            </a:r>
          </a:p>
        </p:txBody>
      </p:sp>
      <p:sp>
        <p:nvSpPr>
          <p:cNvPr id="159" name="Oval"/>
          <p:cNvSpPr/>
          <p:nvPr/>
        </p:nvSpPr>
        <p:spPr>
          <a:xfrm>
            <a:off x="5943600" y="2819400"/>
            <a:ext cx="838200" cy="5334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60" name="Line"/>
          <p:cNvSpPr/>
          <p:nvPr/>
        </p:nvSpPr>
        <p:spPr>
          <a:xfrm flipH="1" flipV="1">
            <a:off x="6400799" y="3505200"/>
            <a:ext cx="304801" cy="685800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For some increasing range"/>
          <p:cNvSpPr txBox="1"/>
          <p:nvPr/>
        </p:nvSpPr>
        <p:spPr>
          <a:xfrm>
            <a:off x="6141720" y="4343400"/>
            <a:ext cx="242316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/>
            </a:lvl1pPr>
          </a:lstStyle>
          <a:p>
            <a:r>
              <a:t>For some increasing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64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6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3657600"/>
            <a:ext cx="5618163" cy="259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69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70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enerally, we’re most interested in big O notation since it is an upper bound on the running time"/>
          <p:cNvSpPr txBox="1"/>
          <p:nvPr/>
        </p:nvSpPr>
        <p:spPr>
          <a:xfrm>
            <a:off x="1569719" y="4267200"/>
            <a:ext cx="6690362" cy="1487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900"/>
              </a:spcBef>
              <a:defRPr sz="3200">
                <a:solidFill>
                  <a:srgbClr val="0000CC"/>
                </a:solidFill>
              </a:defRPr>
            </a:pPr>
            <a:r>
              <a:t>Generally, we’re most interested in big O notation since it is an upper bound on the running time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mega: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Omega: Lower bound</a:t>
            </a:r>
          </a:p>
        </p:txBody>
      </p:sp>
      <p:sp>
        <p:nvSpPr>
          <p:cNvPr id="174" name="Ω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Ω(g(n))</a:t>
            </a:r>
            <a:r>
              <a:rPr i="0"/>
              <a:t> is the set of functions:</a:t>
            </a:r>
          </a:p>
        </p:txBody>
      </p:sp>
      <p:pic>
        <p:nvPicPr>
          <p:cNvPr id="17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74E-2D66-B84C-B929-979068AA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052-1282-3945-A848-492E61FC94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Prove the sum of two odd integers is even</a:t>
            </a:r>
          </a:p>
        </p:txBody>
      </p:sp>
    </p:spTree>
    <p:extLst>
      <p:ext uri="{BB962C8B-B14F-4D97-AF65-F5344CB8AC3E}">
        <p14:creationId xmlns:p14="http://schemas.microsoft.com/office/powerpoint/2010/main" val="166151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mega: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Omega: Lower bound</a:t>
            </a:r>
          </a:p>
        </p:txBody>
      </p:sp>
      <p:sp>
        <p:nvSpPr>
          <p:cNvPr id="178" name="Ω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Ω(g(n))</a:t>
            </a:r>
            <a:r>
              <a:rPr i="0"/>
              <a:t> is the set of functions:</a:t>
            </a:r>
          </a:p>
        </p:txBody>
      </p:sp>
      <p:pic>
        <p:nvPicPr>
          <p:cNvPr id="179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Oval"/>
          <p:cNvSpPr/>
          <p:nvPr/>
        </p:nvSpPr>
        <p:spPr>
          <a:xfrm>
            <a:off x="3810000" y="2743200"/>
            <a:ext cx="1524000" cy="685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81" name="Line"/>
          <p:cNvSpPr/>
          <p:nvPr/>
        </p:nvSpPr>
        <p:spPr>
          <a:xfrm flipV="1">
            <a:off x="4114800" y="3505199"/>
            <a:ext cx="228601" cy="7620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We can bound the function f(n) below by some constant factor of g(n)"/>
          <p:cNvSpPr txBox="1"/>
          <p:nvPr/>
        </p:nvSpPr>
        <p:spPr>
          <a:xfrm>
            <a:off x="2484119" y="4191000"/>
            <a:ext cx="326136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1800"/>
            </a:pPr>
            <a:r>
              <a:t>We can bound the function </a:t>
            </a:r>
            <a:r>
              <a:rPr i="1"/>
              <a:t>f(n)</a:t>
            </a:r>
            <a:r>
              <a:t> below by some constant factor of </a:t>
            </a:r>
            <a:r>
              <a:rPr i="1"/>
              <a:t>g(n)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mega: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Omega: Lower bound</a:t>
            </a:r>
          </a:p>
        </p:txBody>
      </p:sp>
      <p:sp>
        <p:nvSpPr>
          <p:cNvPr id="185" name="Ω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Ω(g(n))</a:t>
            </a:r>
            <a:r>
              <a:rPr i="0"/>
              <a:t> is the set of functions:</a:t>
            </a:r>
          </a:p>
        </p:txBody>
      </p:sp>
      <p:pic>
        <p:nvPicPr>
          <p:cNvPr id="186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3657600"/>
            <a:ext cx="5653088" cy="259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ta: Upper and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Theta: Upper and lower bound</a:t>
            </a:r>
          </a:p>
        </p:txBody>
      </p:sp>
      <p:sp>
        <p:nvSpPr>
          <p:cNvPr id="190" name="Θ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Θ(g(n))</a:t>
            </a:r>
            <a:r>
              <a:rPr i="0"/>
              <a:t> is the set of functions:</a:t>
            </a:r>
          </a:p>
        </p:txBody>
      </p:sp>
      <p:pic>
        <p:nvPicPr>
          <p:cNvPr id="191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370137"/>
            <a:ext cx="8366126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eta: Upper and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Theta: Upper and lower bound</a:t>
            </a:r>
          </a:p>
        </p:txBody>
      </p:sp>
      <p:sp>
        <p:nvSpPr>
          <p:cNvPr id="194" name="Θ(g(n)) is the set of functions: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1719262"/>
            <a:ext cx="8229600" cy="795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Θ(g(n))</a:t>
            </a:r>
            <a:r>
              <a:rPr i="0"/>
              <a:t> is the set of functions:</a:t>
            </a:r>
          </a:p>
        </p:txBody>
      </p:sp>
      <p:pic>
        <p:nvPicPr>
          <p:cNvPr id="19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370137"/>
            <a:ext cx="8366126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Oval"/>
          <p:cNvSpPr/>
          <p:nvPr/>
        </p:nvSpPr>
        <p:spPr>
          <a:xfrm>
            <a:off x="3505200" y="2743200"/>
            <a:ext cx="2743200" cy="685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97" name="Line"/>
          <p:cNvSpPr/>
          <p:nvPr/>
        </p:nvSpPr>
        <p:spPr>
          <a:xfrm flipV="1">
            <a:off x="4114800" y="3505199"/>
            <a:ext cx="228601" cy="7620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We can bound the function f(n) above and below by some constant factor of g(n) (though different constants)"/>
          <p:cNvSpPr txBox="1"/>
          <p:nvPr/>
        </p:nvSpPr>
        <p:spPr>
          <a:xfrm>
            <a:off x="2407919" y="4190999"/>
            <a:ext cx="3337562" cy="11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1800"/>
            </a:pPr>
            <a:r>
              <a:t>We can bound the function </a:t>
            </a:r>
            <a:r>
              <a:rPr i="1"/>
              <a:t>f(n)</a:t>
            </a:r>
            <a:r>
              <a:t> above </a:t>
            </a:r>
            <a:r>
              <a:rPr b="1"/>
              <a:t>and</a:t>
            </a:r>
            <a:r>
              <a:t> below by some constant factor of </a:t>
            </a:r>
            <a:r>
              <a:rPr i="1"/>
              <a:t>g(n)</a:t>
            </a:r>
            <a:r>
              <a:t> (though different constants)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  <p:bldP spid="198" grpId="2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ta: Upper and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Theta: Upper and lower bound</a:t>
            </a:r>
          </a:p>
        </p:txBody>
      </p:sp>
      <p:sp>
        <p:nvSpPr>
          <p:cNvPr id="201" name="Θ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Θ(g(n))</a:t>
            </a:r>
            <a:r>
              <a:rPr i="0"/>
              <a:t> is the set of functions:</a:t>
            </a:r>
          </a:p>
        </p:txBody>
      </p:sp>
      <p:pic>
        <p:nvPicPr>
          <p:cNvPr id="202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370137"/>
            <a:ext cx="8366126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Note:  A function is theta bounded iff it is big O bounded and Omega bounded"/>
          <p:cNvSpPr txBox="1"/>
          <p:nvPr/>
        </p:nvSpPr>
        <p:spPr>
          <a:xfrm>
            <a:off x="579119" y="4267200"/>
            <a:ext cx="8138162" cy="8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600"/>
              </a:spcBef>
              <a:defRPr sz="2800"/>
            </a:pPr>
            <a:r>
              <a:t>Note:  A function is theta bounded </a:t>
            </a:r>
            <a:r>
              <a:rPr b="1"/>
              <a:t>iff</a:t>
            </a:r>
            <a:r>
              <a:t> it is big O bounded and Omega bounded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eta: Upper and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Theta: Upper and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Θ(g(n)) is the set of functions: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57200" y="1719262"/>
                <a:ext cx="8229600" cy="44116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SzTx/>
                  <a:buFont typeface="Wingdings"/>
                  <a:buNone/>
                  <a:defRPr i="1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i="0" dirty="0"/>
                  <a:t> is the set of functions:</a:t>
                </a:r>
              </a:p>
            </p:txBody>
          </p:sp>
        </mc:Choice>
        <mc:Fallback xmlns="">
          <p:sp>
            <p:nvSpPr>
              <p:cNvPr id="206" name="Θ(g(n)) is the set of functions: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719262"/>
                <a:ext cx="8229600" cy="4411663"/>
              </a:xfrm>
              <a:prstGeom prst="rect">
                <a:avLst/>
              </a:prstGeom>
              <a:blipFill>
                <a:blip r:embed="rId2"/>
                <a:stretch>
                  <a:fillRect l="-108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2" y="2370137"/>
            <a:ext cx="8366126" cy="101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.pdf" descr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657600"/>
            <a:ext cx="5691188" cy="259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Visually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Visually</a:t>
            </a:r>
          </a:p>
        </p:txBody>
      </p:sp>
      <p:sp>
        <p:nvSpPr>
          <p:cNvPr id="211" name="Rectangle"/>
          <p:cNvSpPr/>
          <p:nvPr/>
        </p:nvSpPr>
        <p:spPr>
          <a:xfrm>
            <a:off x="1447800" y="2286000"/>
            <a:ext cx="6096000" cy="381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12" name="Line"/>
          <p:cNvSpPr/>
          <p:nvPr/>
        </p:nvSpPr>
        <p:spPr>
          <a:xfrm>
            <a:off x="1752600" y="2971799"/>
            <a:ext cx="5486400" cy="260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9" extrusionOk="0">
                <a:moveTo>
                  <a:pt x="0" y="17856"/>
                </a:moveTo>
                <a:cubicBezTo>
                  <a:pt x="2850" y="16608"/>
                  <a:pt x="5700" y="15360"/>
                  <a:pt x="7800" y="15552"/>
                </a:cubicBezTo>
                <a:cubicBezTo>
                  <a:pt x="9900" y="15744"/>
                  <a:pt x="10300" y="21600"/>
                  <a:pt x="12600" y="19008"/>
                </a:cubicBezTo>
                <a:cubicBezTo>
                  <a:pt x="14900" y="16416"/>
                  <a:pt x="18250" y="8208"/>
                  <a:pt x="21600" y="0"/>
                </a:cubicBezTo>
              </a:path>
            </a:pathLst>
          </a:cu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f(n)"/>
          <p:cNvSpPr txBox="1"/>
          <p:nvPr/>
        </p:nvSpPr>
        <p:spPr>
          <a:xfrm>
            <a:off x="1493519" y="4876800"/>
            <a:ext cx="59436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2000" i="1"/>
            </a:lvl1pPr>
          </a:lstStyle>
          <a:p>
            <a:r>
              <a:t>f(n)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Visually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Visually: upper bound</a:t>
            </a:r>
          </a:p>
        </p:txBody>
      </p:sp>
      <p:sp>
        <p:nvSpPr>
          <p:cNvPr id="216" name="Rectangle"/>
          <p:cNvSpPr/>
          <p:nvPr/>
        </p:nvSpPr>
        <p:spPr>
          <a:xfrm>
            <a:off x="1447800" y="2286000"/>
            <a:ext cx="6096000" cy="381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1752600" y="2971799"/>
            <a:ext cx="5486400" cy="260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9" extrusionOk="0">
                <a:moveTo>
                  <a:pt x="0" y="17856"/>
                </a:moveTo>
                <a:cubicBezTo>
                  <a:pt x="2850" y="16608"/>
                  <a:pt x="5700" y="15360"/>
                  <a:pt x="7800" y="15552"/>
                </a:cubicBezTo>
                <a:cubicBezTo>
                  <a:pt x="9900" y="15744"/>
                  <a:pt x="10300" y="21600"/>
                  <a:pt x="12600" y="19008"/>
                </a:cubicBezTo>
                <a:cubicBezTo>
                  <a:pt x="14900" y="16416"/>
                  <a:pt x="18250" y="8208"/>
                  <a:pt x="21600" y="0"/>
                </a:cubicBezTo>
              </a:path>
            </a:pathLst>
          </a:cu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2819400" y="2590799"/>
            <a:ext cx="2819401" cy="3200401"/>
          </a:xfrm>
          <a:prstGeom prst="line">
            <a:avLst/>
          </a:prstGeom>
          <a:ln w="28575">
            <a:solidFill>
              <a:srgbClr val="00FF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Line"/>
          <p:cNvSpPr/>
          <p:nvPr/>
        </p:nvSpPr>
        <p:spPr>
          <a:xfrm>
            <a:off x="3505200" y="5029200"/>
            <a:ext cx="0" cy="1219201"/>
          </a:xfrm>
          <a:prstGeom prst="line">
            <a:avLst/>
          </a:prstGeom>
          <a:ln w="28575">
            <a:solidFill>
              <a:srgbClr val="00FF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n0"/>
          <p:cNvSpPr txBox="1"/>
          <p:nvPr/>
        </p:nvSpPr>
        <p:spPr>
          <a:xfrm>
            <a:off x="3322319" y="6248400"/>
            <a:ext cx="441962" cy="423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000" i="1"/>
            </a:pPr>
            <a:r>
              <a:t>n</a:t>
            </a:r>
            <a:r>
              <a:rPr baseline="-25000"/>
              <a:t>0</a:t>
            </a:r>
          </a:p>
        </p:txBody>
      </p:sp>
      <p:sp>
        <p:nvSpPr>
          <p:cNvPr id="221" name="f(n)"/>
          <p:cNvSpPr txBox="1"/>
          <p:nvPr/>
        </p:nvSpPr>
        <p:spPr>
          <a:xfrm>
            <a:off x="1493519" y="4876800"/>
            <a:ext cx="59436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2000" i="1"/>
            </a:lvl1pPr>
          </a:lstStyle>
          <a:p>
            <a:r>
              <a:t>f(n)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Visually: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Visually: lower bound</a:t>
            </a:r>
          </a:p>
        </p:txBody>
      </p:sp>
      <p:sp>
        <p:nvSpPr>
          <p:cNvPr id="224" name="Rectangle"/>
          <p:cNvSpPr/>
          <p:nvPr/>
        </p:nvSpPr>
        <p:spPr>
          <a:xfrm>
            <a:off x="1447800" y="2286000"/>
            <a:ext cx="6096000" cy="381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25" name="Line"/>
          <p:cNvSpPr/>
          <p:nvPr/>
        </p:nvSpPr>
        <p:spPr>
          <a:xfrm flipV="1">
            <a:off x="1752600" y="4191000"/>
            <a:ext cx="541020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Line"/>
          <p:cNvSpPr/>
          <p:nvPr/>
        </p:nvSpPr>
        <p:spPr>
          <a:xfrm>
            <a:off x="1752600" y="2971799"/>
            <a:ext cx="5486400" cy="260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9" extrusionOk="0">
                <a:moveTo>
                  <a:pt x="0" y="17856"/>
                </a:moveTo>
                <a:cubicBezTo>
                  <a:pt x="2850" y="16608"/>
                  <a:pt x="5700" y="15360"/>
                  <a:pt x="7800" y="15552"/>
                </a:cubicBezTo>
                <a:cubicBezTo>
                  <a:pt x="9900" y="15744"/>
                  <a:pt x="10300" y="21600"/>
                  <a:pt x="12600" y="19008"/>
                </a:cubicBezTo>
                <a:cubicBezTo>
                  <a:pt x="14900" y="16416"/>
                  <a:pt x="18250" y="8208"/>
                  <a:pt x="21600" y="0"/>
                </a:cubicBezTo>
              </a:path>
            </a:pathLst>
          </a:cu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Line"/>
          <p:cNvSpPr/>
          <p:nvPr/>
        </p:nvSpPr>
        <p:spPr>
          <a:xfrm flipV="1">
            <a:off x="2819400" y="2590799"/>
            <a:ext cx="2819401" cy="3200401"/>
          </a:xfrm>
          <a:prstGeom prst="line">
            <a:avLst/>
          </a:prstGeom>
          <a:ln w="28575">
            <a:solidFill>
              <a:srgbClr val="00FF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Line"/>
          <p:cNvSpPr/>
          <p:nvPr/>
        </p:nvSpPr>
        <p:spPr>
          <a:xfrm>
            <a:off x="6019800" y="4495800"/>
            <a:ext cx="0" cy="17526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9" name="n0"/>
          <p:cNvSpPr txBox="1"/>
          <p:nvPr/>
        </p:nvSpPr>
        <p:spPr>
          <a:xfrm>
            <a:off x="5836919" y="6248400"/>
            <a:ext cx="441962" cy="423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000" i="1"/>
            </a:pPr>
            <a:r>
              <a:t>n</a:t>
            </a:r>
            <a:r>
              <a:rPr baseline="-25000"/>
              <a:t>0</a:t>
            </a:r>
          </a:p>
        </p:txBody>
      </p:sp>
      <p:sp>
        <p:nvSpPr>
          <p:cNvPr id="230" name="f(n)"/>
          <p:cNvSpPr txBox="1"/>
          <p:nvPr/>
        </p:nvSpPr>
        <p:spPr>
          <a:xfrm>
            <a:off x="1493519" y="4876800"/>
            <a:ext cx="59436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2000" i="1"/>
            </a:lvl1pPr>
          </a:lstStyle>
          <a:p>
            <a:r>
              <a:t>f(n)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worst-case vs. best-case vs. average-case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/>
              <a:t>worst-case vs. best-case vs. </a:t>
            </a:r>
            <a:r>
              <a:rPr lang="en-US" dirty="0"/>
              <a:t>overall</a:t>
            </a:r>
            <a:endParaRPr dirty="0"/>
          </a:p>
        </p:txBody>
      </p:sp>
      <p:sp>
        <p:nvSpPr>
          <p:cNvPr id="233" name="worst-case: what is the worst the running time of the algorithm can be?…"/>
          <p:cNvSpPr txBox="1">
            <a:spLocks noGrp="1"/>
          </p:cNvSpPr>
          <p:nvPr>
            <p:ph type="body" idx="4294967295"/>
          </p:nvPr>
        </p:nvSpPr>
        <p:spPr>
          <a:xfrm>
            <a:off x="381000" y="1684337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 i="1"/>
            </a:pPr>
            <a:r>
              <a:rPr sz="2000" dirty="0">
                <a:solidFill>
                  <a:srgbClr val="0070C0"/>
                </a:solidFill>
              </a:rPr>
              <a:t>worst-case</a:t>
            </a:r>
            <a:r>
              <a:rPr sz="2000" i="0" dirty="0"/>
              <a:t>: what is the worst the running time </a:t>
            </a:r>
            <a:r>
              <a:rPr lang="en-US" sz="2000" i="0" dirty="0"/>
              <a:t>of </a:t>
            </a:r>
            <a:r>
              <a:rPr sz="2000" i="0" dirty="0"/>
              <a:t>the algorithm can be?</a:t>
            </a:r>
            <a:br>
              <a:rPr sz="2000" i="0" dirty="0"/>
            </a:br>
            <a:endParaRPr sz="2000" i="0" dirty="0"/>
          </a:p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 i="1"/>
            </a:pPr>
            <a:r>
              <a:rPr sz="2000" dirty="0">
                <a:solidFill>
                  <a:srgbClr val="0070C0"/>
                </a:solidFill>
              </a:rPr>
              <a:t>best-case</a:t>
            </a:r>
            <a:r>
              <a:rPr sz="2000" i="0" dirty="0"/>
              <a:t>: what is the best the running time</a:t>
            </a:r>
            <a:r>
              <a:rPr lang="en-US" sz="2000" i="0" dirty="0"/>
              <a:t> of</a:t>
            </a:r>
            <a:r>
              <a:rPr sz="2000" i="0" dirty="0"/>
              <a:t> the algorithm can be?</a:t>
            </a:r>
            <a:br>
              <a:rPr sz="2000" i="0" dirty="0"/>
            </a:br>
            <a:endParaRPr sz="2000" i="0" dirty="0"/>
          </a:p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 i="1"/>
            </a:pPr>
            <a:r>
              <a:rPr lang="en-US" sz="2000" i="0" dirty="0">
                <a:solidFill>
                  <a:srgbClr val="0070C0"/>
                </a:solidFill>
              </a:rPr>
              <a:t>overall</a:t>
            </a:r>
            <a:r>
              <a:rPr sz="2000" i="0" dirty="0"/>
              <a:t>: given </a:t>
            </a:r>
            <a:r>
              <a:rPr lang="en-US" sz="2000" i="0" dirty="0"/>
              <a:t>some </a:t>
            </a:r>
            <a:r>
              <a:rPr sz="2000" i="0" dirty="0"/>
              <a:t>data, what is the running time of the algorithm?</a:t>
            </a:r>
            <a:r>
              <a:rPr lang="en-US" sz="2000" i="0" dirty="0"/>
              <a:t> (Sometimes can think about this as any data or random data)</a:t>
            </a:r>
            <a:br>
              <a:rPr sz="2000" i="0" dirty="0"/>
            </a:br>
            <a:endParaRPr sz="2000" b="1" dirty="0"/>
          </a:p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 b="1"/>
            </a:pPr>
            <a:r>
              <a:rPr sz="2000" dirty="0"/>
              <a:t>Don’t</a:t>
            </a:r>
            <a:r>
              <a:rPr sz="2000" b="0" dirty="0"/>
              <a:t> confuse this with O, </a:t>
            </a:r>
            <a:r>
              <a:rPr sz="2000" b="0" dirty="0" err="1"/>
              <a:t>Ω</a:t>
            </a:r>
            <a:r>
              <a:rPr sz="2000" b="0" dirty="0"/>
              <a:t> and </a:t>
            </a:r>
            <a:r>
              <a:rPr sz="2000" b="0" dirty="0" err="1"/>
              <a:t>Θ</a:t>
            </a:r>
            <a:r>
              <a:rPr sz="2000" b="0" dirty="0"/>
              <a:t>.  The cases above are </a:t>
            </a:r>
            <a:r>
              <a:rPr sz="2000" b="0" i="1" dirty="0"/>
              <a:t>situations</a:t>
            </a:r>
            <a:r>
              <a:rPr sz="2000" b="0" dirty="0"/>
              <a:t>, asymptotic notation is about bounding particular situations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74E-2D66-B84C-B929-979068AA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052-1282-3945-A848-492E61FC94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Prove the sum of two odd integers is 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A8818-4A77-C8BA-DC49-B81C32B933B9}"/>
              </a:ext>
            </a:extLst>
          </p:cNvPr>
          <p:cNvSpPr txBox="1"/>
          <p:nvPr/>
        </p:nvSpPr>
        <p:spPr>
          <a:xfrm>
            <a:off x="612647" y="2265551"/>
            <a:ext cx="589039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Odd number: n = 2k + 1 for some integer 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784E6-BA9C-6FEA-6302-B4E2A0AE7F22}"/>
              </a:ext>
            </a:extLst>
          </p:cNvPr>
          <p:cNvSpPr txBox="1"/>
          <p:nvPr/>
        </p:nvSpPr>
        <p:spPr>
          <a:xfrm>
            <a:off x="612647" y="2758946"/>
            <a:ext cx="548964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Even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number: n = 2k for some integer k</a:t>
            </a:r>
          </a:p>
        </p:txBody>
      </p:sp>
    </p:spTree>
    <p:extLst>
      <p:ext uri="{BB962C8B-B14F-4D97-AF65-F5344CB8AC3E}">
        <p14:creationId xmlns:p14="http://schemas.microsoft.com/office/powerpoint/2010/main" val="3796878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ome rules of thumb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rules of thumb</a:t>
            </a:r>
          </a:p>
        </p:txBody>
      </p:sp>
      <p:sp>
        <p:nvSpPr>
          <p:cNvPr id="262" name="Multiplicative constants can be omitted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/>
            </a:pPr>
            <a:r>
              <a:t>Multiplicative constants can be omitted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t>14n</a:t>
            </a:r>
            <a:r>
              <a:rPr baseline="30000"/>
              <a:t>2</a:t>
            </a:r>
            <a:r>
              <a:rPr i="0"/>
              <a:t> becomes </a:t>
            </a:r>
            <a:r>
              <a:t>n</a:t>
            </a:r>
            <a:r>
              <a:rPr baseline="30000"/>
              <a:t>2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t>7 log </a:t>
            </a:r>
            <a:r>
              <a:rPr i="1"/>
              <a:t>n</a:t>
            </a:r>
            <a:r>
              <a:t> become log </a:t>
            </a:r>
            <a:r>
              <a:rPr i="1"/>
              <a:t>n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400"/>
            </a:pPr>
            <a:endParaRPr i="1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/>
            </a:pPr>
            <a:r>
              <a:t>Lower order functions can be omitted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t>n</a:t>
            </a:r>
            <a:r>
              <a:rPr i="0"/>
              <a:t> + 5 becomes </a:t>
            </a:r>
            <a:r>
              <a:t>n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t>n</a:t>
            </a:r>
            <a:r>
              <a:rPr baseline="30000"/>
              <a:t>2</a:t>
            </a:r>
            <a:r>
              <a:t> + n</a:t>
            </a:r>
            <a:r>
              <a:rPr i="0"/>
              <a:t> becomes </a:t>
            </a:r>
            <a:r>
              <a:t>n</a:t>
            </a:r>
            <a:r>
              <a:rPr baseline="30000"/>
              <a:t>2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400" i="1"/>
            </a:pPr>
            <a:endParaRPr baseline="3000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 i="1"/>
            </a:pPr>
            <a:r>
              <a:t>n</a:t>
            </a:r>
            <a:r>
              <a:rPr baseline="30000"/>
              <a:t>a</a:t>
            </a:r>
            <a:r>
              <a:rPr i="0"/>
              <a:t> dominates </a:t>
            </a:r>
            <a:r>
              <a:t>n</a:t>
            </a:r>
            <a:r>
              <a:rPr baseline="30000"/>
              <a:t>b</a:t>
            </a:r>
            <a:r>
              <a:rPr i="0"/>
              <a:t> if </a:t>
            </a:r>
            <a:r>
              <a:t>a</a:t>
            </a:r>
            <a:r>
              <a:rPr i="0"/>
              <a:t> &gt; </a:t>
            </a:r>
            <a:r>
              <a:t>b</a:t>
            </a:r>
            <a:r>
              <a:rPr i="0"/>
              <a:t> 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t>n</a:t>
            </a:r>
            <a:r>
              <a:rPr baseline="30000"/>
              <a:t>2</a:t>
            </a:r>
            <a:r>
              <a:t> </a:t>
            </a:r>
            <a:r>
              <a:rPr i="0"/>
              <a:t>dominates </a:t>
            </a:r>
            <a:r>
              <a:t>n</a:t>
            </a:r>
            <a:r>
              <a:rPr i="0"/>
              <a:t>, so </a:t>
            </a:r>
            <a:r>
              <a:t>n</a:t>
            </a:r>
            <a:r>
              <a:rPr baseline="30000"/>
              <a:t>2</a:t>
            </a:r>
            <a:r>
              <a:t>+n</a:t>
            </a:r>
            <a:r>
              <a:rPr i="0"/>
              <a:t> becomes </a:t>
            </a:r>
            <a:r>
              <a:t>n</a:t>
            </a:r>
            <a:r>
              <a:rPr baseline="30000"/>
              <a:t>2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t>n</a:t>
            </a:r>
            <a:r>
              <a:rPr baseline="30000"/>
              <a:t>1.5</a:t>
            </a:r>
            <a:r>
              <a:rPr i="0"/>
              <a:t> dominates </a:t>
            </a:r>
            <a:r>
              <a:t>n</a:t>
            </a:r>
            <a:r>
              <a:rPr baseline="30000"/>
              <a:t>1.4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ome rules of thumb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rules of thumb</a:t>
            </a:r>
          </a:p>
        </p:txBody>
      </p:sp>
      <p:sp>
        <p:nvSpPr>
          <p:cNvPr id="265" name="an dominates bn if a &gt; b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z="2000" i="1"/>
            </a:pPr>
            <a:r>
              <a:rPr dirty="0"/>
              <a:t>a</a:t>
            </a:r>
            <a:r>
              <a:rPr baseline="30000" dirty="0"/>
              <a:t>n</a:t>
            </a:r>
            <a:r>
              <a:rPr i="0" dirty="0"/>
              <a:t> dominates </a:t>
            </a:r>
            <a:r>
              <a:rPr dirty="0"/>
              <a:t>b</a:t>
            </a:r>
            <a:r>
              <a:rPr baseline="30000" dirty="0"/>
              <a:t>n</a:t>
            </a:r>
            <a:r>
              <a:rPr i="0" dirty="0"/>
              <a:t> if </a:t>
            </a:r>
            <a:r>
              <a:rPr dirty="0"/>
              <a:t>a &gt; b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3</a:t>
            </a:r>
            <a:r>
              <a:rPr baseline="30000" dirty="0"/>
              <a:t>n</a:t>
            </a:r>
            <a:r>
              <a:rPr dirty="0"/>
              <a:t> </a:t>
            </a:r>
            <a:r>
              <a:rPr i="0" dirty="0"/>
              <a:t>dominates </a:t>
            </a:r>
            <a:r>
              <a:rPr dirty="0"/>
              <a:t>2</a:t>
            </a:r>
            <a:r>
              <a:rPr baseline="30000" dirty="0"/>
              <a:t>n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000" b="1"/>
            </a:pPr>
            <a:endParaRPr baseline="30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z="2000" b="1"/>
            </a:pPr>
            <a:r>
              <a:rPr dirty="0"/>
              <a:t>Any</a:t>
            </a:r>
            <a:r>
              <a:rPr b="0" dirty="0"/>
              <a:t> exponential dominates any polynomial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3</a:t>
            </a:r>
            <a:r>
              <a:rPr baseline="30000" dirty="0"/>
              <a:t>n</a:t>
            </a:r>
            <a:r>
              <a:rPr i="0" dirty="0"/>
              <a:t> dominates </a:t>
            </a:r>
            <a:r>
              <a:rPr dirty="0"/>
              <a:t>n</a:t>
            </a:r>
            <a:r>
              <a:rPr baseline="30000" dirty="0"/>
              <a:t>5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2</a:t>
            </a:r>
            <a:r>
              <a:rPr baseline="30000" dirty="0"/>
              <a:t>n</a:t>
            </a:r>
            <a:r>
              <a:rPr i="0" dirty="0"/>
              <a:t> dominates </a:t>
            </a:r>
            <a:r>
              <a:rPr dirty="0" err="1"/>
              <a:t>n</a:t>
            </a:r>
            <a:r>
              <a:rPr baseline="30000" dirty="0" err="1"/>
              <a:t>c</a:t>
            </a:r>
            <a:endParaRPr baseline="30000" dirty="0"/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000" b="1"/>
            </a:pPr>
            <a:endParaRPr baseline="30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z="2000" b="1"/>
            </a:pPr>
            <a:r>
              <a:rPr dirty="0"/>
              <a:t>Any</a:t>
            </a:r>
            <a:r>
              <a:rPr b="0" dirty="0"/>
              <a:t> polynomial dominates any log</a:t>
            </a:r>
            <a:r>
              <a:rPr lang="en-US" b="0" dirty="0"/>
              <a:t>a</a:t>
            </a:r>
            <a:r>
              <a:rPr b="0" dirty="0"/>
              <a:t>rithm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n</a:t>
            </a:r>
            <a:r>
              <a:rPr i="0" dirty="0"/>
              <a:t> dominates log </a:t>
            </a:r>
            <a:r>
              <a:rPr dirty="0"/>
              <a:t>n</a:t>
            </a:r>
            <a:r>
              <a:rPr i="0" dirty="0"/>
              <a:t> or log log </a:t>
            </a:r>
            <a:r>
              <a:rPr dirty="0"/>
              <a:t>n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n</a:t>
            </a:r>
            <a:r>
              <a:rPr baseline="30000" dirty="0"/>
              <a:t>2</a:t>
            </a:r>
            <a:r>
              <a:rPr i="0" dirty="0"/>
              <a:t> dominates </a:t>
            </a:r>
            <a:r>
              <a:rPr dirty="0"/>
              <a:t>n</a:t>
            </a:r>
            <a:r>
              <a:rPr i="0" dirty="0"/>
              <a:t> log </a:t>
            </a:r>
            <a:r>
              <a:rPr dirty="0"/>
              <a:t>n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n</a:t>
            </a:r>
            <a:r>
              <a:rPr baseline="30000" dirty="0"/>
              <a:t>1/2</a:t>
            </a:r>
            <a:r>
              <a:rPr i="0" dirty="0"/>
              <a:t> dominates </a:t>
            </a:r>
            <a:r>
              <a:rPr dirty="0"/>
              <a:t>log n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z="2000"/>
            </a:pPr>
            <a:r>
              <a:rPr dirty="0"/>
              <a:t>Do </a:t>
            </a:r>
            <a:r>
              <a:rPr b="1" dirty="0"/>
              <a:t>not</a:t>
            </a:r>
            <a:r>
              <a:rPr dirty="0"/>
              <a:t> omit lower order terms of different variables (</a:t>
            </a:r>
            <a:r>
              <a:rPr i="1" dirty="0"/>
              <a:t>n</a:t>
            </a:r>
            <a:r>
              <a:rPr i="1" baseline="30000" dirty="0"/>
              <a:t>2</a:t>
            </a:r>
            <a:r>
              <a:rPr dirty="0"/>
              <a:t> + </a:t>
            </a:r>
            <a:r>
              <a:rPr i="1" dirty="0"/>
              <a:t>m</a:t>
            </a:r>
            <a:r>
              <a:rPr dirty="0"/>
              <a:t>) does not become </a:t>
            </a:r>
            <a:r>
              <a:rPr i="1" dirty="0"/>
              <a:t>n</a:t>
            </a:r>
            <a:r>
              <a:rPr i="1" baseline="30000" dirty="0"/>
              <a:t>2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Big O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</a:t>
            </a:r>
          </a:p>
        </p:txBody>
      </p:sp>
      <p:sp>
        <p:nvSpPr>
          <p:cNvPr id="268" name="n2 + n log n + 50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SzTx/>
              <a:buFont typeface="Wingdings"/>
              <a:buNone/>
              <a:defRPr sz="3400"/>
            </a:pPr>
            <a:r>
              <a:t>n</a:t>
            </a:r>
            <a:r>
              <a:rPr baseline="30000"/>
              <a:t>2</a:t>
            </a:r>
            <a:r>
              <a:t> + n log n + 50</a:t>
            </a:r>
          </a:p>
          <a:p>
            <a:pPr marL="0" indent="0">
              <a:buChar char="●"/>
              <a:defRPr sz="3400"/>
            </a:pPr>
            <a:endParaRPr/>
          </a:p>
          <a:p>
            <a:pPr marL="0" indent="0">
              <a:spcBef>
                <a:spcPts val="800"/>
              </a:spcBef>
              <a:buSzTx/>
              <a:buFont typeface="Wingdings"/>
              <a:buNone/>
              <a:defRPr sz="3400"/>
            </a:pPr>
            <a:r>
              <a:t>2</a:t>
            </a:r>
            <a:r>
              <a:rPr baseline="30000"/>
              <a:t>n </a:t>
            </a:r>
            <a:r>
              <a:t>-15n</a:t>
            </a:r>
            <a:r>
              <a:rPr baseline="30000"/>
              <a:t>2 </a:t>
            </a:r>
            <a:r>
              <a:t>+ n</a:t>
            </a:r>
            <a:r>
              <a:rPr baseline="30000"/>
              <a:t>3 </a:t>
            </a:r>
            <a:r>
              <a:t>log n</a:t>
            </a:r>
          </a:p>
          <a:p>
            <a:pPr marL="0" indent="0">
              <a:buChar char="●"/>
              <a:defRPr sz="3400"/>
            </a:pPr>
            <a:endParaRPr/>
          </a:p>
          <a:p>
            <a:pPr marL="0" indent="0">
              <a:spcBef>
                <a:spcPts val="800"/>
              </a:spcBef>
              <a:buSzTx/>
              <a:buFont typeface="Wingdings"/>
              <a:buNone/>
              <a:defRPr sz="3400"/>
            </a:pPr>
            <a:r>
              <a:t>n</a:t>
            </a:r>
            <a:r>
              <a:rPr baseline="30000"/>
              <a:t>log n</a:t>
            </a:r>
            <a:r>
              <a:t> + n</a:t>
            </a:r>
            <a:r>
              <a:rPr baseline="30000"/>
              <a:t>2</a:t>
            </a:r>
            <a:r>
              <a:t> + 15n</a:t>
            </a:r>
            <a:r>
              <a:rPr baseline="30000"/>
              <a:t>3</a:t>
            </a:r>
          </a:p>
          <a:p>
            <a:pPr marL="0" indent="0">
              <a:buChar char="●"/>
              <a:defRPr sz="3400"/>
            </a:pPr>
            <a:endParaRPr baseline="30000"/>
          </a:p>
          <a:p>
            <a:pPr marL="0" indent="0">
              <a:spcBef>
                <a:spcPts val="800"/>
              </a:spcBef>
              <a:buSzTx/>
              <a:buFont typeface="Wingdings"/>
              <a:buNone/>
              <a:defRPr sz="3400"/>
            </a:pPr>
            <a:r>
              <a:t>n</a:t>
            </a:r>
            <a:r>
              <a:rPr baseline="30000"/>
              <a:t>5 </a:t>
            </a:r>
            <a:r>
              <a:t>+ n! + n</a:t>
            </a:r>
            <a:r>
              <a:rPr baseline="30000"/>
              <a:t>n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How long will it take to run?"/>
          <p:cNvSpPr txBox="1"/>
          <p:nvPr/>
        </p:nvSpPr>
        <p:spPr>
          <a:xfrm>
            <a:off x="1830069" y="5373687"/>
            <a:ext cx="5669346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t>How long will it take to run?</a:t>
            </a:r>
          </a:p>
        </p:txBody>
      </p:sp>
    </p:spTree>
    <p:extLst>
      <p:ext uri="{BB962C8B-B14F-4D97-AF65-F5344CB8AC3E}">
        <p14:creationId xmlns:p14="http://schemas.microsoft.com/office/powerpoint/2010/main" val="351014259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How long will it take to run?"/>
          <p:cNvSpPr txBox="1"/>
          <p:nvPr/>
        </p:nvSpPr>
        <p:spPr>
          <a:xfrm>
            <a:off x="1132429" y="5334000"/>
            <a:ext cx="6167712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rPr sz="2800" dirty="0"/>
              <a:t>How long will it take to run?</a:t>
            </a:r>
            <a:endParaRPr lang="en-US" sz="2800" dirty="0"/>
          </a:p>
          <a:p>
            <a:r>
              <a:rPr lang="en-US" sz="2800" dirty="0"/>
              <a:t>Best case? Worst case? Overall?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 theta when you can, O otherwise.</a:t>
            </a:r>
            <a:endParaRPr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899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3416280" cy="184063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ow long will it take to run?"/>
              <p:cNvSpPr txBox="1"/>
              <p:nvPr/>
            </p:nvSpPr>
            <p:spPr>
              <a:xfrm>
                <a:off x="306805" y="3500762"/>
                <a:ext cx="3931972" cy="5232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457200">
                  <a:defRPr sz="3600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en-US" sz="2800" dirty="0">
                    <a:solidFill>
                      <a:srgbClr val="0070C0"/>
                    </a:solidFill>
                  </a:rPr>
                  <a:t>Best case (sorted):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i="0" dirty="0">
                    <a:solidFill>
                      <a:srgbClr val="0070C0"/>
                    </a:solidFill>
                  </a:rPr>
                  <a:t> </a:t>
                </a:r>
                <a:endParaRPr lang="el-G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How long will it take to run?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5" y="3500762"/>
                <a:ext cx="3931972" cy="523220"/>
              </a:xfrm>
              <a:prstGeom prst="rect">
                <a:avLst/>
              </a:prstGeom>
              <a:blipFill>
                <a:blip r:embed="rId3"/>
                <a:stretch>
                  <a:fillRect l="-4516" t="-11905" b="-309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How long will it take to run?">
                <a:extLst>
                  <a:ext uri="{FF2B5EF4-FFF2-40B4-BE49-F238E27FC236}">
                    <a16:creationId xmlns:a16="http://schemas.microsoft.com/office/drawing/2014/main" id="{0A0C269C-EB86-6664-CC4B-ECE1199CC776}"/>
                  </a:ext>
                </a:extLst>
              </p:cNvPr>
              <p:cNvSpPr txBox="1"/>
              <p:nvPr/>
            </p:nvSpPr>
            <p:spPr>
              <a:xfrm>
                <a:off x="306805" y="4301232"/>
                <a:ext cx="5616279" cy="5232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457200">
                  <a:defRPr sz="3600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en-US" sz="2800" dirty="0">
                    <a:solidFill>
                      <a:srgbClr val="0070C0"/>
                    </a:solidFill>
                  </a:rPr>
                  <a:t>Worst case (reverse sorted):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baseline="30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i="0" dirty="0">
                    <a:solidFill>
                      <a:srgbClr val="0070C0"/>
                    </a:solidFill>
                  </a:rPr>
                  <a:t> </a:t>
                </a:r>
                <a:endParaRPr lang="el-G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How long will it take to run?">
                <a:extLst>
                  <a:ext uri="{FF2B5EF4-FFF2-40B4-BE49-F238E27FC236}">
                    <a16:creationId xmlns:a16="http://schemas.microsoft.com/office/drawing/2014/main" id="{0A0C269C-EB86-6664-CC4B-ECE1199C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5" y="4301232"/>
                <a:ext cx="5616279" cy="523220"/>
              </a:xfrm>
              <a:prstGeom prst="rect">
                <a:avLst/>
              </a:prstGeom>
              <a:blipFill>
                <a:blip r:embed="rId4"/>
                <a:stretch>
                  <a:fillRect l="-3160" t="-11905" b="-309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How long will it take to run?">
                <a:extLst>
                  <a:ext uri="{FF2B5EF4-FFF2-40B4-BE49-F238E27FC236}">
                    <a16:creationId xmlns:a16="http://schemas.microsoft.com/office/drawing/2014/main" id="{BAB9C9B0-549F-5EED-5FFC-7E84E2204FCB}"/>
                  </a:ext>
                </a:extLst>
              </p:cNvPr>
              <p:cNvSpPr txBox="1"/>
              <p:nvPr/>
            </p:nvSpPr>
            <p:spPr>
              <a:xfrm>
                <a:off x="306805" y="5072390"/>
                <a:ext cx="2262797" cy="5232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457200">
                  <a:defRPr sz="3600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en-US" sz="2800">
                    <a:solidFill>
                      <a:srgbClr val="0070C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baseline="30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i="0" dirty="0">
                    <a:solidFill>
                      <a:srgbClr val="0070C0"/>
                    </a:solidFill>
                  </a:rPr>
                  <a:t> </a:t>
                </a:r>
                <a:endParaRPr lang="el-G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How long will it take to run?">
                <a:extLst>
                  <a:ext uri="{FF2B5EF4-FFF2-40B4-BE49-F238E27FC236}">
                    <a16:creationId xmlns:a16="http://schemas.microsoft.com/office/drawing/2014/main" id="{BAB9C9B0-549F-5EED-5FFC-7E84E220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5" y="5072390"/>
                <a:ext cx="2262797" cy="523220"/>
              </a:xfrm>
              <a:prstGeom prst="rect">
                <a:avLst/>
              </a:prstGeom>
              <a:blipFill>
                <a:blip r:embed="rId5"/>
                <a:stretch>
                  <a:fillRect l="-7821" t="-11905" b="-309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33052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ome example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examples</a:t>
            </a:r>
          </a:p>
        </p:txBody>
      </p:sp>
      <p:sp>
        <p:nvSpPr>
          <p:cNvPr id="271" name="O(1) – constant.  Fixed amount of work, regardless of the input size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●"/>
            </a:pPr>
            <a:r>
              <a:rPr sz="2400" dirty="0"/>
              <a:t>O(1) – constant.  Fixed amount of work, regardless of the input size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add two 32</a:t>
            </a:r>
            <a:r>
              <a:rPr lang="en-US" sz="2000" dirty="0"/>
              <a:t>-</a:t>
            </a:r>
            <a:r>
              <a:rPr sz="2000" dirty="0"/>
              <a:t>bit numbers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determine if a number is even or odd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sum the first 20 elements of an array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delete an element from a doubly linked list</a:t>
            </a:r>
          </a:p>
          <a:p>
            <a:pPr>
              <a:buChar char="●"/>
            </a:pPr>
            <a:r>
              <a:rPr sz="2400" dirty="0"/>
              <a:t>O(log </a:t>
            </a:r>
            <a:r>
              <a:rPr sz="2400" i="1" dirty="0"/>
              <a:t>n</a:t>
            </a:r>
            <a:r>
              <a:rPr sz="2400" dirty="0"/>
              <a:t>) – logarithmic.  At each iteration, discards some portion of the input (i.e.</a:t>
            </a:r>
            <a:r>
              <a:rPr lang="en-US" sz="2400" dirty="0"/>
              <a:t>,</a:t>
            </a:r>
            <a:r>
              <a:rPr sz="2400" dirty="0"/>
              <a:t> half)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1" build="p" bldLvl="5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ome example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examples</a:t>
            </a:r>
          </a:p>
        </p:txBody>
      </p:sp>
      <p:sp>
        <p:nvSpPr>
          <p:cNvPr id="274" name="O(n) – linear. Do a constant amount of work on each element of the input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●"/>
            </a:pPr>
            <a:r>
              <a:rPr sz="2400" dirty="0"/>
              <a:t>O(</a:t>
            </a:r>
            <a:r>
              <a:rPr sz="2400" i="1" dirty="0"/>
              <a:t>n</a:t>
            </a:r>
            <a:r>
              <a:rPr sz="2400" dirty="0"/>
              <a:t>) – linear. Do a constant amount of work on each element of the input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find an item in a linked list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determine the largest element in an array</a:t>
            </a:r>
          </a:p>
          <a:p>
            <a:pPr>
              <a:buChar char="●"/>
            </a:pPr>
            <a:r>
              <a:rPr sz="2400" dirty="0"/>
              <a:t>O(</a:t>
            </a:r>
            <a:r>
              <a:rPr sz="2400" i="1" dirty="0"/>
              <a:t>n</a:t>
            </a:r>
            <a:r>
              <a:rPr sz="2400" dirty="0"/>
              <a:t> log </a:t>
            </a:r>
            <a:r>
              <a:rPr sz="2400" i="1" dirty="0"/>
              <a:t>n</a:t>
            </a:r>
            <a:r>
              <a:rPr sz="2400" dirty="0"/>
              <a:t>) log-linear.  Divide and conquer algorithms with a linear amount of work to recombine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Sort a list of number with </a:t>
            </a:r>
            <a:r>
              <a:rPr sz="2000" dirty="0" err="1"/>
              <a:t>MergeSort</a:t>
            </a:r>
            <a:endParaRPr sz="2000" dirty="0"/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FFT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build="p" bldLvl="5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ome example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examples</a:t>
            </a:r>
          </a:p>
        </p:txBody>
      </p:sp>
      <p:sp>
        <p:nvSpPr>
          <p:cNvPr id="277" name="O(n2) – quadratic. Double nested loops that iterate over the data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●"/>
            </a:pPr>
            <a:r>
              <a:rPr sz="2400" dirty="0"/>
              <a:t>O(</a:t>
            </a:r>
            <a:r>
              <a:rPr sz="2400" i="1" dirty="0"/>
              <a:t>n</a:t>
            </a:r>
            <a:r>
              <a:rPr sz="2400" i="1" baseline="30000" dirty="0"/>
              <a:t>2</a:t>
            </a:r>
            <a:r>
              <a:rPr sz="2400" dirty="0"/>
              <a:t>) – quadratic. Double nested loops that iterate over the data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Insertion sort</a:t>
            </a:r>
          </a:p>
          <a:p>
            <a:pPr>
              <a:lnSpc>
                <a:spcPct val="90000"/>
              </a:lnSpc>
              <a:buChar char="●"/>
            </a:pPr>
            <a:r>
              <a:rPr sz="2400" dirty="0"/>
              <a:t>O(</a:t>
            </a:r>
            <a:r>
              <a:rPr sz="2400" i="1" dirty="0"/>
              <a:t>2</a:t>
            </a:r>
            <a:r>
              <a:rPr sz="2400" i="1" baseline="30000" dirty="0"/>
              <a:t>n</a:t>
            </a:r>
            <a:r>
              <a:rPr sz="2400" dirty="0"/>
              <a:t>) – exponential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Enumerate all possible subsets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Traveling salesman using dynamic programming</a:t>
            </a:r>
          </a:p>
          <a:p>
            <a:pPr>
              <a:lnSpc>
                <a:spcPct val="90000"/>
              </a:lnSpc>
              <a:buChar char="●"/>
            </a:pPr>
            <a:r>
              <a:rPr sz="2400" dirty="0"/>
              <a:t>O(n!)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Enumerate all permutations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determinant of a matrix with expansion by minors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74E-2D66-B84C-B929-979068AA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052-1282-3945-A848-492E61FC94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Prove the sum of two odd integers is 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A8818-4A77-C8BA-DC49-B81C32B933B9}"/>
              </a:ext>
            </a:extLst>
          </p:cNvPr>
          <p:cNvSpPr txBox="1"/>
          <p:nvPr/>
        </p:nvSpPr>
        <p:spPr>
          <a:xfrm>
            <a:off x="612647" y="2265551"/>
            <a:ext cx="589039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Odd number: n = 2k + 1 for some integer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765BFB-90D6-031F-509B-4F71AA97F8D9}"/>
                  </a:ext>
                </a:extLst>
              </p:cNvPr>
              <p:cNvSpPr txBox="1"/>
              <p:nvPr/>
            </p:nvSpPr>
            <p:spPr>
              <a:xfrm>
                <a:off x="612647" y="3591722"/>
                <a:ext cx="3302249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𝑎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𝑏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be odd numbers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765BFB-90D6-031F-509B-4F71AA97F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3591722"/>
                <a:ext cx="3302249" cy="400108"/>
              </a:xfrm>
              <a:prstGeom prst="rect">
                <a:avLst/>
              </a:prstGeom>
              <a:blipFill>
                <a:blip r:embed="rId3"/>
                <a:stretch>
                  <a:fillRect l="-3448" t="-6061" r="-2299" b="-24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A5FD7-E163-3B0F-FB78-DEA00A085454}"/>
                  </a:ext>
                </a:extLst>
              </p:cNvPr>
              <p:cNvSpPr txBox="1"/>
              <p:nvPr/>
            </p:nvSpPr>
            <p:spPr>
              <a:xfrm>
                <a:off x="612647" y="4065338"/>
                <a:ext cx="7801557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By definition: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𝑎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= 2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𝑖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+1 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𝑏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= 2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𝑗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+1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𝑖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𝑗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are integers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A5FD7-E163-3B0F-FB78-DEA00A08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4065338"/>
                <a:ext cx="7801557" cy="400108"/>
              </a:xfrm>
              <a:prstGeom prst="rect">
                <a:avLst/>
              </a:prstGeom>
              <a:blipFill>
                <a:blip r:embed="rId4"/>
                <a:stretch>
                  <a:fillRect l="-1463" t="-9375" b="-25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23FBC-7364-CA0E-5CEF-F827D47947EB}"/>
                  </a:ext>
                </a:extLst>
              </p:cNvPr>
              <p:cNvSpPr txBox="1"/>
              <p:nvPr/>
            </p:nvSpPr>
            <p:spPr>
              <a:xfrm>
                <a:off x="612647" y="4506180"/>
                <a:ext cx="2884121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𝑎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𝑏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 = 2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𝑖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+1+2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𝑗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+1</m:t>
                      </m:r>
                    </m:oMath>
                  </m:oMathPara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23FBC-7364-CA0E-5CEF-F827D4794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4506180"/>
                <a:ext cx="2884121" cy="400108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D5572-97BB-3249-AA30-57931E49B06D}"/>
                  </a:ext>
                </a:extLst>
              </p:cNvPr>
              <p:cNvSpPr txBox="1"/>
              <p:nvPr/>
            </p:nvSpPr>
            <p:spPr>
              <a:xfrm>
                <a:off x="1338807" y="4896059"/>
                <a:ext cx="1708927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 2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𝑖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+2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𝑗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+2</m:t>
                      </m:r>
                    </m:oMath>
                  </m:oMathPara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D5572-97BB-3249-AA30-57931E49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07" y="4896059"/>
                <a:ext cx="1708927" cy="400108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9D4D6A-3307-63AA-A9EB-6A6EFE928D31}"/>
                  </a:ext>
                </a:extLst>
              </p:cNvPr>
              <p:cNvSpPr txBox="1"/>
              <p:nvPr/>
            </p:nvSpPr>
            <p:spPr>
              <a:xfrm>
                <a:off x="1338807" y="5296167"/>
                <a:ext cx="1779459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 2(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𝑖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𝑗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+1)</m:t>
                      </m:r>
                    </m:oMath>
                  </m:oMathPara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9D4D6A-3307-63AA-A9EB-6A6EFE92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07" y="5296167"/>
                <a:ext cx="1779459" cy="400108"/>
              </a:xfrm>
              <a:prstGeom prst="rect">
                <a:avLst/>
              </a:prstGeom>
              <a:blipFill>
                <a:blip r:embed="rId7"/>
                <a:stretch>
                  <a:fillRect r="-1418" b="-187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F3784E6-BA9C-6FEA-6302-B4E2A0AE7F22}"/>
              </a:ext>
            </a:extLst>
          </p:cNvPr>
          <p:cNvSpPr txBox="1"/>
          <p:nvPr/>
        </p:nvSpPr>
        <p:spPr>
          <a:xfrm>
            <a:off x="612647" y="2758946"/>
            <a:ext cx="548964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Even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number: n = 2k for some integer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DAAC15-51CA-BB4E-92CA-8C0AB304AC40}"/>
                  </a:ext>
                </a:extLst>
              </p:cNvPr>
              <p:cNvSpPr txBox="1"/>
              <p:nvPr/>
            </p:nvSpPr>
            <p:spPr>
              <a:xfrm>
                <a:off x="1396609" y="5886100"/>
                <a:ext cx="5430319" cy="707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2000" dirty="0"/>
                  <a:t>since</a:t>
                </a: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𝑖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𝑗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are integers</a:t>
                </a:r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is an integer, so the number is even </a:t>
                </a:r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DAAC15-51CA-BB4E-92CA-8C0AB304A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09" y="5886100"/>
                <a:ext cx="5430319" cy="707884"/>
              </a:xfrm>
              <a:prstGeom prst="rect">
                <a:avLst/>
              </a:prstGeom>
              <a:blipFill>
                <a:blip r:embed="rId8"/>
                <a:stretch>
                  <a:fillRect l="-1865" t="-5263" b="-140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07C03C-131A-7EBD-5FDE-7662614EA3AC}"/>
              </a:ext>
            </a:extLst>
          </p:cNvPr>
          <p:cNvCxnSpPr/>
          <p:nvPr/>
        </p:nvCxnSpPr>
        <p:spPr>
          <a:xfrm>
            <a:off x="461639" y="3429000"/>
            <a:ext cx="83044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56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E35D-AEFB-724E-B5A7-B6CF7AB8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F552-AB28-9147-B8FC-B943827B0B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example/counterexample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enumeration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inference (aka direct proof)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trivially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induction (strong and weak)</a:t>
            </a:r>
          </a:p>
        </p:txBody>
      </p:sp>
    </p:spTree>
    <p:extLst>
      <p:ext uri="{BB962C8B-B14F-4D97-AF65-F5344CB8AC3E}">
        <p14:creationId xmlns:p14="http://schemas.microsoft.com/office/powerpoint/2010/main" val="102081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F4E5-E3AB-3142-8527-8A264870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 (weak)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223A-5691-1A44-A6D2-01110B7E09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Proving something about a sequence of events by:</a:t>
            </a:r>
          </a:p>
          <a:p>
            <a:pPr marL="514350" indent="-514350">
              <a:buAutoNum type="arabicPeriod"/>
            </a:pPr>
            <a:r>
              <a:rPr lang="en-US" sz="2800" dirty="0"/>
              <a:t>first: proving that some starting case is true and</a:t>
            </a:r>
          </a:p>
          <a:p>
            <a:pPr marL="514350" indent="-514350">
              <a:buAutoNum type="arabicPeriod"/>
            </a:pPr>
            <a:r>
              <a:rPr lang="en-US" sz="2800" dirty="0"/>
              <a:t>then: proving that if a given event in the sequence were true then the next event would be true</a:t>
            </a:r>
          </a:p>
        </p:txBody>
      </p:sp>
    </p:spTree>
    <p:extLst>
      <p:ext uri="{BB962C8B-B14F-4D97-AF65-F5344CB8AC3E}">
        <p14:creationId xmlns:p14="http://schemas.microsoft.com/office/powerpoint/2010/main" val="6625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8030-FE4E-4A41-BED6-6A7070FA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 (weak)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2241-C993-B745-8272-1CBBDE307E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/>
              <a:t>Base case: </a:t>
            </a:r>
            <a:r>
              <a:rPr lang="en-US" sz="2400" dirty="0"/>
              <a:t>prove some starting case is true</a:t>
            </a:r>
          </a:p>
          <a:p>
            <a:pPr marL="514350" indent="-514350">
              <a:buAutoNum type="arabicPeriod"/>
            </a:pPr>
            <a:r>
              <a:rPr lang="en-US" sz="2400" b="1" dirty="0"/>
              <a:t>Inductive case: </a:t>
            </a:r>
            <a:r>
              <a:rPr lang="en-US" sz="2400" dirty="0"/>
              <a:t>Assume some event is true and prove the next event is true</a:t>
            </a:r>
          </a:p>
          <a:p>
            <a:pPr marL="834390" lvl="1" indent="-514350">
              <a:buAutoNum type="alphaLcPeriod"/>
            </a:pPr>
            <a:r>
              <a:rPr lang="en-US" sz="2400" b="1" dirty="0"/>
              <a:t>Inductive hypothesis:</a:t>
            </a:r>
            <a:r>
              <a:rPr lang="en-US" sz="2400" dirty="0"/>
              <a:t> Assume the event is true (usually k or k-1)</a:t>
            </a:r>
          </a:p>
          <a:p>
            <a:pPr marL="834390" lvl="1" indent="-514350">
              <a:buAutoNum type="alphaLcPeriod"/>
            </a:pPr>
            <a:r>
              <a:rPr lang="en-US" sz="2400" b="1" dirty="0"/>
              <a:t>Inductive step to prove: </a:t>
            </a:r>
            <a:r>
              <a:rPr lang="en-US" sz="2400" dirty="0"/>
              <a:t>What you’re trying to prove </a:t>
            </a:r>
            <a:r>
              <a:rPr lang="en-US" sz="2400" i="1" dirty="0"/>
              <a:t>assuming</a:t>
            </a:r>
            <a:r>
              <a:rPr lang="en-US" sz="2400" dirty="0"/>
              <a:t> the inductive hypothesis is true</a:t>
            </a:r>
          </a:p>
          <a:p>
            <a:pPr marL="834390" lvl="1" indent="-514350">
              <a:buAutoNum type="alphaLcPeriod"/>
            </a:pPr>
            <a:r>
              <a:rPr lang="en-US" sz="2400" b="1" dirty="0"/>
              <a:t>Proof of inductive step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93965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etwo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two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twork">
  <a:themeElements>
    <a:clrScheme name="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etwo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two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1954</Words>
  <Application>Microsoft Macintosh PowerPoint</Application>
  <PresentationFormat>On-screen Show (4:3)</PresentationFormat>
  <Paragraphs>295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Cambria Math</vt:lpstr>
      <vt:lpstr>Helvetica Neue</vt:lpstr>
      <vt:lpstr>Wingdings</vt:lpstr>
      <vt:lpstr>Wingdings 2</vt:lpstr>
      <vt:lpstr>Network</vt:lpstr>
      <vt:lpstr>Big O</vt:lpstr>
      <vt:lpstr>Administrative</vt:lpstr>
      <vt:lpstr>Proofs</vt:lpstr>
      <vt:lpstr>An example</vt:lpstr>
      <vt:lpstr>An example</vt:lpstr>
      <vt:lpstr>An example</vt:lpstr>
      <vt:lpstr>Proof techniques?</vt:lpstr>
      <vt:lpstr>Proof by induction (weak)</vt:lpstr>
      <vt:lpstr>Proof by induction (weak)</vt:lpstr>
      <vt:lpstr>Proof by induction example</vt:lpstr>
      <vt:lpstr>Base case</vt:lpstr>
      <vt:lpstr>Inductive case</vt:lpstr>
      <vt:lpstr>Inductive case</vt:lpstr>
      <vt:lpstr>Inductive case: proof</vt:lpstr>
      <vt:lpstr>Inductive case: proof</vt:lpstr>
      <vt:lpstr>Layout of a proof by induction</vt:lpstr>
      <vt:lpstr>PowerPoint Presentation</vt:lpstr>
      <vt:lpstr>Inductive proofs</vt:lpstr>
      <vt:lpstr>Inductive proofs</vt:lpstr>
      <vt:lpstr>Sorting</vt:lpstr>
      <vt:lpstr>Sorting</vt:lpstr>
      <vt:lpstr>Sorting</vt:lpstr>
      <vt:lpstr>PowerPoint Presentation</vt:lpstr>
      <vt:lpstr>Insertion-sort</vt:lpstr>
      <vt:lpstr>Insertion-sort</vt:lpstr>
      <vt:lpstr>Loop invariant</vt:lpstr>
      <vt:lpstr>Loop invariant</vt:lpstr>
      <vt:lpstr>Loop invariant</vt:lpstr>
      <vt:lpstr>Insertion-sort</vt:lpstr>
      <vt:lpstr>Asymptotic notation</vt:lpstr>
      <vt:lpstr>Asymptotic notation</vt:lpstr>
      <vt:lpstr>For example…</vt:lpstr>
      <vt:lpstr>Runtime examples</vt:lpstr>
      <vt:lpstr>Big O: Upper bound</vt:lpstr>
      <vt:lpstr>Big O: Upper bound</vt:lpstr>
      <vt:lpstr>Big O: Upper bound</vt:lpstr>
      <vt:lpstr>Big O: Upper bound</vt:lpstr>
      <vt:lpstr>Big O: Upper bound</vt:lpstr>
      <vt:lpstr>Omega: Lower bound</vt:lpstr>
      <vt:lpstr>Omega: Lower bound</vt:lpstr>
      <vt:lpstr>Omega: Lower bound</vt:lpstr>
      <vt:lpstr>Theta: Upper and lower bound</vt:lpstr>
      <vt:lpstr>Theta: Upper and lower bound</vt:lpstr>
      <vt:lpstr>Theta: Upper and lower bound</vt:lpstr>
      <vt:lpstr>Theta: Upper and lower bound</vt:lpstr>
      <vt:lpstr>Visually</vt:lpstr>
      <vt:lpstr>Visually: upper bound</vt:lpstr>
      <vt:lpstr>Visually: lower bound</vt:lpstr>
      <vt:lpstr>worst-case vs. best-case vs. overall</vt:lpstr>
      <vt:lpstr>Some rules of thumb</vt:lpstr>
      <vt:lpstr>Some rules of thumb</vt:lpstr>
      <vt:lpstr>Big O</vt:lpstr>
      <vt:lpstr>Insertion-sort</vt:lpstr>
      <vt:lpstr>Insertion-sort</vt:lpstr>
      <vt:lpstr>Insertion-sort</vt:lpstr>
      <vt:lpstr>Some examples</vt:lpstr>
      <vt:lpstr>Some examples</vt:lpstr>
      <vt:lpstr>Some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</dc:title>
  <cp:lastModifiedBy>Collins Munene Kariuki</cp:lastModifiedBy>
  <cp:revision>41</cp:revision>
  <dcterms:modified xsi:type="dcterms:W3CDTF">2024-02-29T04:54:29Z</dcterms:modified>
</cp:coreProperties>
</file>