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74"/>
  </p:notesMasterIdLst>
  <p:sldIdLst>
    <p:sldId id="256" r:id="rId2"/>
    <p:sldId id="257" r:id="rId3"/>
    <p:sldId id="269" r:id="rId4"/>
    <p:sldId id="285" r:id="rId5"/>
    <p:sldId id="286" r:id="rId6"/>
    <p:sldId id="287" r:id="rId7"/>
    <p:sldId id="288" r:id="rId8"/>
    <p:sldId id="417" r:id="rId9"/>
    <p:sldId id="418" r:id="rId10"/>
    <p:sldId id="446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44" r:id="rId37"/>
    <p:sldId id="445" r:id="rId38"/>
    <p:sldId id="259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82" r:id="rId51"/>
    <p:sldId id="367" r:id="rId52"/>
    <p:sldId id="368" r:id="rId53"/>
    <p:sldId id="369" r:id="rId54"/>
    <p:sldId id="370" r:id="rId55"/>
    <p:sldId id="371" r:id="rId56"/>
    <p:sldId id="372" r:id="rId57"/>
    <p:sldId id="415" r:id="rId58"/>
    <p:sldId id="416" r:id="rId59"/>
    <p:sldId id="373" r:id="rId60"/>
    <p:sldId id="447" r:id="rId61"/>
    <p:sldId id="374" r:id="rId62"/>
    <p:sldId id="449" r:id="rId63"/>
    <p:sldId id="375" r:id="rId64"/>
    <p:sldId id="376" r:id="rId65"/>
    <p:sldId id="377" r:id="rId66"/>
    <p:sldId id="448" r:id="rId67"/>
    <p:sldId id="450" r:id="rId68"/>
    <p:sldId id="378" r:id="rId69"/>
    <p:sldId id="379" r:id="rId70"/>
    <p:sldId id="380" r:id="rId71"/>
    <p:sldId id="381" r:id="rId72"/>
    <p:sldId id="451" r:id="rId73"/>
  </p:sldIdLst>
  <p:sldSz cx="9144000" cy="6858000" type="screen4x3"/>
  <p:notesSz cx="6858000" cy="9144000"/>
  <p:custDataLst>
    <p:tags r:id="rId7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/>
    <p:restoredTop sz="94607"/>
  </p:normalViewPr>
  <p:slideViewPr>
    <p:cSldViewPr>
      <p:cViewPr varScale="1">
        <p:scale>
          <a:sx n="101" d="100"/>
          <a:sy n="101" d="100"/>
        </p:scale>
        <p:origin x="170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6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2797A-338C-0745-BDDF-87B3E86CCDDC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18515-0579-8F4D-990C-7C9DDB333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69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18515-0579-8F4D-990C-7C9DDB333F8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71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43128E18-B0DC-9F49-83EB-CACBBE3EC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826FD7B8-7AC0-6B47-B8C7-A73028DE4D76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BCE8B92C-D08A-C449-8075-1DB407A64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D6CE4A9A-4927-C440-BBE5-59E6C74D6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C2167835-FCC3-D746-AFEC-B8D67FD1C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6880A51A-D318-9042-9FC0-8F4BB2897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3C01AB0F-FDD3-4440-8BC2-0039B7BCB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C84CE662-896D-9A4B-8295-9A06208E6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6A0A1FDA-A719-2047-889A-AAAE4632F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ACC06929-3D0C-4A42-AB56-91DA20EC4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2A2D6CD2-97F1-1545-9143-4C53CFCA1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2C2EBBD4-1D00-294C-AB05-5E32138C6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B401410C-0D90-2442-8D90-686148C77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9119E372-1004-DD48-A7F5-C1D1CB3C7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216294A0-46AD-794B-B6D9-83EEACC8C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2F101E89-9EE2-A941-8495-060185F3C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C27FEF75-7E25-CF4C-AA4F-22045404D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191DBDD1-6131-2849-BDB4-062FB97B1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F569D03F-C37A-1A42-996E-6A616F3EA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2C4AEFB5-39F5-FC40-96E8-8E726D8A1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BC84A87E-3F57-8B43-9E9A-51AEE1D29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FFCE29D7-439A-8546-AA60-C00DDCED6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86951249-4C2C-E540-9DAD-05FE3BC8A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1088E802-11C9-D044-98C8-B3EDDEA2A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35140624-5B02-C447-8B1E-2C66AC56A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B5DEE1A1-0484-F744-899D-CA4F4064A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B69A338D-5FC6-3A45-8C5C-C18834681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7D2DEF87-62C8-BB46-9A1F-58E9F9DE9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E71735F4-255A-5442-91E8-CC896CF2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1D56D7A1-0419-D94A-A98B-C8466BE0D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E50037CE-8081-C141-A39B-C3ECFAC3F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DDF46089-8CD7-9E49-9794-E4DC3D154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48A42520-C14E-044A-8EDA-8C7B80B1A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01B24235-74EF-DC43-8207-BA5604C99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B9234906-F3D3-444F-8E89-0EB1D540D6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4E572B78-239C-224A-8A2A-11C70A9514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0339F8AC-9080-EB4E-9047-E3599CFD36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58512C9F-3ADC-054C-8C89-86F8BE35B3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43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DE0624D-E1C0-C844-A018-5E87612413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2CAF5D-9D8F-B342-B2F9-E7A810EBEE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8E1663D-6C3F-984F-87CB-BD2C5B9222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66802-50A7-E94B-9EF8-7EDCAC298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3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46C986-1E97-DF47-9844-C9C29F3361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4034216-B326-A34F-800B-0032CAFC88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6DEAA6D-0DCB-EF47-AB56-71223D9AB0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702625-B1FC-B542-A786-34D4A070A6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313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441ED0-4A0F-264A-AA43-91DD8CB5BD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69F14D-2AE4-8447-942A-AD5D88F939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FBCD222-92FE-A545-A3B9-72D9808D8E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1F33F-6214-3445-A8F3-EB11CEF9BF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141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524565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8263CF-B016-4941-94B1-273860C84B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8C86E18-FC9E-E742-A29B-E9A35A2082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E4E8453-D47F-E944-ABC2-B8E4DCE6B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CDC45E-A7BE-7947-B51C-E2D09DEEB8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28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9B4A65D-57F1-BD4C-BAD6-2000D3D1D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A0DC37-FA39-7A48-AEA2-763D80119E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36AA4CC-758E-664E-BC33-5CFFA0D890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A0F8AE-8564-AC41-BBE6-0F84FB74C1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94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A4C69A-B579-7E4A-BFF7-1DF5AE565C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36AE7D-DA95-6548-8A16-2B7F757C8E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2601D6B-B00E-204E-BAAD-47C4B49807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D4DF1D-3D36-744D-9DF0-ED8B89413B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7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F37DFF9-2259-7948-89E9-72EA42B086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15A3CD6-9108-ED45-B345-FEBAE3CAC7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75927BB-0E34-8D46-AACD-C7D95835B1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041BA2-4F99-714A-B79B-A78B858CFC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50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9EB0015-CCA2-814A-8965-6309390E81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96DEE23-4249-2F45-A9CD-3965D7354E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177B9DC-CECB-614F-88FF-1CC856F9D2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80AE44-9E98-CD46-86B8-0190EB3C8E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43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5E44D6C-A140-0248-A44B-F01E9795D8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1DA82AC-A281-C041-95B3-B8CE7C465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CBD4527-60D1-6646-9A50-66D39C6F80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A0A85-58C0-7543-82E6-6E86B0948C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03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7261F7-A960-1A4F-B428-6F1C02FCBF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AF4A10-3A7A-8843-A51F-C07287C3A6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8E66EE1-A712-5149-B45E-2DDFF097A2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71964-F012-A84A-8D88-D0147C371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03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FDD76A-F822-5645-8283-10A5BEF98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994B21-6AC3-9A48-8EBA-89D4F89352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0CF1D7F-15DC-034C-86E3-07C3FCEAB6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5C23A-B0AE-0145-8253-0AF996A03F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359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>
            <a:extLst>
              <a:ext uri="{FF2B5EF4-FFF2-40B4-BE49-F238E27FC236}">
                <a16:creationId xmlns:a16="http://schemas.microsoft.com/office/drawing/2014/main" id="{309CA92E-ACF4-CA46-AD97-3C3DC1560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1EB752F-2E98-3C48-938B-D158DDC15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47077763-AEAF-4344-98D5-A8D241B6C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551092D6-E396-014D-8A82-6559331D458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7302DA03-5762-7749-91F0-81424A77F6A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22332EC2-9B43-2A4D-8B43-81F529533AA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F193BAD6-778E-D344-ABD4-CF1176D9C73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098C62C3-0BFB-7641-96ED-81D9C53F971B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8201" name="Oval 9">
              <a:extLst>
                <a:ext uri="{FF2B5EF4-FFF2-40B4-BE49-F238E27FC236}">
                  <a16:creationId xmlns:a16="http://schemas.microsoft.com/office/drawing/2014/main" id="{7DC605DD-8BDC-BB4B-A330-B3AD85967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2" name="Oval 10">
              <a:extLst>
                <a:ext uri="{FF2B5EF4-FFF2-40B4-BE49-F238E27FC236}">
                  <a16:creationId xmlns:a16="http://schemas.microsoft.com/office/drawing/2014/main" id="{E8918986-C82C-E44A-BA7F-1A7FF722D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3" name="Oval 11">
              <a:extLst>
                <a:ext uri="{FF2B5EF4-FFF2-40B4-BE49-F238E27FC236}">
                  <a16:creationId xmlns:a16="http://schemas.microsoft.com/office/drawing/2014/main" id="{7A89D7DD-4531-A042-8CC8-BF24A0944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4" name="Oval 12">
              <a:extLst>
                <a:ext uri="{FF2B5EF4-FFF2-40B4-BE49-F238E27FC236}">
                  <a16:creationId xmlns:a16="http://schemas.microsoft.com/office/drawing/2014/main" id="{BEC1062F-A34D-6149-BE2D-B83CD01B0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5" name="Oval 13">
              <a:extLst>
                <a:ext uri="{FF2B5EF4-FFF2-40B4-BE49-F238E27FC236}">
                  <a16:creationId xmlns:a16="http://schemas.microsoft.com/office/drawing/2014/main" id="{40FE77A9-1F9A-E14E-B68D-F8B48BCD6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6" name="Oval 14">
              <a:extLst>
                <a:ext uri="{FF2B5EF4-FFF2-40B4-BE49-F238E27FC236}">
                  <a16:creationId xmlns:a16="http://schemas.microsoft.com/office/drawing/2014/main" id="{2619C6E1-941B-ED43-B46F-2ABE13C4F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7" name="Oval 15">
              <a:extLst>
                <a:ext uri="{FF2B5EF4-FFF2-40B4-BE49-F238E27FC236}">
                  <a16:creationId xmlns:a16="http://schemas.microsoft.com/office/drawing/2014/main" id="{6487D731-7F12-EF46-A434-E66C58A94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8" name="Oval 16">
              <a:extLst>
                <a:ext uri="{FF2B5EF4-FFF2-40B4-BE49-F238E27FC236}">
                  <a16:creationId xmlns:a16="http://schemas.microsoft.com/office/drawing/2014/main" id="{FEE72F96-3B5C-0B44-A7C1-03300C406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9" name="Oval 17">
              <a:extLst>
                <a:ext uri="{FF2B5EF4-FFF2-40B4-BE49-F238E27FC236}">
                  <a16:creationId xmlns:a16="http://schemas.microsoft.com/office/drawing/2014/main" id="{98F0C216-94D0-4D44-841F-FAE7647EE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0" name="Oval 18">
              <a:extLst>
                <a:ext uri="{FF2B5EF4-FFF2-40B4-BE49-F238E27FC236}">
                  <a16:creationId xmlns:a16="http://schemas.microsoft.com/office/drawing/2014/main" id="{35FA0C28-CF18-0E49-8F75-3F5D623DF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1" name="Oval 19">
              <a:extLst>
                <a:ext uri="{FF2B5EF4-FFF2-40B4-BE49-F238E27FC236}">
                  <a16:creationId xmlns:a16="http://schemas.microsoft.com/office/drawing/2014/main" id="{E4983BD7-7775-BD40-9374-C17C50A78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2" name="Oval 20">
              <a:extLst>
                <a:ext uri="{FF2B5EF4-FFF2-40B4-BE49-F238E27FC236}">
                  <a16:creationId xmlns:a16="http://schemas.microsoft.com/office/drawing/2014/main" id="{E5F9CD10-D7EA-E948-B6C6-9A38432FC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3" name="Oval 21">
              <a:extLst>
                <a:ext uri="{FF2B5EF4-FFF2-40B4-BE49-F238E27FC236}">
                  <a16:creationId xmlns:a16="http://schemas.microsoft.com/office/drawing/2014/main" id="{EFF7BF1E-0A6D-D44C-B0FF-B8ADA013D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4" name="Oval 22">
              <a:extLst>
                <a:ext uri="{FF2B5EF4-FFF2-40B4-BE49-F238E27FC236}">
                  <a16:creationId xmlns:a16="http://schemas.microsoft.com/office/drawing/2014/main" id="{8A1E0346-1B0F-2145-8F03-5F07EBFC6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5" name="Oval 23">
              <a:extLst>
                <a:ext uri="{FF2B5EF4-FFF2-40B4-BE49-F238E27FC236}">
                  <a16:creationId xmlns:a16="http://schemas.microsoft.com/office/drawing/2014/main" id="{D7A70128-F292-D44B-ABC3-F0AECC980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6" name="Oval 24">
              <a:extLst>
                <a:ext uri="{FF2B5EF4-FFF2-40B4-BE49-F238E27FC236}">
                  <a16:creationId xmlns:a16="http://schemas.microsoft.com/office/drawing/2014/main" id="{11B154E0-2F22-6B42-9727-9C5FB2768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7" name="Oval 25">
              <a:extLst>
                <a:ext uri="{FF2B5EF4-FFF2-40B4-BE49-F238E27FC236}">
                  <a16:creationId xmlns:a16="http://schemas.microsoft.com/office/drawing/2014/main" id="{239E4AB7-9D95-BE46-B025-15D27977C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8" name="Oval 26">
              <a:extLst>
                <a:ext uri="{FF2B5EF4-FFF2-40B4-BE49-F238E27FC236}">
                  <a16:creationId xmlns:a16="http://schemas.microsoft.com/office/drawing/2014/main" id="{91C2171D-C570-D440-99F3-9C28C8691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9" name="Oval 27">
              <a:extLst>
                <a:ext uri="{FF2B5EF4-FFF2-40B4-BE49-F238E27FC236}">
                  <a16:creationId xmlns:a16="http://schemas.microsoft.com/office/drawing/2014/main" id="{30C5EA3A-AB17-E74D-AF73-4A65367A8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0" name="Oval 28">
              <a:extLst>
                <a:ext uri="{FF2B5EF4-FFF2-40B4-BE49-F238E27FC236}">
                  <a16:creationId xmlns:a16="http://schemas.microsoft.com/office/drawing/2014/main" id="{3AF53BD6-579C-A54E-8D16-17E5AD090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1" name="Oval 29">
              <a:extLst>
                <a:ext uri="{FF2B5EF4-FFF2-40B4-BE49-F238E27FC236}">
                  <a16:creationId xmlns:a16="http://schemas.microsoft.com/office/drawing/2014/main" id="{7DE43237-335D-6145-880B-CD44491BB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2" name="Oval 30">
              <a:extLst>
                <a:ext uri="{FF2B5EF4-FFF2-40B4-BE49-F238E27FC236}">
                  <a16:creationId xmlns:a16="http://schemas.microsoft.com/office/drawing/2014/main" id="{60BFE71C-50E2-8A4F-A930-57FBB06BB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3" name="Oval 31">
              <a:extLst>
                <a:ext uri="{FF2B5EF4-FFF2-40B4-BE49-F238E27FC236}">
                  <a16:creationId xmlns:a16="http://schemas.microsoft.com/office/drawing/2014/main" id="{0514FAE7-D1F5-C545-BE32-32314B5C2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4" name="Oval 32">
              <a:extLst>
                <a:ext uri="{FF2B5EF4-FFF2-40B4-BE49-F238E27FC236}">
                  <a16:creationId xmlns:a16="http://schemas.microsoft.com/office/drawing/2014/main" id="{D9B3A4D5-3D81-9146-A0A4-CA4FF1E30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5" name="Oval 33">
              <a:extLst>
                <a:ext uri="{FF2B5EF4-FFF2-40B4-BE49-F238E27FC236}">
                  <a16:creationId xmlns:a16="http://schemas.microsoft.com/office/drawing/2014/main" id="{130B988C-268C-BA4A-965E-CF9A7F157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6" name="Oval 34">
              <a:extLst>
                <a:ext uri="{FF2B5EF4-FFF2-40B4-BE49-F238E27FC236}">
                  <a16:creationId xmlns:a16="http://schemas.microsoft.com/office/drawing/2014/main" id="{3C0D0013-D472-1240-B3CB-D60929D1E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7" name="Oval 35">
              <a:extLst>
                <a:ext uri="{FF2B5EF4-FFF2-40B4-BE49-F238E27FC236}">
                  <a16:creationId xmlns:a16="http://schemas.microsoft.com/office/drawing/2014/main" id="{F547058C-7162-D04A-AFCC-16F087555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8" name="Oval 36">
              <a:extLst>
                <a:ext uri="{FF2B5EF4-FFF2-40B4-BE49-F238E27FC236}">
                  <a16:creationId xmlns:a16="http://schemas.microsoft.com/office/drawing/2014/main" id="{1ABC502D-246A-D945-A841-106D7667D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9" name="Oval 37">
              <a:extLst>
                <a:ext uri="{FF2B5EF4-FFF2-40B4-BE49-F238E27FC236}">
                  <a16:creationId xmlns:a16="http://schemas.microsoft.com/office/drawing/2014/main" id="{9F0AF30C-DFA5-9C4B-BB33-1561A4811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30" name="Oval 38">
              <a:extLst>
                <a:ext uri="{FF2B5EF4-FFF2-40B4-BE49-F238E27FC236}">
                  <a16:creationId xmlns:a16="http://schemas.microsoft.com/office/drawing/2014/main" id="{02FB377C-7D86-1748-AD59-21EAAA00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31" name="Oval 39">
              <a:extLst>
                <a:ext uri="{FF2B5EF4-FFF2-40B4-BE49-F238E27FC236}">
                  <a16:creationId xmlns:a16="http://schemas.microsoft.com/office/drawing/2014/main" id="{5B250D1E-390E-A746-9322-39CD03504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4.emf"/><Relationship Id="rId7" Type="http://schemas.openxmlformats.org/officeDocument/2006/relationships/image" Target="../media/image16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8.emf"/><Relationship Id="rId5" Type="http://schemas.openxmlformats.org/officeDocument/2006/relationships/image" Target="../media/image15.e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7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1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7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4.emf"/><Relationship Id="rId7" Type="http://schemas.openxmlformats.org/officeDocument/2006/relationships/image" Target="../media/image22.png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5" Type="http://schemas.openxmlformats.org/officeDocument/2006/relationships/image" Target="../media/image25.emf"/><Relationship Id="rId10" Type="http://schemas.openxmlformats.org/officeDocument/2006/relationships/image" Target="../media/image25.png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4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emf"/><Relationship Id="rId7" Type="http://schemas.openxmlformats.org/officeDocument/2006/relationships/image" Target="../media/image27.png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10" Type="http://schemas.openxmlformats.org/officeDocument/2006/relationships/image" Target="../media/image30.png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emf"/><Relationship Id="rId7" Type="http://schemas.openxmlformats.org/officeDocument/2006/relationships/image" Target="../media/image27.png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10" Type="http://schemas.openxmlformats.org/officeDocument/2006/relationships/image" Target="../media/image32.png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3.png"/><Relationship Id="rId3" Type="http://schemas.openxmlformats.org/officeDocument/2006/relationships/image" Target="../media/image27.emf"/><Relationship Id="rId7" Type="http://schemas.openxmlformats.org/officeDocument/2006/relationships/image" Target="../media/image29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0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2.emf"/><Relationship Id="rId18" Type="http://schemas.openxmlformats.org/officeDocument/2006/relationships/oleObject" Target="../embeddings/oleObject37.bin"/><Relationship Id="rId3" Type="http://schemas.openxmlformats.org/officeDocument/2006/relationships/image" Target="../media/image27.emf"/><Relationship Id="rId7" Type="http://schemas.openxmlformats.org/officeDocument/2006/relationships/image" Target="../media/image29.e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34.emf"/><Relationship Id="rId2" Type="http://schemas.openxmlformats.org/officeDocument/2006/relationships/oleObject" Target="../embeddings/oleObject29.bin"/><Relationship Id="rId16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5" Type="http://schemas.openxmlformats.org/officeDocument/2006/relationships/image" Target="../media/image33.e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35.e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0.emf"/><Relationship Id="rId14" Type="http://schemas.openxmlformats.org/officeDocument/2006/relationships/oleObject" Target="../embeddings/oleObject35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38.e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43.emf"/><Relationship Id="rId2" Type="http://schemas.openxmlformats.org/officeDocument/2006/relationships/oleObject" Target="../embeddings/oleObject40.bin"/><Relationship Id="rId16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0.emf"/><Relationship Id="rId5" Type="http://schemas.openxmlformats.org/officeDocument/2006/relationships/image" Target="../media/image37.emf"/><Relationship Id="rId15" Type="http://schemas.openxmlformats.org/officeDocument/2006/relationships/image" Target="../media/image42.e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9.emf"/><Relationship Id="rId14" Type="http://schemas.openxmlformats.org/officeDocument/2006/relationships/oleObject" Target="../embeddings/oleObject4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image" Target="../media/image36.emf"/><Relationship Id="rId7" Type="http://schemas.openxmlformats.org/officeDocument/2006/relationships/image" Target="../media/image45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44.emf"/><Relationship Id="rId10" Type="http://schemas.openxmlformats.org/officeDocument/2006/relationships/image" Target="../media/image46.emf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2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image" Target="../media/image36.emf"/><Relationship Id="rId7" Type="http://schemas.openxmlformats.org/officeDocument/2006/relationships/image" Target="../media/image45.e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44.emf"/><Relationship Id="rId10" Type="http://schemas.openxmlformats.org/officeDocument/2006/relationships/image" Target="../media/image46.emf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7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36.emf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50.e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0.bin"/><Relationship Id="rId11" Type="http://schemas.openxmlformats.org/officeDocument/2006/relationships/oleObject" Target="../embeddings/oleObject63.bin"/><Relationship Id="rId5" Type="http://schemas.openxmlformats.org/officeDocument/2006/relationships/image" Target="../media/image47.emf"/><Relationship Id="rId10" Type="http://schemas.openxmlformats.org/officeDocument/2006/relationships/image" Target="../media/image49.emf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EC3D2D2-5BD6-314D-9360-9E2E2457B3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Recurrences</a:t>
            </a:r>
            <a:endParaRPr lang="en-US" dirty="0"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9898763-78DE-6141-B8CA-9FD4F99FD9E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David Kauchak	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cs140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Spring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7506-E203-F64D-9145-1157382A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CC7A-4FE9-034F-A330-FEC81192D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One approach:  </a:t>
            </a:r>
          </a:p>
          <a:p>
            <a:pPr>
              <a:buFontTx/>
              <a:buChar char="-"/>
              <a:defRPr/>
            </a:pPr>
            <a:r>
              <a:rPr lang="en-US" sz="2800" dirty="0"/>
              <a:t>Pretend like you have a working version of your function, but it only works on smaller sub-problems</a:t>
            </a:r>
          </a:p>
          <a:p>
            <a:pPr>
              <a:buFontTx/>
              <a:buChar char="-"/>
              <a:defRPr/>
            </a:pPr>
            <a:endParaRPr lang="en-US" sz="2800" dirty="0"/>
          </a:p>
          <a:p>
            <a:pPr>
              <a:buFontTx/>
              <a:buChar char="-"/>
              <a:defRPr/>
            </a:pPr>
            <a:r>
              <a:rPr lang="en-US" sz="2800" dirty="0"/>
              <a:t>If you split up the current problem in some way (e.g., in half) and solved those sub-problems, how could you then get the solution to the larger problem?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0A1CC05-C5B5-254C-8D83-D2627703B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Divide and Conquer: Sorting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18ABDECF-5A34-024D-A053-8F5D97091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How should we split the data?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What are the sub-problems we need to solve?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How do we combine the results from these sub-problems?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777DE1A-7965-E246-96BE-702250EAF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MergeSort</a:t>
            </a:r>
          </a:p>
        </p:txBody>
      </p:sp>
      <p:pic>
        <p:nvPicPr>
          <p:cNvPr id="19458" name="Picture 8">
            <a:extLst>
              <a:ext uri="{FF2B5EF4-FFF2-40B4-BE49-F238E27FC236}">
                <a16:creationId xmlns:a16="http://schemas.microsoft.com/office/drawing/2014/main" id="{403D5D12-CBD2-AE43-B245-00C1E442C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71628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6">
            <a:extLst>
              <a:ext uri="{FF2B5EF4-FFF2-40B4-BE49-F238E27FC236}">
                <a16:creationId xmlns:a16="http://schemas.microsoft.com/office/drawing/2014/main" id="{8BDAB0B6-832E-7D47-8B00-FEAE021FD1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MergeSort: Merge</a:t>
            </a:r>
          </a:p>
        </p:txBody>
      </p:sp>
      <p:sp>
        <p:nvSpPr>
          <p:cNvPr id="32776" name="Rectangle 8">
            <a:extLst>
              <a:ext uri="{FF2B5EF4-FFF2-40B4-BE49-F238E27FC236}">
                <a16:creationId xmlns:a16="http://schemas.microsoft.com/office/drawing/2014/main" id="{1E32EA6A-B738-F94E-8E1C-6932E3B47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68680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600" dirty="0">
                <a:latin typeface="Arial" charset="0"/>
                <a:ea typeface="ＭＳ Ｐゴシック" charset="0"/>
              </a:rPr>
              <a:t>Assuming L and R are sorted already, merge </a:t>
            </a:r>
            <a:br>
              <a:rPr lang="en-US" sz="2600" dirty="0">
                <a:latin typeface="Arial" charset="0"/>
                <a:ea typeface="ＭＳ Ｐゴシック" charset="0"/>
              </a:rPr>
            </a:br>
            <a:r>
              <a:rPr lang="en-US" sz="2600" dirty="0">
                <a:latin typeface="Arial" charset="0"/>
                <a:ea typeface="ＭＳ Ｐゴシック" charset="0"/>
              </a:rPr>
              <a:t>the two to create a single sorted array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132C72CD-E530-5C4C-80F9-B36A0FEAF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7797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Rectangle 7">
            <a:extLst>
              <a:ext uri="{FF2B5EF4-FFF2-40B4-BE49-F238E27FC236}">
                <a16:creationId xmlns:a16="http://schemas.microsoft.com/office/drawing/2014/main" id="{AE6415D9-6154-3F41-8ED4-41C96DD2B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076B8C25-3E70-6540-9EDC-2F94FC5EA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2  4  6  7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D7F9A3F6-89D3-B940-B01D-2BB65BAD7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1  3  5  8</a:t>
            </a:r>
          </a:p>
        </p:txBody>
      </p:sp>
      <p:pic>
        <p:nvPicPr>
          <p:cNvPr id="34822" name="Picture 6">
            <a:extLst>
              <a:ext uri="{FF2B5EF4-FFF2-40B4-BE49-F238E27FC236}">
                <a16:creationId xmlns:a16="http://schemas.microsoft.com/office/drawing/2014/main" id="{D805374C-9A4E-DB4A-B992-00A00D20F4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C812253-398B-DC4E-A7ED-AC9456C91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3A6B1C2F-2C20-5F40-BCD1-3828D9E5D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2  4  6  7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641F155A-072B-F74C-9057-B6B754559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1  3  5  8</a:t>
            </a:r>
          </a:p>
        </p:txBody>
      </p:sp>
      <p:pic>
        <p:nvPicPr>
          <p:cNvPr id="36869" name="Picture 5">
            <a:extLst>
              <a:ext uri="{FF2B5EF4-FFF2-40B4-BE49-F238E27FC236}">
                <a16:creationId xmlns:a16="http://schemas.microsoft.com/office/drawing/2014/main" id="{80A633A3-8858-2645-8206-804700C704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36870" name="Text Box 6">
            <a:extLst>
              <a:ext uri="{FF2B5EF4-FFF2-40B4-BE49-F238E27FC236}">
                <a16:creationId xmlns:a16="http://schemas.microsoft.com/office/drawing/2014/main" id="{281353A2-A4B9-CF4A-8FED-D418E8D6E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</a:t>
            </a:r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A0032C9C-A280-D148-A977-B7E9EE712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810000"/>
            <a:ext cx="54864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34671BC-85C7-7147-A2DF-051BEDDE42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BA8EE29B-9768-8A42-B373-B0F3FC209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sz="2400">
                <a:latin typeface="Arial" charset="0"/>
                <a:ea typeface="ＭＳ Ｐゴシック" charset="0"/>
              </a:rPr>
              <a:t>  4  6  7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FB8D594F-ECAA-494D-AE78-0DC86A3CB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1</a:t>
            </a:r>
            <a:r>
              <a:rPr lang="en-US" sz="2400">
                <a:latin typeface="Arial" charset="0"/>
                <a:ea typeface="ＭＳ Ｐゴシック" charset="0"/>
              </a:rPr>
              <a:t>  3  5  8</a:t>
            </a:r>
          </a:p>
        </p:txBody>
      </p:sp>
      <p:pic>
        <p:nvPicPr>
          <p:cNvPr id="37893" name="Picture 5">
            <a:extLst>
              <a:ext uri="{FF2B5EF4-FFF2-40B4-BE49-F238E27FC236}">
                <a16:creationId xmlns:a16="http://schemas.microsoft.com/office/drawing/2014/main" id="{94DCCB7A-CD78-F54C-AEE6-F476405D4A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37894" name="Text Box 6">
            <a:extLst>
              <a:ext uri="{FF2B5EF4-FFF2-40B4-BE49-F238E27FC236}">
                <a16:creationId xmlns:a16="http://schemas.microsoft.com/office/drawing/2014/main" id="{83248F14-4CE6-5B47-808C-619C8F490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</a:t>
            </a:r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E3031A23-9031-6B43-B333-4C53345B8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114800"/>
            <a:ext cx="54864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7896" name="Line 8">
            <a:extLst>
              <a:ext uri="{FF2B5EF4-FFF2-40B4-BE49-F238E27FC236}">
                <a16:creationId xmlns:a16="http://schemas.microsoft.com/office/drawing/2014/main" id="{6B2E4F24-C95B-8846-9BBA-3F7CD23411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7897" name="Line 9">
            <a:extLst>
              <a:ext uri="{FF2B5EF4-FFF2-40B4-BE49-F238E27FC236}">
                <a16:creationId xmlns:a16="http://schemas.microsoft.com/office/drawing/2014/main" id="{5ACEB547-25A6-A24E-8E69-CAFD3A37F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72412-FDFF-7B46-91F1-08905DBE78CD}"/>
              </a:ext>
            </a:extLst>
          </p:cNvPr>
          <p:cNvSpPr txBox="1"/>
          <p:nvPr/>
        </p:nvSpPr>
        <p:spPr>
          <a:xfrm>
            <a:off x="1440438" y="129540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8F342-F291-7F42-B25D-64772F6BBFC3}"/>
              </a:ext>
            </a:extLst>
          </p:cNvPr>
          <p:cNvSpPr txBox="1"/>
          <p:nvPr/>
        </p:nvSpPr>
        <p:spPr>
          <a:xfrm>
            <a:off x="3962400" y="1276906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FD2B7D40-318E-A74D-BF55-958459F3F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136195" name="Text Box 3">
            <a:extLst>
              <a:ext uri="{FF2B5EF4-FFF2-40B4-BE49-F238E27FC236}">
                <a16:creationId xmlns:a16="http://schemas.microsoft.com/office/drawing/2014/main" id="{C9C4D10A-0EE4-064C-B329-85B3CCA71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sz="2400">
                <a:latin typeface="Arial" charset="0"/>
                <a:ea typeface="ＭＳ Ｐゴシック" charset="0"/>
              </a:rPr>
              <a:t>  4  6  7</a:t>
            </a:r>
          </a:p>
        </p:txBody>
      </p:sp>
      <p:sp>
        <p:nvSpPr>
          <p:cNvPr id="136196" name="Rectangle 4">
            <a:extLst>
              <a:ext uri="{FF2B5EF4-FFF2-40B4-BE49-F238E27FC236}">
                <a16:creationId xmlns:a16="http://schemas.microsoft.com/office/drawing/2014/main" id="{7768EE73-45E2-2641-96BB-BFB63167D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1</a:t>
            </a:r>
            <a:r>
              <a:rPr lang="en-US" sz="2400">
                <a:latin typeface="Arial" charset="0"/>
                <a:ea typeface="ＭＳ Ｐゴシック" charset="0"/>
              </a:rPr>
              <a:t>  3  5  8</a:t>
            </a:r>
          </a:p>
        </p:txBody>
      </p:sp>
      <p:pic>
        <p:nvPicPr>
          <p:cNvPr id="136197" name="Picture 5">
            <a:extLst>
              <a:ext uri="{FF2B5EF4-FFF2-40B4-BE49-F238E27FC236}">
                <a16:creationId xmlns:a16="http://schemas.microsoft.com/office/drawing/2014/main" id="{F4FE4A25-5ABC-B241-AB4A-75E888419A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36198" name="Text Box 6">
            <a:extLst>
              <a:ext uri="{FF2B5EF4-FFF2-40B4-BE49-F238E27FC236}">
                <a16:creationId xmlns:a16="http://schemas.microsoft.com/office/drawing/2014/main" id="{021F0508-985B-534C-BE59-ED966D682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33380B47-42F4-5340-A37C-43D6D44DF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00600"/>
            <a:ext cx="54864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00" name="Line 8">
            <a:extLst>
              <a:ext uri="{FF2B5EF4-FFF2-40B4-BE49-F238E27FC236}">
                <a16:creationId xmlns:a16="http://schemas.microsoft.com/office/drawing/2014/main" id="{AEA7163D-BC69-EB4A-A28E-14CB8F9D5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01" name="Line 9">
            <a:extLst>
              <a:ext uri="{FF2B5EF4-FFF2-40B4-BE49-F238E27FC236}">
                <a16:creationId xmlns:a16="http://schemas.microsoft.com/office/drawing/2014/main" id="{039CA75C-482D-474B-AD49-7873B67BE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CC146B-30E9-B64D-857C-BD3D3F1D0C8C}"/>
              </a:ext>
            </a:extLst>
          </p:cNvPr>
          <p:cNvSpPr txBox="1"/>
          <p:nvPr/>
        </p:nvSpPr>
        <p:spPr>
          <a:xfrm>
            <a:off x="1440438" y="129540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09BFE9-7064-5B46-A145-3A9D24ACA2DC}"/>
              </a:ext>
            </a:extLst>
          </p:cNvPr>
          <p:cNvSpPr txBox="1"/>
          <p:nvPr/>
        </p:nvSpPr>
        <p:spPr>
          <a:xfrm>
            <a:off x="3962400" y="1276906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C31DB36-9537-0047-97D8-AAA87D855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62B3FD86-4A03-A54C-8F61-CA0262E64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sz="2400">
                <a:latin typeface="Arial" charset="0"/>
                <a:ea typeface="ＭＳ Ｐゴシック" charset="0"/>
              </a:rPr>
              <a:t>  4  6  7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BD490668-0EBD-CB46-BDDA-8F028A42E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1</a:t>
            </a:r>
            <a:r>
              <a:rPr lang="en-US" sz="2400">
                <a:latin typeface="Arial" charset="0"/>
                <a:ea typeface="ＭＳ Ｐゴシック" charset="0"/>
              </a:rPr>
              <a:t>  3  5  8</a:t>
            </a:r>
          </a:p>
        </p:txBody>
      </p:sp>
      <p:pic>
        <p:nvPicPr>
          <p:cNvPr id="38917" name="Picture 5">
            <a:extLst>
              <a:ext uri="{FF2B5EF4-FFF2-40B4-BE49-F238E27FC236}">
                <a16:creationId xmlns:a16="http://schemas.microsoft.com/office/drawing/2014/main" id="{994A3905-3641-B246-BE93-A085C93295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38918" name="Text Box 6">
            <a:extLst>
              <a:ext uri="{FF2B5EF4-FFF2-40B4-BE49-F238E27FC236}">
                <a16:creationId xmlns:a16="http://schemas.microsoft.com/office/drawing/2014/main" id="{7E88A060-0DBE-EB4C-815F-07D56523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 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9CC73953-2F20-234F-9FB1-CCEC7331B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05400"/>
            <a:ext cx="54102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20" name="Line 8">
            <a:extLst>
              <a:ext uri="{FF2B5EF4-FFF2-40B4-BE49-F238E27FC236}">
                <a16:creationId xmlns:a16="http://schemas.microsoft.com/office/drawing/2014/main" id="{0278154C-4487-2249-9F74-2439E9215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21" name="Line 9">
            <a:extLst>
              <a:ext uri="{FF2B5EF4-FFF2-40B4-BE49-F238E27FC236}">
                <a16:creationId xmlns:a16="http://schemas.microsoft.com/office/drawing/2014/main" id="{838589AE-A1E6-B344-A2B8-5FDE69D2B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782C62-7B68-234D-9C71-82465DD30E74}"/>
              </a:ext>
            </a:extLst>
          </p:cNvPr>
          <p:cNvSpPr txBox="1"/>
          <p:nvPr/>
        </p:nvSpPr>
        <p:spPr>
          <a:xfrm>
            <a:off x="1745238" y="129540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FB7DA7-F6A8-8E4D-9325-F80DFC59E373}"/>
              </a:ext>
            </a:extLst>
          </p:cNvPr>
          <p:cNvSpPr txBox="1"/>
          <p:nvPr/>
        </p:nvSpPr>
        <p:spPr>
          <a:xfrm>
            <a:off x="3962400" y="1276906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6762A46-8CB8-134F-BCD1-03D68562B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A9D04334-976F-5841-AF07-E05C4B917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sz="2400">
                <a:latin typeface="Arial" charset="0"/>
                <a:ea typeface="ＭＳ Ｐゴシック" charset="0"/>
              </a:rPr>
              <a:t>  4  6  7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2A70DD5C-9D04-7240-9584-8C7914A87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1 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 sz="2400">
                <a:latin typeface="Arial" charset="0"/>
                <a:ea typeface="ＭＳ Ｐゴシック" charset="0"/>
              </a:rPr>
              <a:t>  5  8</a:t>
            </a:r>
          </a:p>
        </p:txBody>
      </p:sp>
      <p:pic>
        <p:nvPicPr>
          <p:cNvPr id="39941" name="Picture 5">
            <a:extLst>
              <a:ext uri="{FF2B5EF4-FFF2-40B4-BE49-F238E27FC236}">
                <a16:creationId xmlns:a16="http://schemas.microsoft.com/office/drawing/2014/main" id="{4F63C395-7F71-184F-9B32-C35BE99120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39942" name="Text Box 6">
            <a:extLst>
              <a:ext uri="{FF2B5EF4-FFF2-40B4-BE49-F238E27FC236}">
                <a16:creationId xmlns:a16="http://schemas.microsoft.com/office/drawing/2014/main" id="{A697F935-6696-C546-8F3B-082A1D006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 1</a:t>
            </a:r>
            <a:endParaRPr lang="en-US" sz="2400">
              <a:solidFill>
                <a:srgbClr val="FF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9944" name="Line 8">
            <a:extLst>
              <a:ext uri="{FF2B5EF4-FFF2-40B4-BE49-F238E27FC236}">
                <a16:creationId xmlns:a16="http://schemas.microsoft.com/office/drawing/2014/main" id="{BEE33B41-051B-CE4D-9781-851397117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9945" name="Line 9">
            <a:extLst>
              <a:ext uri="{FF2B5EF4-FFF2-40B4-BE49-F238E27FC236}">
                <a16:creationId xmlns:a16="http://schemas.microsoft.com/office/drawing/2014/main" id="{11A257DD-B7F2-6A4E-AAF5-E601146A6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9946" name="Rectangle 10">
            <a:extLst>
              <a:ext uri="{FF2B5EF4-FFF2-40B4-BE49-F238E27FC236}">
                <a16:creationId xmlns:a16="http://schemas.microsoft.com/office/drawing/2014/main" id="{86C24D9A-AA6A-B74D-8CA1-9E77DEF51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00600"/>
            <a:ext cx="54864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35AFEB-1EA1-3448-853E-A1E8662ED5C1}"/>
              </a:ext>
            </a:extLst>
          </p:cNvPr>
          <p:cNvSpPr txBox="1"/>
          <p:nvPr/>
        </p:nvSpPr>
        <p:spPr>
          <a:xfrm>
            <a:off x="1745238" y="130706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ECE34-37DD-2C47-9D52-494B99CA8B1D}"/>
              </a:ext>
            </a:extLst>
          </p:cNvPr>
          <p:cNvSpPr txBox="1"/>
          <p:nvPr/>
        </p:nvSpPr>
        <p:spPr>
          <a:xfrm>
            <a:off x="3962400" y="128857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F7735E4-34D2-0F41-866B-17C11FC39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Administrative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BAF6661-C885-BD43-9E08-21713F5E87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/>
              <a:t>How was assignment 0?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/>
              <a:t>Mentor hours posted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/>
              <a:t>Group assignment: must attend mentor hours on Thursday or Friday and submit group assignment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/>
              <a:t>Assignment 1 (due Sunday): must work with </a:t>
            </a:r>
            <a:r>
              <a:rPr lang="en-US" altLang="en-US" sz="2800" b="1" dirty="0"/>
              <a:t>different</a:t>
            </a:r>
            <a:r>
              <a:rPr lang="en-US" altLang="en-US" sz="2800" dirty="0"/>
              <a:t> partner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A16EAC71-533E-4247-9908-946D7ED8D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138243" name="Text Box 3">
            <a:extLst>
              <a:ext uri="{FF2B5EF4-FFF2-40B4-BE49-F238E27FC236}">
                <a16:creationId xmlns:a16="http://schemas.microsoft.com/office/drawing/2014/main" id="{C1CCBD0B-0570-2740-AA70-9A715D8E4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sz="2400">
                <a:latin typeface="Arial" charset="0"/>
                <a:ea typeface="ＭＳ Ｐゴシック" charset="0"/>
              </a:rPr>
              <a:t>  4  6  7</a:t>
            </a:r>
          </a:p>
        </p:txBody>
      </p:sp>
      <p:sp>
        <p:nvSpPr>
          <p:cNvPr id="138244" name="Rectangle 4">
            <a:extLst>
              <a:ext uri="{FF2B5EF4-FFF2-40B4-BE49-F238E27FC236}">
                <a16:creationId xmlns:a16="http://schemas.microsoft.com/office/drawing/2014/main" id="{84069A55-E0D3-6D4C-AA02-62E470BF3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1 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 sz="2400">
                <a:latin typeface="Arial" charset="0"/>
                <a:ea typeface="ＭＳ Ｐゴシック" charset="0"/>
              </a:rPr>
              <a:t>  5  8</a:t>
            </a:r>
          </a:p>
        </p:txBody>
      </p:sp>
      <p:pic>
        <p:nvPicPr>
          <p:cNvPr id="138245" name="Picture 5">
            <a:extLst>
              <a:ext uri="{FF2B5EF4-FFF2-40B4-BE49-F238E27FC236}">
                <a16:creationId xmlns:a16="http://schemas.microsoft.com/office/drawing/2014/main" id="{41CADB48-9876-0B4B-97F7-1EAEB7F2CB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38246" name="Text Box 6">
            <a:extLst>
              <a:ext uri="{FF2B5EF4-FFF2-40B4-BE49-F238E27FC236}">
                <a16:creationId xmlns:a16="http://schemas.microsoft.com/office/drawing/2014/main" id="{F2A605BE-353B-5741-A6CB-6CA8872CE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 1 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138247" name="Line 7">
            <a:extLst>
              <a:ext uri="{FF2B5EF4-FFF2-40B4-BE49-F238E27FC236}">
                <a16:creationId xmlns:a16="http://schemas.microsoft.com/office/drawing/2014/main" id="{8B6954A8-B6CB-4C4A-870F-1E32EDA68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48" name="Line 8">
            <a:extLst>
              <a:ext uri="{FF2B5EF4-FFF2-40B4-BE49-F238E27FC236}">
                <a16:creationId xmlns:a16="http://schemas.microsoft.com/office/drawing/2014/main" id="{E9E011C2-2E60-574E-BF07-90C97627B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50" name="Rectangle 10">
            <a:extLst>
              <a:ext uri="{FF2B5EF4-FFF2-40B4-BE49-F238E27FC236}">
                <a16:creationId xmlns:a16="http://schemas.microsoft.com/office/drawing/2014/main" id="{98D62E09-7F8A-BA4B-8075-6B9498BFD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562600"/>
            <a:ext cx="5410200" cy="762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2962D-2483-4143-9A84-DFC1E30DDE1E}"/>
              </a:ext>
            </a:extLst>
          </p:cNvPr>
          <p:cNvSpPr txBox="1"/>
          <p:nvPr/>
        </p:nvSpPr>
        <p:spPr>
          <a:xfrm>
            <a:off x="1745238" y="129540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11894-CE15-CA4E-999C-0EBB2F50E97D}"/>
              </a:ext>
            </a:extLst>
          </p:cNvPr>
          <p:cNvSpPr txBox="1"/>
          <p:nvPr/>
        </p:nvSpPr>
        <p:spPr>
          <a:xfrm>
            <a:off x="4336038" y="1276906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2C728755-D557-5346-98D9-80AFEE0D4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139267" name="Text Box 3">
            <a:extLst>
              <a:ext uri="{FF2B5EF4-FFF2-40B4-BE49-F238E27FC236}">
                <a16:creationId xmlns:a16="http://schemas.microsoft.com/office/drawing/2014/main" id="{A81C65E0-B5B9-EB45-A008-7D2C75569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2 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ＭＳ Ｐゴシック" charset="0"/>
              </a:rPr>
              <a:t>4</a:t>
            </a:r>
            <a:r>
              <a:rPr lang="en-US" sz="2400">
                <a:latin typeface="Arial" charset="0"/>
                <a:ea typeface="ＭＳ Ｐゴシック" charset="0"/>
              </a:rPr>
              <a:t>  6  7</a:t>
            </a:r>
          </a:p>
        </p:txBody>
      </p:sp>
      <p:sp>
        <p:nvSpPr>
          <p:cNvPr id="139268" name="Rectangle 4">
            <a:extLst>
              <a:ext uri="{FF2B5EF4-FFF2-40B4-BE49-F238E27FC236}">
                <a16:creationId xmlns:a16="http://schemas.microsoft.com/office/drawing/2014/main" id="{DB1D0B0F-75F0-E547-BB95-B6521B10B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1 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 sz="2400">
                <a:latin typeface="Arial" charset="0"/>
                <a:ea typeface="ＭＳ Ｐゴシック" charset="0"/>
              </a:rPr>
              <a:t>  5  8</a:t>
            </a:r>
          </a:p>
        </p:txBody>
      </p:sp>
      <p:pic>
        <p:nvPicPr>
          <p:cNvPr id="139269" name="Picture 5">
            <a:extLst>
              <a:ext uri="{FF2B5EF4-FFF2-40B4-BE49-F238E27FC236}">
                <a16:creationId xmlns:a16="http://schemas.microsoft.com/office/drawing/2014/main" id="{1018D5C8-BB80-7444-87F5-735F735ECB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39270" name="Text Box 6">
            <a:extLst>
              <a:ext uri="{FF2B5EF4-FFF2-40B4-BE49-F238E27FC236}">
                <a16:creationId xmlns:a16="http://schemas.microsoft.com/office/drawing/2014/main" id="{1D839D19-B019-654C-862E-56E2AD303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 1 2</a:t>
            </a:r>
            <a:endParaRPr lang="en-US" sz="2400">
              <a:solidFill>
                <a:srgbClr val="FF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9272" name="Line 8">
            <a:extLst>
              <a:ext uri="{FF2B5EF4-FFF2-40B4-BE49-F238E27FC236}">
                <a16:creationId xmlns:a16="http://schemas.microsoft.com/office/drawing/2014/main" id="{2CC953DB-B6E2-274F-B139-A497596C1B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9273" name="Line 9">
            <a:extLst>
              <a:ext uri="{FF2B5EF4-FFF2-40B4-BE49-F238E27FC236}">
                <a16:creationId xmlns:a16="http://schemas.microsoft.com/office/drawing/2014/main" id="{48C9EC96-E6F9-374F-BBA9-1642AB3D5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9274" name="Rectangle 10">
            <a:extLst>
              <a:ext uri="{FF2B5EF4-FFF2-40B4-BE49-F238E27FC236}">
                <a16:creationId xmlns:a16="http://schemas.microsoft.com/office/drawing/2014/main" id="{1AC8BF33-2B80-BF43-81D0-7ABF08F86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00600"/>
            <a:ext cx="54864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F56AE-F1D0-2340-B12B-2B26FA8C94E0}"/>
              </a:ext>
            </a:extLst>
          </p:cNvPr>
          <p:cNvSpPr txBox="1"/>
          <p:nvPr/>
        </p:nvSpPr>
        <p:spPr>
          <a:xfrm>
            <a:off x="1745238" y="129540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A2B5B-1F12-4E47-B889-CDA310DCAAA7}"/>
              </a:ext>
            </a:extLst>
          </p:cNvPr>
          <p:cNvSpPr txBox="1"/>
          <p:nvPr/>
        </p:nvSpPr>
        <p:spPr>
          <a:xfrm>
            <a:off x="4336038" y="1276906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15B6109-5398-0241-BB07-5E03EE6C9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73B5D575-3458-1E4C-A61E-49D87AEBA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2 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ＭＳ Ｐゴシック" charset="0"/>
              </a:rPr>
              <a:t>4</a:t>
            </a:r>
            <a:r>
              <a:rPr lang="en-US" sz="2400">
                <a:latin typeface="Arial" charset="0"/>
                <a:ea typeface="ＭＳ Ｐゴシック" charset="0"/>
              </a:rPr>
              <a:t>  6  7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D3EE4F7E-515E-2B42-A2CC-305B196BB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1 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 sz="2400">
                <a:latin typeface="Arial" charset="0"/>
                <a:ea typeface="ＭＳ Ｐゴシック" charset="0"/>
              </a:rPr>
              <a:t>  5  8</a:t>
            </a:r>
          </a:p>
        </p:txBody>
      </p:sp>
      <p:pic>
        <p:nvPicPr>
          <p:cNvPr id="40965" name="Picture 5">
            <a:extLst>
              <a:ext uri="{FF2B5EF4-FFF2-40B4-BE49-F238E27FC236}">
                <a16:creationId xmlns:a16="http://schemas.microsoft.com/office/drawing/2014/main" id="{FC3CDB5C-CFF8-3143-AFD7-FD72ADA472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40966" name="Text Box 6">
            <a:extLst>
              <a:ext uri="{FF2B5EF4-FFF2-40B4-BE49-F238E27FC236}">
                <a16:creationId xmlns:a16="http://schemas.microsoft.com/office/drawing/2014/main" id="{01FC5914-38AA-9642-A784-3E89812C7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 1 2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 3</a:t>
            </a:r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0C9C63EC-80CE-EE4D-9780-7A8DB1B86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05400"/>
            <a:ext cx="54102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0968" name="Line 8">
            <a:extLst>
              <a:ext uri="{FF2B5EF4-FFF2-40B4-BE49-F238E27FC236}">
                <a16:creationId xmlns:a16="http://schemas.microsoft.com/office/drawing/2014/main" id="{7051DAFC-3B29-3741-9E57-D5120033C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0969" name="Line 9">
            <a:extLst>
              <a:ext uri="{FF2B5EF4-FFF2-40B4-BE49-F238E27FC236}">
                <a16:creationId xmlns:a16="http://schemas.microsoft.com/office/drawing/2014/main" id="{B6A7F213-C89B-2A4A-9329-5F2ED9A8F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5E6771-048F-A54C-B43B-836B25087B1F}"/>
              </a:ext>
            </a:extLst>
          </p:cNvPr>
          <p:cNvSpPr txBox="1"/>
          <p:nvPr/>
        </p:nvSpPr>
        <p:spPr>
          <a:xfrm>
            <a:off x="2133600" y="130599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871088-8DA1-4D42-9EE9-CBB1C3F2CB0D}"/>
              </a:ext>
            </a:extLst>
          </p:cNvPr>
          <p:cNvSpPr txBox="1"/>
          <p:nvPr/>
        </p:nvSpPr>
        <p:spPr>
          <a:xfrm>
            <a:off x="4336038" y="1276906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7A062556-6340-B24C-86E0-A02F391EC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140291" name="Text Box 3">
            <a:extLst>
              <a:ext uri="{FF2B5EF4-FFF2-40B4-BE49-F238E27FC236}">
                <a16:creationId xmlns:a16="http://schemas.microsoft.com/office/drawing/2014/main" id="{3B17ACAE-2524-EB4B-8AAB-079903DE1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2 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ＭＳ Ｐゴシック" charset="0"/>
              </a:rPr>
              <a:t>4</a:t>
            </a:r>
            <a:r>
              <a:rPr lang="en-US" sz="2400">
                <a:latin typeface="Arial" charset="0"/>
                <a:ea typeface="ＭＳ Ｐゴシック" charset="0"/>
              </a:rPr>
              <a:t>  6  7</a:t>
            </a:r>
          </a:p>
        </p:txBody>
      </p:sp>
      <p:sp>
        <p:nvSpPr>
          <p:cNvPr id="140292" name="Rectangle 4">
            <a:extLst>
              <a:ext uri="{FF2B5EF4-FFF2-40B4-BE49-F238E27FC236}">
                <a16:creationId xmlns:a16="http://schemas.microsoft.com/office/drawing/2014/main" id="{20971C6D-C335-D045-91BA-3254A5B16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1  3 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5</a:t>
            </a:r>
            <a:r>
              <a:rPr lang="en-US" sz="2400">
                <a:latin typeface="Arial" charset="0"/>
                <a:ea typeface="ＭＳ Ｐゴシック" charset="0"/>
              </a:rPr>
              <a:t>  8</a:t>
            </a:r>
          </a:p>
        </p:txBody>
      </p:sp>
      <p:pic>
        <p:nvPicPr>
          <p:cNvPr id="140293" name="Picture 5">
            <a:extLst>
              <a:ext uri="{FF2B5EF4-FFF2-40B4-BE49-F238E27FC236}">
                <a16:creationId xmlns:a16="http://schemas.microsoft.com/office/drawing/2014/main" id="{F8C28B34-7D57-A94B-A1ED-A9EBCB085D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40294" name="Text Box 6">
            <a:extLst>
              <a:ext uri="{FF2B5EF4-FFF2-40B4-BE49-F238E27FC236}">
                <a16:creationId xmlns:a16="http://schemas.microsoft.com/office/drawing/2014/main" id="{CCBCAA71-26D1-F845-B926-F7C47D3C9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 1 2 3</a:t>
            </a:r>
            <a:endParaRPr lang="en-US" sz="2400">
              <a:solidFill>
                <a:srgbClr val="FF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0296" name="Line 8">
            <a:extLst>
              <a:ext uri="{FF2B5EF4-FFF2-40B4-BE49-F238E27FC236}">
                <a16:creationId xmlns:a16="http://schemas.microsoft.com/office/drawing/2014/main" id="{FCDB68E8-28DA-8B48-ADDE-21D56D38B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0297" name="Line 9">
            <a:extLst>
              <a:ext uri="{FF2B5EF4-FFF2-40B4-BE49-F238E27FC236}">
                <a16:creationId xmlns:a16="http://schemas.microsoft.com/office/drawing/2014/main" id="{DC4E14D4-7AC6-354E-8A4F-A6FA9909C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0298" name="Rectangle 10">
            <a:extLst>
              <a:ext uri="{FF2B5EF4-FFF2-40B4-BE49-F238E27FC236}">
                <a16:creationId xmlns:a16="http://schemas.microsoft.com/office/drawing/2014/main" id="{8664C41A-CC35-5445-9245-3EF8610B3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00600"/>
            <a:ext cx="54864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C18AF-DA6F-194E-B7C2-ECBC51552316}"/>
              </a:ext>
            </a:extLst>
          </p:cNvPr>
          <p:cNvSpPr txBox="1"/>
          <p:nvPr/>
        </p:nvSpPr>
        <p:spPr>
          <a:xfrm>
            <a:off x="2133600" y="130599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7F7A3-9398-8442-BAE8-D9CF40DC4DEE}"/>
              </a:ext>
            </a:extLst>
          </p:cNvPr>
          <p:cNvSpPr txBox="1"/>
          <p:nvPr/>
        </p:nvSpPr>
        <p:spPr>
          <a:xfrm>
            <a:off x="4336038" y="1276906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373209E-7778-9F4E-B7C5-32B79A64E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A5F57E7F-E2D6-444B-A568-54627A255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2 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ＭＳ Ｐゴシック" charset="0"/>
              </a:rPr>
              <a:t>4</a:t>
            </a:r>
            <a:r>
              <a:rPr lang="en-US" sz="2400">
                <a:latin typeface="Arial" charset="0"/>
                <a:ea typeface="ＭＳ Ｐゴシック" charset="0"/>
              </a:rPr>
              <a:t>  6  7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D71AA788-7334-6948-BFCD-AD6C1678B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1  3 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5</a:t>
            </a:r>
            <a:r>
              <a:rPr lang="en-US" sz="2400">
                <a:latin typeface="Arial" charset="0"/>
                <a:ea typeface="ＭＳ Ｐゴシック" charset="0"/>
              </a:rPr>
              <a:t>  8</a:t>
            </a:r>
          </a:p>
        </p:txBody>
      </p:sp>
      <p:pic>
        <p:nvPicPr>
          <p:cNvPr id="41989" name="Picture 5">
            <a:extLst>
              <a:ext uri="{FF2B5EF4-FFF2-40B4-BE49-F238E27FC236}">
                <a16:creationId xmlns:a16="http://schemas.microsoft.com/office/drawing/2014/main" id="{15FD3A43-26D6-6048-B954-EAF642F6F5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41990" name="Text Box 6">
            <a:extLst>
              <a:ext uri="{FF2B5EF4-FFF2-40B4-BE49-F238E27FC236}">
                <a16:creationId xmlns:a16="http://schemas.microsoft.com/office/drawing/2014/main" id="{92DF89C9-385B-4347-B04A-BDA9EF1EB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 1 2 3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 4</a:t>
            </a:r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053DEBA0-694E-3A44-AE43-935FB9386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562600"/>
            <a:ext cx="5410200" cy="762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992" name="Line 8">
            <a:extLst>
              <a:ext uri="{FF2B5EF4-FFF2-40B4-BE49-F238E27FC236}">
                <a16:creationId xmlns:a16="http://schemas.microsoft.com/office/drawing/2014/main" id="{0EBE685C-D5D1-2045-98CE-155884B19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993" name="Line 9">
            <a:extLst>
              <a:ext uri="{FF2B5EF4-FFF2-40B4-BE49-F238E27FC236}">
                <a16:creationId xmlns:a16="http://schemas.microsoft.com/office/drawing/2014/main" id="{8293FEE2-33BE-9E44-BE06-BC6324389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20B90-05F1-9140-AEE0-C856C73C4ECD}"/>
              </a:ext>
            </a:extLst>
          </p:cNvPr>
          <p:cNvSpPr txBox="1"/>
          <p:nvPr/>
        </p:nvSpPr>
        <p:spPr>
          <a:xfrm>
            <a:off x="2133600" y="130599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65AD38-CE76-444F-84B9-C95124B8D69E}"/>
              </a:ext>
            </a:extLst>
          </p:cNvPr>
          <p:cNvSpPr txBox="1"/>
          <p:nvPr/>
        </p:nvSpPr>
        <p:spPr>
          <a:xfrm>
            <a:off x="4648200" y="128615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476948AD-077D-4C44-9500-675A4CF37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141315" name="Text Box 3">
            <a:extLst>
              <a:ext uri="{FF2B5EF4-FFF2-40B4-BE49-F238E27FC236}">
                <a16:creationId xmlns:a16="http://schemas.microsoft.com/office/drawing/2014/main" id="{F409E732-407B-9D45-A0C3-58EB6EF1F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2  4 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ＭＳ Ｐゴシック" charset="0"/>
              </a:rPr>
              <a:t>6</a:t>
            </a:r>
            <a:r>
              <a:rPr lang="en-US" sz="2400">
                <a:latin typeface="Arial" charset="0"/>
                <a:ea typeface="ＭＳ Ｐゴシック" charset="0"/>
              </a:rPr>
              <a:t>  7</a:t>
            </a:r>
          </a:p>
        </p:txBody>
      </p:sp>
      <p:sp>
        <p:nvSpPr>
          <p:cNvPr id="141316" name="Rectangle 4">
            <a:extLst>
              <a:ext uri="{FF2B5EF4-FFF2-40B4-BE49-F238E27FC236}">
                <a16:creationId xmlns:a16="http://schemas.microsoft.com/office/drawing/2014/main" id="{29E3437F-29B8-884D-8170-903F949D4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1  3 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5</a:t>
            </a:r>
            <a:r>
              <a:rPr lang="en-US" sz="2400">
                <a:latin typeface="Arial" charset="0"/>
                <a:ea typeface="ＭＳ Ｐゴシック" charset="0"/>
              </a:rPr>
              <a:t>  8</a:t>
            </a:r>
          </a:p>
        </p:txBody>
      </p:sp>
      <p:pic>
        <p:nvPicPr>
          <p:cNvPr id="141317" name="Picture 5">
            <a:extLst>
              <a:ext uri="{FF2B5EF4-FFF2-40B4-BE49-F238E27FC236}">
                <a16:creationId xmlns:a16="http://schemas.microsoft.com/office/drawing/2014/main" id="{ADC04874-3051-0E4F-A897-F2D39F19E4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41318" name="Text Box 6">
            <a:extLst>
              <a:ext uri="{FF2B5EF4-FFF2-40B4-BE49-F238E27FC236}">
                <a16:creationId xmlns:a16="http://schemas.microsoft.com/office/drawing/2014/main" id="{AD6F62CD-1258-2F41-9A2B-68938D618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 1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400">
                <a:latin typeface="Arial" charset="0"/>
                <a:ea typeface="ＭＳ Ｐゴシック" charset="0"/>
              </a:rPr>
              <a:t>2 3 4 </a:t>
            </a:r>
          </a:p>
        </p:txBody>
      </p:sp>
      <p:sp>
        <p:nvSpPr>
          <p:cNvPr id="141320" name="Line 8">
            <a:extLst>
              <a:ext uri="{FF2B5EF4-FFF2-40B4-BE49-F238E27FC236}">
                <a16:creationId xmlns:a16="http://schemas.microsoft.com/office/drawing/2014/main" id="{C8B32176-20C8-7648-88DF-C1A83E43A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21" name="Line 9">
            <a:extLst>
              <a:ext uri="{FF2B5EF4-FFF2-40B4-BE49-F238E27FC236}">
                <a16:creationId xmlns:a16="http://schemas.microsoft.com/office/drawing/2014/main" id="{9C45FD8E-D422-EF43-B274-6234FEC62C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22" name="Rectangle 10">
            <a:extLst>
              <a:ext uri="{FF2B5EF4-FFF2-40B4-BE49-F238E27FC236}">
                <a16:creationId xmlns:a16="http://schemas.microsoft.com/office/drawing/2014/main" id="{5E25DC8B-1BD6-AB45-B4CA-EAEBFFE2A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00600"/>
            <a:ext cx="54864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DB97A-E8DC-4446-937A-73CE349DEC2F}"/>
              </a:ext>
            </a:extLst>
          </p:cNvPr>
          <p:cNvSpPr txBox="1"/>
          <p:nvPr/>
        </p:nvSpPr>
        <p:spPr>
          <a:xfrm>
            <a:off x="2133600" y="130599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191105-3597-F249-9219-BFEB1485D3F3}"/>
              </a:ext>
            </a:extLst>
          </p:cNvPr>
          <p:cNvSpPr txBox="1"/>
          <p:nvPr/>
        </p:nvSpPr>
        <p:spPr>
          <a:xfrm>
            <a:off x="4648200" y="128615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31746DF-51F7-D445-93AC-8905684A0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7F5A00D1-D8F0-F84D-9B93-762C1FC56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2  4 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ＭＳ Ｐゴシック" charset="0"/>
              </a:rPr>
              <a:t>6</a:t>
            </a:r>
            <a:r>
              <a:rPr lang="en-US" sz="2400">
                <a:latin typeface="Arial" charset="0"/>
                <a:ea typeface="ＭＳ Ｐゴシック" charset="0"/>
              </a:rPr>
              <a:t>  7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0A3E7575-D9BC-5F49-BD5D-47D97705D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1  3 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5</a:t>
            </a:r>
            <a:r>
              <a:rPr lang="en-US" sz="2400">
                <a:latin typeface="Arial" charset="0"/>
                <a:ea typeface="ＭＳ Ｐゴシック" charset="0"/>
              </a:rPr>
              <a:t>  8</a:t>
            </a:r>
          </a:p>
        </p:txBody>
      </p:sp>
      <p:pic>
        <p:nvPicPr>
          <p:cNvPr id="43013" name="Picture 5">
            <a:extLst>
              <a:ext uri="{FF2B5EF4-FFF2-40B4-BE49-F238E27FC236}">
                <a16:creationId xmlns:a16="http://schemas.microsoft.com/office/drawing/2014/main" id="{4A12FA22-934B-6A49-A9B9-B1E20A83E7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43014" name="Text Box 6">
            <a:extLst>
              <a:ext uri="{FF2B5EF4-FFF2-40B4-BE49-F238E27FC236}">
                <a16:creationId xmlns:a16="http://schemas.microsoft.com/office/drawing/2014/main" id="{953B4B92-88C0-E241-BAD8-CBAF6D07F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 1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400">
                <a:latin typeface="Arial" charset="0"/>
                <a:ea typeface="ＭＳ Ｐゴシック" charset="0"/>
              </a:rPr>
              <a:t>2 3 4 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5</a:t>
            </a:r>
            <a:r>
              <a:rPr lang="en-US" sz="240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C5086470-A8A4-404F-9C7B-ADA3DB826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05400"/>
            <a:ext cx="5410200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016" name="Line 8">
            <a:extLst>
              <a:ext uri="{FF2B5EF4-FFF2-40B4-BE49-F238E27FC236}">
                <a16:creationId xmlns:a16="http://schemas.microsoft.com/office/drawing/2014/main" id="{9EE91C84-AE01-B34D-849C-6B6F1B40A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017" name="Line 9">
            <a:extLst>
              <a:ext uri="{FF2B5EF4-FFF2-40B4-BE49-F238E27FC236}">
                <a16:creationId xmlns:a16="http://schemas.microsoft.com/office/drawing/2014/main" id="{A06610BC-5513-E648-BA2A-0A9A59839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30FE3A-2992-DC44-B620-5571AB3419F3}"/>
              </a:ext>
            </a:extLst>
          </p:cNvPr>
          <p:cNvSpPr txBox="1"/>
          <p:nvPr/>
        </p:nvSpPr>
        <p:spPr>
          <a:xfrm>
            <a:off x="2418953" y="130599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4EA231-60DF-F443-A8B2-EBD8313971D7}"/>
              </a:ext>
            </a:extLst>
          </p:cNvPr>
          <p:cNvSpPr txBox="1"/>
          <p:nvPr/>
        </p:nvSpPr>
        <p:spPr>
          <a:xfrm>
            <a:off x="4648200" y="128615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E9C5165E-FB39-7144-8B5C-4105BD398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142339" name="Text Box 3">
            <a:extLst>
              <a:ext uri="{FF2B5EF4-FFF2-40B4-BE49-F238E27FC236}">
                <a16:creationId xmlns:a16="http://schemas.microsoft.com/office/drawing/2014/main" id="{C7FA7AE8-BBCD-7B4E-ACAF-D9FDAEAF9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2  4 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ＭＳ Ｐゴシック" charset="0"/>
              </a:rPr>
              <a:t>6</a:t>
            </a:r>
            <a:r>
              <a:rPr lang="en-US" sz="2400">
                <a:latin typeface="Arial" charset="0"/>
                <a:ea typeface="ＭＳ Ｐゴシック" charset="0"/>
              </a:rPr>
              <a:t>  7</a:t>
            </a:r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8DEBCB99-8AE6-BF46-98E9-557F495FC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1  3  5 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8</a:t>
            </a:r>
          </a:p>
        </p:txBody>
      </p:sp>
      <p:pic>
        <p:nvPicPr>
          <p:cNvPr id="142341" name="Picture 5">
            <a:extLst>
              <a:ext uri="{FF2B5EF4-FFF2-40B4-BE49-F238E27FC236}">
                <a16:creationId xmlns:a16="http://schemas.microsoft.com/office/drawing/2014/main" id="{074A70CC-AD1A-5C41-96D0-6308FBFFA7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42342" name="Text Box 6">
            <a:extLst>
              <a:ext uri="{FF2B5EF4-FFF2-40B4-BE49-F238E27FC236}">
                <a16:creationId xmlns:a16="http://schemas.microsoft.com/office/drawing/2014/main" id="{1A925397-37FA-6844-A23F-D5A501549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 1 2 3 4 5</a:t>
            </a:r>
            <a:endParaRPr lang="en-US" sz="2400">
              <a:solidFill>
                <a:srgbClr val="FF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2344" name="Line 8">
            <a:extLst>
              <a:ext uri="{FF2B5EF4-FFF2-40B4-BE49-F238E27FC236}">
                <a16:creationId xmlns:a16="http://schemas.microsoft.com/office/drawing/2014/main" id="{4AC03EB2-2D86-624D-89A9-FC5DDD7A5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45" name="Line 9">
            <a:extLst>
              <a:ext uri="{FF2B5EF4-FFF2-40B4-BE49-F238E27FC236}">
                <a16:creationId xmlns:a16="http://schemas.microsoft.com/office/drawing/2014/main" id="{F2CC69BF-CDA6-AE44-8171-AB70206DC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46" name="Rectangle 10">
            <a:extLst>
              <a:ext uri="{FF2B5EF4-FFF2-40B4-BE49-F238E27FC236}">
                <a16:creationId xmlns:a16="http://schemas.microsoft.com/office/drawing/2014/main" id="{B2C0C5D9-275F-4345-ACDC-8BBA72F4B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00600"/>
            <a:ext cx="54864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894090-C5DE-E548-9BDC-AF07FBFFB28D}"/>
              </a:ext>
            </a:extLst>
          </p:cNvPr>
          <p:cNvSpPr txBox="1"/>
          <p:nvPr/>
        </p:nvSpPr>
        <p:spPr>
          <a:xfrm>
            <a:off x="2418953" y="130599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5EEE02-9B29-6B4F-8EA2-7B2FE8D5BF9B}"/>
              </a:ext>
            </a:extLst>
          </p:cNvPr>
          <p:cNvSpPr txBox="1"/>
          <p:nvPr/>
        </p:nvSpPr>
        <p:spPr>
          <a:xfrm>
            <a:off x="4648200" y="128615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F6A915B-6EBE-544A-9BF7-FFC6488FA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EEB944BB-7F36-BD46-A6CD-C2FB2BC56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2  4 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ＭＳ Ｐゴシック" charset="0"/>
              </a:rPr>
              <a:t>6</a:t>
            </a:r>
            <a:r>
              <a:rPr lang="en-US" sz="2400">
                <a:latin typeface="Arial" charset="0"/>
                <a:ea typeface="ＭＳ Ｐゴシック" charset="0"/>
              </a:rPr>
              <a:t>  7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B0F80DA4-6FA0-3C4A-95FA-B6D5CCE7A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1  3  5 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8</a:t>
            </a:r>
          </a:p>
        </p:txBody>
      </p:sp>
      <p:pic>
        <p:nvPicPr>
          <p:cNvPr id="45061" name="Picture 5">
            <a:extLst>
              <a:ext uri="{FF2B5EF4-FFF2-40B4-BE49-F238E27FC236}">
                <a16:creationId xmlns:a16="http://schemas.microsoft.com/office/drawing/2014/main" id="{B7A9AD78-789C-B24C-B5C0-AB899D4957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45062" name="Text Box 6">
            <a:extLst>
              <a:ext uri="{FF2B5EF4-FFF2-40B4-BE49-F238E27FC236}">
                <a16:creationId xmlns:a16="http://schemas.microsoft.com/office/drawing/2014/main" id="{A1720149-9359-724E-A231-C9E9D64AE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 1 2 3 4 5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 6</a:t>
            </a:r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455531DD-DB0F-314B-A1E9-3C4220408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562600"/>
            <a:ext cx="5410200" cy="762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064" name="Line 8">
            <a:extLst>
              <a:ext uri="{FF2B5EF4-FFF2-40B4-BE49-F238E27FC236}">
                <a16:creationId xmlns:a16="http://schemas.microsoft.com/office/drawing/2014/main" id="{DA8B928B-80B0-0148-83F9-C5B97F0733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065" name="Line 9">
            <a:extLst>
              <a:ext uri="{FF2B5EF4-FFF2-40B4-BE49-F238E27FC236}">
                <a16:creationId xmlns:a16="http://schemas.microsoft.com/office/drawing/2014/main" id="{3C62BA21-0FE4-884A-8FFC-4D6A42472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066CC-1C60-3147-B3AA-F786A8ED1688}"/>
              </a:ext>
            </a:extLst>
          </p:cNvPr>
          <p:cNvSpPr txBox="1"/>
          <p:nvPr/>
        </p:nvSpPr>
        <p:spPr>
          <a:xfrm>
            <a:off x="2418953" y="130599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DD11A-A800-774D-A60D-5612D04749AE}"/>
              </a:ext>
            </a:extLst>
          </p:cNvPr>
          <p:cNvSpPr txBox="1"/>
          <p:nvPr/>
        </p:nvSpPr>
        <p:spPr>
          <a:xfrm>
            <a:off x="5037083" y="130282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3BCDD6FF-2882-A848-96FC-3A1E2943F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143363" name="Text Box 3">
            <a:extLst>
              <a:ext uri="{FF2B5EF4-FFF2-40B4-BE49-F238E27FC236}">
                <a16:creationId xmlns:a16="http://schemas.microsoft.com/office/drawing/2014/main" id="{00CE3D77-CC40-BC41-87C3-12D985221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2  4  6 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FD2B3C35-3AAA-3548-ADFE-2FB361642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1  3  5 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8</a:t>
            </a:r>
          </a:p>
        </p:txBody>
      </p:sp>
      <p:pic>
        <p:nvPicPr>
          <p:cNvPr id="143365" name="Picture 5">
            <a:extLst>
              <a:ext uri="{FF2B5EF4-FFF2-40B4-BE49-F238E27FC236}">
                <a16:creationId xmlns:a16="http://schemas.microsoft.com/office/drawing/2014/main" id="{F56078C4-A00B-5846-BBF8-03A91E7B58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43366" name="Text Box 6">
            <a:extLst>
              <a:ext uri="{FF2B5EF4-FFF2-40B4-BE49-F238E27FC236}">
                <a16:creationId xmlns:a16="http://schemas.microsoft.com/office/drawing/2014/main" id="{05C84D3C-E7D4-9A48-B447-FD347A1C5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 1 2 3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400">
                <a:latin typeface="Arial" charset="0"/>
                <a:ea typeface="ＭＳ Ｐゴシック" charset="0"/>
              </a:rPr>
              <a:t>4 5 6</a:t>
            </a:r>
            <a:endParaRPr lang="en-US" sz="2400">
              <a:solidFill>
                <a:srgbClr val="FF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3368" name="Line 8">
            <a:extLst>
              <a:ext uri="{FF2B5EF4-FFF2-40B4-BE49-F238E27FC236}">
                <a16:creationId xmlns:a16="http://schemas.microsoft.com/office/drawing/2014/main" id="{DB26E230-A094-AC45-AED1-5788B2293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3369" name="Line 9">
            <a:extLst>
              <a:ext uri="{FF2B5EF4-FFF2-40B4-BE49-F238E27FC236}">
                <a16:creationId xmlns:a16="http://schemas.microsoft.com/office/drawing/2014/main" id="{0F2E41B9-C071-1E48-9FB6-FEB422B97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3370" name="Rectangle 10">
            <a:extLst>
              <a:ext uri="{FF2B5EF4-FFF2-40B4-BE49-F238E27FC236}">
                <a16:creationId xmlns:a16="http://schemas.microsoft.com/office/drawing/2014/main" id="{D194D04E-D822-0F47-9BD5-16DC0710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00600"/>
            <a:ext cx="54864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BBE308-4E39-E34F-BD0E-D8BFFE30FCBD}"/>
              </a:ext>
            </a:extLst>
          </p:cNvPr>
          <p:cNvSpPr txBox="1"/>
          <p:nvPr/>
        </p:nvSpPr>
        <p:spPr>
          <a:xfrm>
            <a:off x="2418953" y="1298576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FD917B-F539-014D-9487-1A61F825B321}"/>
              </a:ext>
            </a:extLst>
          </p:cNvPr>
          <p:cNvSpPr txBox="1"/>
          <p:nvPr/>
        </p:nvSpPr>
        <p:spPr>
          <a:xfrm>
            <a:off x="5037083" y="129540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ig O: Upper bound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Big O: Upper bound</a:t>
            </a:r>
          </a:p>
        </p:txBody>
      </p:sp>
      <p:sp>
        <p:nvSpPr>
          <p:cNvPr id="143" name="O(g(n)) is the set of functions: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 typeface="Wingdings"/>
              <a:buNone/>
              <a:defRPr i="1"/>
            </a:pPr>
            <a:r>
              <a:t>O(g(n))</a:t>
            </a:r>
            <a:r>
              <a:rPr i="0"/>
              <a:t> is the set of functions:</a:t>
            </a:r>
          </a:p>
        </p:txBody>
      </p:sp>
      <p:pic>
        <p:nvPicPr>
          <p:cNvPr id="144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5" y="2370137"/>
            <a:ext cx="7974013" cy="1014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E33C0D7-E532-AA42-B8F3-5EA9DF17DE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5DD286BE-5F4D-DE4C-B8AC-07DC833B1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2  4  6 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931E9ED8-3DC4-DE42-98A7-8694B9DDC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1  3  5 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8</a:t>
            </a:r>
          </a:p>
        </p:txBody>
      </p:sp>
      <p:pic>
        <p:nvPicPr>
          <p:cNvPr id="46085" name="Picture 5">
            <a:extLst>
              <a:ext uri="{FF2B5EF4-FFF2-40B4-BE49-F238E27FC236}">
                <a16:creationId xmlns:a16="http://schemas.microsoft.com/office/drawing/2014/main" id="{617AA1EF-611A-3F40-B068-FA9AD66B7C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46086" name="Text Box 6">
            <a:extLst>
              <a:ext uri="{FF2B5EF4-FFF2-40B4-BE49-F238E27FC236}">
                <a16:creationId xmlns:a16="http://schemas.microsoft.com/office/drawing/2014/main" id="{DC7A3E36-9B5F-1740-94F4-73AEC2F42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 1 2 3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400">
                <a:latin typeface="Arial" charset="0"/>
                <a:ea typeface="ＭＳ Ｐゴシック" charset="0"/>
              </a:rPr>
              <a:t>4 5 6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 7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41CD4EEE-BC42-B242-AAC9-2C10C08D4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562600"/>
            <a:ext cx="5410200" cy="762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6088" name="Line 8">
            <a:extLst>
              <a:ext uri="{FF2B5EF4-FFF2-40B4-BE49-F238E27FC236}">
                <a16:creationId xmlns:a16="http://schemas.microsoft.com/office/drawing/2014/main" id="{CE1BA29C-149F-E84A-80F1-BC9EB7BF46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6089" name="Line 9">
            <a:extLst>
              <a:ext uri="{FF2B5EF4-FFF2-40B4-BE49-F238E27FC236}">
                <a16:creationId xmlns:a16="http://schemas.microsoft.com/office/drawing/2014/main" id="{441D4C1C-0472-5545-A479-FAFC56CBD1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DBD8E8-EDC1-CA44-8C2E-332988E6A162}"/>
              </a:ext>
            </a:extLst>
          </p:cNvPr>
          <p:cNvSpPr txBox="1"/>
          <p:nvPr/>
        </p:nvSpPr>
        <p:spPr>
          <a:xfrm>
            <a:off x="2418953" y="130599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15A3CD-3C33-A34D-901E-7B7457C1AE1C}"/>
              </a:ext>
            </a:extLst>
          </p:cNvPr>
          <p:cNvSpPr txBox="1"/>
          <p:nvPr/>
        </p:nvSpPr>
        <p:spPr>
          <a:xfrm>
            <a:off x="5248862" y="130282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ABC0359E-22AD-484D-B032-7DADC4F47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144387" name="Text Box 3">
            <a:extLst>
              <a:ext uri="{FF2B5EF4-FFF2-40B4-BE49-F238E27FC236}">
                <a16:creationId xmlns:a16="http://schemas.microsoft.com/office/drawing/2014/main" id="{1E49AE77-51AF-A24F-B212-3B86BD73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2  4  6  7</a:t>
            </a:r>
          </a:p>
        </p:txBody>
      </p:sp>
      <p:sp>
        <p:nvSpPr>
          <p:cNvPr id="144388" name="Rectangle 4">
            <a:extLst>
              <a:ext uri="{FF2B5EF4-FFF2-40B4-BE49-F238E27FC236}">
                <a16:creationId xmlns:a16="http://schemas.microsoft.com/office/drawing/2014/main" id="{9D2E277F-0D85-554E-A24B-B1951B415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1  3  5 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8</a:t>
            </a:r>
          </a:p>
        </p:txBody>
      </p:sp>
      <p:pic>
        <p:nvPicPr>
          <p:cNvPr id="144389" name="Picture 5">
            <a:extLst>
              <a:ext uri="{FF2B5EF4-FFF2-40B4-BE49-F238E27FC236}">
                <a16:creationId xmlns:a16="http://schemas.microsoft.com/office/drawing/2014/main" id="{E06AA61A-E1D0-F64E-BA01-C4824B4883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44390" name="Text Box 6">
            <a:extLst>
              <a:ext uri="{FF2B5EF4-FFF2-40B4-BE49-F238E27FC236}">
                <a16:creationId xmlns:a16="http://schemas.microsoft.com/office/drawing/2014/main" id="{DA54F754-56AC-0847-9BA5-CDC6BCF34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 1 2 3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400">
                <a:latin typeface="Arial" charset="0"/>
                <a:ea typeface="ＭＳ Ｐゴシック" charset="0"/>
              </a:rPr>
              <a:t>4 5 6 7</a:t>
            </a:r>
            <a:endParaRPr lang="en-US" sz="2400">
              <a:solidFill>
                <a:srgbClr val="FF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4392" name="Line 8">
            <a:extLst>
              <a:ext uri="{FF2B5EF4-FFF2-40B4-BE49-F238E27FC236}">
                <a16:creationId xmlns:a16="http://schemas.microsoft.com/office/drawing/2014/main" id="{AD28F11B-1575-8042-8D42-0929BCAAC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393" name="Line 9">
            <a:extLst>
              <a:ext uri="{FF2B5EF4-FFF2-40B4-BE49-F238E27FC236}">
                <a16:creationId xmlns:a16="http://schemas.microsoft.com/office/drawing/2014/main" id="{514DCB94-37AC-6544-8EFD-FE5D63D4D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394" name="Rectangle 10">
            <a:extLst>
              <a:ext uri="{FF2B5EF4-FFF2-40B4-BE49-F238E27FC236}">
                <a16:creationId xmlns:a16="http://schemas.microsoft.com/office/drawing/2014/main" id="{A49D4134-6D60-1A41-BCE6-EBC1262DF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00600"/>
            <a:ext cx="54864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05576A-80E4-F443-B1E5-E81EA943B254}"/>
              </a:ext>
            </a:extLst>
          </p:cNvPr>
          <p:cNvSpPr txBox="1"/>
          <p:nvPr/>
        </p:nvSpPr>
        <p:spPr>
          <a:xfrm>
            <a:off x="2418953" y="130599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BFD22-498D-AB46-9E5B-8FBF5F93D568}"/>
              </a:ext>
            </a:extLst>
          </p:cNvPr>
          <p:cNvSpPr txBox="1"/>
          <p:nvPr/>
        </p:nvSpPr>
        <p:spPr>
          <a:xfrm>
            <a:off x="5248862" y="130282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6203E11C-B6B7-0D47-A73C-48A917749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CC1CE48E-F8B2-7545-AE7D-32659AA5B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2  4  6  7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F53130F3-949A-6540-82A7-A228ACEC3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1  3  5 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8</a:t>
            </a:r>
          </a:p>
        </p:txBody>
      </p:sp>
      <p:pic>
        <p:nvPicPr>
          <p:cNvPr id="47109" name="Picture 5">
            <a:extLst>
              <a:ext uri="{FF2B5EF4-FFF2-40B4-BE49-F238E27FC236}">
                <a16:creationId xmlns:a16="http://schemas.microsoft.com/office/drawing/2014/main" id="{ED4A3766-562A-7D4E-9787-A4210CF434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47110" name="Text Box 6">
            <a:extLst>
              <a:ext uri="{FF2B5EF4-FFF2-40B4-BE49-F238E27FC236}">
                <a16:creationId xmlns:a16="http://schemas.microsoft.com/office/drawing/2014/main" id="{33851CB6-14F2-A445-996F-4D018199F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 1 2 3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400">
                <a:latin typeface="Arial" charset="0"/>
                <a:ea typeface="ＭＳ Ｐゴシック" charset="0"/>
              </a:rPr>
              <a:t>4 5 6 7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 8</a:t>
            </a:r>
          </a:p>
        </p:txBody>
      </p:sp>
      <p:sp>
        <p:nvSpPr>
          <p:cNvPr id="47112" name="Rectangle 8">
            <a:extLst>
              <a:ext uri="{FF2B5EF4-FFF2-40B4-BE49-F238E27FC236}">
                <a16:creationId xmlns:a16="http://schemas.microsoft.com/office/drawing/2014/main" id="{B58A055A-3AA8-C94D-A425-8997A143E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05400"/>
            <a:ext cx="5410200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7113" name="Line 9">
            <a:extLst>
              <a:ext uri="{FF2B5EF4-FFF2-40B4-BE49-F238E27FC236}">
                <a16:creationId xmlns:a16="http://schemas.microsoft.com/office/drawing/2014/main" id="{0982973F-C753-BB40-A98F-78186D939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7114" name="Line 10">
            <a:extLst>
              <a:ext uri="{FF2B5EF4-FFF2-40B4-BE49-F238E27FC236}">
                <a16:creationId xmlns:a16="http://schemas.microsoft.com/office/drawing/2014/main" id="{5846D97B-ADE3-4943-B0AF-020EF59244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15216-E180-4641-B78F-B0552CFB7368}"/>
              </a:ext>
            </a:extLst>
          </p:cNvPr>
          <p:cNvSpPr txBox="1"/>
          <p:nvPr/>
        </p:nvSpPr>
        <p:spPr>
          <a:xfrm>
            <a:off x="2675939" y="130282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E29BB-6EF9-DF4F-A5B4-05B255E32F27}"/>
              </a:ext>
            </a:extLst>
          </p:cNvPr>
          <p:cNvSpPr txBox="1"/>
          <p:nvPr/>
        </p:nvSpPr>
        <p:spPr>
          <a:xfrm>
            <a:off x="5248862" y="130282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D344D7C-ACE5-F94D-A70F-D302C35A8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E4AE6DB-7229-6644-958B-8311F1DA495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382000" cy="6429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solidFill>
                  <a:srgbClr val="FF0000"/>
                </a:solidFill>
                <a:cs typeface="+mn-cs"/>
              </a:rPr>
              <a:t>Does the algorithm terminate?</a:t>
            </a:r>
          </a:p>
        </p:txBody>
      </p:sp>
      <p:pic>
        <p:nvPicPr>
          <p:cNvPr id="40963" name="Picture 7">
            <a:extLst>
              <a:ext uri="{FF2B5EF4-FFF2-40B4-BE49-F238E27FC236}">
                <a16:creationId xmlns:a16="http://schemas.microsoft.com/office/drawing/2014/main" id="{F28ECACD-59F9-834C-B39B-344967F39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710088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C66031C-047E-EA43-A830-EBD0EC00B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Merge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9818782-80FC-4043-821B-AB3234AAD5A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7391400" cy="1371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200" dirty="0">
                <a:solidFill>
                  <a:srgbClr val="FF0000"/>
                </a:solidFill>
                <a:cs typeface="+mn-cs"/>
              </a:rPr>
              <a:t>Is it correct?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dirty="0"/>
              <a:t>Loop invariant: </a:t>
            </a:r>
            <a:r>
              <a:rPr lang="en-US" sz="2000" dirty="0">
                <a:solidFill>
                  <a:schemeClr val="bg1"/>
                </a:solidFill>
              </a:rPr>
              <a:t>At the end of each iteration of the </a:t>
            </a:r>
            <a:r>
              <a:rPr lang="en-US" sz="2000" b="1" dirty="0">
                <a:solidFill>
                  <a:schemeClr val="bg1"/>
                </a:solidFill>
              </a:rPr>
              <a:t>for</a:t>
            </a:r>
            <a:r>
              <a:rPr lang="en-US" sz="2000" dirty="0">
                <a:solidFill>
                  <a:schemeClr val="bg1"/>
                </a:solidFill>
              </a:rPr>
              <a:t> loop of lines 4-10 the </a:t>
            </a:r>
            <a:r>
              <a:rPr lang="en-US" sz="2000" dirty="0" err="1">
                <a:solidFill>
                  <a:schemeClr val="bg1"/>
                </a:solidFill>
              </a:rPr>
              <a:t>subarray</a:t>
            </a:r>
            <a:r>
              <a:rPr lang="en-US" sz="2000" dirty="0">
                <a:solidFill>
                  <a:schemeClr val="bg1"/>
                </a:solidFill>
              </a:rPr>
              <a:t> B[1..</a:t>
            </a:r>
            <a:r>
              <a:rPr lang="en-US" sz="2000" i="1" dirty="0">
                <a:solidFill>
                  <a:schemeClr val="bg1"/>
                </a:solidFill>
              </a:rPr>
              <a:t>k</a:t>
            </a:r>
            <a:r>
              <a:rPr lang="en-US" sz="2000" dirty="0">
                <a:solidFill>
                  <a:schemeClr val="bg1"/>
                </a:solidFill>
              </a:rPr>
              <a:t>] contains the smallest </a:t>
            </a:r>
            <a:r>
              <a:rPr lang="en-US" sz="2000" i="1" dirty="0">
                <a:solidFill>
                  <a:schemeClr val="bg1"/>
                </a:solidFill>
              </a:rPr>
              <a:t>k</a:t>
            </a:r>
            <a:r>
              <a:rPr lang="en-US" sz="2000" dirty="0">
                <a:solidFill>
                  <a:schemeClr val="bg1"/>
                </a:solidFill>
              </a:rPr>
              <a:t> elements from L and R in sorted order.</a:t>
            </a:r>
          </a:p>
        </p:txBody>
      </p:sp>
      <p:pic>
        <p:nvPicPr>
          <p:cNvPr id="41987" name="Picture 7">
            <a:extLst>
              <a:ext uri="{FF2B5EF4-FFF2-40B4-BE49-F238E27FC236}">
                <a16:creationId xmlns:a16="http://schemas.microsoft.com/office/drawing/2014/main" id="{F81DDC7D-3145-0E44-ABE1-45EF6FE03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710088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84417FE-24D0-A842-8BBC-1A0177A98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Merge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F22D0DF-6501-CC47-93BC-B5266BC05C3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7391400" cy="1371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200" dirty="0">
                <a:solidFill>
                  <a:srgbClr val="FF0000"/>
                </a:solidFill>
                <a:cs typeface="+mn-cs"/>
              </a:rPr>
              <a:t>Is it correct?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dirty="0"/>
              <a:t>Loop invariant: At the beginning of the </a:t>
            </a:r>
            <a:r>
              <a:rPr lang="en-US" sz="2000" b="1" dirty="0"/>
              <a:t>for</a:t>
            </a:r>
            <a:r>
              <a:rPr lang="en-US" sz="2000" dirty="0"/>
              <a:t> loop of lines 4-10 the first k-1 elements of B are the smallest </a:t>
            </a:r>
            <a:r>
              <a:rPr lang="en-US" sz="2000" i="1" dirty="0"/>
              <a:t>k-1</a:t>
            </a:r>
            <a:r>
              <a:rPr lang="en-US" sz="2000" dirty="0"/>
              <a:t> elements from L and R in sorted order.</a:t>
            </a:r>
          </a:p>
        </p:txBody>
      </p:sp>
      <p:pic>
        <p:nvPicPr>
          <p:cNvPr id="43011" name="Picture 7">
            <a:extLst>
              <a:ext uri="{FF2B5EF4-FFF2-40B4-BE49-F238E27FC236}">
                <a16:creationId xmlns:a16="http://schemas.microsoft.com/office/drawing/2014/main" id="{03BCB532-62FE-F947-9929-683AC2D4F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710088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921D1A8F-990D-7D49-AFB2-8A2FEBAB67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Merge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3FCA83D-71FA-374A-B34C-F41870C7E32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7391400" cy="838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200" dirty="0">
                <a:solidFill>
                  <a:srgbClr val="FF0000"/>
                </a:solidFill>
                <a:cs typeface="+mn-cs"/>
              </a:rPr>
              <a:t>Running time?</a:t>
            </a:r>
          </a:p>
        </p:txBody>
      </p:sp>
      <p:pic>
        <p:nvPicPr>
          <p:cNvPr id="44035" name="Picture 7">
            <a:extLst>
              <a:ext uri="{FF2B5EF4-FFF2-40B4-BE49-F238E27FC236}">
                <a16:creationId xmlns:a16="http://schemas.microsoft.com/office/drawing/2014/main" id="{612316B2-BFA7-124F-BA46-C58D88538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710088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1F5A278-47D0-B148-94E3-3C83491F5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Merge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8CB73E6-D3F5-CA42-AC13-92675FF5CBD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7391400" cy="838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200"/>
              <a:t>Running time? </a:t>
            </a:r>
            <a:r>
              <a:rPr lang="el-GR" altLang="en-US" sz="2200">
                <a:solidFill>
                  <a:srgbClr val="0000CC"/>
                </a:solidFill>
                <a:cs typeface="Arial" panose="020B0604020202020204" pitchFamily="34" charset="0"/>
              </a:rPr>
              <a:t>Θ</a:t>
            </a: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(n) - linear</a:t>
            </a:r>
            <a:r>
              <a:rPr lang="en-US" altLang="en-US" sz="2200"/>
              <a:t> </a:t>
            </a:r>
          </a:p>
        </p:txBody>
      </p:sp>
      <p:pic>
        <p:nvPicPr>
          <p:cNvPr id="45059" name="Picture 7">
            <a:extLst>
              <a:ext uri="{FF2B5EF4-FFF2-40B4-BE49-F238E27FC236}">
                <a16:creationId xmlns:a16="http://schemas.microsoft.com/office/drawing/2014/main" id="{7C70D59A-0CDE-2940-AD2F-43CAD44D2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710088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D41068F-9AB4-314F-94F8-0CE3770AB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MergeSort</a:t>
            </a:r>
          </a:p>
        </p:txBody>
      </p:sp>
      <p:pic>
        <p:nvPicPr>
          <p:cNvPr id="46082" name="Picture 8">
            <a:extLst>
              <a:ext uri="{FF2B5EF4-FFF2-40B4-BE49-F238E27FC236}">
                <a16:creationId xmlns:a16="http://schemas.microsoft.com/office/drawing/2014/main" id="{31A11FB0-21F9-DE48-BB15-FA37132CC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71628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A3C267-6453-914B-9393-57B9B261913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8305800" cy="7191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solidFill>
                  <a:srgbClr val="FF0000"/>
                </a:solidFill>
                <a:cs typeface="+mn-cs"/>
              </a:rPr>
              <a:t>Running time?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23561052-A7EF-3D45-93E7-AD7A9AE45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Merge-Sort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104ECA02-E029-3E43-A2F8-D189EF87839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305800" cy="7191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solidFill>
                  <a:srgbClr val="FF0000"/>
                </a:solidFill>
                <a:cs typeface="+mn-cs"/>
              </a:rPr>
              <a:t>Running time?</a:t>
            </a:r>
          </a:p>
        </p:txBody>
      </p:sp>
      <p:graphicFrame>
        <p:nvGraphicFramePr>
          <p:cNvPr id="58371" name="Object 4">
            <a:extLst>
              <a:ext uri="{FF2B5EF4-FFF2-40B4-BE49-F238E27FC236}">
                <a16:creationId xmlns:a16="http://schemas.microsoft.com/office/drawing/2014/main" id="{438C7419-8358-9545-8C4A-E8C242D3922B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219200" y="2514600"/>
          <a:ext cx="65532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363600" imgH="10528300" progId="Equation.3">
                  <p:embed/>
                </p:oleObj>
              </mc:Choice>
              <mc:Fallback>
                <p:oleObj name="Equation" r:id="rId2" imgW="64363600" imgH="1052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14600"/>
                        <a:ext cx="655320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6" name="Text Box 6">
            <a:extLst>
              <a:ext uri="{FF2B5EF4-FFF2-40B4-BE49-F238E27FC236}">
                <a16:creationId xmlns:a16="http://schemas.microsoft.com/office/drawing/2014/main" id="{4699DE2C-8225-0B49-A77C-6550D4C48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24400"/>
            <a:ext cx="83058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Arial" charset="0"/>
                <a:ea typeface="ＭＳ Ｐゴシック" charset="0"/>
              </a:rPr>
              <a:t>D(n)</a:t>
            </a:r>
            <a:r>
              <a:rPr lang="en-US" sz="2400" dirty="0">
                <a:latin typeface="Arial" charset="0"/>
                <a:ea typeface="ＭＳ Ｐゴシック" charset="0"/>
              </a:rPr>
              <a:t>: cost of splitting (dividing) the data</a:t>
            </a:r>
          </a:p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Arial" charset="0"/>
                <a:ea typeface="ＭＳ Ｐゴシック" charset="0"/>
              </a:rPr>
              <a:t>C(n)</a:t>
            </a:r>
            <a:r>
              <a:rPr lang="en-US" sz="2400" dirty="0">
                <a:latin typeface="Arial" charset="0"/>
                <a:ea typeface="ＭＳ Ｐゴシック" charset="0"/>
              </a:rPr>
              <a:t>: cost of merging/combining the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roving bounds: find constants that satisfy inequalities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02076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defRPr sz="3255"/>
            </a:lvl1pPr>
          </a:lstStyle>
          <a:p>
            <a:r>
              <a:t>Proving bounds: find constants that satisfy inequalities</a:t>
            </a:r>
          </a:p>
        </p:txBody>
      </p:sp>
      <p:sp>
        <p:nvSpPr>
          <p:cNvPr id="236" name="Show that 5n2 – 15n + 100 is Θ(n2)…"/>
          <p:cNvSpPr txBox="1">
            <a:spLocks noGrp="1"/>
          </p:cNvSpPr>
          <p:nvPr>
            <p:ph type="body" sz="half" idx="4294967295"/>
          </p:nvPr>
        </p:nvSpPr>
        <p:spPr>
          <a:xfrm>
            <a:off x="228600" y="1371600"/>
            <a:ext cx="868680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896111">
              <a:spcBef>
                <a:spcPts val="500"/>
              </a:spcBef>
              <a:buSzTx/>
              <a:buFont typeface="Wingdings"/>
              <a:buNone/>
              <a:defRPr sz="2352"/>
            </a:pPr>
            <a:r>
              <a:rPr dirty="0"/>
              <a:t>Show that </a:t>
            </a:r>
            <a:r>
              <a:rPr i="1" dirty="0"/>
              <a:t>5n</a:t>
            </a:r>
            <a:r>
              <a:rPr i="1" baseline="29959" dirty="0"/>
              <a:t>2 </a:t>
            </a:r>
            <a:r>
              <a:rPr i="1" dirty="0"/>
              <a:t>– 15n + 100</a:t>
            </a:r>
            <a:r>
              <a:rPr dirty="0"/>
              <a:t> is </a:t>
            </a:r>
            <a:r>
              <a:rPr i="1" dirty="0" err="1"/>
              <a:t>Θ</a:t>
            </a:r>
            <a:r>
              <a:rPr dirty="0"/>
              <a:t>(</a:t>
            </a:r>
            <a:r>
              <a:rPr i="1" dirty="0"/>
              <a:t>n</a:t>
            </a:r>
            <a:r>
              <a:rPr i="1" baseline="29959" dirty="0"/>
              <a:t>2</a:t>
            </a:r>
            <a:r>
              <a:rPr dirty="0"/>
              <a:t>)</a:t>
            </a:r>
          </a:p>
          <a:p>
            <a:pPr marL="0" indent="0" defTabSz="896111">
              <a:buSzTx/>
              <a:buFont typeface="Wingdings"/>
              <a:buNone/>
              <a:defRPr sz="2352"/>
            </a:pPr>
            <a:endParaRPr dirty="0"/>
          </a:p>
          <a:p>
            <a:pPr marL="0" indent="0" defTabSz="896111">
              <a:spcBef>
                <a:spcPts val="500"/>
              </a:spcBef>
              <a:buSzTx/>
              <a:buFont typeface="Wingdings"/>
              <a:buNone/>
              <a:defRPr sz="2352"/>
            </a:pPr>
            <a:r>
              <a:rPr dirty="0"/>
              <a:t>Step 1: Prove O(</a:t>
            </a:r>
            <a:r>
              <a:rPr i="1" dirty="0"/>
              <a:t>n</a:t>
            </a:r>
            <a:r>
              <a:rPr i="1" baseline="29959" dirty="0"/>
              <a:t>2</a:t>
            </a:r>
            <a:r>
              <a:rPr dirty="0"/>
              <a:t>) – Find constants </a:t>
            </a:r>
            <a:r>
              <a:rPr i="1" dirty="0"/>
              <a:t>c</a:t>
            </a:r>
            <a:r>
              <a:rPr dirty="0"/>
              <a:t> and </a:t>
            </a:r>
            <a:r>
              <a:rPr i="1" dirty="0"/>
              <a:t>n</a:t>
            </a:r>
            <a:r>
              <a:rPr i="1" baseline="-25387" dirty="0"/>
              <a:t>0</a:t>
            </a:r>
            <a:r>
              <a:rPr dirty="0"/>
              <a:t> such that </a:t>
            </a:r>
            <a:br>
              <a:rPr dirty="0"/>
            </a:br>
            <a:r>
              <a:rPr i="1" dirty="0"/>
              <a:t>5n</a:t>
            </a:r>
            <a:r>
              <a:rPr i="1" baseline="29959" dirty="0"/>
              <a:t>2 </a:t>
            </a:r>
            <a:r>
              <a:rPr i="1" dirty="0"/>
              <a:t>– 15n + 100</a:t>
            </a:r>
            <a:r>
              <a:rPr dirty="0"/>
              <a:t> ≤ </a:t>
            </a:r>
            <a:r>
              <a:rPr i="1" dirty="0"/>
              <a:t>cn</a:t>
            </a:r>
            <a:r>
              <a:rPr i="1" baseline="29959" dirty="0"/>
              <a:t>2</a:t>
            </a:r>
            <a:r>
              <a:rPr dirty="0"/>
              <a:t> for all n &gt; </a:t>
            </a:r>
            <a:r>
              <a:rPr i="1" dirty="0"/>
              <a:t>n</a:t>
            </a:r>
            <a:r>
              <a:rPr i="1" baseline="-25387" dirty="0"/>
              <a:t>0</a:t>
            </a:r>
          </a:p>
        </p:txBody>
      </p:sp>
      <p:pic>
        <p:nvPicPr>
          <p:cNvPr id="237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62" y="3200400"/>
            <a:ext cx="3849688" cy="568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image.pdf" descr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0" y="3906837"/>
            <a:ext cx="3911600" cy="568326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Let n0 =1 and c = 5 + 100 = 105.…"/>
          <p:cNvSpPr txBox="1"/>
          <p:nvPr/>
        </p:nvSpPr>
        <p:spPr>
          <a:xfrm>
            <a:off x="1036319" y="5029200"/>
            <a:ext cx="7071362" cy="927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800"/>
            </a:pPr>
            <a:r>
              <a:rPr dirty="0"/>
              <a:t>Let </a:t>
            </a:r>
            <a:r>
              <a:rPr i="1" dirty="0"/>
              <a:t>n</a:t>
            </a:r>
            <a:r>
              <a:rPr i="1" baseline="-25000" dirty="0"/>
              <a:t>0</a:t>
            </a:r>
            <a:r>
              <a:rPr i="1" dirty="0"/>
              <a:t> </a:t>
            </a:r>
            <a:r>
              <a:rPr dirty="0"/>
              <a:t>=1 and </a:t>
            </a:r>
            <a:r>
              <a:rPr i="1" dirty="0"/>
              <a:t>c</a:t>
            </a:r>
            <a:r>
              <a:rPr dirty="0"/>
              <a:t> = 5 + 100 = 105.</a:t>
            </a:r>
          </a:p>
          <a:p>
            <a:pPr defTabSz="457200">
              <a:defRPr sz="1800"/>
            </a:pPr>
            <a:r>
              <a:rPr dirty="0"/>
              <a:t>100/n</a:t>
            </a:r>
            <a:r>
              <a:rPr baseline="30000" dirty="0"/>
              <a:t>2</a:t>
            </a:r>
            <a:r>
              <a:rPr dirty="0"/>
              <a:t> only get</a:t>
            </a:r>
            <a:r>
              <a:rPr lang="en-US" dirty="0"/>
              <a:t>s</a:t>
            </a:r>
            <a:r>
              <a:rPr dirty="0"/>
              <a:t> smaller as </a:t>
            </a:r>
            <a:r>
              <a:rPr i="1" dirty="0"/>
              <a:t>n</a:t>
            </a:r>
            <a:r>
              <a:rPr dirty="0"/>
              <a:t> increases and we ignore -15/</a:t>
            </a:r>
            <a:r>
              <a:rPr i="1" dirty="0"/>
              <a:t>n</a:t>
            </a:r>
            <a:r>
              <a:rPr dirty="0"/>
              <a:t> since it only varies between -15 and 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build="p" bldLvl="5" animBg="1" advAuto="0"/>
      <p:bldP spid="237" grpId="0" animBg="1" advAuto="0"/>
      <p:bldP spid="238" grpId="0" animBg="1" advAuto="0"/>
      <p:bldP spid="239" grpId="0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53B4006A-6485-0041-8087-39031084C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Merge-Sort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568B06B2-85B1-6B4B-902F-0450C180157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305800" cy="7191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Running time?</a:t>
            </a:r>
          </a:p>
        </p:txBody>
      </p:sp>
      <p:graphicFrame>
        <p:nvGraphicFramePr>
          <p:cNvPr id="48131" name="Object 4">
            <a:extLst>
              <a:ext uri="{FF2B5EF4-FFF2-40B4-BE49-F238E27FC236}">
                <a16:creationId xmlns:a16="http://schemas.microsoft.com/office/drawing/2014/main" id="{5DB04EF0-B457-4546-9AFA-2E5500D5EA38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219200" y="2514600"/>
          <a:ext cx="65532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363600" imgH="10528300" progId="Equation.3">
                  <p:embed/>
                </p:oleObj>
              </mc:Choice>
              <mc:Fallback>
                <p:oleObj name="Equation" r:id="rId2" imgW="64363600" imgH="1052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14600"/>
                        <a:ext cx="655320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5">
            <a:extLst>
              <a:ext uri="{FF2B5EF4-FFF2-40B4-BE49-F238E27FC236}">
                <a16:creationId xmlns:a16="http://schemas.microsoft.com/office/drawing/2014/main" id="{D06A7E36-6658-3E42-B1AC-B23ED4DDE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67200"/>
            <a:ext cx="716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i="1">
              <a:latin typeface="Arial" charset="0"/>
              <a:ea typeface="ＭＳ Ｐゴシック" charset="0"/>
            </a:endParaRPr>
          </a:p>
        </p:txBody>
      </p:sp>
      <p:sp>
        <p:nvSpPr>
          <p:cNvPr id="82950" name="Text Box 6">
            <a:extLst>
              <a:ext uri="{FF2B5EF4-FFF2-40B4-BE49-F238E27FC236}">
                <a16:creationId xmlns:a16="http://schemas.microsoft.com/office/drawing/2014/main" id="{35273174-1D19-9540-A25B-C58F42F60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24400"/>
            <a:ext cx="769620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D(n)</a:t>
            </a:r>
            <a:r>
              <a:rPr lang="en-US" altLang="en-US"/>
              <a:t>: cost of splitting (dividing) the data - </a:t>
            </a:r>
            <a:r>
              <a:rPr lang="en-US" altLang="en-US">
                <a:solidFill>
                  <a:srgbClr val="0000CC"/>
                </a:solidFill>
              </a:rPr>
              <a:t>linear </a:t>
            </a:r>
            <a:r>
              <a:rPr lang="el-GR" altLang="en-US">
                <a:solidFill>
                  <a:srgbClr val="0000CC"/>
                </a:solidFill>
              </a:rPr>
              <a:t>Θ</a:t>
            </a:r>
            <a:r>
              <a:rPr lang="en-US" altLang="en-US">
                <a:solidFill>
                  <a:srgbClr val="0000CC"/>
                </a:solidFill>
              </a:rPr>
              <a:t>(n)</a:t>
            </a:r>
            <a:r>
              <a:rPr lang="en-US" altLang="en-US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i="1"/>
              <a:t>C(n)</a:t>
            </a:r>
            <a:r>
              <a:rPr lang="en-US" altLang="en-US"/>
              <a:t>: cost of merging/combining the data – </a:t>
            </a:r>
            <a:r>
              <a:rPr lang="en-US" altLang="en-US">
                <a:solidFill>
                  <a:srgbClr val="0000CC"/>
                </a:solidFill>
              </a:rPr>
              <a:t>linear</a:t>
            </a:r>
            <a:r>
              <a:rPr lang="en-US" altLang="en-US" sz="2800">
                <a:solidFill>
                  <a:srgbClr val="0000CC"/>
                </a:solidFill>
              </a:rPr>
              <a:t> </a:t>
            </a:r>
            <a:r>
              <a:rPr lang="el-GR" altLang="en-US">
                <a:solidFill>
                  <a:srgbClr val="0000CC"/>
                </a:solidFill>
              </a:rPr>
              <a:t>Θ</a:t>
            </a:r>
            <a:r>
              <a:rPr lang="en-US" altLang="en-US">
                <a:solidFill>
                  <a:srgbClr val="0000CC"/>
                </a:solidFill>
              </a:rPr>
              <a:t>(n)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FB8444C3-2F58-2545-96E3-220C02893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Merge-Sort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55E39FEC-B5FA-4E4C-9FC1-D45A308A126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305800" cy="7191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Running time?</a:t>
            </a:r>
          </a:p>
        </p:txBody>
      </p:sp>
      <p:graphicFrame>
        <p:nvGraphicFramePr>
          <p:cNvPr id="49155" name="Object 4">
            <a:extLst>
              <a:ext uri="{FF2B5EF4-FFF2-40B4-BE49-F238E27FC236}">
                <a16:creationId xmlns:a16="http://schemas.microsoft.com/office/drawing/2014/main" id="{EBD2A568-92C6-6F43-B5D8-C7CAC9D4496B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920875" y="2514600"/>
          <a:ext cx="514985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609500" imgH="10528300" progId="Equation.3">
                  <p:embed/>
                </p:oleObj>
              </mc:Choice>
              <mc:Fallback>
                <p:oleObj name="Equation" r:id="rId2" imgW="50609500" imgH="1052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2514600"/>
                        <a:ext cx="514985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Text Box 5">
            <a:extLst>
              <a:ext uri="{FF2B5EF4-FFF2-40B4-BE49-F238E27FC236}">
                <a16:creationId xmlns:a16="http://schemas.microsoft.com/office/drawing/2014/main" id="{810AB4A6-A16C-1C4B-A299-BBC292C5B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67200"/>
            <a:ext cx="716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i="1">
              <a:latin typeface="Arial" charset="0"/>
              <a:ea typeface="ＭＳ Ｐゴシック" charset="0"/>
            </a:endParaRPr>
          </a:p>
        </p:txBody>
      </p:sp>
      <p:sp>
        <p:nvSpPr>
          <p:cNvPr id="83974" name="Text Box 6">
            <a:extLst>
              <a:ext uri="{FF2B5EF4-FFF2-40B4-BE49-F238E27FC236}">
                <a16:creationId xmlns:a16="http://schemas.microsoft.com/office/drawing/2014/main" id="{1A47C94C-98DD-3A49-9BF2-80A19A146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724400"/>
            <a:ext cx="32004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54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Which 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4D55727E-AF12-3B45-B992-1EF95E0DC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Merge-Sort</a:t>
            </a:r>
          </a:p>
        </p:txBody>
      </p:sp>
      <p:sp>
        <p:nvSpPr>
          <p:cNvPr id="84995" name="Text Box 3">
            <a:extLst>
              <a:ext uri="{FF2B5EF4-FFF2-40B4-BE49-F238E27FC236}">
                <a16:creationId xmlns:a16="http://schemas.microsoft.com/office/drawing/2014/main" id="{7D955778-4819-BE42-AD52-98188A55F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990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84996" name="Text Box 4">
            <a:extLst>
              <a:ext uri="{FF2B5EF4-FFF2-40B4-BE49-F238E27FC236}">
                <a16:creationId xmlns:a16="http://schemas.microsoft.com/office/drawing/2014/main" id="{F09856C2-B6EF-3F4E-87C5-90CF7B2C9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05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T(n/2)</a:t>
            </a:r>
          </a:p>
        </p:txBody>
      </p:sp>
      <p:graphicFrame>
        <p:nvGraphicFramePr>
          <p:cNvPr id="50180" name="Object 5">
            <a:extLst>
              <a:ext uri="{FF2B5EF4-FFF2-40B4-BE49-F238E27FC236}">
                <a16:creationId xmlns:a16="http://schemas.microsoft.com/office/drawing/2014/main" id="{35BC9470-FC3F-1E4A-8A66-888238880D7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191000" y="228600"/>
          <a:ext cx="35814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609500" imgH="10528300" progId="Equation.3">
                  <p:embed/>
                </p:oleObj>
              </mc:Choice>
              <mc:Fallback>
                <p:oleObj name="Equation" r:id="rId2" imgW="50609500" imgH="1052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8600"/>
                        <a:ext cx="35814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8" name="Text Box 6">
            <a:extLst>
              <a:ext uri="{FF2B5EF4-FFF2-40B4-BE49-F238E27FC236}">
                <a16:creationId xmlns:a16="http://schemas.microsoft.com/office/drawing/2014/main" id="{829E5B4B-9305-F14F-8CB4-1836A9541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05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T(n/2)</a:t>
            </a:r>
          </a:p>
        </p:txBody>
      </p:sp>
      <p:sp>
        <p:nvSpPr>
          <p:cNvPr id="84999" name="Line 7">
            <a:extLst>
              <a:ext uri="{FF2B5EF4-FFF2-40B4-BE49-F238E27FC236}">
                <a16:creationId xmlns:a16="http://schemas.microsoft.com/office/drawing/2014/main" id="{EF45526C-B521-6B42-829C-9CD2E44F73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1524000"/>
            <a:ext cx="914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5000" name="Line 8">
            <a:extLst>
              <a:ext uri="{FF2B5EF4-FFF2-40B4-BE49-F238E27FC236}">
                <a16:creationId xmlns:a16="http://schemas.microsoft.com/office/drawing/2014/main" id="{0F73349C-C093-B541-8D6D-42D961C036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524000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FC0B8A77-15B2-1A46-92A2-1416665E4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Merge-Sort</a:t>
            </a:r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2CDE86EB-E935-C344-B044-176D8E2F7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990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cn</a:t>
            </a:r>
          </a:p>
        </p:txBody>
      </p:sp>
      <p:graphicFrame>
        <p:nvGraphicFramePr>
          <p:cNvPr id="51203" name="Object 4">
            <a:extLst>
              <a:ext uri="{FF2B5EF4-FFF2-40B4-BE49-F238E27FC236}">
                <a16:creationId xmlns:a16="http://schemas.microsoft.com/office/drawing/2014/main" id="{F6916A72-537C-FF4B-9D4F-43648AEFA14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191000" y="228600"/>
          <a:ext cx="35814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609500" imgH="10528300" progId="Equation.3">
                  <p:embed/>
                </p:oleObj>
              </mc:Choice>
              <mc:Fallback>
                <p:oleObj name="Equation" r:id="rId2" imgW="50609500" imgH="1052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8600"/>
                        <a:ext cx="35814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1" name="Text Box 5">
            <a:extLst>
              <a:ext uri="{FF2B5EF4-FFF2-40B4-BE49-F238E27FC236}">
                <a16:creationId xmlns:a16="http://schemas.microsoft.com/office/drawing/2014/main" id="{6DB18B35-3E12-6E4F-8EA7-1189C5119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T(n/4)</a:t>
            </a:r>
          </a:p>
        </p:txBody>
      </p:sp>
      <p:sp>
        <p:nvSpPr>
          <p:cNvPr id="86022" name="Text Box 6">
            <a:extLst>
              <a:ext uri="{FF2B5EF4-FFF2-40B4-BE49-F238E27FC236}">
                <a16:creationId xmlns:a16="http://schemas.microsoft.com/office/drawing/2014/main" id="{509CFBE6-DC24-F848-BB32-CB5F1CC89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T(n/4)</a:t>
            </a:r>
          </a:p>
        </p:txBody>
      </p:sp>
      <p:sp>
        <p:nvSpPr>
          <p:cNvPr id="86023" name="Line 7">
            <a:extLst>
              <a:ext uri="{FF2B5EF4-FFF2-40B4-BE49-F238E27FC236}">
                <a16:creationId xmlns:a16="http://schemas.microsoft.com/office/drawing/2014/main" id="{489C9224-D160-A148-859C-DFA0AB81AD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24384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24" name="Line 8">
            <a:extLst>
              <a:ext uri="{FF2B5EF4-FFF2-40B4-BE49-F238E27FC236}">
                <a16:creationId xmlns:a16="http://schemas.microsoft.com/office/drawing/2014/main" id="{C42F218B-E4F2-0247-A5D6-216E17E6B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438400"/>
            <a:ext cx="152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25" name="Text Box 9">
            <a:extLst>
              <a:ext uri="{FF2B5EF4-FFF2-40B4-BE49-F238E27FC236}">
                <a16:creationId xmlns:a16="http://schemas.microsoft.com/office/drawing/2014/main" id="{723B5657-9CC1-8F41-B931-A6D33A39C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T(n/4)</a:t>
            </a:r>
          </a:p>
        </p:txBody>
      </p:sp>
      <p:sp>
        <p:nvSpPr>
          <p:cNvPr id="86026" name="Text Box 10">
            <a:extLst>
              <a:ext uri="{FF2B5EF4-FFF2-40B4-BE49-F238E27FC236}">
                <a16:creationId xmlns:a16="http://schemas.microsoft.com/office/drawing/2014/main" id="{16BB56BF-598D-AB49-818A-8420D8C53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T(n/4)</a:t>
            </a:r>
          </a:p>
        </p:txBody>
      </p:sp>
      <p:sp>
        <p:nvSpPr>
          <p:cNvPr id="86027" name="Line 11">
            <a:extLst>
              <a:ext uri="{FF2B5EF4-FFF2-40B4-BE49-F238E27FC236}">
                <a16:creationId xmlns:a16="http://schemas.microsoft.com/office/drawing/2014/main" id="{0371176E-81AF-D040-A8C1-42E88DFF2B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4384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28" name="Line 12">
            <a:extLst>
              <a:ext uri="{FF2B5EF4-FFF2-40B4-BE49-F238E27FC236}">
                <a16:creationId xmlns:a16="http://schemas.microsoft.com/office/drawing/2014/main" id="{83A4FEBE-DA86-AB45-B1B5-10740E059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438400"/>
            <a:ext cx="152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29" name="Text Box 13">
            <a:extLst>
              <a:ext uri="{FF2B5EF4-FFF2-40B4-BE49-F238E27FC236}">
                <a16:creationId xmlns:a16="http://schemas.microsoft.com/office/drawing/2014/main" id="{F6678BB5-AD8B-AB48-8864-2C0F2C121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05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 cn/2</a:t>
            </a:r>
          </a:p>
        </p:txBody>
      </p:sp>
      <p:sp>
        <p:nvSpPr>
          <p:cNvPr id="86030" name="Text Box 14">
            <a:extLst>
              <a:ext uri="{FF2B5EF4-FFF2-40B4-BE49-F238E27FC236}">
                <a16:creationId xmlns:a16="http://schemas.microsoft.com/office/drawing/2014/main" id="{2E12D8F5-48FA-944B-B041-84FF14816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05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 cn/2</a:t>
            </a:r>
          </a:p>
        </p:txBody>
      </p:sp>
      <p:sp>
        <p:nvSpPr>
          <p:cNvPr id="86031" name="Line 15">
            <a:extLst>
              <a:ext uri="{FF2B5EF4-FFF2-40B4-BE49-F238E27FC236}">
                <a16:creationId xmlns:a16="http://schemas.microsoft.com/office/drawing/2014/main" id="{1D5F1255-E1E4-4543-8F3B-FAC1FD3DE5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1524000"/>
            <a:ext cx="914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32" name="Line 16">
            <a:extLst>
              <a:ext uri="{FF2B5EF4-FFF2-40B4-BE49-F238E27FC236}">
                <a16:creationId xmlns:a16="http://schemas.microsoft.com/office/drawing/2014/main" id="{89110690-9E92-E14F-8B0D-C5519C0B11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524000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8F8AE71-7A6A-FE43-BCBB-BCAFDDF24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Merge-Sort</a:t>
            </a:r>
          </a:p>
        </p:txBody>
      </p:sp>
      <p:sp>
        <p:nvSpPr>
          <p:cNvPr id="87043" name="Text Box 3">
            <a:extLst>
              <a:ext uri="{FF2B5EF4-FFF2-40B4-BE49-F238E27FC236}">
                <a16:creationId xmlns:a16="http://schemas.microsoft.com/office/drawing/2014/main" id="{FF527351-2142-4B48-A221-FF9B013CF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990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cn</a:t>
            </a:r>
          </a:p>
        </p:txBody>
      </p:sp>
      <p:graphicFrame>
        <p:nvGraphicFramePr>
          <p:cNvPr id="52227" name="Object 4">
            <a:extLst>
              <a:ext uri="{FF2B5EF4-FFF2-40B4-BE49-F238E27FC236}">
                <a16:creationId xmlns:a16="http://schemas.microsoft.com/office/drawing/2014/main" id="{9B387F55-911F-2E43-8823-D821B0C5786A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191000" y="228600"/>
          <a:ext cx="35814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609500" imgH="10528300" progId="Equation.3">
                  <p:embed/>
                </p:oleObj>
              </mc:Choice>
              <mc:Fallback>
                <p:oleObj name="Equation" r:id="rId2" imgW="50609500" imgH="1052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8600"/>
                        <a:ext cx="35814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5" name="Text Box 5">
            <a:extLst>
              <a:ext uri="{FF2B5EF4-FFF2-40B4-BE49-F238E27FC236}">
                <a16:creationId xmlns:a16="http://schemas.microsoft.com/office/drawing/2014/main" id="{4658802D-BC2D-FD4A-AEEB-D5128C167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cn/4</a:t>
            </a:r>
          </a:p>
        </p:txBody>
      </p:sp>
      <p:sp>
        <p:nvSpPr>
          <p:cNvPr id="87046" name="Text Box 6">
            <a:extLst>
              <a:ext uri="{FF2B5EF4-FFF2-40B4-BE49-F238E27FC236}">
                <a16:creationId xmlns:a16="http://schemas.microsoft.com/office/drawing/2014/main" id="{A33EF337-3786-1E48-ACEE-71CA21C01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cn/4</a:t>
            </a:r>
          </a:p>
        </p:txBody>
      </p:sp>
      <p:sp>
        <p:nvSpPr>
          <p:cNvPr id="87047" name="Line 7">
            <a:extLst>
              <a:ext uri="{FF2B5EF4-FFF2-40B4-BE49-F238E27FC236}">
                <a16:creationId xmlns:a16="http://schemas.microsoft.com/office/drawing/2014/main" id="{68BA368E-4AF1-4442-B32D-9E05F760CE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24384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48" name="Line 8">
            <a:extLst>
              <a:ext uri="{FF2B5EF4-FFF2-40B4-BE49-F238E27FC236}">
                <a16:creationId xmlns:a16="http://schemas.microsoft.com/office/drawing/2014/main" id="{236330CF-54B2-614F-9634-FF8F4810C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438400"/>
            <a:ext cx="152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49" name="Text Box 9">
            <a:extLst>
              <a:ext uri="{FF2B5EF4-FFF2-40B4-BE49-F238E27FC236}">
                <a16:creationId xmlns:a16="http://schemas.microsoft.com/office/drawing/2014/main" id="{CD018523-E148-274B-8D4B-C2EEEF1AF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cn/4</a:t>
            </a:r>
          </a:p>
        </p:txBody>
      </p:sp>
      <p:sp>
        <p:nvSpPr>
          <p:cNvPr id="87050" name="Text Box 10">
            <a:extLst>
              <a:ext uri="{FF2B5EF4-FFF2-40B4-BE49-F238E27FC236}">
                <a16:creationId xmlns:a16="http://schemas.microsoft.com/office/drawing/2014/main" id="{EC776AAF-FDC0-BD47-8DDA-A93FB9380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cn/4</a:t>
            </a:r>
          </a:p>
        </p:txBody>
      </p:sp>
      <p:sp>
        <p:nvSpPr>
          <p:cNvPr id="87051" name="Line 11">
            <a:extLst>
              <a:ext uri="{FF2B5EF4-FFF2-40B4-BE49-F238E27FC236}">
                <a16:creationId xmlns:a16="http://schemas.microsoft.com/office/drawing/2014/main" id="{5D2FA390-5173-514B-A3FF-47757D0D94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4384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52" name="Line 12">
            <a:extLst>
              <a:ext uri="{FF2B5EF4-FFF2-40B4-BE49-F238E27FC236}">
                <a16:creationId xmlns:a16="http://schemas.microsoft.com/office/drawing/2014/main" id="{70D00BD1-AAED-BB4E-A0D6-371BC5E22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438400"/>
            <a:ext cx="152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53" name="Text Box 13">
            <a:extLst>
              <a:ext uri="{FF2B5EF4-FFF2-40B4-BE49-F238E27FC236}">
                <a16:creationId xmlns:a16="http://schemas.microsoft.com/office/drawing/2014/main" id="{B1C59304-101C-2540-83FE-B1708AC7A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05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 cn/2</a:t>
            </a:r>
          </a:p>
        </p:txBody>
      </p:sp>
      <p:sp>
        <p:nvSpPr>
          <p:cNvPr id="87054" name="Text Box 14">
            <a:extLst>
              <a:ext uri="{FF2B5EF4-FFF2-40B4-BE49-F238E27FC236}">
                <a16:creationId xmlns:a16="http://schemas.microsoft.com/office/drawing/2014/main" id="{3A910E7F-2FF2-974C-856C-02CDC8F6C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05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 cn/2</a:t>
            </a:r>
          </a:p>
        </p:txBody>
      </p:sp>
      <p:sp>
        <p:nvSpPr>
          <p:cNvPr id="87055" name="Line 15">
            <a:extLst>
              <a:ext uri="{FF2B5EF4-FFF2-40B4-BE49-F238E27FC236}">
                <a16:creationId xmlns:a16="http://schemas.microsoft.com/office/drawing/2014/main" id="{B252EB5C-A15E-AC4E-9410-9091F2AAE0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1524000"/>
            <a:ext cx="914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56" name="Line 16">
            <a:extLst>
              <a:ext uri="{FF2B5EF4-FFF2-40B4-BE49-F238E27FC236}">
                <a16:creationId xmlns:a16="http://schemas.microsoft.com/office/drawing/2014/main" id="{F69CA276-AB43-B94E-9FD5-30FE0A006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524000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57" name="Text Box 17">
            <a:extLst>
              <a:ext uri="{FF2B5EF4-FFF2-40B4-BE49-F238E27FC236}">
                <a16:creationId xmlns:a16="http://schemas.microsoft.com/office/drawing/2014/main" id="{261E6B76-3B00-1540-838B-33B181E14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T(n/8)</a:t>
            </a:r>
          </a:p>
        </p:txBody>
      </p:sp>
      <p:sp>
        <p:nvSpPr>
          <p:cNvPr id="87058" name="Text Box 18">
            <a:extLst>
              <a:ext uri="{FF2B5EF4-FFF2-40B4-BE49-F238E27FC236}">
                <a16:creationId xmlns:a16="http://schemas.microsoft.com/office/drawing/2014/main" id="{05B3683A-F32D-C145-81D0-F83984198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T(n/8)</a:t>
            </a:r>
          </a:p>
        </p:txBody>
      </p:sp>
      <p:sp>
        <p:nvSpPr>
          <p:cNvPr id="87059" name="Line 19">
            <a:extLst>
              <a:ext uri="{FF2B5EF4-FFF2-40B4-BE49-F238E27FC236}">
                <a16:creationId xmlns:a16="http://schemas.microsoft.com/office/drawing/2014/main" id="{3E004C3A-B407-FF40-AE27-24EE013E7F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33528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60" name="Line 20">
            <a:extLst>
              <a:ext uri="{FF2B5EF4-FFF2-40B4-BE49-F238E27FC236}">
                <a16:creationId xmlns:a16="http://schemas.microsoft.com/office/drawing/2014/main" id="{2D6491F7-7515-1B48-B1FF-78EB1AF23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3528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61" name="Text Box 21">
            <a:extLst>
              <a:ext uri="{FF2B5EF4-FFF2-40B4-BE49-F238E27FC236}">
                <a16:creationId xmlns:a16="http://schemas.microsoft.com/office/drawing/2014/main" id="{EA3B9464-EA69-464D-82A7-80B6FAEA2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T(n/8)</a:t>
            </a:r>
          </a:p>
        </p:txBody>
      </p:sp>
      <p:sp>
        <p:nvSpPr>
          <p:cNvPr id="87062" name="Text Box 22">
            <a:extLst>
              <a:ext uri="{FF2B5EF4-FFF2-40B4-BE49-F238E27FC236}">
                <a16:creationId xmlns:a16="http://schemas.microsoft.com/office/drawing/2014/main" id="{61CECF52-5D88-D64A-91D2-2BADBB4FE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T(n/8)</a:t>
            </a:r>
          </a:p>
        </p:txBody>
      </p:sp>
      <p:sp>
        <p:nvSpPr>
          <p:cNvPr id="87063" name="Line 23">
            <a:extLst>
              <a:ext uri="{FF2B5EF4-FFF2-40B4-BE49-F238E27FC236}">
                <a16:creationId xmlns:a16="http://schemas.microsoft.com/office/drawing/2014/main" id="{43FE669D-B4D4-DC4C-85B4-3007D5743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3528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64" name="Line 24">
            <a:extLst>
              <a:ext uri="{FF2B5EF4-FFF2-40B4-BE49-F238E27FC236}">
                <a16:creationId xmlns:a16="http://schemas.microsoft.com/office/drawing/2014/main" id="{66901D63-0E92-E447-B466-747A392F2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3528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65" name="Text Box 25">
            <a:extLst>
              <a:ext uri="{FF2B5EF4-FFF2-40B4-BE49-F238E27FC236}">
                <a16:creationId xmlns:a16="http://schemas.microsoft.com/office/drawing/2014/main" id="{3E730E3E-89C8-5847-860B-6CCAAEFDC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T(n/8)</a:t>
            </a:r>
          </a:p>
        </p:txBody>
      </p:sp>
      <p:sp>
        <p:nvSpPr>
          <p:cNvPr id="87066" name="Text Box 26">
            <a:extLst>
              <a:ext uri="{FF2B5EF4-FFF2-40B4-BE49-F238E27FC236}">
                <a16:creationId xmlns:a16="http://schemas.microsoft.com/office/drawing/2014/main" id="{8C660DDC-15F7-2F48-AD0B-B2B5D29B4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T(n/8)</a:t>
            </a:r>
          </a:p>
        </p:txBody>
      </p:sp>
      <p:sp>
        <p:nvSpPr>
          <p:cNvPr id="87067" name="Line 27">
            <a:extLst>
              <a:ext uri="{FF2B5EF4-FFF2-40B4-BE49-F238E27FC236}">
                <a16:creationId xmlns:a16="http://schemas.microsoft.com/office/drawing/2014/main" id="{7E6F9E3D-D2CC-B943-8A86-E7D8E1760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3528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68" name="Line 28">
            <a:extLst>
              <a:ext uri="{FF2B5EF4-FFF2-40B4-BE49-F238E27FC236}">
                <a16:creationId xmlns:a16="http://schemas.microsoft.com/office/drawing/2014/main" id="{B56FDBB8-9E21-EF42-B7A8-DBCF2A2CF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3528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69" name="Text Box 29">
            <a:extLst>
              <a:ext uri="{FF2B5EF4-FFF2-40B4-BE49-F238E27FC236}">
                <a16:creationId xmlns:a16="http://schemas.microsoft.com/office/drawing/2014/main" id="{7F249C70-55BF-8A40-A3E4-C9126ABA9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T(n/8)</a:t>
            </a:r>
          </a:p>
        </p:txBody>
      </p:sp>
      <p:sp>
        <p:nvSpPr>
          <p:cNvPr id="87070" name="Text Box 30">
            <a:extLst>
              <a:ext uri="{FF2B5EF4-FFF2-40B4-BE49-F238E27FC236}">
                <a16:creationId xmlns:a16="http://schemas.microsoft.com/office/drawing/2014/main" id="{31FE0456-3587-E346-B533-A5249D080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T(n/8)</a:t>
            </a:r>
          </a:p>
        </p:txBody>
      </p:sp>
      <p:sp>
        <p:nvSpPr>
          <p:cNvPr id="87071" name="Line 31">
            <a:extLst>
              <a:ext uri="{FF2B5EF4-FFF2-40B4-BE49-F238E27FC236}">
                <a16:creationId xmlns:a16="http://schemas.microsoft.com/office/drawing/2014/main" id="{DAA4550B-22C3-E545-8ACE-E19655753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352800"/>
            <a:ext cx="457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72" name="Line 32">
            <a:extLst>
              <a:ext uri="{FF2B5EF4-FFF2-40B4-BE49-F238E27FC236}">
                <a16:creationId xmlns:a16="http://schemas.microsoft.com/office/drawing/2014/main" id="{B8A32D1D-959D-6C43-BAC6-028306327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990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7662F26-DC7A-E843-8A33-9E28978BC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Merge-Sort</a:t>
            </a:r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EE8D6728-A2EF-B34D-8D24-95EB7C50D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990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cn</a:t>
            </a:r>
          </a:p>
        </p:txBody>
      </p:sp>
      <p:graphicFrame>
        <p:nvGraphicFramePr>
          <p:cNvPr id="53251" name="Object 4">
            <a:extLst>
              <a:ext uri="{FF2B5EF4-FFF2-40B4-BE49-F238E27FC236}">
                <a16:creationId xmlns:a16="http://schemas.microsoft.com/office/drawing/2014/main" id="{9EB3ABDD-385F-4249-BB97-CAC70AE4728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509978"/>
              </p:ext>
            </p:extLst>
          </p:nvPr>
        </p:nvGraphicFramePr>
        <p:xfrm>
          <a:off x="2268583" y="5821363"/>
          <a:ext cx="35814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609500" imgH="10528300" progId="Equation.3">
                  <p:embed/>
                </p:oleObj>
              </mc:Choice>
              <mc:Fallback>
                <p:oleObj name="Equation" r:id="rId2" imgW="50609500" imgH="1052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83" y="5821363"/>
                        <a:ext cx="35814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9" name="Text Box 5">
            <a:extLst>
              <a:ext uri="{FF2B5EF4-FFF2-40B4-BE49-F238E27FC236}">
                <a16:creationId xmlns:a16="http://schemas.microsoft.com/office/drawing/2014/main" id="{0F5FDEDE-C66E-2E47-85D0-078B5154D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cn/4</a:t>
            </a:r>
          </a:p>
        </p:txBody>
      </p:sp>
      <p:sp>
        <p:nvSpPr>
          <p:cNvPr id="88070" name="Text Box 6">
            <a:extLst>
              <a:ext uri="{FF2B5EF4-FFF2-40B4-BE49-F238E27FC236}">
                <a16:creationId xmlns:a16="http://schemas.microsoft.com/office/drawing/2014/main" id="{8749FEC7-6CEB-6042-9E0E-7BA1B8718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cn/4</a:t>
            </a:r>
          </a:p>
        </p:txBody>
      </p:sp>
      <p:sp>
        <p:nvSpPr>
          <p:cNvPr id="88071" name="Line 7">
            <a:extLst>
              <a:ext uri="{FF2B5EF4-FFF2-40B4-BE49-F238E27FC236}">
                <a16:creationId xmlns:a16="http://schemas.microsoft.com/office/drawing/2014/main" id="{002FC509-A095-9A47-8551-0448525E8A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24384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072" name="Line 8">
            <a:extLst>
              <a:ext uri="{FF2B5EF4-FFF2-40B4-BE49-F238E27FC236}">
                <a16:creationId xmlns:a16="http://schemas.microsoft.com/office/drawing/2014/main" id="{743EFD1B-1FC5-064D-AF03-BF9143184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438400"/>
            <a:ext cx="152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073" name="Text Box 9">
            <a:extLst>
              <a:ext uri="{FF2B5EF4-FFF2-40B4-BE49-F238E27FC236}">
                <a16:creationId xmlns:a16="http://schemas.microsoft.com/office/drawing/2014/main" id="{458F296F-A956-544D-A8F3-3AE3687A8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cn/4</a:t>
            </a:r>
          </a:p>
        </p:txBody>
      </p:sp>
      <p:sp>
        <p:nvSpPr>
          <p:cNvPr id="88074" name="Text Box 10">
            <a:extLst>
              <a:ext uri="{FF2B5EF4-FFF2-40B4-BE49-F238E27FC236}">
                <a16:creationId xmlns:a16="http://schemas.microsoft.com/office/drawing/2014/main" id="{1670534D-356E-AC4F-8FC6-DCF981016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cn/4</a:t>
            </a:r>
          </a:p>
        </p:txBody>
      </p:sp>
      <p:sp>
        <p:nvSpPr>
          <p:cNvPr id="88075" name="Line 11">
            <a:extLst>
              <a:ext uri="{FF2B5EF4-FFF2-40B4-BE49-F238E27FC236}">
                <a16:creationId xmlns:a16="http://schemas.microsoft.com/office/drawing/2014/main" id="{6F25656F-F7BA-AA4E-9CB8-A95102F287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4384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076" name="Line 12">
            <a:extLst>
              <a:ext uri="{FF2B5EF4-FFF2-40B4-BE49-F238E27FC236}">
                <a16:creationId xmlns:a16="http://schemas.microsoft.com/office/drawing/2014/main" id="{8BF4973B-7687-DB4F-8FE1-56E47BA77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438400"/>
            <a:ext cx="152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077" name="Text Box 13">
            <a:extLst>
              <a:ext uri="{FF2B5EF4-FFF2-40B4-BE49-F238E27FC236}">
                <a16:creationId xmlns:a16="http://schemas.microsoft.com/office/drawing/2014/main" id="{BC34E621-814C-BF48-9E3E-67637B940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05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 cn/2</a:t>
            </a:r>
          </a:p>
        </p:txBody>
      </p:sp>
      <p:sp>
        <p:nvSpPr>
          <p:cNvPr id="88078" name="Text Box 14">
            <a:extLst>
              <a:ext uri="{FF2B5EF4-FFF2-40B4-BE49-F238E27FC236}">
                <a16:creationId xmlns:a16="http://schemas.microsoft.com/office/drawing/2014/main" id="{30DACEE6-9F11-1B48-8BBC-8F26BF31D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05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 cn/2</a:t>
            </a:r>
          </a:p>
        </p:txBody>
      </p:sp>
      <p:sp>
        <p:nvSpPr>
          <p:cNvPr id="88079" name="Line 15">
            <a:extLst>
              <a:ext uri="{FF2B5EF4-FFF2-40B4-BE49-F238E27FC236}">
                <a16:creationId xmlns:a16="http://schemas.microsoft.com/office/drawing/2014/main" id="{4A8D38A8-432E-2242-98F9-B9D738D5F9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1524000"/>
            <a:ext cx="914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080" name="Line 16">
            <a:extLst>
              <a:ext uri="{FF2B5EF4-FFF2-40B4-BE49-F238E27FC236}">
                <a16:creationId xmlns:a16="http://schemas.microsoft.com/office/drawing/2014/main" id="{9EF081ED-DB52-F04D-8315-CBE70BA80F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524000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081" name="Text Box 17">
            <a:extLst>
              <a:ext uri="{FF2B5EF4-FFF2-40B4-BE49-F238E27FC236}">
                <a16:creationId xmlns:a16="http://schemas.microsoft.com/office/drawing/2014/main" id="{E0DDD2DD-7966-FF46-B413-14A164DB1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88082" name="Text Box 18">
            <a:extLst>
              <a:ext uri="{FF2B5EF4-FFF2-40B4-BE49-F238E27FC236}">
                <a16:creationId xmlns:a16="http://schemas.microsoft.com/office/drawing/2014/main" id="{73311533-3356-974C-8919-184C8DB7E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88083" name="Line 19">
            <a:extLst>
              <a:ext uri="{FF2B5EF4-FFF2-40B4-BE49-F238E27FC236}">
                <a16:creationId xmlns:a16="http://schemas.microsoft.com/office/drawing/2014/main" id="{5EEE9B65-1F67-A148-AA9A-349685739C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33528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084" name="Line 20">
            <a:extLst>
              <a:ext uri="{FF2B5EF4-FFF2-40B4-BE49-F238E27FC236}">
                <a16:creationId xmlns:a16="http://schemas.microsoft.com/office/drawing/2014/main" id="{FBDD829B-7485-CD45-8009-135D786D3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3528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085" name="Text Box 21">
            <a:extLst>
              <a:ext uri="{FF2B5EF4-FFF2-40B4-BE49-F238E27FC236}">
                <a16:creationId xmlns:a16="http://schemas.microsoft.com/office/drawing/2014/main" id="{B08B910B-6B73-F542-85C1-86BD51590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88086" name="Text Box 22">
            <a:extLst>
              <a:ext uri="{FF2B5EF4-FFF2-40B4-BE49-F238E27FC236}">
                <a16:creationId xmlns:a16="http://schemas.microsoft.com/office/drawing/2014/main" id="{FDB4A701-E2E5-6744-8C73-B2D344043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88087" name="Line 23">
            <a:extLst>
              <a:ext uri="{FF2B5EF4-FFF2-40B4-BE49-F238E27FC236}">
                <a16:creationId xmlns:a16="http://schemas.microsoft.com/office/drawing/2014/main" id="{0E8A9667-BC2D-C647-9A01-9472FB8C8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3528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088" name="Line 24">
            <a:extLst>
              <a:ext uri="{FF2B5EF4-FFF2-40B4-BE49-F238E27FC236}">
                <a16:creationId xmlns:a16="http://schemas.microsoft.com/office/drawing/2014/main" id="{20F7B1F3-D7B9-CB48-992D-A5EB9D5E2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3528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089" name="Text Box 25">
            <a:extLst>
              <a:ext uri="{FF2B5EF4-FFF2-40B4-BE49-F238E27FC236}">
                <a16:creationId xmlns:a16="http://schemas.microsoft.com/office/drawing/2014/main" id="{A90AE008-15E7-8548-84D9-65890543D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88090" name="Text Box 26">
            <a:extLst>
              <a:ext uri="{FF2B5EF4-FFF2-40B4-BE49-F238E27FC236}">
                <a16:creationId xmlns:a16="http://schemas.microsoft.com/office/drawing/2014/main" id="{2C1B9BB4-F020-4A4C-8AC1-FA632442A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88091" name="Line 27">
            <a:extLst>
              <a:ext uri="{FF2B5EF4-FFF2-40B4-BE49-F238E27FC236}">
                <a16:creationId xmlns:a16="http://schemas.microsoft.com/office/drawing/2014/main" id="{6E57031C-DDEF-9E4F-BFCD-B113A7AE5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3528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092" name="Line 28">
            <a:extLst>
              <a:ext uri="{FF2B5EF4-FFF2-40B4-BE49-F238E27FC236}">
                <a16:creationId xmlns:a16="http://schemas.microsoft.com/office/drawing/2014/main" id="{C71F3E7D-D900-1045-9AF5-A393B69076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3528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093" name="Text Box 29">
            <a:extLst>
              <a:ext uri="{FF2B5EF4-FFF2-40B4-BE49-F238E27FC236}">
                <a16:creationId xmlns:a16="http://schemas.microsoft.com/office/drawing/2014/main" id="{9417CA4D-BAB9-6E49-8DE8-043F0E6A4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88094" name="Text Box 30">
            <a:extLst>
              <a:ext uri="{FF2B5EF4-FFF2-40B4-BE49-F238E27FC236}">
                <a16:creationId xmlns:a16="http://schemas.microsoft.com/office/drawing/2014/main" id="{695910E7-C596-D64E-A364-626596C9F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88095" name="Line 31">
            <a:extLst>
              <a:ext uri="{FF2B5EF4-FFF2-40B4-BE49-F238E27FC236}">
                <a16:creationId xmlns:a16="http://schemas.microsoft.com/office/drawing/2014/main" id="{F87B14CA-7A99-FB4A-AC4F-A70D444E3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352800"/>
            <a:ext cx="457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096" name="Line 32">
            <a:extLst>
              <a:ext uri="{FF2B5EF4-FFF2-40B4-BE49-F238E27FC236}">
                <a16:creationId xmlns:a16="http://schemas.microsoft.com/office/drawing/2014/main" id="{ADFEC517-047D-7C4E-AF3C-C49C5F55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990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097" name="Text Box 33">
            <a:extLst>
              <a:ext uri="{FF2B5EF4-FFF2-40B4-BE49-F238E27FC236}">
                <a16:creationId xmlns:a16="http://schemas.microsoft.com/office/drawing/2014/main" id="{217CFBD6-D2A5-3E4A-A07E-DFA031E3804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650456" y="4426744"/>
            <a:ext cx="11731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0"/>
              <a:t>…</a:t>
            </a:r>
          </a:p>
        </p:txBody>
      </p:sp>
      <p:sp>
        <p:nvSpPr>
          <p:cNvPr id="88098" name="Text Box 34">
            <a:extLst>
              <a:ext uri="{FF2B5EF4-FFF2-40B4-BE49-F238E27FC236}">
                <a16:creationId xmlns:a16="http://schemas.microsoft.com/office/drawing/2014/main" id="{4D7C5FF9-B161-9E4D-8921-581C86C67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3340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 c   c   c   c   c           …       c   c   c   c   c   c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C2433B38-2FAC-2449-985E-17E046D74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Merge-Sort</a:t>
            </a:r>
          </a:p>
        </p:txBody>
      </p:sp>
      <p:sp>
        <p:nvSpPr>
          <p:cNvPr id="89091" name="Text Box 3">
            <a:extLst>
              <a:ext uri="{FF2B5EF4-FFF2-40B4-BE49-F238E27FC236}">
                <a16:creationId xmlns:a16="http://schemas.microsoft.com/office/drawing/2014/main" id="{F20A8DC8-A821-E244-A683-469ECC87C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990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cn</a:t>
            </a:r>
          </a:p>
        </p:txBody>
      </p:sp>
      <p:graphicFrame>
        <p:nvGraphicFramePr>
          <p:cNvPr id="54275" name="Object 4">
            <a:extLst>
              <a:ext uri="{FF2B5EF4-FFF2-40B4-BE49-F238E27FC236}">
                <a16:creationId xmlns:a16="http://schemas.microsoft.com/office/drawing/2014/main" id="{108DEA0C-5276-7940-8EB3-6389771FED5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191000" y="228600"/>
          <a:ext cx="35814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609500" imgH="10528300" progId="Equation.3">
                  <p:embed/>
                </p:oleObj>
              </mc:Choice>
              <mc:Fallback>
                <p:oleObj name="Equation" r:id="rId2" imgW="50609500" imgH="1052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8600"/>
                        <a:ext cx="35814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Text Box 5">
            <a:extLst>
              <a:ext uri="{FF2B5EF4-FFF2-40B4-BE49-F238E27FC236}">
                <a16:creationId xmlns:a16="http://schemas.microsoft.com/office/drawing/2014/main" id="{C0D06FAA-C7A8-4144-817C-9CDBE5CFF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cn/4</a:t>
            </a:r>
          </a:p>
        </p:txBody>
      </p:sp>
      <p:sp>
        <p:nvSpPr>
          <p:cNvPr id="89094" name="Text Box 6">
            <a:extLst>
              <a:ext uri="{FF2B5EF4-FFF2-40B4-BE49-F238E27FC236}">
                <a16:creationId xmlns:a16="http://schemas.microsoft.com/office/drawing/2014/main" id="{FA09D382-4F50-B54C-8A9A-0D9D11806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cn/4</a:t>
            </a:r>
          </a:p>
        </p:txBody>
      </p:sp>
      <p:sp>
        <p:nvSpPr>
          <p:cNvPr id="89095" name="Line 7">
            <a:extLst>
              <a:ext uri="{FF2B5EF4-FFF2-40B4-BE49-F238E27FC236}">
                <a16:creationId xmlns:a16="http://schemas.microsoft.com/office/drawing/2014/main" id="{B77B1C6E-1744-C949-8F75-5B846670D6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24384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096" name="Line 8">
            <a:extLst>
              <a:ext uri="{FF2B5EF4-FFF2-40B4-BE49-F238E27FC236}">
                <a16:creationId xmlns:a16="http://schemas.microsoft.com/office/drawing/2014/main" id="{57856305-92C3-2347-8085-0DD752E07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438400"/>
            <a:ext cx="152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097" name="Text Box 9">
            <a:extLst>
              <a:ext uri="{FF2B5EF4-FFF2-40B4-BE49-F238E27FC236}">
                <a16:creationId xmlns:a16="http://schemas.microsoft.com/office/drawing/2014/main" id="{77BFECAA-400E-6843-B924-B99292EFC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cn/4</a:t>
            </a:r>
          </a:p>
        </p:txBody>
      </p:sp>
      <p:sp>
        <p:nvSpPr>
          <p:cNvPr id="89098" name="Text Box 10">
            <a:extLst>
              <a:ext uri="{FF2B5EF4-FFF2-40B4-BE49-F238E27FC236}">
                <a16:creationId xmlns:a16="http://schemas.microsoft.com/office/drawing/2014/main" id="{AB6A7BAF-659E-B24D-9356-12C623E39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cn/4</a:t>
            </a:r>
          </a:p>
        </p:txBody>
      </p:sp>
      <p:sp>
        <p:nvSpPr>
          <p:cNvPr id="89099" name="Line 11">
            <a:extLst>
              <a:ext uri="{FF2B5EF4-FFF2-40B4-BE49-F238E27FC236}">
                <a16:creationId xmlns:a16="http://schemas.microsoft.com/office/drawing/2014/main" id="{BA65DB81-FC8B-9A48-BEFE-4AFCC7355B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4384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100" name="Line 12">
            <a:extLst>
              <a:ext uri="{FF2B5EF4-FFF2-40B4-BE49-F238E27FC236}">
                <a16:creationId xmlns:a16="http://schemas.microsoft.com/office/drawing/2014/main" id="{FF1B0DAF-38C4-894D-9923-D0449A1CC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438400"/>
            <a:ext cx="152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101" name="Text Box 13">
            <a:extLst>
              <a:ext uri="{FF2B5EF4-FFF2-40B4-BE49-F238E27FC236}">
                <a16:creationId xmlns:a16="http://schemas.microsoft.com/office/drawing/2014/main" id="{AD72DBAF-0EC4-354F-86F0-60DEBA741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05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 cn/2</a:t>
            </a:r>
          </a:p>
        </p:txBody>
      </p:sp>
      <p:sp>
        <p:nvSpPr>
          <p:cNvPr id="89102" name="Text Box 14">
            <a:extLst>
              <a:ext uri="{FF2B5EF4-FFF2-40B4-BE49-F238E27FC236}">
                <a16:creationId xmlns:a16="http://schemas.microsoft.com/office/drawing/2014/main" id="{0F55B3FD-27DB-F649-90B7-906D8622E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05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 cn/2</a:t>
            </a:r>
          </a:p>
        </p:txBody>
      </p:sp>
      <p:sp>
        <p:nvSpPr>
          <p:cNvPr id="89103" name="Line 15">
            <a:extLst>
              <a:ext uri="{FF2B5EF4-FFF2-40B4-BE49-F238E27FC236}">
                <a16:creationId xmlns:a16="http://schemas.microsoft.com/office/drawing/2014/main" id="{DEB0E945-2BB1-B840-9070-15EB8C5B7E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1524000"/>
            <a:ext cx="914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104" name="Line 16">
            <a:extLst>
              <a:ext uri="{FF2B5EF4-FFF2-40B4-BE49-F238E27FC236}">
                <a16:creationId xmlns:a16="http://schemas.microsoft.com/office/drawing/2014/main" id="{D9F9206C-492D-6B45-872D-6A64EE357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524000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105" name="Text Box 17">
            <a:extLst>
              <a:ext uri="{FF2B5EF4-FFF2-40B4-BE49-F238E27FC236}">
                <a16:creationId xmlns:a16="http://schemas.microsoft.com/office/drawing/2014/main" id="{C548CE01-8E17-2643-A0C1-45FB3671F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89106" name="Text Box 18">
            <a:extLst>
              <a:ext uri="{FF2B5EF4-FFF2-40B4-BE49-F238E27FC236}">
                <a16:creationId xmlns:a16="http://schemas.microsoft.com/office/drawing/2014/main" id="{4323B073-CF86-5B47-B2DF-84989542D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89107" name="Line 19">
            <a:extLst>
              <a:ext uri="{FF2B5EF4-FFF2-40B4-BE49-F238E27FC236}">
                <a16:creationId xmlns:a16="http://schemas.microsoft.com/office/drawing/2014/main" id="{B57C99AC-F0D1-804F-B0BB-B7658D55BC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33528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108" name="Line 20">
            <a:extLst>
              <a:ext uri="{FF2B5EF4-FFF2-40B4-BE49-F238E27FC236}">
                <a16:creationId xmlns:a16="http://schemas.microsoft.com/office/drawing/2014/main" id="{6307BF77-311E-F84C-ACA3-6F727A8AB9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3528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109" name="Text Box 21">
            <a:extLst>
              <a:ext uri="{FF2B5EF4-FFF2-40B4-BE49-F238E27FC236}">
                <a16:creationId xmlns:a16="http://schemas.microsoft.com/office/drawing/2014/main" id="{B4A44761-CF53-6E4C-A4C4-0CFA665CC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89110" name="Text Box 22">
            <a:extLst>
              <a:ext uri="{FF2B5EF4-FFF2-40B4-BE49-F238E27FC236}">
                <a16:creationId xmlns:a16="http://schemas.microsoft.com/office/drawing/2014/main" id="{304BA4D0-AAE2-5C4C-9B4F-6EB9DEC9D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89111" name="Line 23">
            <a:extLst>
              <a:ext uri="{FF2B5EF4-FFF2-40B4-BE49-F238E27FC236}">
                <a16:creationId xmlns:a16="http://schemas.microsoft.com/office/drawing/2014/main" id="{D743ED14-C2BE-F948-91F3-85CC12D4E8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3528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112" name="Line 24">
            <a:extLst>
              <a:ext uri="{FF2B5EF4-FFF2-40B4-BE49-F238E27FC236}">
                <a16:creationId xmlns:a16="http://schemas.microsoft.com/office/drawing/2014/main" id="{9220D8AB-D65B-1D4B-8733-EA5E9D668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3528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113" name="Text Box 25">
            <a:extLst>
              <a:ext uri="{FF2B5EF4-FFF2-40B4-BE49-F238E27FC236}">
                <a16:creationId xmlns:a16="http://schemas.microsoft.com/office/drawing/2014/main" id="{1A37B6B7-52B8-1A4C-A37D-91ABE5029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89114" name="Text Box 26">
            <a:extLst>
              <a:ext uri="{FF2B5EF4-FFF2-40B4-BE49-F238E27FC236}">
                <a16:creationId xmlns:a16="http://schemas.microsoft.com/office/drawing/2014/main" id="{5EC7F6E3-9A0A-394C-9959-92A0FEF13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89115" name="Line 27">
            <a:extLst>
              <a:ext uri="{FF2B5EF4-FFF2-40B4-BE49-F238E27FC236}">
                <a16:creationId xmlns:a16="http://schemas.microsoft.com/office/drawing/2014/main" id="{3B94FA9C-31FF-614F-96B1-E2F08B110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3528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116" name="Line 28">
            <a:extLst>
              <a:ext uri="{FF2B5EF4-FFF2-40B4-BE49-F238E27FC236}">
                <a16:creationId xmlns:a16="http://schemas.microsoft.com/office/drawing/2014/main" id="{DE2B1F15-CB50-0449-9D9C-F36DE4DFA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3528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117" name="Text Box 29">
            <a:extLst>
              <a:ext uri="{FF2B5EF4-FFF2-40B4-BE49-F238E27FC236}">
                <a16:creationId xmlns:a16="http://schemas.microsoft.com/office/drawing/2014/main" id="{5425A51E-BBBF-A54C-8517-FF3AA2C40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89118" name="Text Box 30">
            <a:extLst>
              <a:ext uri="{FF2B5EF4-FFF2-40B4-BE49-F238E27FC236}">
                <a16:creationId xmlns:a16="http://schemas.microsoft.com/office/drawing/2014/main" id="{9CC52C16-0248-D74D-9C19-8BF6DB1B9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89119" name="Line 31">
            <a:extLst>
              <a:ext uri="{FF2B5EF4-FFF2-40B4-BE49-F238E27FC236}">
                <a16:creationId xmlns:a16="http://schemas.microsoft.com/office/drawing/2014/main" id="{300A73F7-94D3-4C4E-8B09-E19E2887D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352800"/>
            <a:ext cx="457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120" name="Line 32">
            <a:extLst>
              <a:ext uri="{FF2B5EF4-FFF2-40B4-BE49-F238E27FC236}">
                <a16:creationId xmlns:a16="http://schemas.microsoft.com/office/drawing/2014/main" id="{F76EC2CF-5BC0-AF43-A964-1A43FA0C3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990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121" name="Text Box 33">
            <a:extLst>
              <a:ext uri="{FF2B5EF4-FFF2-40B4-BE49-F238E27FC236}">
                <a16:creationId xmlns:a16="http://schemas.microsoft.com/office/drawing/2014/main" id="{07D772DB-B6FD-BB4D-86F0-BE269034425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650456" y="4426744"/>
            <a:ext cx="11731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0"/>
              <a:t>…</a:t>
            </a:r>
          </a:p>
        </p:txBody>
      </p:sp>
      <p:sp>
        <p:nvSpPr>
          <p:cNvPr id="89122" name="Text Box 34">
            <a:extLst>
              <a:ext uri="{FF2B5EF4-FFF2-40B4-BE49-F238E27FC236}">
                <a16:creationId xmlns:a16="http://schemas.microsoft.com/office/drawing/2014/main" id="{32F8A29B-68DF-2946-A80F-995CF6991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3340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 c   c   c   c   c           …       c   c   c   c   c   c</a:t>
            </a:r>
          </a:p>
        </p:txBody>
      </p:sp>
      <p:sp>
        <p:nvSpPr>
          <p:cNvPr id="89123" name="Text Box 35">
            <a:extLst>
              <a:ext uri="{FF2B5EF4-FFF2-40B4-BE49-F238E27FC236}">
                <a16:creationId xmlns:a16="http://schemas.microsoft.com/office/drawing/2014/main" id="{A5AA1EB7-7B81-BA42-BCBA-309B07457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914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i="1">
                <a:solidFill>
                  <a:srgbClr val="0000CC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89124" name="Text Box 36">
            <a:extLst>
              <a:ext uri="{FF2B5EF4-FFF2-40B4-BE49-F238E27FC236}">
                <a16:creationId xmlns:a16="http://schemas.microsoft.com/office/drawing/2014/main" id="{BF58C3EB-2895-8343-A020-A1EB9E174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82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i="1">
                <a:solidFill>
                  <a:srgbClr val="0000CC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89125" name="Text Box 37">
            <a:extLst>
              <a:ext uri="{FF2B5EF4-FFF2-40B4-BE49-F238E27FC236}">
                <a16:creationId xmlns:a16="http://schemas.microsoft.com/office/drawing/2014/main" id="{7C8C4B0B-F599-AF47-8A22-626C68371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895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i="1">
                <a:solidFill>
                  <a:srgbClr val="0000CC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89126" name="Text Box 38">
            <a:extLst>
              <a:ext uri="{FF2B5EF4-FFF2-40B4-BE49-F238E27FC236}">
                <a16:creationId xmlns:a16="http://schemas.microsoft.com/office/drawing/2014/main" id="{1147054F-AD92-D149-9462-17F3D8309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i="1">
                <a:solidFill>
                  <a:srgbClr val="0000CC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89127" name="Text Box 39">
            <a:extLst>
              <a:ext uri="{FF2B5EF4-FFF2-40B4-BE49-F238E27FC236}">
                <a16:creationId xmlns:a16="http://schemas.microsoft.com/office/drawing/2014/main" id="{F4CFEB59-A8D4-8344-9586-D3A30BBE6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334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i="1">
                <a:solidFill>
                  <a:srgbClr val="0000CC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ED0CE564-8600-9748-B434-D7A2AB7E0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Merge-Sort</a:t>
            </a: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ABE0E3F3-6750-AE43-8EF0-13DB5AB8D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990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cn</a:t>
            </a:r>
          </a:p>
        </p:txBody>
      </p:sp>
      <p:graphicFrame>
        <p:nvGraphicFramePr>
          <p:cNvPr id="55299" name="Object 4">
            <a:extLst>
              <a:ext uri="{FF2B5EF4-FFF2-40B4-BE49-F238E27FC236}">
                <a16:creationId xmlns:a16="http://schemas.microsoft.com/office/drawing/2014/main" id="{CFCAC844-7F4E-1B42-BAAF-92426D0C533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602296"/>
              </p:ext>
            </p:extLst>
          </p:nvPr>
        </p:nvGraphicFramePr>
        <p:xfrm>
          <a:off x="3919946" y="5891212"/>
          <a:ext cx="35814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609500" imgH="10528300" progId="Equation.3">
                  <p:embed/>
                </p:oleObj>
              </mc:Choice>
              <mc:Fallback>
                <p:oleObj name="Equation" r:id="rId2" imgW="50609500" imgH="1052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946" y="5891212"/>
                        <a:ext cx="35814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Text Box 5">
            <a:extLst>
              <a:ext uri="{FF2B5EF4-FFF2-40B4-BE49-F238E27FC236}">
                <a16:creationId xmlns:a16="http://schemas.microsoft.com/office/drawing/2014/main" id="{FBA4C118-4E69-3E45-87EA-68DEC20E5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cn/4</a:t>
            </a:r>
          </a:p>
        </p:txBody>
      </p:sp>
      <p:sp>
        <p:nvSpPr>
          <p:cNvPr id="90118" name="Text Box 6">
            <a:extLst>
              <a:ext uri="{FF2B5EF4-FFF2-40B4-BE49-F238E27FC236}">
                <a16:creationId xmlns:a16="http://schemas.microsoft.com/office/drawing/2014/main" id="{EB64C88D-6670-FA40-B806-785AB10B0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cn/4</a:t>
            </a:r>
          </a:p>
        </p:txBody>
      </p:sp>
      <p:sp>
        <p:nvSpPr>
          <p:cNvPr id="90119" name="Line 7">
            <a:extLst>
              <a:ext uri="{FF2B5EF4-FFF2-40B4-BE49-F238E27FC236}">
                <a16:creationId xmlns:a16="http://schemas.microsoft.com/office/drawing/2014/main" id="{4EDA6138-E7A5-484B-A558-B0DF818AAC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24384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0120" name="Line 8">
            <a:extLst>
              <a:ext uri="{FF2B5EF4-FFF2-40B4-BE49-F238E27FC236}">
                <a16:creationId xmlns:a16="http://schemas.microsoft.com/office/drawing/2014/main" id="{E5633BA8-6091-B94B-A81D-B9DF90AB4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438400"/>
            <a:ext cx="152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0121" name="Text Box 9">
            <a:extLst>
              <a:ext uri="{FF2B5EF4-FFF2-40B4-BE49-F238E27FC236}">
                <a16:creationId xmlns:a16="http://schemas.microsoft.com/office/drawing/2014/main" id="{B19221F6-4FDA-2D48-942B-83E8E038F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cn/4</a:t>
            </a:r>
          </a:p>
        </p:txBody>
      </p:sp>
      <p:sp>
        <p:nvSpPr>
          <p:cNvPr id="90122" name="Text Box 10">
            <a:extLst>
              <a:ext uri="{FF2B5EF4-FFF2-40B4-BE49-F238E27FC236}">
                <a16:creationId xmlns:a16="http://schemas.microsoft.com/office/drawing/2014/main" id="{4FEB504F-C46D-8E4B-86A9-ECD1197F4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cn/4</a:t>
            </a:r>
          </a:p>
        </p:txBody>
      </p:sp>
      <p:sp>
        <p:nvSpPr>
          <p:cNvPr id="90123" name="Line 11">
            <a:extLst>
              <a:ext uri="{FF2B5EF4-FFF2-40B4-BE49-F238E27FC236}">
                <a16:creationId xmlns:a16="http://schemas.microsoft.com/office/drawing/2014/main" id="{30717C78-1F40-8E44-84B6-AA6C1AF840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4384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0124" name="Line 12">
            <a:extLst>
              <a:ext uri="{FF2B5EF4-FFF2-40B4-BE49-F238E27FC236}">
                <a16:creationId xmlns:a16="http://schemas.microsoft.com/office/drawing/2014/main" id="{60F9EE6B-CC6E-4046-AEEB-8261D73AE1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438400"/>
            <a:ext cx="152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0125" name="Text Box 13">
            <a:extLst>
              <a:ext uri="{FF2B5EF4-FFF2-40B4-BE49-F238E27FC236}">
                <a16:creationId xmlns:a16="http://schemas.microsoft.com/office/drawing/2014/main" id="{1F12BF9F-DA41-BE40-A45A-013E2FD09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05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 cn/2</a:t>
            </a:r>
          </a:p>
        </p:txBody>
      </p:sp>
      <p:sp>
        <p:nvSpPr>
          <p:cNvPr id="90126" name="Text Box 14">
            <a:extLst>
              <a:ext uri="{FF2B5EF4-FFF2-40B4-BE49-F238E27FC236}">
                <a16:creationId xmlns:a16="http://schemas.microsoft.com/office/drawing/2014/main" id="{6A2661D7-C204-1C46-ADB1-6C494DA1D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05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 cn/2</a:t>
            </a:r>
          </a:p>
        </p:txBody>
      </p:sp>
      <p:sp>
        <p:nvSpPr>
          <p:cNvPr id="90127" name="Line 15">
            <a:extLst>
              <a:ext uri="{FF2B5EF4-FFF2-40B4-BE49-F238E27FC236}">
                <a16:creationId xmlns:a16="http://schemas.microsoft.com/office/drawing/2014/main" id="{702F31BC-3224-D94A-9B6B-A39395A8E0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1524000"/>
            <a:ext cx="914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0128" name="Line 16">
            <a:extLst>
              <a:ext uri="{FF2B5EF4-FFF2-40B4-BE49-F238E27FC236}">
                <a16:creationId xmlns:a16="http://schemas.microsoft.com/office/drawing/2014/main" id="{68F42E6D-BA13-FC4F-BB7D-4B7AA1DFD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524000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0129" name="Text Box 17">
            <a:extLst>
              <a:ext uri="{FF2B5EF4-FFF2-40B4-BE49-F238E27FC236}">
                <a16:creationId xmlns:a16="http://schemas.microsoft.com/office/drawing/2014/main" id="{A15AF045-06FB-C14E-87DE-FD8E84F61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90130" name="Text Box 18">
            <a:extLst>
              <a:ext uri="{FF2B5EF4-FFF2-40B4-BE49-F238E27FC236}">
                <a16:creationId xmlns:a16="http://schemas.microsoft.com/office/drawing/2014/main" id="{20A5D75D-E6EB-C649-BDDF-A58A1AF61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90131" name="Line 19">
            <a:extLst>
              <a:ext uri="{FF2B5EF4-FFF2-40B4-BE49-F238E27FC236}">
                <a16:creationId xmlns:a16="http://schemas.microsoft.com/office/drawing/2014/main" id="{DB252A30-9BFF-8B48-AB4C-9913F4A6F9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33528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0132" name="Line 20">
            <a:extLst>
              <a:ext uri="{FF2B5EF4-FFF2-40B4-BE49-F238E27FC236}">
                <a16:creationId xmlns:a16="http://schemas.microsoft.com/office/drawing/2014/main" id="{1BB384B5-2D41-474A-845E-98A0895495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3528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0133" name="Text Box 21">
            <a:extLst>
              <a:ext uri="{FF2B5EF4-FFF2-40B4-BE49-F238E27FC236}">
                <a16:creationId xmlns:a16="http://schemas.microsoft.com/office/drawing/2014/main" id="{1B177071-B243-BF4F-ABF3-6CB72D397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90134" name="Text Box 22">
            <a:extLst>
              <a:ext uri="{FF2B5EF4-FFF2-40B4-BE49-F238E27FC236}">
                <a16:creationId xmlns:a16="http://schemas.microsoft.com/office/drawing/2014/main" id="{CF709F13-A2A8-F746-BD18-8002B1ABA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90135" name="Line 23">
            <a:extLst>
              <a:ext uri="{FF2B5EF4-FFF2-40B4-BE49-F238E27FC236}">
                <a16:creationId xmlns:a16="http://schemas.microsoft.com/office/drawing/2014/main" id="{3F897068-1CDE-F648-B65D-4F5357648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3528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0136" name="Line 24">
            <a:extLst>
              <a:ext uri="{FF2B5EF4-FFF2-40B4-BE49-F238E27FC236}">
                <a16:creationId xmlns:a16="http://schemas.microsoft.com/office/drawing/2014/main" id="{4F41D7F4-7C00-CD47-BD66-E1C53B1F7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3528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0137" name="Text Box 25">
            <a:extLst>
              <a:ext uri="{FF2B5EF4-FFF2-40B4-BE49-F238E27FC236}">
                <a16:creationId xmlns:a16="http://schemas.microsoft.com/office/drawing/2014/main" id="{E0109A1A-5B26-0240-A789-AB713EDA7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90138" name="Text Box 26">
            <a:extLst>
              <a:ext uri="{FF2B5EF4-FFF2-40B4-BE49-F238E27FC236}">
                <a16:creationId xmlns:a16="http://schemas.microsoft.com/office/drawing/2014/main" id="{6865B157-502D-934C-B7A4-FC7387742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90139" name="Line 27">
            <a:extLst>
              <a:ext uri="{FF2B5EF4-FFF2-40B4-BE49-F238E27FC236}">
                <a16:creationId xmlns:a16="http://schemas.microsoft.com/office/drawing/2014/main" id="{BD39AE62-8DF6-F04C-ABBC-F5DE24E7D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3528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0140" name="Line 28">
            <a:extLst>
              <a:ext uri="{FF2B5EF4-FFF2-40B4-BE49-F238E27FC236}">
                <a16:creationId xmlns:a16="http://schemas.microsoft.com/office/drawing/2014/main" id="{272E9FA4-3B5E-174A-81C6-9E56DF9F6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3528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0141" name="Text Box 29">
            <a:extLst>
              <a:ext uri="{FF2B5EF4-FFF2-40B4-BE49-F238E27FC236}">
                <a16:creationId xmlns:a16="http://schemas.microsoft.com/office/drawing/2014/main" id="{3A6FAD6E-0A37-7E4F-8BED-ED30E71DE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90142" name="Text Box 30">
            <a:extLst>
              <a:ext uri="{FF2B5EF4-FFF2-40B4-BE49-F238E27FC236}">
                <a16:creationId xmlns:a16="http://schemas.microsoft.com/office/drawing/2014/main" id="{0E0B3CAE-3DC8-0146-8F70-A5C67D361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90143" name="Line 31">
            <a:extLst>
              <a:ext uri="{FF2B5EF4-FFF2-40B4-BE49-F238E27FC236}">
                <a16:creationId xmlns:a16="http://schemas.microsoft.com/office/drawing/2014/main" id="{2B6B096E-7413-5742-A78D-1817FCB9D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352800"/>
            <a:ext cx="457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0144" name="Line 32">
            <a:extLst>
              <a:ext uri="{FF2B5EF4-FFF2-40B4-BE49-F238E27FC236}">
                <a16:creationId xmlns:a16="http://schemas.microsoft.com/office/drawing/2014/main" id="{5483D85F-32F6-704A-9F04-F2D2D87B00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990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0145" name="Text Box 33">
            <a:extLst>
              <a:ext uri="{FF2B5EF4-FFF2-40B4-BE49-F238E27FC236}">
                <a16:creationId xmlns:a16="http://schemas.microsoft.com/office/drawing/2014/main" id="{DCA088A8-A0E4-DE45-BA28-92F46A9E41E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650456" y="4426744"/>
            <a:ext cx="11731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0"/>
              <a:t>…</a:t>
            </a:r>
          </a:p>
        </p:txBody>
      </p:sp>
      <p:sp>
        <p:nvSpPr>
          <p:cNvPr id="90146" name="Text Box 34">
            <a:extLst>
              <a:ext uri="{FF2B5EF4-FFF2-40B4-BE49-F238E27FC236}">
                <a16:creationId xmlns:a16="http://schemas.microsoft.com/office/drawing/2014/main" id="{D626FF7E-C032-594D-BED9-216A80E80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3340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 c   c   c   c   c           …       c   c   c   c   c   c</a:t>
            </a:r>
          </a:p>
        </p:txBody>
      </p:sp>
      <p:sp>
        <p:nvSpPr>
          <p:cNvPr id="90147" name="Text Box 35">
            <a:extLst>
              <a:ext uri="{FF2B5EF4-FFF2-40B4-BE49-F238E27FC236}">
                <a16:creationId xmlns:a16="http://schemas.microsoft.com/office/drawing/2014/main" id="{A1DFA899-B4D2-8442-A3FE-2C44AED83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914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i="1">
                <a:solidFill>
                  <a:srgbClr val="0000CC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90148" name="Text Box 36">
            <a:extLst>
              <a:ext uri="{FF2B5EF4-FFF2-40B4-BE49-F238E27FC236}">
                <a16:creationId xmlns:a16="http://schemas.microsoft.com/office/drawing/2014/main" id="{978DBB8E-2CAB-3547-804B-556846231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82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i="1">
                <a:solidFill>
                  <a:srgbClr val="0000CC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90149" name="Text Box 37">
            <a:extLst>
              <a:ext uri="{FF2B5EF4-FFF2-40B4-BE49-F238E27FC236}">
                <a16:creationId xmlns:a16="http://schemas.microsoft.com/office/drawing/2014/main" id="{6D578C14-43CA-9B41-8F57-D4599EA2A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895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i="1">
                <a:solidFill>
                  <a:srgbClr val="0000CC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90150" name="Text Box 38">
            <a:extLst>
              <a:ext uri="{FF2B5EF4-FFF2-40B4-BE49-F238E27FC236}">
                <a16:creationId xmlns:a16="http://schemas.microsoft.com/office/drawing/2014/main" id="{1A2926AF-2070-C845-B2EB-398EA388B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i="1">
                <a:solidFill>
                  <a:srgbClr val="0000CC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90151" name="Text Box 39">
            <a:extLst>
              <a:ext uri="{FF2B5EF4-FFF2-40B4-BE49-F238E27FC236}">
                <a16:creationId xmlns:a16="http://schemas.microsoft.com/office/drawing/2014/main" id="{9FBBD183-21F2-0547-80EE-E888A7859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334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i="1">
                <a:solidFill>
                  <a:srgbClr val="0000CC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90152" name="Text Box 40">
            <a:extLst>
              <a:ext uri="{FF2B5EF4-FFF2-40B4-BE49-F238E27FC236}">
                <a16:creationId xmlns:a16="http://schemas.microsoft.com/office/drawing/2014/main" id="{A12F7B73-AC98-2444-8330-6C3FCB24C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503" y="5925548"/>
            <a:ext cx="2514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54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Depth?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2C2DB99E-C6C9-A744-8B7E-E72FD67C8D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Merge-Sort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160CEBBF-E02E-884C-BA64-EE6A02C5FEA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66800"/>
            <a:ext cx="7239000" cy="10239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We can calculate the depth, by determining when the recursion gets down to a small problem size, e.g., 1</a:t>
            </a:r>
            <a:endParaRPr lang="en-US" sz="2000" i="1" dirty="0"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000" dirty="0"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At each level, we divide by 2</a:t>
            </a:r>
          </a:p>
        </p:txBody>
      </p:sp>
      <p:graphicFrame>
        <p:nvGraphicFramePr>
          <p:cNvPr id="56323" name="Object 4">
            <a:extLst>
              <a:ext uri="{FF2B5EF4-FFF2-40B4-BE49-F238E27FC236}">
                <a16:creationId xmlns:a16="http://schemas.microsoft.com/office/drawing/2014/main" id="{F9A40353-6778-0B4E-8810-B72B3009A3FC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352800" y="2438400"/>
          <a:ext cx="9144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44100" imgH="9067800" progId="Equation.3">
                  <p:embed/>
                </p:oleObj>
              </mc:Choice>
              <mc:Fallback>
                <p:oleObj name="Equation" r:id="rId2" imgW="9944100" imgH="906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438400"/>
                        <a:ext cx="9144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>
            <a:extLst>
              <a:ext uri="{FF2B5EF4-FFF2-40B4-BE49-F238E27FC236}">
                <a16:creationId xmlns:a16="http://schemas.microsoft.com/office/drawing/2014/main" id="{D02C7225-A97E-AE48-96ED-F48D56DB1D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455988"/>
          <a:ext cx="9144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44100" imgH="4686300" progId="Equation.3">
                  <p:embed/>
                </p:oleObj>
              </mc:Choice>
              <mc:Fallback>
                <p:oleObj name="Equation" r:id="rId4" imgW="9944100" imgH="4686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455988"/>
                        <a:ext cx="9144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>
            <a:extLst>
              <a:ext uri="{FF2B5EF4-FFF2-40B4-BE49-F238E27FC236}">
                <a16:creationId xmlns:a16="http://schemas.microsoft.com/office/drawing/2014/main" id="{83DEFDFE-2D9C-3D44-B78F-F2AF8E4AD3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038600"/>
          <a:ext cx="18288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900900" imgH="5270500" progId="Equation.3">
                  <p:embed/>
                </p:oleObj>
              </mc:Choice>
              <mc:Fallback>
                <p:oleObj name="Equation" r:id="rId6" imgW="19900900" imgH="5270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038600"/>
                        <a:ext cx="18288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>
            <a:extLst>
              <a:ext uri="{FF2B5EF4-FFF2-40B4-BE49-F238E27FC236}">
                <a16:creationId xmlns:a16="http://schemas.microsoft.com/office/drawing/2014/main" id="{7E6A6613-F51C-2A47-9B0C-754851C1A8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8613" y="4800600"/>
          <a:ext cx="18827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485100" imgH="4686300" progId="Equation.3">
                  <p:embed/>
                </p:oleObj>
              </mc:Choice>
              <mc:Fallback>
                <p:oleObj name="Equation" r:id="rId8" imgW="20485100" imgH="4686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4800600"/>
                        <a:ext cx="18827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8">
            <a:extLst>
              <a:ext uri="{FF2B5EF4-FFF2-40B4-BE49-F238E27FC236}">
                <a16:creationId xmlns:a16="http://schemas.microsoft.com/office/drawing/2014/main" id="{001FED40-1FB0-4B40-84C0-0EADB265D8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410200"/>
          <a:ext cx="175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922500" imgH="4978400" progId="Equation.3">
                  <p:embed/>
                </p:oleObj>
              </mc:Choice>
              <mc:Fallback>
                <p:oleObj name="Equation" r:id="rId10" imgW="14922500" imgH="4978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410200"/>
                        <a:ext cx="175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5" name="AutoShape 9">
            <a:extLst>
              <a:ext uri="{FF2B5EF4-FFF2-40B4-BE49-F238E27FC236}">
                <a16:creationId xmlns:a16="http://schemas.microsoft.com/office/drawing/2014/main" id="{A9145CAE-4E33-ED43-8688-DE0E26DBE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257800"/>
            <a:ext cx="762000" cy="685800"/>
          </a:xfrm>
          <a:custGeom>
            <a:avLst/>
            <a:gdLst>
              <a:gd name="T0" fmla="*/ 1 w 762000"/>
              <a:gd name="T1" fmla="*/ 261952 h 685800"/>
              <a:gd name="T2" fmla="*/ 291060 w 762000"/>
              <a:gd name="T3" fmla="*/ 261953 h 685800"/>
              <a:gd name="T4" fmla="*/ 381000 w 762000"/>
              <a:gd name="T5" fmla="*/ 0 h 685800"/>
              <a:gd name="T6" fmla="*/ 470940 w 762000"/>
              <a:gd name="T7" fmla="*/ 261953 h 685800"/>
              <a:gd name="T8" fmla="*/ 761999 w 762000"/>
              <a:gd name="T9" fmla="*/ 261952 h 685800"/>
              <a:gd name="T10" fmla="*/ 526526 w 762000"/>
              <a:gd name="T11" fmla="*/ 423846 h 685800"/>
              <a:gd name="T12" fmla="*/ 616470 w 762000"/>
              <a:gd name="T13" fmla="*/ 685798 h 685800"/>
              <a:gd name="T14" fmla="*/ 381000 w 762000"/>
              <a:gd name="T15" fmla="*/ 523901 h 685800"/>
              <a:gd name="T16" fmla="*/ 145530 w 762000"/>
              <a:gd name="T17" fmla="*/ 685798 h 685800"/>
              <a:gd name="T18" fmla="*/ 235474 w 762000"/>
              <a:gd name="T19" fmla="*/ 423846 h 685800"/>
              <a:gd name="T20" fmla="*/ 1 w 762000"/>
              <a:gd name="T21" fmla="*/ 261952 h 685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62000" h="685800">
                <a:moveTo>
                  <a:pt x="1" y="261952"/>
                </a:moveTo>
                <a:lnTo>
                  <a:pt x="291060" y="261953"/>
                </a:lnTo>
                <a:lnTo>
                  <a:pt x="381000" y="0"/>
                </a:lnTo>
                <a:lnTo>
                  <a:pt x="470940" y="261953"/>
                </a:lnTo>
                <a:lnTo>
                  <a:pt x="761999" y="261952"/>
                </a:lnTo>
                <a:lnTo>
                  <a:pt x="526526" y="423846"/>
                </a:lnTo>
                <a:lnTo>
                  <a:pt x="616470" y="685798"/>
                </a:lnTo>
                <a:lnTo>
                  <a:pt x="381000" y="523901"/>
                </a:lnTo>
                <a:lnTo>
                  <a:pt x="145530" y="685798"/>
                </a:lnTo>
                <a:lnTo>
                  <a:pt x="235474" y="423846"/>
                </a:lnTo>
                <a:lnTo>
                  <a:pt x="1" y="26195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E58DA95-C3C4-BC48-A316-2A1340B57E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Merge-Sort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16D1BE36-2D30-484B-8876-B4EA0C43F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Running time?</a:t>
            </a:r>
          </a:p>
          <a:p>
            <a:pPr lvl="1" eaLnBrk="1" hangingPunct="1"/>
            <a:r>
              <a:rPr lang="en-US" altLang="en-US"/>
              <a:t>Each level costs </a:t>
            </a:r>
            <a:r>
              <a:rPr lang="en-US" altLang="en-US" i="1"/>
              <a:t>cn</a:t>
            </a:r>
          </a:p>
          <a:p>
            <a:pPr lvl="1" eaLnBrk="1" hangingPunct="1"/>
            <a:r>
              <a:rPr lang="en-US" altLang="en-US"/>
              <a:t>log </a:t>
            </a:r>
            <a:r>
              <a:rPr lang="en-US" altLang="en-US" i="1"/>
              <a:t>n</a:t>
            </a:r>
            <a:r>
              <a:rPr lang="en-US" altLang="en-US"/>
              <a:t> levels</a:t>
            </a:r>
          </a:p>
          <a:p>
            <a:pPr marL="0" indent="0" eaLnBrk="1" hangingPunct="1"/>
            <a:endParaRPr lang="en-US" altLang="en-US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i="1">
                <a:solidFill>
                  <a:srgbClr val="0000FF"/>
                </a:solidFill>
              </a:rPr>
              <a:t>cn </a:t>
            </a:r>
            <a:r>
              <a:rPr lang="en-US" altLang="en-US">
                <a:solidFill>
                  <a:srgbClr val="0000FF"/>
                </a:solidFill>
              </a:rPr>
              <a:t>log </a:t>
            </a:r>
            <a:r>
              <a:rPr lang="en-US" altLang="en-US" i="1">
                <a:solidFill>
                  <a:srgbClr val="0000FF"/>
                </a:solidFill>
              </a:rPr>
              <a:t>n</a:t>
            </a:r>
            <a:r>
              <a:rPr lang="en-US" altLang="en-US">
                <a:solidFill>
                  <a:srgbClr val="0000FF"/>
                </a:solidFill>
              </a:rPr>
              <a:t> = </a:t>
            </a:r>
            <a:r>
              <a:rPr lang="el-GR" altLang="en-US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(</a:t>
            </a:r>
            <a:r>
              <a:rPr lang="en-US" altLang="en-US" i="1">
                <a:solidFill>
                  <a:srgbClr val="0000FF"/>
                </a:solidFill>
                <a:cs typeface="Arial" panose="020B0604020202020204" pitchFamily="34" charset="0"/>
              </a:rPr>
              <a:t>n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 log </a:t>
            </a:r>
            <a:r>
              <a:rPr lang="en-US" altLang="en-US" i="1">
                <a:solidFill>
                  <a:srgbClr val="0000FF"/>
                </a:solidFill>
                <a:cs typeface="Arial" panose="020B0604020202020204" pitchFamily="34" charset="0"/>
              </a:rPr>
              <a:t>n 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)</a:t>
            </a:r>
            <a:endParaRPr lang="el-GR" altLang="en-US" i="1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57347" name="Object 4">
            <a:extLst>
              <a:ext uri="{FF2B5EF4-FFF2-40B4-BE49-F238E27FC236}">
                <a16:creationId xmlns:a16="http://schemas.microsoft.com/office/drawing/2014/main" id="{EBDE0DE3-E390-BE4C-891D-2B2849DA0F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609600"/>
          <a:ext cx="35814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609500" imgH="10528300" progId="Equation.3">
                  <p:embed/>
                </p:oleObj>
              </mc:Choice>
              <mc:Fallback>
                <p:oleObj name="Equation" r:id="rId2" imgW="50609500" imgH="1052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09600"/>
                        <a:ext cx="35814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C4E1DF6-9D22-154A-880D-EA0AE616B166}"/>
              </a:ext>
            </a:extLst>
          </p:cNvPr>
          <p:cNvSpPr txBox="1"/>
          <p:nvPr/>
        </p:nvSpPr>
        <p:spPr>
          <a:xfrm>
            <a:off x="1676400" y="5181600"/>
            <a:ext cx="4770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don’t we write it as n log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 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roving bounds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Proving bounds</a:t>
            </a:r>
          </a:p>
        </p:txBody>
      </p:sp>
      <p:sp>
        <p:nvSpPr>
          <p:cNvPr id="242" name="Step 2: Prove Ω(n2) – Find constants c and n0 such that 5n2 – 15n + 100 ≥ cn2 for all n &gt; n0"/>
          <p:cNvSpPr txBox="1">
            <a:spLocks noGrp="1"/>
          </p:cNvSpPr>
          <p:nvPr>
            <p:ph type="body" sz="quarter" idx="4294967295"/>
          </p:nvPr>
        </p:nvSpPr>
        <p:spPr>
          <a:xfrm>
            <a:off x="457200" y="1719262"/>
            <a:ext cx="8229600" cy="11001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SzTx/>
              <a:buFont typeface="Wingdings"/>
              <a:buNone/>
              <a:defRPr sz="2800"/>
            </a:pPr>
            <a:r>
              <a:rPr sz="2400" dirty="0"/>
              <a:t>Step 2: Prove </a:t>
            </a:r>
            <a:r>
              <a:rPr sz="2400" dirty="0" err="1"/>
              <a:t>Ω</a:t>
            </a:r>
            <a:r>
              <a:rPr sz="2400" dirty="0"/>
              <a:t>(</a:t>
            </a:r>
            <a:r>
              <a:rPr sz="2400" i="1" dirty="0"/>
              <a:t>n</a:t>
            </a:r>
            <a:r>
              <a:rPr sz="2400" i="1" baseline="30000" dirty="0"/>
              <a:t>2</a:t>
            </a:r>
            <a:r>
              <a:rPr sz="2400" dirty="0"/>
              <a:t>) – Find constants </a:t>
            </a:r>
            <a:r>
              <a:rPr sz="2400" i="1" dirty="0"/>
              <a:t>c</a:t>
            </a:r>
            <a:r>
              <a:rPr sz="2400" dirty="0"/>
              <a:t> and </a:t>
            </a:r>
            <a:r>
              <a:rPr sz="2400" i="1" dirty="0"/>
              <a:t>n</a:t>
            </a:r>
            <a:r>
              <a:rPr sz="2400" i="1" baseline="-25000" dirty="0"/>
              <a:t>0</a:t>
            </a:r>
            <a:r>
              <a:rPr sz="2400" dirty="0"/>
              <a:t> such that </a:t>
            </a:r>
            <a:r>
              <a:rPr sz="2400" i="1" dirty="0"/>
              <a:t>5n</a:t>
            </a:r>
            <a:r>
              <a:rPr sz="2400" i="1" baseline="30000" dirty="0"/>
              <a:t>2 </a:t>
            </a:r>
            <a:r>
              <a:rPr sz="2400" i="1" dirty="0"/>
              <a:t>– 15n + 100</a:t>
            </a:r>
            <a:r>
              <a:rPr sz="2400" dirty="0"/>
              <a:t> ≥ </a:t>
            </a:r>
            <a:r>
              <a:rPr sz="2400" i="1" dirty="0"/>
              <a:t>cn</a:t>
            </a:r>
            <a:r>
              <a:rPr sz="2400" i="1" baseline="30000" dirty="0"/>
              <a:t>2</a:t>
            </a:r>
            <a:r>
              <a:rPr sz="2400" dirty="0"/>
              <a:t> for all n &gt; </a:t>
            </a:r>
            <a:r>
              <a:rPr sz="2400" i="1" dirty="0"/>
              <a:t>n</a:t>
            </a:r>
            <a:r>
              <a:rPr sz="2400" i="1" baseline="-25000" dirty="0"/>
              <a:t>0</a:t>
            </a:r>
          </a:p>
        </p:txBody>
      </p:sp>
      <p:pic>
        <p:nvPicPr>
          <p:cNvPr id="243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62" y="3200400"/>
            <a:ext cx="3849688" cy="568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image.pdf" descr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0" y="3906837"/>
            <a:ext cx="3911600" cy="568326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Let n0 =4 and c = 5 – 15/4 = 1.25 (or anything less than 1.25). 15/n is always decreasing and we ignore 100/n2 since it is always between 0 and 100."/>
          <p:cNvSpPr txBox="1"/>
          <p:nvPr/>
        </p:nvSpPr>
        <p:spPr>
          <a:xfrm>
            <a:off x="1112519" y="4876800"/>
            <a:ext cx="7071362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800"/>
            </a:pPr>
            <a:r>
              <a:rPr dirty="0"/>
              <a:t>Let </a:t>
            </a:r>
            <a:r>
              <a:rPr i="1" dirty="0"/>
              <a:t>n</a:t>
            </a:r>
            <a:r>
              <a:rPr i="1" baseline="-25000" dirty="0"/>
              <a:t>0</a:t>
            </a:r>
            <a:r>
              <a:rPr i="1" dirty="0"/>
              <a:t> </a:t>
            </a:r>
            <a:r>
              <a:rPr dirty="0"/>
              <a:t>=</a:t>
            </a:r>
            <a:r>
              <a:rPr lang="en-US" dirty="0"/>
              <a:t> </a:t>
            </a:r>
            <a:r>
              <a:rPr dirty="0"/>
              <a:t>4 and </a:t>
            </a:r>
            <a:r>
              <a:rPr i="1" dirty="0"/>
              <a:t>c</a:t>
            </a:r>
            <a:r>
              <a:rPr dirty="0"/>
              <a:t> = 5 – 15/4 = 1.25 (or anything less than 1.25). </a:t>
            </a:r>
            <a:r>
              <a:rPr lang="en-US" dirty="0"/>
              <a:t>-</a:t>
            </a:r>
            <a:r>
              <a:rPr dirty="0"/>
              <a:t>15/n </a:t>
            </a:r>
            <a:r>
              <a:rPr lang="en-US" dirty="0"/>
              <a:t>is always increasing, </a:t>
            </a:r>
            <a:r>
              <a:rPr dirty="0"/>
              <a:t>and we ignore 100/n</a:t>
            </a:r>
            <a:r>
              <a:rPr baseline="30000" dirty="0"/>
              <a:t>2</a:t>
            </a:r>
            <a:r>
              <a:rPr dirty="0"/>
              <a:t> since it is always between 0 and 100.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animBg="1" advAuto="0"/>
      <p:bldP spid="244" grpId="0" animBg="1" advAuto="0"/>
      <p:bldP spid="245" grpId="0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0C651-825E-4C45-A90A-C346FE48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73C39-6255-EE4B-8819-A85B2E48155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2614028" cy="123759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m:rPr>
                          <m:sty m:val="p"/>
                        </m:rPr>
                        <a:rPr lang="en-US" i="0" baseline="-2500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73C39-6255-EE4B-8819-A85B2E481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2614028" cy="1237593"/>
              </a:xfrm>
              <a:blipFill>
                <a:blip r:embed="rId2"/>
                <a:stretch>
                  <a:fillRect l="-2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47B3C6-7EA9-6846-9675-FB5F50319286}"/>
                  </a:ext>
                </a:extLst>
              </p:cNvPr>
              <p:cNvSpPr txBox="1"/>
              <p:nvPr/>
            </p:nvSpPr>
            <p:spPr>
              <a:xfrm>
                <a:off x="612648" y="3200400"/>
                <a:ext cx="3024354" cy="986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800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47B3C6-7EA9-6846-9675-FB5F50319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3200400"/>
                <a:ext cx="3024354" cy="986104"/>
              </a:xfrm>
              <a:prstGeom prst="rect">
                <a:avLst/>
              </a:prstGeom>
              <a:blipFill>
                <a:blip r:embed="rId3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2B54E-4169-0D46-816F-FC5ED4A777B0}"/>
                  </a:ext>
                </a:extLst>
              </p:cNvPr>
              <p:cNvSpPr txBox="1"/>
              <p:nvPr/>
            </p:nvSpPr>
            <p:spPr>
              <a:xfrm>
                <a:off x="612648" y="4764748"/>
                <a:ext cx="5014258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800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2B54E-4169-0D46-816F-FC5ED4A77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4764748"/>
                <a:ext cx="5014258" cy="910699"/>
              </a:xfrm>
              <a:prstGeom prst="rect">
                <a:avLst/>
              </a:prstGeom>
              <a:blipFill>
                <a:blip r:embed="rId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63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6FC5A0-2589-6F4F-9206-3277AFFEE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Recurrence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5B216CC-4C01-FC40-B350-C7B690E62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A function that is defined with respect to itself on smaller inputs</a:t>
            </a:r>
          </a:p>
        </p:txBody>
      </p:sp>
      <p:graphicFrame>
        <p:nvGraphicFramePr>
          <p:cNvPr id="58371" name="Object 4">
            <a:extLst>
              <a:ext uri="{FF2B5EF4-FFF2-40B4-BE49-F238E27FC236}">
                <a16:creationId xmlns:a16="http://schemas.microsoft.com/office/drawing/2014/main" id="{C8CC7B7A-FDE2-8744-B491-D96E1EA7B3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971800"/>
          <a:ext cx="3505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4686300" progId="Equation.3">
                  <p:embed/>
                </p:oleObj>
              </mc:Choice>
              <mc:Fallback>
                <p:oleObj name="Equation" r:id="rId2" imgW="280924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971800"/>
                        <a:ext cx="3505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5">
            <a:extLst>
              <a:ext uri="{FF2B5EF4-FFF2-40B4-BE49-F238E27FC236}">
                <a16:creationId xmlns:a16="http://schemas.microsoft.com/office/drawing/2014/main" id="{0D668741-09EC-F142-B680-BC6998F8D0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064000"/>
          <a:ext cx="36877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552900" imgH="4686300" progId="Equation.3">
                  <p:embed/>
                </p:oleObj>
              </mc:Choice>
              <mc:Fallback>
                <p:oleObj name="Equation" r:id="rId4" imgW="29552900" imgH="4686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64000"/>
                        <a:ext cx="36877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6">
            <a:extLst>
              <a:ext uri="{FF2B5EF4-FFF2-40B4-BE49-F238E27FC236}">
                <a16:creationId xmlns:a16="http://schemas.microsoft.com/office/drawing/2014/main" id="{41F9419B-E273-044A-BC02-5B9019FE45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133975"/>
          <a:ext cx="36877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552900" imgH="5270500" progId="Equation.3">
                  <p:embed/>
                </p:oleObj>
              </mc:Choice>
              <mc:Fallback>
                <p:oleObj name="Equation" r:id="rId6" imgW="29552900" imgH="5270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33975"/>
                        <a:ext cx="3687763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6409655-2F82-2149-9048-8E66A0435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Why are we interested in recurrences?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1EDF3E7-8613-3E47-ABE6-32B3FE52D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600" dirty="0"/>
              <a:t>Computational cost of divide and conquer algorithms</a:t>
            </a:r>
          </a:p>
          <a:p>
            <a:pPr>
              <a:buFont typeface="Wingdings" charset="0"/>
              <a:buChar char="l"/>
              <a:defRPr/>
            </a:pPr>
            <a:endParaRPr lang="en-US" sz="2600" dirty="0"/>
          </a:p>
          <a:p>
            <a:pPr>
              <a:buFont typeface="Wingdings" charset="0"/>
              <a:buChar char="l"/>
              <a:defRPr/>
            </a:pPr>
            <a:endParaRPr lang="en-US" sz="2600" dirty="0"/>
          </a:p>
          <a:p>
            <a:pPr lvl="1">
              <a:buFont typeface="Wingdings" charset="0"/>
              <a:buChar char="l"/>
              <a:defRPr/>
            </a:pPr>
            <a:r>
              <a:rPr lang="en-US" sz="2200" i="1" dirty="0"/>
              <a:t>a</a:t>
            </a:r>
            <a:r>
              <a:rPr lang="en-US" sz="2200" dirty="0"/>
              <a:t> subproblems of size </a:t>
            </a:r>
            <a:r>
              <a:rPr lang="en-US" sz="2200" i="1" dirty="0"/>
              <a:t>n/b</a:t>
            </a:r>
            <a:endParaRPr lang="en-US" sz="2200" dirty="0"/>
          </a:p>
          <a:p>
            <a:pPr lvl="1">
              <a:buFont typeface="Wingdings" charset="0"/>
              <a:buChar char="l"/>
              <a:defRPr/>
            </a:pPr>
            <a:r>
              <a:rPr lang="en-US" sz="2200" i="1" dirty="0"/>
              <a:t>D(n)</a:t>
            </a:r>
            <a:r>
              <a:rPr lang="en-US" sz="2200" dirty="0"/>
              <a:t> the cost of dividing the data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200" i="1" dirty="0"/>
              <a:t>C(n) </a:t>
            </a:r>
            <a:r>
              <a:rPr lang="en-US" sz="2200" dirty="0"/>
              <a:t>the cost of recombining the subproblem solutions</a:t>
            </a:r>
            <a:endParaRPr lang="en-US" sz="2200" i="1" dirty="0"/>
          </a:p>
          <a:p>
            <a:pPr marL="0" indent="0">
              <a:buFont typeface="Wingdings" charset="0"/>
              <a:buNone/>
              <a:defRPr/>
            </a:pPr>
            <a:endParaRPr lang="en-US" sz="2600" dirty="0"/>
          </a:p>
          <a:p>
            <a:pPr marL="0" indent="0">
              <a:buFont typeface="Wingdings" charset="0"/>
              <a:buNone/>
              <a:defRPr/>
            </a:pPr>
            <a:r>
              <a:rPr lang="en-US" sz="2600" dirty="0"/>
              <a:t>In general, the runtimes of most recursive algorithms can be expressed as recurrences</a:t>
            </a:r>
          </a:p>
        </p:txBody>
      </p:sp>
      <p:graphicFrame>
        <p:nvGraphicFramePr>
          <p:cNvPr id="59395" name="Object 4">
            <a:extLst>
              <a:ext uri="{FF2B5EF4-FFF2-40B4-BE49-F238E27FC236}">
                <a16:creationId xmlns:a16="http://schemas.microsoft.com/office/drawing/2014/main" id="{C2554A38-E00C-E84C-B2DA-275510EAFF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438400"/>
          <a:ext cx="47244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294300" imgH="4686300" progId="Equation.3">
                  <p:embed/>
                </p:oleObj>
              </mc:Choice>
              <mc:Fallback>
                <p:oleObj name="Equation" r:id="rId2" imgW="432943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38400"/>
                        <a:ext cx="47244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DC6D1EA-697F-B346-B501-869783EBC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challenge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EF6CD2D-2D08-464D-BE87-583202BA1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 dirty="0"/>
              <a:t>Recurrences are often easy to define because they mimic the structure of the program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800" dirty="0"/>
              <a:t>But… they do not directly express the computational cost, i.e., </a:t>
            </a:r>
            <a:r>
              <a:rPr lang="en-US" altLang="en-US" sz="2800" i="1" dirty="0"/>
              <a:t>n</a:t>
            </a:r>
            <a:r>
              <a:rPr lang="en-US" altLang="en-US" sz="2800" dirty="0"/>
              <a:t>, </a:t>
            </a:r>
            <a:r>
              <a:rPr lang="en-US" altLang="en-US" sz="2800" i="1" dirty="0"/>
              <a:t>n</a:t>
            </a:r>
            <a:r>
              <a:rPr lang="en-US" altLang="en-US" sz="2800" i="1" baseline="30000" dirty="0"/>
              <a:t>2</a:t>
            </a:r>
            <a:r>
              <a:rPr lang="en-US" altLang="en-US" sz="2800" i="1" dirty="0"/>
              <a:t>, </a:t>
            </a:r>
            <a:r>
              <a:rPr lang="en-US" altLang="en-US" sz="2800" dirty="0"/>
              <a:t>…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800" dirty="0"/>
              <a:t>We want to remove self-recurrence and find a more understandable form for the function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3F14684-B634-3541-88B0-50D13E5D51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Three approaches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A632A99-6857-264E-9A4B-F908F7EE9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45259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/>
              <a:t>Substitution method</a:t>
            </a:r>
            <a:r>
              <a:rPr lang="en-US" altLang="en-US" sz="2400" dirty="0"/>
              <a:t>: when you have a good guess of the solution, prove that it’</a:t>
            </a:r>
            <a:r>
              <a:rPr lang="en-US" altLang="ja-JP" sz="2400" dirty="0"/>
              <a:t>s correct.</a:t>
            </a:r>
          </a:p>
          <a:p>
            <a:pPr marL="0" indent="0">
              <a:lnSpc>
                <a:spcPct val="90000"/>
              </a:lnSpc>
            </a:pPr>
            <a:endParaRPr lang="en-US" altLang="en-US" sz="24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/>
              <a:t>Recursion-tree method</a:t>
            </a:r>
            <a:r>
              <a:rPr lang="en-US" altLang="en-US" sz="2400" dirty="0"/>
              <a:t>: If you don’</a:t>
            </a:r>
            <a:r>
              <a:rPr lang="en-US" altLang="ja-JP" sz="2400" dirty="0"/>
              <a:t>t have a good guess, the recursion tree can help</a:t>
            </a:r>
          </a:p>
          <a:p>
            <a:pPr lvl="1">
              <a:lnSpc>
                <a:spcPct val="90000"/>
              </a:lnSpc>
            </a:pPr>
            <a:r>
              <a:rPr lang="en-US" altLang="ja-JP" sz="2000" dirty="0"/>
              <a:t>Calculate exactly (like we did with </a:t>
            </a:r>
            <a:r>
              <a:rPr lang="en-US" altLang="ja-JP" sz="2000" dirty="0" err="1"/>
              <a:t>MergeSort</a:t>
            </a:r>
            <a:r>
              <a:rPr lang="en-US" altLang="ja-JP" sz="2000" dirty="0"/>
              <a:t>).</a:t>
            </a:r>
          </a:p>
          <a:p>
            <a:pPr lvl="1">
              <a:lnSpc>
                <a:spcPct val="90000"/>
              </a:lnSpc>
            </a:pPr>
            <a:r>
              <a:rPr lang="en-US" altLang="ja-JP" sz="2000" dirty="0"/>
              <a:t>Use it to get a good guess, then prove with substitution method.</a:t>
            </a:r>
          </a:p>
          <a:p>
            <a:pPr marL="0" indent="0">
              <a:lnSpc>
                <a:spcPct val="90000"/>
              </a:lnSpc>
            </a:pPr>
            <a:endParaRPr lang="en-US" altLang="en-US" sz="2400" b="1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/>
              <a:t>Master method</a:t>
            </a:r>
            <a:r>
              <a:rPr lang="en-US" altLang="en-US" sz="2400" dirty="0"/>
              <a:t>: Provides solutions for recurrences of the form:</a:t>
            </a:r>
          </a:p>
        </p:txBody>
      </p:sp>
      <p:graphicFrame>
        <p:nvGraphicFramePr>
          <p:cNvPr id="61443" name="Object 4">
            <a:extLst>
              <a:ext uri="{FF2B5EF4-FFF2-40B4-BE49-F238E27FC236}">
                <a16:creationId xmlns:a16="http://schemas.microsoft.com/office/drawing/2014/main" id="{AF371D07-450B-D340-93DE-EC9263AFEF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857506"/>
              </p:ext>
            </p:extLst>
          </p:nvPr>
        </p:nvGraphicFramePr>
        <p:xfrm>
          <a:off x="1295400" y="5407297"/>
          <a:ext cx="46482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58100" imgH="4686300" progId="Equation.3">
                  <p:embed/>
                </p:oleObj>
              </mc:Choice>
              <mc:Fallback>
                <p:oleObj name="Equation" r:id="rId2" imgW="330581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07297"/>
                        <a:ext cx="46482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8C0C20F-9396-EF4A-B383-7989804F4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Substitution method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68D83BA-F6C3-9D4A-A3B8-7C62325C6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58200" cy="3462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 dirty="0"/>
              <a:t>Guess the form of the solution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800" dirty="0"/>
              <a:t>Then prove it’s correct by induction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 i="1" dirty="0"/>
          </a:p>
          <a:p>
            <a:pPr marL="0" indent="0">
              <a:buFont typeface="Wingdings" pitchFamily="2" charset="2"/>
              <a:buNone/>
            </a:pPr>
            <a:endParaRPr lang="en-US" altLang="en-US" sz="2800" i="1" dirty="0"/>
          </a:p>
          <a:p>
            <a:pPr marL="0" indent="0">
              <a:buFont typeface="Wingdings" pitchFamily="2" charset="2"/>
              <a:buNone/>
            </a:pPr>
            <a:endParaRPr lang="en-US" altLang="en-US" sz="2800" i="1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800" dirty="0"/>
              <a:t>Halves the input then a constant amount of work</a:t>
            </a:r>
          </a:p>
        </p:txBody>
      </p:sp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4D75A27B-2B98-4445-A480-749494BCB4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505200"/>
          <a:ext cx="38100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19200" imgH="4686300" progId="Equation.3">
                  <p:embed/>
                </p:oleObj>
              </mc:Choice>
              <mc:Fallback>
                <p:oleObj name="Equation" r:id="rId2" imgW="266192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05200"/>
                        <a:ext cx="38100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>
            <a:extLst>
              <a:ext uri="{FF2B5EF4-FFF2-40B4-BE49-F238E27FC236}">
                <a16:creationId xmlns:a16="http://schemas.microsoft.com/office/drawing/2014/main" id="{89764DBD-1B05-FB40-8870-05759BD74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800600"/>
            <a:ext cx="25908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Guesses?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91EC392-6F87-8649-A3A2-6A0B782D1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Substitution method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D8A966B-EF47-9C41-A742-1DB6B24B6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34400" cy="45291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 dirty="0"/>
              <a:t>Guess the form of the solution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800" dirty="0"/>
              <a:t>Then prove it’s correct by induction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 i="1" dirty="0"/>
          </a:p>
          <a:p>
            <a:pPr marL="0" indent="0">
              <a:buFont typeface="Wingdings" pitchFamily="2" charset="2"/>
              <a:buNone/>
            </a:pPr>
            <a:endParaRPr lang="en-US" altLang="en-US" sz="2800" i="1" dirty="0"/>
          </a:p>
          <a:p>
            <a:pPr marL="0" indent="0">
              <a:buFont typeface="Wingdings" pitchFamily="2" charset="2"/>
              <a:buNone/>
            </a:pPr>
            <a:endParaRPr lang="en-US" altLang="en-US" sz="2800" i="1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800" dirty="0"/>
              <a:t>Halves the input then a constant amount of work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800" dirty="0">
                <a:solidFill>
                  <a:srgbClr val="2102DA"/>
                </a:solidFill>
              </a:rPr>
              <a:t>Similar to binary search:</a:t>
            </a:r>
          </a:p>
        </p:txBody>
      </p:sp>
      <p:graphicFrame>
        <p:nvGraphicFramePr>
          <p:cNvPr id="63491" name="Object 4">
            <a:extLst>
              <a:ext uri="{FF2B5EF4-FFF2-40B4-BE49-F238E27FC236}">
                <a16:creationId xmlns:a16="http://schemas.microsoft.com/office/drawing/2014/main" id="{F12E1454-2D24-AE4C-AA07-F051381394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505200"/>
          <a:ext cx="38100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19200" imgH="4686300" progId="Equation.3">
                  <p:embed/>
                </p:oleObj>
              </mc:Choice>
              <mc:Fallback>
                <p:oleObj name="Equation" r:id="rId2" imgW="266192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05200"/>
                        <a:ext cx="38100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>
            <a:extLst>
              <a:ext uri="{FF2B5EF4-FFF2-40B4-BE49-F238E27FC236}">
                <a16:creationId xmlns:a16="http://schemas.microsoft.com/office/drawing/2014/main" id="{500019D7-4EA8-C740-BF79-FDEA50AAF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34000"/>
            <a:ext cx="327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dirty="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Guess: O(log n)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2224-2B31-C74A-AF9F-BEF88DD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Proof?</a:t>
            </a:r>
          </a:p>
        </p:txBody>
      </p:sp>
      <p:sp>
        <p:nvSpPr>
          <p:cNvPr id="64515" name="TextBox 4">
            <a:extLst>
              <a:ext uri="{FF2B5EF4-FFF2-40B4-BE49-F238E27FC236}">
                <a16:creationId xmlns:a16="http://schemas.microsoft.com/office/drawing/2014/main" id="{607315DB-93FF-924B-B97A-3D031515A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886200"/>
            <a:ext cx="1828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FF0000"/>
                </a:solidFill>
              </a:rPr>
              <a:t>Ideas?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CCCA0A-FACF-EF4A-B5FB-BBEE75A3E0E5}"/>
                  </a:ext>
                </a:extLst>
              </p:cNvPr>
              <p:cNvSpPr txBox="1"/>
              <p:nvPr/>
            </p:nvSpPr>
            <p:spPr>
              <a:xfrm>
                <a:off x="1143000" y="2936557"/>
                <a:ext cx="62110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/ 2) +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CCCA0A-FACF-EF4A-B5FB-BBEE75A3E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936557"/>
                <a:ext cx="6211059" cy="492443"/>
              </a:xfrm>
              <a:prstGeom prst="rect">
                <a:avLst/>
              </a:prstGeom>
              <a:blipFill>
                <a:blip r:embed="rId2"/>
                <a:stretch>
                  <a:fillRect l="-1022" t="-7500" r="-184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E9B6-4605-754B-BA50-4ED363D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Proof?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D7487-4F56-C347-A43B-B776A5E476F4}"/>
              </a:ext>
            </a:extLst>
          </p:cNvPr>
          <p:cNvSpPr txBox="1"/>
          <p:nvPr/>
        </p:nvSpPr>
        <p:spPr>
          <a:xfrm>
            <a:off x="1295400" y="4281487"/>
            <a:ext cx="6781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Proof by induction!</a:t>
            </a:r>
          </a:p>
          <a:p>
            <a:pPr eaLnBrk="1" hangingPunct="1">
              <a:buFontTx/>
              <a:buChar char="-"/>
            </a:pPr>
            <a:r>
              <a:rPr lang="en-US" altLang="en-US" dirty="0">
                <a:solidFill>
                  <a:srgbClr val="0000FF"/>
                </a:solidFill>
              </a:rPr>
              <a:t>Assume it’s true for smaller T(k), i.e., k &lt; n</a:t>
            </a:r>
          </a:p>
          <a:p>
            <a:pPr eaLnBrk="1" hangingPunct="1">
              <a:buFontTx/>
              <a:buChar char="-"/>
            </a:pPr>
            <a:r>
              <a:rPr lang="en-US" altLang="en-US" dirty="0">
                <a:solidFill>
                  <a:srgbClr val="0000FF"/>
                </a:solidFill>
              </a:rPr>
              <a:t>prove that it’s then true for current T(n)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E67410-B4DE-804C-A9BC-CBA946982263}"/>
                  </a:ext>
                </a:extLst>
              </p:cNvPr>
              <p:cNvSpPr txBox="1"/>
              <p:nvPr/>
            </p:nvSpPr>
            <p:spPr>
              <a:xfrm>
                <a:off x="1143000" y="2936557"/>
                <a:ext cx="62110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/ 2) +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E67410-B4DE-804C-A9BC-CBA946982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936557"/>
                <a:ext cx="6211059" cy="492443"/>
              </a:xfrm>
              <a:prstGeom prst="rect">
                <a:avLst/>
              </a:prstGeom>
              <a:blipFill>
                <a:blip r:embed="rId2"/>
                <a:stretch>
                  <a:fillRect l="-1022" t="-7500" r="-184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>
            <a:extLst>
              <a:ext uri="{FF2B5EF4-FFF2-40B4-BE49-F238E27FC236}">
                <a16:creationId xmlns:a16="http://schemas.microsoft.com/office/drawing/2014/main" id="{E37F04A8-660C-5F46-A580-FCC1DA3C5A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dirty="0"/>
              <a:t>Assume </a:t>
            </a:r>
            <a:r>
              <a:rPr lang="en-US" altLang="en-US" sz="2600" i="1" dirty="0"/>
              <a:t>T(k) = O(log k) </a:t>
            </a:r>
            <a:r>
              <a:rPr lang="en-US" altLang="en-US" sz="2600" dirty="0"/>
              <a:t> for all </a:t>
            </a:r>
            <a:r>
              <a:rPr lang="en-US" altLang="en-US" sz="2600" i="1" dirty="0"/>
              <a:t>k &lt; n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600" dirty="0"/>
              <a:t>Show that </a:t>
            </a:r>
            <a:r>
              <a:rPr lang="en-US" altLang="en-US" sz="2600" i="1" dirty="0"/>
              <a:t>T(n) = O(log n)</a:t>
            </a:r>
          </a:p>
          <a:p>
            <a:pPr marL="0" indent="0"/>
            <a:endParaRPr lang="en-US" altLang="en-US" sz="2600" i="1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600" dirty="0"/>
              <a:t>From our assumption, </a:t>
            </a:r>
            <a:r>
              <a:rPr lang="en-US" altLang="en-US" sz="2600" i="1" dirty="0"/>
              <a:t>T(n/2) = O(log n/2):</a:t>
            </a:r>
          </a:p>
          <a:p>
            <a:pPr marL="0" indent="0"/>
            <a:endParaRPr lang="en-US" altLang="en-US" sz="2600" i="1" dirty="0"/>
          </a:p>
          <a:p>
            <a:pPr marL="0" indent="0"/>
            <a:endParaRPr lang="en-US" altLang="en-US" sz="2600" i="1" dirty="0"/>
          </a:p>
          <a:p>
            <a:pPr marL="0" indent="0"/>
            <a:endParaRPr lang="en-US" altLang="en-US" sz="26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600" dirty="0"/>
              <a:t>From the definition of big-</a:t>
            </a:r>
            <a:r>
              <a:rPr lang="en-US" altLang="en-US" sz="2600" i="1" dirty="0"/>
              <a:t>O</a:t>
            </a:r>
            <a:r>
              <a:rPr lang="en-US" altLang="en-US" sz="2600" dirty="0"/>
              <a:t>: </a:t>
            </a:r>
            <a:r>
              <a:rPr lang="en-US" altLang="en-US" sz="2600" i="1" dirty="0"/>
              <a:t>T(n/2) </a:t>
            </a:r>
            <a:r>
              <a:rPr lang="en-US" altLang="en-US" sz="2600" i="1" dirty="0">
                <a:cs typeface="Arial" panose="020B0604020202020204" pitchFamily="34" charset="0"/>
              </a:rPr>
              <a:t>≤</a:t>
            </a:r>
            <a:r>
              <a:rPr lang="en-US" altLang="en-US" sz="2600" i="1" dirty="0"/>
              <a:t> c log(n/2)</a:t>
            </a:r>
            <a:endParaRPr lang="en-US" altLang="en-US" sz="2600" dirty="0"/>
          </a:p>
        </p:txBody>
      </p:sp>
      <p:graphicFrame>
        <p:nvGraphicFramePr>
          <p:cNvPr id="66562" name="Object 4">
            <a:extLst>
              <a:ext uri="{FF2B5EF4-FFF2-40B4-BE49-F238E27FC236}">
                <a16:creationId xmlns:a16="http://schemas.microsoft.com/office/drawing/2014/main" id="{D50ACF81-F6C7-9C4B-BF2B-5556A0118E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57200"/>
          <a:ext cx="38100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619200" imgH="4686300" progId="Equation.3">
                  <p:embed/>
                </p:oleObj>
              </mc:Choice>
              <mc:Fallback>
                <p:oleObj name="Equation" r:id="rId3" imgW="266192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"/>
                        <a:ext cx="38100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0E1811E2-6DE2-4E44-9CB8-FB103B2B8F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429000"/>
          <a:ext cx="75596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5961200" imgH="11112500" progId="Equation.3">
                  <p:embed/>
                </p:oleObj>
              </mc:Choice>
              <mc:Fallback>
                <p:oleObj name="Equation" r:id="rId5" imgW="95961200" imgH="11112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29000"/>
                        <a:ext cx="75596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8495271-2C8A-334D-B6D5-81967E134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638800"/>
            <a:ext cx="637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How do we now prove T(n) = O(log n)?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Bounds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Bounds</a:t>
            </a:r>
          </a:p>
        </p:txBody>
      </p:sp>
      <p:pic>
        <p:nvPicPr>
          <p:cNvPr id="248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1600200"/>
            <a:ext cx="22352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No"/>
          <p:cNvSpPr txBox="1"/>
          <p:nvPr/>
        </p:nvSpPr>
        <p:spPr>
          <a:xfrm>
            <a:off x="4312919" y="1524000"/>
            <a:ext cx="2727962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3600" b="1">
                <a:solidFill>
                  <a:srgbClr val="0000FF"/>
                </a:solidFill>
              </a:defRPr>
            </a:lvl1pPr>
          </a:lstStyle>
          <a:p>
            <a:r>
              <a:t>No</a:t>
            </a:r>
          </a:p>
        </p:txBody>
      </p:sp>
      <p:sp>
        <p:nvSpPr>
          <p:cNvPr id="250" name="How would we prove it?"/>
          <p:cNvSpPr txBox="1"/>
          <p:nvPr/>
        </p:nvSpPr>
        <p:spPr>
          <a:xfrm>
            <a:off x="1493519" y="2743200"/>
            <a:ext cx="5928362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3600">
                <a:solidFill>
                  <a:srgbClr val="FF0000"/>
                </a:solidFill>
              </a:defRPr>
            </a:lvl1pPr>
          </a:lstStyle>
          <a:p>
            <a:r>
              <a:t>How would we prove it?</a:t>
            </a:r>
          </a:p>
        </p:txBody>
      </p:sp>
      <p:pic>
        <p:nvPicPr>
          <p:cNvPr id="251" name="image.pdf" descr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5" y="3513137"/>
            <a:ext cx="7974013" cy="1014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animBg="1" advAuto="0"/>
      <p:bldP spid="250" grpId="0" animBg="1" advAuto="0"/>
      <p:bldP spid="251" grpId="0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0170603F-60AF-764C-892B-B16D8F6FC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6858000" cy="9906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200" dirty="0"/>
              <a:t>To prove</a:t>
            </a:r>
            <a:r>
              <a:rPr lang="en-US" sz="2000" dirty="0"/>
              <a:t> that </a:t>
            </a:r>
            <a:r>
              <a:rPr lang="en-US" sz="2000" i="1" dirty="0"/>
              <a:t>T(n) = O(log n)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identify the appropriate constants</a:t>
            </a:r>
            <a:r>
              <a:rPr lang="en-US" sz="2000" dirty="0"/>
              <a:t>:</a:t>
            </a:r>
            <a:endParaRPr lang="en-US" sz="2200" dirty="0"/>
          </a:p>
        </p:txBody>
      </p:sp>
      <p:graphicFrame>
        <p:nvGraphicFramePr>
          <p:cNvPr id="67586" name="Object 4">
            <a:extLst>
              <a:ext uri="{FF2B5EF4-FFF2-40B4-BE49-F238E27FC236}">
                <a16:creationId xmlns:a16="http://schemas.microsoft.com/office/drawing/2014/main" id="{458CCDC6-A78D-8147-AA61-534579B081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52400"/>
          <a:ext cx="3200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19200" imgH="4686300" progId="Equation.3">
                  <p:embed/>
                </p:oleObj>
              </mc:Choice>
              <mc:Fallback>
                <p:oleObj name="Equation" r:id="rId2" imgW="26619200" imgH="4686300" progId="Equation.3">
                  <p:embed/>
                  <p:pic>
                    <p:nvPicPr>
                      <p:cNvPr id="67586" name="Object 4">
                        <a:extLst>
                          <a:ext uri="{FF2B5EF4-FFF2-40B4-BE49-F238E27FC236}">
                            <a16:creationId xmlns:a16="http://schemas.microsoft.com/office/drawing/2014/main" id="{458CCDC6-A78D-8147-AA61-534579B081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"/>
                        <a:ext cx="3200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12">
            <a:extLst>
              <a:ext uri="{FF2B5EF4-FFF2-40B4-BE49-F238E27FC236}">
                <a16:creationId xmlns:a16="http://schemas.microsoft.com/office/drawing/2014/main" id="{CA0CCDE7-89C6-DF48-9EAA-C901492C00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524000"/>
          <a:ext cx="68738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961200" imgH="11112500" progId="Equation.3">
                  <p:embed/>
                </p:oleObj>
              </mc:Choice>
              <mc:Fallback>
                <p:oleObj name="Equation" r:id="rId4" imgW="95961200" imgH="11112500" progId="Equation.3">
                  <p:embed/>
                  <p:pic>
                    <p:nvPicPr>
                      <p:cNvPr id="67594" name="Object 12">
                        <a:extLst>
                          <a:ext uri="{FF2B5EF4-FFF2-40B4-BE49-F238E27FC236}">
                            <a16:creationId xmlns:a16="http://schemas.microsoft.com/office/drawing/2014/main" id="{CA0CCDE7-89C6-DF48-9EAA-C901492C00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68738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13">
            <a:extLst>
              <a:ext uri="{FF2B5EF4-FFF2-40B4-BE49-F238E27FC236}">
                <a16:creationId xmlns:a16="http://schemas.microsoft.com/office/drawing/2014/main" id="{2FE0E534-BE10-1245-A1DE-0C3DFF698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438400"/>
            <a:ext cx="632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i.e., some constant </a:t>
            </a:r>
            <a:r>
              <a:rPr lang="en-US" altLang="en-US" sz="2000" i="1" dirty="0"/>
              <a:t>c’ </a:t>
            </a:r>
            <a:r>
              <a:rPr lang="en-US" altLang="en-US" sz="2000" dirty="0"/>
              <a:t>such that </a:t>
            </a:r>
            <a:r>
              <a:rPr lang="en-US" altLang="en-US" sz="2000" i="1" dirty="0"/>
              <a:t>T(n) </a:t>
            </a:r>
            <a:r>
              <a:rPr lang="en-US" altLang="en-US" sz="2000" i="1" dirty="0">
                <a:cs typeface="Arial" panose="020B0604020202020204" pitchFamily="34" charset="0"/>
              </a:rPr>
              <a:t>≤ c’ log</a:t>
            </a:r>
            <a:r>
              <a:rPr lang="en-US" altLang="en-US" sz="2000" i="1" baseline="-25000" dirty="0">
                <a:cs typeface="Arial" panose="020B0604020202020204" pitchFamily="34" charset="0"/>
              </a:rPr>
              <a:t> </a:t>
            </a:r>
            <a:r>
              <a:rPr lang="en-US" altLang="en-US" sz="2000" i="1" dirty="0">
                <a:cs typeface="Arial" panose="020B0604020202020204" pitchFamily="34" charset="0"/>
              </a:rPr>
              <a:t>n</a:t>
            </a:r>
          </a:p>
        </p:txBody>
      </p:sp>
      <p:sp>
        <p:nvSpPr>
          <p:cNvPr id="18446" name="Oval 14">
            <a:extLst>
              <a:ext uri="{FF2B5EF4-FFF2-40B4-BE49-F238E27FC236}">
                <a16:creationId xmlns:a16="http://schemas.microsoft.com/office/drawing/2014/main" id="{A0B1F442-8CB7-1A4A-8E97-39D0450D1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728754"/>
            <a:ext cx="11430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47" name="Text Box 15">
            <a:extLst>
              <a:ext uri="{FF2B5EF4-FFF2-40B4-BE49-F238E27FC236}">
                <a16:creationId xmlns:a16="http://schemas.microsoft.com/office/drawing/2014/main" id="{AECBF4E4-0CD2-3B49-AB1A-0EECB537E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800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residual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9B13C8-6445-8E44-9001-9AEA798DF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657600"/>
            <a:ext cx="318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8000"/>
                </a:solidFill>
              </a:rPr>
              <a:t>from our inductive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3E9CA-A175-8843-9410-33559F097684}"/>
                  </a:ext>
                </a:extLst>
              </p:cNvPr>
              <p:cNvSpPr txBox="1"/>
              <p:nvPr/>
            </p:nvSpPr>
            <p:spPr>
              <a:xfrm>
                <a:off x="1676400" y="5604301"/>
                <a:ext cx="539442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Key question: does a constant exist such that: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func>
                      <m:func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3E9CA-A175-8843-9410-33559F097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604301"/>
                <a:ext cx="5394425" cy="707886"/>
              </a:xfrm>
              <a:prstGeom prst="rect">
                <a:avLst/>
              </a:prstGeom>
              <a:blipFill>
                <a:blip r:embed="rId7"/>
                <a:stretch>
                  <a:fillRect l="-1176" t="-5357" r="-235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81B127-40F2-8746-BE9B-A20D81B81C11}"/>
                  </a:ext>
                </a:extLst>
              </p:cNvPr>
              <p:cNvSpPr txBox="1"/>
              <p:nvPr/>
            </p:nvSpPr>
            <p:spPr>
              <a:xfrm>
                <a:off x="3370107" y="3511712"/>
                <a:ext cx="2090893" cy="630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81B127-40F2-8746-BE9B-A20D81B81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107" y="3511712"/>
                <a:ext cx="2090893" cy="630109"/>
              </a:xfrm>
              <a:prstGeom prst="rect">
                <a:avLst/>
              </a:prstGeom>
              <a:blipFill>
                <a:blip r:embed="rId8"/>
                <a:stretch>
                  <a:fillRect l="-2410" r="-180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4756B1-A493-704F-80AB-6855D217C052}"/>
                  </a:ext>
                </a:extLst>
              </p:cNvPr>
              <p:cNvSpPr txBox="1"/>
              <p:nvPr/>
            </p:nvSpPr>
            <p:spPr>
              <a:xfrm>
                <a:off x="2798690" y="3050628"/>
                <a:ext cx="26068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4756B1-A493-704F-80AB-6855D217C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690" y="3050628"/>
                <a:ext cx="2606804" cy="369332"/>
              </a:xfrm>
              <a:prstGeom prst="rect">
                <a:avLst/>
              </a:prstGeom>
              <a:blipFill>
                <a:blip r:embed="rId9"/>
                <a:stretch>
                  <a:fillRect l="-1942" r="-19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B9C606-CCDB-774C-A1C4-AB2FB2BF950F}"/>
                  </a:ext>
                </a:extLst>
              </p:cNvPr>
              <p:cNvSpPr txBox="1"/>
              <p:nvPr/>
            </p:nvSpPr>
            <p:spPr>
              <a:xfrm>
                <a:off x="3276600" y="4181818"/>
                <a:ext cx="30898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B9C606-CCDB-774C-A1C4-AB2FB2BF9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181818"/>
                <a:ext cx="3089885" cy="369332"/>
              </a:xfrm>
              <a:prstGeom prst="rect">
                <a:avLst/>
              </a:prstGeom>
              <a:blipFill>
                <a:blip r:embed="rId10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4F35FD-A597-8A43-8260-FB59E903E59F}"/>
                  </a:ext>
                </a:extLst>
              </p:cNvPr>
              <p:cNvSpPr txBox="1"/>
              <p:nvPr/>
            </p:nvSpPr>
            <p:spPr>
              <a:xfrm>
                <a:off x="3332784" y="4823012"/>
                <a:ext cx="23060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4F35FD-A597-8A43-8260-FB59E903E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784" y="4823012"/>
                <a:ext cx="2306016" cy="369332"/>
              </a:xfrm>
              <a:prstGeom prst="rect">
                <a:avLst/>
              </a:prstGeom>
              <a:blipFill>
                <a:blip r:embed="rId11"/>
                <a:stretch>
                  <a:fillRect l="-2186" r="-1639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1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6" grpId="0" animBg="1"/>
      <p:bldP spid="18447" grpId="0"/>
      <p:bldP spid="2" grpId="0"/>
      <p:bldP spid="6" grpId="0"/>
      <p:bldP spid="3" grpId="0"/>
      <p:bldP spid="16" grpId="0"/>
      <p:bldP spid="1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0170603F-60AF-764C-892B-B16D8F6FC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6858000" cy="9906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200" dirty="0"/>
              <a:t>To prove</a:t>
            </a:r>
            <a:r>
              <a:rPr lang="en-US" sz="2000" dirty="0"/>
              <a:t> that </a:t>
            </a:r>
            <a:r>
              <a:rPr lang="en-US" sz="2000" i="1" dirty="0"/>
              <a:t>T(n) = O(log n)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identify the appropriate constants</a:t>
            </a:r>
            <a:r>
              <a:rPr lang="en-US" sz="2000" dirty="0"/>
              <a:t>:</a:t>
            </a:r>
            <a:endParaRPr lang="en-US" sz="2200" dirty="0"/>
          </a:p>
        </p:txBody>
      </p:sp>
      <p:graphicFrame>
        <p:nvGraphicFramePr>
          <p:cNvPr id="67586" name="Object 4">
            <a:extLst>
              <a:ext uri="{FF2B5EF4-FFF2-40B4-BE49-F238E27FC236}">
                <a16:creationId xmlns:a16="http://schemas.microsoft.com/office/drawing/2014/main" id="{458CCDC6-A78D-8147-AA61-534579B081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52400"/>
          <a:ext cx="3200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19200" imgH="4686300" progId="Equation.3">
                  <p:embed/>
                </p:oleObj>
              </mc:Choice>
              <mc:Fallback>
                <p:oleObj name="Equation" r:id="rId2" imgW="266192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"/>
                        <a:ext cx="3200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12">
            <a:extLst>
              <a:ext uri="{FF2B5EF4-FFF2-40B4-BE49-F238E27FC236}">
                <a16:creationId xmlns:a16="http://schemas.microsoft.com/office/drawing/2014/main" id="{CA0CCDE7-89C6-DF48-9EAA-C901492C00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524000"/>
          <a:ext cx="68738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961200" imgH="11112500" progId="Equation.3">
                  <p:embed/>
                </p:oleObj>
              </mc:Choice>
              <mc:Fallback>
                <p:oleObj name="Equation" r:id="rId4" imgW="95961200" imgH="11112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68738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13">
            <a:extLst>
              <a:ext uri="{FF2B5EF4-FFF2-40B4-BE49-F238E27FC236}">
                <a16:creationId xmlns:a16="http://schemas.microsoft.com/office/drawing/2014/main" id="{2FE0E534-BE10-1245-A1DE-0C3DFF698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438400"/>
            <a:ext cx="632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i.e., some constant </a:t>
            </a:r>
            <a:r>
              <a:rPr lang="en-US" altLang="en-US" sz="2000" i="1" dirty="0"/>
              <a:t>c’ </a:t>
            </a:r>
            <a:r>
              <a:rPr lang="en-US" altLang="en-US" sz="2000" dirty="0"/>
              <a:t>such that </a:t>
            </a:r>
            <a:r>
              <a:rPr lang="en-US" altLang="en-US" sz="2000" i="1" dirty="0"/>
              <a:t>T(n) </a:t>
            </a:r>
            <a:r>
              <a:rPr lang="en-US" altLang="en-US" sz="2000" i="1" dirty="0">
                <a:cs typeface="Arial" panose="020B0604020202020204" pitchFamily="34" charset="0"/>
              </a:rPr>
              <a:t>≤ c’ log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D0B41D-639A-BF4E-A597-522CC55CB99B}"/>
                  </a:ext>
                </a:extLst>
              </p:cNvPr>
              <p:cNvSpPr txBox="1"/>
              <p:nvPr/>
            </p:nvSpPr>
            <p:spPr>
              <a:xfrm>
                <a:off x="2133600" y="4086686"/>
                <a:ext cx="31858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D0B41D-639A-BF4E-A597-522CC55C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086686"/>
                <a:ext cx="3185872" cy="461665"/>
              </a:xfrm>
              <a:prstGeom prst="rect">
                <a:avLst/>
              </a:prstGeom>
              <a:blipFill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A547DD-99E9-F143-BEFE-7DD2EB0A005D}"/>
                  </a:ext>
                </a:extLst>
              </p:cNvPr>
              <p:cNvSpPr txBox="1"/>
              <p:nvPr/>
            </p:nvSpPr>
            <p:spPr>
              <a:xfrm>
                <a:off x="1455687" y="3277147"/>
                <a:ext cx="539442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Key question: does a constant exist such that: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A547DD-99E9-F143-BEFE-7DD2EB0A0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687" y="3277147"/>
                <a:ext cx="5394425" cy="707886"/>
              </a:xfrm>
              <a:prstGeom prst="rect">
                <a:avLst/>
              </a:prstGeom>
              <a:blipFill>
                <a:blip r:embed="rId8"/>
                <a:stretch>
                  <a:fillRect l="-1174" t="-5357" r="-23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73DFCB-1662-A24A-B7B0-C5F824BE0ED1}"/>
              </a:ext>
            </a:extLst>
          </p:cNvPr>
          <p:cNvCxnSpPr/>
          <p:nvPr/>
        </p:nvCxnSpPr>
        <p:spPr>
          <a:xfrm>
            <a:off x="381000" y="3082925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780624-9715-7F4F-BA8A-FF2C38CB4E54}"/>
                  </a:ext>
                </a:extLst>
              </p:cNvPr>
              <p:cNvSpPr txBox="1"/>
              <p:nvPr/>
            </p:nvSpPr>
            <p:spPr>
              <a:xfrm>
                <a:off x="701943" y="4650004"/>
                <a:ext cx="3792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, then, just let c’ = c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780624-9715-7F4F-BA8A-FF2C38CB4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43" y="4650004"/>
                <a:ext cx="3792513" cy="461665"/>
              </a:xfrm>
              <a:prstGeom prst="rect">
                <a:avLst/>
              </a:prstGeom>
              <a:blipFill>
                <a:blip r:embed="rId9"/>
                <a:stretch>
                  <a:fillRect l="-2676" t="-10811" r="-1672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8E52C2-5FBE-1949-A391-C187678FCA30}"/>
                  </a:ext>
                </a:extLst>
              </p:cNvPr>
              <p:cNvSpPr txBox="1"/>
              <p:nvPr/>
            </p:nvSpPr>
            <p:spPr>
              <a:xfrm>
                <a:off x="1842651" y="5213322"/>
                <a:ext cx="44217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8E52C2-5FBE-1949-A391-C187678FC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651" y="5213322"/>
                <a:ext cx="4421788" cy="461665"/>
              </a:xfrm>
              <a:prstGeom prst="rect">
                <a:avLst/>
              </a:prstGeom>
              <a:blipFill>
                <a:blip r:embed="rId10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0170603F-60AF-764C-892B-B16D8F6FC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6858000" cy="9906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200" dirty="0"/>
              <a:t>To prove</a:t>
            </a:r>
            <a:r>
              <a:rPr lang="en-US" sz="2000" dirty="0"/>
              <a:t> that </a:t>
            </a:r>
            <a:r>
              <a:rPr lang="en-US" sz="2000" i="1" dirty="0"/>
              <a:t>T(n) = O(log n)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identify the appropriate constants</a:t>
            </a:r>
            <a:r>
              <a:rPr lang="en-US" sz="2000" dirty="0"/>
              <a:t>:</a:t>
            </a:r>
            <a:endParaRPr lang="en-US" sz="2200" dirty="0"/>
          </a:p>
        </p:txBody>
      </p:sp>
      <p:graphicFrame>
        <p:nvGraphicFramePr>
          <p:cNvPr id="67586" name="Object 4">
            <a:extLst>
              <a:ext uri="{FF2B5EF4-FFF2-40B4-BE49-F238E27FC236}">
                <a16:creationId xmlns:a16="http://schemas.microsoft.com/office/drawing/2014/main" id="{458CCDC6-A78D-8147-AA61-534579B081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52400"/>
          <a:ext cx="3200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19200" imgH="4686300" progId="Equation.3">
                  <p:embed/>
                </p:oleObj>
              </mc:Choice>
              <mc:Fallback>
                <p:oleObj name="Equation" r:id="rId2" imgW="26619200" imgH="4686300" progId="Equation.3">
                  <p:embed/>
                  <p:pic>
                    <p:nvPicPr>
                      <p:cNvPr id="67586" name="Object 4">
                        <a:extLst>
                          <a:ext uri="{FF2B5EF4-FFF2-40B4-BE49-F238E27FC236}">
                            <a16:creationId xmlns:a16="http://schemas.microsoft.com/office/drawing/2014/main" id="{458CCDC6-A78D-8147-AA61-534579B081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"/>
                        <a:ext cx="3200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12">
            <a:extLst>
              <a:ext uri="{FF2B5EF4-FFF2-40B4-BE49-F238E27FC236}">
                <a16:creationId xmlns:a16="http://schemas.microsoft.com/office/drawing/2014/main" id="{CA0CCDE7-89C6-DF48-9EAA-C901492C00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524000"/>
          <a:ext cx="68738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961200" imgH="11112500" progId="Equation.3">
                  <p:embed/>
                </p:oleObj>
              </mc:Choice>
              <mc:Fallback>
                <p:oleObj name="Equation" r:id="rId4" imgW="95961200" imgH="11112500" progId="Equation.3">
                  <p:embed/>
                  <p:pic>
                    <p:nvPicPr>
                      <p:cNvPr id="67594" name="Object 12">
                        <a:extLst>
                          <a:ext uri="{FF2B5EF4-FFF2-40B4-BE49-F238E27FC236}">
                            <a16:creationId xmlns:a16="http://schemas.microsoft.com/office/drawing/2014/main" id="{CA0CCDE7-89C6-DF48-9EAA-C901492C00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68738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13">
            <a:extLst>
              <a:ext uri="{FF2B5EF4-FFF2-40B4-BE49-F238E27FC236}">
                <a16:creationId xmlns:a16="http://schemas.microsoft.com/office/drawing/2014/main" id="{2FE0E534-BE10-1245-A1DE-0C3DFF698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438400"/>
            <a:ext cx="632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i.e., some constant </a:t>
            </a:r>
            <a:r>
              <a:rPr lang="en-US" altLang="en-US" sz="2000" i="1" dirty="0"/>
              <a:t>c’ </a:t>
            </a:r>
            <a:r>
              <a:rPr lang="en-US" altLang="en-US" sz="2000" dirty="0"/>
              <a:t>such that </a:t>
            </a:r>
            <a:r>
              <a:rPr lang="en-US" altLang="en-US" sz="2000" i="1" dirty="0"/>
              <a:t>T(n) </a:t>
            </a:r>
            <a:r>
              <a:rPr lang="en-US" altLang="en-US" sz="2000" i="1" dirty="0">
                <a:cs typeface="Arial" panose="020B0604020202020204" pitchFamily="34" charset="0"/>
              </a:rPr>
              <a:t>≤ c’ log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D0B41D-639A-BF4E-A597-522CC55CB99B}"/>
                  </a:ext>
                </a:extLst>
              </p:cNvPr>
              <p:cNvSpPr txBox="1"/>
              <p:nvPr/>
            </p:nvSpPr>
            <p:spPr>
              <a:xfrm>
                <a:off x="2133600" y="4086686"/>
                <a:ext cx="31858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D0B41D-639A-BF4E-A597-522CC55C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086686"/>
                <a:ext cx="3185872" cy="461665"/>
              </a:xfrm>
              <a:prstGeom prst="rect">
                <a:avLst/>
              </a:prstGeom>
              <a:blipFill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A547DD-99E9-F143-BEFE-7DD2EB0A005D}"/>
                  </a:ext>
                </a:extLst>
              </p:cNvPr>
              <p:cNvSpPr txBox="1"/>
              <p:nvPr/>
            </p:nvSpPr>
            <p:spPr>
              <a:xfrm>
                <a:off x="1455687" y="3277147"/>
                <a:ext cx="539442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Key question: does a constant exist such that: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A547DD-99E9-F143-BEFE-7DD2EB0A0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687" y="3277147"/>
                <a:ext cx="5394425" cy="707886"/>
              </a:xfrm>
              <a:prstGeom prst="rect">
                <a:avLst/>
              </a:prstGeom>
              <a:blipFill>
                <a:blip r:embed="rId8"/>
                <a:stretch>
                  <a:fillRect l="-1174" t="-5357" r="-23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73DFCB-1662-A24A-B7B0-C5F824BE0ED1}"/>
              </a:ext>
            </a:extLst>
          </p:cNvPr>
          <p:cNvCxnSpPr/>
          <p:nvPr/>
        </p:nvCxnSpPr>
        <p:spPr>
          <a:xfrm>
            <a:off x="381000" y="3082925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780624-9715-7F4F-BA8A-FF2C38CB4E54}"/>
                  </a:ext>
                </a:extLst>
              </p:cNvPr>
              <p:cNvSpPr txBox="1"/>
              <p:nvPr/>
            </p:nvSpPr>
            <p:spPr>
              <a:xfrm>
                <a:off x="701943" y="4650004"/>
                <a:ext cx="35119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, let c’ = d+1 and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780624-9715-7F4F-BA8A-FF2C38CB4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43" y="4650004"/>
                <a:ext cx="3511987" cy="461665"/>
              </a:xfrm>
              <a:prstGeom prst="rect">
                <a:avLst/>
              </a:prstGeom>
              <a:blipFill>
                <a:blip r:embed="rId9"/>
                <a:stretch>
                  <a:fillRect l="-2888" t="-10811" r="-1805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6C8EE4-BFC4-2342-8CB6-519112352CE7}"/>
                  </a:ext>
                </a:extLst>
              </p:cNvPr>
              <p:cNvSpPr txBox="1"/>
              <p:nvPr/>
            </p:nvSpPr>
            <p:spPr>
              <a:xfrm>
                <a:off x="1752600" y="5213322"/>
                <a:ext cx="56246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6C8EE4-BFC4-2342-8CB6-519112352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213322"/>
                <a:ext cx="5624617" cy="461665"/>
              </a:xfrm>
              <a:prstGeom prst="rect">
                <a:avLst/>
              </a:prstGeom>
              <a:blipFill>
                <a:blip r:embed="rId10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1568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BE87E23-1D10-9640-9E92-9F6153C67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 case?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A9109DB-8606-D148-AFC4-20AC9EB23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6241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 dirty="0"/>
              <a:t>For an inductive proof we need to show two things:</a:t>
            </a:r>
          </a:p>
          <a:p>
            <a:pPr lvl="1"/>
            <a:r>
              <a:rPr lang="en-US" altLang="en-US" sz="2400" i="1" dirty="0">
                <a:solidFill>
                  <a:srgbClr val="0070C0"/>
                </a:solidFill>
              </a:rPr>
              <a:t>Show that it holds for some base case</a:t>
            </a:r>
            <a:endParaRPr lang="en-US" altLang="en-US" sz="2400" dirty="0">
              <a:solidFill>
                <a:srgbClr val="0070C0"/>
              </a:solidFill>
            </a:endParaRPr>
          </a:p>
          <a:p>
            <a:pPr lvl="1"/>
            <a:r>
              <a:rPr lang="en-US" altLang="en-US" sz="2400" dirty="0"/>
              <a:t>Assuming it’</a:t>
            </a:r>
            <a:r>
              <a:rPr lang="en-US" altLang="ja-JP" sz="2400" dirty="0"/>
              <a:t>s true for </a:t>
            </a:r>
            <a:r>
              <a:rPr lang="en-US" altLang="ja-JP" sz="2400" i="1" dirty="0"/>
              <a:t>k</a:t>
            </a:r>
            <a:r>
              <a:rPr lang="en-US" altLang="ja-JP" sz="2400" dirty="0"/>
              <a:t> &lt; </a:t>
            </a:r>
            <a:r>
              <a:rPr lang="en-US" altLang="ja-JP" sz="2400" i="1" dirty="0"/>
              <a:t>n</a:t>
            </a:r>
            <a:r>
              <a:rPr lang="en-US" altLang="ja-JP" sz="2400" dirty="0"/>
              <a:t> show it</a:t>
            </a:r>
            <a:r>
              <a:rPr lang="en-US" altLang="en-US" sz="2400" dirty="0"/>
              <a:t>’</a:t>
            </a:r>
            <a:r>
              <a:rPr lang="en-US" altLang="ja-JP" sz="2400" dirty="0"/>
              <a:t>s true for </a:t>
            </a:r>
            <a:r>
              <a:rPr lang="en-US" altLang="ja-JP" sz="2400" i="1" dirty="0"/>
              <a:t>n</a:t>
            </a:r>
            <a:endParaRPr lang="en-US" altLang="ja-JP" sz="2400" dirty="0"/>
          </a:p>
          <a:p>
            <a:pPr marL="0" indent="0">
              <a:buFont typeface="Wingdings" pitchFamily="2" charset="2"/>
              <a:buNone/>
            </a:pPr>
            <a:endParaRPr lang="en-US" altLang="en-US" sz="2800" dirty="0">
              <a:solidFill>
                <a:srgbClr val="FF000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What is the base case in our situation?</a:t>
            </a:r>
          </a:p>
        </p:txBody>
      </p:sp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9839E4DF-F163-9449-B1E2-AFD6E12781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495800"/>
          <a:ext cx="50292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688500" imgH="10528300" progId="Equation.3">
                  <p:embed/>
                </p:oleObj>
              </mc:Choice>
              <mc:Fallback>
                <p:oleObj name="Equation" r:id="rId2" imgW="47688500" imgH="1052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95800"/>
                        <a:ext cx="50292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EC18B78E-9587-104C-945B-514044784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Guess the solution?</a:t>
            </a:r>
          </a:p>
          <a:p>
            <a:pPr marL="344487" lvl="1" indent="0">
              <a:buNone/>
            </a:pPr>
            <a:r>
              <a:rPr lang="en-US" altLang="en-US" dirty="0"/>
              <a:t>At each iteration, does a linear amount of work (i.e., iterate over the data) and reduces the size by one at each step</a:t>
            </a:r>
          </a:p>
          <a:p>
            <a:pPr marL="344487" lvl="1" indent="0">
              <a:buNone/>
            </a:pPr>
            <a:r>
              <a:rPr lang="en-US" altLang="en-US" i="1" dirty="0">
                <a:solidFill>
                  <a:srgbClr val="0070C0"/>
                </a:solidFill>
              </a:rPr>
              <a:t>O(n</a:t>
            </a:r>
            <a:r>
              <a:rPr lang="en-US" altLang="en-US" i="1" baseline="30000" dirty="0">
                <a:solidFill>
                  <a:srgbClr val="0070C0"/>
                </a:solidFill>
              </a:rPr>
              <a:t>2</a:t>
            </a:r>
            <a:r>
              <a:rPr lang="en-US" altLang="en-US" i="1" dirty="0">
                <a:solidFill>
                  <a:srgbClr val="0070C0"/>
                </a:solidFill>
              </a:rPr>
              <a:t>)</a:t>
            </a:r>
          </a:p>
          <a:p>
            <a:pPr marL="0" indent="0"/>
            <a:endParaRPr lang="en-US" altLang="en-US" sz="26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600" dirty="0"/>
              <a:t>Assume </a:t>
            </a:r>
            <a:r>
              <a:rPr lang="en-US" altLang="en-US" sz="2600" i="1" dirty="0"/>
              <a:t>T(k) = O(k</a:t>
            </a:r>
            <a:r>
              <a:rPr lang="en-US" altLang="en-US" sz="2600" i="1" baseline="30000" dirty="0"/>
              <a:t>2</a:t>
            </a:r>
            <a:r>
              <a:rPr lang="en-US" altLang="en-US" sz="2600" i="1" dirty="0"/>
              <a:t>) </a:t>
            </a:r>
            <a:r>
              <a:rPr lang="en-US" altLang="en-US" sz="2600" dirty="0"/>
              <a:t> for all </a:t>
            </a:r>
            <a:r>
              <a:rPr lang="en-US" altLang="en-US" sz="2600" i="1" dirty="0"/>
              <a:t>k &lt; n</a:t>
            </a:r>
          </a:p>
          <a:p>
            <a:pPr lvl="1"/>
            <a:r>
              <a:rPr lang="en-US" altLang="en-US" sz="2200" dirty="0"/>
              <a:t>again, this implies that </a:t>
            </a:r>
            <a:r>
              <a:rPr lang="en-US" altLang="en-US" sz="2200" i="1" dirty="0"/>
              <a:t>T(n-1) </a:t>
            </a:r>
            <a:r>
              <a:rPr lang="en-US" altLang="en-US" sz="2400" i="1" dirty="0">
                <a:cs typeface="Arial" panose="020B0604020202020204" pitchFamily="34" charset="0"/>
              </a:rPr>
              <a:t>≤</a:t>
            </a:r>
            <a:r>
              <a:rPr lang="en-US" altLang="en-US" sz="2200" i="1" dirty="0"/>
              <a:t> c(n-1)</a:t>
            </a:r>
            <a:r>
              <a:rPr lang="en-US" altLang="en-US" sz="2200" i="1" baseline="30000" dirty="0"/>
              <a:t>2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600" dirty="0"/>
              <a:t>Show that </a:t>
            </a:r>
            <a:r>
              <a:rPr lang="en-US" altLang="en-US" sz="2600" i="1" dirty="0"/>
              <a:t>T(n) = O(n</a:t>
            </a:r>
            <a:r>
              <a:rPr lang="en-US" altLang="en-US" sz="2600" i="1" baseline="30000" dirty="0"/>
              <a:t>2</a:t>
            </a:r>
            <a:r>
              <a:rPr lang="en-US" altLang="en-US" sz="2600" i="1" dirty="0"/>
              <a:t>)</a:t>
            </a:r>
            <a:r>
              <a:rPr lang="en-US" altLang="en-US" sz="2600" dirty="0"/>
              <a:t>, i.e., </a:t>
            </a:r>
            <a:r>
              <a:rPr lang="en-US" altLang="en-US" sz="2600" i="1" dirty="0"/>
              <a:t>T(n) </a:t>
            </a:r>
            <a:r>
              <a:rPr lang="en-US" altLang="en-US" sz="2600" i="1" dirty="0">
                <a:cs typeface="Arial" panose="020B0604020202020204" pitchFamily="34" charset="0"/>
              </a:rPr>
              <a:t>≤ c’n</a:t>
            </a:r>
            <a:r>
              <a:rPr lang="en-US" altLang="en-US" sz="2600" i="1" baseline="30000" dirty="0">
                <a:cs typeface="Arial" panose="020B0604020202020204" pitchFamily="34" charset="0"/>
              </a:rPr>
              <a:t>2</a:t>
            </a:r>
            <a:endParaRPr lang="en-US" altLang="en-US" sz="2600" i="1" dirty="0">
              <a:cs typeface="Arial" panose="020B0604020202020204" pitchFamily="34" charset="0"/>
            </a:endParaRPr>
          </a:p>
          <a:p>
            <a:pPr marL="0" indent="0"/>
            <a:endParaRPr lang="en-US" altLang="en-US" dirty="0"/>
          </a:p>
        </p:txBody>
      </p:sp>
      <p:graphicFrame>
        <p:nvGraphicFramePr>
          <p:cNvPr id="69634" name="Object 4">
            <a:extLst>
              <a:ext uri="{FF2B5EF4-FFF2-40B4-BE49-F238E27FC236}">
                <a16:creationId xmlns:a16="http://schemas.microsoft.com/office/drawing/2014/main" id="{44BD85D9-D84E-7E47-8DFC-2980DBF9BF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57200"/>
          <a:ext cx="31242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19200" imgH="4686300" progId="Equation.3">
                  <p:embed/>
                </p:oleObj>
              </mc:Choice>
              <mc:Fallback>
                <p:oleObj name="Equation" r:id="rId2" imgW="266192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200"/>
                        <a:ext cx="31242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7" name="Object 4">
            <a:extLst>
              <a:ext uri="{FF2B5EF4-FFF2-40B4-BE49-F238E27FC236}">
                <a16:creationId xmlns:a16="http://schemas.microsoft.com/office/drawing/2014/main" id="{6C2D9FBE-D570-944C-A6A4-2DC93E7444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81000"/>
          <a:ext cx="2895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19200" imgH="4686300" progId="Equation.3">
                  <p:embed/>
                </p:oleObj>
              </mc:Choice>
              <mc:Fallback>
                <p:oleObj name="Equation" r:id="rId2" imgW="266192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1000"/>
                        <a:ext cx="28956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3BD58A39-012C-0D48-91CF-85F6F9A475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7888" y="882650"/>
          <a:ext cx="219551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193000" imgH="5270500" progId="Equation.3">
                  <p:embed/>
                </p:oleObj>
              </mc:Choice>
              <mc:Fallback>
                <p:oleObj name="Equation" r:id="rId4" imgW="20193000" imgH="527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882650"/>
                        <a:ext cx="2195512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>
            <a:extLst>
              <a:ext uri="{FF2B5EF4-FFF2-40B4-BE49-F238E27FC236}">
                <a16:creationId xmlns:a16="http://schemas.microsoft.com/office/drawing/2014/main" id="{A61D62B4-E236-E84D-9129-1437C3B72C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6300" y="1484313"/>
          <a:ext cx="29591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203400" imgH="5270500" progId="Equation.3">
                  <p:embed/>
                </p:oleObj>
              </mc:Choice>
              <mc:Fallback>
                <p:oleObj name="Equation" r:id="rId6" imgW="27203400" imgH="5270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1484313"/>
                        <a:ext cx="29591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>
            <a:extLst>
              <a:ext uri="{FF2B5EF4-FFF2-40B4-BE49-F238E27FC236}">
                <a16:creationId xmlns:a16="http://schemas.microsoft.com/office/drawing/2014/main" id="{66005D16-44CC-8548-9F5F-989913DC07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8050" y="2089150"/>
          <a:ext cx="28940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19200" imgH="4686300" progId="Equation.3">
                  <p:embed/>
                </p:oleObj>
              </mc:Choice>
              <mc:Fallback>
                <p:oleObj name="Equation" r:id="rId8" imgW="26619200" imgH="4686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2089150"/>
                        <a:ext cx="289401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9">
            <a:extLst>
              <a:ext uri="{FF2B5EF4-FFF2-40B4-BE49-F238E27FC236}">
                <a16:creationId xmlns:a16="http://schemas.microsoft.com/office/drawing/2014/main" id="{60C74D40-5E39-6740-8D19-C06C562ED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37" y="301742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if</a:t>
            </a:r>
          </a:p>
        </p:txBody>
      </p:sp>
      <p:sp>
        <p:nvSpPr>
          <p:cNvPr id="22538" name="Oval 10">
            <a:extLst>
              <a:ext uri="{FF2B5EF4-FFF2-40B4-BE49-F238E27FC236}">
                <a16:creationId xmlns:a16="http://schemas.microsoft.com/office/drawing/2014/main" id="{8202A7AE-3749-3744-B4BC-36C17A6AD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133600"/>
            <a:ext cx="2209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81440F30-8998-2B4B-BDDB-733BEA2DD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133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residual</a:t>
            </a:r>
          </a:p>
        </p:txBody>
      </p:sp>
      <p:graphicFrame>
        <p:nvGraphicFramePr>
          <p:cNvPr id="22540" name="Object 12">
            <a:extLst>
              <a:ext uri="{FF2B5EF4-FFF2-40B4-BE49-F238E27FC236}">
                <a16:creationId xmlns:a16="http://schemas.microsoft.com/office/drawing/2014/main" id="{4DE9DEA9-0221-014B-A5A6-B428CCE859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537760"/>
              </p:ext>
            </p:extLst>
          </p:nvPr>
        </p:nvGraphicFramePr>
        <p:xfrm>
          <a:off x="2714625" y="3079340"/>
          <a:ext cx="25431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406100" imgH="4102100" progId="Equation.3">
                  <p:embed/>
                </p:oleObj>
              </mc:Choice>
              <mc:Fallback>
                <p:oleObj name="Equation" r:id="rId10" imgW="23406100" imgH="4102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3079340"/>
                        <a:ext cx="25431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D7BCB26-CBA4-0D41-BFC5-A8E019298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990600"/>
            <a:ext cx="318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8000"/>
                </a:solidFill>
              </a:rPr>
              <a:t>from our inductive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63634C-C9FE-EB4C-AD7F-971E2C29C7B0}"/>
                  </a:ext>
                </a:extLst>
              </p:cNvPr>
              <p:cNvSpPr txBox="1"/>
              <p:nvPr/>
            </p:nvSpPr>
            <p:spPr>
              <a:xfrm>
                <a:off x="2138624" y="3627028"/>
                <a:ext cx="669555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then let c’ = c and there exists a constant</a:t>
                </a:r>
              </a:p>
              <a:p>
                <a:r>
                  <a:rPr lang="en-US" sz="2800" dirty="0"/>
                  <a:t>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800" baseline="30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63634C-C9FE-EB4C-AD7F-971E2C29C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624" y="3627028"/>
                <a:ext cx="6695551" cy="954107"/>
              </a:xfrm>
              <a:prstGeom prst="rect">
                <a:avLst/>
              </a:prstGeom>
              <a:blipFill>
                <a:blip r:embed="rId13"/>
                <a:stretch>
                  <a:fillRect l="-1894" t="-6579" r="-94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/>
      <p:bldP spid="22538" grpId="0" animBg="1"/>
      <p:bldP spid="22539" grpId="0"/>
      <p:bldP spid="16" grpId="0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7" name="Object 4">
            <a:extLst>
              <a:ext uri="{FF2B5EF4-FFF2-40B4-BE49-F238E27FC236}">
                <a16:creationId xmlns:a16="http://schemas.microsoft.com/office/drawing/2014/main" id="{6C2D9FBE-D570-944C-A6A4-2DC93E7444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81000"/>
          <a:ext cx="2895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19200" imgH="4686300" progId="Equation.3">
                  <p:embed/>
                </p:oleObj>
              </mc:Choice>
              <mc:Fallback>
                <p:oleObj name="Equation" r:id="rId2" imgW="26619200" imgH="4686300" progId="Equation.3">
                  <p:embed/>
                  <p:pic>
                    <p:nvPicPr>
                      <p:cNvPr id="70657" name="Object 4">
                        <a:extLst>
                          <a:ext uri="{FF2B5EF4-FFF2-40B4-BE49-F238E27FC236}">
                            <a16:creationId xmlns:a16="http://schemas.microsoft.com/office/drawing/2014/main" id="{6C2D9FBE-D570-944C-A6A4-2DC93E7444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1000"/>
                        <a:ext cx="28956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3BD58A39-012C-0D48-91CF-85F6F9A475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7888" y="882650"/>
          <a:ext cx="219551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193000" imgH="5270500" progId="Equation.3">
                  <p:embed/>
                </p:oleObj>
              </mc:Choice>
              <mc:Fallback>
                <p:oleObj name="Equation" r:id="rId4" imgW="20193000" imgH="5270500" progId="Equation.3">
                  <p:embed/>
                  <p:pic>
                    <p:nvPicPr>
                      <p:cNvPr id="22533" name="Object 5">
                        <a:extLst>
                          <a:ext uri="{FF2B5EF4-FFF2-40B4-BE49-F238E27FC236}">
                            <a16:creationId xmlns:a16="http://schemas.microsoft.com/office/drawing/2014/main" id="{3BD58A39-012C-0D48-91CF-85F6F9A475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882650"/>
                        <a:ext cx="2195512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>
            <a:extLst>
              <a:ext uri="{FF2B5EF4-FFF2-40B4-BE49-F238E27FC236}">
                <a16:creationId xmlns:a16="http://schemas.microsoft.com/office/drawing/2014/main" id="{A61D62B4-E236-E84D-9129-1437C3B72C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6300" y="1484313"/>
          <a:ext cx="29591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203400" imgH="5270500" progId="Equation.3">
                  <p:embed/>
                </p:oleObj>
              </mc:Choice>
              <mc:Fallback>
                <p:oleObj name="Equation" r:id="rId6" imgW="27203400" imgH="5270500" progId="Equation.3">
                  <p:embed/>
                  <p:pic>
                    <p:nvPicPr>
                      <p:cNvPr id="22534" name="Object 6">
                        <a:extLst>
                          <a:ext uri="{FF2B5EF4-FFF2-40B4-BE49-F238E27FC236}">
                            <a16:creationId xmlns:a16="http://schemas.microsoft.com/office/drawing/2014/main" id="{A61D62B4-E236-E84D-9129-1437C3B72C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1484313"/>
                        <a:ext cx="29591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>
            <a:extLst>
              <a:ext uri="{FF2B5EF4-FFF2-40B4-BE49-F238E27FC236}">
                <a16:creationId xmlns:a16="http://schemas.microsoft.com/office/drawing/2014/main" id="{66005D16-44CC-8548-9F5F-989913DC07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8050" y="2089150"/>
          <a:ext cx="28940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19200" imgH="4686300" progId="Equation.3">
                  <p:embed/>
                </p:oleObj>
              </mc:Choice>
              <mc:Fallback>
                <p:oleObj name="Equation" r:id="rId8" imgW="26619200" imgH="4686300" progId="Equation.3">
                  <p:embed/>
                  <p:pic>
                    <p:nvPicPr>
                      <p:cNvPr id="22535" name="Object 7">
                        <a:extLst>
                          <a:ext uri="{FF2B5EF4-FFF2-40B4-BE49-F238E27FC236}">
                            <a16:creationId xmlns:a16="http://schemas.microsoft.com/office/drawing/2014/main" id="{66005D16-44CC-8548-9F5F-989913DC07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2089150"/>
                        <a:ext cx="289401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Oval 10">
            <a:extLst>
              <a:ext uri="{FF2B5EF4-FFF2-40B4-BE49-F238E27FC236}">
                <a16:creationId xmlns:a16="http://schemas.microsoft.com/office/drawing/2014/main" id="{8202A7AE-3749-3744-B4BC-36C17A6AD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133600"/>
            <a:ext cx="2209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81440F30-8998-2B4B-BDDB-733BEA2DD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133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residual</a:t>
            </a:r>
          </a:p>
        </p:txBody>
      </p:sp>
      <p:graphicFrame>
        <p:nvGraphicFramePr>
          <p:cNvPr id="22540" name="Object 12">
            <a:extLst>
              <a:ext uri="{FF2B5EF4-FFF2-40B4-BE49-F238E27FC236}">
                <a16:creationId xmlns:a16="http://schemas.microsoft.com/office/drawing/2014/main" id="{4DE9DEA9-0221-014B-A5A6-B428CCE859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8988" y="3352800"/>
          <a:ext cx="25431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406100" imgH="4102100" progId="Equation.3">
                  <p:embed/>
                </p:oleObj>
              </mc:Choice>
              <mc:Fallback>
                <p:oleObj name="Equation" r:id="rId10" imgW="23406100" imgH="4102100" progId="Equation.3">
                  <p:embed/>
                  <p:pic>
                    <p:nvPicPr>
                      <p:cNvPr id="22540" name="Object 12">
                        <a:extLst>
                          <a:ext uri="{FF2B5EF4-FFF2-40B4-BE49-F238E27FC236}">
                            <a16:creationId xmlns:a16="http://schemas.microsoft.com/office/drawing/2014/main" id="{4DE9DEA9-0221-014B-A5A6-B428CCE859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3352800"/>
                        <a:ext cx="25431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>
            <a:extLst>
              <a:ext uri="{FF2B5EF4-FFF2-40B4-BE49-F238E27FC236}">
                <a16:creationId xmlns:a16="http://schemas.microsoft.com/office/drawing/2014/main" id="{C33E650E-1F61-3D43-997B-47194F0E0F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2388" y="3886200"/>
          <a:ext cx="22574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777200" imgH="4102100" progId="Equation.3">
                  <p:embed/>
                </p:oleObj>
              </mc:Choice>
              <mc:Fallback>
                <p:oleObj name="Equation" r:id="rId12" imgW="20777200" imgH="4102100" progId="Equation.3">
                  <p:embed/>
                  <p:pic>
                    <p:nvPicPr>
                      <p:cNvPr id="22541" name="Object 13">
                        <a:extLst>
                          <a:ext uri="{FF2B5EF4-FFF2-40B4-BE49-F238E27FC236}">
                            <a16:creationId xmlns:a16="http://schemas.microsoft.com/office/drawing/2014/main" id="{C33E650E-1F61-3D43-997B-47194F0E0F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3886200"/>
                        <a:ext cx="22574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4">
            <a:extLst>
              <a:ext uri="{FF2B5EF4-FFF2-40B4-BE49-F238E27FC236}">
                <a16:creationId xmlns:a16="http://schemas.microsoft.com/office/drawing/2014/main" id="{B540A173-7FB5-C243-A5EC-7D48C311A7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9988" y="4419600"/>
          <a:ext cx="241776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237700" imgH="4686300" progId="Equation.3">
                  <p:embed/>
                </p:oleObj>
              </mc:Choice>
              <mc:Fallback>
                <p:oleObj name="Equation" r:id="rId14" imgW="22237700" imgH="4686300" progId="Equation.3">
                  <p:embed/>
                  <p:pic>
                    <p:nvPicPr>
                      <p:cNvPr id="22542" name="Object 14">
                        <a:extLst>
                          <a:ext uri="{FF2B5EF4-FFF2-40B4-BE49-F238E27FC236}">
                            <a16:creationId xmlns:a16="http://schemas.microsoft.com/office/drawing/2014/main" id="{B540A173-7FB5-C243-A5EC-7D48C311A7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4419600"/>
                        <a:ext cx="241776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>
            <a:extLst>
              <a:ext uri="{FF2B5EF4-FFF2-40B4-BE49-F238E27FC236}">
                <a16:creationId xmlns:a16="http://schemas.microsoft.com/office/drawing/2014/main" id="{D8DCBC49-6793-9A43-8F5F-8BBE003498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1588" y="4724400"/>
          <a:ext cx="15890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630400" imgH="9067800" progId="Equation.3">
                  <p:embed/>
                </p:oleObj>
              </mc:Choice>
              <mc:Fallback>
                <p:oleObj name="Equation" r:id="rId16" imgW="14630400" imgH="9067800" progId="Equation.3">
                  <p:embed/>
                  <p:pic>
                    <p:nvPicPr>
                      <p:cNvPr id="22543" name="Object 15">
                        <a:extLst>
                          <a:ext uri="{FF2B5EF4-FFF2-40B4-BE49-F238E27FC236}">
                            <a16:creationId xmlns:a16="http://schemas.microsoft.com/office/drawing/2014/main" id="{D8DCBC49-6793-9A43-8F5F-8BBE003498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4724400"/>
                        <a:ext cx="15890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>
            <a:extLst>
              <a:ext uri="{FF2B5EF4-FFF2-40B4-BE49-F238E27FC236}">
                <a16:creationId xmlns:a16="http://schemas.microsoft.com/office/drawing/2014/main" id="{6CE07C3C-58B4-C842-9622-FA6645BA51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6663" y="5641975"/>
          <a:ext cx="18113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675100" imgH="9067800" progId="Equation.3">
                  <p:embed/>
                </p:oleObj>
              </mc:Choice>
              <mc:Fallback>
                <p:oleObj name="Equation" r:id="rId18" imgW="16675100" imgH="9067800" progId="Equation.3">
                  <p:embed/>
                  <p:pic>
                    <p:nvPicPr>
                      <p:cNvPr id="22544" name="Object 16">
                        <a:extLst>
                          <a:ext uri="{FF2B5EF4-FFF2-40B4-BE49-F238E27FC236}">
                            <a16:creationId xmlns:a16="http://schemas.microsoft.com/office/drawing/2014/main" id="{6CE07C3C-58B4-C842-9622-FA6645BA51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5641975"/>
                        <a:ext cx="181133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Text Box 17">
            <a:extLst>
              <a:ext uri="{FF2B5EF4-FFF2-40B4-BE49-F238E27FC236}">
                <a16:creationId xmlns:a16="http://schemas.microsoft.com/office/drawing/2014/main" id="{8DC7FE11-A320-F94A-A1AC-7EC550625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791200"/>
            <a:ext cx="2819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2102DA"/>
                </a:solidFill>
              </a:rPr>
              <a:t>which holds for any c </a:t>
            </a:r>
            <a:r>
              <a:rPr lang="en-US" altLang="en-US" dirty="0">
                <a:solidFill>
                  <a:srgbClr val="2102DA"/>
                </a:solidFill>
                <a:cs typeface="Arial" panose="020B0604020202020204" pitchFamily="34" charset="0"/>
              </a:rPr>
              <a:t>≥1 for n ≥1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7BCB26-CBA4-0D41-BFC5-A8E019298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990600"/>
            <a:ext cx="318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8000"/>
                </a:solidFill>
              </a:rPr>
              <a:t>from our inductive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116056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91EC392-6F87-8649-A3A2-6A0B782D1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Substitution method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D8A966B-EF47-9C41-A742-1DB6B24B6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34400" cy="45291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/>
              <a:t>Guess the form of the solution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800"/>
              <a:t>Then prove it’s correct by induction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 i="1"/>
          </a:p>
          <a:p>
            <a:pPr marL="0" indent="0">
              <a:buFont typeface="Wingdings" pitchFamily="2" charset="2"/>
              <a:buNone/>
            </a:pPr>
            <a:endParaRPr lang="en-US" altLang="en-US" sz="2800" i="1"/>
          </a:p>
          <a:p>
            <a:pPr marL="0" indent="0">
              <a:buFont typeface="Wingdings" pitchFamily="2" charset="2"/>
              <a:buNone/>
            </a:pPr>
            <a:endParaRPr lang="en-US" altLang="en-US" sz="2800" i="1"/>
          </a:p>
          <a:p>
            <a:pPr marL="0" indent="0">
              <a:buFont typeface="Wingdings" pitchFamily="2" charset="2"/>
              <a:buNone/>
            </a:pPr>
            <a:r>
              <a:rPr lang="en-US" altLang="en-US" sz="2800"/>
              <a:t>Halves the input then constant amount of work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2102DA"/>
                </a:solidFill>
              </a:rPr>
              <a:t>Similar to binary search:</a:t>
            </a:r>
          </a:p>
        </p:txBody>
      </p:sp>
      <p:graphicFrame>
        <p:nvGraphicFramePr>
          <p:cNvPr id="63491" name="Object 4">
            <a:extLst>
              <a:ext uri="{FF2B5EF4-FFF2-40B4-BE49-F238E27FC236}">
                <a16:creationId xmlns:a16="http://schemas.microsoft.com/office/drawing/2014/main" id="{F12E1454-2D24-AE4C-AA07-F051381394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505200"/>
          <a:ext cx="38100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19200" imgH="4686300" progId="Equation.3">
                  <p:embed/>
                </p:oleObj>
              </mc:Choice>
              <mc:Fallback>
                <p:oleObj name="Equation" r:id="rId2" imgW="26619200" imgH="4686300" progId="Equation.3">
                  <p:embed/>
                  <p:pic>
                    <p:nvPicPr>
                      <p:cNvPr id="63491" name="Object 4">
                        <a:extLst>
                          <a:ext uri="{FF2B5EF4-FFF2-40B4-BE49-F238E27FC236}">
                            <a16:creationId xmlns:a16="http://schemas.microsoft.com/office/drawing/2014/main" id="{F12E1454-2D24-AE4C-AA07-F051381394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05200"/>
                        <a:ext cx="38100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>
            <a:extLst>
              <a:ext uri="{FF2B5EF4-FFF2-40B4-BE49-F238E27FC236}">
                <a16:creationId xmlns:a16="http://schemas.microsoft.com/office/drawing/2014/main" id="{500019D7-4EA8-C740-BF79-FDEA50AAF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34000"/>
            <a:ext cx="327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dirty="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Guess: O(log</a:t>
            </a:r>
            <a:r>
              <a:rPr lang="en-US" sz="3200" baseline="-25000" dirty="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3200" dirty="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 n)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7FBAB4E-BC7D-B84F-8D9B-61B7546F1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Guess the solution?</a:t>
            </a:r>
          </a:p>
          <a:p>
            <a:pPr marL="344487" lvl="1" indent="0">
              <a:buNone/>
            </a:pPr>
            <a:r>
              <a:rPr lang="en-US" altLang="en-US" dirty="0"/>
              <a:t>Recurses into 2 sub-problems that are half the size and performs some operation on all the elements</a:t>
            </a:r>
          </a:p>
          <a:p>
            <a:pPr marL="344487" lvl="1" indent="0">
              <a:buNone/>
            </a:pPr>
            <a:r>
              <a:rPr lang="en-US" altLang="en-US" i="1" dirty="0">
                <a:solidFill>
                  <a:srgbClr val="0070C0"/>
                </a:solidFill>
              </a:rPr>
              <a:t>O(n </a:t>
            </a:r>
            <a:r>
              <a:rPr lang="en-US" altLang="en-US" dirty="0">
                <a:solidFill>
                  <a:srgbClr val="0070C0"/>
                </a:solidFill>
              </a:rPr>
              <a:t>log</a:t>
            </a:r>
            <a:r>
              <a:rPr lang="en-US" altLang="en-US" i="1" dirty="0">
                <a:solidFill>
                  <a:srgbClr val="0070C0"/>
                </a:solidFill>
              </a:rPr>
              <a:t> n)</a:t>
            </a:r>
            <a:br>
              <a:rPr lang="en-US" altLang="en-US" i="1" dirty="0">
                <a:solidFill>
                  <a:srgbClr val="0070C0"/>
                </a:solidFill>
              </a:rPr>
            </a:br>
            <a:endParaRPr lang="en-US" altLang="en-US" i="1" dirty="0">
              <a:solidFill>
                <a:srgbClr val="0070C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solidFill>
                  <a:srgbClr val="FF0000"/>
                </a:solidFill>
              </a:rPr>
              <a:t>What if we guess wrong, e.g., O(</a:t>
            </a:r>
            <a:r>
              <a:rPr lang="en-US" altLang="en-US" sz="2600" i="1" dirty="0">
                <a:solidFill>
                  <a:srgbClr val="FF0000"/>
                </a:solidFill>
              </a:rPr>
              <a:t>n</a:t>
            </a:r>
            <a:r>
              <a:rPr lang="en-US" altLang="en-US" sz="2600" i="1" baseline="30000" dirty="0">
                <a:solidFill>
                  <a:srgbClr val="FF0000"/>
                </a:solidFill>
              </a:rPr>
              <a:t>2</a:t>
            </a:r>
            <a:r>
              <a:rPr lang="en-US" altLang="en-US" sz="2600" dirty="0">
                <a:solidFill>
                  <a:srgbClr val="FF0000"/>
                </a:solidFill>
              </a:rPr>
              <a:t>)?</a:t>
            </a:r>
          </a:p>
          <a:p>
            <a:pPr marL="0" indent="0"/>
            <a:endParaRPr lang="en-US" altLang="en-US" sz="26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600" dirty="0"/>
              <a:t>Assume </a:t>
            </a:r>
            <a:r>
              <a:rPr lang="en-US" altLang="en-US" sz="2600" i="1" dirty="0"/>
              <a:t>T(k) = O(k</a:t>
            </a:r>
            <a:r>
              <a:rPr lang="en-US" altLang="en-US" sz="2600" i="1" baseline="30000" dirty="0"/>
              <a:t>2</a:t>
            </a:r>
            <a:r>
              <a:rPr lang="en-US" altLang="en-US" sz="2600" i="1" dirty="0"/>
              <a:t>) </a:t>
            </a:r>
            <a:r>
              <a:rPr lang="en-US" altLang="en-US" sz="2600" dirty="0"/>
              <a:t> for all </a:t>
            </a:r>
            <a:r>
              <a:rPr lang="en-US" altLang="en-US" sz="2600" i="1" dirty="0"/>
              <a:t>k &lt; n</a:t>
            </a:r>
          </a:p>
          <a:p>
            <a:pPr lvl="1"/>
            <a:r>
              <a:rPr lang="en-US" altLang="en-US" sz="2200" dirty="0"/>
              <a:t>again, this implies that </a:t>
            </a:r>
            <a:r>
              <a:rPr lang="en-US" altLang="en-US" sz="2200" i="1" dirty="0"/>
              <a:t>T(n/2) </a:t>
            </a:r>
            <a:r>
              <a:rPr lang="en-US" altLang="en-US" sz="2400" i="1" dirty="0">
                <a:cs typeface="Arial" panose="020B0604020202020204" pitchFamily="34" charset="0"/>
              </a:rPr>
              <a:t>≤</a:t>
            </a:r>
            <a:r>
              <a:rPr lang="en-US" altLang="en-US" sz="2200" i="1" dirty="0"/>
              <a:t> c(n/2)</a:t>
            </a:r>
            <a:r>
              <a:rPr lang="en-US" altLang="en-US" sz="2200" i="1" baseline="30000" dirty="0"/>
              <a:t>2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600" dirty="0"/>
              <a:t>Show that </a:t>
            </a:r>
            <a:r>
              <a:rPr lang="en-US" altLang="en-US" sz="2600" i="1" dirty="0"/>
              <a:t>T(n) = O(n</a:t>
            </a:r>
            <a:r>
              <a:rPr lang="en-US" altLang="en-US" sz="2600" i="1" baseline="30000" dirty="0"/>
              <a:t>2</a:t>
            </a:r>
            <a:r>
              <a:rPr lang="en-US" altLang="en-US" sz="2600" i="1" dirty="0"/>
              <a:t>)</a:t>
            </a:r>
          </a:p>
          <a:p>
            <a:pPr marL="0" indent="0"/>
            <a:endParaRPr lang="en-US" altLang="en-US" dirty="0"/>
          </a:p>
        </p:txBody>
      </p:sp>
      <p:graphicFrame>
        <p:nvGraphicFramePr>
          <p:cNvPr id="71682" name="Object 3">
            <a:extLst>
              <a:ext uri="{FF2B5EF4-FFF2-40B4-BE49-F238E27FC236}">
                <a16:creationId xmlns:a16="http://schemas.microsoft.com/office/drawing/2014/main" id="{860331F4-7728-9D4D-8E0A-89150D8B03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0275" y="457200"/>
          <a:ext cx="32956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4686300" progId="Equation.3">
                  <p:embed/>
                </p:oleObj>
              </mc:Choice>
              <mc:Fallback>
                <p:oleObj name="Equation" r:id="rId2" imgW="28092400" imgH="4686300" progId="Equation.3">
                  <p:embed/>
                  <p:pic>
                    <p:nvPicPr>
                      <p:cNvPr id="71682" name="Object 3">
                        <a:extLst>
                          <a:ext uri="{FF2B5EF4-FFF2-40B4-BE49-F238E27FC236}">
                            <a16:creationId xmlns:a16="http://schemas.microsoft.com/office/drawing/2014/main" id="{860331F4-7728-9D4D-8E0A-89150D8B03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457200"/>
                        <a:ext cx="32956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5" name="Object 7">
            <a:extLst>
              <a:ext uri="{FF2B5EF4-FFF2-40B4-BE49-F238E27FC236}">
                <a16:creationId xmlns:a16="http://schemas.microsoft.com/office/drawing/2014/main" id="{FC4A03A2-0B94-8040-9DC6-8734B14FF6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57200"/>
          <a:ext cx="304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4686300" progId="Equation.3">
                  <p:embed/>
                </p:oleObj>
              </mc:Choice>
              <mc:Fallback>
                <p:oleObj name="Equation" r:id="rId2" imgW="28092400" imgH="4686300" progId="Equation.3">
                  <p:embed/>
                  <p:pic>
                    <p:nvPicPr>
                      <p:cNvPr id="72705" name="Object 7">
                        <a:extLst>
                          <a:ext uri="{FF2B5EF4-FFF2-40B4-BE49-F238E27FC236}">
                            <a16:creationId xmlns:a16="http://schemas.microsoft.com/office/drawing/2014/main" id="{FC4A03A2-0B94-8040-9DC6-8734B14FF6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7200"/>
                        <a:ext cx="3048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>
            <a:extLst>
              <a:ext uri="{FF2B5EF4-FFF2-40B4-BE49-F238E27FC236}">
                <a16:creationId xmlns:a16="http://schemas.microsoft.com/office/drawing/2014/main" id="{7A8DACEC-AB24-E843-9FE2-5150DEA23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2500" y="1016000"/>
          <a:ext cx="234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653500" imgH="5270500" progId="Equation.3">
                  <p:embed/>
                </p:oleObj>
              </mc:Choice>
              <mc:Fallback>
                <p:oleObj name="Equation" r:id="rId4" imgW="21653500" imgH="5270500" progId="Equation.3">
                  <p:embed/>
                  <p:pic>
                    <p:nvPicPr>
                      <p:cNvPr id="23560" name="Object 8">
                        <a:extLst>
                          <a:ext uri="{FF2B5EF4-FFF2-40B4-BE49-F238E27FC236}">
                            <a16:creationId xmlns:a16="http://schemas.microsoft.com/office/drawing/2014/main" id="{7A8DACEC-AB24-E843-9FE2-5150DEA235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1016000"/>
                        <a:ext cx="2349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>
            <a:extLst>
              <a:ext uri="{FF2B5EF4-FFF2-40B4-BE49-F238E27FC236}">
                <a16:creationId xmlns:a16="http://schemas.microsoft.com/office/drawing/2014/main" id="{F6A1F5BC-000E-F740-A961-548438EF92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600200"/>
          <a:ext cx="2095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304000" imgH="4686300" progId="Equation.3">
                  <p:embed/>
                </p:oleObj>
              </mc:Choice>
              <mc:Fallback>
                <p:oleObj name="Equation" r:id="rId6" imgW="19304000" imgH="4686300" progId="Equation.3">
                  <p:embed/>
                  <p:pic>
                    <p:nvPicPr>
                      <p:cNvPr id="23562" name="Object 10">
                        <a:extLst>
                          <a:ext uri="{FF2B5EF4-FFF2-40B4-BE49-F238E27FC236}">
                            <a16:creationId xmlns:a16="http://schemas.microsoft.com/office/drawing/2014/main" id="{F6A1F5BC-000E-F740-A961-548438EF92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00200"/>
                        <a:ext cx="2095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>
            <a:extLst>
              <a:ext uri="{FF2B5EF4-FFF2-40B4-BE49-F238E27FC236}">
                <a16:creationId xmlns:a16="http://schemas.microsoft.com/office/drawing/2014/main" id="{2153B196-01B8-C64E-B85B-E97AB5410E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0" y="2209800"/>
          <a:ext cx="203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719800" imgH="4686300" progId="Equation.3">
                  <p:embed/>
                </p:oleObj>
              </mc:Choice>
              <mc:Fallback>
                <p:oleObj name="Equation" r:id="rId8" imgW="18719800" imgH="4686300" progId="Equation.3">
                  <p:embed/>
                  <p:pic>
                    <p:nvPicPr>
                      <p:cNvPr id="23563" name="Object 11">
                        <a:extLst>
                          <a:ext uri="{FF2B5EF4-FFF2-40B4-BE49-F238E27FC236}">
                            <a16:creationId xmlns:a16="http://schemas.microsoft.com/office/drawing/2014/main" id="{2153B196-01B8-C64E-B85B-E97AB5410E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2209800"/>
                        <a:ext cx="203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>
            <a:extLst>
              <a:ext uri="{FF2B5EF4-FFF2-40B4-BE49-F238E27FC236}">
                <a16:creationId xmlns:a16="http://schemas.microsoft.com/office/drawing/2014/main" id="{029243A9-5F80-9748-9200-2FB054AA47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3150" y="2819400"/>
          <a:ext cx="3143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968700" imgH="5270500" progId="Equation.3">
                  <p:embed/>
                </p:oleObj>
              </mc:Choice>
              <mc:Fallback>
                <p:oleObj name="Equation" r:id="rId10" imgW="28968700" imgH="5270500" progId="Equation.3">
                  <p:embed/>
                  <p:pic>
                    <p:nvPicPr>
                      <p:cNvPr id="23564" name="Object 12">
                        <a:extLst>
                          <a:ext uri="{FF2B5EF4-FFF2-40B4-BE49-F238E27FC236}">
                            <a16:creationId xmlns:a16="http://schemas.microsoft.com/office/drawing/2014/main" id="{029243A9-5F80-9748-9200-2FB054AA47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2819400"/>
                        <a:ext cx="3143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Oval 14">
            <a:extLst>
              <a:ext uri="{FF2B5EF4-FFF2-40B4-BE49-F238E27FC236}">
                <a16:creationId xmlns:a16="http://schemas.microsoft.com/office/drawing/2014/main" id="{3C8A14C6-5640-3346-AA3F-71314AD4E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819400"/>
            <a:ext cx="23622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67" name="Text Box 15">
            <a:extLst>
              <a:ext uri="{FF2B5EF4-FFF2-40B4-BE49-F238E27FC236}">
                <a16:creationId xmlns:a16="http://schemas.microsoft.com/office/drawing/2014/main" id="{F7733276-DB54-5443-8508-1FBDDE5C7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895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residual</a:t>
            </a:r>
          </a:p>
        </p:txBody>
      </p:sp>
      <p:sp>
        <p:nvSpPr>
          <p:cNvPr id="23568" name="Text Box 16">
            <a:extLst>
              <a:ext uri="{FF2B5EF4-FFF2-40B4-BE49-F238E27FC236}">
                <a16:creationId xmlns:a16="http://schemas.microsoft.com/office/drawing/2014/main" id="{257779C2-AFBA-0146-95B9-2B746D80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038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if</a:t>
            </a:r>
          </a:p>
        </p:txBody>
      </p:sp>
      <p:graphicFrame>
        <p:nvGraphicFramePr>
          <p:cNvPr id="23569" name="Object 17">
            <a:extLst>
              <a:ext uri="{FF2B5EF4-FFF2-40B4-BE49-F238E27FC236}">
                <a16:creationId xmlns:a16="http://schemas.microsoft.com/office/drawing/2014/main" id="{DF05CFFA-4766-9143-9571-0E1C5645CC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572000"/>
          <a:ext cx="2825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035000" imgH="5270500" progId="Equation.3">
                  <p:embed/>
                </p:oleObj>
              </mc:Choice>
              <mc:Fallback>
                <p:oleObj name="Equation" r:id="rId12" imgW="26035000" imgH="5270500" progId="Equation.3">
                  <p:embed/>
                  <p:pic>
                    <p:nvPicPr>
                      <p:cNvPr id="23569" name="Object 17">
                        <a:extLst>
                          <a:ext uri="{FF2B5EF4-FFF2-40B4-BE49-F238E27FC236}">
                            <a16:creationId xmlns:a16="http://schemas.microsoft.com/office/drawing/2014/main" id="{DF05CFFA-4766-9143-9571-0E1C5645CC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72000"/>
                        <a:ext cx="2825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Object 19">
            <a:extLst>
              <a:ext uri="{FF2B5EF4-FFF2-40B4-BE49-F238E27FC236}">
                <a16:creationId xmlns:a16="http://schemas.microsoft.com/office/drawing/2014/main" id="{D8DB571D-1DDA-7347-B4E0-F303781028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7075" y="5213350"/>
          <a:ext cx="254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3406100" imgH="4686300" progId="Equation.3">
                  <p:embed/>
                </p:oleObj>
              </mc:Choice>
              <mc:Fallback>
                <p:oleObj name="Equation" r:id="rId14" imgW="23406100" imgH="4686300" progId="Equation.3">
                  <p:embed/>
                  <p:pic>
                    <p:nvPicPr>
                      <p:cNvPr id="23571" name="Object 19">
                        <a:extLst>
                          <a:ext uri="{FF2B5EF4-FFF2-40B4-BE49-F238E27FC236}">
                            <a16:creationId xmlns:a16="http://schemas.microsoft.com/office/drawing/2014/main" id="{D8DB571D-1DDA-7347-B4E0-F303781028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5" y="5213350"/>
                        <a:ext cx="2540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20">
            <a:extLst>
              <a:ext uri="{FF2B5EF4-FFF2-40B4-BE49-F238E27FC236}">
                <a16:creationId xmlns:a16="http://schemas.microsoft.com/office/drawing/2014/main" id="{2C1C1F5D-9A39-394A-88FF-CB3F27ECA9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9650" y="5867400"/>
          <a:ext cx="1047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652000" imgH="4102100" progId="Equation.3">
                  <p:embed/>
                </p:oleObj>
              </mc:Choice>
              <mc:Fallback>
                <p:oleObj name="Equation" r:id="rId16" imgW="9652000" imgH="4102100" progId="Equation.3">
                  <p:embed/>
                  <p:pic>
                    <p:nvPicPr>
                      <p:cNvPr id="23572" name="Object 20">
                        <a:extLst>
                          <a:ext uri="{FF2B5EF4-FFF2-40B4-BE49-F238E27FC236}">
                            <a16:creationId xmlns:a16="http://schemas.microsoft.com/office/drawing/2014/main" id="{2C1C1F5D-9A39-394A-88FF-CB3F27ECA9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0" y="5867400"/>
                        <a:ext cx="1047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" name="Line 21">
            <a:extLst>
              <a:ext uri="{FF2B5EF4-FFF2-40B4-BE49-F238E27FC236}">
                <a16:creationId xmlns:a16="http://schemas.microsoft.com/office/drawing/2014/main" id="{538AB325-206B-5649-9070-446E3AE7D8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257800"/>
            <a:ext cx="19050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74" name="Text Box 22">
            <a:extLst>
              <a:ext uri="{FF2B5EF4-FFF2-40B4-BE49-F238E27FC236}">
                <a16:creationId xmlns:a16="http://schemas.microsoft.com/office/drawing/2014/main" id="{245A04C3-8B0E-0546-A755-CEC5EBEFC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937125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overkill?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335F9E-4A30-AC48-A9EB-D063AB50F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0"/>
            <a:ext cx="318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8000"/>
                </a:solidFill>
              </a:rPr>
              <a:t>from our inductive hypothesis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6" grpId="0" animBg="1"/>
      <p:bldP spid="23567" grpId="0"/>
      <p:bldP spid="23568" grpId="0"/>
      <p:bldP spid="2357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Disproving bounds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Disproving bounds</a:t>
            </a:r>
          </a:p>
        </p:txBody>
      </p:sp>
      <p:pic>
        <p:nvPicPr>
          <p:cNvPr id="254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2235200" cy="60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image.pdf" descr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25" y="2446337"/>
            <a:ext cx="7974013" cy="1014413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Assume it’s true.…"/>
          <p:cNvSpPr txBox="1"/>
          <p:nvPr/>
        </p:nvSpPr>
        <p:spPr>
          <a:xfrm>
            <a:off x="350519" y="3810000"/>
            <a:ext cx="8442962" cy="1125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200" b="1">
                <a:solidFill>
                  <a:srgbClr val="008000"/>
                </a:solidFill>
              </a:defRPr>
            </a:pPr>
            <a:r>
              <a:t>Assume it’s true</a:t>
            </a:r>
            <a:r>
              <a:rPr b="0"/>
              <a:t>.</a:t>
            </a:r>
          </a:p>
          <a:p>
            <a:pPr defTabSz="457200">
              <a:defRPr sz="2200">
                <a:solidFill>
                  <a:srgbClr val="008000"/>
                </a:solidFill>
              </a:defRPr>
            </a:pPr>
            <a:endParaRPr b="0"/>
          </a:p>
          <a:p>
            <a:pPr defTabSz="457200">
              <a:defRPr sz="2200">
                <a:solidFill>
                  <a:srgbClr val="008000"/>
                </a:solidFill>
              </a:defRPr>
            </a:pPr>
            <a:r>
              <a:t>That means there exists some </a:t>
            </a:r>
            <a:r>
              <a:rPr i="1"/>
              <a:t>c</a:t>
            </a:r>
            <a:r>
              <a:t> and </a:t>
            </a:r>
            <a:r>
              <a:rPr i="1"/>
              <a:t>n</a:t>
            </a:r>
            <a:r>
              <a:rPr i="1" baseline="-25000"/>
              <a:t>0 </a:t>
            </a:r>
            <a:r>
              <a:t>such that</a:t>
            </a:r>
          </a:p>
        </p:txBody>
      </p:sp>
      <p:pic>
        <p:nvPicPr>
          <p:cNvPr id="257" name="image.pdf" descr="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275" y="5181600"/>
            <a:ext cx="3082925" cy="642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mage.pdf" descr="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5799137"/>
            <a:ext cx="1117600" cy="474663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contradiction!"/>
          <p:cNvSpPr txBox="1"/>
          <p:nvPr/>
        </p:nvSpPr>
        <p:spPr>
          <a:xfrm>
            <a:off x="3398519" y="5862637"/>
            <a:ext cx="219456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1800">
                <a:solidFill>
                  <a:srgbClr val="FF0000"/>
                </a:solidFill>
              </a:defRPr>
            </a:lvl1pPr>
          </a:lstStyle>
          <a:p>
            <a:r>
              <a:t>contradiction!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 advAuto="0"/>
      <p:bldP spid="257" grpId="0" animBg="1" advAuto="0"/>
      <p:bldP spid="258" grpId="0" animBg="1" advAuto="0"/>
      <p:bldP spid="259" grpId="0" animBg="1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6AF06472-C3C0-7E4D-B8DD-86DD7B5FB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2057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200">
                <a:solidFill>
                  <a:srgbClr val="FF0000"/>
                </a:solidFill>
              </a:rPr>
              <a:t>What if we guess wrong, e.g., </a:t>
            </a:r>
            <a:r>
              <a:rPr lang="en-US" altLang="en-US" sz="2200" dirty="0">
                <a:solidFill>
                  <a:srgbClr val="FF0000"/>
                </a:solidFill>
              </a:rPr>
              <a:t>O(</a:t>
            </a:r>
            <a:r>
              <a:rPr lang="en-US" altLang="en-US" sz="2200" i="1" dirty="0">
                <a:solidFill>
                  <a:srgbClr val="FF0000"/>
                </a:solidFill>
              </a:rPr>
              <a:t>n</a:t>
            </a:r>
            <a:r>
              <a:rPr lang="en-US" altLang="en-US" sz="2200" dirty="0">
                <a:solidFill>
                  <a:srgbClr val="FF0000"/>
                </a:solidFill>
              </a:rPr>
              <a:t>)?</a:t>
            </a:r>
          </a:p>
          <a:p>
            <a:pPr marL="0" indent="0"/>
            <a:endParaRPr lang="en-US" altLang="en-US" sz="22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200" dirty="0"/>
              <a:t>Assume </a:t>
            </a:r>
            <a:r>
              <a:rPr lang="en-US" altLang="en-US" sz="2200" i="1" dirty="0"/>
              <a:t>T(k) = O(k) </a:t>
            </a:r>
            <a:r>
              <a:rPr lang="en-US" altLang="en-US" sz="2200" dirty="0"/>
              <a:t> for all </a:t>
            </a:r>
            <a:r>
              <a:rPr lang="en-US" altLang="en-US" sz="2200" i="1" dirty="0"/>
              <a:t>k &lt; n</a:t>
            </a:r>
          </a:p>
          <a:p>
            <a:pPr lvl="1"/>
            <a:r>
              <a:rPr lang="en-US" altLang="en-US" sz="2000" dirty="0"/>
              <a:t>again, this implies that </a:t>
            </a:r>
            <a:r>
              <a:rPr lang="en-US" altLang="en-US" sz="2000" i="1" dirty="0"/>
              <a:t>T(n/2) </a:t>
            </a:r>
            <a:r>
              <a:rPr lang="en-US" altLang="en-US" sz="2000" i="1" dirty="0">
                <a:cs typeface="Arial" panose="020B0604020202020204" pitchFamily="34" charset="0"/>
              </a:rPr>
              <a:t>≤</a:t>
            </a:r>
            <a:r>
              <a:rPr lang="en-US" altLang="en-US" sz="2000" i="1" dirty="0"/>
              <a:t> c(n/2)</a:t>
            </a:r>
            <a:endParaRPr lang="en-US" altLang="en-US" sz="2000" i="1" baseline="300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200" dirty="0"/>
              <a:t>Show that </a:t>
            </a:r>
            <a:r>
              <a:rPr lang="en-US" altLang="en-US" sz="2200" i="1" dirty="0"/>
              <a:t>T(n) = O(n)</a:t>
            </a:r>
            <a:endParaRPr lang="en-US" altLang="en-US" sz="2600" dirty="0"/>
          </a:p>
        </p:txBody>
      </p:sp>
      <p:graphicFrame>
        <p:nvGraphicFramePr>
          <p:cNvPr id="73730" name="Object 4">
            <a:extLst>
              <a:ext uri="{FF2B5EF4-FFF2-40B4-BE49-F238E27FC236}">
                <a16:creationId xmlns:a16="http://schemas.microsoft.com/office/drawing/2014/main" id="{D20C116E-34C1-4A43-BEAD-B7CB1467D9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429000"/>
          <a:ext cx="304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4686300" progId="Equation.3">
                  <p:embed/>
                </p:oleObj>
              </mc:Choice>
              <mc:Fallback>
                <p:oleObj name="Equation" r:id="rId2" imgW="28092400" imgH="4686300" progId="Equation.3">
                  <p:embed/>
                  <p:pic>
                    <p:nvPicPr>
                      <p:cNvPr id="73730" name="Object 4">
                        <a:extLst>
                          <a:ext uri="{FF2B5EF4-FFF2-40B4-BE49-F238E27FC236}">
                            <a16:creationId xmlns:a16="http://schemas.microsoft.com/office/drawing/2014/main" id="{D20C116E-34C1-4A43-BEAD-B7CB1467D9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29000"/>
                        <a:ext cx="3048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>
            <a:extLst>
              <a:ext uri="{FF2B5EF4-FFF2-40B4-BE49-F238E27FC236}">
                <a16:creationId xmlns:a16="http://schemas.microsoft.com/office/drawing/2014/main" id="{9FE36DD5-2BE8-D64B-A716-431D5D3C30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051300"/>
          <a:ext cx="190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51400" imgH="4102100" progId="Equation.3">
                  <p:embed/>
                </p:oleObj>
              </mc:Choice>
              <mc:Fallback>
                <p:oleObj name="Equation" r:id="rId4" imgW="17551400" imgH="4102100" progId="Equation.3">
                  <p:embed/>
                  <p:pic>
                    <p:nvPicPr>
                      <p:cNvPr id="25605" name="Object 5">
                        <a:extLst>
                          <a:ext uri="{FF2B5EF4-FFF2-40B4-BE49-F238E27FC236}">
                            <a16:creationId xmlns:a16="http://schemas.microsoft.com/office/drawing/2014/main" id="{9FE36DD5-2BE8-D64B-A716-431D5D3C30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51300"/>
                        <a:ext cx="190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>
            <a:extLst>
              <a:ext uri="{FF2B5EF4-FFF2-40B4-BE49-F238E27FC236}">
                <a16:creationId xmlns:a16="http://schemas.microsoft.com/office/drawing/2014/main" id="{6B72CE58-097D-5843-8DDE-1174C0DF79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632325"/>
          <a:ext cx="1301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001500" imgH="3505200" progId="Equation.3">
                  <p:embed/>
                </p:oleObj>
              </mc:Choice>
              <mc:Fallback>
                <p:oleObj name="Equation" r:id="rId6" imgW="12001500" imgH="3505200" progId="Equation.3">
                  <p:embed/>
                  <p:pic>
                    <p:nvPicPr>
                      <p:cNvPr id="25606" name="Object 6">
                        <a:extLst>
                          <a:ext uri="{FF2B5EF4-FFF2-40B4-BE49-F238E27FC236}">
                            <a16:creationId xmlns:a16="http://schemas.microsoft.com/office/drawing/2014/main" id="{6B72CE58-097D-5843-8DDE-1174C0DF79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632325"/>
                        <a:ext cx="13017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7">
            <a:extLst>
              <a:ext uri="{FF2B5EF4-FFF2-40B4-BE49-F238E27FC236}">
                <a16:creationId xmlns:a16="http://schemas.microsoft.com/office/drawing/2014/main" id="{37185DA9-1CD9-D245-A281-4D0A9188BC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04800"/>
          <a:ext cx="4191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092400" imgH="4686300" progId="Equation.3">
                  <p:embed/>
                </p:oleObj>
              </mc:Choice>
              <mc:Fallback>
                <p:oleObj name="Equation" r:id="rId8" imgW="28092400" imgH="4686300" progId="Equation.3">
                  <p:embed/>
                  <p:pic>
                    <p:nvPicPr>
                      <p:cNvPr id="73733" name="Object 7">
                        <a:extLst>
                          <a:ext uri="{FF2B5EF4-FFF2-40B4-BE49-F238E27FC236}">
                            <a16:creationId xmlns:a16="http://schemas.microsoft.com/office/drawing/2014/main" id="{37185DA9-1CD9-D245-A281-4D0A9188BC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"/>
                        <a:ext cx="4191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46E73563-A46B-B643-BE2E-58433B813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165725"/>
          <a:ext cx="762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023100" imgH="3797300" progId="Equation.3">
                  <p:embed/>
                </p:oleObj>
              </mc:Choice>
              <mc:Fallback>
                <p:oleObj name="Equation" r:id="rId9" imgW="7023100" imgH="3797300" progId="Equation.3">
                  <p:embed/>
                  <p:pic>
                    <p:nvPicPr>
                      <p:cNvPr id="25608" name="Object 8">
                        <a:extLst>
                          <a:ext uri="{FF2B5EF4-FFF2-40B4-BE49-F238E27FC236}">
                            <a16:creationId xmlns:a16="http://schemas.microsoft.com/office/drawing/2014/main" id="{46E73563-A46B-B643-BE2E-58433B813E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65725"/>
                        <a:ext cx="7620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9">
            <a:extLst>
              <a:ext uri="{FF2B5EF4-FFF2-40B4-BE49-F238E27FC236}">
                <a16:creationId xmlns:a16="http://schemas.microsoft.com/office/drawing/2014/main" id="{B49CD5C2-4D10-5C43-97DD-E2D8FE571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715000"/>
            <a:ext cx="2819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factor of </a:t>
            </a:r>
            <a:r>
              <a:rPr lang="en-US" sz="2000" i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so we can just roll it in?</a:t>
            </a:r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id="{F65A8A12-6406-8042-BD83-3E453C5EDE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5029200"/>
            <a:ext cx="4572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D0ABD6B-069C-AF48-ACBE-D9214C31F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2057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200" dirty="0">
                <a:solidFill>
                  <a:srgbClr val="FF0000"/>
                </a:solidFill>
              </a:rPr>
              <a:t>What if we guess wrong, e.g., O(</a:t>
            </a:r>
            <a:r>
              <a:rPr lang="en-US" altLang="en-US" sz="2200" i="1" dirty="0">
                <a:solidFill>
                  <a:srgbClr val="FF0000"/>
                </a:solidFill>
              </a:rPr>
              <a:t>n</a:t>
            </a:r>
            <a:r>
              <a:rPr lang="en-US" altLang="en-US" sz="2200" dirty="0">
                <a:solidFill>
                  <a:srgbClr val="FF0000"/>
                </a:solidFill>
              </a:rPr>
              <a:t>)?</a:t>
            </a:r>
          </a:p>
          <a:p>
            <a:pPr marL="0" indent="0"/>
            <a:endParaRPr lang="en-US" altLang="en-US" sz="22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200" dirty="0"/>
              <a:t>Assume </a:t>
            </a:r>
            <a:r>
              <a:rPr lang="en-US" altLang="en-US" sz="2200" i="1" dirty="0"/>
              <a:t>T(k) = O(k) </a:t>
            </a:r>
            <a:r>
              <a:rPr lang="en-US" altLang="en-US" sz="2200" dirty="0"/>
              <a:t> for all </a:t>
            </a:r>
            <a:r>
              <a:rPr lang="en-US" altLang="en-US" sz="2200" i="1" dirty="0"/>
              <a:t>k &lt; n</a:t>
            </a:r>
          </a:p>
          <a:p>
            <a:pPr lvl="1"/>
            <a:r>
              <a:rPr lang="en-US" altLang="en-US" sz="2000" dirty="0"/>
              <a:t>again, this implies that </a:t>
            </a:r>
            <a:r>
              <a:rPr lang="en-US" altLang="en-US" sz="2000" i="1" dirty="0"/>
              <a:t>T(n/2) </a:t>
            </a:r>
            <a:r>
              <a:rPr lang="en-US" altLang="en-US" sz="2000" i="1" dirty="0">
                <a:cs typeface="Arial" panose="020B0604020202020204" pitchFamily="34" charset="0"/>
              </a:rPr>
              <a:t>≤</a:t>
            </a:r>
            <a:r>
              <a:rPr lang="en-US" altLang="en-US" sz="2000" i="1" dirty="0"/>
              <a:t> c(n/2)</a:t>
            </a:r>
            <a:endParaRPr lang="en-US" altLang="en-US" sz="2000" i="1" baseline="300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200" dirty="0"/>
              <a:t>Show that </a:t>
            </a:r>
            <a:r>
              <a:rPr lang="en-US" altLang="en-US" sz="2200" i="1" dirty="0"/>
              <a:t>T(n) = O(n)</a:t>
            </a:r>
            <a:endParaRPr lang="en-US" altLang="en-US" sz="2600" dirty="0"/>
          </a:p>
        </p:txBody>
      </p:sp>
      <p:graphicFrame>
        <p:nvGraphicFramePr>
          <p:cNvPr id="74754" name="Object 3">
            <a:extLst>
              <a:ext uri="{FF2B5EF4-FFF2-40B4-BE49-F238E27FC236}">
                <a16:creationId xmlns:a16="http://schemas.microsoft.com/office/drawing/2014/main" id="{51FF4DF1-0639-7F46-99D0-A8B73EB4F7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429000"/>
          <a:ext cx="304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4686300" progId="Equation.3">
                  <p:embed/>
                </p:oleObj>
              </mc:Choice>
              <mc:Fallback>
                <p:oleObj name="Equation" r:id="rId2" imgW="28092400" imgH="4686300" progId="Equation.3">
                  <p:embed/>
                  <p:pic>
                    <p:nvPicPr>
                      <p:cNvPr id="74754" name="Object 3">
                        <a:extLst>
                          <a:ext uri="{FF2B5EF4-FFF2-40B4-BE49-F238E27FC236}">
                            <a16:creationId xmlns:a16="http://schemas.microsoft.com/office/drawing/2014/main" id="{51FF4DF1-0639-7F46-99D0-A8B73EB4F7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29000"/>
                        <a:ext cx="3048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4">
            <a:extLst>
              <a:ext uri="{FF2B5EF4-FFF2-40B4-BE49-F238E27FC236}">
                <a16:creationId xmlns:a16="http://schemas.microsoft.com/office/drawing/2014/main" id="{71622F4F-5674-FA4F-861A-D65FBD152A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051300"/>
          <a:ext cx="190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51400" imgH="4102100" progId="Equation.3">
                  <p:embed/>
                </p:oleObj>
              </mc:Choice>
              <mc:Fallback>
                <p:oleObj name="Equation" r:id="rId4" imgW="17551400" imgH="4102100" progId="Equation.3">
                  <p:embed/>
                  <p:pic>
                    <p:nvPicPr>
                      <p:cNvPr id="74755" name="Object 4">
                        <a:extLst>
                          <a:ext uri="{FF2B5EF4-FFF2-40B4-BE49-F238E27FC236}">
                            <a16:creationId xmlns:a16="http://schemas.microsoft.com/office/drawing/2014/main" id="{71622F4F-5674-FA4F-861A-D65FBD152A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51300"/>
                        <a:ext cx="190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5">
            <a:extLst>
              <a:ext uri="{FF2B5EF4-FFF2-40B4-BE49-F238E27FC236}">
                <a16:creationId xmlns:a16="http://schemas.microsoft.com/office/drawing/2014/main" id="{7739752B-C9A5-BE43-B390-BEFC91DBB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632325"/>
          <a:ext cx="1301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001500" imgH="3505200" progId="Equation.3">
                  <p:embed/>
                </p:oleObj>
              </mc:Choice>
              <mc:Fallback>
                <p:oleObj name="Equation" r:id="rId6" imgW="12001500" imgH="3505200" progId="Equation.3">
                  <p:embed/>
                  <p:pic>
                    <p:nvPicPr>
                      <p:cNvPr id="74756" name="Object 5">
                        <a:extLst>
                          <a:ext uri="{FF2B5EF4-FFF2-40B4-BE49-F238E27FC236}">
                            <a16:creationId xmlns:a16="http://schemas.microsoft.com/office/drawing/2014/main" id="{7739752B-C9A5-BE43-B390-BEFC91DBB0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632325"/>
                        <a:ext cx="13017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6">
            <a:extLst>
              <a:ext uri="{FF2B5EF4-FFF2-40B4-BE49-F238E27FC236}">
                <a16:creationId xmlns:a16="http://schemas.microsoft.com/office/drawing/2014/main" id="{675B27C8-2E4C-F14B-8F1A-479D32090C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04800"/>
          <a:ext cx="4191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092400" imgH="4686300" progId="Equation.3">
                  <p:embed/>
                </p:oleObj>
              </mc:Choice>
              <mc:Fallback>
                <p:oleObj name="Equation" r:id="rId8" imgW="28092400" imgH="4686300" progId="Equation.3">
                  <p:embed/>
                  <p:pic>
                    <p:nvPicPr>
                      <p:cNvPr id="74757" name="Object 6">
                        <a:extLst>
                          <a:ext uri="{FF2B5EF4-FFF2-40B4-BE49-F238E27FC236}">
                            <a16:creationId xmlns:a16="http://schemas.microsoft.com/office/drawing/2014/main" id="{675B27C8-2E4C-F14B-8F1A-479D32090C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"/>
                        <a:ext cx="4191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7">
            <a:extLst>
              <a:ext uri="{FF2B5EF4-FFF2-40B4-BE49-F238E27FC236}">
                <a16:creationId xmlns:a16="http://schemas.microsoft.com/office/drawing/2014/main" id="{9C2DFC92-5CA7-A94A-A4DB-2CF9939547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165725"/>
          <a:ext cx="762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023100" imgH="3797300" progId="Equation.3">
                  <p:embed/>
                </p:oleObj>
              </mc:Choice>
              <mc:Fallback>
                <p:oleObj name="Equation" r:id="rId9" imgW="7023100" imgH="3797300" progId="Equation.3">
                  <p:embed/>
                  <p:pic>
                    <p:nvPicPr>
                      <p:cNvPr id="74758" name="Object 7">
                        <a:extLst>
                          <a:ext uri="{FF2B5EF4-FFF2-40B4-BE49-F238E27FC236}">
                            <a16:creationId xmlns:a16="http://schemas.microsoft.com/office/drawing/2014/main" id="{9C2DFC92-5CA7-A94A-A4DB-2CF9939547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65725"/>
                        <a:ext cx="7620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8">
            <a:extLst>
              <a:ext uri="{FF2B5EF4-FFF2-40B4-BE49-F238E27FC236}">
                <a16:creationId xmlns:a16="http://schemas.microsoft.com/office/drawing/2014/main" id="{7F7465BE-9DAC-FD45-A291-98CC05C87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715000"/>
            <a:ext cx="2819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factor of </a:t>
            </a:r>
            <a:r>
              <a:rPr lang="en-US" sz="2000" i="1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0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 so we can just roll it in?</a:t>
            </a:r>
          </a:p>
        </p:txBody>
      </p:sp>
      <p:sp>
        <p:nvSpPr>
          <p:cNvPr id="26633" name="Line 9">
            <a:extLst>
              <a:ext uri="{FF2B5EF4-FFF2-40B4-BE49-F238E27FC236}">
                <a16:creationId xmlns:a16="http://schemas.microsoft.com/office/drawing/2014/main" id="{20DBBEA4-49BD-FC48-A8ED-24B13791FE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5029200"/>
            <a:ext cx="45720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34" name="Oval 10">
            <a:extLst>
              <a:ext uri="{FF2B5EF4-FFF2-40B4-BE49-F238E27FC236}">
                <a16:creationId xmlns:a16="http://schemas.microsoft.com/office/drawing/2014/main" id="{BC58F27C-B431-C048-B9DD-76E11CBC2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334000"/>
            <a:ext cx="32766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35" name="Line 11">
            <a:extLst>
              <a:ext uri="{FF2B5EF4-FFF2-40B4-BE49-F238E27FC236}">
                <a16:creationId xmlns:a16="http://schemas.microsoft.com/office/drawing/2014/main" id="{9837B882-83FD-8946-AD6B-B444BBBDED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486400"/>
            <a:ext cx="23622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91C67810-9485-4B42-8305-717E0A410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048000"/>
            <a:ext cx="30480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Must prove the exact form!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800" i="1">
                <a:solidFill>
                  <a:srgbClr val="FF0000"/>
                </a:solidFill>
              </a:rPr>
              <a:t>cn+n </a:t>
            </a:r>
            <a:r>
              <a:rPr lang="en-US" altLang="en-US" sz="2800" i="1">
                <a:solidFill>
                  <a:srgbClr val="FF0000"/>
                </a:solidFill>
                <a:cs typeface="Arial" panose="020B0604020202020204" pitchFamily="34" charset="0"/>
              </a:rPr>
              <a:t>≤ cn</a:t>
            </a:r>
            <a:r>
              <a:rPr lang="en-US" altLang="en-US" sz="2800">
                <a:solidFill>
                  <a:srgbClr val="FF0000"/>
                </a:solidFill>
                <a:cs typeface="Arial" panose="020B0604020202020204" pitchFamily="34" charset="0"/>
              </a:rPr>
              <a:t> ??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A2A71CD-BDC1-8A4D-A56A-49C0AE2D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16764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200" dirty="0"/>
              <a:t>Prove </a:t>
            </a:r>
            <a:r>
              <a:rPr lang="en-US" sz="2200" i="1" dirty="0"/>
              <a:t>T(n) = O</a:t>
            </a:r>
            <a:r>
              <a:rPr lang="en-US" sz="2200" dirty="0"/>
              <a:t>(</a:t>
            </a:r>
            <a:r>
              <a:rPr lang="en-US" sz="2200" i="1" dirty="0"/>
              <a:t>n </a:t>
            </a:r>
            <a:r>
              <a:rPr lang="en-US" sz="2200" dirty="0"/>
              <a:t>log</a:t>
            </a:r>
            <a:r>
              <a:rPr lang="en-US" sz="2200" baseline="-25000" dirty="0"/>
              <a:t>2</a:t>
            </a:r>
            <a:r>
              <a:rPr lang="en-US" sz="2200" dirty="0"/>
              <a:t> </a:t>
            </a:r>
            <a:r>
              <a:rPr lang="en-US" sz="2200" i="1" dirty="0"/>
              <a:t>n</a:t>
            </a:r>
            <a:r>
              <a:rPr lang="en-US" sz="2200" dirty="0"/>
              <a:t>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200" dirty="0"/>
              <a:t>Assume </a:t>
            </a:r>
            <a:r>
              <a:rPr lang="en-US" sz="2200" i="1" dirty="0"/>
              <a:t>T(k) = O(k </a:t>
            </a:r>
            <a:r>
              <a:rPr lang="en-US" sz="2200" dirty="0"/>
              <a:t>log</a:t>
            </a:r>
            <a:r>
              <a:rPr lang="en-US" sz="2200" baseline="-25000" dirty="0"/>
              <a:t>2</a:t>
            </a:r>
            <a:r>
              <a:rPr lang="en-US" sz="2200" dirty="0"/>
              <a:t> k</a:t>
            </a:r>
            <a:r>
              <a:rPr lang="en-US" sz="2200" i="1" dirty="0"/>
              <a:t>) </a:t>
            </a:r>
            <a:r>
              <a:rPr lang="en-US" sz="2200" dirty="0"/>
              <a:t> for all </a:t>
            </a:r>
            <a:r>
              <a:rPr lang="en-US" sz="2200" i="1" dirty="0"/>
              <a:t>k &lt; n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/>
              <a:t>again, this implies that </a:t>
            </a:r>
            <a:r>
              <a:rPr lang="en-US" sz="2000" i="1" dirty="0"/>
              <a:t>T(k) = </a:t>
            </a:r>
            <a:r>
              <a:rPr lang="en-US" sz="2000" i="1" dirty="0" err="1"/>
              <a:t>ck</a:t>
            </a:r>
            <a:r>
              <a:rPr lang="en-US" sz="2000" i="1" dirty="0"/>
              <a:t> </a:t>
            </a:r>
            <a:r>
              <a:rPr lang="en-US" sz="2000" dirty="0"/>
              <a:t>log</a:t>
            </a:r>
            <a:r>
              <a:rPr lang="en-US" sz="2000" baseline="-25000" dirty="0"/>
              <a:t>2</a:t>
            </a:r>
            <a:r>
              <a:rPr lang="en-US" sz="2000" i="1" dirty="0"/>
              <a:t>k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200" dirty="0"/>
              <a:t>Show that </a:t>
            </a:r>
            <a:r>
              <a:rPr lang="en-US" sz="2200" i="1" dirty="0"/>
              <a:t>T(n) = O(n </a:t>
            </a:r>
            <a:r>
              <a:rPr lang="en-US" sz="2200" dirty="0"/>
              <a:t>log</a:t>
            </a:r>
            <a:r>
              <a:rPr lang="en-US" sz="2200" baseline="-25000" dirty="0"/>
              <a:t>2</a:t>
            </a:r>
            <a:r>
              <a:rPr lang="en-US" sz="2200" dirty="0"/>
              <a:t> </a:t>
            </a:r>
            <a:r>
              <a:rPr lang="en-US" sz="2200" i="1" dirty="0"/>
              <a:t>n)</a:t>
            </a:r>
            <a:endParaRPr lang="en-US" sz="2600" dirty="0"/>
          </a:p>
        </p:txBody>
      </p:sp>
      <p:graphicFrame>
        <p:nvGraphicFramePr>
          <p:cNvPr id="75778" name="Object 3">
            <a:extLst>
              <a:ext uri="{FF2B5EF4-FFF2-40B4-BE49-F238E27FC236}">
                <a16:creationId xmlns:a16="http://schemas.microsoft.com/office/drawing/2014/main" id="{F31524C5-B44E-9942-B980-AD2E3C8CEB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895600"/>
          <a:ext cx="304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4686300" progId="Equation.3">
                  <p:embed/>
                </p:oleObj>
              </mc:Choice>
              <mc:Fallback>
                <p:oleObj name="Equation" r:id="rId2" imgW="28092400" imgH="4686300" progId="Equation.3">
                  <p:embed/>
                  <p:pic>
                    <p:nvPicPr>
                      <p:cNvPr id="75778" name="Object 3">
                        <a:extLst>
                          <a:ext uri="{FF2B5EF4-FFF2-40B4-BE49-F238E27FC236}">
                            <a16:creationId xmlns:a16="http://schemas.microsoft.com/office/drawing/2014/main" id="{F31524C5-B44E-9942-B980-AD2E3C8CEB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95600"/>
                        <a:ext cx="3048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B76A052D-2A0D-2B4E-BC48-2CD598FDD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9850" y="3394075"/>
          <a:ext cx="3333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721300" imgH="4686300" progId="Equation.3">
                  <p:embed/>
                </p:oleObj>
              </mc:Choice>
              <mc:Fallback>
                <p:oleObj name="Equation" r:id="rId4" imgW="30721300" imgH="4686300" progId="Equation.3">
                  <p:embed/>
                  <p:pic>
                    <p:nvPicPr>
                      <p:cNvPr id="28676" name="Object 4">
                        <a:extLst>
                          <a:ext uri="{FF2B5EF4-FFF2-40B4-BE49-F238E27FC236}">
                            <a16:creationId xmlns:a16="http://schemas.microsoft.com/office/drawing/2014/main" id="{B76A052D-2A0D-2B4E-BC48-2CD598FDD0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3394075"/>
                        <a:ext cx="3333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6">
            <a:extLst>
              <a:ext uri="{FF2B5EF4-FFF2-40B4-BE49-F238E27FC236}">
                <a16:creationId xmlns:a16="http://schemas.microsoft.com/office/drawing/2014/main" id="{70CDCD53-23F3-DA41-BF2E-E92160330D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04800"/>
          <a:ext cx="4191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092400" imgH="4686300" progId="Equation.3">
                  <p:embed/>
                </p:oleObj>
              </mc:Choice>
              <mc:Fallback>
                <p:oleObj name="Equation" r:id="rId6" imgW="28092400" imgH="4686300" progId="Equation.3">
                  <p:embed/>
                  <p:pic>
                    <p:nvPicPr>
                      <p:cNvPr id="75780" name="Object 6">
                        <a:extLst>
                          <a:ext uri="{FF2B5EF4-FFF2-40B4-BE49-F238E27FC236}">
                            <a16:creationId xmlns:a16="http://schemas.microsoft.com/office/drawing/2014/main" id="{70CDCD53-23F3-DA41-BF2E-E92160330D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"/>
                        <a:ext cx="4191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>
            <a:extLst>
              <a:ext uri="{FF2B5EF4-FFF2-40B4-BE49-F238E27FC236}">
                <a16:creationId xmlns:a16="http://schemas.microsoft.com/office/drawing/2014/main" id="{3CF9C81D-C484-A941-91A3-DC44F6FD1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902075"/>
          <a:ext cx="3683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3934400" imgH="4978400" progId="Equation.3">
                  <p:embed/>
                </p:oleObj>
              </mc:Choice>
              <mc:Fallback>
                <p:oleObj name="Equation" r:id="rId7" imgW="33934400" imgH="4978400" progId="Equation.3">
                  <p:embed/>
                  <p:pic>
                    <p:nvPicPr>
                      <p:cNvPr id="28682" name="Object 10">
                        <a:extLst>
                          <a:ext uri="{FF2B5EF4-FFF2-40B4-BE49-F238E27FC236}">
                            <a16:creationId xmlns:a16="http://schemas.microsoft.com/office/drawing/2014/main" id="{3CF9C81D-C484-A941-91A3-DC44F6FD1B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902075"/>
                        <a:ext cx="3683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>
            <a:extLst>
              <a:ext uri="{FF2B5EF4-FFF2-40B4-BE49-F238E27FC236}">
                <a16:creationId xmlns:a16="http://schemas.microsoft.com/office/drawing/2014/main" id="{D0C4950A-B5EA-B840-BD51-186E325CD5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435475"/>
          <a:ext cx="2952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7203400" imgH="4978400" progId="Equation.3">
                  <p:embed/>
                </p:oleObj>
              </mc:Choice>
              <mc:Fallback>
                <p:oleObj name="Equation" r:id="rId9" imgW="27203400" imgH="4978400" progId="Equation.3">
                  <p:embed/>
                  <p:pic>
                    <p:nvPicPr>
                      <p:cNvPr id="28683" name="Object 11">
                        <a:extLst>
                          <a:ext uri="{FF2B5EF4-FFF2-40B4-BE49-F238E27FC236}">
                            <a16:creationId xmlns:a16="http://schemas.microsoft.com/office/drawing/2014/main" id="{D0C4950A-B5EA-B840-BD51-186E325CD5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35475"/>
                        <a:ext cx="29527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Oval 12">
            <a:extLst>
              <a:ext uri="{FF2B5EF4-FFF2-40B4-BE49-F238E27FC236}">
                <a16:creationId xmlns:a16="http://schemas.microsoft.com/office/drawing/2014/main" id="{694CDDF2-159F-7B46-B30D-CB9D6FBB7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435475"/>
            <a:ext cx="13716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85" name="Text Box 13">
            <a:extLst>
              <a:ext uri="{FF2B5EF4-FFF2-40B4-BE49-F238E27FC236}">
                <a16:creationId xmlns:a16="http://schemas.microsoft.com/office/drawing/2014/main" id="{083E6249-08C5-3E40-9136-F9774A419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11675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residual</a:t>
            </a:r>
          </a:p>
        </p:txBody>
      </p:sp>
      <p:graphicFrame>
        <p:nvGraphicFramePr>
          <p:cNvPr id="28686" name="Object 14">
            <a:extLst>
              <a:ext uri="{FF2B5EF4-FFF2-40B4-BE49-F238E27FC236}">
                <a16:creationId xmlns:a16="http://schemas.microsoft.com/office/drawing/2014/main" id="{36CCD773-7152-4F47-B043-6266620ED4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946650"/>
          <a:ext cx="1714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798800" imgH="4978400" progId="Equation.3">
                  <p:embed/>
                </p:oleObj>
              </mc:Choice>
              <mc:Fallback>
                <p:oleObj name="Equation" r:id="rId11" imgW="15798800" imgH="4978400" progId="Equation.3">
                  <p:embed/>
                  <p:pic>
                    <p:nvPicPr>
                      <p:cNvPr id="28686" name="Object 14">
                        <a:extLst>
                          <a:ext uri="{FF2B5EF4-FFF2-40B4-BE49-F238E27FC236}">
                            <a16:creationId xmlns:a16="http://schemas.microsoft.com/office/drawing/2014/main" id="{36CCD773-7152-4F47-B043-6266620ED4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946650"/>
                        <a:ext cx="1714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Text Box 15">
            <a:extLst>
              <a:ext uri="{FF2B5EF4-FFF2-40B4-BE49-F238E27FC236}">
                <a16:creationId xmlns:a16="http://schemas.microsoft.com/office/drawing/2014/main" id="{4B8E6CAE-C5AF-3248-87A7-21513B214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562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if </a:t>
            </a:r>
            <a:r>
              <a:rPr lang="en-US" altLang="en-US" i="1"/>
              <a:t>cn </a:t>
            </a:r>
            <a:r>
              <a:rPr lang="en-US" altLang="en-US" i="1">
                <a:cs typeface="Arial" panose="020B0604020202020204" pitchFamily="34" charset="0"/>
              </a:rPr>
              <a:t>≥ n, c &gt; </a:t>
            </a:r>
            <a:r>
              <a:rPr lang="en-US" altLang="en-US">
                <a:cs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 animBg="1"/>
      <p:bldP spid="28685" grpId="0"/>
      <p:bldP spid="286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3A53B61-F831-D74A-9FC5-D03C42DA4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Divide and Conquer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D8469CD-B549-D241-BCC5-903B22A9EA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b="1" dirty="0">
                <a:cs typeface="+mn-cs"/>
              </a:rPr>
              <a:t>Divide</a:t>
            </a:r>
            <a:r>
              <a:rPr lang="en-US" sz="2400" dirty="0">
                <a:cs typeface="+mn-cs"/>
              </a:rPr>
              <a:t>:  Break the problem into smaller sub-problems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b="1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b="1" dirty="0">
                <a:cs typeface="+mn-cs"/>
              </a:rPr>
              <a:t>Conquer</a:t>
            </a:r>
            <a:r>
              <a:rPr lang="en-US" sz="2400" dirty="0">
                <a:cs typeface="+mn-cs"/>
              </a:rPr>
              <a:t>: Solve the sub-problems.  Generally, this involves waiting for the problem to be small enough that it is trivial to solve (i.e., 1 or 2 items)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b="1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b="1" dirty="0">
                <a:cs typeface="+mn-cs"/>
              </a:rPr>
              <a:t>Combine</a:t>
            </a:r>
            <a:r>
              <a:rPr lang="en-US" sz="2400" dirty="0">
                <a:cs typeface="+mn-cs"/>
              </a:rPr>
              <a:t>: Given the results of the solved sub-problems, combine them to generate a solution for the complete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E7AA216-1CA5-CD46-A8E8-58D88FCCE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Divide and Conquer: </a:t>
            </a:r>
            <a:br>
              <a:rPr lang="en-US" dirty="0">
                <a:cs typeface="+mj-cs"/>
              </a:rPr>
            </a:br>
            <a:r>
              <a:rPr lang="en-US" dirty="0">
                <a:cs typeface="+mj-cs"/>
              </a:rPr>
              <a:t>some thoughts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F953FE4-ECBA-9640-86AE-5CD73F596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Often, the sub-problem is the same as the original problem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Dividing the problem in half frequently does the job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May have to get creative about how the data is split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Splitting tends to generate run times with log </a:t>
            </a:r>
            <a:r>
              <a:rPr lang="en-US" sz="2400" i="1" dirty="0">
                <a:cs typeface="+mn-cs"/>
              </a:rPr>
              <a:t>n</a:t>
            </a:r>
            <a:r>
              <a:rPr lang="en-US" sz="2400" dirty="0">
                <a:cs typeface="+mn-cs"/>
              </a:rPr>
              <a:t> in them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400" dirty="0"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AMBLE" val="\documentclass{article}&#13;&#10;\pagestyle{empty}&#13;&#10;\usepackage{xspace,amssymb,amsfonts,amsmath}&#13;&#10;\usepackage{color}&#13;&#10;\usepackage{TeX4PPT}&#13;&#10;"/>
  <p:tag name="MAGPC" val="200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5609</TotalTime>
  <Words>2644</Words>
  <Application>Microsoft Macintosh PowerPoint</Application>
  <PresentationFormat>On-screen Show (4:3)</PresentationFormat>
  <Paragraphs>447</Paragraphs>
  <Slides>72</Slides>
  <Notes>1</Notes>
  <HiddenSlides>4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Aptos</vt:lpstr>
      <vt:lpstr>Arial</vt:lpstr>
      <vt:lpstr>Cambria Math</vt:lpstr>
      <vt:lpstr>Wingdings</vt:lpstr>
      <vt:lpstr>Network</vt:lpstr>
      <vt:lpstr>Equation</vt:lpstr>
      <vt:lpstr>Recurrences</vt:lpstr>
      <vt:lpstr>Administrative</vt:lpstr>
      <vt:lpstr>Big O: Upper bound</vt:lpstr>
      <vt:lpstr>Proving bounds: find constants that satisfy inequalities</vt:lpstr>
      <vt:lpstr>Proving bounds</vt:lpstr>
      <vt:lpstr>Bounds</vt:lpstr>
      <vt:lpstr>Disproving bounds</vt:lpstr>
      <vt:lpstr>Divide and Conquer</vt:lpstr>
      <vt:lpstr>Divide and Conquer:  some thoughts</vt:lpstr>
      <vt:lpstr>Divide and conquer</vt:lpstr>
      <vt:lpstr>Divide and Conquer: Sorting</vt:lpstr>
      <vt:lpstr>MergeSort</vt:lpstr>
      <vt:lpstr>MergeSort: 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MergeSort</vt:lpstr>
      <vt:lpstr>Merge-Sort</vt:lpstr>
      <vt:lpstr>Merge-Sort</vt:lpstr>
      <vt:lpstr>Merge-Sort</vt:lpstr>
      <vt:lpstr>Merge-Sort</vt:lpstr>
      <vt:lpstr>Merge-Sort</vt:lpstr>
      <vt:lpstr>Merge-Sort</vt:lpstr>
      <vt:lpstr>Merge-Sort</vt:lpstr>
      <vt:lpstr>Merge-Sort</vt:lpstr>
      <vt:lpstr>Merge-Sort</vt:lpstr>
      <vt:lpstr>Merge-Sort</vt:lpstr>
      <vt:lpstr>Merge-Sort</vt:lpstr>
      <vt:lpstr>Log properties</vt:lpstr>
      <vt:lpstr>Recurrence</vt:lpstr>
      <vt:lpstr>Why are we interested in recurrences?</vt:lpstr>
      <vt:lpstr>The challenge</vt:lpstr>
      <vt:lpstr>Three approaches</vt:lpstr>
      <vt:lpstr>Substitution method</vt:lpstr>
      <vt:lpstr>Substitution method</vt:lpstr>
      <vt:lpstr>Proof?</vt:lpstr>
      <vt:lpstr>Proof?</vt:lpstr>
      <vt:lpstr>PowerPoint Presentation</vt:lpstr>
      <vt:lpstr>PowerPoint Presentation</vt:lpstr>
      <vt:lpstr>PowerPoint Presentation</vt:lpstr>
      <vt:lpstr>PowerPoint Presentation</vt:lpstr>
      <vt:lpstr>Base case?</vt:lpstr>
      <vt:lpstr>PowerPoint Presentation</vt:lpstr>
      <vt:lpstr>PowerPoint Presentation</vt:lpstr>
      <vt:lpstr>PowerPoint Presentation</vt:lpstr>
      <vt:lpstr>Substitution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rules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</dc:creator>
  <cp:lastModifiedBy>Collins Munene Kariuki</cp:lastModifiedBy>
  <cp:revision>305</cp:revision>
  <cp:lastPrinted>2024-01-23T21:15:40Z</cp:lastPrinted>
  <dcterms:created xsi:type="dcterms:W3CDTF">2009-06-25T18:45:40Z</dcterms:created>
  <dcterms:modified xsi:type="dcterms:W3CDTF">2024-02-29T22:18:26Z</dcterms:modified>
</cp:coreProperties>
</file>