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9"/>
  </p:notesMasterIdLst>
  <p:sldIdLst>
    <p:sldId id="256" r:id="rId2"/>
    <p:sldId id="483" r:id="rId3"/>
    <p:sldId id="484" r:id="rId4"/>
    <p:sldId id="258" r:id="rId5"/>
    <p:sldId id="466" r:id="rId6"/>
    <p:sldId id="267" r:id="rId7"/>
    <p:sldId id="268" r:id="rId8"/>
    <p:sldId id="259" r:id="rId9"/>
    <p:sldId id="266" r:id="rId10"/>
    <p:sldId id="280" r:id="rId11"/>
    <p:sldId id="407" r:id="rId12"/>
    <p:sldId id="265" r:id="rId13"/>
    <p:sldId id="272" r:id="rId14"/>
    <p:sldId id="408" r:id="rId15"/>
    <p:sldId id="273" r:id="rId16"/>
    <p:sldId id="274" r:id="rId17"/>
    <p:sldId id="275" r:id="rId18"/>
    <p:sldId id="276" r:id="rId19"/>
    <p:sldId id="277" r:id="rId20"/>
    <p:sldId id="278" r:id="rId21"/>
    <p:sldId id="281" r:id="rId22"/>
    <p:sldId id="282" r:id="rId23"/>
    <p:sldId id="283" r:id="rId24"/>
    <p:sldId id="303" r:id="rId25"/>
    <p:sldId id="467" r:id="rId26"/>
    <p:sldId id="468" r:id="rId27"/>
    <p:sldId id="305" r:id="rId28"/>
    <p:sldId id="433" r:id="rId29"/>
    <p:sldId id="308" r:id="rId30"/>
    <p:sldId id="309" r:id="rId31"/>
    <p:sldId id="311" r:id="rId32"/>
    <p:sldId id="312" r:id="rId33"/>
    <p:sldId id="409" r:id="rId34"/>
    <p:sldId id="434" r:id="rId35"/>
    <p:sldId id="313" r:id="rId36"/>
    <p:sldId id="469" r:id="rId37"/>
    <p:sldId id="411" r:id="rId38"/>
    <p:sldId id="310" r:id="rId39"/>
    <p:sldId id="314" r:id="rId40"/>
    <p:sldId id="316" r:id="rId41"/>
    <p:sldId id="284" r:id="rId42"/>
    <p:sldId id="285" r:id="rId43"/>
    <p:sldId id="286" r:id="rId44"/>
    <p:sldId id="287" r:id="rId45"/>
    <p:sldId id="288" r:id="rId46"/>
    <p:sldId id="289" r:id="rId47"/>
    <p:sldId id="290" r:id="rId48"/>
    <p:sldId id="291" r:id="rId49"/>
    <p:sldId id="292" r:id="rId50"/>
    <p:sldId id="412" r:id="rId51"/>
    <p:sldId id="299" r:id="rId52"/>
    <p:sldId id="300" r:id="rId53"/>
    <p:sldId id="294" r:id="rId54"/>
    <p:sldId id="295" r:id="rId55"/>
    <p:sldId id="296" r:id="rId56"/>
    <p:sldId id="297" r:id="rId57"/>
    <p:sldId id="298" r:id="rId58"/>
    <p:sldId id="301" r:id="rId59"/>
    <p:sldId id="319" r:id="rId60"/>
    <p:sldId id="320" r:id="rId61"/>
    <p:sldId id="302" r:id="rId62"/>
    <p:sldId id="317" r:id="rId63"/>
    <p:sldId id="322" r:id="rId64"/>
    <p:sldId id="323" r:id="rId65"/>
    <p:sldId id="324" r:id="rId66"/>
    <p:sldId id="325" r:id="rId67"/>
    <p:sldId id="326" r:id="rId68"/>
    <p:sldId id="327" r:id="rId69"/>
    <p:sldId id="318" r:id="rId70"/>
    <p:sldId id="328" r:id="rId71"/>
    <p:sldId id="329" r:id="rId72"/>
    <p:sldId id="331" r:id="rId73"/>
    <p:sldId id="330" r:id="rId74"/>
    <p:sldId id="332" r:id="rId75"/>
    <p:sldId id="333" r:id="rId76"/>
    <p:sldId id="334" r:id="rId77"/>
    <p:sldId id="335" r:id="rId78"/>
    <p:sldId id="336" r:id="rId79"/>
    <p:sldId id="337" r:id="rId80"/>
    <p:sldId id="338" r:id="rId81"/>
    <p:sldId id="339" r:id="rId82"/>
    <p:sldId id="340" r:id="rId83"/>
    <p:sldId id="435" r:id="rId84"/>
    <p:sldId id="437" r:id="rId85"/>
    <p:sldId id="440" r:id="rId86"/>
    <p:sldId id="441" r:id="rId87"/>
    <p:sldId id="439" r:id="rId88"/>
    <p:sldId id="442" r:id="rId89"/>
    <p:sldId id="443" r:id="rId90"/>
    <p:sldId id="444" r:id="rId91"/>
    <p:sldId id="436" r:id="rId92"/>
    <p:sldId id="445" r:id="rId93"/>
    <p:sldId id="481" r:id="rId94"/>
    <p:sldId id="446" r:id="rId95"/>
    <p:sldId id="482" r:id="rId96"/>
    <p:sldId id="449" r:id="rId97"/>
    <p:sldId id="470" r:id="rId98"/>
    <p:sldId id="471" r:id="rId99"/>
    <p:sldId id="472" r:id="rId100"/>
    <p:sldId id="453" r:id="rId101"/>
    <p:sldId id="454" r:id="rId102"/>
    <p:sldId id="455" r:id="rId103"/>
    <p:sldId id="475" r:id="rId104"/>
    <p:sldId id="474" r:id="rId105"/>
    <p:sldId id="477" r:id="rId106"/>
    <p:sldId id="479" r:id="rId107"/>
    <p:sldId id="478" r:id="rId108"/>
    <p:sldId id="457" r:id="rId109"/>
    <p:sldId id="459" r:id="rId110"/>
    <p:sldId id="458" r:id="rId111"/>
    <p:sldId id="460" r:id="rId112"/>
    <p:sldId id="463" r:id="rId113"/>
    <p:sldId id="448" r:id="rId114"/>
    <p:sldId id="464" r:id="rId115"/>
    <p:sldId id="465" r:id="rId116"/>
    <p:sldId id="461" r:id="rId117"/>
    <p:sldId id="257" r:id="rId1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70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4"/>
    <p:restoredTop sz="94856"/>
  </p:normalViewPr>
  <p:slideViewPr>
    <p:cSldViewPr snapToGrid="0" snapToObjects="1">
      <p:cViewPr varScale="1">
        <p:scale>
          <a:sx n="116" d="100"/>
          <a:sy n="116" d="100"/>
        </p:scale>
        <p:origin x="1288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tableStyles" Target="tableStyle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notesMaster" Target="notesMasters/notesMaster1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viewProps" Target="viewProp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E918EF-26F2-F641-9B39-65E2E78847ED}" type="datetimeFigureOut">
              <a:rPr lang="en-US" smtClean="0"/>
              <a:t>2/27/24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13207C-337C-5744-B32B-244402CD9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082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09" name="Slide Image Placeholder 1">
            <a:extLst>
              <a:ext uri="{FF2B5EF4-FFF2-40B4-BE49-F238E27FC236}">
                <a16:creationId xmlns:a16="http://schemas.microsoft.com/office/drawing/2014/main" id="{9F89591F-69A1-9C4F-BD18-A3C91BB9936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1010" name="Notes Placeholder 2">
            <a:extLst>
              <a:ext uri="{FF2B5EF4-FFF2-40B4-BE49-F238E27FC236}">
                <a16:creationId xmlns:a16="http://schemas.microsoft.com/office/drawing/2014/main" id="{8FDBB0DC-0B4E-C04A-B70B-BD051664A0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171011" name="Slide Number Placeholder 3">
            <a:extLst>
              <a:ext uri="{FF2B5EF4-FFF2-40B4-BE49-F238E27FC236}">
                <a16:creationId xmlns:a16="http://schemas.microsoft.com/office/drawing/2014/main" id="{775BE4CF-321E-DE48-9EAB-F263821B2B3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AE391AE-CB97-1345-BE01-CAB150F63CD7}" type="slidenum">
              <a:rPr lang="en-US" altLang="en-US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46908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108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439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109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7519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110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8413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1090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09" name="Slide Image Placeholder 1">
            <a:extLst>
              <a:ext uri="{FF2B5EF4-FFF2-40B4-BE49-F238E27FC236}">
                <a16:creationId xmlns:a16="http://schemas.microsoft.com/office/drawing/2014/main" id="{9F89591F-69A1-9C4F-BD18-A3C91BB9936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1010" name="Notes Placeholder 2">
            <a:extLst>
              <a:ext uri="{FF2B5EF4-FFF2-40B4-BE49-F238E27FC236}">
                <a16:creationId xmlns:a16="http://schemas.microsoft.com/office/drawing/2014/main" id="{8FDBB0DC-0B4E-C04A-B70B-BD051664A0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171011" name="Slide Number Placeholder 3">
            <a:extLst>
              <a:ext uri="{FF2B5EF4-FFF2-40B4-BE49-F238E27FC236}">
                <a16:creationId xmlns:a16="http://schemas.microsoft.com/office/drawing/2014/main" id="{775BE4CF-321E-DE48-9EAB-F263821B2B3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AE391AE-CB97-1345-BE01-CAB150F63CD7}" type="slidenum">
              <a:rPr lang="en-US" altLang="en-US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263251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sorted or inversely sorted data (and there are other cases as well)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4876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6327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8676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1835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798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83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107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88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3A271A1-F6D6-438B-A432-4747EE7ECD40}" type="datetimeFigureOut">
              <a:rPr lang="en-US" smtClean="0"/>
              <a:pPr algn="ctr" eaLnBrk="1" latinLnBrk="0" hangingPunct="1"/>
              <a:t>2/27/24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2/27/24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2/27/24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2/27/24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2/27/24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2/27/24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2/27/24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2/27/24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2/27/24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2/27/24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2/27/24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2/27/24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0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0.png"/><Relationship Id="rId5" Type="http://schemas.openxmlformats.org/officeDocument/2006/relationships/image" Target="../media/image30.png"/><Relationship Id="rId4" Type="http://schemas.openxmlformats.org/officeDocument/2006/relationships/image" Target="../media/image280.png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9.png"/><Relationship Id="rId4" Type="http://schemas.openxmlformats.org/officeDocument/2006/relationships/image" Target="../media/image35.png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5.png"/><Relationship Id="rId4" Type="http://schemas.openxmlformats.org/officeDocument/2006/relationships/image" Target="../media/image40.png"/></Relationships>
</file>

<file path=ppt/slides/_rels/slide10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1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Relationship Id="rId9" Type="http://schemas.openxmlformats.org/officeDocument/2006/relationships/image" Target="../media/image46.png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34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0.png"/><Relationship Id="rId5" Type="http://schemas.openxmlformats.org/officeDocument/2006/relationships/image" Target="../media/image30.png"/><Relationship Id="rId4" Type="http://schemas.openxmlformats.org/officeDocument/2006/relationships/image" Target="../media/image280.png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36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0.png"/><Relationship Id="rId5" Type="http://schemas.openxmlformats.org/officeDocument/2006/relationships/image" Target="../media/image30.png"/><Relationship Id="rId4" Type="http://schemas.openxmlformats.org/officeDocument/2006/relationships/image" Target="../media/image28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0.png"/><Relationship Id="rId3" Type="http://schemas.openxmlformats.org/officeDocument/2006/relationships/image" Target="../media/image24.png"/><Relationship Id="rId7" Type="http://schemas.openxmlformats.org/officeDocument/2006/relationships/image" Target="../media/image36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0.png"/><Relationship Id="rId5" Type="http://schemas.openxmlformats.org/officeDocument/2006/relationships/image" Target="../media/image30.png"/><Relationship Id="rId10" Type="http://schemas.openxmlformats.org/officeDocument/2006/relationships/image" Target="../media/image390.png"/><Relationship Id="rId4" Type="http://schemas.openxmlformats.org/officeDocument/2006/relationships/image" Target="../media/image280.png"/><Relationship Id="rId9" Type="http://schemas.openxmlformats.org/officeDocument/2006/relationships/image" Target="../media/image380.png"/></Relationships>
</file>

<file path=ppt/slides/_rels/slide1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0.png"/><Relationship Id="rId3" Type="http://schemas.openxmlformats.org/officeDocument/2006/relationships/image" Target="../media/image24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0.png"/><Relationship Id="rId5" Type="http://schemas.openxmlformats.org/officeDocument/2006/relationships/image" Target="../media/image30.png"/><Relationship Id="rId4" Type="http://schemas.openxmlformats.org/officeDocument/2006/relationships/image" Target="../media/image280.png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0.png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0.png"/><Relationship Id="rId2" Type="http://schemas.openxmlformats.org/officeDocument/2006/relationships/image" Target="../media/image4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0.png"/><Relationship Id="rId5" Type="http://schemas.openxmlformats.org/officeDocument/2006/relationships/image" Target="../media/image460.png"/><Relationship Id="rId4" Type="http://schemas.openxmlformats.org/officeDocument/2006/relationships/image" Target="../media/image450.png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vDHFF4wjWYU" TargetMode="Externa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emf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Binary search trees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David Kauchak</a:t>
            </a:r>
            <a:br>
              <a:rPr lang="en-US" dirty="0"/>
            </a:br>
            <a:r>
              <a:rPr lang="en-US" dirty="0"/>
              <a:t>CS 140 – Spring 2024</a:t>
            </a:r>
          </a:p>
        </p:txBody>
      </p:sp>
    </p:spTree>
    <p:extLst>
      <p:ext uri="{BB962C8B-B14F-4D97-AF65-F5344CB8AC3E}">
        <p14:creationId xmlns:p14="http://schemas.microsoft.com/office/powerpoint/2010/main" val="36512003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C7A6A786-14F5-8D46-96F8-8EBAFEE7B3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Operations</a:t>
            </a:r>
          </a:p>
        </p:txBody>
      </p:sp>
      <p:sp>
        <p:nvSpPr>
          <p:cNvPr id="22530" name="Rectangle 3">
            <a:extLst>
              <a:ext uri="{FF2B5EF4-FFF2-40B4-BE49-F238E27FC236}">
                <a16:creationId xmlns:a16="http://schemas.microsoft.com/office/drawing/2014/main" id="{4A08F6FA-E729-4C48-BE18-2AC2494389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135" y="1600200"/>
            <a:ext cx="8827265" cy="50292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dirty="0"/>
              <a:t>Search(T, k) – Does value k exist in tree T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dirty="0"/>
              <a:t>Insert(T, k) – Insert value k into tree T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dirty="0"/>
              <a:t>Delete(T, x) – Delete node x from tree T 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dirty="0"/>
              <a:t>Minimum(T) – What is the smallest value in the tree?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dirty="0"/>
              <a:t>Maximum(T) – What is the largest value in the tree?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dirty="0">
                <a:solidFill>
                  <a:srgbClr val="FF6600"/>
                </a:solidFill>
              </a:rPr>
              <a:t>Successor</a:t>
            </a:r>
            <a:r>
              <a:rPr lang="en-US" altLang="en-US" sz="2400" dirty="0"/>
              <a:t>(T, x) – What is the next element in sorted order after x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dirty="0">
                <a:solidFill>
                  <a:srgbClr val="FF6600"/>
                </a:solidFill>
              </a:rPr>
              <a:t>Predecessor</a:t>
            </a:r>
            <a:r>
              <a:rPr lang="en-US" altLang="en-US" sz="2400" dirty="0"/>
              <a:t>(T, x) – What is the previous element in sorted order of x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dirty="0">
                <a:solidFill>
                  <a:srgbClr val="FF6600"/>
                </a:solidFill>
              </a:rPr>
              <a:t>Median</a:t>
            </a:r>
            <a:r>
              <a:rPr lang="en-US" altLang="en-US" sz="2800" dirty="0"/>
              <a:t>(T) – return the median of the values in tree T</a:t>
            </a:r>
          </a:p>
        </p:txBody>
      </p:sp>
    </p:spTree>
    <p:extLst>
      <p:ext uri="{BB962C8B-B14F-4D97-AF65-F5344CB8AC3E}">
        <p14:creationId xmlns:p14="http://schemas.microsoft.com/office/powerpoint/2010/main" val="1453942914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D8E70-CF5E-564E-AEDE-AC2A14E43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Bounding the height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0E6732-7AF7-3443-9CF2-97981B8CE8C1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324852" y="1614704"/>
                <a:ext cx="8193505" cy="112909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/>
                  <a:t>Claim 2: The subtree rooted at any node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800" dirty="0"/>
                  <a:t> contains at least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𝑏h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2800" i="1" dirty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800" dirty="0"/>
                  <a:t> internal (non-leaf) nodes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0E6732-7AF7-3443-9CF2-97981B8CE8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324852" y="1614704"/>
                <a:ext cx="8193505" cy="1129092"/>
              </a:xfrm>
              <a:blipFill>
                <a:blip r:embed="rId2"/>
                <a:stretch>
                  <a:fillRect l="-1548" t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1308D47D-9DF0-684D-9B8E-F4A98D02A04C}"/>
              </a:ext>
            </a:extLst>
          </p:cNvPr>
          <p:cNvSpPr txBox="1"/>
          <p:nvPr/>
        </p:nvSpPr>
        <p:spPr>
          <a:xfrm>
            <a:off x="324852" y="2908467"/>
            <a:ext cx="14622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Base case:</a:t>
            </a:r>
          </a:p>
        </p:txBody>
      </p:sp>
    </p:spTree>
    <p:extLst>
      <p:ext uri="{BB962C8B-B14F-4D97-AF65-F5344CB8AC3E}">
        <p14:creationId xmlns:p14="http://schemas.microsoft.com/office/powerpoint/2010/main" val="3810741925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D8E70-CF5E-564E-AEDE-AC2A14E43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Bounding the height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0E6732-7AF7-3443-9CF2-97981B8CE8C1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324852" y="1614704"/>
                <a:ext cx="8193505" cy="112909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/>
                  <a:t>Claim 2: The subtree rooted at any node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800" dirty="0"/>
                  <a:t> contains at least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𝑏h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2800" i="1" dirty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800" dirty="0"/>
                  <a:t> internal (non-leaf) nodes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0E6732-7AF7-3443-9CF2-97981B8CE8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324852" y="1614704"/>
                <a:ext cx="8193505" cy="1129092"/>
              </a:xfrm>
              <a:blipFill>
                <a:blip r:embed="rId2"/>
                <a:stretch>
                  <a:fillRect l="-1548" t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308D47D-9DF0-684D-9B8E-F4A98D02A04C}"/>
                  </a:ext>
                </a:extLst>
              </p:cNvPr>
              <p:cNvSpPr txBox="1"/>
              <p:nvPr/>
            </p:nvSpPr>
            <p:spPr>
              <a:xfrm>
                <a:off x="324852" y="2908467"/>
                <a:ext cx="345126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Base case: </a:t>
                </a:r>
                <a:r>
                  <a:rPr lang="en-US" sz="2400" dirty="0">
                    <a:solidFill>
                      <a:srgbClr val="0070FF"/>
                    </a:solidFill>
                  </a:rPr>
                  <a:t>leaf (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70FF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400" i="1" dirty="0">
                        <a:solidFill>
                          <a:srgbClr val="007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solidFill>
                          <a:srgbClr val="0070FF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>
                        <a:solidFill>
                          <a:srgbClr val="0070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0070FF"/>
                    </a:solidFill>
                  </a:rPr>
                  <a:t> = 0)</a:t>
                </a:r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308D47D-9DF0-684D-9B8E-F4A98D02A0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852" y="2908467"/>
                <a:ext cx="3451266" cy="461665"/>
              </a:xfrm>
              <a:prstGeom prst="rect">
                <a:avLst/>
              </a:prstGeom>
              <a:blipFill>
                <a:blip r:embed="rId3"/>
                <a:stretch>
                  <a:fillRect l="-2574" t="-8108" r="-183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CD7912F-0C43-9542-B475-E02538542EE1}"/>
                  </a:ext>
                </a:extLst>
              </p:cNvPr>
              <p:cNvSpPr txBox="1"/>
              <p:nvPr/>
            </p:nvSpPr>
            <p:spPr>
              <a:xfrm>
                <a:off x="1778271" y="3534803"/>
                <a:ext cx="16579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𝑏h</m:t>
                      </m:r>
                      <m:d>
                        <m:d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CD7912F-0C43-9542-B475-E02538542E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8271" y="3534803"/>
                <a:ext cx="1657954" cy="461665"/>
              </a:xfrm>
              <a:prstGeom prst="rect">
                <a:avLst/>
              </a:prstGeom>
              <a:blipFill>
                <a:blip r:embed="rId4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89D24F5-F08A-5F40-940B-E18E1A535C34}"/>
                  </a:ext>
                </a:extLst>
              </p:cNvPr>
              <p:cNvSpPr txBox="1"/>
              <p:nvPr/>
            </p:nvSpPr>
            <p:spPr>
              <a:xfrm>
                <a:off x="1730143" y="4020532"/>
                <a:ext cx="168821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−1=0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89D24F5-F08A-5F40-940B-E18E1A535C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0143" y="4020532"/>
                <a:ext cx="1688219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FB334BA7-7B78-2D47-B60C-48E5599C4F79}"/>
                  </a:ext>
                </a:extLst>
              </p:cNvPr>
              <p:cNvSpPr/>
              <p:nvPr/>
            </p:nvSpPr>
            <p:spPr>
              <a:xfrm>
                <a:off x="4766164" y="3534803"/>
                <a:ext cx="3547519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𝑏h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 black height of node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: number of </a:t>
                </a:r>
                <a:r>
                  <a:rPr lang="en-US" dirty="0">
                    <a:solidFill>
                      <a:srgbClr val="00B050"/>
                    </a:solidFill>
                  </a:rPr>
                  <a:t>black nodes</a:t>
                </a:r>
                <a:r>
                  <a:rPr lang="en-US" dirty="0"/>
                  <a:t> on a path from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to leaf (</a:t>
                </a:r>
                <a:r>
                  <a:rPr lang="en-US" b="1" dirty="0"/>
                  <a:t>not</a:t>
                </a:r>
                <a:r>
                  <a:rPr lang="en-US" dirty="0"/>
                  <a:t> including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FB334BA7-7B78-2D47-B60C-48E5599C4F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6164" y="3534803"/>
                <a:ext cx="3547519" cy="923330"/>
              </a:xfrm>
              <a:prstGeom prst="rect">
                <a:avLst/>
              </a:prstGeom>
              <a:blipFill>
                <a:blip r:embed="rId6"/>
                <a:stretch>
                  <a:fillRect l="-1429" t="-2740" b="-10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4570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D8E70-CF5E-564E-AEDE-AC2A14E43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Bounding the height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0E6732-7AF7-3443-9CF2-97981B8CE8C1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324852" y="1614704"/>
                <a:ext cx="8193505" cy="112909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/>
                  <a:t>Claim 2: The subtree rooted at any node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800" dirty="0"/>
                  <a:t> contains at least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𝑏h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2800" i="1" dirty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800" dirty="0"/>
                  <a:t> internal (non-leaf) nodes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0E6732-7AF7-3443-9CF2-97981B8CE8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324852" y="1614704"/>
                <a:ext cx="8193505" cy="1129092"/>
              </a:xfrm>
              <a:blipFill>
                <a:blip r:embed="rId3"/>
                <a:stretch>
                  <a:fillRect l="-1548" t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308D47D-9DF0-684D-9B8E-F4A98D02A04C}"/>
                  </a:ext>
                </a:extLst>
              </p:cNvPr>
              <p:cNvSpPr txBox="1"/>
              <p:nvPr/>
            </p:nvSpPr>
            <p:spPr>
              <a:xfrm>
                <a:off x="324852" y="2764083"/>
                <a:ext cx="31762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Inductive case: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70FF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400" i="1" dirty="0">
                        <a:solidFill>
                          <a:srgbClr val="007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solidFill>
                          <a:srgbClr val="0070FF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>
                        <a:solidFill>
                          <a:srgbClr val="0070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0070FF"/>
                    </a:solidFill>
                  </a:rPr>
                  <a:t> &gt; 0</a:t>
                </a:r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308D47D-9DF0-684D-9B8E-F4A98D02A0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852" y="2764083"/>
                <a:ext cx="3176254" cy="461665"/>
              </a:xfrm>
              <a:prstGeom prst="rect">
                <a:avLst/>
              </a:prstGeom>
              <a:blipFill>
                <a:blip r:embed="rId4"/>
                <a:stretch>
                  <a:fillRect l="-2789" t="-10811" r="-1992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F50DB4B-824C-4049-B995-B4EC5A06F9E8}"/>
                  </a:ext>
                </a:extLst>
              </p:cNvPr>
              <p:cNvSpPr txBox="1"/>
              <p:nvPr/>
            </p:nvSpPr>
            <p:spPr>
              <a:xfrm>
                <a:off x="336884" y="3284365"/>
                <a:ext cx="6704336" cy="4769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IH: Assume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𝑏h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2400" i="1" dirty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400" dirty="0"/>
                  <a:t> for all y that are </a:t>
                </a:r>
                <a:r>
                  <a:rPr lang="en-US" sz="2400" i="1" dirty="0"/>
                  <a:t>subtrees of x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F50DB4B-824C-4049-B995-B4EC5A06F9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884" y="3284365"/>
                <a:ext cx="6704336" cy="476990"/>
              </a:xfrm>
              <a:prstGeom prst="rect">
                <a:avLst/>
              </a:prstGeom>
              <a:blipFill>
                <a:blip r:embed="rId5"/>
                <a:stretch>
                  <a:fillRect l="-1323" t="-7692" b="-256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6269845-1509-B247-A286-26C16DEC1AF8}"/>
                  </a:ext>
                </a:extLst>
              </p:cNvPr>
              <p:cNvSpPr txBox="1"/>
              <p:nvPr/>
            </p:nvSpPr>
            <p:spPr>
              <a:xfrm>
                <a:off x="757508" y="5868160"/>
                <a:ext cx="732819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𝑏h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: black height of node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: number of </a:t>
                </a:r>
                <a:r>
                  <a:rPr lang="en-US" sz="2400" dirty="0">
                    <a:solidFill>
                      <a:srgbClr val="00B050"/>
                    </a:solidFill>
                  </a:rPr>
                  <a:t>black nodes</a:t>
                </a:r>
                <a:r>
                  <a:rPr lang="en-US" sz="2400" dirty="0"/>
                  <a:t> on a path from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to leaf (</a:t>
                </a:r>
                <a:r>
                  <a:rPr lang="en-US" sz="2400" b="1" dirty="0"/>
                  <a:t>not</a:t>
                </a:r>
                <a:r>
                  <a:rPr lang="en-US" sz="2400" dirty="0"/>
                  <a:t> including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)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6269845-1509-B247-A286-26C16DEC1A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508" y="5868160"/>
                <a:ext cx="7328192" cy="830997"/>
              </a:xfrm>
              <a:prstGeom prst="rect">
                <a:avLst/>
              </a:prstGeom>
              <a:blipFill>
                <a:blip r:embed="rId6"/>
                <a:stretch>
                  <a:fillRect l="-1386" t="-4545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8743A02-BC7B-444C-B2CA-CF14DF942FBC}"/>
                  </a:ext>
                </a:extLst>
              </p:cNvPr>
              <p:cNvSpPr txBox="1"/>
              <p:nvPr/>
            </p:nvSpPr>
            <p:spPr>
              <a:xfrm>
                <a:off x="1635452" y="4446308"/>
                <a:ext cx="525156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srgbClr val="FF0000"/>
                    </a:solidFill>
                  </a:rPr>
                  <a:t>What is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𝑏h</m:t>
                    </m:r>
                    <m:r>
                      <a:rPr lang="en-US" sz="2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𝑐h𝑖𝑙𝑑</m:t>
                    </m:r>
                    <m:r>
                      <a:rPr lang="en-US" sz="28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srgbClr val="FF0000"/>
                    </a:solidFill>
                  </a:rPr>
                  <a:t> </a:t>
                </a:r>
                <a:r>
                  <a:rPr lang="en-US" sz="2800" dirty="0" err="1">
                    <a:solidFill>
                      <a:srgbClr val="FF0000"/>
                    </a:solidFill>
                  </a:rPr>
                  <a:t>w.r.t.</a:t>
                </a:r>
                <a:r>
                  <a:rPr lang="en-US" sz="28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𝑏h</m:t>
                    </m:r>
                    <m:r>
                      <a:rPr lang="en-US" sz="2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srgbClr val="FF0000"/>
                    </a:solidFill>
                  </a:rPr>
                  <a:t>?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8743A02-BC7B-444C-B2CA-CF14DF942F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5452" y="4446308"/>
                <a:ext cx="5251566" cy="523220"/>
              </a:xfrm>
              <a:prstGeom prst="rect">
                <a:avLst/>
              </a:prstGeom>
              <a:blipFill>
                <a:blip r:embed="rId7"/>
                <a:stretch>
                  <a:fillRect l="-2410" t="-9302" r="-2169" b="-302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5979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D8E70-CF5E-564E-AEDE-AC2A14E43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Bounding the height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0E6732-7AF7-3443-9CF2-97981B8CE8C1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324852" y="1614704"/>
                <a:ext cx="8193505" cy="112909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/>
                  <a:t>Claim 2: The subtree rooted at any node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800" dirty="0"/>
                  <a:t> contains at least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𝑏h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2800" i="1" dirty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800" dirty="0"/>
                  <a:t> internal (non-leaf) nodes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0E6732-7AF7-3443-9CF2-97981B8CE8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324852" y="1614704"/>
                <a:ext cx="8193505" cy="1129092"/>
              </a:xfrm>
              <a:blipFill>
                <a:blip r:embed="rId3"/>
                <a:stretch>
                  <a:fillRect l="-1548" t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308D47D-9DF0-684D-9B8E-F4A98D02A04C}"/>
                  </a:ext>
                </a:extLst>
              </p:cNvPr>
              <p:cNvSpPr txBox="1"/>
              <p:nvPr/>
            </p:nvSpPr>
            <p:spPr>
              <a:xfrm>
                <a:off x="324852" y="2764083"/>
                <a:ext cx="317465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Inductive case: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70FF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400" i="1" dirty="0">
                        <a:solidFill>
                          <a:srgbClr val="007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solidFill>
                          <a:srgbClr val="0070FF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>
                        <a:solidFill>
                          <a:srgbClr val="0070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0070FF"/>
                    </a:solidFill>
                  </a:rPr>
                  <a:t> &gt; 0</a:t>
                </a:r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308D47D-9DF0-684D-9B8E-F4A98D02A0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852" y="2764083"/>
                <a:ext cx="3174652" cy="461665"/>
              </a:xfrm>
              <a:prstGeom prst="rect">
                <a:avLst/>
              </a:prstGeom>
              <a:blipFill>
                <a:blip r:embed="rId4"/>
                <a:stretch>
                  <a:fillRect l="-2789" t="-10811" r="-1594" b="-270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F50DB4B-824C-4049-B995-B4EC5A06F9E8}"/>
                  </a:ext>
                </a:extLst>
              </p:cNvPr>
              <p:cNvSpPr txBox="1"/>
              <p:nvPr/>
            </p:nvSpPr>
            <p:spPr>
              <a:xfrm>
                <a:off x="336884" y="3284365"/>
                <a:ext cx="6704336" cy="4769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IH: Assume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𝑏h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2400" i="1" dirty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400" dirty="0"/>
                  <a:t> for all y that are </a:t>
                </a:r>
                <a:r>
                  <a:rPr lang="en-US" sz="2400" i="1" dirty="0"/>
                  <a:t>subtrees of x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F50DB4B-824C-4049-B995-B4EC5A06F9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884" y="3284365"/>
                <a:ext cx="6704336" cy="476990"/>
              </a:xfrm>
              <a:prstGeom prst="rect">
                <a:avLst/>
              </a:prstGeom>
              <a:blipFill>
                <a:blip r:embed="rId5"/>
                <a:stretch>
                  <a:fillRect l="-1323" t="-7692" b="-256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6269845-1509-B247-A286-26C16DEC1AF8}"/>
                  </a:ext>
                </a:extLst>
              </p:cNvPr>
              <p:cNvSpPr txBox="1"/>
              <p:nvPr/>
            </p:nvSpPr>
            <p:spPr>
              <a:xfrm>
                <a:off x="757508" y="5868160"/>
                <a:ext cx="732819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𝑏h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: black height of node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: number of </a:t>
                </a:r>
                <a:r>
                  <a:rPr lang="en-US" sz="2400" dirty="0">
                    <a:solidFill>
                      <a:srgbClr val="00B050"/>
                    </a:solidFill>
                  </a:rPr>
                  <a:t>black nodes</a:t>
                </a:r>
                <a:r>
                  <a:rPr lang="en-US" sz="2400" dirty="0"/>
                  <a:t> on a path from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to leaf (</a:t>
                </a:r>
                <a:r>
                  <a:rPr lang="en-US" sz="2400" b="1" dirty="0"/>
                  <a:t>not</a:t>
                </a:r>
                <a:r>
                  <a:rPr lang="en-US" sz="2400" dirty="0"/>
                  <a:t> including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)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6269845-1509-B247-A286-26C16DEC1A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508" y="5868160"/>
                <a:ext cx="7328192" cy="830997"/>
              </a:xfrm>
              <a:prstGeom prst="rect">
                <a:avLst/>
              </a:prstGeom>
              <a:blipFill>
                <a:blip r:embed="rId6"/>
                <a:stretch>
                  <a:fillRect l="-1386" t="-4545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8743A02-BC7B-444C-B2CA-CF14DF942FBC}"/>
                  </a:ext>
                </a:extLst>
              </p:cNvPr>
              <p:cNvSpPr txBox="1"/>
              <p:nvPr/>
            </p:nvSpPr>
            <p:spPr>
              <a:xfrm>
                <a:off x="989104" y="3969254"/>
                <a:ext cx="559544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srgbClr val="0070FF"/>
                    </a:solidFill>
                  </a:rPr>
                  <a:t>x is red: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0070FF"/>
                        </a:solidFill>
                        <a:latin typeface="Cambria Math" panose="02040503050406030204" pitchFamily="18" charset="0"/>
                      </a:rPr>
                      <m:t>𝑏h</m:t>
                    </m:r>
                    <m:r>
                      <a:rPr lang="en-US" sz="2800" i="1" dirty="0" smtClean="0">
                        <a:solidFill>
                          <a:srgbClr val="007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dirty="0" smtClean="0">
                        <a:solidFill>
                          <a:srgbClr val="0070FF"/>
                        </a:solidFill>
                        <a:latin typeface="Cambria Math" panose="02040503050406030204" pitchFamily="18" charset="0"/>
                      </a:rPr>
                      <m:t>𝑐h𝑖𝑙𝑑</m:t>
                    </m:r>
                    <m:r>
                      <a:rPr lang="en-US" sz="2800" i="1" dirty="0" smtClean="0">
                        <a:solidFill>
                          <a:srgbClr val="007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dirty="0" smtClean="0">
                        <a:solidFill>
                          <a:srgbClr val="0070FF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 dirty="0" smtClean="0">
                        <a:solidFill>
                          <a:srgbClr val="0070FF"/>
                        </a:solidFill>
                        <a:latin typeface="Cambria Math" panose="02040503050406030204" pitchFamily="18" charset="0"/>
                      </a:rPr>
                      <m:t>)) = </m:t>
                    </m:r>
                    <m:r>
                      <a:rPr lang="en-US" sz="2800" i="1" dirty="0" err="1" smtClean="0">
                        <a:solidFill>
                          <a:srgbClr val="0070FF"/>
                        </a:solidFill>
                        <a:latin typeface="Cambria Math" panose="02040503050406030204" pitchFamily="18" charset="0"/>
                      </a:rPr>
                      <m:t>𝑏h</m:t>
                    </m:r>
                    <m:r>
                      <a:rPr lang="en-US" sz="2800" i="1" dirty="0" smtClean="0">
                        <a:solidFill>
                          <a:srgbClr val="007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dirty="0" smtClean="0">
                        <a:solidFill>
                          <a:srgbClr val="0070FF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 dirty="0" smtClean="0">
                        <a:solidFill>
                          <a:srgbClr val="0070FF"/>
                        </a:solidFill>
                        <a:latin typeface="Cambria Math" panose="02040503050406030204" pitchFamily="18" charset="0"/>
                      </a:rPr>
                      <m:t>)−1</m:t>
                    </m:r>
                  </m:oMath>
                </a14:m>
                <a:endParaRPr lang="en-US" sz="2800" dirty="0">
                  <a:solidFill>
                    <a:srgbClr val="0070FF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8743A02-BC7B-444C-B2CA-CF14DF942F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104" y="3969254"/>
                <a:ext cx="5595443" cy="523220"/>
              </a:xfrm>
              <a:prstGeom prst="rect">
                <a:avLst/>
              </a:prstGeom>
              <a:blipFill>
                <a:blip r:embed="rId7"/>
                <a:stretch>
                  <a:fillRect l="-2262" t="-11905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3709119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B15FC-8B6B-1D47-8765-9C79C5B84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Bounding the height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D99BFA6-88C7-2A41-B449-F9C752B8D5EA}"/>
              </a:ext>
            </a:extLst>
          </p:cNvPr>
          <p:cNvSpPr/>
          <p:nvPr/>
        </p:nvSpPr>
        <p:spPr>
          <a:xfrm>
            <a:off x="3905330" y="3088381"/>
            <a:ext cx="555138" cy="565484"/>
          </a:xfrm>
          <a:prstGeom prst="ellipse">
            <a:avLst/>
          </a:prstGeom>
          <a:solidFill>
            <a:srgbClr val="FF0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EC74E73-E302-FA45-A538-172EAE78C7E5}"/>
                  </a:ext>
                </a:extLst>
              </p:cNvPr>
              <p:cNvSpPr txBox="1"/>
              <p:nvPr/>
            </p:nvSpPr>
            <p:spPr>
              <a:xfrm>
                <a:off x="3949299" y="3064314"/>
                <a:ext cx="48571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EC74E73-E302-FA45-A538-172EAE78C7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9299" y="3064314"/>
                <a:ext cx="485710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C920C7A-EA87-C949-86F2-139DE9BA9DC1}"/>
              </a:ext>
            </a:extLst>
          </p:cNvPr>
          <p:cNvCxnSpPr>
            <a:cxnSpLocks/>
            <a:stCxn id="4" idx="3"/>
          </p:cNvCxnSpPr>
          <p:nvPr/>
        </p:nvCxnSpPr>
        <p:spPr>
          <a:xfrm flipH="1">
            <a:off x="3431944" y="3571052"/>
            <a:ext cx="554684" cy="70845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68F4DD8-6544-884C-BCCD-74CD4DF3C30A}"/>
              </a:ext>
            </a:extLst>
          </p:cNvPr>
          <p:cNvCxnSpPr>
            <a:cxnSpLocks/>
            <a:stCxn id="4" idx="5"/>
          </p:cNvCxnSpPr>
          <p:nvPr/>
        </p:nvCxnSpPr>
        <p:spPr>
          <a:xfrm>
            <a:off x="4379170" y="3571052"/>
            <a:ext cx="529226" cy="70845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riangle 7">
            <a:extLst>
              <a:ext uri="{FF2B5EF4-FFF2-40B4-BE49-F238E27FC236}">
                <a16:creationId xmlns:a16="http://schemas.microsoft.com/office/drawing/2014/main" id="{86568A1E-6787-CD46-BC81-7DAEFD4E3DB8}"/>
              </a:ext>
            </a:extLst>
          </p:cNvPr>
          <p:cNvSpPr/>
          <p:nvPr/>
        </p:nvSpPr>
        <p:spPr>
          <a:xfrm>
            <a:off x="3070688" y="4268885"/>
            <a:ext cx="722511" cy="770021"/>
          </a:xfrm>
          <a:prstGeom prst="triangl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BF81BEF8-48CC-F04A-95A3-B09F60C8B3EC}"/>
              </a:ext>
            </a:extLst>
          </p:cNvPr>
          <p:cNvSpPr/>
          <p:nvPr/>
        </p:nvSpPr>
        <p:spPr>
          <a:xfrm>
            <a:off x="4547140" y="4270294"/>
            <a:ext cx="722511" cy="770021"/>
          </a:xfrm>
          <a:prstGeom prst="triangl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5459B53-1431-9448-930B-774CF769C142}"/>
                  </a:ext>
                </a:extLst>
              </p:cNvPr>
              <p:cNvSpPr txBox="1"/>
              <p:nvPr/>
            </p:nvSpPr>
            <p:spPr>
              <a:xfrm>
                <a:off x="533191" y="1917033"/>
                <a:ext cx="4069063" cy="5786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srgbClr val="0070FF"/>
                    </a:solidFill>
                  </a:rPr>
                  <a:t>x is red: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0070FF"/>
                        </a:solidFill>
                        <a:latin typeface="Cambria Math" panose="02040503050406030204" pitchFamily="18" charset="0"/>
                      </a:rPr>
                      <m:t>𝑏h</m:t>
                    </m:r>
                    <m:d>
                      <m:dPr>
                        <m:ctrlPr>
                          <a:rPr lang="en-US" sz="2800" i="1" dirty="0" smtClean="0">
                            <a:solidFill>
                              <a:srgbClr val="007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dirty="0" smtClean="0">
                            <a:solidFill>
                              <a:srgbClr val="0070FF"/>
                            </a:solidFill>
                            <a:latin typeface="Cambria Math" panose="02040503050406030204" pitchFamily="18" charset="0"/>
                          </a:rPr>
                          <m:t>𝑐h𝑖𝑙𝑑</m:t>
                        </m:r>
                        <m:d>
                          <m:dPr>
                            <m:ctrlPr>
                              <a:rPr lang="en-US" sz="2800" i="1" dirty="0" smtClean="0">
                                <a:solidFill>
                                  <a:srgbClr val="007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 dirty="0" smtClean="0">
                                <a:solidFill>
                                  <a:srgbClr val="0070FF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sz="2800" i="1" dirty="0" smtClean="0">
                        <a:solidFill>
                          <a:srgbClr val="007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dirty="0" smtClean="0">
                        <a:solidFill>
                          <a:srgbClr val="0070FF"/>
                        </a:solidFill>
                        <a:latin typeface="Cambria Math" panose="02040503050406030204" pitchFamily="18" charset="0"/>
                      </a:rPr>
                      <m:t> ?</m:t>
                    </m:r>
                  </m:oMath>
                </a14:m>
                <a:endParaRPr lang="en-US" sz="2800" dirty="0">
                  <a:solidFill>
                    <a:srgbClr val="0070FF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5459B53-1431-9448-930B-774CF769C1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191" y="1917033"/>
                <a:ext cx="4069063" cy="578685"/>
              </a:xfrm>
              <a:prstGeom prst="rect">
                <a:avLst/>
              </a:prstGeom>
              <a:blipFill>
                <a:blip r:embed="rId3"/>
                <a:stretch>
                  <a:fillRect l="-2795" t="-4255" b="-23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A6F3985-F766-894F-8375-FEDD442A2E10}"/>
                  </a:ext>
                </a:extLst>
              </p:cNvPr>
              <p:cNvSpPr txBox="1"/>
              <p:nvPr/>
            </p:nvSpPr>
            <p:spPr>
              <a:xfrm>
                <a:off x="911822" y="4017898"/>
                <a:ext cx="229210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srgbClr val="0070FF"/>
                          </a:solidFill>
                          <a:latin typeface="Cambria Math" panose="02040503050406030204" pitchFamily="18" charset="0"/>
                        </a:rPr>
                        <m:t>𝑏h</m:t>
                      </m:r>
                      <m:r>
                        <a:rPr lang="en-US" sz="2800" i="1" dirty="0" smtClean="0">
                          <a:solidFill>
                            <a:srgbClr val="0070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 dirty="0" smtClean="0">
                          <a:solidFill>
                            <a:srgbClr val="0070FF"/>
                          </a:solidFill>
                          <a:latin typeface="Cambria Math" panose="02040503050406030204" pitchFamily="18" charset="0"/>
                        </a:rPr>
                        <m:t>𝑐h𝑖𝑙𝑑</m:t>
                      </m:r>
                      <m:d>
                        <m:dPr>
                          <m:ctrlPr>
                            <a:rPr lang="en-US" sz="2800" i="1" dirty="0" smtClean="0">
                              <a:solidFill>
                                <a:srgbClr val="007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 smtClean="0">
                              <a:solidFill>
                                <a:srgbClr val="0070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b="0" i="1" dirty="0" smtClean="0">
                          <a:solidFill>
                            <a:srgbClr val="0070F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>
                  <a:solidFill>
                    <a:srgbClr val="0070FF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A6F3985-F766-894F-8375-FEDD442A2E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822" y="4017898"/>
                <a:ext cx="2292102" cy="523220"/>
              </a:xfrm>
              <a:prstGeom prst="rect">
                <a:avLst/>
              </a:prstGeom>
              <a:blipFill>
                <a:blip r:embed="rId4"/>
                <a:stretch>
                  <a:fillRect r="-552"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B6F7F7B-8B8A-6942-BFE1-0233B8865A4D}"/>
                  </a:ext>
                </a:extLst>
              </p:cNvPr>
              <p:cNvSpPr txBox="1"/>
              <p:nvPr/>
            </p:nvSpPr>
            <p:spPr>
              <a:xfrm>
                <a:off x="5067721" y="4007275"/>
                <a:ext cx="214315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0070FF"/>
                        </a:solidFill>
                        <a:latin typeface="Cambria Math" panose="02040503050406030204" pitchFamily="18" charset="0"/>
                      </a:rPr>
                      <m:t>𝑏h</m:t>
                    </m:r>
                    <m:r>
                      <a:rPr lang="en-US" sz="2800" i="1" dirty="0" smtClean="0">
                        <a:solidFill>
                          <a:srgbClr val="007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dirty="0" smtClean="0">
                        <a:solidFill>
                          <a:srgbClr val="0070FF"/>
                        </a:solidFill>
                        <a:latin typeface="Cambria Math" panose="02040503050406030204" pitchFamily="18" charset="0"/>
                      </a:rPr>
                      <m:t>𝑐h𝑖𝑙𝑑</m:t>
                    </m:r>
                    <m:r>
                      <a:rPr lang="en-US" sz="2800" i="1" dirty="0" smtClean="0">
                        <a:solidFill>
                          <a:srgbClr val="007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dirty="0" smtClean="0">
                        <a:solidFill>
                          <a:srgbClr val="0070FF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dirty="0" smtClean="0">
                        <a:solidFill>
                          <a:srgbClr val="0070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srgbClr val="0070FF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B6F7F7B-8B8A-6942-BFE1-0233B8865A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7721" y="4007275"/>
                <a:ext cx="2143151" cy="523220"/>
              </a:xfrm>
              <a:prstGeom prst="rect">
                <a:avLst/>
              </a:prstGeom>
              <a:blipFill>
                <a:blip r:embed="rId5"/>
                <a:stretch>
                  <a:fillRect l="-1176" t="-11905" r="-4706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4265A69-CC93-274D-821E-6C52554E92BE}"/>
                  </a:ext>
                </a:extLst>
              </p:cNvPr>
              <p:cNvSpPr txBox="1"/>
              <p:nvPr/>
            </p:nvSpPr>
            <p:spPr>
              <a:xfrm>
                <a:off x="757508" y="5868160"/>
                <a:ext cx="732819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𝑏h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: black height of node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: number of </a:t>
                </a:r>
                <a:r>
                  <a:rPr lang="en-US" sz="2400" dirty="0">
                    <a:solidFill>
                      <a:srgbClr val="00B050"/>
                    </a:solidFill>
                  </a:rPr>
                  <a:t>black nodes</a:t>
                </a:r>
                <a:r>
                  <a:rPr lang="en-US" sz="2400" dirty="0"/>
                  <a:t> on a path from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to leaf (</a:t>
                </a:r>
                <a:r>
                  <a:rPr lang="en-US" sz="2400" b="1" dirty="0"/>
                  <a:t>not</a:t>
                </a:r>
                <a:r>
                  <a:rPr lang="en-US" sz="2400" dirty="0"/>
                  <a:t> including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)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4265A69-CC93-274D-821E-6C52554E92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508" y="5868160"/>
                <a:ext cx="7328192" cy="830997"/>
              </a:xfrm>
              <a:prstGeom prst="rect">
                <a:avLst/>
              </a:prstGeom>
              <a:blipFill>
                <a:blip r:embed="rId6"/>
                <a:stretch>
                  <a:fillRect l="-1211" t="-6061" r="-346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7680106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B15FC-8B6B-1D47-8765-9C79C5B84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Bounding the height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D99BFA6-88C7-2A41-B449-F9C752B8D5EA}"/>
              </a:ext>
            </a:extLst>
          </p:cNvPr>
          <p:cNvSpPr/>
          <p:nvPr/>
        </p:nvSpPr>
        <p:spPr>
          <a:xfrm>
            <a:off x="3905330" y="3088381"/>
            <a:ext cx="555138" cy="565484"/>
          </a:xfrm>
          <a:prstGeom prst="ellipse">
            <a:avLst/>
          </a:prstGeom>
          <a:solidFill>
            <a:srgbClr val="FF0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EC74E73-E302-FA45-A538-172EAE78C7E5}"/>
                  </a:ext>
                </a:extLst>
              </p:cNvPr>
              <p:cNvSpPr txBox="1"/>
              <p:nvPr/>
            </p:nvSpPr>
            <p:spPr>
              <a:xfrm>
                <a:off x="3949299" y="3064314"/>
                <a:ext cx="48571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EC74E73-E302-FA45-A538-172EAE78C7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9299" y="3064314"/>
                <a:ext cx="485710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C920C7A-EA87-C949-86F2-139DE9BA9DC1}"/>
              </a:ext>
            </a:extLst>
          </p:cNvPr>
          <p:cNvCxnSpPr>
            <a:cxnSpLocks/>
            <a:stCxn id="4" idx="3"/>
          </p:cNvCxnSpPr>
          <p:nvPr/>
        </p:nvCxnSpPr>
        <p:spPr>
          <a:xfrm flipH="1">
            <a:off x="3431944" y="3571052"/>
            <a:ext cx="554684" cy="70845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68F4DD8-6544-884C-BCCD-74CD4DF3C30A}"/>
              </a:ext>
            </a:extLst>
          </p:cNvPr>
          <p:cNvCxnSpPr>
            <a:cxnSpLocks/>
            <a:stCxn id="4" idx="5"/>
          </p:cNvCxnSpPr>
          <p:nvPr/>
        </p:nvCxnSpPr>
        <p:spPr>
          <a:xfrm>
            <a:off x="4379170" y="3571052"/>
            <a:ext cx="529226" cy="70845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riangle 7">
            <a:extLst>
              <a:ext uri="{FF2B5EF4-FFF2-40B4-BE49-F238E27FC236}">
                <a16:creationId xmlns:a16="http://schemas.microsoft.com/office/drawing/2014/main" id="{86568A1E-6787-CD46-BC81-7DAEFD4E3DB8}"/>
              </a:ext>
            </a:extLst>
          </p:cNvPr>
          <p:cNvSpPr/>
          <p:nvPr/>
        </p:nvSpPr>
        <p:spPr>
          <a:xfrm>
            <a:off x="3070688" y="4268885"/>
            <a:ext cx="722511" cy="770021"/>
          </a:xfrm>
          <a:prstGeom prst="triangl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BF81BEF8-48CC-F04A-95A3-B09F60C8B3EC}"/>
              </a:ext>
            </a:extLst>
          </p:cNvPr>
          <p:cNvSpPr/>
          <p:nvPr/>
        </p:nvSpPr>
        <p:spPr>
          <a:xfrm>
            <a:off x="4547140" y="4270294"/>
            <a:ext cx="722511" cy="770021"/>
          </a:xfrm>
          <a:prstGeom prst="triangl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5459B53-1431-9448-930B-774CF769C142}"/>
                  </a:ext>
                </a:extLst>
              </p:cNvPr>
              <p:cNvSpPr txBox="1"/>
              <p:nvPr/>
            </p:nvSpPr>
            <p:spPr>
              <a:xfrm>
                <a:off x="533191" y="1917033"/>
                <a:ext cx="5462714" cy="5786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srgbClr val="0070FF"/>
                    </a:solidFill>
                  </a:rPr>
                  <a:t>x is red: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0070FF"/>
                        </a:solidFill>
                        <a:latin typeface="Cambria Math" panose="02040503050406030204" pitchFamily="18" charset="0"/>
                      </a:rPr>
                      <m:t>𝑏h</m:t>
                    </m:r>
                    <m:d>
                      <m:dPr>
                        <m:ctrlPr>
                          <a:rPr lang="en-US" sz="2800" i="1" dirty="0" smtClean="0">
                            <a:solidFill>
                              <a:srgbClr val="007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dirty="0" smtClean="0">
                            <a:solidFill>
                              <a:srgbClr val="0070FF"/>
                            </a:solidFill>
                            <a:latin typeface="Cambria Math" panose="02040503050406030204" pitchFamily="18" charset="0"/>
                          </a:rPr>
                          <m:t>𝑐h𝑖𝑙𝑑</m:t>
                        </m:r>
                        <m:d>
                          <m:dPr>
                            <m:ctrlPr>
                              <a:rPr lang="en-US" sz="2800" i="1" dirty="0" smtClean="0">
                                <a:solidFill>
                                  <a:srgbClr val="007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 dirty="0" smtClean="0">
                                <a:solidFill>
                                  <a:srgbClr val="0070FF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sz="2800" i="1" dirty="0" smtClean="0">
                        <a:solidFill>
                          <a:srgbClr val="007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 dirty="0">
                        <a:solidFill>
                          <a:srgbClr val="0070FF"/>
                        </a:solidFill>
                        <a:latin typeface="Cambria Math" panose="02040503050406030204" pitchFamily="18" charset="0"/>
                      </a:rPr>
                      <m:t>𝑏h</m:t>
                    </m:r>
                    <m:r>
                      <a:rPr lang="en-US" sz="2800" i="1" dirty="0">
                        <a:solidFill>
                          <a:srgbClr val="007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dirty="0">
                        <a:solidFill>
                          <a:srgbClr val="0070FF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 dirty="0">
                        <a:solidFill>
                          <a:srgbClr val="0070FF"/>
                        </a:solidFill>
                        <a:latin typeface="Cambria Math" panose="02040503050406030204" pitchFamily="18" charset="0"/>
                      </a:rPr>
                      <m:t>)−1</m:t>
                    </m:r>
                  </m:oMath>
                </a14:m>
                <a:endParaRPr lang="en-US" sz="2800" dirty="0">
                  <a:solidFill>
                    <a:srgbClr val="0070FF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5459B53-1431-9448-930B-774CF769C1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191" y="1917033"/>
                <a:ext cx="5462714" cy="578685"/>
              </a:xfrm>
              <a:prstGeom prst="rect">
                <a:avLst/>
              </a:prstGeom>
              <a:blipFill>
                <a:blip r:embed="rId3"/>
                <a:stretch>
                  <a:fillRect l="-2083" t="-4255" b="-23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A6F3985-F766-894F-8375-FEDD442A2E10}"/>
                  </a:ext>
                </a:extLst>
              </p:cNvPr>
              <p:cNvSpPr txBox="1"/>
              <p:nvPr/>
            </p:nvSpPr>
            <p:spPr>
              <a:xfrm>
                <a:off x="911822" y="4017898"/>
                <a:ext cx="229210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srgbClr val="0070FF"/>
                          </a:solidFill>
                          <a:latin typeface="Cambria Math" panose="02040503050406030204" pitchFamily="18" charset="0"/>
                        </a:rPr>
                        <m:t>𝑏h</m:t>
                      </m:r>
                      <m:r>
                        <a:rPr lang="en-US" sz="2800" i="1" dirty="0" smtClean="0">
                          <a:solidFill>
                            <a:srgbClr val="0070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 dirty="0" smtClean="0">
                          <a:solidFill>
                            <a:srgbClr val="0070FF"/>
                          </a:solidFill>
                          <a:latin typeface="Cambria Math" panose="02040503050406030204" pitchFamily="18" charset="0"/>
                        </a:rPr>
                        <m:t>𝑐h𝑖𝑙𝑑</m:t>
                      </m:r>
                      <m:d>
                        <m:dPr>
                          <m:ctrlPr>
                            <a:rPr lang="en-US" sz="2800" i="1" dirty="0" smtClean="0">
                              <a:solidFill>
                                <a:srgbClr val="007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 smtClean="0">
                              <a:solidFill>
                                <a:srgbClr val="0070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b="0" i="1" dirty="0" smtClean="0">
                          <a:solidFill>
                            <a:srgbClr val="0070F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>
                  <a:solidFill>
                    <a:srgbClr val="0070FF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A6F3985-F766-894F-8375-FEDD442A2E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822" y="4017898"/>
                <a:ext cx="2292102" cy="523220"/>
              </a:xfrm>
              <a:prstGeom prst="rect">
                <a:avLst/>
              </a:prstGeom>
              <a:blipFill>
                <a:blip r:embed="rId4"/>
                <a:stretch>
                  <a:fillRect r="-552"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B6F7F7B-8B8A-6942-BFE1-0233B8865A4D}"/>
                  </a:ext>
                </a:extLst>
              </p:cNvPr>
              <p:cNvSpPr txBox="1"/>
              <p:nvPr/>
            </p:nvSpPr>
            <p:spPr>
              <a:xfrm>
                <a:off x="5067721" y="4007275"/>
                <a:ext cx="229210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srgbClr val="0070FF"/>
                          </a:solidFill>
                          <a:latin typeface="Cambria Math" panose="02040503050406030204" pitchFamily="18" charset="0"/>
                        </a:rPr>
                        <m:t>𝑏h</m:t>
                      </m:r>
                      <m:r>
                        <a:rPr lang="en-US" sz="2800" i="1" dirty="0" smtClean="0">
                          <a:solidFill>
                            <a:srgbClr val="0070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 dirty="0" smtClean="0">
                          <a:solidFill>
                            <a:srgbClr val="0070FF"/>
                          </a:solidFill>
                          <a:latin typeface="Cambria Math" panose="02040503050406030204" pitchFamily="18" charset="0"/>
                        </a:rPr>
                        <m:t>𝑐h𝑖𝑙𝑑</m:t>
                      </m:r>
                      <m:d>
                        <m:dPr>
                          <m:ctrlPr>
                            <a:rPr lang="en-US" sz="2800" i="1" dirty="0" smtClean="0">
                              <a:solidFill>
                                <a:srgbClr val="007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 smtClean="0">
                              <a:solidFill>
                                <a:srgbClr val="0070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b="0" i="1" dirty="0" smtClean="0">
                          <a:solidFill>
                            <a:srgbClr val="0070F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>
                  <a:solidFill>
                    <a:srgbClr val="0070FF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B6F7F7B-8B8A-6942-BFE1-0233B8865A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7721" y="4007275"/>
                <a:ext cx="2292102" cy="523220"/>
              </a:xfrm>
              <a:prstGeom prst="rect">
                <a:avLst/>
              </a:prstGeom>
              <a:blipFill>
                <a:blip r:embed="rId5"/>
                <a:stretch>
                  <a:fillRect r="-549"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4265A69-CC93-274D-821E-6C52554E92BE}"/>
                  </a:ext>
                </a:extLst>
              </p:cNvPr>
              <p:cNvSpPr txBox="1"/>
              <p:nvPr/>
            </p:nvSpPr>
            <p:spPr>
              <a:xfrm>
                <a:off x="757508" y="5868160"/>
                <a:ext cx="732819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𝑏h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: black height of node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: number of </a:t>
                </a:r>
                <a:r>
                  <a:rPr lang="en-US" sz="2400" dirty="0">
                    <a:solidFill>
                      <a:srgbClr val="00B050"/>
                    </a:solidFill>
                  </a:rPr>
                  <a:t>black nodes</a:t>
                </a:r>
                <a:r>
                  <a:rPr lang="en-US" sz="2400" dirty="0"/>
                  <a:t> on a path from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to leaf (</a:t>
                </a:r>
                <a:r>
                  <a:rPr lang="en-US" sz="2400" b="1" dirty="0"/>
                  <a:t>not</a:t>
                </a:r>
                <a:r>
                  <a:rPr lang="en-US" sz="2400" dirty="0"/>
                  <a:t> including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)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4265A69-CC93-274D-821E-6C52554E92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508" y="5868160"/>
                <a:ext cx="7328192" cy="830997"/>
              </a:xfrm>
              <a:prstGeom prst="rect">
                <a:avLst/>
              </a:prstGeom>
              <a:blipFill>
                <a:blip r:embed="rId6"/>
                <a:stretch>
                  <a:fillRect l="-1211" t="-6061" r="-346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val 13">
            <a:extLst>
              <a:ext uri="{FF2B5EF4-FFF2-40B4-BE49-F238E27FC236}">
                <a16:creationId xmlns:a16="http://schemas.microsoft.com/office/drawing/2014/main" id="{0B14FF59-3AD1-5D42-8A4D-45440FA6FEBA}"/>
              </a:ext>
            </a:extLst>
          </p:cNvPr>
          <p:cNvSpPr/>
          <p:nvPr/>
        </p:nvSpPr>
        <p:spPr>
          <a:xfrm>
            <a:off x="3288392" y="4120049"/>
            <a:ext cx="315310" cy="333703"/>
          </a:xfrm>
          <a:prstGeom prst="ellipse">
            <a:avLst/>
          </a:prstGeom>
          <a:solidFill>
            <a:schemeClr val="tx1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9D5AA91-A7E4-9847-818A-CA1AF00001E7}"/>
              </a:ext>
            </a:extLst>
          </p:cNvPr>
          <p:cNvSpPr/>
          <p:nvPr/>
        </p:nvSpPr>
        <p:spPr>
          <a:xfrm>
            <a:off x="4729721" y="4119924"/>
            <a:ext cx="315310" cy="333703"/>
          </a:xfrm>
          <a:prstGeom prst="ellipse">
            <a:avLst/>
          </a:prstGeom>
          <a:solidFill>
            <a:schemeClr val="tx1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163265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B15FC-8B6B-1D47-8765-9C79C5B84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Bounding the height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D99BFA6-88C7-2A41-B449-F9C752B8D5EA}"/>
              </a:ext>
            </a:extLst>
          </p:cNvPr>
          <p:cNvSpPr/>
          <p:nvPr/>
        </p:nvSpPr>
        <p:spPr>
          <a:xfrm>
            <a:off x="3905330" y="3088381"/>
            <a:ext cx="555138" cy="565484"/>
          </a:xfrm>
          <a:prstGeom prst="ellipse">
            <a:avLst/>
          </a:prstGeom>
          <a:solidFill>
            <a:srgbClr val="000000">
              <a:alpha val="37647"/>
            </a:srgbClr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EC74E73-E302-FA45-A538-172EAE78C7E5}"/>
                  </a:ext>
                </a:extLst>
              </p:cNvPr>
              <p:cNvSpPr txBox="1"/>
              <p:nvPr/>
            </p:nvSpPr>
            <p:spPr>
              <a:xfrm>
                <a:off x="3949299" y="3064314"/>
                <a:ext cx="48571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EC74E73-E302-FA45-A538-172EAE78C7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9299" y="3064314"/>
                <a:ext cx="48571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C920C7A-EA87-C949-86F2-139DE9BA9DC1}"/>
              </a:ext>
            </a:extLst>
          </p:cNvPr>
          <p:cNvCxnSpPr>
            <a:cxnSpLocks/>
            <a:stCxn id="4" idx="3"/>
          </p:cNvCxnSpPr>
          <p:nvPr/>
        </p:nvCxnSpPr>
        <p:spPr>
          <a:xfrm flipH="1">
            <a:off x="3431944" y="3571052"/>
            <a:ext cx="554684" cy="70845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68F4DD8-6544-884C-BCCD-74CD4DF3C30A}"/>
              </a:ext>
            </a:extLst>
          </p:cNvPr>
          <p:cNvCxnSpPr>
            <a:cxnSpLocks/>
            <a:stCxn id="4" idx="5"/>
          </p:cNvCxnSpPr>
          <p:nvPr/>
        </p:nvCxnSpPr>
        <p:spPr>
          <a:xfrm>
            <a:off x="4379170" y="3571052"/>
            <a:ext cx="529226" cy="70845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riangle 7">
            <a:extLst>
              <a:ext uri="{FF2B5EF4-FFF2-40B4-BE49-F238E27FC236}">
                <a16:creationId xmlns:a16="http://schemas.microsoft.com/office/drawing/2014/main" id="{86568A1E-6787-CD46-BC81-7DAEFD4E3DB8}"/>
              </a:ext>
            </a:extLst>
          </p:cNvPr>
          <p:cNvSpPr/>
          <p:nvPr/>
        </p:nvSpPr>
        <p:spPr>
          <a:xfrm>
            <a:off x="3070688" y="4268885"/>
            <a:ext cx="722511" cy="770021"/>
          </a:xfrm>
          <a:prstGeom prst="triangl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BF81BEF8-48CC-F04A-95A3-B09F60C8B3EC}"/>
              </a:ext>
            </a:extLst>
          </p:cNvPr>
          <p:cNvSpPr/>
          <p:nvPr/>
        </p:nvSpPr>
        <p:spPr>
          <a:xfrm>
            <a:off x="4547140" y="4270294"/>
            <a:ext cx="722511" cy="770021"/>
          </a:xfrm>
          <a:prstGeom prst="triangl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5459B53-1431-9448-930B-774CF769C142}"/>
                  </a:ext>
                </a:extLst>
              </p:cNvPr>
              <p:cNvSpPr txBox="1"/>
              <p:nvPr/>
            </p:nvSpPr>
            <p:spPr>
              <a:xfrm>
                <a:off x="533191" y="1917033"/>
                <a:ext cx="4348755" cy="5786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srgbClr val="0070FF"/>
                    </a:solidFill>
                  </a:rPr>
                  <a:t>x is black: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0070FF"/>
                        </a:solidFill>
                        <a:latin typeface="Cambria Math" panose="02040503050406030204" pitchFamily="18" charset="0"/>
                      </a:rPr>
                      <m:t>𝑏h</m:t>
                    </m:r>
                    <m:d>
                      <m:dPr>
                        <m:ctrlPr>
                          <a:rPr lang="en-US" sz="2800" i="1" dirty="0" smtClean="0">
                            <a:solidFill>
                              <a:srgbClr val="007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dirty="0" smtClean="0">
                            <a:solidFill>
                              <a:srgbClr val="0070FF"/>
                            </a:solidFill>
                            <a:latin typeface="Cambria Math" panose="02040503050406030204" pitchFamily="18" charset="0"/>
                          </a:rPr>
                          <m:t>𝑐h𝑖𝑙𝑑</m:t>
                        </m:r>
                        <m:d>
                          <m:dPr>
                            <m:ctrlPr>
                              <a:rPr lang="en-US" sz="2800" i="1" dirty="0" smtClean="0">
                                <a:solidFill>
                                  <a:srgbClr val="007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 dirty="0" smtClean="0">
                                <a:solidFill>
                                  <a:srgbClr val="0070FF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sz="2800" i="1" dirty="0" smtClean="0">
                        <a:solidFill>
                          <a:srgbClr val="007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dirty="0" smtClean="0">
                        <a:solidFill>
                          <a:srgbClr val="0070FF"/>
                        </a:solidFill>
                        <a:latin typeface="Cambria Math" panose="02040503050406030204" pitchFamily="18" charset="0"/>
                      </a:rPr>
                      <m:t> ?</m:t>
                    </m:r>
                  </m:oMath>
                </a14:m>
                <a:endParaRPr lang="en-US" sz="2800" dirty="0">
                  <a:solidFill>
                    <a:srgbClr val="0070FF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5459B53-1431-9448-930B-774CF769C1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191" y="1917033"/>
                <a:ext cx="4348755" cy="578685"/>
              </a:xfrm>
              <a:prstGeom prst="rect">
                <a:avLst/>
              </a:prstGeom>
              <a:blipFill>
                <a:blip r:embed="rId4"/>
                <a:stretch>
                  <a:fillRect l="-2616" t="-4255" b="-23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A6F3985-F766-894F-8375-FEDD442A2E10}"/>
                  </a:ext>
                </a:extLst>
              </p:cNvPr>
              <p:cNvSpPr txBox="1"/>
              <p:nvPr/>
            </p:nvSpPr>
            <p:spPr>
              <a:xfrm>
                <a:off x="911822" y="4017898"/>
                <a:ext cx="229210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srgbClr val="0070FF"/>
                          </a:solidFill>
                          <a:latin typeface="Cambria Math" panose="02040503050406030204" pitchFamily="18" charset="0"/>
                        </a:rPr>
                        <m:t>𝑏h</m:t>
                      </m:r>
                      <m:r>
                        <a:rPr lang="en-US" sz="2800" i="1" dirty="0" smtClean="0">
                          <a:solidFill>
                            <a:srgbClr val="0070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 dirty="0" smtClean="0">
                          <a:solidFill>
                            <a:srgbClr val="0070FF"/>
                          </a:solidFill>
                          <a:latin typeface="Cambria Math" panose="02040503050406030204" pitchFamily="18" charset="0"/>
                        </a:rPr>
                        <m:t>𝑐h𝑖𝑙𝑑</m:t>
                      </m:r>
                      <m:d>
                        <m:dPr>
                          <m:ctrlPr>
                            <a:rPr lang="en-US" sz="2800" i="1" dirty="0" smtClean="0">
                              <a:solidFill>
                                <a:srgbClr val="007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 smtClean="0">
                              <a:solidFill>
                                <a:srgbClr val="0070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b="0" i="1" dirty="0" smtClean="0">
                          <a:solidFill>
                            <a:srgbClr val="0070F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>
                  <a:solidFill>
                    <a:srgbClr val="0070FF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A6F3985-F766-894F-8375-FEDD442A2E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822" y="4017898"/>
                <a:ext cx="2292102" cy="523220"/>
              </a:xfrm>
              <a:prstGeom prst="rect">
                <a:avLst/>
              </a:prstGeom>
              <a:blipFill>
                <a:blip r:embed="rId5"/>
                <a:stretch>
                  <a:fillRect r="-552"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B6F7F7B-8B8A-6942-BFE1-0233B8865A4D}"/>
                  </a:ext>
                </a:extLst>
              </p:cNvPr>
              <p:cNvSpPr txBox="1"/>
              <p:nvPr/>
            </p:nvSpPr>
            <p:spPr>
              <a:xfrm>
                <a:off x="5067721" y="4007275"/>
                <a:ext cx="229210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srgbClr val="0070FF"/>
                          </a:solidFill>
                          <a:latin typeface="Cambria Math" panose="02040503050406030204" pitchFamily="18" charset="0"/>
                        </a:rPr>
                        <m:t>𝑏h</m:t>
                      </m:r>
                      <m:r>
                        <a:rPr lang="en-US" sz="2800" i="1" dirty="0" smtClean="0">
                          <a:solidFill>
                            <a:srgbClr val="0070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 dirty="0" smtClean="0">
                          <a:solidFill>
                            <a:srgbClr val="0070FF"/>
                          </a:solidFill>
                          <a:latin typeface="Cambria Math" panose="02040503050406030204" pitchFamily="18" charset="0"/>
                        </a:rPr>
                        <m:t>𝑐h𝑖𝑙𝑑</m:t>
                      </m:r>
                      <m:d>
                        <m:dPr>
                          <m:ctrlPr>
                            <a:rPr lang="en-US" sz="2800" i="1" dirty="0" smtClean="0">
                              <a:solidFill>
                                <a:srgbClr val="007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 smtClean="0">
                              <a:solidFill>
                                <a:srgbClr val="0070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b="0" i="1" dirty="0" smtClean="0">
                          <a:solidFill>
                            <a:srgbClr val="0070F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>
                  <a:solidFill>
                    <a:srgbClr val="0070FF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B6F7F7B-8B8A-6942-BFE1-0233B8865A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7721" y="4007275"/>
                <a:ext cx="2292102" cy="523220"/>
              </a:xfrm>
              <a:prstGeom prst="rect">
                <a:avLst/>
              </a:prstGeom>
              <a:blipFill>
                <a:blip r:embed="rId6"/>
                <a:stretch>
                  <a:fillRect r="-549"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4265A69-CC93-274D-821E-6C52554E92BE}"/>
                  </a:ext>
                </a:extLst>
              </p:cNvPr>
              <p:cNvSpPr txBox="1"/>
              <p:nvPr/>
            </p:nvSpPr>
            <p:spPr>
              <a:xfrm>
                <a:off x="757508" y="5868160"/>
                <a:ext cx="732819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𝑏h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: black height of node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: number of </a:t>
                </a:r>
                <a:r>
                  <a:rPr lang="en-US" sz="2400" dirty="0">
                    <a:solidFill>
                      <a:srgbClr val="00B050"/>
                    </a:solidFill>
                  </a:rPr>
                  <a:t>black nodes</a:t>
                </a:r>
                <a:r>
                  <a:rPr lang="en-US" sz="2400" dirty="0"/>
                  <a:t> on a path from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to leaf (</a:t>
                </a:r>
                <a:r>
                  <a:rPr lang="en-US" sz="2400" b="1" dirty="0"/>
                  <a:t>not</a:t>
                </a:r>
                <a:r>
                  <a:rPr lang="en-US" sz="2400" dirty="0"/>
                  <a:t> including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)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4265A69-CC93-274D-821E-6C52554E92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508" y="5868160"/>
                <a:ext cx="7328192" cy="830997"/>
              </a:xfrm>
              <a:prstGeom prst="rect">
                <a:avLst/>
              </a:prstGeom>
              <a:blipFill>
                <a:blip r:embed="rId7"/>
                <a:stretch>
                  <a:fillRect l="-1211" t="-6061" r="-346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0570938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B15FC-8B6B-1D47-8765-9C79C5B84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Bounding the height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D99BFA6-88C7-2A41-B449-F9C752B8D5EA}"/>
              </a:ext>
            </a:extLst>
          </p:cNvPr>
          <p:cNvSpPr/>
          <p:nvPr/>
        </p:nvSpPr>
        <p:spPr>
          <a:xfrm>
            <a:off x="2171124" y="3443389"/>
            <a:ext cx="555138" cy="565484"/>
          </a:xfrm>
          <a:prstGeom prst="ellipse">
            <a:avLst/>
          </a:prstGeom>
          <a:solidFill>
            <a:srgbClr val="000000">
              <a:alpha val="37647"/>
            </a:srgbClr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EC74E73-E302-FA45-A538-172EAE78C7E5}"/>
                  </a:ext>
                </a:extLst>
              </p:cNvPr>
              <p:cNvSpPr txBox="1"/>
              <p:nvPr/>
            </p:nvSpPr>
            <p:spPr>
              <a:xfrm>
                <a:off x="2215093" y="3419322"/>
                <a:ext cx="48571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EC74E73-E302-FA45-A538-172EAE78C7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5093" y="3419322"/>
                <a:ext cx="48571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C920C7A-EA87-C949-86F2-139DE9BA9DC1}"/>
              </a:ext>
            </a:extLst>
          </p:cNvPr>
          <p:cNvCxnSpPr>
            <a:cxnSpLocks/>
            <a:stCxn id="4" idx="3"/>
          </p:cNvCxnSpPr>
          <p:nvPr/>
        </p:nvCxnSpPr>
        <p:spPr>
          <a:xfrm flipH="1">
            <a:off x="1697738" y="3926060"/>
            <a:ext cx="554684" cy="70845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68F4DD8-6544-884C-BCCD-74CD4DF3C30A}"/>
              </a:ext>
            </a:extLst>
          </p:cNvPr>
          <p:cNvCxnSpPr>
            <a:cxnSpLocks/>
            <a:stCxn id="4" idx="5"/>
          </p:cNvCxnSpPr>
          <p:nvPr/>
        </p:nvCxnSpPr>
        <p:spPr>
          <a:xfrm>
            <a:off x="2644964" y="3926060"/>
            <a:ext cx="529226" cy="70845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riangle 7">
            <a:extLst>
              <a:ext uri="{FF2B5EF4-FFF2-40B4-BE49-F238E27FC236}">
                <a16:creationId xmlns:a16="http://schemas.microsoft.com/office/drawing/2014/main" id="{86568A1E-6787-CD46-BC81-7DAEFD4E3DB8}"/>
              </a:ext>
            </a:extLst>
          </p:cNvPr>
          <p:cNvSpPr/>
          <p:nvPr/>
        </p:nvSpPr>
        <p:spPr>
          <a:xfrm>
            <a:off x="1336482" y="4623893"/>
            <a:ext cx="722511" cy="770021"/>
          </a:xfrm>
          <a:prstGeom prst="triangl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BF81BEF8-48CC-F04A-95A3-B09F60C8B3EC}"/>
              </a:ext>
            </a:extLst>
          </p:cNvPr>
          <p:cNvSpPr/>
          <p:nvPr/>
        </p:nvSpPr>
        <p:spPr>
          <a:xfrm>
            <a:off x="2812934" y="4625302"/>
            <a:ext cx="722511" cy="770021"/>
          </a:xfrm>
          <a:prstGeom prst="triangl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5459B53-1431-9448-930B-774CF769C142}"/>
                  </a:ext>
                </a:extLst>
              </p:cNvPr>
              <p:cNvSpPr txBox="1"/>
              <p:nvPr/>
            </p:nvSpPr>
            <p:spPr>
              <a:xfrm>
                <a:off x="533191" y="1917033"/>
                <a:ext cx="7267759" cy="5786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srgbClr val="0070FF"/>
                    </a:solidFill>
                  </a:rPr>
                  <a:t>x is black: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0070FF"/>
                        </a:solidFill>
                        <a:latin typeface="Cambria Math" panose="02040503050406030204" pitchFamily="18" charset="0"/>
                      </a:rPr>
                      <m:t>𝑏h</m:t>
                    </m:r>
                    <m:d>
                      <m:dPr>
                        <m:ctrlPr>
                          <a:rPr lang="en-US" sz="2800" i="1" dirty="0" smtClean="0">
                            <a:solidFill>
                              <a:srgbClr val="007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dirty="0" smtClean="0">
                            <a:solidFill>
                              <a:srgbClr val="0070FF"/>
                            </a:solidFill>
                            <a:latin typeface="Cambria Math" panose="02040503050406030204" pitchFamily="18" charset="0"/>
                          </a:rPr>
                          <m:t>𝑐h𝑖𝑙𝑑</m:t>
                        </m:r>
                        <m:d>
                          <m:dPr>
                            <m:ctrlPr>
                              <a:rPr lang="en-US" sz="2800" i="1" dirty="0" smtClean="0">
                                <a:solidFill>
                                  <a:srgbClr val="007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 dirty="0" smtClean="0">
                                <a:solidFill>
                                  <a:srgbClr val="0070FF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sz="2800" i="1" dirty="0" smtClean="0">
                        <a:solidFill>
                          <a:srgbClr val="007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 dirty="0">
                        <a:solidFill>
                          <a:srgbClr val="0070FF"/>
                        </a:solidFill>
                        <a:latin typeface="Cambria Math" panose="02040503050406030204" pitchFamily="18" charset="0"/>
                      </a:rPr>
                      <m:t>𝑏h</m:t>
                    </m:r>
                    <m:r>
                      <a:rPr lang="en-US" sz="2800" i="1" dirty="0">
                        <a:solidFill>
                          <a:srgbClr val="007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dirty="0">
                        <a:solidFill>
                          <a:srgbClr val="0070FF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 dirty="0">
                        <a:solidFill>
                          <a:srgbClr val="0070FF"/>
                        </a:solidFill>
                        <a:latin typeface="Cambria Math" panose="02040503050406030204" pitchFamily="18" charset="0"/>
                      </a:rPr>
                      <m:t>) </m:t>
                    </m:r>
                    <m:r>
                      <a:rPr lang="en-US" sz="2800" i="1" dirty="0">
                        <a:solidFill>
                          <a:srgbClr val="0070FF"/>
                        </a:solidFill>
                        <a:latin typeface="Cambria Math" panose="02040503050406030204" pitchFamily="18" charset="0"/>
                      </a:rPr>
                      <m:t>𝑜𝑟</m:t>
                    </m:r>
                    <m:r>
                      <a:rPr lang="en-US" sz="2800" i="1" dirty="0">
                        <a:solidFill>
                          <a:srgbClr val="0070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 dirty="0" err="1">
                        <a:solidFill>
                          <a:srgbClr val="0070FF"/>
                        </a:solidFill>
                        <a:latin typeface="Cambria Math" panose="02040503050406030204" pitchFamily="18" charset="0"/>
                      </a:rPr>
                      <m:t>𝑏h</m:t>
                    </m:r>
                    <m:r>
                      <a:rPr lang="en-US" sz="2800" i="1" dirty="0">
                        <a:solidFill>
                          <a:srgbClr val="007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dirty="0">
                        <a:solidFill>
                          <a:srgbClr val="0070FF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 dirty="0">
                        <a:solidFill>
                          <a:srgbClr val="0070FF"/>
                        </a:solidFill>
                        <a:latin typeface="Cambria Math" panose="02040503050406030204" pitchFamily="18" charset="0"/>
                      </a:rPr>
                      <m:t>)−1</m:t>
                    </m:r>
                    <m:r>
                      <m:rPr>
                        <m:nor/>
                      </m:rPr>
                      <a:rPr lang="en-US" sz="2800" dirty="0">
                        <a:solidFill>
                          <a:srgbClr val="0070FF"/>
                        </a:solidFill>
                      </a:rPr>
                      <m:t> 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5459B53-1431-9448-930B-774CF769C1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191" y="1917033"/>
                <a:ext cx="7267759" cy="578685"/>
              </a:xfrm>
              <a:prstGeom prst="rect">
                <a:avLst/>
              </a:prstGeom>
              <a:blipFill>
                <a:blip r:embed="rId4"/>
                <a:stretch>
                  <a:fillRect l="-1568" t="-4255" r="-174" b="-23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A6F3985-F766-894F-8375-FEDD442A2E10}"/>
                  </a:ext>
                </a:extLst>
              </p:cNvPr>
              <p:cNvSpPr txBox="1"/>
              <p:nvPr/>
            </p:nvSpPr>
            <p:spPr>
              <a:xfrm>
                <a:off x="-19154" y="4362283"/>
                <a:ext cx="169059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solidFill>
                            <a:srgbClr val="0070FF"/>
                          </a:solidFill>
                          <a:latin typeface="Cambria Math" panose="02040503050406030204" pitchFamily="18" charset="0"/>
                        </a:rPr>
                        <m:t>𝑏h</m:t>
                      </m:r>
                      <m:r>
                        <a:rPr lang="en-US" sz="2000" i="1" dirty="0" smtClean="0">
                          <a:solidFill>
                            <a:srgbClr val="0070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 smtClean="0">
                          <a:solidFill>
                            <a:srgbClr val="0070FF"/>
                          </a:solidFill>
                          <a:latin typeface="Cambria Math" panose="02040503050406030204" pitchFamily="18" charset="0"/>
                        </a:rPr>
                        <m:t>𝑐h𝑖𝑙𝑑</m:t>
                      </m:r>
                      <m:d>
                        <m:dPr>
                          <m:ctrlPr>
                            <a:rPr lang="en-US" sz="2000" i="1" dirty="0" smtClean="0">
                              <a:solidFill>
                                <a:srgbClr val="007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dirty="0" smtClean="0">
                              <a:solidFill>
                                <a:srgbClr val="0070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b="0" i="1" dirty="0" smtClean="0">
                          <a:solidFill>
                            <a:srgbClr val="0070F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rgbClr val="0070FF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A6F3985-F766-894F-8375-FEDD442A2E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9154" y="4362283"/>
                <a:ext cx="1690591" cy="400110"/>
              </a:xfrm>
              <a:prstGeom prst="rect">
                <a:avLst/>
              </a:prstGeom>
              <a:blipFill>
                <a:blip r:embed="rId5"/>
                <a:stretch>
                  <a:fillRect b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B6F7F7B-8B8A-6942-BFE1-0233B8865A4D}"/>
                  </a:ext>
                </a:extLst>
              </p:cNvPr>
              <p:cNvSpPr txBox="1"/>
              <p:nvPr/>
            </p:nvSpPr>
            <p:spPr>
              <a:xfrm>
                <a:off x="3544865" y="4413044"/>
                <a:ext cx="169059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solidFill>
                            <a:srgbClr val="0070FF"/>
                          </a:solidFill>
                          <a:latin typeface="Cambria Math" panose="02040503050406030204" pitchFamily="18" charset="0"/>
                        </a:rPr>
                        <m:t>𝑏h</m:t>
                      </m:r>
                      <m:r>
                        <a:rPr lang="en-US" sz="2000" i="1" dirty="0" smtClean="0">
                          <a:solidFill>
                            <a:srgbClr val="0070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 smtClean="0">
                          <a:solidFill>
                            <a:srgbClr val="0070FF"/>
                          </a:solidFill>
                          <a:latin typeface="Cambria Math" panose="02040503050406030204" pitchFamily="18" charset="0"/>
                        </a:rPr>
                        <m:t>𝑐h𝑖𝑙𝑑</m:t>
                      </m:r>
                      <m:d>
                        <m:dPr>
                          <m:ctrlPr>
                            <a:rPr lang="en-US" sz="2000" i="1" dirty="0" smtClean="0">
                              <a:solidFill>
                                <a:srgbClr val="007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dirty="0" smtClean="0">
                              <a:solidFill>
                                <a:srgbClr val="0070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b="0" i="1" dirty="0" smtClean="0">
                          <a:solidFill>
                            <a:srgbClr val="0070F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rgbClr val="0070FF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B6F7F7B-8B8A-6942-BFE1-0233B8865A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4865" y="4413044"/>
                <a:ext cx="1690591" cy="400110"/>
              </a:xfrm>
              <a:prstGeom prst="rect">
                <a:avLst/>
              </a:prstGeom>
              <a:blipFill>
                <a:blip r:embed="rId6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4265A69-CC93-274D-821E-6C52554E92BE}"/>
                  </a:ext>
                </a:extLst>
              </p:cNvPr>
              <p:cNvSpPr txBox="1"/>
              <p:nvPr/>
            </p:nvSpPr>
            <p:spPr>
              <a:xfrm>
                <a:off x="757508" y="5868160"/>
                <a:ext cx="732819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𝑏h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: black height of node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: number of </a:t>
                </a:r>
                <a:r>
                  <a:rPr lang="en-US" sz="2400" dirty="0">
                    <a:solidFill>
                      <a:srgbClr val="00B050"/>
                    </a:solidFill>
                  </a:rPr>
                  <a:t>black nodes</a:t>
                </a:r>
                <a:r>
                  <a:rPr lang="en-US" sz="2400" dirty="0"/>
                  <a:t> on a path from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to leaf (</a:t>
                </a:r>
                <a:r>
                  <a:rPr lang="en-US" sz="2400" b="1" dirty="0"/>
                  <a:t>not</a:t>
                </a:r>
                <a:r>
                  <a:rPr lang="en-US" sz="2400" dirty="0"/>
                  <a:t> including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)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4265A69-CC93-274D-821E-6C52554E92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508" y="5868160"/>
                <a:ext cx="7328192" cy="830997"/>
              </a:xfrm>
              <a:prstGeom prst="rect">
                <a:avLst/>
              </a:prstGeom>
              <a:blipFill>
                <a:blip r:embed="rId7"/>
                <a:stretch>
                  <a:fillRect l="-1211" t="-6061" r="-346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val 13">
            <a:extLst>
              <a:ext uri="{FF2B5EF4-FFF2-40B4-BE49-F238E27FC236}">
                <a16:creationId xmlns:a16="http://schemas.microsoft.com/office/drawing/2014/main" id="{5B8FC121-1125-1E4B-AB4C-B2ABB0FE4B57}"/>
              </a:ext>
            </a:extLst>
          </p:cNvPr>
          <p:cNvSpPr/>
          <p:nvPr/>
        </p:nvSpPr>
        <p:spPr>
          <a:xfrm>
            <a:off x="6047002" y="3461124"/>
            <a:ext cx="555138" cy="565484"/>
          </a:xfrm>
          <a:prstGeom prst="ellipse">
            <a:avLst/>
          </a:prstGeom>
          <a:solidFill>
            <a:srgbClr val="000000">
              <a:alpha val="37647"/>
            </a:srgbClr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7D37CDB-2F56-CA4D-BAD5-51C560A337EA}"/>
                  </a:ext>
                </a:extLst>
              </p:cNvPr>
              <p:cNvSpPr txBox="1"/>
              <p:nvPr/>
            </p:nvSpPr>
            <p:spPr>
              <a:xfrm>
                <a:off x="6090971" y="3437057"/>
                <a:ext cx="48571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7D37CDB-2F56-CA4D-BAD5-51C560A337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0971" y="3437057"/>
                <a:ext cx="485710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EDF67BF-4D9B-F047-9C19-BF6E830AFCF7}"/>
              </a:ext>
            </a:extLst>
          </p:cNvPr>
          <p:cNvCxnSpPr>
            <a:cxnSpLocks/>
            <a:stCxn id="14" idx="3"/>
          </p:cNvCxnSpPr>
          <p:nvPr/>
        </p:nvCxnSpPr>
        <p:spPr>
          <a:xfrm flipH="1">
            <a:off x="5573616" y="3943795"/>
            <a:ext cx="554684" cy="70845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FE756E0-F04E-1542-82A7-E297495E8D2C}"/>
              </a:ext>
            </a:extLst>
          </p:cNvPr>
          <p:cNvCxnSpPr>
            <a:cxnSpLocks/>
            <a:stCxn id="14" idx="5"/>
          </p:cNvCxnSpPr>
          <p:nvPr/>
        </p:nvCxnSpPr>
        <p:spPr>
          <a:xfrm>
            <a:off x="6520842" y="3943795"/>
            <a:ext cx="529226" cy="70845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riangle 17">
            <a:extLst>
              <a:ext uri="{FF2B5EF4-FFF2-40B4-BE49-F238E27FC236}">
                <a16:creationId xmlns:a16="http://schemas.microsoft.com/office/drawing/2014/main" id="{2067D9BF-E950-6846-A4F1-3D6EE208997F}"/>
              </a:ext>
            </a:extLst>
          </p:cNvPr>
          <p:cNvSpPr/>
          <p:nvPr/>
        </p:nvSpPr>
        <p:spPr>
          <a:xfrm>
            <a:off x="5212360" y="4641628"/>
            <a:ext cx="722511" cy="770021"/>
          </a:xfrm>
          <a:prstGeom prst="triangl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riangle 18">
            <a:extLst>
              <a:ext uri="{FF2B5EF4-FFF2-40B4-BE49-F238E27FC236}">
                <a16:creationId xmlns:a16="http://schemas.microsoft.com/office/drawing/2014/main" id="{407FFE01-C34A-7F43-A066-0B910405C10E}"/>
              </a:ext>
            </a:extLst>
          </p:cNvPr>
          <p:cNvSpPr/>
          <p:nvPr/>
        </p:nvSpPr>
        <p:spPr>
          <a:xfrm>
            <a:off x="6688812" y="4643037"/>
            <a:ext cx="722511" cy="770021"/>
          </a:xfrm>
          <a:prstGeom prst="triangl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95A5C2B-48EF-4449-8A42-299ED209530D}"/>
                  </a:ext>
                </a:extLst>
              </p:cNvPr>
              <p:cNvSpPr txBox="1"/>
              <p:nvPr/>
            </p:nvSpPr>
            <p:spPr>
              <a:xfrm>
                <a:off x="7218038" y="4409322"/>
                <a:ext cx="169059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solidFill>
                            <a:srgbClr val="0070FF"/>
                          </a:solidFill>
                          <a:latin typeface="Cambria Math" panose="02040503050406030204" pitchFamily="18" charset="0"/>
                        </a:rPr>
                        <m:t>𝑏h</m:t>
                      </m:r>
                      <m:r>
                        <a:rPr lang="en-US" sz="2000" i="1" dirty="0" smtClean="0">
                          <a:solidFill>
                            <a:srgbClr val="0070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 smtClean="0">
                          <a:solidFill>
                            <a:srgbClr val="0070FF"/>
                          </a:solidFill>
                          <a:latin typeface="Cambria Math" panose="02040503050406030204" pitchFamily="18" charset="0"/>
                        </a:rPr>
                        <m:t>𝑐h𝑖𝑙𝑑</m:t>
                      </m:r>
                      <m:d>
                        <m:dPr>
                          <m:ctrlPr>
                            <a:rPr lang="en-US" sz="2000" i="1" dirty="0" smtClean="0">
                              <a:solidFill>
                                <a:srgbClr val="007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dirty="0" smtClean="0">
                              <a:solidFill>
                                <a:srgbClr val="0070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b="0" i="1" dirty="0" smtClean="0">
                          <a:solidFill>
                            <a:srgbClr val="0070F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rgbClr val="0070FF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95A5C2B-48EF-4449-8A42-299ED20953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8038" y="4409322"/>
                <a:ext cx="1690591" cy="400110"/>
              </a:xfrm>
              <a:prstGeom prst="rect">
                <a:avLst/>
              </a:prstGeom>
              <a:blipFill>
                <a:blip r:embed="rId9"/>
                <a:stretch>
                  <a:fillRect b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val 21">
            <a:extLst>
              <a:ext uri="{FF2B5EF4-FFF2-40B4-BE49-F238E27FC236}">
                <a16:creationId xmlns:a16="http://schemas.microsoft.com/office/drawing/2014/main" id="{0F88FF5C-D23A-6546-A49A-0E506FE98D72}"/>
              </a:ext>
            </a:extLst>
          </p:cNvPr>
          <p:cNvSpPr/>
          <p:nvPr/>
        </p:nvSpPr>
        <p:spPr>
          <a:xfrm>
            <a:off x="5403426" y="4475854"/>
            <a:ext cx="315310" cy="333703"/>
          </a:xfrm>
          <a:prstGeom prst="ellipse">
            <a:avLst/>
          </a:prstGeom>
          <a:solidFill>
            <a:schemeClr val="tx1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3CD043A-E2DE-AF45-9CA4-D98B975C667B}"/>
              </a:ext>
            </a:extLst>
          </p:cNvPr>
          <p:cNvSpPr/>
          <p:nvPr/>
        </p:nvSpPr>
        <p:spPr>
          <a:xfrm>
            <a:off x="6844755" y="4475729"/>
            <a:ext cx="315310" cy="333703"/>
          </a:xfrm>
          <a:prstGeom prst="ellipse">
            <a:avLst/>
          </a:prstGeom>
          <a:solidFill>
            <a:schemeClr val="tx1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1BD5DF5-2A89-3C4C-BB6E-ACFAEADA0405}"/>
              </a:ext>
            </a:extLst>
          </p:cNvPr>
          <p:cNvSpPr/>
          <p:nvPr/>
        </p:nvSpPr>
        <p:spPr>
          <a:xfrm>
            <a:off x="1553339" y="4428815"/>
            <a:ext cx="315310" cy="333703"/>
          </a:xfrm>
          <a:prstGeom prst="ellipse">
            <a:avLst/>
          </a:prstGeom>
          <a:solidFill>
            <a:srgbClr val="FF0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526BF23-F4B7-834F-9EF2-1A714CA32E16}"/>
              </a:ext>
            </a:extLst>
          </p:cNvPr>
          <p:cNvSpPr/>
          <p:nvPr/>
        </p:nvSpPr>
        <p:spPr>
          <a:xfrm>
            <a:off x="2994668" y="4428690"/>
            <a:ext cx="315310" cy="333703"/>
          </a:xfrm>
          <a:prstGeom prst="ellipse">
            <a:avLst/>
          </a:prstGeom>
          <a:solidFill>
            <a:srgbClr val="FF0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118516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D8E70-CF5E-564E-AEDE-AC2A14E43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Bounding the height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0E6732-7AF7-3443-9CF2-97981B8CE8C1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324852" y="1614704"/>
                <a:ext cx="8193505" cy="112909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/>
                  <a:t>Claim 2: The subtree rooted at any node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800" dirty="0"/>
                  <a:t> contains at least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𝑏h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2800" i="1" dirty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800" dirty="0"/>
                  <a:t> internal (non-leaf) nodes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0E6732-7AF7-3443-9CF2-97981B8CE8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324852" y="1614704"/>
                <a:ext cx="8193505" cy="1129092"/>
              </a:xfrm>
              <a:blipFill>
                <a:blip r:embed="rId3"/>
                <a:stretch>
                  <a:fillRect l="-1548" t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308D47D-9DF0-684D-9B8E-F4A98D02A04C}"/>
                  </a:ext>
                </a:extLst>
              </p:cNvPr>
              <p:cNvSpPr txBox="1"/>
              <p:nvPr/>
            </p:nvSpPr>
            <p:spPr>
              <a:xfrm>
                <a:off x="324852" y="2764083"/>
                <a:ext cx="317465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Inductive case: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70FF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400" i="1" dirty="0">
                        <a:solidFill>
                          <a:srgbClr val="007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solidFill>
                          <a:srgbClr val="0070FF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>
                        <a:solidFill>
                          <a:srgbClr val="0070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0070FF"/>
                    </a:solidFill>
                  </a:rPr>
                  <a:t> &gt; 0</a:t>
                </a:r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308D47D-9DF0-684D-9B8E-F4A98D02A0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852" y="2764083"/>
                <a:ext cx="3174652" cy="461665"/>
              </a:xfrm>
              <a:prstGeom prst="rect">
                <a:avLst/>
              </a:prstGeom>
              <a:blipFill>
                <a:blip r:embed="rId4"/>
                <a:stretch>
                  <a:fillRect l="-2789" t="-10811" r="-1594" b="-270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F50DB4B-824C-4049-B995-B4EC5A06F9E8}"/>
                  </a:ext>
                </a:extLst>
              </p:cNvPr>
              <p:cNvSpPr txBox="1"/>
              <p:nvPr/>
            </p:nvSpPr>
            <p:spPr>
              <a:xfrm>
                <a:off x="336884" y="3284365"/>
                <a:ext cx="6704336" cy="4769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IH: Assume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𝑏h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2400" i="1" dirty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400" dirty="0"/>
                  <a:t> for all y that are </a:t>
                </a:r>
                <a:r>
                  <a:rPr lang="en-US" sz="2400" i="1" dirty="0"/>
                  <a:t>subtrees</a:t>
                </a:r>
                <a:r>
                  <a:rPr lang="en-US" sz="2400" dirty="0"/>
                  <a:t> </a:t>
                </a:r>
                <a:r>
                  <a:rPr lang="en-US" sz="2400" i="1" dirty="0"/>
                  <a:t>of x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F50DB4B-824C-4049-B995-B4EC5A06F9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884" y="3284365"/>
                <a:ext cx="6704336" cy="476990"/>
              </a:xfrm>
              <a:prstGeom prst="rect">
                <a:avLst/>
              </a:prstGeom>
              <a:blipFill>
                <a:blip r:embed="rId5"/>
                <a:stretch>
                  <a:fillRect l="-1323" t="-7692" b="-256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8743A02-BC7B-444C-B2CA-CF14DF942FBC}"/>
                  </a:ext>
                </a:extLst>
              </p:cNvPr>
              <p:cNvSpPr txBox="1"/>
              <p:nvPr/>
            </p:nvSpPr>
            <p:spPr>
              <a:xfrm>
                <a:off x="989104" y="3969254"/>
                <a:ext cx="7400487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schemeClr val="tx1"/>
                    </a:solidFill>
                  </a:rPr>
                  <a:t>x is red: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𝑏h</m:t>
                    </m:r>
                    <m:r>
                      <a:rPr lang="en-US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𝑐h𝑖𝑙𝑑</m:t>
                    </m:r>
                    <m:r>
                      <a:rPr lang="en-US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)) = </m:t>
                    </m:r>
                    <m:r>
                      <a:rPr lang="en-US" sz="2800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𝑏h</m:t>
                    </m:r>
                    <m:r>
                      <a:rPr lang="en-US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)−1</m:t>
                    </m:r>
                  </m:oMath>
                </a14:m>
                <a:endParaRPr lang="en-US" sz="2800" dirty="0">
                  <a:solidFill>
                    <a:schemeClr val="tx1"/>
                  </a:solidFill>
                </a:endParaRPr>
              </a:p>
              <a:p>
                <a:r>
                  <a:rPr lang="en-US" sz="2800" dirty="0">
                    <a:solidFill>
                      <a:schemeClr val="tx1"/>
                    </a:solidFill>
                  </a:rPr>
                  <a:t>x is black: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𝑏h</m:t>
                    </m:r>
                    <m:r>
                      <a:rPr lang="en-US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𝑐h𝑖𝑙𝑑</m:t>
                    </m:r>
                    <m:r>
                      <a:rPr lang="en-US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)) = </m:t>
                    </m:r>
                    <m:r>
                      <a:rPr lang="en-US" sz="2800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𝑏h</m:t>
                    </m:r>
                    <m:r>
                      <a:rPr lang="en-US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 </m:t>
                    </m:r>
                    <m:r>
                      <a:rPr lang="en-US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𝑜𝑟</m:t>
                    </m:r>
                    <m:r>
                      <a:rPr lang="en-US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𝑏h</m:t>
                    </m:r>
                    <m:r>
                      <a:rPr lang="en-US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)−1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8743A02-BC7B-444C-B2CA-CF14DF942F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104" y="3969254"/>
                <a:ext cx="7400487" cy="954107"/>
              </a:xfrm>
              <a:prstGeom prst="rect">
                <a:avLst/>
              </a:prstGeom>
              <a:blipFill>
                <a:blip r:embed="rId6"/>
                <a:stretch>
                  <a:fillRect l="-1712" t="-6579"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52BB2F8-6806-124B-BDF2-C5A47E8B83C8}"/>
                  </a:ext>
                </a:extLst>
              </p:cNvPr>
              <p:cNvSpPr txBox="1"/>
              <p:nvPr/>
            </p:nvSpPr>
            <p:spPr>
              <a:xfrm>
                <a:off x="1912178" y="5468081"/>
                <a:ext cx="444288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0070FF"/>
                        </a:solidFill>
                        <a:latin typeface="Cambria Math" panose="02040503050406030204" pitchFamily="18" charset="0"/>
                      </a:rPr>
                      <m:t>𝑏h</m:t>
                    </m:r>
                    <m:r>
                      <a:rPr lang="en-US" sz="2800" i="1" dirty="0" smtClean="0">
                        <a:solidFill>
                          <a:srgbClr val="007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dirty="0" smtClean="0">
                        <a:solidFill>
                          <a:srgbClr val="0070FF"/>
                        </a:solidFill>
                        <a:latin typeface="Cambria Math" panose="02040503050406030204" pitchFamily="18" charset="0"/>
                      </a:rPr>
                      <m:t>𝑐h𝑖𝑙𝑑</m:t>
                    </m:r>
                    <m:r>
                      <a:rPr lang="en-US" sz="2800" i="1" dirty="0" smtClean="0">
                        <a:solidFill>
                          <a:srgbClr val="007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dirty="0" smtClean="0">
                        <a:solidFill>
                          <a:srgbClr val="0070FF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 dirty="0" smtClean="0">
                        <a:solidFill>
                          <a:srgbClr val="0070FF"/>
                        </a:solidFill>
                        <a:latin typeface="Cambria Math" panose="02040503050406030204" pitchFamily="18" charset="0"/>
                      </a:rPr>
                      <m:t>)) ≥ </m:t>
                    </m:r>
                    <m:r>
                      <a:rPr lang="en-US" sz="2800" i="1" dirty="0" err="1" smtClean="0">
                        <a:solidFill>
                          <a:srgbClr val="0070FF"/>
                        </a:solidFill>
                        <a:latin typeface="Cambria Math" panose="02040503050406030204" pitchFamily="18" charset="0"/>
                      </a:rPr>
                      <m:t>𝑏h</m:t>
                    </m:r>
                    <m:r>
                      <a:rPr lang="en-US" sz="2800" i="1" dirty="0" smtClean="0">
                        <a:solidFill>
                          <a:srgbClr val="007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dirty="0" smtClean="0">
                        <a:solidFill>
                          <a:srgbClr val="0070FF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 dirty="0" smtClean="0">
                        <a:solidFill>
                          <a:srgbClr val="0070FF"/>
                        </a:solidFill>
                        <a:latin typeface="Cambria Math" panose="02040503050406030204" pitchFamily="18" charset="0"/>
                      </a:rPr>
                      <m:t>)−1</m:t>
                    </m:r>
                  </m:oMath>
                </a14:m>
                <a:r>
                  <a:rPr lang="en-US" sz="2800" dirty="0">
                    <a:solidFill>
                      <a:srgbClr val="0070FF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52BB2F8-6806-124B-BDF2-C5A47E8B83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2178" y="5468081"/>
                <a:ext cx="4442883" cy="523220"/>
              </a:xfrm>
              <a:prstGeom prst="rect">
                <a:avLst/>
              </a:prstGeom>
              <a:blipFill>
                <a:blip r:embed="rId7"/>
                <a:stretch>
                  <a:fillRect l="-857"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5846264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D8E70-CF5E-564E-AEDE-AC2A14E43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Bounding the height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0E6732-7AF7-3443-9CF2-97981B8CE8C1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324852" y="1614704"/>
                <a:ext cx="8193505" cy="112909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/>
                  <a:t>Claim 2: The subtree rooted at any node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800" dirty="0"/>
                  <a:t> contains at least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𝑏h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2800" i="1" dirty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800" dirty="0"/>
                  <a:t> internal (non-leaf) nodes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0E6732-7AF7-3443-9CF2-97981B8CE8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324852" y="1614704"/>
                <a:ext cx="8193505" cy="1129092"/>
              </a:xfrm>
              <a:blipFill>
                <a:blip r:embed="rId3"/>
                <a:stretch>
                  <a:fillRect l="-1548" t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308D47D-9DF0-684D-9B8E-F4A98D02A04C}"/>
                  </a:ext>
                </a:extLst>
              </p:cNvPr>
              <p:cNvSpPr txBox="1"/>
              <p:nvPr/>
            </p:nvSpPr>
            <p:spPr>
              <a:xfrm>
                <a:off x="324852" y="2764083"/>
                <a:ext cx="317465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Inductive case: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70FF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400" i="1" dirty="0">
                        <a:solidFill>
                          <a:srgbClr val="007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solidFill>
                          <a:srgbClr val="0070FF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>
                        <a:solidFill>
                          <a:srgbClr val="0070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0070FF"/>
                    </a:solidFill>
                  </a:rPr>
                  <a:t> &gt; 0</a:t>
                </a:r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308D47D-9DF0-684D-9B8E-F4A98D02A0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852" y="2764083"/>
                <a:ext cx="3174652" cy="461665"/>
              </a:xfrm>
              <a:prstGeom prst="rect">
                <a:avLst/>
              </a:prstGeom>
              <a:blipFill>
                <a:blip r:embed="rId4"/>
                <a:stretch>
                  <a:fillRect l="-2789" t="-10811" r="-1594" b="-270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F50DB4B-824C-4049-B995-B4EC5A06F9E8}"/>
                  </a:ext>
                </a:extLst>
              </p:cNvPr>
              <p:cNvSpPr txBox="1"/>
              <p:nvPr/>
            </p:nvSpPr>
            <p:spPr>
              <a:xfrm>
                <a:off x="336884" y="3284365"/>
                <a:ext cx="6704336" cy="4769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IH: Assume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𝑏h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2400" i="1" dirty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400" dirty="0"/>
                  <a:t> for all y that are </a:t>
                </a:r>
                <a:r>
                  <a:rPr lang="en-US" sz="2400" i="1" dirty="0"/>
                  <a:t>subtrees of x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F50DB4B-824C-4049-B995-B4EC5A06F9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884" y="3284365"/>
                <a:ext cx="6704336" cy="476990"/>
              </a:xfrm>
              <a:prstGeom prst="rect">
                <a:avLst/>
              </a:prstGeom>
              <a:blipFill>
                <a:blip r:embed="rId5"/>
                <a:stretch>
                  <a:fillRect l="-1323" t="-7692" b="-256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52BB2F8-6806-124B-BDF2-C5A47E8B83C8}"/>
                  </a:ext>
                </a:extLst>
              </p:cNvPr>
              <p:cNvSpPr txBox="1"/>
              <p:nvPr/>
            </p:nvSpPr>
            <p:spPr>
              <a:xfrm>
                <a:off x="336884" y="3826921"/>
                <a:ext cx="383188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𝑏h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𝑐h𝑖𝑙𝑑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)) ≥ </m:t>
                    </m:r>
                    <m:r>
                      <a:rPr lang="en-US" sz="2400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𝑏h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)−1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52BB2F8-6806-124B-BDF2-C5A47E8B83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884" y="3826921"/>
                <a:ext cx="3831883" cy="461665"/>
              </a:xfrm>
              <a:prstGeom prst="rect">
                <a:avLst/>
              </a:prstGeom>
              <a:blipFill>
                <a:blip r:embed="rId6"/>
                <a:stretch>
                  <a:fillRect l="-662"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E9AA1CA1-97E8-2B43-BCFC-402ED3EA881B}"/>
              </a:ext>
            </a:extLst>
          </p:cNvPr>
          <p:cNvSpPr/>
          <p:nvPr/>
        </p:nvSpPr>
        <p:spPr>
          <a:xfrm>
            <a:off x="3526957" y="4475747"/>
            <a:ext cx="555138" cy="565484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5B7F73A-F8DD-C344-97EA-BAD38C5045AA}"/>
                  </a:ext>
                </a:extLst>
              </p:cNvPr>
              <p:cNvSpPr txBox="1"/>
              <p:nvPr/>
            </p:nvSpPr>
            <p:spPr>
              <a:xfrm>
                <a:off x="3570926" y="4451680"/>
                <a:ext cx="48571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5B7F73A-F8DD-C344-97EA-BAD38C5045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0926" y="4451680"/>
                <a:ext cx="485710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9F0EFB7-B1C3-014B-A541-B60C95313917}"/>
              </a:ext>
            </a:extLst>
          </p:cNvPr>
          <p:cNvCxnSpPr>
            <a:cxnSpLocks/>
            <a:stCxn id="6" idx="3"/>
          </p:cNvCxnSpPr>
          <p:nvPr/>
        </p:nvCxnSpPr>
        <p:spPr>
          <a:xfrm flipH="1">
            <a:off x="3053571" y="4958418"/>
            <a:ext cx="554684" cy="70845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A8B840C-5D06-C44A-B7DD-098CF805BBE0}"/>
              </a:ext>
            </a:extLst>
          </p:cNvPr>
          <p:cNvCxnSpPr>
            <a:cxnSpLocks/>
            <a:stCxn id="6" idx="5"/>
          </p:cNvCxnSpPr>
          <p:nvPr/>
        </p:nvCxnSpPr>
        <p:spPr>
          <a:xfrm>
            <a:off x="4000797" y="4958418"/>
            <a:ext cx="529226" cy="70845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riangle 15">
            <a:extLst>
              <a:ext uri="{FF2B5EF4-FFF2-40B4-BE49-F238E27FC236}">
                <a16:creationId xmlns:a16="http://schemas.microsoft.com/office/drawing/2014/main" id="{AEC5D056-CFAE-DB4E-A166-5EDE815A4402}"/>
              </a:ext>
            </a:extLst>
          </p:cNvPr>
          <p:cNvSpPr/>
          <p:nvPr/>
        </p:nvSpPr>
        <p:spPr>
          <a:xfrm>
            <a:off x="2692315" y="5656251"/>
            <a:ext cx="722511" cy="770021"/>
          </a:xfrm>
          <a:prstGeom prst="triangl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riangle 16">
            <a:extLst>
              <a:ext uri="{FF2B5EF4-FFF2-40B4-BE49-F238E27FC236}">
                <a16:creationId xmlns:a16="http://schemas.microsoft.com/office/drawing/2014/main" id="{4A4ADF1F-7035-DD48-AC3A-7F8C87EFD1F0}"/>
              </a:ext>
            </a:extLst>
          </p:cNvPr>
          <p:cNvSpPr/>
          <p:nvPr/>
        </p:nvSpPr>
        <p:spPr>
          <a:xfrm>
            <a:off x="4168767" y="5657660"/>
            <a:ext cx="722511" cy="770021"/>
          </a:xfrm>
          <a:prstGeom prst="triangl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1DE5BE-9431-F843-8A88-C0B76F857375}"/>
              </a:ext>
            </a:extLst>
          </p:cNvPr>
          <p:cNvSpPr txBox="1"/>
          <p:nvPr/>
        </p:nvSpPr>
        <p:spPr>
          <a:xfrm>
            <a:off x="5402179" y="5053262"/>
            <a:ext cx="26108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How many (internal nodes are in this tree (at least)?</a:t>
            </a:r>
          </a:p>
        </p:txBody>
      </p:sp>
    </p:spTree>
    <p:extLst>
      <p:ext uri="{BB962C8B-B14F-4D97-AF65-F5344CB8AC3E}">
        <p14:creationId xmlns:p14="http://schemas.microsoft.com/office/powerpoint/2010/main" val="1016471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>
            <a:extLst>
              <a:ext uri="{FF2B5EF4-FFF2-40B4-BE49-F238E27FC236}">
                <a16:creationId xmlns:a16="http://schemas.microsoft.com/office/drawing/2014/main" id="{0B0F0BBC-E19B-2740-8E13-8050CD57B7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Search</a:t>
            </a:r>
          </a:p>
        </p:txBody>
      </p:sp>
      <p:sp>
        <p:nvSpPr>
          <p:cNvPr id="175107" name="Rectangle 3">
            <a:extLst>
              <a:ext uri="{FF2B5EF4-FFF2-40B4-BE49-F238E27FC236}">
                <a16:creationId xmlns:a16="http://schemas.microsoft.com/office/drawing/2014/main" id="{4147C5FD-3724-584A-8F8D-178F29DFEF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 typeface="Wingdings" charset="0"/>
              <a:buNone/>
              <a:defRPr/>
            </a:pPr>
            <a:r>
              <a:rPr lang="en-US" dirty="0">
                <a:solidFill>
                  <a:srgbClr val="FF0000"/>
                </a:solidFill>
                <a:cs typeface="+mn-cs"/>
              </a:rPr>
              <a:t>How do we find an element?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0BCC79-B295-1344-A911-A7B4D3DCC3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648" y="2451100"/>
            <a:ext cx="6350000" cy="279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4787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D8E70-CF5E-564E-AEDE-AC2A14E43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Bounding the height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0E6732-7AF7-3443-9CF2-97981B8CE8C1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324852" y="1614704"/>
                <a:ext cx="8193505" cy="112909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/>
                  <a:t>Claim 2: The subtree rooted at any node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800" dirty="0"/>
                  <a:t> contains at least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𝑏h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2800" i="1" dirty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800" dirty="0"/>
                  <a:t> internal (non-leaf) nodes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0E6732-7AF7-3443-9CF2-97981B8CE8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324852" y="1614704"/>
                <a:ext cx="8193505" cy="1129092"/>
              </a:xfrm>
              <a:blipFill>
                <a:blip r:embed="rId3"/>
                <a:stretch>
                  <a:fillRect l="-1548" t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308D47D-9DF0-684D-9B8E-F4A98D02A04C}"/>
                  </a:ext>
                </a:extLst>
              </p:cNvPr>
              <p:cNvSpPr txBox="1"/>
              <p:nvPr/>
            </p:nvSpPr>
            <p:spPr>
              <a:xfrm>
                <a:off x="324852" y="2764083"/>
                <a:ext cx="317465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Inductive case: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70FF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400" i="1" dirty="0">
                        <a:solidFill>
                          <a:srgbClr val="007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solidFill>
                          <a:srgbClr val="0070FF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>
                        <a:solidFill>
                          <a:srgbClr val="0070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0070FF"/>
                    </a:solidFill>
                  </a:rPr>
                  <a:t> &gt; 0</a:t>
                </a:r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308D47D-9DF0-684D-9B8E-F4A98D02A0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852" y="2764083"/>
                <a:ext cx="3174652" cy="461665"/>
              </a:xfrm>
              <a:prstGeom prst="rect">
                <a:avLst/>
              </a:prstGeom>
              <a:blipFill>
                <a:blip r:embed="rId4"/>
                <a:stretch>
                  <a:fillRect l="-2789" t="-10811" r="-1594" b="-270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F50DB4B-824C-4049-B995-B4EC5A06F9E8}"/>
                  </a:ext>
                </a:extLst>
              </p:cNvPr>
              <p:cNvSpPr txBox="1"/>
              <p:nvPr/>
            </p:nvSpPr>
            <p:spPr>
              <a:xfrm>
                <a:off x="336884" y="3284365"/>
                <a:ext cx="6704336" cy="4769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IH: Assume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𝑏h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2400" i="1" dirty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400" dirty="0"/>
                  <a:t> for all y that are </a:t>
                </a:r>
                <a:r>
                  <a:rPr lang="en-US" sz="2400" i="1" dirty="0"/>
                  <a:t>subtrees of x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F50DB4B-824C-4049-B995-B4EC5A06F9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884" y="3284365"/>
                <a:ext cx="6704336" cy="476990"/>
              </a:xfrm>
              <a:prstGeom prst="rect">
                <a:avLst/>
              </a:prstGeom>
              <a:blipFill>
                <a:blip r:embed="rId5"/>
                <a:stretch>
                  <a:fillRect l="-1323" t="-7692" b="-256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52BB2F8-6806-124B-BDF2-C5A47E8B83C8}"/>
                  </a:ext>
                </a:extLst>
              </p:cNvPr>
              <p:cNvSpPr txBox="1"/>
              <p:nvPr/>
            </p:nvSpPr>
            <p:spPr>
              <a:xfrm>
                <a:off x="336884" y="3826921"/>
                <a:ext cx="383188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𝑏h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𝑐h𝑖𝑙𝑑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)) ≥ </m:t>
                    </m:r>
                    <m:r>
                      <a:rPr lang="en-US" sz="2400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𝑏h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)−1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52BB2F8-6806-124B-BDF2-C5A47E8B83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884" y="3826921"/>
                <a:ext cx="3831883" cy="461665"/>
              </a:xfrm>
              <a:prstGeom prst="rect">
                <a:avLst/>
              </a:prstGeom>
              <a:blipFill>
                <a:blip r:embed="rId6"/>
                <a:stretch>
                  <a:fillRect l="-662"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E9AA1CA1-97E8-2B43-BCFC-402ED3EA881B}"/>
              </a:ext>
            </a:extLst>
          </p:cNvPr>
          <p:cNvSpPr/>
          <p:nvPr/>
        </p:nvSpPr>
        <p:spPr>
          <a:xfrm>
            <a:off x="3526957" y="4475747"/>
            <a:ext cx="555138" cy="565484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5B7F73A-F8DD-C344-97EA-BAD38C5045AA}"/>
                  </a:ext>
                </a:extLst>
              </p:cNvPr>
              <p:cNvSpPr txBox="1"/>
              <p:nvPr/>
            </p:nvSpPr>
            <p:spPr>
              <a:xfrm>
                <a:off x="3570926" y="4451680"/>
                <a:ext cx="48571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5B7F73A-F8DD-C344-97EA-BAD38C5045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0926" y="4451680"/>
                <a:ext cx="485710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9F0EFB7-B1C3-014B-A541-B60C95313917}"/>
              </a:ext>
            </a:extLst>
          </p:cNvPr>
          <p:cNvCxnSpPr>
            <a:cxnSpLocks/>
            <a:stCxn id="6" idx="3"/>
          </p:cNvCxnSpPr>
          <p:nvPr/>
        </p:nvCxnSpPr>
        <p:spPr>
          <a:xfrm flipH="1">
            <a:off x="3053571" y="4958418"/>
            <a:ext cx="554684" cy="70845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A8B840C-5D06-C44A-B7DD-098CF805BBE0}"/>
              </a:ext>
            </a:extLst>
          </p:cNvPr>
          <p:cNvCxnSpPr>
            <a:cxnSpLocks/>
            <a:stCxn id="6" idx="5"/>
          </p:cNvCxnSpPr>
          <p:nvPr/>
        </p:nvCxnSpPr>
        <p:spPr>
          <a:xfrm>
            <a:off x="4000797" y="4958418"/>
            <a:ext cx="529226" cy="70845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riangle 15">
            <a:extLst>
              <a:ext uri="{FF2B5EF4-FFF2-40B4-BE49-F238E27FC236}">
                <a16:creationId xmlns:a16="http://schemas.microsoft.com/office/drawing/2014/main" id="{AEC5D056-CFAE-DB4E-A166-5EDE815A4402}"/>
              </a:ext>
            </a:extLst>
          </p:cNvPr>
          <p:cNvSpPr/>
          <p:nvPr/>
        </p:nvSpPr>
        <p:spPr>
          <a:xfrm>
            <a:off x="2692315" y="5656251"/>
            <a:ext cx="722511" cy="770021"/>
          </a:xfrm>
          <a:prstGeom prst="triangl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riangle 16">
            <a:extLst>
              <a:ext uri="{FF2B5EF4-FFF2-40B4-BE49-F238E27FC236}">
                <a16:creationId xmlns:a16="http://schemas.microsoft.com/office/drawing/2014/main" id="{4A4ADF1F-7035-DD48-AC3A-7F8C87EFD1F0}"/>
              </a:ext>
            </a:extLst>
          </p:cNvPr>
          <p:cNvSpPr/>
          <p:nvPr/>
        </p:nvSpPr>
        <p:spPr>
          <a:xfrm>
            <a:off x="4168767" y="5657660"/>
            <a:ext cx="722511" cy="770021"/>
          </a:xfrm>
          <a:prstGeom prst="triangl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2DE5311-8AE2-BC4A-AD29-78C5C0DA71DE}"/>
                  </a:ext>
                </a:extLst>
              </p:cNvPr>
              <p:cNvSpPr txBox="1"/>
              <p:nvPr/>
            </p:nvSpPr>
            <p:spPr>
              <a:xfrm>
                <a:off x="4891278" y="5847297"/>
                <a:ext cx="1886991" cy="4866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𝑏h</m:t>
                          </m:r>
                          <m:d>
                            <m:d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2DE5311-8AE2-BC4A-AD29-78C5C0DA71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1278" y="5847297"/>
                <a:ext cx="1886991" cy="48667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ED6550B-1C44-8A4B-B369-A2A827147D14}"/>
                  </a:ext>
                </a:extLst>
              </p:cNvPr>
              <p:cNvSpPr txBox="1"/>
              <p:nvPr/>
            </p:nvSpPr>
            <p:spPr>
              <a:xfrm>
                <a:off x="877325" y="5865294"/>
                <a:ext cx="1886991" cy="4866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𝑏h</m:t>
                          </m:r>
                          <m:d>
                            <m:d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ED6550B-1C44-8A4B-B369-A2A827147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325" y="5865294"/>
                <a:ext cx="1886991" cy="48667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D8AC2CD-2704-8546-A6AB-5469F4B6DB86}"/>
                  </a:ext>
                </a:extLst>
              </p:cNvPr>
              <p:cNvSpPr txBox="1"/>
              <p:nvPr/>
            </p:nvSpPr>
            <p:spPr>
              <a:xfrm>
                <a:off x="4100605" y="4475747"/>
                <a:ext cx="4395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D8AC2CD-2704-8546-A6AB-5469F4B6DB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0605" y="4475747"/>
                <a:ext cx="439544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3531E993-0846-AC4F-93D7-29C35C713E7A}"/>
              </a:ext>
            </a:extLst>
          </p:cNvPr>
          <p:cNvSpPr/>
          <p:nvPr/>
        </p:nvSpPr>
        <p:spPr>
          <a:xfrm>
            <a:off x="324852" y="3284365"/>
            <a:ext cx="6864224" cy="542556"/>
          </a:xfrm>
          <a:prstGeom prst="rect">
            <a:avLst/>
          </a:prstGeom>
          <a:noFill/>
          <a:ln w="38100" cmpd="sng">
            <a:solidFill>
              <a:srgbClr val="007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531313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D8E70-CF5E-564E-AEDE-AC2A14E43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Bounding the height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0E6732-7AF7-3443-9CF2-97981B8CE8C1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324852" y="1614704"/>
                <a:ext cx="8193505" cy="112909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/>
                  <a:t>Claim 2: The subtree rooted at any node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800" dirty="0"/>
                  <a:t> contains at least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𝑏h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2800" i="1" dirty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800" dirty="0"/>
                  <a:t> internal (non-leaf) nodes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0E6732-7AF7-3443-9CF2-97981B8CE8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324852" y="1614704"/>
                <a:ext cx="8193505" cy="1129092"/>
              </a:xfrm>
              <a:blipFill>
                <a:blip r:embed="rId3"/>
                <a:stretch>
                  <a:fillRect l="-1548" t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308D47D-9DF0-684D-9B8E-F4A98D02A04C}"/>
                  </a:ext>
                </a:extLst>
              </p:cNvPr>
              <p:cNvSpPr txBox="1"/>
              <p:nvPr/>
            </p:nvSpPr>
            <p:spPr>
              <a:xfrm>
                <a:off x="324852" y="2764083"/>
                <a:ext cx="317465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Inductive case: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70FF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400" i="1" dirty="0">
                        <a:solidFill>
                          <a:srgbClr val="007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solidFill>
                          <a:srgbClr val="0070FF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>
                        <a:solidFill>
                          <a:srgbClr val="0070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0070FF"/>
                    </a:solidFill>
                  </a:rPr>
                  <a:t> &gt; 0</a:t>
                </a:r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308D47D-9DF0-684D-9B8E-F4A98D02A0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852" y="2764083"/>
                <a:ext cx="3174652" cy="461665"/>
              </a:xfrm>
              <a:prstGeom prst="rect">
                <a:avLst/>
              </a:prstGeom>
              <a:blipFill>
                <a:blip r:embed="rId4"/>
                <a:stretch>
                  <a:fillRect l="-2789" t="-10811" r="-1594" b="-270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F50DB4B-824C-4049-B995-B4EC5A06F9E8}"/>
                  </a:ext>
                </a:extLst>
              </p:cNvPr>
              <p:cNvSpPr txBox="1"/>
              <p:nvPr/>
            </p:nvSpPr>
            <p:spPr>
              <a:xfrm>
                <a:off x="336884" y="3284365"/>
                <a:ext cx="6704336" cy="4769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IH: Assume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𝑏h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2400" i="1" dirty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400" dirty="0"/>
                  <a:t> for all y that are </a:t>
                </a:r>
                <a:r>
                  <a:rPr lang="en-US" sz="2400" i="1" dirty="0"/>
                  <a:t>subtrees of x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F50DB4B-824C-4049-B995-B4EC5A06F9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884" y="3284365"/>
                <a:ext cx="6704336" cy="476990"/>
              </a:xfrm>
              <a:prstGeom prst="rect">
                <a:avLst/>
              </a:prstGeom>
              <a:blipFill>
                <a:blip r:embed="rId5"/>
                <a:stretch>
                  <a:fillRect l="-1323" t="-7692" b="-256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52BB2F8-6806-124B-BDF2-C5A47E8B83C8}"/>
                  </a:ext>
                </a:extLst>
              </p:cNvPr>
              <p:cNvSpPr txBox="1"/>
              <p:nvPr/>
            </p:nvSpPr>
            <p:spPr>
              <a:xfrm>
                <a:off x="336884" y="3826921"/>
                <a:ext cx="383188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𝑏h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𝑐h𝑖𝑙𝑑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)) ≥ </m:t>
                    </m:r>
                    <m:r>
                      <a:rPr lang="en-US" sz="2400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𝑏h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)−1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52BB2F8-6806-124B-BDF2-C5A47E8B83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884" y="3826921"/>
                <a:ext cx="3831883" cy="461665"/>
              </a:xfrm>
              <a:prstGeom prst="rect">
                <a:avLst/>
              </a:prstGeom>
              <a:blipFill>
                <a:blip r:embed="rId6"/>
                <a:stretch>
                  <a:fillRect l="-662"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2DE5311-8AE2-BC4A-AD29-78C5C0DA71DE}"/>
                  </a:ext>
                </a:extLst>
              </p:cNvPr>
              <p:cNvSpPr txBox="1"/>
              <p:nvPr/>
            </p:nvSpPr>
            <p:spPr>
              <a:xfrm>
                <a:off x="789178" y="4704297"/>
                <a:ext cx="5081712" cy="4866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𝑏h</m:t>
                        </m:r>
                        <m:d>
                          <m:d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400" i="1" dirty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400" b="0" i="0" dirty="0" smtClean="0">
                        <a:latin typeface="Cambria Math" panose="02040503050406030204" pitchFamily="18" charset="0"/>
                      </a:rPr>
                      <m:t>+(</m:t>
                    </m:r>
                    <m:sSup>
                      <m:sSup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𝑏h</m:t>
                        </m:r>
                        <m:d>
                          <m:d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400" i="1" dirty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+ 1 = 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2DE5311-8AE2-BC4A-AD29-78C5C0DA71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178" y="4704297"/>
                <a:ext cx="5081712" cy="486672"/>
              </a:xfrm>
              <a:prstGeom prst="rect">
                <a:avLst/>
              </a:prstGeom>
              <a:blipFill>
                <a:blip r:embed="rId7"/>
                <a:stretch>
                  <a:fillRect l="-746" t="-5128" r="-995" b="-282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8E0F19A-E16A-F54D-9753-548131BD60EE}"/>
                  </a:ext>
                </a:extLst>
              </p:cNvPr>
              <p:cNvSpPr txBox="1"/>
              <p:nvPr/>
            </p:nvSpPr>
            <p:spPr>
              <a:xfrm>
                <a:off x="5710334" y="4704297"/>
                <a:ext cx="1585049" cy="4866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𝑏h</m:t>
                          </m:r>
                          <m:d>
                            <m:d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sup>
                      </m:sSup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8E0F19A-E16A-F54D-9753-548131BD60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0334" y="4704297"/>
                <a:ext cx="1585049" cy="48667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8676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0D028-0622-3547-8E77-539023493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Bounding the height (</a:t>
            </a:r>
            <a:r>
              <a:rPr lang="en-US" i="1" dirty="0"/>
              <a:t>almost there!)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45B2BB43-2140-BE40-B2E9-4446212C08AC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8" y="1578138"/>
                <a:ext cx="8153400" cy="214296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Claim 1: For every node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Claim 2: The subtree rooted at any node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contains at least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𝑏h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internal (non-leaf) nodes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45B2BB43-2140-BE40-B2E9-4446212C08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8" y="1578138"/>
                <a:ext cx="8153400" cy="2142962"/>
              </a:xfrm>
              <a:blipFill>
                <a:blip r:embed="rId2"/>
                <a:stretch>
                  <a:fillRect l="-1713" r="-23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9A8670E3-C555-2246-999E-73DD9189C9CF}"/>
              </a:ext>
            </a:extLst>
          </p:cNvPr>
          <p:cNvSpPr txBox="1"/>
          <p:nvPr/>
        </p:nvSpPr>
        <p:spPr>
          <a:xfrm>
            <a:off x="2408899" y="4648200"/>
            <a:ext cx="33671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does this help us?</a:t>
            </a:r>
          </a:p>
        </p:txBody>
      </p:sp>
    </p:spTree>
    <p:extLst>
      <p:ext uri="{BB962C8B-B14F-4D97-AF65-F5344CB8AC3E}">
        <p14:creationId xmlns:p14="http://schemas.microsoft.com/office/powerpoint/2010/main" val="3539144819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0D028-0622-3547-8E77-539023493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Bounding the height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45B2BB43-2140-BE40-B2E9-4446212C08AC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8" y="1578138"/>
                <a:ext cx="8153400" cy="214296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Claim 1: For every node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Claim 2: The subtree rooted at any node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contains at least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𝑏h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internal (non-leaf) nodes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45B2BB43-2140-BE40-B2E9-4446212C08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8" y="1578138"/>
                <a:ext cx="8153400" cy="2142962"/>
              </a:xfrm>
              <a:blipFill>
                <a:blip r:embed="rId2"/>
                <a:stretch>
                  <a:fillRect l="-1713" r="-23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F868EE-AA77-CE4D-9B86-8D7CD4A174AB}"/>
              </a:ext>
            </a:extLst>
          </p:cNvPr>
          <p:cNvCxnSpPr/>
          <p:nvPr/>
        </p:nvCxnSpPr>
        <p:spPr>
          <a:xfrm>
            <a:off x="396748" y="3568700"/>
            <a:ext cx="836930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815AD1CD-5EF1-E044-9ECB-0EA7AF5833FD}"/>
                  </a:ext>
                </a:extLst>
              </p:cNvPr>
              <p:cNvSpPr/>
              <p:nvPr/>
            </p:nvSpPr>
            <p:spPr>
              <a:xfrm>
                <a:off x="1258495" y="3721100"/>
                <a:ext cx="2243819" cy="4769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≥2</m:t>
                        </m:r>
                      </m:e>
                      <m:sup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𝑏h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2400" i="1" dirty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815AD1CD-5EF1-E044-9ECB-0EA7AF5833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8495" y="3721100"/>
                <a:ext cx="2243819" cy="476990"/>
              </a:xfrm>
              <a:prstGeom prst="rect">
                <a:avLst/>
              </a:prstGeom>
              <a:blipFill>
                <a:blip r:embed="rId3"/>
                <a:stretch>
                  <a:fillRect b="-17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8B86CBC7-9080-FC44-9E1E-DFE7B4AC4360}"/>
              </a:ext>
            </a:extLst>
          </p:cNvPr>
          <p:cNvSpPr txBox="1"/>
          <p:nvPr/>
        </p:nvSpPr>
        <p:spPr>
          <a:xfrm>
            <a:off x="5168898" y="3700656"/>
            <a:ext cx="11352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Claim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01BA27F2-5B0D-CC47-B08B-D18322F8309E}"/>
                  </a:ext>
                </a:extLst>
              </p:cNvPr>
              <p:cNvSpPr/>
              <p:nvPr/>
            </p:nvSpPr>
            <p:spPr>
              <a:xfrm>
                <a:off x="1258495" y="4401023"/>
                <a:ext cx="2349618" cy="4769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≥2</m:t>
                        </m:r>
                      </m:e>
                      <m:sup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)/2</m:t>
                        </m:r>
                      </m:sup>
                    </m:sSup>
                    <m:r>
                      <a:rPr lang="en-US" sz="2400" i="1" dirty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01BA27F2-5B0D-CC47-B08B-D18322F830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8495" y="4401023"/>
                <a:ext cx="2349618" cy="476990"/>
              </a:xfrm>
              <a:prstGeom prst="rect">
                <a:avLst/>
              </a:prstGeom>
              <a:blipFill>
                <a:blip r:embed="rId4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51D30DCD-60E3-844F-99C2-E56CD561E4D1}"/>
              </a:ext>
            </a:extLst>
          </p:cNvPr>
          <p:cNvSpPr txBox="1"/>
          <p:nvPr/>
        </p:nvSpPr>
        <p:spPr>
          <a:xfrm>
            <a:off x="5168898" y="4263266"/>
            <a:ext cx="11352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Claim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57A2AEC0-3189-324A-96E8-E4D94E8FE457}"/>
                  </a:ext>
                </a:extLst>
              </p:cNvPr>
              <p:cNvSpPr/>
              <p:nvPr/>
            </p:nvSpPr>
            <p:spPr>
              <a:xfrm>
                <a:off x="750495" y="5080946"/>
                <a:ext cx="2349618" cy="4769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+1 ≥2</m:t>
                          </m:r>
                        </m:e>
                        <m:sup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)/2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57A2AEC0-3189-324A-96E8-E4D94E8FE4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495" y="5080946"/>
                <a:ext cx="2349618" cy="476990"/>
              </a:xfrm>
              <a:prstGeom prst="rect">
                <a:avLst/>
              </a:prstGeom>
              <a:blipFill>
                <a:blip r:embed="rId5"/>
                <a:stretch>
                  <a:fillRect b="-17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C8BA7D2D-D935-F04A-8F95-99A2269A370B}"/>
                  </a:ext>
                </a:extLst>
              </p:cNvPr>
              <p:cNvSpPr/>
              <p:nvPr/>
            </p:nvSpPr>
            <p:spPr>
              <a:xfrm>
                <a:off x="813995" y="5760869"/>
                <a:ext cx="295260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sz="2400" dirty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C8BA7D2D-D935-F04A-8F95-99A2269A37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995" y="5760869"/>
                <a:ext cx="2952603" cy="461665"/>
              </a:xfrm>
              <a:prstGeom prst="rect">
                <a:avLst/>
              </a:prstGeom>
              <a:blipFill>
                <a:blip r:embed="rId6"/>
                <a:stretch>
                  <a:fillRect b="-18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BC321DBA-DA7C-3143-B983-2DCE9E13E673}"/>
              </a:ext>
            </a:extLst>
          </p:cNvPr>
          <p:cNvSpPr txBox="1"/>
          <p:nvPr/>
        </p:nvSpPr>
        <p:spPr>
          <a:xfrm>
            <a:off x="5168897" y="4884836"/>
            <a:ext cx="7777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math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61FE7F1-63C6-1A4B-99B0-5EC7F13CC99E}"/>
              </a:ext>
            </a:extLst>
          </p:cNvPr>
          <p:cNvSpPr txBox="1"/>
          <p:nvPr/>
        </p:nvSpPr>
        <p:spPr>
          <a:xfrm>
            <a:off x="5168897" y="5607351"/>
            <a:ext cx="7777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math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CBCD67-CE21-9044-A7E8-69E78723E3FA}"/>
              </a:ext>
            </a:extLst>
          </p:cNvPr>
          <p:cNvSpPr txBox="1"/>
          <p:nvPr/>
        </p:nvSpPr>
        <p:spPr>
          <a:xfrm>
            <a:off x="3225800" y="6344102"/>
            <a:ext cx="28857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What does this mean?</a:t>
            </a:r>
          </a:p>
        </p:txBody>
      </p:sp>
    </p:spTree>
    <p:extLst>
      <p:ext uri="{BB962C8B-B14F-4D97-AF65-F5344CB8AC3E}">
        <p14:creationId xmlns:p14="http://schemas.microsoft.com/office/powerpoint/2010/main" val="2294557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/>
      <p:bldP spid="17" grpId="0"/>
      <p:bldP spid="18" grpId="0"/>
      <p:bldP spid="19" grpId="0"/>
      <p:bldP spid="20" grpId="0"/>
      <p:bldP spid="21" grpId="0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AC1E1-3EAA-054B-8EF5-037C3524E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Bounding the height</a:t>
            </a:r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90AF009C-3D23-A64C-8C7D-0EDB0605B562}"/>
              </a:ext>
            </a:extLst>
          </p:cNvPr>
          <p:cNvSpPr txBox="1">
            <a:spLocks/>
          </p:cNvSpPr>
          <p:nvPr/>
        </p:nvSpPr>
        <p:spPr>
          <a:xfrm>
            <a:off x="122738" y="1628958"/>
            <a:ext cx="5207250" cy="1884263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sz="1800" dirty="0"/>
              <a:t>every node is either red or black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/>
              <a:t>root is black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/>
              <a:t>leaves (NIL) are black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/>
              <a:t>if a node is red, both children are black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/>
              <a:t>for every node, all paths from the node to descendant leaves contain the same number of black nodes.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9CB14EB-9CC3-D74C-B89A-34EA82BC2E3A}"/>
                  </a:ext>
                </a:extLst>
              </p:cNvPr>
              <p:cNvSpPr txBox="1"/>
              <p:nvPr/>
            </p:nvSpPr>
            <p:spPr>
              <a:xfrm>
                <a:off x="5155236" y="2155590"/>
                <a:ext cx="361081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i="1" dirty="0">
                    <a:solidFill>
                      <a:srgbClr val="0070FF"/>
                    </a:solidFill>
                  </a:rPr>
                  <a:t>If</a:t>
                </a:r>
                <a:r>
                  <a:rPr lang="en-US" sz="2400" dirty="0">
                    <a:solidFill>
                      <a:srgbClr val="0070FF"/>
                    </a:solidFill>
                  </a:rPr>
                  <a:t> we can maintain these properties: height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70FF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400" i="1" dirty="0" smtClean="0">
                        <a:solidFill>
                          <a:srgbClr val="007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400" i="1" dirty="0" smtClean="0">
                        <a:solidFill>
                          <a:srgbClr val="0070FF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2400" i="1" dirty="0" smtClean="0">
                        <a:solidFill>
                          <a:srgbClr val="0070FF"/>
                        </a:solidFill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sz="2400" i="1" dirty="0" smtClean="0">
                        <a:solidFill>
                          <a:srgbClr val="0070FF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 smtClean="0">
                        <a:solidFill>
                          <a:srgbClr val="0070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>
                  <a:solidFill>
                    <a:srgbClr val="0070FF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9CB14EB-9CC3-D74C-B89A-34EA82BC2E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5236" y="2155590"/>
                <a:ext cx="3610812" cy="830997"/>
              </a:xfrm>
              <a:prstGeom prst="rect">
                <a:avLst/>
              </a:prstGeom>
              <a:blipFill>
                <a:blip r:embed="rId2"/>
                <a:stretch>
                  <a:fillRect l="-2456" t="-4545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3">
            <a:extLst>
              <a:ext uri="{FF2B5EF4-FFF2-40B4-BE49-F238E27FC236}">
                <a16:creationId xmlns:a16="http://schemas.microsoft.com/office/drawing/2014/main" id="{8EF3244B-8163-8B44-B7AA-1823AD4725A1}"/>
              </a:ext>
            </a:extLst>
          </p:cNvPr>
          <p:cNvSpPr txBox="1">
            <a:spLocks noChangeArrowheads="1"/>
          </p:cNvSpPr>
          <p:nvPr/>
        </p:nvSpPr>
        <p:spPr>
          <a:xfrm>
            <a:off x="2078788" y="4470400"/>
            <a:ext cx="1845512" cy="17907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dirty="0"/>
              <a:t>Search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dirty="0"/>
              <a:t>Insert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dirty="0"/>
              <a:t>Delete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dirty="0"/>
              <a:t>Maximum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1D2FD8E-6E98-734A-9EA5-E6700ECAC3CE}"/>
                  </a:ext>
                </a:extLst>
              </p:cNvPr>
              <p:cNvSpPr txBox="1"/>
              <p:nvPr/>
            </p:nvSpPr>
            <p:spPr>
              <a:xfrm>
                <a:off x="3524582" y="5005685"/>
                <a:ext cx="36108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0070FF"/>
                    </a:solidFill>
                  </a:rPr>
                  <a:t>These all become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70FF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400" i="1" dirty="0" smtClean="0">
                        <a:solidFill>
                          <a:srgbClr val="007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sz="2400" b="0" i="1" dirty="0" smtClean="0">
                            <a:solidFill>
                              <a:srgbClr val="0070FF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i="0" dirty="0" err="1" smtClean="0">
                            <a:solidFill>
                              <a:srgbClr val="0070FF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400" b="0" i="1" dirty="0" smtClean="0">
                            <a:solidFill>
                              <a:srgbClr val="0070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2400" i="1" dirty="0" smtClean="0">
                        <a:solidFill>
                          <a:srgbClr val="0070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>
                  <a:solidFill>
                    <a:srgbClr val="0070FF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1D2FD8E-6E98-734A-9EA5-E6700ECAC3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4582" y="5005685"/>
                <a:ext cx="3610812" cy="461665"/>
              </a:xfrm>
              <a:prstGeom prst="rect">
                <a:avLst/>
              </a:prstGeom>
              <a:blipFill>
                <a:blip r:embed="rId3"/>
                <a:stretch>
                  <a:fillRect l="-2807" t="-7895"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9206617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C468D-EEF7-4143-9E6A-678FBACA2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it be done?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66E7BE-EEDD-7342-A469-A057296D8E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" y="3136900"/>
            <a:ext cx="7772400" cy="30607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D72194C-3345-6C49-AC90-E8383F97EA98}"/>
              </a:ext>
            </a:extLst>
          </p:cNvPr>
          <p:cNvSpPr/>
          <p:nvPr/>
        </p:nvSpPr>
        <p:spPr>
          <a:xfrm>
            <a:off x="3251200" y="6388100"/>
            <a:ext cx="6019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https://</a:t>
            </a:r>
            <a:r>
              <a:rPr lang="en-US" sz="1400" dirty="0" err="1"/>
              <a:t>en.wikipedia.org</a:t>
            </a:r>
            <a:r>
              <a:rPr lang="en-US" sz="1400" dirty="0"/>
              <a:t>/wiki/</a:t>
            </a:r>
            <a:r>
              <a:rPr lang="en-US" sz="1400" dirty="0" err="1"/>
              <a:t>Tree_rotation</a:t>
            </a:r>
            <a:r>
              <a:rPr lang="en-US" sz="1400" dirty="0"/>
              <a:t>#/media/</a:t>
            </a:r>
            <a:r>
              <a:rPr lang="en-US" sz="1400" dirty="0" err="1"/>
              <a:t>File:Tree_rotation.png</a:t>
            </a:r>
            <a:endParaRPr 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E8B28C-1326-834A-92C6-E8B0B2E1ED78}"/>
              </a:ext>
            </a:extLst>
          </p:cNvPr>
          <p:cNvSpPr txBox="1"/>
          <p:nvPr/>
        </p:nvSpPr>
        <p:spPr>
          <a:xfrm>
            <a:off x="1044448" y="1795155"/>
            <a:ext cx="690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Can we maintain the red-black tree properties without making insertion and deletion more expensive?</a:t>
            </a:r>
          </a:p>
        </p:txBody>
      </p:sp>
    </p:spTree>
    <p:extLst>
      <p:ext uri="{BB962C8B-B14F-4D97-AF65-F5344CB8AC3E}">
        <p14:creationId xmlns:p14="http://schemas.microsoft.com/office/powerpoint/2010/main" val="3897288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6A792-8A1B-8B43-A1AD-8A20EEAC7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quick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44FEF-AD5A-AC45-A4BE-FA78D074365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3683000"/>
            <a:ext cx="8153400" cy="6223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https://www.youtube.com/watch?v=vDHFF4wjWYU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907828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5C2C1A2E-B7CC-7947-9CD2-9A3A541FE7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Number guessing game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6D427A90-032F-FC4B-BD54-A8527980BA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altLang="en-US" sz="2400"/>
              <a:t>I’</a:t>
            </a:r>
            <a:r>
              <a:rPr lang="en-US" altLang="ja-JP" sz="2400"/>
              <a:t>m thinking of a number between 1 and n</a:t>
            </a:r>
          </a:p>
          <a:p>
            <a:pPr marL="0" indent="0" eaLnBrk="1" hangingPunct="1">
              <a:buFont typeface="Wingdings" pitchFamily="2" charset="2"/>
              <a:buNone/>
            </a:pPr>
            <a:endParaRPr lang="en-US" altLang="en-US" sz="2400"/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en-US" sz="2400"/>
              <a:t>You are trying to guess the answer</a:t>
            </a:r>
          </a:p>
          <a:p>
            <a:pPr marL="0" indent="0" eaLnBrk="1" hangingPunct="1">
              <a:buFont typeface="Wingdings" pitchFamily="2" charset="2"/>
              <a:buNone/>
            </a:pPr>
            <a:endParaRPr lang="en-US" altLang="en-US" sz="2400"/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en-US" sz="2400"/>
              <a:t>For each guess, I’</a:t>
            </a:r>
            <a:r>
              <a:rPr lang="en-US" altLang="ja-JP" sz="2400"/>
              <a:t>ll tell you </a:t>
            </a:r>
            <a:r>
              <a:rPr lang="ja-JP" altLang="en-US" sz="2400"/>
              <a:t>“</a:t>
            </a:r>
            <a:r>
              <a:rPr lang="en-US" altLang="ja-JP" sz="2400"/>
              <a:t>correct</a:t>
            </a:r>
            <a:r>
              <a:rPr lang="ja-JP" altLang="en-US" sz="2400"/>
              <a:t>”</a:t>
            </a:r>
            <a:r>
              <a:rPr lang="en-US" altLang="ja-JP" sz="2400"/>
              <a:t>, </a:t>
            </a:r>
            <a:r>
              <a:rPr lang="ja-JP" altLang="en-US" sz="2400"/>
              <a:t>“</a:t>
            </a:r>
            <a:r>
              <a:rPr lang="en-US" altLang="ja-JP" sz="2400"/>
              <a:t>higher</a:t>
            </a:r>
            <a:r>
              <a:rPr lang="ja-JP" altLang="en-US" sz="2400"/>
              <a:t>”</a:t>
            </a:r>
            <a:r>
              <a:rPr lang="en-US" altLang="ja-JP" sz="2400"/>
              <a:t> or </a:t>
            </a:r>
            <a:r>
              <a:rPr lang="ja-JP" altLang="en-US" sz="2400"/>
              <a:t>“</a:t>
            </a:r>
            <a:r>
              <a:rPr lang="en-US" altLang="ja-JP" sz="2400"/>
              <a:t>lower</a:t>
            </a:r>
            <a:r>
              <a:rPr lang="ja-JP" altLang="en-US" sz="2400"/>
              <a:t>”</a:t>
            </a:r>
            <a:endParaRPr lang="en-US" altLang="ja-JP" sz="2400"/>
          </a:p>
          <a:p>
            <a:pPr marL="0" indent="0" eaLnBrk="1" hangingPunct="1"/>
            <a:endParaRPr lang="en-US" altLang="en-US" sz="2400"/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en-US" sz="2400"/>
              <a:t>Describe an algorithm that minimizes the number of guesses</a:t>
            </a:r>
          </a:p>
          <a:p>
            <a:pPr marL="0" indent="0" eaLnBrk="1" hangingPunct="1"/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25968626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1C89527B-8B1D-6A4F-B987-5E7778E2EF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7543800" cy="1066800"/>
          </a:xfrm>
        </p:spPr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Finding an element</a:t>
            </a:r>
          </a:p>
        </p:txBody>
      </p:sp>
      <p:sp>
        <p:nvSpPr>
          <p:cNvPr id="24578" name="Text Box 22">
            <a:extLst>
              <a:ext uri="{FF2B5EF4-FFF2-40B4-BE49-F238E27FC236}">
                <a16:creationId xmlns:a16="http://schemas.microsoft.com/office/drawing/2014/main" id="{5EFF6F80-6F84-BA44-88D3-89DB35688E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621631"/>
            <a:ext cx="2895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 dirty="0">
                <a:solidFill>
                  <a:srgbClr val="0033CC"/>
                </a:solidFill>
              </a:rPr>
              <a:t>Search(T, 9)</a:t>
            </a:r>
          </a:p>
        </p:txBody>
      </p:sp>
      <p:sp>
        <p:nvSpPr>
          <p:cNvPr id="24579" name="Text Box 23">
            <a:extLst>
              <a:ext uri="{FF2B5EF4-FFF2-40B4-BE49-F238E27FC236}">
                <a16:creationId xmlns:a16="http://schemas.microsoft.com/office/drawing/2014/main" id="{C4A7C560-4EB1-7347-B7EA-4F168F7B45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19050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12</a:t>
            </a:r>
          </a:p>
        </p:txBody>
      </p:sp>
      <p:sp>
        <p:nvSpPr>
          <p:cNvPr id="24580" name="Oval 24">
            <a:extLst>
              <a:ext uri="{FF2B5EF4-FFF2-40B4-BE49-F238E27FC236}">
                <a16:creationId xmlns:a16="http://schemas.microsoft.com/office/drawing/2014/main" id="{8CFFABD2-D621-024E-9221-E715393722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18288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581" name="Text Box 25">
            <a:extLst>
              <a:ext uri="{FF2B5EF4-FFF2-40B4-BE49-F238E27FC236}">
                <a16:creationId xmlns:a16="http://schemas.microsoft.com/office/drawing/2014/main" id="{3307B154-6C9D-0349-B647-CE62228353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28194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8</a:t>
            </a:r>
          </a:p>
        </p:txBody>
      </p:sp>
      <p:sp>
        <p:nvSpPr>
          <p:cNvPr id="24582" name="Oval 26">
            <a:extLst>
              <a:ext uri="{FF2B5EF4-FFF2-40B4-BE49-F238E27FC236}">
                <a16:creationId xmlns:a16="http://schemas.microsoft.com/office/drawing/2014/main" id="{BF11D87A-DAF7-834F-B45C-C0AC37C40A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27432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583" name="Text Box 27">
            <a:extLst>
              <a:ext uri="{FF2B5EF4-FFF2-40B4-BE49-F238E27FC236}">
                <a16:creationId xmlns:a16="http://schemas.microsoft.com/office/drawing/2014/main" id="{BF072659-3626-FA43-82E6-A30841C44D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42672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 5</a:t>
            </a:r>
          </a:p>
        </p:txBody>
      </p:sp>
      <p:sp>
        <p:nvSpPr>
          <p:cNvPr id="24584" name="Oval 28">
            <a:extLst>
              <a:ext uri="{FF2B5EF4-FFF2-40B4-BE49-F238E27FC236}">
                <a16:creationId xmlns:a16="http://schemas.microsoft.com/office/drawing/2014/main" id="{F2C03457-4365-364E-B245-338CAC56C0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41910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585" name="Line 29">
            <a:extLst>
              <a:ext uri="{FF2B5EF4-FFF2-40B4-BE49-F238E27FC236}">
                <a16:creationId xmlns:a16="http://schemas.microsoft.com/office/drawing/2014/main" id="{84EC27D2-2F68-8C48-A667-D967D9CCA45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71600" y="3200400"/>
            <a:ext cx="8382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6" name="Line 30">
            <a:extLst>
              <a:ext uri="{FF2B5EF4-FFF2-40B4-BE49-F238E27FC236}">
                <a16:creationId xmlns:a16="http://schemas.microsoft.com/office/drawing/2014/main" id="{E508B907-2B4B-D44A-81D3-D95B7D510A9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90800" y="2286000"/>
            <a:ext cx="838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7" name="Text Box 31">
            <a:extLst>
              <a:ext uri="{FF2B5EF4-FFF2-40B4-BE49-F238E27FC236}">
                <a16:creationId xmlns:a16="http://schemas.microsoft.com/office/drawing/2014/main" id="{AE319D2E-BCCB-C54B-A0B9-084258AB51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41910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9</a:t>
            </a:r>
          </a:p>
        </p:txBody>
      </p:sp>
      <p:sp>
        <p:nvSpPr>
          <p:cNvPr id="24588" name="Oval 32">
            <a:extLst>
              <a:ext uri="{FF2B5EF4-FFF2-40B4-BE49-F238E27FC236}">
                <a16:creationId xmlns:a16="http://schemas.microsoft.com/office/drawing/2014/main" id="{B4E1C437-5D94-434E-A0E4-9F78E91BC2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41148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589" name="Text Box 33">
            <a:extLst>
              <a:ext uri="{FF2B5EF4-FFF2-40B4-BE49-F238E27FC236}">
                <a16:creationId xmlns:a16="http://schemas.microsoft.com/office/drawing/2014/main" id="{330B04C7-1909-2E4B-A0AC-2382BDA533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28194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/>
          </a:p>
        </p:txBody>
      </p:sp>
      <p:sp>
        <p:nvSpPr>
          <p:cNvPr id="24590" name="Oval 34">
            <a:extLst>
              <a:ext uri="{FF2B5EF4-FFF2-40B4-BE49-F238E27FC236}">
                <a16:creationId xmlns:a16="http://schemas.microsoft.com/office/drawing/2014/main" id="{F137F11A-6A5F-9C4F-A9F0-92F01B1DF9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27432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591" name="Text Box 35">
            <a:extLst>
              <a:ext uri="{FF2B5EF4-FFF2-40B4-BE49-F238E27FC236}">
                <a16:creationId xmlns:a16="http://schemas.microsoft.com/office/drawing/2014/main" id="{67C2C7D3-671B-3E44-8C7E-14D405FB01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4205288"/>
            <a:ext cx="60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20</a:t>
            </a:r>
          </a:p>
        </p:txBody>
      </p:sp>
      <p:sp>
        <p:nvSpPr>
          <p:cNvPr id="24592" name="Oval 36">
            <a:extLst>
              <a:ext uri="{FF2B5EF4-FFF2-40B4-BE49-F238E27FC236}">
                <a16:creationId xmlns:a16="http://schemas.microsoft.com/office/drawing/2014/main" id="{C3C205DF-DED5-A049-8F32-150B944EE8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41148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593" name="Line 37">
            <a:extLst>
              <a:ext uri="{FF2B5EF4-FFF2-40B4-BE49-F238E27FC236}">
                <a16:creationId xmlns:a16="http://schemas.microsoft.com/office/drawing/2014/main" id="{BAD75013-C5C2-7340-A16C-ED06DF31CE80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3276600"/>
            <a:ext cx="381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4" name="Line 38">
            <a:extLst>
              <a:ext uri="{FF2B5EF4-FFF2-40B4-BE49-F238E27FC236}">
                <a16:creationId xmlns:a16="http://schemas.microsoft.com/office/drawing/2014/main" id="{7A0901B7-E960-3946-9D85-32F59FF820DB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22860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5" name="Line 39">
            <a:extLst>
              <a:ext uri="{FF2B5EF4-FFF2-40B4-BE49-F238E27FC236}">
                <a16:creationId xmlns:a16="http://schemas.microsoft.com/office/drawing/2014/main" id="{DA04533E-A814-0849-87E5-75A6A61402EE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3200400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6" name="Text Box 40">
            <a:extLst>
              <a:ext uri="{FF2B5EF4-FFF2-40B4-BE49-F238E27FC236}">
                <a16:creationId xmlns:a16="http://schemas.microsoft.com/office/drawing/2014/main" id="{0A351FD1-84FE-C64D-8588-B4A8CA759E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2833688"/>
            <a:ext cx="60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14</a:t>
            </a:r>
          </a:p>
        </p:txBody>
      </p:sp>
      <p:pic>
        <p:nvPicPr>
          <p:cNvPr id="24598" name="Picture 1">
            <a:extLst>
              <a:ext uri="{FF2B5EF4-FFF2-40B4-BE49-F238E27FC236}">
                <a16:creationId xmlns:a16="http://schemas.microsoft.com/office/drawing/2014/main" id="{91AA0397-1CDC-854E-A439-1241D41AC2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4852988"/>
            <a:ext cx="4038600" cy="177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74981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1" name="Picture 26">
            <a:extLst>
              <a:ext uri="{FF2B5EF4-FFF2-40B4-BE49-F238E27FC236}">
                <a16:creationId xmlns:a16="http://schemas.microsoft.com/office/drawing/2014/main" id="{3F0465AE-C708-6B4C-BF1A-B581AEEA87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4852988"/>
            <a:ext cx="4038600" cy="177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2" name="Rectangle 2">
            <a:extLst>
              <a:ext uri="{FF2B5EF4-FFF2-40B4-BE49-F238E27FC236}">
                <a16:creationId xmlns:a16="http://schemas.microsoft.com/office/drawing/2014/main" id="{39237EFD-11E1-B74F-998C-A6743C5D3B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7543800" cy="1066800"/>
          </a:xfrm>
        </p:spPr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Finding an element</a:t>
            </a:r>
          </a:p>
        </p:txBody>
      </p:sp>
      <p:sp>
        <p:nvSpPr>
          <p:cNvPr id="25603" name="Text Box 4">
            <a:extLst>
              <a:ext uri="{FF2B5EF4-FFF2-40B4-BE49-F238E27FC236}">
                <a16:creationId xmlns:a16="http://schemas.microsoft.com/office/drawing/2014/main" id="{7988F433-31A7-334B-B2AD-166A0A68E4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19050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12</a:t>
            </a:r>
          </a:p>
        </p:txBody>
      </p:sp>
      <p:sp>
        <p:nvSpPr>
          <p:cNvPr id="25604" name="Oval 5">
            <a:extLst>
              <a:ext uri="{FF2B5EF4-FFF2-40B4-BE49-F238E27FC236}">
                <a16:creationId xmlns:a16="http://schemas.microsoft.com/office/drawing/2014/main" id="{888E0058-B431-C04D-92AB-D5206180D1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1828800"/>
            <a:ext cx="685800" cy="533400"/>
          </a:xfrm>
          <a:prstGeom prst="ellipse">
            <a:avLst/>
          </a:prstGeom>
          <a:noFill/>
          <a:ln w="38100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05" name="Text Box 6">
            <a:extLst>
              <a:ext uri="{FF2B5EF4-FFF2-40B4-BE49-F238E27FC236}">
                <a16:creationId xmlns:a16="http://schemas.microsoft.com/office/drawing/2014/main" id="{7BD771AB-6B38-9948-B8A6-DCBDD09F15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28194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8</a:t>
            </a:r>
          </a:p>
        </p:txBody>
      </p:sp>
      <p:sp>
        <p:nvSpPr>
          <p:cNvPr id="25606" name="Oval 7">
            <a:extLst>
              <a:ext uri="{FF2B5EF4-FFF2-40B4-BE49-F238E27FC236}">
                <a16:creationId xmlns:a16="http://schemas.microsoft.com/office/drawing/2014/main" id="{1168BB2E-428B-214A-B0A1-2E3A89A941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27432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07" name="Text Box 8">
            <a:extLst>
              <a:ext uri="{FF2B5EF4-FFF2-40B4-BE49-F238E27FC236}">
                <a16:creationId xmlns:a16="http://schemas.microsoft.com/office/drawing/2014/main" id="{433ED23B-52E4-514D-A54F-6B833AC5E5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42672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 5</a:t>
            </a:r>
          </a:p>
        </p:txBody>
      </p:sp>
      <p:sp>
        <p:nvSpPr>
          <p:cNvPr id="25608" name="Oval 9">
            <a:extLst>
              <a:ext uri="{FF2B5EF4-FFF2-40B4-BE49-F238E27FC236}">
                <a16:creationId xmlns:a16="http://schemas.microsoft.com/office/drawing/2014/main" id="{A620409E-F727-7644-89CA-1E6FAA644B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41910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09" name="Line 10">
            <a:extLst>
              <a:ext uri="{FF2B5EF4-FFF2-40B4-BE49-F238E27FC236}">
                <a16:creationId xmlns:a16="http://schemas.microsoft.com/office/drawing/2014/main" id="{429B8EF0-F894-4F43-9AD7-91B3A379F71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71600" y="3200400"/>
            <a:ext cx="8382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0" name="Line 11">
            <a:extLst>
              <a:ext uri="{FF2B5EF4-FFF2-40B4-BE49-F238E27FC236}">
                <a16:creationId xmlns:a16="http://schemas.microsoft.com/office/drawing/2014/main" id="{FBCAE8AA-188C-A44A-BF91-CF38BE3DF63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90800" y="2286000"/>
            <a:ext cx="838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1" name="Text Box 12">
            <a:extLst>
              <a:ext uri="{FF2B5EF4-FFF2-40B4-BE49-F238E27FC236}">
                <a16:creationId xmlns:a16="http://schemas.microsoft.com/office/drawing/2014/main" id="{AB9FB110-5450-FD4F-BE77-A6AC53B215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41910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9</a:t>
            </a:r>
          </a:p>
        </p:txBody>
      </p:sp>
      <p:sp>
        <p:nvSpPr>
          <p:cNvPr id="25612" name="Oval 13">
            <a:extLst>
              <a:ext uri="{FF2B5EF4-FFF2-40B4-BE49-F238E27FC236}">
                <a16:creationId xmlns:a16="http://schemas.microsoft.com/office/drawing/2014/main" id="{CC4825F7-113A-1141-B5E1-E055AD4E1D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41148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13" name="Text Box 14">
            <a:extLst>
              <a:ext uri="{FF2B5EF4-FFF2-40B4-BE49-F238E27FC236}">
                <a16:creationId xmlns:a16="http://schemas.microsoft.com/office/drawing/2014/main" id="{A7CC84B0-92EA-6640-921A-1707FA7983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28194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/>
          </a:p>
        </p:txBody>
      </p:sp>
      <p:sp>
        <p:nvSpPr>
          <p:cNvPr id="25614" name="Oval 15">
            <a:extLst>
              <a:ext uri="{FF2B5EF4-FFF2-40B4-BE49-F238E27FC236}">
                <a16:creationId xmlns:a16="http://schemas.microsoft.com/office/drawing/2014/main" id="{5FB85C2B-C446-E34D-A0BF-6C1AB72466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27432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15" name="Text Box 16">
            <a:extLst>
              <a:ext uri="{FF2B5EF4-FFF2-40B4-BE49-F238E27FC236}">
                <a16:creationId xmlns:a16="http://schemas.microsoft.com/office/drawing/2014/main" id="{F2E9F38D-8AA7-8345-A52F-28B87FD920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4205288"/>
            <a:ext cx="60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20</a:t>
            </a:r>
          </a:p>
        </p:txBody>
      </p:sp>
      <p:sp>
        <p:nvSpPr>
          <p:cNvPr id="25616" name="Oval 17">
            <a:extLst>
              <a:ext uri="{FF2B5EF4-FFF2-40B4-BE49-F238E27FC236}">
                <a16:creationId xmlns:a16="http://schemas.microsoft.com/office/drawing/2014/main" id="{05D66DF5-94D5-6B40-B68B-F9739A6FF8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41148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17" name="Line 18">
            <a:extLst>
              <a:ext uri="{FF2B5EF4-FFF2-40B4-BE49-F238E27FC236}">
                <a16:creationId xmlns:a16="http://schemas.microsoft.com/office/drawing/2014/main" id="{3041934D-F913-1A41-8085-30960E8A0632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3276600"/>
            <a:ext cx="381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8" name="Line 19">
            <a:extLst>
              <a:ext uri="{FF2B5EF4-FFF2-40B4-BE49-F238E27FC236}">
                <a16:creationId xmlns:a16="http://schemas.microsoft.com/office/drawing/2014/main" id="{BDD53099-BAB2-1E4D-A4E1-605C38172BB5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22860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9" name="Line 20">
            <a:extLst>
              <a:ext uri="{FF2B5EF4-FFF2-40B4-BE49-F238E27FC236}">
                <a16:creationId xmlns:a16="http://schemas.microsoft.com/office/drawing/2014/main" id="{EB2EB4AA-B589-9144-A1D2-7829C258BA76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3200400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20" name="Text Box 21">
            <a:extLst>
              <a:ext uri="{FF2B5EF4-FFF2-40B4-BE49-F238E27FC236}">
                <a16:creationId xmlns:a16="http://schemas.microsoft.com/office/drawing/2014/main" id="{35083834-ED8F-E64F-AAAE-224031272E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2833688"/>
            <a:ext cx="60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14</a:t>
            </a:r>
          </a:p>
        </p:txBody>
      </p:sp>
      <p:sp>
        <p:nvSpPr>
          <p:cNvPr id="25623" name="Rectangle 25">
            <a:extLst>
              <a:ext uri="{FF2B5EF4-FFF2-40B4-BE49-F238E27FC236}">
                <a16:creationId xmlns:a16="http://schemas.microsoft.com/office/drawing/2014/main" id="{92133872-9330-F045-A88F-DC78C8F562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5105400"/>
            <a:ext cx="4800600" cy="533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" name="Text Box 22">
            <a:extLst>
              <a:ext uri="{FF2B5EF4-FFF2-40B4-BE49-F238E27FC236}">
                <a16:creationId xmlns:a16="http://schemas.microsoft.com/office/drawing/2014/main" id="{4DD4A31E-2F7C-8B4F-914B-06840C3FF5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621631"/>
            <a:ext cx="2895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 dirty="0">
                <a:solidFill>
                  <a:srgbClr val="0033CC"/>
                </a:solidFill>
              </a:rPr>
              <a:t>Search(T, 9)</a:t>
            </a:r>
          </a:p>
        </p:txBody>
      </p:sp>
    </p:spTree>
    <p:extLst>
      <p:ext uri="{BB962C8B-B14F-4D97-AF65-F5344CB8AC3E}">
        <p14:creationId xmlns:p14="http://schemas.microsoft.com/office/powerpoint/2010/main" val="32494644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5" name="Picture 27">
            <a:extLst>
              <a:ext uri="{FF2B5EF4-FFF2-40B4-BE49-F238E27FC236}">
                <a16:creationId xmlns:a16="http://schemas.microsoft.com/office/drawing/2014/main" id="{DD29EF67-44B1-1E49-A51A-9D40551B82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4852988"/>
            <a:ext cx="4038600" cy="177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6130" name="Rectangle 2">
            <a:extLst>
              <a:ext uri="{FF2B5EF4-FFF2-40B4-BE49-F238E27FC236}">
                <a16:creationId xmlns:a16="http://schemas.microsoft.com/office/drawing/2014/main" id="{83A065E6-9BE8-414F-92E6-7E00EEF3C5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7543800" cy="1066800"/>
          </a:xfrm>
        </p:spPr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Finding an element</a:t>
            </a:r>
          </a:p>
        </p:txBody>
      </p:sp>
      <p:sp>
        <p:nvSpPr>
          <p:cNvPr id="26627" name="Text Box 3">
            <a:extLst>
              <a:ext uri="{FF2B5EF4-FFF2-40B4-BE49-F238E27FC236}">
                <a16:creationId xmlns:a16="http://schemas.microsoft.com/office/drawing/2014/main" id="{19406136-0F7B-A04C-A5ED-F566FFD897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19050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12</a:t>
            </a:r>
          </a:p>
        </p:txBody>
      </p:sp>
      <p:sp>
        <p:nvSpPr>
          <p:cNvPr id="26628" name="Oval 4">
            <a:extLst>
              <a:ext uri="{FF2B5EF4-FFF2-40B4-BE49-F238E27FC236}">
                <a16:creationId xmlns:a16="http://schemas.microsoft.com/office/drawing/2014/main" id="{A9BE8692-A31A-6C49-9E2B-6A2AA4F725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1828800"/>
            <a:ext cx="685800" cy="533400"/>
          </a:xfrm>
          <a:prstGeom prst="ellipse">
            <a:avLst/>
          </a:prstGeom>
          <a:noFill/>
          <a:ln w="38100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629" name="Text Box 5">
            <a:extLst>
              <a:ext uri="{FF2B5EF4-FFF2-40B4-BE49-F238E27FC236}">
                <a16:creationId xmlns:a16="http://schemas.microsoft.com/office/drawing/2014/main" id="{45EF7430-C7F9-1643-AF4C-8149897D1C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28194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8</a:t>
            </a:r>
          </a:p>
        </p:txBody>
      </p:sp>
      <p:sp>
        <p:nvSpPr>
          <p:cNvPr id="26630" name="Oval 6">
            <a:extLst>
              <a:ext uri="{FF2B5EF4-FFF2-40B4-BE49-F238E27FC236}">
                <a16:creationId xmlns:a16="http://schemas.microsoft.com/office/drawing/2014/main" id="{DC638046-C967-6544-AB63-8CA7B98921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27432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631" name="Text Box 7">
            <a:extLst>
              <a:ext uri="{FF2B5EF4-FFF2-40B4-BE49-F238E27FC236}">
                <a16:creationId xmlns:a16="http://schemas.microsoft.com/office/drawing/2014/main" id="{6CC2447A-CDA0-E84C-8DD5-95A7B0D5E2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42672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 5</a:t>
            </a:r>
          </a:p>
        </p:txBody>
      </p:sp>
      <p:sp>
        <p:nvSpPr>
          <p:cNvPr id="26632" name="Oval 8">
            <a:extLst>
              <a:ext uri="{FF2B5EF4-FFF2-40B4-BE49-F238E27FC236}">
                <a16:creationId xmlns:a16="http://schemas.microsoft.com/office/drawing/2014/main" id="{9F9DB1DA-8FE1-184A-A92F-9822665B8D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41910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633" name="Line 9">
            <a:extLst>
              <a:ext uri="{FF2B5EF4-FFF2-40B4-BE49-F238E27FC236}">
                <a16:creationId xmlns:a16="http://schemas.microsoft.com/office/drawing/2014/main" id="{73290D09-5160-F34E-8955-00520236DCA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71600" y="3200400"/>
            <a:ext cx="8382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4" name="Line 10">
            <a:extLst>
              <a:ext uri="{FF2B5EF4-FFF2-40B4-BE49-F238E27FC236}">
                <a16:creationId xmlns:a16="http://schemas.microsoft.com/office/drawing/2014/main" id="{2431990C-0ECF-C544-AC2E-B93803C798E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90800" y="2286000"/>
            <a:ext cx="838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5" name="Text Box 11">
            <a:extLst>
              <a:ext uri="{FF2B5EF4-FFF2-40B4-BE49-F238E27FC236}">
                <a16:creationId xmlns:a16="http://schemas.microsoft.com/office/drawing/2014/main" id="{02BA3600-A2D2-A94C-A2E0-4F4DA6BE3F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41910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9</a:t>
            </a:r>
          </a:p>
        </p:txBody>
      </p:sp>
      <p:sp>
        <p:nvSpPr>
          <p:cNvPr id="26636" name="Oval 12">
            <a:extLst>
              <a:ext uri="{FF2B5EF4-FFF2-40B4-BE49-F238E27FC236}">
                <a16:creationId xmlns:a16="http://schemas.microsoft.com/office/drawing/2014/main" id="{31B7A942-40CC-3D49-90A5-1AAA257C38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41148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637" name="Text Box 13">
            <a:extLst>
              <a:ext uri="{FF2B5EF4-FFF2-40B4-BE49-F238E27FC236}">
                <a16:creationId xmlns:a16="http://schemas.microsoft.com/office/drawing/2014/main" id="{8A9759DB-78FF-4B4E-864D-FDEC81E1AD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28194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/>
          </a:p>
        </p:txBody>
      </p:sp>
      <p:sp>
        <p:nvSpPr>
          <p:cNvPr id="26638" name="Oval 14">
            <a:extLst>
              <a:ext uri="{FF2B5EF4-FFF2-40B4-BE49-F238E27FC236}">
                <a16:creationId xmlns:a16="http://schemas.microsoft.com/office/drawing/2014/main" id="{BEDFE63A-F663-E446-B2D3-D1ABA47F85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27432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639" name="Text Box 15">
            <a:extLst>
              <a:ext uri="{FF2B5EF4-FFF2-40B4-BE49-F238E27FC236}">
                <a16:creationId xmlns:a16="http://schemas.microsoft.com/office/drawing/2014/main" id="{4481F80B-11FD-9A44-A25F-B025D660B8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4205288"/>
            <a:ext cx="60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20</a:t>
            </a:r>
          </a:p>
        </p:txBody>
      </p:sp>
      <p:sp>
        <p:nvSpPr>
          <p:cNvPr id="26640" name="Oval 16">
            <a:extLst>
              <a:ext uri="{FF2B5EF4-FFF2-40B4-BE49-F238E27FC236}">
                <a16:creationId xmlns:a16="http://schemas.microsoft.com/office/drawing/2014/main" id="{52CF6F05-338B-C744-836B-5510933984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41148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641" name="Line 17">
            <a:extLst>
              <a:ext uri="{FF2B5EF4-FFF2-40B4-BE49-F238E27FC236}">
                <a16:creationId xmlns:a16="http://schemas.microsoft.com/office/drawing/2014/main" id="{657E9033-F6C9-0748-AD7A-0238E82A04A5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3276600"/>
            <a:ext cx="381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2" name="Line 18">
            <a:extLst>
              <a:ext uri="{FF2B5EF4-FFF2-40B4-BE49-F238E27FC236}">
                <a16:creationId xmlns:a16="http://schemas.microsoft.com/office/drawing/2014/main" id="{EB474099-5C68-5242-93C4-579D86747940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22860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3" name="Line 19">
            <a:extLst>
              <a:ext uri="{FF2B5EF4-FFF2-40B4-BE49-F238E27FC236}">
                <a16:creationId xmlns:a16="http://schemas.microsoft.com/office/drawing/2014/main" id="{AA6C3C34-7CBC-D141-A596-8FC2F04C0A31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3200400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4" name="Text Box 20">
            <a:extLst>
              <a:ext uri="{FF2B5EF4-FFF2-40B4-BE49-F238E27FC236}">
                <a16:creationId xmlns:a16="http://schemas.microsoft.com/office/drawing/2014/main" id="{253D111C-BF37-2E4D-8FEC-073F4E0ABB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2833688"/>
            <a:ext cx="60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14</a:t>
            </a:r>
          </a:p>
        </p:txBody>
      </p:sp>
      <p:sp>
        <p:nvSpPr>
          <p:cNvPr id="26647" name="Rectangle 24">
            <a:extLst>
              <a:ext uri="{FF2B5EF4-FFF2-40B4-BE49-F238E27FC236}">
                <a16:creationId xmlns:a16="http://schemas.microsoft.com/office/drawing/2014/main" id="{BDBD1090-EEFB-FA4C-B1F0-EF7804E728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5638800"/>
            <a:ext cx="4800600" cy="228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648" name="Text Box 25">
            <a:extLst>
              <a:ext uri="{FF2B5EF4-FFF2-40B4-BE49-F238E27FC236}">
                <a16:creationId xmlns:a16="http://schemas.microsoft.com/office/drawing/2014/main" id="{DF0713D3-BC7E-6A43-AC55-B21337FF6A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4648200"/>
            <a:ext cx="1828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>
                <a:solidFill>
                  <a:srgbClr val="FF0000"/>
                </a:solidFill>
              </a:rPr>
              <a:t>9 &gt; 12?</a:t>
            </a:r>
          </a:p>
        </p:txBody>
      </p:sp>
      <p:sp>
        <p:nvSpPr>
          <p:cNvPr id="26" name="Text Box 22">
            <a:extLst>
              <a:ext uri="{FF2B5EF4-FFF2-40B4-BE49-F238E27FC236}">
                <a16:creationId xmlns:a16="http://schemas.microsoft.com/office/drawing/2014/main" id="{69FA395B-0CBA-2346-9710-57E65DCC18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621631"/>
            <a:ext cx="2895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 dirty="0">
                <a:solidFill>
                  <a:srgbClr val="0033CC"/>
                </a:solidFill>
              </a:rPr>
              <a:t>Search(T, 9)</a:t>
            </a:r>
          </a:p>
        </p:txBody>
      </p:sp>
    </p:spTree>
    <p:extLst>
      <p:ext uri="{BB962C8B-B14F-4D97-AF65-F5344CB8AC3E}">
        <p14:creationId xmlns:p14="http://schemas.microsoft.com/office/powerpoint/2010/main" val="40189341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37239193-9733-2F47-A90F-9FC5BB3167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7543800" cy="1066800"/>
          </a:xfrm>
        </p:spPr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Finding an element</a:t>
            </a:r>
          </a:p>
        </p:txBody>
      </p:sp>
      <p:sp>
        <p:nvSpPr>
          <p:cNvPr id="27650" name="Text Box 4">
            <a:extLst>
              <a:ext uri="{FF2B5EF4-FFF2-40B4-BE49-F238E27FC236}">
                <a16:creationId xmlns:a16="http://schemas.microsoft.com/office/drawing/2014/main" id="{E40C5FF0-58F6-3148-9F36-5451D84F53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19050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12</a:t>
            </a:r>
          </a:p>
        </p:txBody>
      </p:sp>
      <p:sp>
        <p:nvSpPr>
          <p:cNvPr id="27651" name="Oval 5">
            <a:extLst>
              <a:ext uri="{FF2B5EF4-FFF2-40B4-BE49-F238E27FC236}">
                <a16:creationId xmlns:a16="http://schemas.microsoft.com/office/drawing/2014/main" id="{53CAD97B-E6FC-6041-83C3-D7399BB798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18288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7652" name="Text Box 6">
            <a:extLst>
              <a:ext uri="{FF2B5EF4-FFF2-40B4-BE49-F238E27FC236}">
                <a16:creationId xmlns:a16="http://schemas.microsoft.com/office/drawing/2014/main" id="{7E7151D5-642F-224A-9239-3AEE135337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28194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8</a:t>
            </a:r>
          </a:p>
        </p:txBody>
      </p:sp>
      <p:sp>
        <p:nvSpPr>
          <p:cNvPr id="27653" name="Oval 7">
            <a:extLst>
              <a:ext uri="{FF2B5EF4-FFF2-40B4-BE49-F238E27FC236}">
                <a16:creationId xmlns:a16="http://schemas.microsoft.com/office/drawing/2014/main" id="{E6775601-4167-034A-9576-4893C9E80F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2743200"/>
            <a:ext cx="685800" cy="533400"/>
          </a:xfrm>
          <a:prstGeom prst="ellipse">
            <a:avLst/>
          </a:prstGeom>
          <a:noFill/>
          <a:ln w="28575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7654" name="Text Box 8">
            <a:extLst>
              <a:ext uri="{FF2B5EF4-FFF2-40B4-BE49-F238E27FC236}">
                <a16:creationId xmlns:a16="http://schemas.microsoft.com/office/drawing/2014/main" id="{52E3E032-2137-EA40-83EB-891F0841FE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42672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 5</a:t>
            </a:r>
          </a:p>
        </p:txBody>
      </p:sp>
      <p:sp>
        <p:nvSpPr>
          <p:cNvPr id="27655" name="Oval 9">
            <a:extLst>
              <a:ext uri="{FF2B5EF4-FFF2-40B4-BE49-F238E27FC236}">
                <a16:creationId xmlns:a16="http://schemas.microsoft.com/office/drawing/2014/main" id="{B4D8E4F5-04A4-E240-B786-0620432D8C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41910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7656" name="Line 10">
            <a:extLst>
              <a:ext uri="{FF2B5EF4-FFF2-40B4-BE49-F238E27FC236}">
                <a16:creationId xmlns:a16="http://schemas.microsoft.com/office/drawing/2014/main" id="{4C27F83B-9D29-394E-AF96-FB305096603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71600" y="3200400"/>
            <a:ext cx="8382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7" name="Line 11">
            <a:extLst>
              <a:ext uri="{FF2B5EF4-FFF2-40B4-BE49-F238E27FC236}">
                <a16:creationId xmlns:a16="http://schemas.microsoft.com/office/drawing/2014/main" id="{BBED9A6D-40E3-6C42-B1AB-D4F33C0D9BA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90800" y="2286000"/>
            <a:ext cx="838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8" name="Text Box 12">
            <a:extLst>
              <a:ext uri="{FF2B5EF4-FFF2-40B4-BE49-F238E27FC236}">
                <a16:creationId xmlns:a16="http://schemas.microsoft.com/office/drawing/2014/main" id="{6181DDE7-CC86-3D41-9B85-6952DD531D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41910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9</a:t>
            </a:r>
          </a:p>
        </p:txBody>
      </p:sp>
      <p:sp>
        <p:nvSpPr>
          <p:cNvPr id="27659" name="Oval 13">
            <a:extLst>
              <a:ext uri="{FF2B5EF4-FFF2-40B4-BE49-F238E27FC236}">
                <a16:creationId xmlns:a16="http://schemas.microsoft.com/office/drawing/2014/main" id="{D01FA1E5-DBA1-044F-AFB9-CD197BAE3C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41148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7660" name="Text Box 14">
            <a:extLst>
              <a:ext uri="{FF2B5EF4-FFF2-40B4-BE49-F238E27FC236}">
                <a16:creationId xmlns:a16="http://schemas.microsoft.com/office/drawing/2014/main" id="{D85282AF-7EE4-514D-B78F-035E5BB32F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28194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/>
          </a:p>
        </p:txBody>
      </p:sp>
      <p:sp>
        <p:nvSpPr>
          <p:cNvPr id="27661" name="Oval 15">
            <a:extLst>
              <a:ext uri="{FF2B5EF4-FFF2-40B4-BE49-F238E27FC236}">
                <a16:creationId xmlns:a16="http://schemas.microsoft.com/office/drawing/2014/main" id="{9F5DFC29-A7AE-A44D-8A22-50965117AF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27432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7662" name="Text Box 16">
            <a:extLst>
              <a:ext uri="{FF2B5EF4-FFF2-40B4-BE49-F238E27FC236}">
                <a16:creationId xmlns:a16="http://schemas.microsoft.com/office/drawing/2014/main" id="{6874C822-FCC7-0346-88B9-DA01CC9A82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4205288"/>
            <a:ext cx="60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20</a:t>
            </a:r>
          </a:p>
        </p:txBody>
      </p:sp>
      <p:sp>
        <p:nvSpPr>
          <p:cNvPr id="27663" name="Oval 17">
            <a:extLst>
              <a:ext uri="{FF2B5EF4-FFF2-40B4-BE49-F238E27FC236}">
                <a16:creationId xmlns:a16="http://schemas.microsoft.com/office/drawing/2014/main" id="{D41C6D7D-A54F-0C4A-B26E-B33F9F501A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41148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7664" name="Line 18">
            <a:extLst>
              <a:ext uri="{FF2B5EF4-FFF2-40B4-BE49-F238E27FC236}">
                <a16:creationId xmlns:a16="http://schemas.microsoft.com/office/drawing/2014/main" id="{CDCDC0BD-696E-D44D-8E44-3D43027E6159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3276600"/>
            <a:ext cx="381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5" name="Line 19">
            <a:extLst>
              <a:ext uri="{FF2B5EF4-FFF2-40B4-BE49-F238E27FC236}">
                <a16:creationId xmlns:a16="http://schemas.microsoft.com/office/drawing/2014/main" id="{3FA00333-6BE4-1B4C-B056-D7BE06F20BBC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22860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6" name="Line 20">
            <a:extLst>
              <a:ext uri="{FF2B5EF4-FFF2-40B4-BE49-F238E27FC236}">
                <a16:creationId xmlns:a16="http://schemas.microsoft.com/office/drawing/2014/main" id="{B94A4981-A7BF-FF4C-9E7F-89FA39B61EAF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3200400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7" name="Text Box 21">
            <a:extLst>
              <a:ext uri="{FF2B5EF4-FFF2-40B4-BE49-F238E27FC236}">
                <a16:creationId xmlns:a16="http://schemas.microsoft.com/office/drawing/2014/main" id="{17547056-09B9-8B41-8A3F-FBA877CEB3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2833688"/>
            <a:ext cx="60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14</a:t>
            </a:r>
          </a:p>
        </p:txBody>
      </p:sp>
      <p:pic>
        <p:nvPicPr>
          <p:cNvPr id="27670" name="Picture 25">
            <a:extLst>
              <a:ext uri="{FF2B5EF4-FFF2-40B4-BE49-F238E27FC236}">
                <a16:creationId xmlns:a16="http://schemas.microsoft.com/office/drawing/2014/main" id="{A461F1AD-3684-914D-B3AF-EEFC03A393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4852988"/>
            <a:ext cx="4038600" cy="177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ext Box 22">
            <a:extLst>
              <a:ext uri="{FF2B5EF4-FFF2-40B4-BE49-F238E27FC236}">
                <a16:creationId xmlns:a16="http://schemas.microsoft.com/office/drawing/2014/main" id="{DDAF80F0-221D-C945-A1FA-E377D0F42A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621631"/>
            <a:ext cx="2895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 dirty="0">
                <a:solidFill>
                  <a:srgbClr val="0033CC"/>
                </a:solidFill>
              </a:rPr>
              <a:t>Search(T, 9)</a:t>
            </a:r>
          </a:p>
        </p:txBody>
      </p:sp>
    </p:spTree>
    <p:extLst>
      <p:ext uri="{BB962C8B-B14F-4D97-AF65-F5344CB8AC3E}">
        <p14:creationId xmlns:p14="http://schemas.microsoft.com/office/powerpoint/2010/main" val="32190856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4A1C3A65-7F07-2744-AFA0-7F5D52ECFF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7543800" cy="1066800"/>
          </a:xfrm>
        </p:spPr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Finding an element</a:t>
            </a:r>
          </a:p>
        </p:txBody>
      </p:sp>
      <p:sp>
        <p:nvSpPr>
          <p:cNvPr id="28674" name="Text Box 4">
            <a:extLst>
              <a:ext uri="{FF2B5EF4-FFF2-40B4-BE49-F238E27FC236}">
                <a16:creationId xmlns:a16="http://schemas.microsoft.com/office/drawing/2014/main" id="{97AC0BF5-DBE2-E249-96DA-BD952F2757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19050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12</a:t>
            </a:r>
          </a:p>
        </p:txBody>
      </p:sp>
      <p:sp>
        <p:nvSpPr>
          <p:cNvPr id="28675" name="Oval 5">
            <a:extLst>
              <a:ext uri="{FF2B5EF4-FFF2-40B4-BE49-F238E27FC236}">
                <a16:creationId xmlns:a16="http://schemas.microsoft.com/office/drawing/2014/main" id="{7A56DCB4-35A7-B542-94D8-95B227BB6D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18288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676" name="Text Box 6">
            <a:extLst>
              <a:ext uri="{FF2B5EF4-FFF2-40B4-BE49-F238E27FC236}">
                <a16:creationId xmlns:a16="http://schemas.microsoft.com/office/drawing/2014/main" id="{CBD43E59-20FD-C148-89A3-2238DAEF0E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28194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8</a:t>
            </a:r>
          </a:p>
        </p:txBody>
      </p:sp>
      <p:sp>
        <p:nvSpPr>
          <p:cNvPr id="28677" name="Oval 7">
            <a:extLst>
              <a:ext uri="{FF2B5EF4-FFF2-40B4-BE49-F238E27FC236}">
                <a16:creationId xmlns:a16="http://schemas.microsoft.com/office/drawing/2014/main" id="{26F2CDFF-F396-9444-9330-3F8432E3FD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27432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678" name="Text Box 8">
            <a:extLst>
              <a:ext uri="{FF2B5EF4-FFF2-40B4-BE49-F238E27FC236}">
                <a16:creationId xmlns:a16="http://schemas.microsoft.com/office/drawing/2014/main" id="{D84BC3BA-CC4D-2D48-95D4-7BF4865E50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42672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 5</a:t>
            </a:r>
          </a:p>
        </p:txBody>
      </p:sp>
      <p:sp>
        <p:nvSpPr>
          <p:cNvPr id="28679" name="Oval 9">
            <a:extLst>
              <a:ext uri="{FF2B5EF4-FFF2-40B4-BE49-F238E27FC236}">
                <a16:creationId xmlns:a16="http://schemas.microsoft.com/office/drawing/2014/main" id="{801A49F0-61A5-E044-97E7-BEA3991807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41910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680" name="Line 10">
            <a:extLst>
              <a:ext uri="{FF2B5EF4-FFF2-40B4-BE49-F238E27FC236}">
                <a16:creationId xmlns:a16="http://schemas.microsoft.com/office/drawing/2014/main" id="{632CF7B5-5AB1-2249-96FC-B311819B536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71600" y="3200400"/>
            <a:ext cx="8382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1" name="Line 11">
            <a:extLst>
              <a:ext uri="{FF2B5EF4-FFF2-40B4-BE49-F238E27FC236}">
                <a16:creationId xmlns:a16="http://schemas.microsoft.com/office/drawing/2014/main" id="{C37EE180-B63D-F44E-85C0-615B5CA3AD3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90800" y="2286000"/>
            <a:ext cx="838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2" name="Text Box 12">
            <a:extLst>
              <a:ext uri="{FF2B5EF4-FFF2-40B4-BE49-F238E27FC236}">
                <a16:creationId xmlns:a16="http://schemas.microsoft.com/office/drawing/2014/main" id="{55111D70-5CA1-FC42-94FF-1ECD9EEEF1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41910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>
                <a:solidFill>
                  <a:srgbClr val="00FF00"/>
                </a:solidFill>
              </a:rPr>
              <a:t>9</a:t>
            </a:r>
          </a:p>
        </p:txBody>
      </p:sp>
      <p:sp>
        <p:nvSpPr>
          <p:cNvPr id="28683" name="Oval 13">
            <a:extLst>
              <a:ext uri="{FF2B5EF4-FFF2-40B4-BE49-F238E27FC236}">
                <a16:creationId xmlns:a16="http://schemas.microsoft.com/office/drawing/2014/main" id="{C4A7D732-6F0A-E54F-AF82-6620CBBA7E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4114800"/>
            <a:ext cx="685800" cy="533400"/>
          </a:xfrm>
          <a:prstGeom prst="ellipse">
            <a:avLst/>
          </a:prstGeom>
          <a:noFill/>
          <a:ln w="28575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684" name="Text Box 14">
            <a:extLst>
              <a:ext uri="{FF2B5EF4-FFF2-40B4-BE49-F238E27FC236}">
                <a16:creationId xmlns:a16="http://schemas.microsoft.com/office/drawing/2014/main" id="{41582040-BB07-DF4E-8DB8-E4D6A04BE8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28194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/>
          </a:p>
        </p:txBody>
      </p:sp>
      <p:sp>
        <p:nvSpPr>
          <p:cNvPr id="28685" name="Oval 15">
            <a:extLst>
              <a:ext uri="{FF2B5EF4-FFF2-40B4-BE49-F238E27FC236}">
                <a16:creationId xmlns:a16="http://schemas.microsoft.com/office/drawing/2014/main" id="{6E2A7AF4-84F2-984F-BB8F-35554B59BF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27432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686" name="Text Box 16">
            <a:extLst>
              <a:ext uri="{FF2B5EF4-FFF2-40B4-BE49-F238E27FC236}">
                <a16:creationId xmlns:a16="http://schemas.microsoft.com/office/drawing/2014/main" id="{2D1E14D7-DC59-4147-B2F8-0F21AE13C5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4205288"/>
            <a:ext cx="60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20</a:t>
            </a:r>
          </a:p>
        </p:txBody>
      </p:sp>
      <p:sp>
        <p:nvSpPr>
          <p:cNvPr id="28687" name="Oval 17">
            <a:extLst>
              <a:ext uri="{FF2B5EF4-FFF2-40B4-BE49-F238E27FC236}">
                <a16:creationId xmlns:a16="http://schemas.microsoft.com/office/drawing/2014/main" id="{B49E01FB-BBA5-7043-AD47-9050E83C1C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41148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688" name="Line 18">
            <a:extLst>
              <a:ext uri="{FF2B5EF4-FFF2-40B4-BE49-F238E27FC236}">
                <a16:creationId xmlns:a16="http://schemas.microsoft.com/office/drawing/2014/main" id="{E7530013-3B6D-6C45-B90E-B481D9108288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3276600"/>
            <a:ext cx="381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9" name="Line 19">
            <a:extLst>
              <a:ext uri="{FF2B5EF4-FFF2-40B4-BE49-F238E27FC236}">
                <a16:creationId xmlns:a16="http://schemas.microsoft.com/office/drawing/2014/main" id="{96C3EC47-810A-1E47-A051-746BBC843103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22860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90" name="Line 20">
            <a:extLst>
              <a:ext uri="{FF2B5EF4-FFF2-40B4-BE49-F238E27FC236}">
                <a16:creationId xmlns:a16="http://schemas.microsoft.com/office/drawing/2014/main" id="{3A868592-67F7-6642-9F88-6E0690ADA4EC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3200400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91" name="Text Box 21">
            <a:extLst>
              <a:ext uri="{FF2B5EF4-FFF2-40B4-BE49-F238E27FC236}">
                <a16:creationId xmlns:a16="http://schemas.microsoft.com/office/drawing/2014/main" id="{C32371C9-74C1-134C-87D6-0B82B15B0E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2833688"/>
            <a:ext cx="60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14</a:t>
            </a:r>
          </a:p>
        </p:txBody>
      </p:sp>
      <p:pic>
        <p:nvPicPr>
          <p:cNvPr id="28694" name="Picture 25">
            <a:extLst>
              <a:ext uri="{FF2B5EF4-FFF2-40B4-BE49-F238E27FC236}">
                <a16:creationId xmlns:a16="http://schemas.microsoft.com/office/drawing/2014/main" id="{713CD425-457A-CA48-9B25-D09449A169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4852988"/>
            <a:ext cx="4038600" cy="177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ext Box 22">
            <a:extLst>
              <a:ext uri="{FF2B5EF4-FFF2-40B4-BE49-F238E27FC236}">
                <a16:creationId xmlns:a16="http://schemas.microsoft.com/office/drawing/2014/main" id="{9AC039D9-97D6-724E-9138-8729C44E8B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621631"/>
            <a:ext cx="2895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 dirty="0">
                <a:solidFill>
                  <a:srgbClr val="0033CC"/>
                </a:solidFill>
              </a:rPr>
              <a:t>Search(T, 9)</a:t>
            </a:r>
          </a:p>
        </p:txBody>
      </p:sp>
    </p:spTree>
    <p:extLst>
      <p:ext uri="{BB962C8B-B14F-4D97-AF65-F5344CB8AC3E}">
        <p14:creationId xmlns:p14="http://schemas.microsoft.com/office/powerpoint/2010/main" val="10206666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C45AEF59-B669-344F-A4C6-8B90744E91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7543800" cy="1066800"/>
          </a:xfrm>
        </p:spPr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Finding an element</a:t>
            </a:r>
          </a:p>
        </p:txBody>
      </p:sp>
      <p:sp>
        <p:nvSpPr>
          <p:cNvPr id="29698" name="Text Box 4">
            <a:extLst>
              <a:ext uri="{FF2B5EF4-FFF2-40B4-BE49-F238E27FC236}">
                <a16:creationId xmlns:a16="http://schemas.microsoft.com/office/drawing/2014/main" id="{9763AF42-B374-5041-832B-A2E3BB4B1D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19050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12</a:t>
            </a:r>
          </a:p>
        </p:txBody>
      </p:sp>
      <p:sp>
        <p:nvSpPr>
          <p:cNvPr id="29699" name="Oval 5">
            <a:extLst>
              <a:ext uri="{FF2B5EF4-FFF2-40B4-BE49-F238E27FC236}">
                <a16:creationId xmlns:a16="http://schemas.microsoft.com/office/drawing/2014/main" id="{E4C51BC0-9CE0-A64B-8B26-D1B929C714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18288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700" name="Text Box 6">
            <a:extLst>
              <a:ext uri="{FF2B5EF4-FFF2-40B4-BE49-F238E27FC236}">
                <a16:creationId xmlns:a16="http://schemas.microsoft.com/office/drawing/2014/main" id="{577EB73C-EB39-5343-B775-A6A932E807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28194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8</a:t>
            </a:r>
          </a:p>
        </p:txBody>
      </p:sp>
      <p:sp>
        <p:nvSpPr>
          <p:cNvPr id="29701" name="Oval 7">
            <a:extLst>
              <a:ext uri="{FF2B5EF4-FFF2-40B4-BE49-F238E27FC236}">
                <a16:creationId xmlns:a16="http://schemas.microsoft.com/office/drawing/2014/main" id="{D4D1A9DF-E6EF-494F-8097-C3492C9CCF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27432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702" name="Text Box 8">
            <a:extLst>
              <a:ext uri="{FF2B5EF4-FFF2-40B4-BE49-F238E27FC236}">
                <a16:creationId xmlns:a16="http://schemas.microsoft.com/office/drawing/2014/main" id="{D41D4B5F-7636-BC4B-8807-93B9378E2C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42672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 5</a:t>
            </a:r>
          </a:p>
        </p:txBody>
      </p:sp>
      <p:sp>
        <p:nvSpPr>
          <p:cNvPr id="29703" name="Oval 9">
            <a:extLst>
              <a:ext uri="{FF2B5EF4-FFF2-40B4-BE49-F238E27FC236}">
                <a16:creationId xmlns:a16="http://schemas.microsoft.com/office/drawing/2014/main" id="{29A627BE-1312-8342-9AE0-D50C9E0624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41910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704" name="Line 10">
            <a:extLst>
              <a:ext uri="{FF2B5EF4-FFF2-40B4-BE49-F238E27FC236}">
                <a16:creationId xmlns:a16="http://schemas.microsoft.com/office/drawing/2014/main" id="{3FD2DF29-876B-034A-A476-39C0970AE79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71600" y="3200400"/>
            <a:ext cx="8382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5" name="Line 11">
            <a:extLst>
              <a:ext uri="{FF2B5EF4-FFF2-40B4-BE49-F238E27FC236}">
                <a16:creationId xmlns:a16="http://schemas.microsoft.com/office/drawing/2014/main" id="{3CDBAC65-FCE2-1647-A66E-72CFC27EF22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90800" y="2286000"/>
            <a:ext cx="838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6" name="Text Box 12">
            <a:extLst>
              <a:ext uri="{FF2B5EF4-FFF2-40B4-BE49-F238E27FC236}">
                <a16:creationId xmlns:a16="http://schemas.microsoft.com/office/drawing/2014/main" id="{793B9923-3CA1-AA4D-A4D3-B3EC2F9AC6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41910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9</a:t>
            </a:r>
          </a:p>
        </p:txBody>
      </p:sp>
      <p:sp>
        <p:nvSpPr>
          <p:cNvPr id="29707" name="Oval 13">
            <a:extLst>
              <a:ext uri="{FF2B5EF4-FFF2-40B4-BE49-F238E27FC236}">
                <a16:creationId xmlns:a16="http://schemas.microsoft.com/office/drawing/2014/main" id="{2C60106B-219D-C247-A859-11E8FF63E1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41148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708" name="Text Box 14">
            <a:extLst>
              <a:ext uri="{FF2B5EF4-FFF2-40B4-BE49-F238E27FC236}">
                <a16:creationId xmlns:a16="http://schemas.microsoft.com/office/drawing/2014/main" id="{6A3BEECB-CD51-434C-B851-9C773D82D1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28194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/>
          </a:p>
        </p:txBody>
      </p:sp>
      <p:sp>
        <p:nvSpPr>
          <p:cNvPr id="29709" name="Oval 15">
            <a:extLst>
              <a:ext uri="{FF2B5EF4-FFF2-40B4-BE49-F238E27FC236}">
                <a16:creationId xmlns:a16="http://schemas.microsoft.com/office/drawing/2014/main" id="{0DA06B81-9D14-3E4C-BCFF-D851911A75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27432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710" name="Text Box 16">
            <a:extLst>
              <a:ext uri="{FF2B5EF4-FFF2-40B4-BE49-F238E27FC236}">
                <a16:creationId xmlns:a16="http://schemas.microsoft.com/office/drawing/2014/main" id="{09A5E588-3DBD-7D40-B9EC-C98ADDE409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4205288"/>
            <a:ext cx="60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20</a:t>
            </a:r>
          </a:p>
        </p:txBody>
      </p:sp>
      <p:sp>
        <p:nvSpPr>
          <p:cNvPr id="29711" name="Oval 17">
            <a:extLst>
              <a:ext uri="{FF2B5EF4-FFF2-40B4-BE49-F238E27FC236}">
                <a16:creationId xmlns:a16="http://schemas.microsoft.com/office/drawing/2014/main" id="{F485A6D3-9BD5-E04D-9D59-0DE799FAF2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41148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712" name="Line 18">
            <a:extLst>
              <a:ext uri="{FF2B5EF4-FFF2-40B4-BE49-F238E27FC236}">
                <a16:creationId xmlns:a16="http://schemas.microsoft.com/office/drawing/2014/main" id="{A05F4432-7C8A-3F46-8A74-3E8775FBEE4E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3276600"/>
            <a:ext cx="381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3" name="Line 19">
            <a:extLst>
              <a:ext uri="{FF2B5EF4-FFF2-40B4-BE49-F238E27FC236}">
                <a16:creationId xmlns:a16="http://schemas.microsoft.com/office/drawing/2014/main" id="{A3BCCD58-B1E6-784F-B520-6433DC8BCA7B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22860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4" name="Line 20">
            <a:extLst>
              <a:ext uri="{FF2B5EF4-FFF2-40B4-BE49-F238E27FC236}">
                <a16:creationId xmlns:a16="http://schemas.microsoft.com/office/drawing/2014/main" id="{9D8EAA6C-C673-3A4C-84C5-19EEA50755C6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3200400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5" name="Text Box 21">
            <a:extLst>
              <a:ext uri="{FF2B5EF4-FFF2-40B4-BE49-F238E27FC236}">
                <a16:creationId xmlns:a16="http://schemas.microsoft.com/office/drawing/2014/main" id="{8026FF32-745D-694D-8BD8-B111360A4D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2833688"/>
            <a:ext cx="60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14</a:t>
            </a:r>
          </a:p>
        </p:txBody>
      </p:sp>
      <p:pic>
        <p:nvPicPr>
          <p:cNvPr id="29717" name="Picture 25">
            <a:extLst>
              <a:ext uri="{FF2B5EF4-FFF2-40B4-BE49-F238E27FC236}">
                <a16:creationId xmlns:a16="http://schemas.microsoft.com/office/drawing/2014/main" id="{6269B241-221A-444A-BB9B-222293A3BB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4852988"/>
            <a:ext cx="4038600" cy="177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ext Box 22">
            <a:extLst>
              <a:ext uri="{FF2B5EF4-FFF2-40B4-BE49-F238E27FC236}">
                <a16:creationId xmlns:a16="http://schemas.microsoft.com/office/drawing/2014/main" id="{077B552F-5029-2E41-9A9A-5B3569046E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621631"/>
            <a:ext cx="2895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 dirty="0">
                <a:solidFill>
                  <a:srgbClr val="0033CC"/>
                </a:solidFill>
              </a:rPr>
              <a:t>Search(T, 9)</a:t>
            </a:r>
          </a:p>
        </p:txBody>
      </p:sp>
    </p:spTree>
    <p:extLst>
      <p:ext uri="{BB962C8B-B14F-4D97-AF65-F5344CB8AC3E}">
        <p14:creationId xmlns:p14="http://schemas.microsoft.com/office/powerpoint/2010/main" val="925644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1CBF6AB3-5D3B-F64D-8B33-BB68D0131B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7543800" cy="1066800"/>
          </a:xfrm>
        </p:spPr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Finding an element</a:t>
            </a:r>
          </a:p>
        </p:txBody>
      </p:sp>
      <p:sp>
        <p:nvSpPr>
          <p:cNvPr id="30722" name="Text Box 3">
            <a:extLst>
              <a:ext uri="{FF2B5EF4-FFF2-40B4-BE49-F238E27FC236}">
                <a16:creationId xmlns:a16="http://schemas.microsoft.com/office/drawing/2014/main" id="{543BA950-3E0E-B342-9CF2-FFFBF22EB1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645443"/>
            <a:ext cx="2895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 dirty="0">
                <a:solidFill>
                  <a:srgbClr val="0033CC"/>
                </a:solidFill>
              </a:rPr>
              <a:t>Search(T, 13)</a:t>
            </a:r>
          </a:p>
        </p:txBody>
      </p:sp>
      <p:sp>
        <p:nvSpPr>
          <p:cNvPr id="30723" name="Text Box 4">
            <a:extLst>
              <a:ext uri="{FF2B5EF4-FFF2-40B4-BE49-F238E27FC236}">
                <a16:creationId xmlns:a16="http://schemas.microsoft.com/office/drawing/2014/main" id="{E2BAE696-1AA3-2C45-A857-5738735D29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19050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12</a:t>
            </a:r>
          </a:p>
        </p:txBody>
      </p:sp>
      <p:sp>
        <p:nvSpPr>
          <p:cNvPr id="30724" name="Oval 5">
            <a:extLst>
              <a:ext uri="{FF2B5EF4-FFF2-40B4-BE49-F238E27FC236}">
                <a16:creationId xmlns:a16="http://schemas.microsoft.com/office/drawing/2014/main" id="{ACF49393-6397-9E43-A729-8BD4C03C81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1828800"/>
            <a:ext cx="685800" cy="533400"/>
          </a:xfrm>
          <a:prstGeom prst="ellipse">
            <a:avLst/>
          </a:prstGeom>
          <a:noFill/>
          <a:ln w="28575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725" name="Text Box 6">
            <a:extLst>
              <a:ext uri="{FF2B5EF4-FFF2-40B4-BE49-F238E27FC236}">
                <a16:creationId xmlns:a16="http://schemas.microsoft.com/office/drawing/2014/main" id="{3362E5CE-D7A3-854B-A295-B3A92BEDCF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28194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8</a:t>
            </a:r>
          </a:p>
        </p:txBody>
      </p:sp>
      <p:sp>
        <p:nvSpPr>
          <p:cNvPr id="30726" name="Oval 7">
            <a:extLst>
              <a:ext uri="{FF2B5EF4-FFF2-40B4-BE49-F238E27FC236}">
                <a16:creationId xmlns:a16="http://schemas.microsoft.com/office/drawing/2014/main" id="{44D78BB5-ED33-6949-A26E-1359919FE5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27432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727" name="Text Box 8">
            <a:extLst>
              <a:ext uri="{FF2B5EF4-FFF2-40B4-BE49-F238E27FC236}">
                <a16:creationId xmlns:a16="http://schemas.microsoft.com/office/drawing/2014/main" id="{4445DCD9-758C-5541-8BA5-1D4D8E27A0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42672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 5</a:t>
            </a:r>
          </a:p>
        </p:txBody>
      </p:sp>
      <p:sp>
        <p:nvSpPr>
          <p:cNvPr id="30728" name="Oval 9">
            <a:extLst>
              <a:ext uri="{FF2B5EF4-FFF2-40B4-BE49-F238E27FC236}">
                <a16:creationId xmlns:a16="http://schemas.microsoft.com/office/drawing/2014/main" id="{6F861740-B634-C848-BFB1-BD45356C80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41910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729" name="Line 10">
            <a:extLst>
              <a:ext uri="{FF2B5EF4-FFF2-40B4-BE49-F238E27FC236}">
                <a16:creationId xmlns:a16="http://schemas.microsoft.com/office/drawing/2014/main" id="{0344178C-C1E4-E144-9941-A939497B77E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71600" y="3200400"/>
            <a:ext cx="8382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0" name="Line 11">
            <a:extLst>
              <a:ext uri="{FF2B5EF4-FFF2-40B4-BE49-F238E27FC236}">
                <a16:creationId xmlns:a16="http://schemas.microsoft.com/office/drawing/2014/main" id="{9E2A10CF-CD68-4B4D-981D-BE6BB7DF5D9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90800" y="2286000"/>
            <a:ext cx="838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1" name="Text Box 12">
            <a:extLst>
              <a:ext uri="{FF2B5EF4-FFF2-40B4-BE49-F238E27FC236}">
                <a16:creationId xmlns:a16="http://schemas.microsoft.com/office/drawing/2014/main" id="{61530343-0EEF-CA4B-B5D8-AECAEEDF8A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41910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9</a:t>
            </a:r>
          </a:p>
        </p:txBody>
      </p:sp>
      <p:sp>
        <p:nvSpPr>
          <p:cNvPr id="30732" name="Oval 13">
            <a:extLst>
              <a:ext uri="{FF2B5EF4-FFF2-40B4-BE49-F238E27FC236}">
                <a16:creationId xmlns:a16="http://schemas.microsoft.com/office/drawing/2014/main" id="{A8026070-C69F-2E40-B89C-745C5BCE09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41148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733" name="Text Box 14">
            <a:extLst>
              <a:ext uri="{FF2B5EF4-FFF2-40B4-BE49-F238E27FC236}">
                <a16:creationId xmlns:a16="http://schemas.microsoft.com/office/drawing/2014/main" id="{7691A480-A4A6-4848-8E14-4ECB41D281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28194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/>
          </a:p>
        </p:txBody>
      </p:sp>
      <p:sp>
        <p:nvSpPr>
          <p:cNvPr id="30734" name="Oval 15">
            <a:extLst>
              <a:ext uri="{FF2B5EF4-FFF2-40B4-BE49-F238E27FC236}">
                <a16:creationId xmlns:a16="http://schemas.microsoft.com/office/drawing/2014/main" id="{CBE11194-D7D9-2B4D-8DF1-2EC6581835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27432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735" name="Text Box 16">
            <a:extLst>
              <a:ext uri="{FF2B5EF4-FFF2-40B4-BE49-F238E27FC236}">
                <a16:creationId xmlns:a16="http://schemas.microsoft.com/office/drawing/2014/main" id="{8D90B2AA-C92C-4645-8F01-AC3D8D1A26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4205288"/>
            <a:ext cx="60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20</a:t>
            </a:r>
          </a:p>
        </p:txBody>
      </p:sp>
      <p:sp>
        <p:nvSpPr>
          <p:cNvPr id="30736" name="Oval 17">
            <a:extLst>
              <a:ext uri="{FF2B5EF4-FFF2-40B4-BE49-F238E27FC236}">
                <a16:creationId xmlns:a16="http://schemas.microsoft.com/office/drawing/2014/main" id="{66FAC928-691D-9644-97CE-7B485914E9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41148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737" name="Line 18">
            <a:extLst>
              <a:ext uri="{FF2B5EF4-FFF2-40B4-BE49-F238E27FC236}">
                <a16:creationId xmlns:a16="http://schemas.microsoft.com/office/drawing/2014/main" id="{F27F577C-6D64-7342-A934-77A86AFAB1CB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3276600"/>
            <a:ext cx="381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8" name="Line 19">
            <a:extLst>
              <a:ext uri="{FF2B5EF4-FFF2-40B4-BE49-F238E27FC236}">
                <a16:creationId xmlns:a16="http://schemas.microsoft.com/office/drawing/2014/main" id="{FDBB493B-6FDF-E944-B60C-78B3C21BCD74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22860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9" name="Line 20">
            <a:extLst>
              <a:ext uri="{FF2B5EF4-FFF2-40B4-BE49-F238E27FC236}">
                <a16:creationId xmlns:a16="http://schemas.microsoft.com/office/drawing/2014/main" id="{309EA00F-9CA7-2341-9603-AA8E85623D28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3200400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40" name="Text Box 21">
            <a:extLst>
              <a:ext uri="{FF2B5EF4-FFF2-40B4-BE49-F238E27FC236}">
                <a16:creationId xmlns:a16="http://schemas.microsoft.com/office/drawing/2014/main" id="{1211AF86-190E-1F40-A791-DF7188334E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2833688"/>
            <a:ext cx="60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14</a:t>
            </a:r>
          </a:p>
        </p:txBody>
      </p:sp>
      <p:pic>
        <p:nvPicPr>
          <p:cNvPr id="30742" name="Picture 25">
            <a:extLst>
              <a:ext uri="{FF2B5EF4-FFF2-40B4-BE49-F238E27FC236}">
                <a16:creationId xmlns:a16="http://schemas.microsoft.com/office/drawing/2014/main" id="{D4F05A7F-B8B2-8947-BF4A-1AD70B94B3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4852988"/>
            <a:ext cx="4038600" cy="177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48168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FF63F92D-898B-BA4F-8BC7-36A582FA6F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7543800" cy="1066800"/>
          </a:xfrm>
        </p:spPr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Finding an element</a:t>
            </a:r>
          </a:p>
        </p:txBody>
      </p:sp>
      <p:sp>
        <p:nvSpPr>
          <p:cNvPr id="31746" name="Text Box 4">
            <a:extLst>
              <a:ext uri="{FF2B5EF4-FFF2-40B4-BE49-F238E27FC236}">
                <a16:creationId xmlns:a16="http://schemas.microsoft.com/office/drawing/2014/main" id="{FD67BDDC-B28E-A148-975A-A6C0EDD54E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19050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12</a:t>
            </a:r>
          </a:p>
        </p:txBody>
      </p:sp>
      <p:sp>
        <p:nvSpPr>
          <p:cNvPr id="31747" name="Oval 5">
            <a:extLst>
              <a:ext uri="{FF2B5EF4-FFF2-40B4-BE49-F238E27FC236}">
                <a16:creationId xmlns:a16="http://schemas.microsoft.com/office/drawing/2014/main" id="{329BDA0F-AA89-F949-B8F1-F59891FB77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18288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748" name="Text Box 6">
            <a:extLst>
              <a:ext uri="{FF2B5EF4-FFF2-40B4-BE49-F238E27FC236}">
                <a16:creationId xmlns:a16="http://schemas.microsoft.com/office/drawing/2014/main" id="{A91529E0-94BD-854E-AE42-26EE54C7EC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28194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8</a:t>
            </a:r>
          </a:p>
        </p:txBody>
      </p:sp>
      <p:sp>
        <p:nvSpPr>
          <p:cNvPr id="31749" name="Oval 7">
            <a:extLst>
              <a:ext uri="{FF2B5EF4-FFF2-40B4-BE49-F238E27FC236}">
                <a16:creationId xmlns:a16="http://schemas.microsoft.com/office/drawing/2014/main" id="{641A7C4D-EDF1-DC4C-A54F-5FA9290BDA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27432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750" name="Text Box 8">
            <a:extLst>
              <a:ext uri="{FF2B5EF4-FFF2-40B4-BE49-F238E27FC236}">
                <a16:creationId xmlns:a16="http://schemas.microsoft.com/office/drawing/2014/main" id="{3E58F6A9-78A0-E442-9DF7-7E9F002653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42672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 5</a:t>
            </a:r>
          </a:p>
        </p:txBody>
      </p:sp>
      <p:sp>
        <p:nvSpPr>
          <p:cNvPr id="31751" name="Oval 9">
            <a:extLst>
              <a:ext uri="{FF2B5EF4-FFF2-40B4-BE49-F238E27FC236}">
                <a16:creationId xmlns:a16="http://schemas.microsoft.com/office/drawing/2014/main" id="{980E9D0A-1EE3-F04D-A9AB-0CF222690E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41910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752" name="Line 10">
            <a:extLst>
              <a:ext uri="{FF2B5EF4-FFF2-40B4-BE49-F238E27FC236}">
                <a16:creationId xmlns:a16="http://schemas.microsoft.com/office/drawing/2014/main" id="{0B40C111-5171-7940-A24D-08284CD7F1A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71600" y="3200400"/>
            <a:ext cx="8382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3" name="Line 11">
            <a:extLst>
              <a:ext uri="{FF2B5EF4-FFF2-40B4-BE49-F238E27FC236}">
                <a16:creationId xmlns:a16="http://schemas.microsoft.com/office/drawing/2014/main" id="{50512D98-BD0D-8448-A279-3E3B9392BAE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90800" y="2286000"/>
            <a:ext cx="838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4" name="Text Box 12">
            <a:extLst>
              <a:ext uri="{FF2B5EF4-FFF2-40B4-BE49-F238E27FC236}">
                <a16:creationId xmlns:a16="http://schemas.microsoft.com/office/drawing/2014/main" id="{A8A5A1ED-10DA-5347-B080-3A10159473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41910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9</a:t>
            </a:r>
          </a:p>
        </p:txBody>
      </p:sp>
      <p:sp>
        <p:nvSpPr>
          <p:cNvPr id="31755" name="Oval 13">
            <a:extLst>
              <a:ext uri="{FF2B5EF4-FFF2-40B4-BE49-F238E27FC236}">
                <a16:creationId xmlns:a16="http://schemas.microsoft.com/office/drawing/2014/main" id="{2D88DC99-9173-DD46-8F0E-C95110F637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41148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756" name="Text Box 14">
            <a:extLst>
              <a:ext uri="{FF2B5EF4-FFF2-40B4-BE49-F238E27FC236}">
                <a16:creationId xmlns:a16="http://schemas.microsoft.com/office/drawing/2014/main" id="{253CEFEC-AAFC-7A41-A5DB-689454283F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28194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/>
          </a:p>
        </p:txBody>
      </p:sp>
      <p:sp>
        <p:nvSpPr>
          <p:cNvPr id="31757" name="Oval 15">
            <a:extLst>
              <a:ext uri="{FF2B5EF4-FFF2-40B4-BE49-F238E27FC236}">
                <a16:creationId xmlns:a16="http://schemas.microsoft.com/office/drawing/2014/main" id="{6C54A4EB-DF18-C547-98B8-F2AA70045B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2743200"/>
            <a:ext cx="685800" cy="533400"/>
          </a:xfrm>
          <a:prstGeom prst="ellipse">
            <a:avLst/>
          </a:prstGeom>
          <a:noFill/>
          <a:ln w="28575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758" name="Text Box 16">
            <a:extLst>
              <a:ext uri="{FF2B5EF4-FFF2-40B4-BE49-F238E27FC236}">
                <a16:creationId xmlns:a16="http://schemas.microsoft.com/office/drawing/2014/main" id="{42EF020A-7CB5-F140-B37E-75C6C8628D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4205288"/>
            <a:ext cx="60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20</a:t>
            </a:r>
          </a:p>
        </p:txBody>
      </p:sp>
      <p:sp>
        <p:nvSpPr>
          <p:cNvPr id="31759" name="Oval 17">
            <a:extLst>
              <a:ext uri="{FF2B5EF4-FFF2-40B4-BE49-F238E27FC236}">
                <a16:creationId xmlns:a16="http://schemas.microsoft.com/office/drawing/2014/main" id="{56ABE4A6-9F38-B944-9096-DC584EB48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41148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760" name="Line 18">
            <a:extLst>
              <a:ext uri="{FF2B5EF4-FFF2-40B4-BE49-F238E27FC236}">
                <a16:creationId xmlns:a16="http://schemas.microsoft.com/office/drawing/2014/main" id="{45F81533-D58E-7045-B390-2B8E6D31E7C2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3276600"/>
            <a:ext cx="381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61" name="Line 19">
            <a:extLst>
              <a:ext uri="{FF2B5EF4-FFF2-40B4-BE49-F238E27FC236}">
                <a16:creationId xmlns:a16="http://schemas.microsoft.com/office/drawing/2014/main" id="{F71FA2F3-D3F2-B241-9960-17F5D6A2CEE7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22860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62" name="Line 20">
            <a:extLst>
              <a:ext uri="{FF2B5EF4-FFF2-40B4-BE49-F238E27FC236}">
                <a16:creationId xmlns:a16="http://schemas.microsoft.com/office/drawing/2014/main" id="{E8925EE1-84F8-B044-B0C5-18819C667A66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3200400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63" name="Text Box 21">
            <a:extLst>
              <a:ext uri="{FF2B5EF4-FFF2-40B4-BE49-F238E27FC236}">
                <a16:creationId xmlns:a16="http://schemas.microsoft.com/office/drawing/2014/main" id="{9C2608FB-D408-704D-BE07-2837A7B24B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2833688"/>
            <a:ext cx="60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14</a:t>
            </a:r>
          </a:p>
        </p:txBody>
      </p:sp>
      <p:pic>
        <p:nvPicPr>
          <p:cNvPr id="31766" name="Picture 25">
            <a:extLst>
              <a:ext uri="{FF2B5EF4-FFF2-40B4-BE49-F238E27FC236}">
                <a16:creationId xmlns:a16="http://schemas.microsoft.com/office/drawing/2014/main" id="{5266220C-D9D1-5148-A40F-70E6EF33F4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4852988"/>
            <a:ext cx="4038600" cy="177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ext Box 3">
            <a:extLst>
              <a:ext uri="{FF2B5EF4-FFF2-40B4-BE49-F238E27FC236}">
                <a16:creationId xmlns:a16="http://schemas.microsoft.com/office/drawing/2014/main" id="{3184D6FE-9F25-0A4A-AD5C-705D80E24D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645443"/>
            <a:ext cx="2895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 dirty="0">
                <a:solidFill>
                  <a:srgbClr val="0033CC"/>
                </a:solidFill>
              </a:rPr>
              <a:t>Search(T, 13)</a:t>
            </a:r>
          </a:p>
        </p:txBody>
      </p:sp>
    </p:spTree>
    <p:extLst>
      <p:ext uri="{BB962C8B-B14F-4D97-AF65-F5344CB8AC3E}">
        <p14:creationId xmlns:p14="http://schemas.microsoft.com/office/powerpoint/2010/main" val="1285434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3AB19-9A63-6307-EDDF-059EB7D39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F9723-F99E-703A-E092-437ECC0DB9C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Assignment 3 out</a:t>
            </a:r>
          </a:p>
          <a:p>
            <a:pPr marL="777240" lvl="1" indent="-457200"/>
            <a:r>
              <a:rPr lang="en-US" dirty="0"/>
              <a:t>Partner assignment</a:t>
            </a:r>
          </a:p>
          <a:p>
            <a:pPr marL="777240" lvl="1" indent="-457200"/>
            <a:r>
              <a:rPr lang="en-US" dirty="0"/>
              <a:t>Can work with anyone</a:t>
            </a:r>
          </a:p>
          <a:p>
            <a:pPr marL="777240" lvl="1" indent="-457200"/>
            <a:r>
              <a:rPr lang="en-US" dirty="0"/>
              <a:t>Coding + paper (two separate submissions)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0874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5A13E576-4B63-EA44-8370-10EBD30467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7543800" cy="1066800"/>
          </a:xfrm>
        </p:spPr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Finding an element</a:t>
            </a:r>
          </a:p>
        </p:txBody>
      </p:sp>
      <p:sp>
        <p:nvSpPr>
          <p:cNvPr id="32770" name="Text Box 4">
            <a:extLst>
              <a:ext uri="{FF2B5EF4-FFF2-40B4-BE49-F238E27FC236}">
                <a16:creationId xmlns:a16="http://schemas.microsoft.com/office/drawing/2014/main" id="{08D83BB7-4519-6148-9A6F-F29093A140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19050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12</a:t>
            </a:r>
          </a:p>
        </p:txBody>
      </p:sp>
      <p:sp>
        <p:nvSpPr>
          <p:cNvPr id="32771" name="Oval 5">
            <a:extLst>
              <a:ext uri="{FF2B5EF4-FFF2-40B4-BE49-F238E27FC236}">
                <a16:creationId xmlns:a16="http://schemas.microsoft.com/office/drawing/2014/main" id="{5A8362AC-3A49-AA4F-A799-F333465E1C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18288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2772" name="Text Box 6">
            <a:extLst>
              <a:ext uri="{FF2B5EF4-FFF2-40B4-BE49-F238E27FC236}">
                <a16:creationId xmlns:a16="http://schemas.microsoft.com/office/drawing/2014/main" id="{D530E95C-D492-ED4B-A9DA-C93D812FE8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28194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8</a:t>
            </a:r>
          </a:p>
        </p:txBody>
      </p:sp>
      <p:sp>
        <p:nvSpPr>
          <p:cNvPr id="32773" name="Oval 7">
            <a:extLst>
              <a:ext uri="{FF2B5EF4-FFF2-40B4-BE49-F238E27FC236}">
                <a16:creationId xmlns:a16="http://schemas.microsoft.com/office/drawing/2014/main" id="{4D442F43-B8E2-7247-917A-D4F408C57B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27432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2774" name="Text Box 8">
            <a:extLst>
              <a:ext uri="{FF2B5EF4-FFF2-40B4-BE49-F238E27FC236}">
                <a16:creationId xmlns:a16="http://schemas.microsoft.com/office/drawing/2014/main" id="{2E3F9AC4-7B2C-7E49-B05B-51A8C7D470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42672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 5</a:t>
            </a:r>
          </a:p>
        </p:txBody>
      </p:sp>
      <p:sp>
        <p:nvSpPr>
          <p:cNvPr id="32775" name="Oval 9">
            <a:extLst>
              <a:ext uri="{FF2B5EF4-FFF2-40B4-BE49-F238E27FC236}">
                <a16:creationId xmlns:a16="http://schemas.microsoft.com/office/drawing/2014/main" id="{1048853A-EC59-9B49-B5CD-0781A50A48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41910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2776" name="Line 10">
            <a:extLst>
              <a:ext uri="{FF2B5EF4-FFF2-40B4-BE49-F238E27FC236}">
                <a16:creationId xmlns:a16="http://schemas.microsoft.com/office/drawing/2014/main" id="{18E7549C-A24C-C143-9E46-412A570ED56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71600" y="3200400"/>
            <a:ext cx="8382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7" name="Line 11">
            <a:extLst>
              <a:ext uri="{FF2B5EF4-FFF2-40B4-BE49-F238E27FC236}">
                <a16:creationId xmlns:a16="http://schemas.microsoft.com/office/drawing/2014/main" id="{EBF0A0A8-055A-DA4F-A75E-6C7604C1C33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90800" y="2286000"/>
            <a:ext cx="838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8" name="Text Box 12">
            <a:extLst>
              <a:ext uri="{FF2B5EF4-FFF2-40B4-BE49-F238E27FC236}">
                <a16:creationId xmlns:a16="http://schemas.microsoft.com/office/drawing/2014/main" id="{345EE207-3E86-ED4A-A48E-4EC2495115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41910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9</a:t>
            </a:r>
          </a:p>
        </p:txBody>
      </p:sp>
      <p:sp>
        <p:nvSpPr>
          <p:cNvPr id="32779" name="Oval 13">
            <a:extLst>
              <a:ext uri="{FF2B5EF4-FFF2-40B4-BE49-F238E27FC236}">
                <a16:creationId xmlns:a16="http://schemas.microsoft.com/office/drawing/2014/main" id="{8056EB3A-B54C-0947-B737-B0A59D717D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41148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2780" name="Text Box 14">
            <a:extLst>
              <a:ext uri="{FF2B5EF4-FFF2-40B4-BE49-F238E27FC236}">
                <a16:creationId xmlns:a16="http://schemas.microsoft.com/office/drawing/2014/main" id="{CA72AACF-7B80-4C4D-AB84-12E8B0F5AF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28194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/>
          </a:p>
        </p:txBody>
      </p:sp>
      <p:sp>
        <p:nvSpPr>
          <p:cNvPr id="32781" name="Oval 15">
            <a:extLst>
              <a:ext uri="{FF2B5EF4-FFF2-40B4-BE49-F238E27FC236}">
                <a16:creationId xmlns:a16="http://schemas.microsoft.com/office/drawing/2014/main" id="{DE6C8968-7CFF-7D40-A472-703EE80C14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27432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2782" name="Text Box 16">
            <a:extLst>
              <a:ext uri="{FF2B5EF4-FFF2-40B4-BE49-F238E27FC236}">
                <a16:creationId xmlns:a16="http://schemas.microsoft.com/office/drawing/2014/main" id="{0D6B73BB-B052-4F46-89C6-6844A812ED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4205288"/>
            <a:ext cx="60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20</a:t>
            </a:r>
          </a:p>
        </p:txBody>
      </p:sp>
      <p:sp>
        <p:nvSpPr>
          <p:cNvPr id="32783" name="Oval 17">
            <a:extLst>
              <a:ext uri="{FF2B5EF4-FFF2-40B4-BE49-F238E27FC236}">
                <a16:creationId xmlns:a16="http://schemas.microsoft.com/office/drawing/2014/main" id="{FB834A7D-6046-D24F-A335-9DEB9C4DA0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41148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2784" name="Line 18">
            <a:extLst>
              <a:ext uri="{FF2B5EF4-FFF2-40B4-BE49-F238E27FC236}">
                <a16:creationId xmlns:a16="http://schemas.microsoft.com/office/drawing/2014/main" id="{0A53AF84-61A5-7F41-ADC5-121291995EE8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3276600"/>
            <a:ext cx="381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5" name="Line 19">
            <a:extLst>
              <a:ext uri="{FF2B5EF4-FFF2-40B4-BE49-F238E27FC236}">
                <a16:creationId xmlns:a16="http://schemas.microsoft.com/office/drawing/2014/main" id="{893AAD0A-1BC9-2F4C-848E-0081A91792AA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22860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6" name="Line 20">
            <a:extLst>
              <a:ext uri="{FF2B5EF4-FFF2-40B4-BE49-F238E27FC236}">
                <a16:creationId xmlns:a16="http://schemas.microsoft.com/office/drawing/2014/main" id="{56B2D0E0-EE6D-EC4A-8684-DBB974E431C7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3200400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7" name="Text Box 21">
            <a:extLst>
              <a:ext uri="{FF2B5EF4-FFF2-40B4-BE49-F238E27FC236}">
                <a16:creationId xmlns:a16="http://schemas.microsoft.com/office/drawing/2014/main" id="{ECAF5055-593B-4944-8831-4AD279922D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2833688"/>
            <a:ext cx="60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14</a:t>
            </a:r>
          </a:p>
        </p:txBody>
      </p:sp>
      <p:sp>
        <p:nvSpPr>
          <p:cNvPr id="32789" name="Line 23">
            <a:extLst>
              <a:ext uri="{FF2B5EF4-FFF2-40B4-BE49-F238E27FC236}">
                <a16:creationId xmlns:a16="http://schemas.microsoft.com/office/drawing/2014/main" id="{21B7B138-B304-024A-ADE4-6774CCD0C8E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91000" y="3200400"/>
            <a:ext cx="304800" cy="990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90" name="Text Box 24">
            <a:extLst>
              <a:ext uri="{FF2B5EF4-FFF2-40B4-BE49-F238E27FC236}">
                <a16:creationId xmlns:a16="http://schemas.microsoft.com/office/drawing/2014/main" id="{AE7EB612-8983-A648-92B9-2FCC1BBF3E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4267200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b="1">
                <a:solidFill>
                  <a:srgbClr val="FF0000"/>
                </a:solidFill>
              </a:rPr>
              <a:t>?</a:t>
            </a:r>
          </a:p>
        </p:txBody>
      </p:sp>
      <p:pic>
        <p:nvPicPr>
          <p:cNvPr id="32792" name="Picture 27">
            <a:extLst>
              <a:ext uri="{FF2B5EF4-FFF2-40B4-BE49-F238E27FC236}">
                <a16:creationId xmlns:a16="http://schemas.microsoft.com/office/drawing/2014/main" id="{3EE8D64D-A4DA-C840-9D6D-325BD6363E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4852988"/>
            <a:ext cx="4038600" cy="177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 Box 3">
            <a:extLst>
              <a:ext uri="{FF2B5EF4-FFF2-40B4-BE49-F238E27FC236}">
                <a16:creationId xmlns:a16="http://schemas.microsoft.com/office/drawing/2014/main" id="{27E78D29-4E0C-7749-A099-BC9E4CC13A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645443"/>
            <a:ext cx="2895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 dirty="0">
                <a:solidFill>
                  <a:srgbClr val="0033CC"/>
                </a:solidFill>
              </a:rPr>
              <a:t>Search(T, 13)</a:t>
            </a:r>
          </a:p>
        </p:txBody>
      </p:sp>
    </p:spTree>
    <p:extLst>
      <p:ext uri="{BB962C8B-B14F-4D97-AF65-F5344CB8AC3E}">
        <p14:creationId xmlns:p14="http://schemas.microsoft.com/office/powerpoint/2010/main" val="24872216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BA6A6AC1-32BF-4B4C-94A5-CE44701910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Iterative search</a:t>
            </a:r>
          </a:p>
        </p:txBody>
      </p:sp>
      <p:pic>
        <p:nvPicPr>
          <p:cNvPr id="33794" name="Picture 6">
            <a:extLst>
              <a:ext uri="{FF2B5EF4-FFF2-40B4-BE49-F238E27FC236}">
                <a16:creationId xmlns:a16="http://schemas.microsoft.com/office/drawing/2014/main" id="{BCC23DDE-1EC0-E440-8654-3C6BBD38AE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4400550"/>
            <a:ext cx="5410200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5" name="Picture 1">
            <a:extLst>
              <a:ext uri="{FF2B5EF4-FFF2-40B4-BE49-F238E27FC236}">
                <a16:creationId xmlns:a16="http://schemas.microsoft.com/office/drawing/2014/main" id="{31142403-3B8D-FF47-AE1B-DD8EAC5BAF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501775"/>
            <a:ext cx="4267200" cy="246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7788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E47B69A4-818A-3748-B36A-FA32C4806A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75438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Is BSTSearch correct?</a:t>
            </a:r>
          </a:p>
        </p:txBody>
      </p:sp>
      <p:pic>
        <p:nvPicPr>
          <p:cNvPr id="34819" name="Picture 8">
            <a:extLst>
              <a:ext uri="{FF2B5EF4-FFF2-40B4-BE49-F238E27FC236}">
                <a16:creationId xmlns:a16="http://schemas.microsoft.com/office/drawing/2014/main" id="{1803E9CA-4675-2146-8D4E-A5B96D8DF0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331" y="1728537"/>
            <a:ext cx="5410200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24152233-99BB-4A41-A00E-B2ECDAF1BF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8398856"/>
              </p:ext>
            </p:extLst>
          </p:nvPr>
        </p:nvGraphicFramePr>
        <p:xfrm>
          <a:off x="1794668" y="5522494"/>
          <a:ext cx="4868863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701800" imgH="203200" progId="Equation.3">
                  <p:embed/>
                </p:oleObj>
              </mc:Choice>
              <mc:Fallback>
                <p:oleObj name="Equation" r:id="rId3" imgW="1701800" imgH="203200" progId="Equation.3">
                  <p:embed/>
                  <p:pic>
                    <p:nvPicPr>
                      <p:cNvPr id="17411" name="Object 4">
                        <a:extLst>
                          <a:ext uri="{FF2B5EF4-FFF2-40B4-BE49-F238E27FC236}">
                            <a16:creationId xmlns:a16="http://schemas.microsoft.com/office/drawing/2014/main" id="{881DCA8F-93F1-9C4C-924A-9F395D704C0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4668" y="5522494"/>
                        <a:ext cx="4868863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52877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406CA84A-B852-7C43-9CE1-B3873C615E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Running time of </a:t>
            </a:r>
            <a:r>
              <a:rPr lang="en-US" dirty="0" err="1">
                <a:cs typeface="+mj-cs"/>
              </a:rPr>
              <a:t>BSTSearch</a:t>
            </a:r>
            <a:endParaRPr lang="en-US" dirty="0">
              <a:cs typeface="+mj-cs"/>
            </a:endParaRP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FCFA7232-6A49-B043-976C-DA3E4DC502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 typeface="Wingdings" charset="0"/>
              <a:buNone/>
              <a:defRPr/>
            </a:pPr>
            <a:r>
              <a:rPr lang="en-US" dirty="0">
                <a:solidFill>
                  <a:srgbClr val="FF0000"/>
                </a:solidFill>
                <a:cs typeface="+mn-cs"/>
              </a:rPr>
              <a:t>Worst case?</a:t>
            </a:r>
          </a:p>
          <a:p>
            <a:pPr lvl="1" eaLnBrk="1" hangingPunct="1">
              <a:buFont typeface="Wingdings" charset="0"/>
              <a:buChar char="l"/>
              <a:defRPr/>
            </a:pPr>
            <a:r>
              <a:rPr lang="en-US" dirty="0" err="1">
                <a:solidFill>
                  <a:srgbClr val="0000FF"/>
                </a:solidFill>
              </a:rPr>
              <a:t>θ</a:t>
            </a:r>
            <a:r>
              <a:rPr lang="en-US" dirty="0">
                <a:solidFill>
                  <a:srgbClr val="0000FF"/>
                </a:solidFill>
              </a:rPr>
              <a:t>(height of the tree)</a:t>
            </a:r>
          </a:p>
          <a:p>
            <a:pPr marL="0" indent="0" eaLnBrk="1" hangingPunct="1">
              <a:buFont typeface="Wingdings" charset="0"/>
              <a:buNone/>
              <a:defRPr/>
            </a:pPr>
            <a:endParaRPr lang="en-US" dirty="0">
              <a:solidFill>
                <a:srgbClr val="FF0000"/>
              </a:solidFill>
              <a:cs typeface="+mn-cs"/>
            </a:endParaRPr>
          </a:p>
          <a:p>
            <a:pPr marL="0" indent="0" eaLnBrk="1" hangingPunct="1">
              <a:buFont typeface="Wingdings" charset="0"/>
              <a:buNone/>
              <a:defRPr/>
            </a:pPr>
            <a:r>
              <a:rPr lang="en-US" dirty="0">
                <a:solidFill>
                  <a:srgbClr val="FF0000"/>
                </a:solidFill>
                <a:cs typeface="+mn-cs"/>
              </a:rPr>
              <a:t>Average case?</a:t>
            </a:r>
          </a:p>
          <a:p>
            <a:pPr lvl="1" eaLnBrk="1" hangingPunct="1">
              <a:buFont typeface="Wingdings" charset="0"/>
              <a:buChar char="l"/>
              <a:defRPr/>
            </a:pPr>
            <a:r>
              <a:rPr lang="en-US" dirty="0">
                <a:solidFill>
                  <a:srgbClr val="0000FF"/>
                </a:solidFill>
              </a:rPr>
              <a:t>O(height of the tree)</a:t>
            </a:r>
          </a:p>
          <a:p>
            <a:pPr marL="0" indent="0" eaLnBrk="1" hangingPunct="1">
              <a:buFont typeface="Wingdings" charset="0"/>
              <a:buNone/>
              <a:defRPr/>
            </a:pPr>
            <a:endParaRPr lang="en-US" dirty="0">
              <a:solidFill>
                <a:srgbClr val="FF0000"/>
              </a:solidFill>
              <a:cs typeface="+mn-cs"/>
            </a:endParaRPr>
          </a:p>
          <a:p>
            <a:pPr marL="0" indent="0" eaLnBrk="1" hangingPunct="1">
              <a:buFont typeface="Wingdings" charset="0"/>
              <a:buNone/>
              <a:defRPr/>
            </a:pPr>
            <a:r>
              <a:rPr lang="en-US" dirty="0">
                <a:solidFill>
                  <a:srgbClr val="FF0000"/>
                </a:solidFill>
                <a:cs typeface="+mn-cs"/>
              </a:rPr>
              <a:t>Best case?</a:t>
            </a:r>
          </a:p>
          <a:p>
            <a:pPr lvl="1" eaLnBrk="1" hangingPunct="1">
              <a:buFont typeface="Wingdings" charset="0"/>
              <a:buChar char="l"/>
              <a:defRPr/>
            </a:pPr>
            <a:r>
              <a:rPr lang="en-US" dirty="0">
                <a:solidFill>
                  <a:srgbClr val="0000FF"/>
                </a:solidFill>
              </a:rPr>
              <a:t>O(1)</a:t>
            </a:r>
          </a:p>
        </p:txBody>
      </p:sp>
    </p:spTree>
    <p:extLst>
      <p:ext uri="{BB962C8B-B14F-4D97-AF65-F5344CB8AC3E}">
        <p14:creationId xmlns:p14="http://schemas.microsoft.com/office/powerpoint/2010/main" val="1477292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A4EEFC47-8BB3-254E-B058-A6B02707C0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Height of the tree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371" name="Rectangle 3">
                <a:extLst>
                  <a:ext uri="{FF2B5EF4-FFF2-40B4-BE49-F238E27FC236}">
                    <a16:creationId xmlns:a16="http://schemas.microsoft.com/office/drawing/2014/main" id="{709AFDF7-8201-C24A-9C26-2C47E4934958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 eaLnBrk="1" hangingPunct="1">
                  <a:buFont typeface="Wingdings" pitchFamily="2" charset="2"/>
                  <a:buNone/>
                </a:pPr>
                <a:r>
                  <a:rPr lang="en-US" altLang="en-US" sz="2600" dirty="0">
                    <a:solidFill>
                      <a:srgbClr val="FF0000"/>
                    </a:solidFill>
                  </a:rPr>
                  <a:t>Worst case height?</a:t>
                </a:r>
              </a:p>
              <a:p>
                <a:pPr lvl="1" eaLnBrk="1" hangingPunct="1"/>
                <a:r>
                  <a:rPr lang="en-US" altLang="en-US" sz="2200" dirty="0"/>
                  <a:t>n-1</a:t>
                </a:r>
              </a:p>
              <a:p>
                <a:pPr lvl="1" eaLnBrk="1" hangingPunct="1"/>
                <a:r>
                  <a:rPr lang="ja-JP" altLang="en-US" sz="2200"/>
                  <a:t>“</a:t>
                </a:r>
                <a:r>
                  <a:rPr lang="en-US" altLang="ja-JP" sz="2200" dirty="0"/>
                  <a:t>the twig</a:t>
                </a:r>
                <a:r>
                  <a:rPr lang="ja-JP" altLang="en-US" sz="2200"/>
                  <a:t>”</a:t>
                </a:r>
                <a:endParaRPr lang="en-US" altLang="ja-JP" sz="2200" dirty="0"/>
              </a:p>
              <a:p>
                <a:pPr marL="0" indent="0" eaLnBrk="1" hangingPunct="1">
                  <a:buFont typeface="Wingdings" pitchFamily="2" charset="2"/>
                  <a:buNone/>
                </a:pPr>
                <a:r>
                  <a:rPr lang="en-US" altLang="en-US" sz="2600" dirty="0">
                    <a:solidFill>
                      <a:srgbClr val="FF0000"/>
                    </a:solidFill>
                  </a:rPr>
                  <a:t>Best case height?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altLang="en-US" sz="22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en-US" sz="2200" i="1" dirty="0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altLang="en-US" sz="2200" i="1" baseline="-25000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en-US" sz="22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altLang="en-US" sz="2200" dirty="0"/>
              </a:p>
              <a:p>
                <a:pPr lvl="1" eaLnBrk="1" hangingPunct="1"/>
                <a:r>
                  <a:rPr lang="en-US" altLang="en-US" sz="2200" dirty="0"/>
                  <a:t>complete (or near complete) binary tree</a:t>
                </a:r>
              </a:p>
              <a:p>
                <a:pPr marL="0" indent="0" eaLnBrk="1" hangingPunct="1">
                  <a:buFont typeface="Wingdings" pitchFamily="2" charset="2"/>
                  <a:buNone/>
                </a:pPr>
                <a:r>
                  <a:rPr lang="en-US" altLang="en-US" sz="2600" dirty="0">
                    <a:solidFill>
                      <a:srgbClr val="FF0000"/>
                    </a:solidFill>
                  </a:rPr>
                  <a:t>Average case height?</a:t>
                </a:r>
              </a:p>
              <a:p>
                <a:pPr lvl="1" eaLnBrk="1" hangingPunct="1"/>
                <a:r>
                  <a:rPr lang="en-US" altLang="en-US" sz="2200" dirty="0"/>
                  <a:t>Depends on two things:</a:t>
                </a:r>
              </a:p>
              <a:p>
                <a:pPr lvl="2" eaLnBrk="1" hangingPunct="1"/>
                <a:r>
                  <a:rPr lang="en-US" altLang="en-US" sz="2100" dirty="0"/>
                  <a:t>the data</a:t>
                </a:r>
              </a:p>
              <a:p>
                <a:pPr lvl="2" eaLnBrk="1" hangingPunct="1"/>
                <a:r>
                  <a:rPr lang="en-US" altLang="en-US" sz="2100" dirty="0"/>
                  <a:t>how we build the tree!</a:t>
                </a:r>
              </a:p>
            </p:txBody>
          </p:sp>
        </mc:Choice>
        <mc:Fallback xmlns="">
          <p:sp>
            <p:nvSpPr>
              <p:cNvPr id="58371" name="Rectangle 3">
                <a:extLst>
                  <a:ext uri="{FF2B5EF4-FFF2-40B4-BE49-F238E27FC236}">
                    <a16:creationId xmlns:a16="http://schemas.microsoft.com/office/drawing/2014/main" id="{709AFDF7-8201-C24A-9C26-2C47E49349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402" t="-11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5088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935E4981-ABA5-D24C-9905-4CC811BD13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Insertion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32302F-702B-D14D-BE53-A295C3198B12}"/>
              </a:ext>
            </a:extLst>
          </p:cNvPr>
          <p:cNvSpPr txBox="1"/>
          <p:nvPr/>
        </p:nvSpPr>
        <p:spPr>
          <a:xfrm>
            <a:off x="612648" y="1786759"/>
            <a:ext cx="76062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Search and then insert when you find a “null” spot in the tree.</a:t>
            </a:r>
          </a:p>
        </p:txBody>
      </p:sp>
    </p:spTree>
    <p:extLst>
      <p:ext uri="{BB962C8B-B14F-4D97-AF65-F5344CB8AC3E}">
        <p14:creationId xmlns:p14="http://schemas.microsoft.com/office/powerpoint/2010/main" val="9625883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935E4981-ABA5-D24C-9905-4CC811BD13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Insertion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B518EB-97D2-E741-92B8-275967F2D9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524000"/>
            <a:ext cx="4800600" cy="4903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2955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3" name="Picture 8">
            <a:extLst>
              <a:ext uri="{FF2B5EF4-FFF2-40B4-BE49-F238E27FC236}">
                <a16:creationId xmlns:a16="http://schemas.microsoft.com/office/drawing/2014/main" id="{68BF730E-05FF-184F-B07F-46DD71CBFA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524000"/>
            <a:ext cx="4800600" cy="4903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18" name="Rectangle 2">
            <a:extLst>
              <a:ext uri="{FF2B5EF4-FFF2-40B4-BE49-F238E27FC236}">
                <a16:creationId xmlns:a16="http://schemas.microsoft.com/office/drawing/2014/main" id="{7988E0F4-58B8-7843-A839-9191941B16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Insertion</a:t>
            </a:r>
          </a:p>
        </p:txBody>
      </p:sp>
      <p:sp>
        <p:nvSpPr>
          <p:cNvPr id="38915" name="Rectangle 4">
            <a:extLst>
              <a:ext uri="{FF2B5EF4-FFF2-40B4-BE49-F238E27FC236}">
                <a16:creationId xmlns:a16="http://schemas.microsoft.com/office/drawing/2014/main" id="{ECB7FF56-9645-394F-96D7-FB79AF11D5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124200"/>
            <a:ext cx="4724400" cy="1752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0421" name="Text Box 5">
            <a:extLst>
              <a:ext uri="{FF2B5EF4-FFF2-40B4-BE49-F238E27FC236}">
                <a16:creationId xmlns:a16="http://schemas.microsoft.com/office/drawing/2014/main" id="{7163A72F-DBCA-DA4B-A2E6-5DA0205EFF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2667000"/>
            <a:ext cx="2133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dirty="0">
                <a:solidFill>
                  <a:srgbClr val="0070FF"/>
                </a:solidFill>
              </a:rPr>
              <a:t>Similar to search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8A4DBD1-6757-E941-BDBF-DF2B728C09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3200400"/>
            <a:ext cx="29718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5258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2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7" name="Picture 8">
            <a:extLst>
              <a:ext uri="{FF2B5EF4-FFF2-40B4-BE49-F238E27FC236}">
                <a16:creationId xmlns:a16="http://schemas.microsoft.com/office/drawing/2014/main" id="{13B2BA9F-5F65-E843-8423-036CF935EF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524000"/>
            <a:ext cx="4800600" cy="4903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18" name="Rectangle 2">
            <a:extLst>
              <a:ext uri="{FF2B5EF4-FFF2-40B4-BE49-F238E27FC236}">
                <a16:creationId xmlns:a16="http://schemas.microsoft.com/office/drawing/2014/main" id="{CC595717-18DD-F641-BBF4-3046BD0925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Insertion</a:t>
            </a:r>
          </a:p>
        </p:txBody>
      </p:sp>
      <p:sp>
        <p:nvSpPr>
          <p:cNvPr id="39939" name="Rectangle 4">
            <a:extLst>
              <a:ext uri="{FF2B5EF4-FFF2-40B4-BE49-F238E27FC236}">
                <a16:creationId xmlns:a16="http://schemas.microsoft.com/office/drawing/2014/main" id="{040BDF56-30A4-5E44-8F05-414EC30057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124200"/>
            <a:ext cx="4724400" cy="1752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9940" name="Text Box 5">
            <a:extLst>
              <a:ext uri="{FF2B5EF4-FFF2-40B4-BE49-F238E27FC236}">
                <a16:creationId xmlns:a16="http://schemas.microsoft.com/office/drawing/2014/main" id="{524C54E4-0C04-C14B-BD19-0CF8F163EE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2667000"/>
            <a:ext cx="2133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0070FF"/>
                </a:solidFill>
              </a:rPr>
              <a:t>Similar to search</a:t>
            </a:r>
          </a:p>
        </p:txBody>
      </p:sp>
      <p:sp>
        <p:nvSpPr>
          <p:cNvPr id="39941" name="Text Box 7">
            <a:extLst>
              <a:ext uri="{FF2B5EF4-FFF2-40B4-BE49-F238E27FC236}">
                <a16:creationId xmlns:a16="http://schemas.microsoft.com/office/drawing/2014/main" id="{E393514C-C142-184A-94FB-42A373E99E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3489325"/>
            <a:ext cx="2590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dirty="0">
                <a:solidFill>
                  <a:srgbClr val="0070FF"/>
                </a:solidFill>
              </a:rPr>
              <a:t>Find the correct location in the tree</a:t>
            </a:r>
          </a:p>
        </p:txBody>
      </p:sp>
    </p:spTree>
    <p:extLst>
      <p:ext uri="{BB962C8B-B14F-4D97-AF65-F5344CB8AC3E}">
        <p14:creationId xmlns:p14="http://schemas.microsoft.com/office/powerpoint/2010/main" val="37384206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1" name="Picture 7">
            <a:extLst>
              <a:ext uri="{FF2B5EF4-FFF2-40B4-BE49-F238E27FC236}">
                <a16:creationId xmlns:a16="http://schemas.microsoft.com/office/drawing/2014/main" id="{3C86BF17-3D40-3C46-80CD-3BB1344641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524000"/>
            <a:ext cx="4800600" cy="4903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490" name="Rectangle 2">
            <a:extLst>
              <a:ext uri="{FF2B5EF4-FFF2-40B4-BE49-F238E27FC236}">
                <a16:creationId xmlns:a16="http://schemas.microsoft.com/office/drawing/2014/main" id="{B03EBD2B-8009-AC4D-944C-3BF7FF830C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Insertion</a:t>
            </a:r>
          </a:p>
        </p:txBody>
      </p:sp>
      <p:sp>
        <p:nvSpPr>
          <p:cNvPr id="40963" name="Rectangle 4">
            <a:extLst>
              <a:ext uri="{FF2B5EF4-FFF2-40B4-BE49-F238E27FC236}">
                <a16:creationId xmlns:a16="http://schemas.microsoft.com/office/drawing/2014/main" id="{38177DD1-3299-2340-98FE-9AA26A21F7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3429000"/>
            <a:ext cx="609600" cy="304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3493" name="Text Box 5">
            <a:extLst>
              <a:ext uri="{FF2B5EF4-FFF2-40B4-BE49-F238E27FC236}">
                <a16:creationId xmlns:a16="http://schemas.microsoft.com/office/drawing/2014/main" id="{EDBE9147-6BAA-0547-9809-74D74A4B44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3124200"/>
            <a:ext cx="28194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dirty="0">
                <a:solidFill>
                  <a:srgbClr val="0070FF"/>
                </a:solidFill>
              </a:rPr>
              <a:t>keeps track of the previous node we visited so when we fall off the tree, we know </a:t>
            </a:r>
          </a:p>
        </p:txBody>
      </p:sp>
    </p:spTree>
    <p:extLst>
      <p:ext uri="{BB962C8B-B14F-4D97-AF65-F5344CB8AC3E}">
        <p14:creationId xmlns:p14="http://schemas.microsoft.com/office/powerpoint/2010/main" val="2513575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E881A-C0EE-5FF0-414A-37FD9520C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Stock </a:t>
            </a:r>
            <a:r>
              <a:rPr lang="en-US"/>
              <a:t>market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78709-3BBE-2401-2338-869E09A63AE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4635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5" name="Picture 7">
            <a:extLst>
              <a:ext uri="{FF2B5EF4-FFF2-40B4-BE49-F238E27FC236}">
                <a16:creationId xmlns:a16="http://schemas.microsoft.com/office/drawing/2014/main" id="{EB65DB96-B332-2942-BD73-C0299B81F8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524000"/>
            <a:ext cx="4800600" cy="4903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514" name="Rectangle 2">
            <a:extLst>
              <a:ext uri="{FF2B5EF4-FFF2-40B4-BE49-F238E27FC236}">
                <a16:creationId xmlns:a16="http://schemas.microsoft.com/office/drawing/2014/main" id="{EF0EFEF4-8F37-1A4E-A674-7E523AF5B0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Insertion</a:t>
            </a:r>
          </a:p>
        </p:txBody>
      </p:sp>
      <p:sp>
        <p:nvSpPr>
          <p:cNvPr id="41987" name="Rectangle 4">
            <a:extLst>
              <a:ext uri="{FF2B5EF4-FFF2-40B4-BE49-F238E27FC236}">
                <a16:creationId xmlns:a16="http://schemas.microsoft.com/office/drawing/2014/main" id="{320F0C3B-7902-A64D-9C58-DD716A012D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4876800"/>
            <a:ext cx="4876800" cy="1524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4517" name="Text Box 5">
            <a:extLst>
              <a:ext uri="{FF2B5EF4-FFF2-40B4-BE49-F238E27FC236}">
                <a16:creationId xmlns:a16="http://schemas.microsoft.com/office/drawing/2014/main" id="{7576C470-F2E3-ED4E-ABCB-98E65CCD9B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3733800"/>
            <a:ext cx="23622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dirty="0">
                <a:solidFill>
                  <a:srgbClr val="0070FF"/>
                </a:solidFill>
              </a:rPr>
              <a:t>add node onto the bottom of the tree</a:t>
            </a:r>
          </a:p>
        </p:txBody>
      </p:sp>
    </p:spTree>
    <p:extLst>
      <p:ext uri="{BB962C8B-B14F-4D97-AF65-F5344CB8AC3E}">
        <p14:creationId xmlns:p14="http://schemas.microsoft.com/office/powerpoint/2010/main" val="3457568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09" name="Picture 7">
            <a:extLst>
              <a:ext uri="{FF2B5EF4-FFF2-40B4-BE49-F238E27FC236}">
                <a16:creationId xmlns:a16="http://schemas.microsoft.com/office/drawing/2014/main" id="{F0CDB623-C091-B849-ACE9-173EAED167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524000"/>
            <a:ext cx="4800600" cy="4903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562" name="Rectangle 2">
            <a:extLst>
              <a:ext uri="{FF2B5EF4-FFF2-40B4-BE49-F238E27FC236}">
                <a16:creationId xmlns:a16="http://schemas.microsoft.com/office/drawing/2014/main" id="{9488678C-3549-D246-9788-DC5A5CFE5A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Correctness?</a:t>
            </a:r>
          </a:p>
        </p:txBody>
      </p:sp>
      <p:sp>
        <p:nvSpPr>
          <p:cNvPr id="66564" name="Rectangle 4">
            <a:extLst>
              <a:ext uri="{FF2B5EF4-FFF2-40B4-BE49-F238E27FC236}">
                <a16:creationId xmlns:a16="http://schemas.microsoft.com/office/drawing/2014/main" id="{D4C3C15C-70A6-0646-A6F2-C4B8567C5A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657600"/>
            <a:ext cx="4953000" cy="1219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6565" name="Text Box 5">
            <a:extLst>
              <a:ext uri="{FF2B5EF4-FFF2-40B4-BE49-F238E27FC236}">
                <a16:creationId xmlns:a16="http://schemas.microsoft.com/office/drawing/2014/main" id="{D71F9CD9-B50D-CA42-8BF9-5A869E04C9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3886200"/>
            <a:ext cx="1828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0070FF"/>
                </a:solidFill>
              </a:rPr>
              <a:t>maintain BST property</a:t>
            </a:r>
          </a:p>
        </p:txBody>
      </p:sp>
    </p:spTree>
    <p:extLst>
      <p:ext uri="{BB962C8B-B14F-4D97-AF65-F5344CB8AC3E}">
        <p14:creationId xmlns:p14="http://schemas.microsoft.com/office/powerpoint/2010/main" val="1402171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4" grpId="0" animBg="1"/>
      <p:bldP spid="6656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8F695E32-42F3-2C4C-904D-411444BC4D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Correctness</a:t>
            </a:r>
          </a:p>
        </p:txBody>
      </p:sp>
      <p:sp>
        <p:nvSpPr>
          <p:cNvPr id="44034" name="Text Box 4">
            <a:extLst>
              <a:ext uri="{FF2B5EF4-FFF2-40B4-BE49-F238E27FC236}">
                <a16:creationId xmlns:a16="http://schemas.microsoft.com/office/drawing/2014/main" id="{5947BA57-B24E-6940-AA00-957EA7F1CF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1828800"/>
            <a:ext cx="266700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 dirty="0">
                <a:solidFill>
                  <a:srgbClr val="0070FF"/>
                </a:solidFill>
              </a:rPr>
              <a:t>What happens if it is a duplicate?</a:t>
            </a:r>
          </a:p>
        </p:txBody>
      </p:sp>
      <p:pic>
        <p:nvPicPr>
          <p:cNvPr id="44035" name="Picture 6">
            <a:extLst>
              <a:ext uri="{FF2B5EF4-FFF2-40B4-BE49-F238E27FC236}">
                <a16:creationId xmlns:a16="http://schemas.microsoft.com/office/drawing/2014/main" id="{04768BF5-AE7D-7240-BD8E-D801874452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524000"/>
            <a:ext cx="4800600" cy="4903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15550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>
            <a:extLst>
              <a:ext uri="{FF2B5EF4-FFF2-40B4-BE49-F238E27FC236}">
                <a16:creationId xmlns:a16="http://schemas.microsoft.com/office/drawing/2014/main" id="{120A1F05-0F0C-4547-AF05-92DCE6EB59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7543800" cy="10668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Inserting duplicates</a:t>
            </a:r>
          </a:p>
        </p:txBody>
      </p:sp>
      <p:sp>
        <p:nvSpPr>
          <p:cNvPr id="45058" name="Text Box 3">
            <a:extLst>
              <a:ext uri="{FF2B5EF4-FFF2-40B4-BE49-F238E27FC236}">
                <a16:creationId xmlns:a16="http://schemas.microsoft.com/office/drawing/2014/main" id="{001883F0-D1E9-6F4F-B7EF-BB948F9329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621" y="1645443"/>
            <a:ext cx="2895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 dirty="0">
                <a:solidFill>
                  <a:srgbClr val="0033CC"/>
                </a:solidFill>
              </a:rPr>
              <a:t>Insert(T, 14)</a:t>
            </a:r>
          </a:p>
        </p:txBody>
      </p:sp>
      <p:sp>
        <p:nvSpPr>
          <p:cNvPr id="45059" name="Text Box 4">
            <a:extLst>
              <a:ext uri="{FF2B5EF4-FFF2-40B4-BE49-F238E27FC236}">
                <a16:creationId xmlns:a16="http://schemas.microsoft.com/office/drawing/2014/main" id="{342A21C0-4422-3942-9D7E-DB2EB20E41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19050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12</a:t>
            </a:r>
          </a:p>
        </p:txBody>
      </p:sp>
      <p:sp>
        <p:nvSpPr>
          <p:cNvPr id="45060" name="Oval 5">
            <a:extLst>
              <a:ext uri="{FF2B5EF4-FFF2-40B4-BE49-F238E27FC236}">
                <a16:creationId xmlns:a16="http://schemas.microsoft.com/office/drawing/2014/main" id="{4224A070-0C9E-164E-851B-3457DCABE2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18288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5061" name="Text Box 6">
            <a:extLst>
              <a:ext uri="{FF2B5EF4-FFF2-40B4-BE49-F238E27FC236}">
                <a16:creationId xmlns:a16="http://schemas.microsoft.com/office/drawing/2014/main" id="{57DA3F32-4C5A-AA42-B361-997F227312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28194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8</a:t>
            </a:r>
          </a:p>
        </p:txBody>
      </p:sp>
      <p:sp>
        <p:nvSpPr>
          <p:cNvPr id="45062" name="Oval 7">
            <a:extLst>
              <a:ext uri="{FF2B5EF4-FFF2-40B4-BE49-F238E27FC236}">
                <a16:creationId xmlns:a16="http://schemas.microsoft.com/office/drawing/2014/main" id="{4A18DDCE-EBB4-6E44-A543-579C96FA79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27432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5063" name="Text Box 8">
            <a:extLst>
              <a:ext uri="{FF2B5EF4-FFF2-40B4-BE49-F238E27FC236}">
                <a16:creationId xmlns:a16="http://schemas.microsoft.com/office/drawing/2014/main" id="{27367C70-9CA9-5740-857F-895F51881C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42672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 5</a:t>
            </a:r>
          </a:p>
        </p:txBody>
      </p:sp>
      <p:sp>
        <p:nvSpPr>
          <p:cNvPr id="45064" name="Oval 9">
            <a:extLst>
              <a:ext uri="{FF2B5EF4-FFF2-40B4-BE49-F238E27FC236}">
                <a16:creationId xmlns:a16="http://schemas.microsoft.com/office/drawing/2014/main" id="{B3285B0E-0E06-5F4E-A0CF-39A84DF75E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41910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5065" name="Line 10">
            <a:extLst>
              <a:ext uri="{FF2B5EF4-FFF2-40B4-BE49-F238E27FC236}">
                <a16:creationId xmlns:a16="http://schemas.microsoft.com/office/drawing/2014/main" id="{C6DC603F-C1E7-0649-A623-1A960D593B4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71600" y="3200400"/>
            <a:ext cx="8382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6" name="Line 11">
            <a:extLst>
              <a:ext uri="{FF2B5EF4-FFF2-40B4-BE49-F238E27FC236}">
                <a16:creationId xmlns:a16="http://schemas.microsoft.com/office/drawing/2014/main" id="{44F280ED-E9CF-204B-A167-7E31CEB3724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90800" y="2286000"/>
            <a:ext cx="838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7" name="Text Box 12">
            <a:extLst>
              <a:ext uri="{FF2B5EF4-FFF2-40B4-BE49-F238E27FC236}">
                <a16:creationId xmlns:a16="http://schemas.microsoft.com/office/drawing/2014/main" id="{DFD5821E-A346-0E44-BAE6-7BF315144D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41910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9</a:t>
            </a:r>
          </a:p>
        </p:txBody>
      </p:sp>
      <p:sp>
        <p:nvSpPr>
          <p:cNvPr id="45068" name="Oval 13">
            <a:extLst>
              <a:ext uri="{FF2B5EF4-FFF2-40B4-BE49-F238E27FC236}">
                <a16:creationId xmlns:a16="http://schemas.microsoft.com/office/drawing/2014/main" id="{DE321A26-09E0-5941-AB6B-3A8B8EF22B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41148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5069" name="Text Box 14">
            <a:extLst>
              <a:ext uri="{FF2B5EF4-FFF2-40B4-BE49-F238E27FC236}">
                <a16:creationId xmlns:a16="http://schemas.microsoft.com/office/drawing/2014/main" id="{C3528257-CBBD-4243-A90E-BFE6CD4559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28194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/>
          </a:p>
        </p:txBody>
      </p:sp>
      <p:sp>
        <p:nvSpPr>
          <p:cNvPr id="45070" name="Oval 15">
            <a:extLst>
              <a:ext uri="{FF2B5EF4-FFF2-40B4-BE49-F238E27FC236}">
                <a16:creationId xmlns:a16="http://schemas.microsoft.com/office/drawing/2014/main" id="{CAC496B1-0C30-5C4F-98F7-83930FA4C2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27432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5071" name="Text Box 16">
            <a:extLst>
              <a:ext uri="{FF2B5EF4-FFF2-40B4-BE49-F238E27FC236}">
                <a16:creationId xmlns:a16="http://schemas.microsoft.com/office/drawing/2014/main" id="{A94542CE-ABBA-5249-BA93-3BBFC876A6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4205288"/>
            <a:ext cx="60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20</a:t>
            </a:r>
          </a:p>
        </p:txBody>
      </p:sp>
      <p:sp>
        <p:nvSpPr>
          <p:cNvPr id="45072" name="Oval 17">
            <a:extLst>
              <a:ext uri="{FF2B5EF4-FFF2-40B4-BE49-F238E27FC236}">
                <a16:creationId xmlns:a16="http://schemas.microsoft.com/office/drawing/2014/main" id="{3C229C1F-C50E-1A47-9957-F2AF9BBF49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41148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5073" name="Line 18">
            <a:extLst>
              <a:ext uri="{FF2B5EF4-FFF2-40B4-BE49-F238E27FC236}">
                <a16:creationId xmlns:a16="http://schemas.microsoft.com/office/drawing/2014/main" id="{99191278-EFF0-7A4B-9BBD-689F336C0963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3276600"/>
            <a:ext cx="381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4" name="Line 19">
            <a:extLst>
              <a:ext uri="{FF2B5EF4-FFF2-40B4-BE49-F238E27FC236}">
                <a16:creationId xmlns:a16="http://schemas.microsoft.com/office/drawing/2014/main" id="{BD889ECB-995F-DE4A-A0F6-3D3835E05482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22860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5" name="Line 20">
            <a:extLst>
              <a:ext uri="{FF2B5EF4-FFF2-40B4-BE49-F238E27FC236}">
                <a16:creationId xmlns:a16="http://schemas.microsoft.com/office/drawing/2014/main" id="{4F13713B-466D-6848-99F6-CB703741A9BB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3200400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6" name="Text Box 21">
            <a:extLst>
              <a:ext uri="{FF2B5EF4-FFF2-40B4-BE49-F238E27FC236}">
                <a16:creationId xmlns:a16="http://schemas.microsoft.com/office/drawing/2014/main" id="{C7F8B91A-4707-0D40-A22D-DD672012CD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2833688"/>
            <a:ext cx="60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14</a:t>
            </a:r>
          </a:p>
        </p:txBody>
      </p:sp>
      <p:graphicFrame>
        <p:nvGraphicFramePr>
          <p:cNvPr id="23" name="Object 4">
            <a:extLst>
              <a:ext uri="{FF2B5EF4-FFF2-40B4-BE49-F238E27FC236}">
                <a16:creationId xmlns:a16="http://schemas.microsoft.com/office/drawing/2014/main" id="{C17FF976-E052-F746-8037-CA034C2063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1894518"/>
              </p:ext>
            </p:extLst>
          </p:nvPr>
        </p:nvGraphicFramePr>
        <p:xfrm>
          <a:off x="2476500" y="6234113"/>
          <a:ext cx="4066716" cy="4853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01800" imgH="203200" progId="Equation.3">
                  <p:embed/>
                </p:oleObj>
              </mc:Choice>
              <mc:Fallback>
                <p:oleObj name="Equation" r:id="rId2" imgW="1701800" imgH="203200" progId="Equation.3">
                  <p:embed/>
                  <p:pic>
                    <p:nvPicPr>
                      <p:cNvPr id="17411" name="Object 4">
                        <a:extLst>
                          <a:ext uri="{FF2B5EF4-FFF2-40B4-BE49-F238E27FC236}">
                            <a16:creationId xmlns:a16="http://schemas.microsoft.com/office/drawing/2014/main" id="{881DCA8F-93F1-9C4C-924A-9F395D704C0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6500" y="6234113"/>
                        <a:ext cx="4066716" cy="4853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199668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>
            <a:extLst>
              <a:ext uri="{FF2B5EF4-FFF2-40B4-BE49-F238E27FC236}">
                <a16:creationId xmlns:a16="http://schemas.microsoft.com/office/drawing/2014/main" id="{120A1F05-0F0C-4547-AF05-92DCE6EB59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7543800" cy="10668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Inserting duplicates</a:t>
            </a:r>
          </a:p>
        </p:txBody>
      </p:sp>
      <p:sp>
        <p:nvSpPr>
          <p:cNvPr id="45058" name="Text Box 3">
            <a:extLst>
              <a:ext uri="{FF2B5EF4-FFF2-40B4-BE49-F238E27FC236}">
                <a16:creationId xmlns:a16="http://schemas.microsoft.com/office/drawing/2014/main" id="{001883F0-D1E9-6F4F-B7EF-BB948F9329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621" y="1645443"/>
            <a:ext cx="2895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 dirty="0">
                <a:solidFill>
                  <a:srgbClr val="0033CC"/>
                </a:solidFill>
              </a:rPr>
              <a:t>Insert(T, 14)</a:t>
            </a:r>
          </a:p>
        </p:txBody>
      </p:sp>
      <p:sp>
        <p:nvSpPr>
          <p:cNvPr id="45059" name="Text Box 4">
            <a:extLst>
              <a:ext uri="{FF2B5EF4-FFF2-40B4-BE49-F238E27FC236}">
                <a16:creationId xmlns:a16="http://schemas.microsoft.com/office/drawing/2014/main" id="{342A21C0-4422-3942-9D7E-DB2EB20E41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19050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12</a:t>
            </a:r>
          </a:p>
        </p:txBody>
      </p:sp>
      <p:sp>
        <p:nvSpPr>
          <p:cNvPr id="45060" name="Oval 5">
            <a:extLst>
              <a:ext uri="{FF2B5EF4-FFF2-40B4-BE49-F238E27FC236}">
                <a16:creationId xmlns:a16="http://schemas.microsoft.com/office/drawing/2014/main" id="{4224A070-0C9E-164E-851B-3457DCABE2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18288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5061" name="Text Box 6">
            <a:extLst>
              <a:ext uri="{FF2B5EF4-FFF2-40B4-BE49-F238E27FC236}">
                <a16:creationId xmlns:a16="http://schemas.microsoft.com/office/drawing/2014/main" id="{57DA3F32-4C5A-AA42-B361-997F227312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28194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8</a:t>
            </a:r>
          </a:p>
        </p:txBody>
      </p:sp>
      <p:sp>
        <p:nvSpPr>
          <p:cNvPr id="45062" name="Oval 7">
            <a:extLst>
              <a:ext uri="{FF2B5EF4-FFF2-40B4-BE49-F238E27FC236}">
                <a16:creationId xmlns:a16="http://schemas.microsoft.com/office/drawing/2014/main" id="{4A18DDCE-EBB4-6E44-A543-579C96FA79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27432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5063" name="Text Box 8">
            <a:extLst>
              <a:ext uri="{FF2B5EF4-FFF2-40B4-BE49-F238E27FC236}">
                <a16:creationId xmlns:a16="http://schemas.microsoft.com/office/drawing/2014/main" id="{27367C70-9CA9-5740-857F-895F51881C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42672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 5</a:t>
            </a:r>
          </a:p>
        </p:txBody>
      </p:sp>
      <p:sp>
        <p:nvSpPr>
          <p:cNvPr id="45064" name="Oval 9">
            <a:extLst>
              <a:ext uri="{FF2B5EF4-FFF2-40B4-BE49-F238E27FC236}">
                <a16:creationId xmlns:a16="http://schemas.microsoft.com/office/drawing/2014/main" id="{B3285B0E-0E06-5F4E-A0CF-39A84DF75E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41910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5065" name="Line 10">
            <a:extLst>
              <a:ext uri="{FF2B5EF4-FFF2-40B4-BE49-F238E27FC236}">
                <a16:creationId xmlns:a16="http://schemas.microsoft.com/office/drawing/2014/main" id="{C6DC603F-C1E7-0649-A623-1A960D593B4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71600" y="3200400"/>
            <a:ext cx="8382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6" name="Line 11">
            <a:extLst>
              <a:ext uri="{FF2B5EF4-FFF2-40B4-BE49-F238E27FC236}">
                <a16:creationId xmlns:a16="http://schemas.microsoft.com/office/drawing/2014/main" id="{44F280ED-E9CF-204B-A167-7E31CEB3724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90800" y="2286000"/>
            <a:ext cx="838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7" name="Text Box 12">
            <a:extLst>
              <a:ext uri="{FF2B5EF4-FFF2-40B4-BE49-F238E27FC236}">
                <a16:creationId xmlns:a16="http://schemas.microsoft.com/office/drawing/2014/main" id="{DFD5821E-A346-0E44-BAE6-7BF315144D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41910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9</a:t>
            </a:r>
          </a:p>
        </p:txBody>
      </p:sp>
      <p:sp>
        <p:nvSpPr>
          <p:cNvPr id="45068" name="Oval 13">
            <a:extLst>
              <a:ext uri="{FF2B5EF4-FFF2-40B4-BE49-F238E27FC236}">
                <a16:creationId xmlns:a16="http://schemas.microsoft.com/office/drawing/2014/main" id="{DE321A26-09E0-5941-AB6B-3A8B8EF22B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41148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5069" name="Text Box 14">
            <a:extLst>
              <a:ext uri="{FF2B5EF4-FFF2-40B4-BE49-F238E27FC236}">
                <a16:creationId xmlns:a16="http://schemas.microsoft.com/office/drawing/2014/main" id="{C3528257-CBBD-4243-A90E-BFE6CD4559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28194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/>
          </a:p>
        </p:txBody>
      </p:sp>
      <p:sp>
        <p:nvSpPr>
          <p:cNvPr id="45070" name="Oval 15">
            <a:extLst>
              <a:ext uri="{FF2B5EF4-FFF2-40B4-BE49-F238E27FC236}">
                <a16:creationId xmlns:a16="http://schemas.microsoft.com/office/drawing/2014/main" id="{CAC496B1-0C30-5C4F-98F7-83930FA4C2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27432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5071" name="Text Box 16">
            <a:extLst>
              <a:ext uri="{FF2B5EF4-FFF2-40B4-BE49-F238E27FC236}">
                <a16:creationId xmlns:a16="http://schemas.microsoft.com/office/drawing/2014/main" id="{A94542CE-ABBA-5249-BA93-3BBFC876A6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4205288"/>
            <a:ext cx="60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20</a:t>
            </a:r>
          </a:p>
        </p:txBody>
      </p:sp>
      <p:sp>
        <p:nvSpPr>
          <p:cNvPr id="45072" name="Oval 17">
            <a:extLst>
              <a:ext uri="{FF2B5EF4-FFF2-40B4-BE49-F238E27FC236}">
                <a16:creationId xmlns:a16="http://schemas.microsoft.com/office/drawing/2014/main" id="{3C229C1F-C50E-1A47-9957-F2AF9BBF49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41148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45073" name="Line 18">
            <a:extLst>
              <a:ext uri="{FF2B5EF4-FFF2-40B4-BE49-F238E27FC236}">
                <a16:creationId xmlns:a16="http://schemas.microsoft.com/office/drawing/2014/main" id="{99191278-EFF0-7A4B-9BBD-689F336C0963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3276600"/>
            <a:ext cx="381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4" name="Line 19">
            <a:extLst>
              <a:ext uri="{FF2B5EF4-FFF2-40B4-BE49-F238E27FC236}">
                <a16:creationId xmlns:a16="http://schemas.microsoft.com/office/drawing/2014/main" id="{BD889ECB-995F-DE4A-A0F6-3D3835E05482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22860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5" name="Line 20">
            <a:extLst>
              <a:ext uri="{FF2B5EF4-FFF2-40B4-BE49-F238E27FC236}">
                <a16:creationId xmlns:a16="http://schemas.microsoft.com/office/drawing/2014/main" id="{4F13713B-466D-6848-99F6-CB703741A9BB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3200400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6" name="Text Box 21">
            <a:extLst>
              <a:ext uri="{FF2B5EF4-FFF2-40B4-BE49-F238E27FC236}">
                <a16:creationId xmlns:a16="http://schemas.microsoft.com/office/drawing/2014/main" id="{C7F8B91A-4707-0D40-A22D-DD672012CD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2833688"/>
            <a:ext cx="60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14</a:t>
            </a:r>
          </a:p>
        </p:txBody>
      </p:sp>
      <p:graphicFrame>
        <p:nvGraphicFramePr>
          <p:cNvPr id="23" name="Object 4">
            <a:extLst>
              <a:ext uri="{FF2B5EF4-FFF2-40B4-BE49-F238E27FC236}">
                <a16:creationId xmlns:a16="http://schemas.microsoft.com/office/drawing/2014/main" id="{C17FF976-E052-F746-8037-CA034C20639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76500" y="6234113"/>
          <a:ext cx="4066716" cy="4853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01800" imgH="203200" progId="Equation.3">
                  <p:embed/>
                </p:oleObj>
              </mc:Choice>
              <mc:Fallback>
                <p:oleObj name="Equation" r:id="rId2" imgW="1701800" imgH="203200" progId="Equation.3">
                  <p:embed/>
                  <p:pic>
                    <p:nvPicPr>
                      <p:cNvPr id="23" name="Object 4">
                        <a:extLst>
                          <a:ext uri="{FF2B5EF4-FFF2-40B4-BE49-F238E27FC236}">
                            <a16:creationId xmlns:a16="http://schemas.microsoft.com/office/drawing/2014/main" id="{C17FF976-E052-F746-8037-CA034C20639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6500" y="6234113"/>
                        <a:ext cx="4066716" cy="4853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 Box 16">
            <a:extLst>
              <a:ext uri="{FF2B5EF4-FFF2-40B4-BE49-F238E27FC236}">
                <a16:creationId xmlns:a16="http://schemas.microsoft.com/office/drawing/2014/main" id="{81AFE916-E4D7-AB49-A34E-2769FB3F2E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0810" y="5372978"/>
            <a:ext cx="60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/>
              <a:t>14</a:t>
            </a:r>
          </a:p>
        </p:txBody>
      </p:sp>
      <p:sp>
        <p:nvSpPr>
          <p:cNvPr id="25" name="Oval 17">
            <a:extLst>
              <a:ext uri="{FF2B5EF4-FFF2-40B4-BE49-F238E27FC236}">
                <a16:creationId xmlns:a16="http://schemas.microsoft.com/office/drawing/2014/main" id="{B00521DE-84E4-BC42-A700-1C536C8013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8410" y="528249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26" name="Line 20">
            <a:extLst>
              <a:ext uri="{FF2B5EF4-FFF2-40B4-BE49-F238E27FC236}">
                <a16:creationId xmlns:a16="http://schemas.microsoft.com/office/drawing/2014/main" id="{C227C518-A134-1C44-BEFA-938B9771575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05399" y="4648200"/>
            <a:ext cx="380998" cy="63429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1575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57FC08BC-63C4-424A-B9C4-1C14D9BE76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Running time</a:t>
            </a:r>
          </a:p>
        </p:txBody>
      </p:sp>
      <p:sp>
        <p:nvSpPr>
          <p:cNvPr id="68613" name="Text Box 5">
            <a:extLst>
              <a:ext uri="{FF2B5EF4-FFF2-40B4-BE49-F238E27FC236}">
                <a16:creationId xmlns:a16="http://schemas.microsoft.com/office/drawing/2014/main" id="{6862590F-3382-D741-9D56-215D47041E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0517" y="281598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>
                <a:solidFill>
                  <a:srgbClr val="0033CC"/>
                </a:solidFill>
              </a:rPr>
              <a:t>O(height of the tree)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4A460E-411F-584B-A0C6-554AE64A7AB5}"/>
              </a:ext>
            </a:extLst>
          </p:cNvPr>
          <p:cNvSpPr txBox="1"/>
          <p:nvPr/>
        </p:nvSpPr>
        <p:spPr>
          <a:xfrm>
            <a:off x="612648" y="1786759"/>
            <a:ext cx="76062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Search and then insert when you find a “null” spot in the tree</a:t>
            </a:r>
          </a:p>
        </p:txBody>
      </p:sp>
    </p:spTree>
    <p:extLst>
      <p:ext uri="{BB962C8B-B14F-4D97-AF65-F5344CB8AC3E}">
        <p14:creationId xmlns:p14="http://schemas.microsoft.com/office/powerpoint/2010/main" val="2316507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57FC08BC-63C4-424A-B9C4-1C14D9BE76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Running time</a:t>
            </a:r>
          </a:p>
        </p:txBody>
      </p:sp>
      <p:sp>
        <p:nvSpPr>
          <p:cNvPr id="68613" name="Text Box 5">
            <a:extLst>
              <a:ext uri="{FF2B5EF4-FFF2-40B4-BE49-F238E27FC236}">
                <a16:creationId xmlns:a16="http://schemas.microsoft.com/office/drawing/2014/main" id="{6862590F-3382-D741-9D56-215D47041E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648" y="235878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dirty="0">
                <a:solidFill>
                  <a:srgbClr val="0033CC"/>
                </a:solidFill>
              </a:rPr>
              <a:t>O(height of the tree)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4A460E-411F-584B-A0C6-554AE64A7AB5}"/>
              </a:ext>
            </a:extLst>
          </p:cNvPr>
          <p:cNvSpPr txBox="1"/>
          <p:nvPr/>
        </p:nvSpPr>
        <p:spPr>
          <a:xfrm>
            <a:off x="612648" y="1786759"/>
            <a:ext cx="76062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Search and then insert when you find a “null” spot in the tree</a:t>
            </a:r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872D6646-BCCA-5A43-A8BD-CA55B4D4BE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117" y="5875265"/>
            <a:ext cx="454835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FF0000"/>
                </a:solidFill>
              </a:rPr>
              <a:t>Why not </a:t>
            </a:r>
            <a:r>
              <a:rPr lang="el-GR" altLang="en-US" sz="2400" dirty="0">
                <a:solidFill>
                  <a:srgbClr val="FF0000"/>
                </a:solidFill>
                <a:cs typeface="Arial" panose="020B0604020202020204" pitchFamily="34" charset="0"/>
              </a:rPr>
              <a:t>Θ</a:t>
            </a:r>
            <a:r>
              <a:rPr lang="en-US" altLang="en-US" sz="2400" dirty="0">
                <a:solidFill>
                  <a:srgbClr val="FF0000"/>
                </a:solidFill>
                <a:cs typeface="Arial" panose="020B0604020202020204" pitchFamily="34" charset="0"/>
              </a:rPr>
              <a:t>(height of the tree)?</a:t>
            </a:r>
            <a:endParaRPr lang="el-GR" altLang="en-US" sz="24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72F7094-6E46-CA3B-842C-880B01300B58}"/>
              </a:ext>
            </a:extLst>
          </p:cNvPr>
          <p:cNvCxnSpPr>
            <a:cxnSpLocks/>
            <a:stCxn id="68613" idx="3"/>
          </p:cNvCxnSpPr>
          <p:nvPr/>
        </p:nvCxnSpPr>
        <p:spPr>
          <a:xfrm>
            <a:off x="3584448" y="2587383"/>
            <a:ext cx="1104900" cy="133783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A4E5259-7CE9-49EE-65A4-F4A5FE7EB6E5}"/>
              </a:ext>
            </a:extLst>
          </p:cNvPr>
          <p:cNvSpPr txBox="1"/>
          <p:nvPr/>
        </p:nvSpPr>
        <p:spPr>
          <a:xfrm>
            <a:off x="4957590" y="2358784"/>
            <a:ext cx="380845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i="0" u="none" strike="noStrike" dirty="0">
                <a:effectLst/>
                <a:latin typeface="Söhne"/>
              </a:rPr>
              <a:t>When we use Big Theta</a:t>
            </a:r>
            <a:r>
              <a:rPr lang="el-GR" b="0" i="0" u="none" strike="noStrike" dirty="0">
                <a:effectLst/>
                <a:latin typeface="Söhne"/>
              </a:rPr>
              <a:t>, </a:t>
            </a:r>
            <a:r>
              <a:rPr lang="en-US" b="0" i="0" u="none" strike="noStrike" dirty="0">
                <a:effectLst/>
                <a:latin typeface="Söhne"/>
              </a:rPr>
              <a:t>we are asserting that the function has both an upper and a lower bound at the given rate. </a:t>
            </a:r>
          </a:p>
          <a:p>
            <a:pPr algn="l"/>
            <a:r>
              <a:rPr lang="en-US" b="0" i="0" u="none" strike="noStrike" dirty="0">
                <a:effectLst/>
                <a:latin typeface="Söhne"/>
              </a:rPr>
              <a:t>In the case of BST operations, we use </a:t>
            </a:r>
            <a:r>
              <a:rPr lang="en-US" b="0" i="0" u="none" strike="noStrike" dirty="0">
                <a:effectLst/>
                <a:latin typeface="KaTeX_Main"/>
              </a:rPr>
              <a:t>O(height of the tree)</a:t>
            </a:r>
            <a:r>
              <a:rPr lang="en-US" i="1" dirty="0">
                <a:latin typeface="KaTeX_Math"/>
              </a:rPr>
              <a:t> </a:t>
            </a:r>
            <a:r>
              <a:rPr lang="en-US" b="0" i="0" u="none" strike="noStrike" dirty="0">
                <a:effectLst/>
                <a:latin typeface="Söhne"/>
              </a:rPr>
              <a:t>instead of </a:t>
            </a:r>
            <a:r>
              <a:rPr lang="el-GR" b="0" i="0" u="none" strike="noStrike" dirty="0">
                <a:effectLst/>
                <a:latin typeface="KaTeX_Main"/>
              </a:rPr>
              <a:t>Θ(</a:t>
            </a:r>
            <a:r>
              <a:rPr lang="en-US" b="0" i="0" u="none" strike="noStrike" dirty="0">
                <a:effectLst/>
                <a:latin typeface="KaTeX_Main"/>
              </a:rPr>
              <a:t>height of the tree)</a:t>
            </a:r>
            <a:r>
              <a:rPr lang="en-US" dirty="0">
                <a:latin typeface="Söhne"/>
              </a:rPr>
              <a:t> </a:t>
            </a:r>
            <a:r>
              <a:rPr lang="en-US" b="0" i="0" u="none" strike="noStrike" dirty="0">
                <a:effectLst/>
                <a:latin typeface="Söhne"/>
              </a:rPr>
              <a:t>because:</a:t>
            </a:r>
          </a:p>
          <a:p>
            <a:pPr algn="l"/>
            <a:r>
              <a:rPr lang="en-US" dirty="0">
                <a:latin typeface="Söhne"/>
              </a:rPr>
              <a:t>- </a:t>
            </a:r>
            <a:r>
              <a:rPr lang="en-US" b="0" i="0" u="none" strike="noStrike" dirty="0">
                <a:effectLst/>
                <a:latin typeface="Söhne"/>
              </a:rPr>
              <a:t>The </a:t>
            </a:r>
            <a:r>
              <a:rPr lang="en-US" b="1" i="0" u="none" strike="noStrike" dirty="0">
                <a:effectLst/>
                <a:latin typeface="Söhne"/>
              </a:rPr>
              <a:t>worst case</a:t>
            </a:r>
            <a:r>
              <a:rPr lang="en-US" b="0" i="0" u="none" strike="noStrike" dirty="0">
                <a:effectLst/>
                <a:latin typeface="Söhne"/>
              </a:rPr>
              <a:t> is indeed </a:t>
            </a:r>
            <a:r>
              <a:rPr lang="en-US" b="0" i="0" u="none" strike="noStrike" dirty="0">
                <a:effectLst/>
                <a:latin typeface="KaTeX_Main"/>
              </a:rPr>
              <a:t>O(height of the tree)</a:t>
            </a:r>
            <a:r>
              <a:rPr lang="en-US" b="0" i="0" u="none" strike="noStrike" dirty="0">
                <a:effectLst/>
                <a:latin typeface="Söhne"/>
              </a:rPr>
              <a:t>, which occurs when the BST is unbalanced and resembles a linked list (in which case the height is n).</a:t>
            </a:r>
          </a:p>
          <a:p>
            <a:pPr algn="l"/>
            <a:r>
              <a:rPr lang="en-US" dirty="0">
                <a:latin typeface="Söhne"/>
              </a:rPr>
              <a:t>- </a:t>
            </a:r>
            <a:r>
              <a:rPr lang="en-US" b="0" i="0" u="none" strike="noStrike" dirty="0">
                <a:effectLst/>
                <a:latin typeface="Söhne"/>
              </a:rPr>
              <a:t>The </a:t>
            </a:r>
            <a:r>
              <a:rPr lang="en-US" b="1" i="0" u="none" strike="noStrike" dirty="0">
                <a:effectLst/>
                <a:latin typeface="Söhne"/>
              </a:rPr>
              <a:t>best case</a:t>
            </a:r>
            <a:r>
              <a:rPr lang="en-US" b="0" i="0" u="none" strike="noStrike" dirty="0">
                <a:effectLst/>
                <a:latin typeface="Söhne"/>
              </a:rPr>
              <a:t> (the tree is perfectly balanced) is</a:t>
            </a:r>
            <a:r>
              <a:rPr lang="en-US" dirty="0">
                <a:latin typeface="KaTeX_Main"/>
              </a:rPr>
              <a:t> </a:t>
            </a:r>
            <a:r>
              <a:rPr lang="el-GR" b="0" i="0" u="none" strike="noStrike" dirty="0">
                <a:effectLst/>
                <a:latin typeface="KaTeX_Main"/>
              </a:rPr>
              <a:t>Θ(</a:t>
            </a:r>
            <a:r>
              <a:rPr lang="en-US" b="0" i="0" u="none" strike="noStrike" dirty="0">
                <a:effectLst/>
                <a:latin typeface="KaTeX_Main"/>
              </a:rPr>
              <a:t>log </a:t>
            </a:r>
            <a:r>
              <a:rPr lang="en-US" b="0" i="1" u="none" strike="noStrike" dirty="0">
                <a:effectLst/>
                <a:latin typeface="KaTeX_Math"/>
              </a:rPr>
              <a:t>n</a:t>
            </a:r>
            <a:r>
              <a:rPr lang="en-US" b="0" i="0" u="none" strike="noStrike" dirty="0">
                <a:effectLst/>
                <a:latin typeface="KaTeX_Main"/>
              </a:rPr>
              <a:t>)</a:t>
            </a:r>
            <a:r>
              <a:rPr lang="en-US" b="0" i="0" u="none" strike="noStrike" dirty="0">
                <a:effectLst/>
                <a:latin typeface="Söhne"/>
              </a:rPr>
              <a:t>, and the height is </a:t>
            </a:r>
            <a:r>
              <a:rPr lang="en-US" b="0" i="0" u="none" strike="noStrike" dirty="0">
                <a:effectLst/>
                <a:latin typeface="KaTeX_Main"/>
              </a:rPr>
              <a:t>log</a:t>
            </a:r>
            <a:r>
              <a:rPr lang="en-US" dirty="0">
                <a:latin typeface="KaTeX_Main"/>
              </a:rPr>
              <a:t> n.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5D7F76A-B584-B868-B006-0FBC2D384243}"/>
              </a:ext>
            </a:extLst>
          </p:cNvPr>
          <p:cNvCxnSpPr>
            <a:cxnSpLocks/>
            <a:stCxn id="6" idx="1"/>
            <a:endCxn id="11" idx="1"/>
          </p:cNvCxnSpPr>
          <p:nvPr/>
        </p:nvCxnSpPr>
        <p:spPr>
          <a:xfrm flipV="1">
            <a:off x="275117" y="3930125"/>
            <a:ext cx="383140" cy="2175973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79EB53B-1E1B-A7EE-D312-A02F9EF62733}"/>
              </a:ext>
            </a:extLst>
          </p:cNvPr>
          <p:cNvSpPr txBox="1"/>
          <p:nvPr/>
        </p:nvSpPr>
        <p:spPr>
          <a:xfrm>
            <a:off x="658257" y="3052962"/>
            <a:ext cx="39137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u="none" strike="noStrike" dirty="0">
                <a:effectLst/>
                <a:latin typeface="Söhne"/>
              </a:rPr>
              <a:t>Since </a:t>
            </a:r>
            <a:r>
              <a:rPr lang="el-GR" b="0" i="0" u="none" strike="noStrike" dirty="0">
                <a:effectLst/>
                <a:latin typeface="KaTeX_Main"/>
              </a:rPr>
              <a:t>Θ</a:t>
            </a:r>
            <a:r>
              <a:rPr lang="el-GR" b="0" i="0" u="none" strike="noStrike" dirty="0">
                <a:effectLst/>
                <a:latin typeface="Söhne"/>
              </a:rPr>
              <a:t> </a:t>
            </a:r>
            <a:r>
              <a:rPr lang="en-US" b="0" i="0" u="none" strike="noStrike" dirty="0">
                <a:effectLst/>
                <a:latin typeface="Söhne"/>
              </a:rPr>
              <a:t>implies a tight bound (both upper and lower bounds are the same), it's not used for general BSTs because we cannot guarantee the lower bound to be logarithmic; it could be linear in the worst case.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3795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>
            <a:extLst>
              <a:ext uri="{FF2B5EF4-FFF2-40B4-BE49-F238E27FC236}">
                <a16:creationId xmlns:a16="http://schemas.microsoft.com/office/drawing/2014/main" id="{75BE7BFE-A5CD-6D4B-BE49-C905D92ECA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Running time</a:t>
            </a:r>
          </a:p>
        </p:txBody>
      </p:sp>
      <p:sp>
        <p:nvSpPr>
          <p:cNvPr id="48130" name="Text Box 3">
            <a:extLst>
              <a:ext uri="{FF2B5EF4-FFF2-40B4-BE49-F238E27FC236}">
                <a16:creationId xmlns:a16="http://schemas.microsoft.com/office/drawing/2014/main" id="{2F6F12D5-3CA6-4A4A-B56B-0A80E575C0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18288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12</a:t>
            </a:r>
          </a:p>
        </p:txBody>
      </p:sp>
      <p:sp>
        <p:nvSpPr>
          <p:cNvPr id="48131" name="Oval 4">
            <a:extLst>
              <a:ext uri="{FF2B5EF4-FFF2-40B4-BE49-F238E27FC236}">
                <a16:creationId xmlns:a16="http://schemas.microsoft.com/office/drawing/2014/main" id="{6B25928A-3E9C-7F48-92B2-B291A7D208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17526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8132" name="Text Box 5">
            <a:extLst>
              <a:ext uri="{FF2B5EF4-FFF2-40B4-BE49-F238E27FC236}">
                <a16:creationId xmlns:a16="http://schemas.microsoft.com/office/drawing/2014/main" id="{90D96FF2-4AF0-7D46-A737-D40CF34D15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27432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8</a:t>
            </a:r>
          </a:p>
        </p:txBody>
      </p:sp>
      <p:sp>
        <p:nvSpPr>
          <p:cNvPr id="48133" name="Oval 6">
            <a:extLst>
              <a:ext uri="{FF2B5EF4-FFF2-40B4-BE49-F238E27FC236}">
                <a16:creationId xmlns:a16="http://schemas.microsoft.com/office/drawing/2014/main" id="{5ABA0278-97F1-0F4F-AFBD-C1459EADAB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26670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8134" name="Text Box 7">
            <a:extLst>
              <a:ext uri="{FF2B5EF4-FFF2-40B4-BE49-F238E27FC236}">
                <a16:creationId xmlns:a16="http://schemas.microsoft.com/office/drawing/2014/main" id="{F767B8F3-4AA3-4943-B3A2-917C6F135D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41910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 5</a:t>
            </a:r>
          </a:p>
        </p:txBody>
      </p:sp>
      <p:sp>
        <p:nvSpPr>
          <p:cNvPr id="48135" name="Oval 8">
            <a:extLst>
              <a:ext uri="{FF2B5EF4-FFF2-40B4-BE49-F238E27FC236}">
                <a16:creationId xmlns:a16="http://schemas.microsoft.com/office/drawing/2014/main" id="{E5D9AD6B-6733-EE43-9A6A-8DF0C54196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41148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8136" name="Line 9">
            <a:extLst>
              <a:ext uri="{FF2B5EF4-FFF2-40B4-BE49-F238E27FC236}">
                <a16:creationId xmlns:a16="http://schemas.microsoft.com/office/drawing/2014/main" id="{35497B51-1FF2-9644-823B-B4DF17E3D7F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38600" y="3124200"/>
            <a:ext cx="8382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37" name="Line 10">
            <a:extLst>
              <a:ext uri="{FF2B5EF4-FFF2-40B4-BE49-F238E27FC236}">
                <a16:creationId xmlns:a16="http://schemas.microsoft.com/office/drawing/2014/main" id="{D9C4D7D1-C556-6049-93E8-1C143409DE4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57800" y="2209800"/>
            <a:ext cx="762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38" name="Text Box 11">
            <a:extLst>
              <a:ext uri="{FF2B5EF4-FFF2-40B4-BE49-F238E27FC236}">
                <a16:creationId xmlns:a16="http://schemas.microsoft.com/office/drawing/2014/main" id="{B49ACFC1-6398-9C4F-82AF-51CC6A96C3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55626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 1</a:t>
            </a:r>
          </a:p>
        </p:txBody>
      </p:sp>
      <p:sp>
        <p:nvSpPr>
          <p:cNvPr id="48139" name="Oval 12">
            <a:extLst>
              <a:ext uri="{FF2B5EF4-FFF2-40B4-BE49-F238E27FC236}">
                <a16:creationId xmlns:a16="http://schemas.microsoft.com/office/drawing/2014/main" id="{74372ECB-C731-934A-9849-97457D22C7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54864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8140" name="Line 13">
            <a:extLst>
              <a:ext uri="{FF2B5EF4-FFF2-40B4-BE49-F238E27FC236}">
                <a16:creationId xmlns:a16="http://schemas.microsoft.com/office/drawing/2014/main" id="{624C013B-2105-9D49-A8B1-5CEE1EC810C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67000" y="4572000"/>
            <a:ext cx="9144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41" name="Text Box 14">
            <a:extLst>
              <a:ext uri="{FF2B5EF4-FFF2-40B4-BE49-F238E27FC236}">
                <a16:creationId xmlns:a16="http://schemas.microsoft.com/office/drawing/2014/main" id="{3E49E654-AE8B-C245-8272-F5866C7E98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600200"/>
            <a:ext cx="2895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>
                <a:solidFill>
                  <a:srgbClr val="0033CC"/>
                </a:solidFill>
              </a:rPr>
              <a:t>Insert(T, 15)</a:t>
            </a:r>
          </a:p>
        </p:txBody>
      </p:sp>
    </p:spTree>
    <p:extLst>
      <p:ext uri="{BB962C8B-B14F-4D97-AF65-F5344CB8AC3E}">
        <p14:creationId xmlns:p14="http://schemas.microsoft.com/office/powerpoint/2010/main" val="41956786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D5416EFA-E6DC-6E4D-BFD3-BFB53DA301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Height of the tree</a:t>
            </a:r>
          </a:p>
        </p:txBody>
      </p:sp>
      <p:sp>
        <p:nvSpPr>
          <p:cNvPr id="49154" name="Rectangle 3">
            <a:extLst>
              <a:ext uri="{FF2B5EF4-FFF2-40B4-BE49-F238E27FC236}">
                <a16:creationId xmlns:a16="http://schemas.microsoft.com/office/drawing/2014/main" id="{49CFE31B-AA0A-DD46-AD3B-94445128F6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642937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altLang="en-US" sz="2600"/>
              <a:t>Worst case: </a:t>
            </a:r>
            <a:r>
              <a:rPr lang="ja-JP" altLang="en-US" sz="2600"/>
              <a:t>“</a:t>
            </a:r>
            <a:r>
              <a:rPr lang="en-US" altLang="ja-JP" sz="2600"/>
              <a:t>the twig</a:t>
            </a:r>
            <a:r>
              <a:rPr lang="ja-JP" altLang="en-US" sz="2600"/>
              <a:t>”</a:t>
            </a:r>
            <a:r>
              <a:rPr lang="en-US" altLang="ja-JP" sz="2600"/>
              <a:t> – </a:t>
            </a:r>
            <a:r>
              <a:rPr lang="en-US" altLang="ja-JP" sz="2600">
                <a:solidFill>
                  <a:srgbClr val="FF0000"/>
                </a:solidFill>
              </a:rPr>
              <a:t>When will this happen?</a:t>
            </a:r>
            <a:endParaRPr lang="en-US" altLang="en-US" sz="260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5097F2-C3F6-8549-9A27-75BD5953E124}"/>
              </a:ext>
            </a:extLst>
          </p:cNvPr>
          <p:cNvSpPr txBox="1"/>
          <p:nvPr/>
        </p:nvSpPr>
        <p:spPr>
          <a:xfrm>
            <a:off x="457200" y="2967335"/>
            <a:ext cx="76062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Search and then insert when you find a “null” spot in the tree</a:t>
            </a:r>
          </a:p>
        </p:txBody>
      </p:sp>
    </p:spTree>
    <p:extLst>
      <p:ext uri="{BB962C8B-B14F-4D97-AF65-F5344CB8AC3E}">
        <p14:creationId xmlns:p14="http://schemas.microsoft.com/office/powerpoint/2010/main" val="16620464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88E9C0D9-71EB-9C42-8CF4-42BC2AAFA8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Height of the tree</a:t>
            </a:r>
          </a:p>
        </p:txBody>
      </p:sp>
      <p:sp>
        <p:nvSpPr>
          <p:cNvPr id="50178" name="Rectangle 3">
            <a:extLst>
              <a:ext uri="{FF2B5EF4-FFF2-40B4-BE49-F238E27FC236}">
                <a16:creationId xmlns:a16="http://schemas.microsoft.com/office/drawing/2014/main" id="{CC3BF554-0773-E34D-802F-E2E7CEDF0B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642937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altLang="en-US" sz="2600"/>
              <a:t>Best case: </a:t>
            </a:r>
            <a:r>
              <a:rPr lang="ja-JP" altLang="en-US" sz="2600"/>
              <a:t>“</a:t>
            </a:r>
            <a:r>
              <a:rPr lang="en-US" altLang="ja-JP" sz="2600"/>
              <a:t>complete</a:t>
            </a:r>
            <a:r>
              <a:rPr lang="ja-JP" altLang="en-US" sz="2600"/>
              <a:t>”</a:t>
            </a:r>
            <a:r>
              <a:rPr lang="en-US" altLang="ja-JP" sz="2600"/>
              <a:t> – </a:t>
            </a:r>
            <a:r>
              <a:rPr lang="en-US" altLang="ja-JP" sz="2600">
                <a:solidFill>
                  <a:srgbClr val="FF0000"/>
                </a:solidFill>
              </a:rPr>
              <a:t>When will this happen?</a:t>
            </a:r>
            <a:endParaRPr lang="en-US" altLang="en-US" sz="260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0A66D9-05FF-E243-978C-03C49853B7B0}"/>
              </a:ext>
            </a:extLst>
          </p:cNvPr>
          <p:cNvSpPr txBox="1"/>
          <p:nvPr/>
        </p:nvSpPr>
        <p:spPr>
          <a:xfrm>
            <a:off x="457200" y="2967335"/>
            <a:ext cx="76062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Search and then insert when you find a “null” spot in the tree</a:t>
            </a:r>
          </a:p>
        </p:txBody>
      </p:sp>
    </p:spTree>
    <p:extLst>
      <p:ext uri="{BB962C8B-B14F-4D97-AF65-F5344CB8AC3E}">
        <p14:creationId xmlns:p14="http://schemas.microsoft.com/office/powerpoint/2010/main" val="1518621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8F0D8AC1-845D-B844-BDE7-6C5BEC437D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Binary Search Trees</a:t>
            </a:r>
          </a:p>
        </p:txBody>
      </p:sp>
    </p:spTree>
    <p:extLst>
      <p:ext uri="{BB962C8B-B14F-4D97-AF65-F5344CB8AC3E}">
        <p14:creationId xmlns:p14="http://schemas.microsoft.com/office/powerpoint/2010/main" val="240152685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A42EF4B2-655F-3848-9884-A1D771C124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Height of the tree</a:t>
            </a:r>
          </a:p>
        </p:txBody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B02341CF-D892-3747-A9A7-4574977E7B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642937"/>
          </a:xfrm>
        </p:spPr>
        <p:txBody>
          <a:bodyPr/>
          <a:lstStyle/>
          <a:p>
            <a:pPr marL="0" indent="0" eaLnBrk="1" hangingPunct="1">
              <a:buFont typeface="Wingdings" charset="0"/>
              <a:buNone/>
              <a:defRPr/>
            </a:pPr>
            <a:r>
              <a:rPr lang="en-US" dirty="0">
                <a:solidFill>
                  <a:srgbClr val="FF0000"/>
                </a:solidFill>
                <a:cs typeface="+mn-cs"/>
              </a:rPr>
              <a:t>Average case for random data?</a:t>
            </a:r>
          </a:p>
        </p:txBody>
      </p:sp>
      <p:sp>
        <p:nvSpPr>
          <p:cNvPr id="71685" name="Text Box 5">
            <a:extLst>
              <a:ext uri="{FF2B5EF4-FFF2-40B4-BE49-F238E27FC236}">
                <a16:creationId xmlns:a16="http://schemas.microsoft.com/office/drawing/2014/main" id="{817C6A0E-25F4-6247-B2EA-6C2E898D53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337" y="3807769"/>
            <a:ext cx="854571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dirty="0">
                <a:solidFill>
                  <a:srgbClr val="0033CC"/>
                </a:solidFill>
              </a:rPr>
              <a:t>Randomly inserting data into a BST generates a tree on average that is O(log n).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628BE6-EF8B-A441-882C-29D4C5B12F6F}"/>
              </a:ext>
            </a:extLst>
          </p:cNvPr>
          <p:cNvSpPr txBox="1"/>
          <p:nvPr/>
        </p:nvSpPr>
        <p:spPr>
          <a:xfrm>
            <a:off x="457200" y="2588567"/>
            <a:ext cx="76062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Search and then insert when you find a “null” spot in the tree</a:t>
            </a:r>
          </a:p>
        </p:txBody>
      </p:sp>
    </p:spTree>
    <p:extLst>
      <p:ext uri="{BB962C8B-B14F-4D97-AF65-F5344CB8AC3E}">
        <p14:creationId xmlns:p14="http://schemas.microsoft.com/office/powerpoint/2010/main" val="2870644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0732FE83-5399-0841-877D-1776DF5F33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868362"/>
          </a:xfrm>
        </p:spPr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Visiting all nodes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AEFC64CA-7F51-AF43-B606-09DCCA30EA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72389"/>
            <a:ext cx="2514600" cy="599323"/>
          </a:xfrm>
        </p:spPr>
        <p:txBody>
          <a:bodyPr/>
          <a:lstStyle/>
          <a:p>
            <a:pPr marL="0" indent="0" eaLnBrk="1" hangingPunct="1">
              <a:buFont typeface="Wingdings" charset="0"/>
              <a:buNone/>
              <a:defRPr/>
            </a:pPr>
            <a:r>
              <a:rPr lang="en-US" dirty="0">
                <a:cs typeface="+mn-cs"/>
              </a:rPr>
              <a:t>In sorted order</a:t>
            </a:r>
          </a:p>
        </p:txBody>
      </p:sp>
      <p:sp>
        <p:nvSpPr>
          <p:cNvPr id="52227" name="Text Box 4">
            <a:extLst>
              <a:ext uri="{FF2B5EF4-FFF2-40B4-BE49-F238E27FC236}">
                <a16:creationId xmlns:a16="http://schemas.microsoft.com/office/drawing/2014/main" id="{66E1A511-F6DA-214B-AE67-03F3160052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24384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12</a:t>
            </a:r>
          </a:p>
        </p:txBody>
      </p:sp>
      <p:sp>
        <p:nvSpPr>
          <p:cNvPr id="52228" name="Oval 5">
            <a:extLst>
              <a:ext uri="{FF2B5EF4-FFF2-40B4-BE49-F238E27FC236}">
                <a16:creationId xmlns:a16="http://schemas.microsoft.com/office/drawing/2014/main" id="{B2A7A275-DD59-6449-8F87-D6C7DECB98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23622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2229" name="Text Box 6">
            <a:extLst>
              <a:ext uri="{FF2B5EF4-FFF2-40B4-BE49-F238E27FC236}">
                <a16:creationId xmlns:a16="http://schemas.microsoft.com/office/drawing/2014/main" id="{3CB3A674-7F47-ED47-A5A4-DD3B8C14F6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33528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8</a:t>
            </a:r>
          </a:p>
        </p:txBody>
      </p:sp>
      <p:sp>
        <p:nvSpPr>
          <p:cNvPr id="52230" name="Oval 7">
            <a:extLst>
              <a:ext uri="{FF2B5EF4-FFF2-40B4-BE49-F238E27FC236}">
                <a16:creationId xmlns:a16="http://schemas.microsoft.com/office/drawing/2014/main" id="{5581A91E-3639-124D-8C21-97FFCB5A74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32766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2231" name="Text Box 8">
            <a:extLst>
              <a:ext uri="{FF2B5EF4-FFF2-40B4-BE49-F238E27FC236}">
                <a16:creationId xmlns:a16="http://schemas.microsoft.com/office/drawing/2014/main" id="{BDC89DE9-BE12-6F44-A42F-4FCFC5980E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48006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 5</a:t>
            </a:r>
          </a:p>
        </p:txBody>
      </p:sp>
      <p:sp>
        <p:nvSpPr>
          <p:cNvPr id="52232" name="Oval 9">
            <a:extLst>
              <a:ext uri="{FF2B5EF4-FFF2-40B4-BE49-F238E27FC236}">
                <a16:creationId xmlns:a16="http://schemas.microsoft.com/office/drawing/2014/main" id="{57A76038-5B86-3B4D-B4DC-26DA9964FB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7244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2233" name="Line 10">
            <a:extLst>
              <a:ext uri="{FF2B5EF4-FFF2-40B4-BE49-F238E27FC236}">
                <a16:creationId xmlns:a16="http://schemas.microsoft.com/office/drawing/2014/main" id="{64A621E1-B7BA-D14B-9486-B2023B205A9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81200" y="3733800"/>
            <a:ext cx="8382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34" name="Line 11">
            <a:extLst>
              <a:ext uri="{FF2B5EF4-FFF2-40B4-BE49-F238E27FC236}">
                <a16:creationId xmlns:a16="http://schemas.microsoft.com/office/drawing/2014/main" id="{AD4140B0-86DB-1B42-A110-767F1345AFD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00400" y="2819400"/>
            <a:ext cx="838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35" name="Text Box 12">
            <a:extLst>
              <a:ext uri="{FF2B5EF4-FFF2-40B4-BE49-F238E27FC236}">
                <a16:creationId xmlns:a16="http://schemas.microsoft.com/office/drawing/2014/main" id="{35D3A02A-4C2E-7F43-BDD5-2113E7BA36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47244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9</a:t>
            </a:r>
          </a:p>
        </p:txBody>
      </p:sp>
      <p:sp>
        <p:nvSpPr>
          <p:cNvPr id="52236" name="Oval 13">
            <a:extLst>
              <a:ext uri="{FF2B5EF4-FFF2-40B4-BE49-F238E27FC236}">
                <a16:creationId xmlns:a16="http://schemas.microsoft.com/office/drawing/2014/main" id="{F58B279B-28F5-A94C-B18D-A35E37886C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46482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2237" name="Text Box 14">
            <a:extLst>
              <a:ext uri="{FF2B5EF4-FFF2-40B4-BE49-F238E27FC236}">
                <a16:creationId xmlns:a16="http://schemas.microsoft.com/office/drawing/2014/main" id="{7CC987EB-2FBA-F042-A931-345DD226F0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33528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/>
          </a:p>
        </p:txBody>
      </p:sp>
      <p:sp>
        <p:nvSpPr>
          <p:cNvPr id="52238" name="Oval 15">
            <a:extLst>
              <a:ext uri="{FF2B5EF4-FFF2-40B4-BE49-F238E27FC236}">
                <a16:creationId xmlns:a16="http://schemas.microsoft.com/office/drawing/2014/main" id="{B1A69456-FC7E-A342-9EEF-A1A9477F13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32766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2239" name="Text Box 16">
            <a:extLst>
              <a:ext uri="{FF2B5EF4-FFF2-40B4-BE49-F238E27FC236}">
                <a16:creationId xmlns:a16="http://schemas.microsoft.com/office/drawing/2014/main" id="{0CDABD3F-B9B4-0F4E-83A0-9DBB3090C8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4738688"/>
            <a:ext cx="60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20</a:t>
            </a:r>
          </a:p>
        </p:txBody>
      </p:sp>
      <p:sp>
        <p:nvSpPr>
          <p:cNvPr id="52240" name="Oval 17">
            <a:extLst>
              <a:ext uri="{FF2B5EF4-FFF2-40B4-BE49-F238E27FC236}">
                <a16:creationId xmlns:a16="http://schemas.microsoft.com/office/drawing/2014/main" id="{12D60D9A-B7E2-A547-8B0C-DC5016DDD0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46482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2241" name="Line 18">
            <a:extLst>
              <a:ext uri="{FF2B5EF4-FFF2-40B4-BE49-F238E27FC236}">
                <a16:creationId xmlns:a16="http://schemas.microsoft.com/office/drawing/2014/main" id="{10E08096-32E8-2340-A34D-DFF0F91C0EC2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3810000"/>
            <a:ext cx="381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42" name="Line 19">
            <a:extLst>
              <a:ext uri="{FF2B5EF4-FFF2-40B4-BE49-F238E27FC236}">
                <a16:creationId xmlns:a16="http://schemas.microsoft.com/office/drawing/2014/main" id="{5F6729CE-E8B6-5340-B56A-8827A9BC6FB5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28194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43" name="Line 20">
            <a:extLst>
              <a:ext uri="{FF2B5EF4-FFF2-40B4-BE49-F238E27FC236}">
                <a16:creationId xmlns:a16="http://schemas.microsoft.com/office/drawing/2014/main" id="{25EA9166-1830-BB40-BD4A-8252DE4DB3E7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3733800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44" name="Text Box 21">
            <a:extLst>
              <a:ext uri="{FF2B5EF4-FFF2-40B4-BE49-F238E27FC236}">
                <a16:creationId xmlns:a16="http://schemas.microsoft.com/office/drawing/2014/main" id="{0849A036-F124-9D49-911A-FCD14E95A3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3367088"/>
            <a:ext cx="60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95428533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D2698819-913F-C942-9804-E37DADA302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868362"/>
          </a:xfrm>
        </p:spPr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Visiting all nodes</a:t>
            </a:r>
          </a:p>
        </p:txBody>
      </p:sp>
      <p:sp>
        <p:nvSpPr>
          <p:cNvPr id="53251" name="Text Box 4">
            <a:extLst>
              <a:ext uri="{FF2B5EF4-FFF2-40B4-BE49-F238E27FC236}">
                <a16:creationId xmlns:a16="http://schemas.microsoft.com/office/drawing/2014/main" id="{65FB65CD-6035-914E-B0B4-0D0C5445F7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24384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12</a:t>
            </a:r>
          </a:p>
        </p:txBody>
      </p:sp>
      <p:sp>
        <p:nvSpPr>
          <p:cNvPr id="53252" name="Oval 5">
            <a:extLst>
              <a:ext uri="{FF2B5EF4-FFF2-40B4-BE49-F238E27FC236}">
                <a16:creationId xmlns:a16="http://schemas.microsoft.com/office/drawing/2014/main" id="{16CA3776-CBA4-7D45-AE8B-88D05A5C09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23622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3253" name="Text Box 6">
            <a:extLst>
              <a:ext uri="{FF2B5EF4-FFF2-40B4-BE49-F238E27FC236}">
                <a16:creationId xmlns:a16="http://schemas.microsoft.com/office/drawing/2014/main" id="{8D38B27C-15BD-3948-9114-6CBDBEA144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33528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8</a:t>
            </a:r>
          </a:p>
        </p:txBody>
      </p:sp>
      <p:sp>
        <p:nvSpPr>
          <p:cNvPr id="53254" name="Oval 7">
            <a:extLst>
              <a:ext uri="{FF2B5EF4-FFF2-40B4-BE49-F238E27FC236}">
                <a16:creationId xmlns:a16="http://schemas.microsoft.com/office/drawing/2014/main" id="{477F6A4D-00F7-0F49-A2E3-1DDDC277BD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32766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3255" name="Text Box 8">
            <a:extLst>
              <a:ext uri="{FF2B5EF4-FFF2-40B4-BE49-F238E27FC236}">
                <a16:creationId xmlns:a16="http://schemas.microsoft.com/office/drawing/2014/main" id="{D61C3B5A-EE0E-3B49-8C6D-E0EA5F8588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48006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 5</a:t>
            </a:r>
          </a:p>
        </p:txBody>
      </p:sp>
      <p:sp>
        <p:nvSpPr>
          <p:cNvPr id="53256" name="Oval 9">
            <a:extLst>
              <a:ext uri="{FF2B5EF4-FFF2-40B4-BE49-F238E27FC236}">
                <a16:creationId xmlns:a16="http://schemas.microsoft.com/office/drawing/2014/main" id="{2BF1AACC-DF41-6E4D-B6CF-1FB4BC784B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724400"/>
            <a:ext cx="685800" cy="533400"/>
          </a:xfrm>
          <a:prstGeom prst="ellipse">
            <a:avLst/>
          </a:prstGeom>
          <a:noFill/>
          <a:ln w="28575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3257" name="Line 10">
            <a:extLst>
              <a:ext uri="{FF2B5EF4-FFF2-40B4-BE49-F238E27FC236}">
                <a16:creationId xmlns:a16="http://schemas.microsoft.com/office/drawing/2014/main" id="{8A9159FB-7EBA-CA46-9814-2815E43C25D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81200" y="3733800"/>
            <a:ext cx="8382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8" name="Line 11">
            <a:extLst>
              <a:ext uri="{FF2B5EF4-FFF2-40B4-BE49-F238E27FC236}">
                <a16:creationId xmlns:a16="http://schemas.microsoft.com/office/drawing/2014/main" id="{7FF79502-1F03-6D4C-9401-AF3ACAA8F36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00400" y="2819400"/>
            <a:ext cx="838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9" name="Text Box 12">
            <a:extLst>
              <a:ext uri="{FF2B5EF4-FFF2-40B4-BE49-F238E27FC236}">
                <a16:creationId xmlns:a16="http://schemas.microsoft.com/office/drawing/2014/main" id="{279F70A9-5E13-A640-808E-3DD1079794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47244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9</a:t>
            </a:r>
          </a:p>
        </p:txBody>
      </p:sp>
      <p:sp>
        <p:nvSpPr>
          <p:cNvPr id="53260" name="Oval 13">
            <a:extLst>
              <a:ext uri="{FF2B5EF4-FFF2-40B4-BE49-F238E27FC236}">
                <a16:creationId xmlns:a16="http://schemas.microsoft.com/office/drawing/2014/main" id="{94E88612-33F8-554C-B9A0-3EEC28C8C6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46482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3261" name="Text Box 14">
            <a:extLst>
              <a:ext uri="{FF2B5EF4-FFF2-40B4-BE49-F238E27FC236}">
                <a16:creationId xmlns:a16="http://schemas.microsoft.com/office/drawing/2014/main" id="{6C4B3988-631A-7C41-8069-F28EEC6704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33528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/>
          </a:p>
        </p:txBody>
      </p:sp>
      <p:sp>
        <p:nvSpPr>
          <p:cNvPr id="53262" name="Oval 15">
            <a:extLst>
              <a:ext uri="{FF2B5EF4-FFF2-40B4-BE49-F238E27FC236}">
                <a16:creationId xmlns:a16="http://schemas.microsoft.com/office/drawing/2014/main" id="{A4BD41B8-33FA-6345-B4A0-E420E0F61D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32766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3263" name="Text Box 16">
            <a:extLst>
              <a:ext uri="{FF2B5EF4-FFF2-40B4-BE49-F238E27FC236}">
                <a16:creationId xmlns:a16="http://schemas.microsoft.com/office/drawing/2014/main" id="{D78385A8-D296-D044-A660-C5AD31D600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4738688"/>
            <a:ext cx="60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20</a:t>
            </a:r>
          </a:p>
        </p:txBody>
      </p:sp>
      <p:sp>
        <p:nvSpPr>
          <p:cNvPr id="53264" name="Oval 17">
            <a:extLst>
              <a:ext uri="{FF2B5EF4-FFF2-40B4-BE49-F238E27FC236}">
                <a16:creationId xmlns:a16="http://schemas.microsoft.com/office/drawing/2014/main" id="{4847ED68-727E-C946-9B4B-415FB4ED2D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46482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3265" name="Line 18">
            <a:extLst>
              <a:ext uri="{FF2B5EF4-FFF2-40B4-BE49-F238E27FC236}">
                <a16:creationId xmlns:a16="http://schemas.microsoft.com/office/drawing/2014/main" id="{2729C492-19CF-FE4B-8099-4CED8C23C7E0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3810000"/>
            <a:ext cx="381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66" name="Line 19">
            <a:extLst>
              <a:ext uri="{FF2B5EF4-FFF2-40B4-BE49-F238E27FC236}">
                <a16:creationId xmlns:a16="http://schemas.microsoft.com/office/drawing/2014/main" id="{F08888F8-191F-6F44-818E-CEC00F69CC50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28194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67" name="Line 20">
            <a:extLst>
              <a:ext uri="{FF2B5EF4-FFF2-40B4-BE49-F238E27FC236}">
                <a16:creationId xmlns:a16="http://schemas.microsoft.com/office/drawing/2014/main" id="{C32AEE0D-786A-A44A-BB54-AC5D14BF4038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3733800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68" name="Text Box 21">
            <a:extLst>
              <a:ext uri="{FF2B5EF4-FFF2-40B4-BE49-F238E27FC236}">
                <a16:creationId xmlns:a16="http://schemas.microsoft.com/office/drawing/2014/main" id="{062DC923-A753-354A-B104-5C6285B40C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3367088"/>
            <a:ext cx="60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14</a:t>
            </a:r>
          </a:p>
        </p:txBody>
      </p:sp>
      <p:sp>
        <p:nvSpPr>
          <p:cNvPr id="53269" name="Text Box 22">
            <a:extLst>
              <a:ext uri="{FF2B5EF4-FFF2-40B4-BE49-F238E27FC236}">
                <a16:creationId xmlns:a16="http://schemas.microsoft.com/office/drawing/2014/main" id="{C2B82528-19D0-C640-BF5C-B8E6614E69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1676400"/>
            <a:ext cx="4038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>
                <a:solidFill>
                  <a:srgbClr val="0033CC"/>
                </a:solidFill>
              </a:rPr>
              <a:t>5</a:t>
            </a:r>
          </a:p>
        </p:txBody>
      </p:sp>
      <p:sp>
        <p:nvSpPr>
          <p:cNvPr id="25" name="Rectangle 3">
            <a:extLst>
              <a:ext uri="{FF2B5EF4-FFF2-40B4-BE49-F238E27FC236}">
                <a16:creationId xmlns:a16="http://schemas.microsoft.com/office/drawing/2014/main" id="{056180BC-5508-A245-A6BA-BBF3FCBA5CFB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672389"/>
            <a:ext cx="2514600" cy="59932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charset="0"/>
              <a:buNone/>
              <a:defRPr/>
            </a:pPr>
            <a:r>
              <a:rPr lang="en-US"/>
              <a:t>In sorted order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2217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FAEA602C-539E-9341-A603-A3A072E7E9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868362"/>
          </a:xfrm>
        </p:spPr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Visiting all nodes</a:t>
            </a:r>
          </a:p>
        </p:txBody>
      </p:sp>
      <p:sp>
        <p:nvSpPr>
          <p:cNvPr id="54275" name="Text Box 4">
            <a:extLst>
              <a:ext uri="{FF2B5EF4-FFF2-40B4-BE49-F238E27FC236}">
                <a16:creationId xmlns:a16="http://schemas.microsoft.com/office/drawing/2014/main" id="{5EE1028D-640D-E94F-9F60-90EAA89C86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24384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12</a:t>
            </a:r>
          </a:p>
        </p:txBody>
      </p:sp>
      <p:sp>
        <p:nvSpPr>
          <p:cNvPr id="54276" name="Oval 5">
            <a:extLst>
              <a:ext uri="{FF2B5EF4-FFF2-40B4-BE49-F238E27FC236}">
                <a16:creationId xmlns:a16="http://schemas.microsoft.com/office/drawing/2014/main" id="{6F218A41-430E-2B41-B1B7-3C7DA3FA99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23622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4277" name="Text Box 6">
            <a:extLst>
              <a:ext uri="{FF2B5EF4-FFF2-40B4-BE49-F238E27FC236}">
                <a16:creationId xmlns:a16="http://schemas.microsoft.com/office/drawing/2014/main" id="{B08ED5A2-FB5C-AD47-B5E7-A8AD28A3FD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33528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8</a:t>
            </a:r>
          </a:p>
        </p:txBody>
      </p:sp>
      <p:sp>
        <p:nvSpPr>
          <p:cNvPr id="54278" name="Oval 7">
            <a:extLst>
              <a:ext uri="{FF2B5EF4-FFF2-40B4-BE49-F238E27FC236}">
                <a16:creationId xmlns:a16="http://schemas.microsoft.com/office/drawing/2014/main" id="{9F586D0F-EAFD-C64F-91E4-E6E567B6F3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3276600"/>
            <a:ext cx="685800" cy="533400"/>
          </a:xfrm>
          <a:prstGeom prst="ellipse">
            <a:avLst/>
          </a:prstGeom>
          <a:noFill/>
          <a:ln w="28575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4279" name="Text Box 8">
            <a:extLst>
              <a:ext uri="{FF2B5EF4-FFF2-40B4-BE49-F238E27FC236}">
                <a16:creationId xmlns:a16="http://schemas.microsoft.com/office/drawing/2014/main" id="{8795E582-6150-7B4C-ADD1-1F197C617E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48006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 5</a:t>
            </a:r>
          </a:p>
        </p:txBody>
      </p:sp>
      <p:sp>
        <p:nvSpPr>
          <p:cNvPr id="54280" name="Oval 9">
            <a:extLst>
              <a:ext uri="{FF2B5EF4-FFF2-40B4-BE49-F238E27FC236}">
                <a16:creationId xmlns:a16="http://schemas.microsoft.com/office/drawing/2014/main" id="{CB2119CA-CFC2-C543-A944-4BB9EE546D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7244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4281" name="Line 10">
            <a:extLst>
              <a:ext uri="{FF2B5EF4-FFF2-40B4-BE49-F238E27FC236}">
                <a16:creationId xmlns:a16="http://schemas.microsoft.com/office/drawing/2014/main" id="{64185072-9818-E24E-BAA2-9A2A07CF2E1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81200" y="3733800"/>
            <a:ext cx="8382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82" name="Line 11">
            <a:extLst>
              <a:ext uri="{FF2B5EF4-FFF2-40B4-BE49-F238E27FC236}">
                <a16:creationId xmlns:a16="http://schemas.microsoft.com/office/drawing/2014/main" id="{435F7D65-E2A6-EA4D-A5B2-11B280568DB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00400" y="2819400"/>
            <a:ext cx="838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83" name="Text Box 12">
            <a:extLst>
              <a:ext uri="{FF2B5EF4-FFF2-40B4-BE49-F238E27FC236}">
                <a16:creationId xmlns:a16="http://schemas.microsoft.com/office/drawing/2014/main" id="{CEF14D44-C286-2E42-AEE1-76E18CFFD3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47244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9</a:t>
            </a:r>
          </a:p>
        </p:txBody>
      </p:sp>
      <p:sp>
        <p:nvSpPr>
          <p:cNvPr id="54284" name="Oval 13">
            <a:extLst>
              <a:ext uri="{FF2B5EF4-FFF2-40B4-BE49-F238E27FC236}">
                <a16:creationId xmlns:a16="http://schemas.microsoft.com/office/drawing/2014/main" id="{3AFDEAB3-1052-D143-A951-167CAE1C54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46482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4285" name="Text Box 14">
            <a:extLst>
              <a:ext uri="{FF2B5EF4-FFF2-40B4-BE49-F238E27FC236}">
                <a16:creationId xmlns:a16="http://schemas.microsoft.com/office/drawing/2014/main" id="{2990F427-4BB8-0344-A47F-F9F7E67EEA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33528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/>
          </a:p>
        </p:txBody>
      </p:sp>
      <p:sp>
        <p:nvSpPr>
          <p:cNvPr id="54286" name="Oval 15">
            <a:extLst>
              <a:ext uri="{FF2B5EF4-FFF2-40B4-BE49-F238E27FC236}">
                <a16:creationId xmlns:a16="http://schemas.microsoft.com/office/drawing/2014/main" id="{A8AAC1A2-D3FF-BD49-AF81-0D8D5486ED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32766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4287" name="Text Box 16">
            <a:extLst>
              <a:ext uri="{FF2B5EF4-FFF2-40B4-BE49-F238E27FC236}">
                <a16:creationId xmlns:a16="http://schemas.microsoft.com/office/drawing/2014/main" id="{8AFDCE4B-6DA0-B949-96AB-C3106668DC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4738688"/>
            <a:ext cx="60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20</a:t>
            </a:r>
          </a:p>
        </p:txBody>
      </p:sp>
      <p:sp>
        <p:nvSpPr>
          <p:cNvPr id="54288" name="Oval 17">
            <a:extLst>
              <a:ext uri="{FF2B5EF4-FFF2-40B4-BE49-F238E27FC236}">
                <a16:creationId xmlns:a16="http://schemas.microsoft.com/office/drawing/2014/main" id="{4CBF3A59-0B72-9740-B1D9-42D70E512E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46482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4289" name="Line 18">
            <a:extLst>
              <a:ext uri="{FF2B5EF4-FFF2-40B4-BE49-F238E27FC236}">
                <a16:creationId xmlns:a16="http://schemas.microsoft.com/office/drawing/2014/main" id="{D5EBABC9-05A8-5C43-9D9F-D86B652B7969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3810000"/>
            <a:ext cx="381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90" name="Line 19">
            <a:extLst>
              <a:ext uri="{FF2B5EF4-FFF2-40B4-BE49-F238E27FC236}">
                <a16:creationId xmlns:a16="http://schemas.microsoft.com/office/drawing/2014/main" id="{A59B66A3-CF58-7643-B6EF-BAB4A8732A7F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28194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91" name="Line 20">
            <a:extLst>
              <a:ext uri="{FF2B5EF4-FFF2-40B4-BE49-F238E27FC236}">
                <a16:creationId xmlns:a16="http://schemas.microsoft.com/office/drawing/2014/main" id="{F8AF6FA1-24CE-8840-AAE7-2AF960686CBF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3733800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92" name="Text Box 21">
            <a:extLst>
              <a:ext uri="{FF2B5EF4-FFF2-40B4-BE49-F238E27FC236}">
                <a16:creationId xmlns:a16="http://schemas.microsoft.com/office/drawing/2014/main" id="{5A87E982-B736-A347-8E99-374FFDF4A3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3367088"/>
            <a:ext cx="60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14</a:t>
            </a:r>
          </a:p>
        </p:txBody>
      </p:sp>
      <p:sp>
        <p:nvSpPr>
          <p:cNvPr id="54293" name="Text Box 22">
            <a:extLst>
              <a:ext uri="{FF2B5EF4-FFF2-40B4-BE49-F238E27FC236}">
                <a16:creationId xmlns:a16="http://schemas.microsoft.com/office/drawing/2014/main" id="{46F58101-0DCF-E94F-9D80-3114B5CD45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1676400"/>
            <a:ext cx="4038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/>
              <a:t>5, </a:t>
            </a:r>
            <a:r>
              <a:rPr lang="en-US" altLang="en-US" sz="2400">
                <a:solidFill>
                  <a:srgbClr val="0033CC"/>
                </a:solidFill>
              </a:rPr>
              <a:t>8</a:t>
            </a:r>
          </a:p>
        </p:txBody>
      </p:sp>
      <p:sp>
        <p:nvSpPr>
          <p:cNvPr id="25" name="Rectangle 3">
            <a:extLst>
              <a:ext uri="{FF2B5EF4-FFF2-40B4-BE49-F238E27FC236}">
                <a16:creationId xmlns:a16="http://schemas.microsoft.com/office/drawing/2014/main" id="{445D031F-E6E3-DA45-9771-B9B51605CCB5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672389"/>
            <a:ext cx="2514600" cy="59932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charset="0"/>
              <a:buNone/>
              <a:defRPr/>
            </a:pPr>
            <a:r>
              <a:rPr lang="en-US"/>
              <a:t>In sorted order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06804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EADB1BEC-AEDA-8949-8417-0EF7FCD4BC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868362"/>
          </a:xfrm>
        </p:spPr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Visiting all nodes</a:t>
            </a:r>
          </a:p>
        </p:txBody>
      </p:sp>
      <p:sp>
        <p:nvSpPr>
          <p:cNvPr id="55299" name="Text Box 4">
            <a:extLst>
              <a:ext uri="{FF2B5EF4-FFF2-40B4-BE49-F238E27FC236}">
                <a16:creationId xmlns:a16="http://schemas.microsoft.com/office/drawing/2014/main" id="{37ECB038-4DDF-1049-9A80-A168EA307E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24384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12</a:t>
            </a:r>
          </a:p>
        </p:txBody>
      </p:sp>
      <p:sp>
        <p:nvSpPr>
          <p:cNvPr id="55300" name="Oval 5">
            <a:extLst>
              <a:ext uri="{FF2B5EF4-FFF2-40B4-BE49-F238E27FC236}">
                <a16:creationId xmlns:a16="http://schemas.microsoft.com/office/drawing/2014/main" id="{5EC3BAC1-94DA-E340-B991-9E69C7F1D0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23622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5301" name="Text Box 6">
            <a:extLst>
              <a:ext uri="{FF2B5EF4-FFF2-40B4-BE49-F238E27FC236}">
                <a16:creationId xmlns:a16="http://schemas.microsoft.com/office/drawing/2014/main" id="{099352A6-CC29-C847-8037-6D58C700A6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33528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8</a:t>
            </a:r>
          </a:p>
        </p:txBody>
      </p:sp>
      <p:sp>
        <p:nvSpPr>
          <p:cNvPr id="55302" name="Oval 7">
            <a:extLst>
              <a:ext uri="{FF2B5EF4-FFF2-40B4-BE49-F238E27FC236}">
                <a16:creationId xmlns:a16="http://schemas.microsoft.com/office/drawing/2014/main" id="{D8DE35DB-D750-F941-873B-1A147DA86C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32766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5303" name="Text Box 8">
            <a:extLst>
              <a:ext uri="{FF2B5EF4-FFF2-40B4-BE49-F238E27FC236}">
                <a16:creationId xmlns:a16="http://schemas.microsoft.com/office/drawing/2014/main" id="{D8D6BDC9-3704-D74A-9151-4D1B63215E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48006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 5</a:t>
            </a:r>
          </a:p>
        </p:txBody>
      </p:sp>
      <p:sp>
        <p:nvSpPr>
          <p:cNvPr id="55304" name="Oval 9">
            <a:extLst>
              <a:ext uri="{FF2B5EF4-FFF2-40B4-BE49-F238E27FC236}">
                <a16:creationId xmlns:a16="http://schemas.microsoft.com/office/drawing/2014/main" id="{5A57BD88-03BA-E140-B7A4-AA2C7D0B5B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7244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5305" name="Line 10">
            <a:extLst>
              <a:ext uri="{FF2B5EF4-FFF2-40B4-BE49-F238E27FC236}">
                <a16:creationId xmlns:a16="http://schemas.microsoft.com/office/drawing/2014/main" id="{D80A1A6F-4C35-0D4D-A568-965AAB94706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81200" y="3733800"/>
            <a:ext cx="8382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06" name="Line 11">
            <a:extLst>
              <a:ext uri="{FF2B5EF4-FFF2-40B4-BE49-F238E27FC236}">
                <a16:creationId xmlns:a16="http://schemas.microsoft.com/office/drawing/2014/main" id="{57972061-11A0-074E-8201-F027681A1EB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00400" y="2819400"/>
            <a:ext cx="838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07" name="Text Box 12">
            <a:extLst>
              <a:ext uri="{FF2B5EF4-FFF2-40B4-BE49-F238E27FC236}">
                <a16:creationId xmlns:a16="http://schemas.microsoft.com/office/drawing/2014/main" id="{88350AD8-8F32-BD45-9BB2-B6974F8207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47244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9</a:t>
            </a:r>
          </a:p>
        </p:txBody>
      </p:sp>
      <p:sp>
        <p:nvSpPr>
          <p:cNvPr id="55308" name="Oval 13">
            <a:extLst>
              <a:ext uri="{FF2B5EF4-FFF2-40B4-BE49-F238E27FC236}">
                <a16:creationId xmlns:a16="http://schemas.microsoft.com/office/drawing/2014/main" id="{564DBD05-48BF-E644-A911-B3BAC80892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4648200"/>
            <a:ext cx="685800" cy="533400"/>
          </a:xfrm>
          <a:prstGeom prst="ellipse">
            <a:avLst/>
          </a:prstGeom>
          <a:noFill/>
          <a:ln w="28575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5309" name="Text Box 14">
            <a:extLst>
              <a:ext uri="{FF2B5EF4-FFF2-40B4-BE49-F238E27FC236}">
                <a16:creationId xmlns:a16="http://schemas.microsoft.com/office/drawing/2014/main" id="{E9955A36-DF50-F94E-97B8-CBD007A293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33528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/>
          </a:p>
        </p:txBody>
      </p:sp>
      <p:sp>
        <p:nvSpPr>
          <p:cNvPr id="55310" name="Oval 15">
            <a:extLst>
              <a:ext uri="{FF2B5EF4-FFF2-40B4-BE49-F238E27FC236}">
                <a16:creationId xmlns:a16="http://schemas.microsoft.com/office/drawing/2014/main" id="{255E987E-6550-AD4A-A2F2-8D79EBEE23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32766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5311" name="Text Box 16">
            <a:extLst>
              <a:ext uri="{FF2B5EF4-FFF2-40B4-BE49-F238E27FC236}">
                <a16:creationId xmlns:a16="http://schemas.microsoft.com/office/drawing/2014/main" id="{7DDD682B-9B5C-864B-8690-40E2BFC1E7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4738688"/>
            <a:ext cx="60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20</a:t>
            </a:r>
          </a:p>
        </p:txBody>
      </p:sp>
      <p:sp>
        <p:nvSpPr>
          <p:cNvPr id="55312" name="Oval 17">
            <a:extLst>
              <a:ext uri="{FF2B5EF4-FFF2-40B4-BE49-F238E27FC236}">
                <a16:creationId xmlns:a16="http://schemas.microsoft.com/office/drawing/2014/main" id="{EF59D7DF-53E4-544C-A607-3C52CB76A3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46482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5313" name="Line 18">
            <a:extLst>
              <a:ext uri="{FF2B5EF4-FFF2-40B4-BE49-F238E27FC236}">
                <a16:creationId xmlns:a16="http://schemas.microsoft.com/office/drawing/2014/main" id="{EA1F8832-6729-8D4D-B9E0-C53C3009BFC0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3810000"/>
            <a:ext cx="381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14" name="Line 19">
            <a:extLst>
              <a:ext uri="{FF2B5EF4-FFF2-40B4-BE49-F238E27FC236}">
                <a16:creationId xmlns:a16="http://schemas.microsoft.com/office/drawing/2014/main" id="{B217CC99-EDE1-724A-9DCB-EB1A0C8E8C62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28194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15" name="Line 20">
            <a:extLst>
              <a:ext uri="{FF2B5EF4-FFF2-40B4-BE49-F238E27FC236}">
                <a16:creationId xmlns:a16="http://schemas.microsoft.com/office/drawing/2014/main" id="{EE1BFEE8-EE0A-7D40-8928-A957A9083515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3733800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16" name="Text Box 21">
            <a:extLst>
              <a:ext uri="{FF2B5EF4-FFF2-40B4-BE49-F238E27FC236}">
                <a16:creationId xmlns:a16="http://schemas.microsoft.com/office/drawing/2014/main" id="{E95E63EF-DFDF-A543-8A81-55E89F3270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3367088"/>
            <a:ext cx="60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14</a:t>
            </a:r>
          </a:p>
        </p:txBody>
      </p:sp>
      <p:sp>
        <p:nvSpPr>
          <p:cNvPr id="55317" name="Text Box 22">
            <a:extLst>
              <a:ext uri="{FF2B5EF4-FFF2-40B4-BE49-F238E27FC236}">
                <a16:creationId xmlns:a16="http://schemas.microsoft.com/office/drawing/2014/main" id="{913EF4C2-5C5C-7443-B414-A2C92585DE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1676400"/>
            <a:ext cx="4038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/>
              <a:t>5, 8, </a:t>
            </a:r>
            <a:r>
              <a:rPr lang="en-US" altLang="en-US" sz="2400">
                <a:solidFill>
                  <a:srgbClr val="0033CC"/>
                </a:solidFill>
              </a:rPr>
              <a:t>9</a:t>
            </a:r>
          </a:p>
        </p:txBody>
      </p:sp>
      <p:sp>
        <p:nvSpPr>
          <p:cNvPr id="25" name="Rectangle 3">
            <a:extLst>
              <a:ext uri="{FF2B5EF4-FFF2-40B4-BE49-F238E27FC236}">
                <a16:creationId xmlns:a16="http://schemas.microsoft.com/office/drawing/2014/main" id="{9ABFA0DD-367E-EE45-9F07-69760606F9F8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672389"/>
            <a:ext cx="2514600" cy="59932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charset="0"/>
              <a:buNone/>
              <a:defRPr/>
            </a:pPr>
            <a:r>
              <a:rPr lang="en-US"/>
              <a:t>In sorted order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48781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F9EFF935-F743-0447-A12E-2D4DAA7FC1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868362"/>
          </a:xfrm>
        </p:spPr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Visiting all nodes</a:t>
            </a:r>
          </a:p>
        </p:txBody>
      </p:sp>
      <p:sp>
        <p:nvSpPr>
          <p:cNvPr id="56323" name="Text Box 4">
            <a:extLst>
              <a:ext uri="{FF2B5EF4-FFF2-40B4-BE49-F238E27FC236}">
                <a16:creationId xmlns:a16="http://schemas.microsoft.com/office/drawing/2014/main" id="{DD1AED78-78B8-6546-9507-B3B3DF855F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24384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12</a:t>
            </a:r>
          </a:p>
        </p:txBody>
      </p:sp>
      <p:sp>
        <p:nvSpPr>
          <p:cNvPr id="56324" name="Oval 5">
            <a:extLst>
              <a:ext uri="{FF2B5EF4-FFF2-40B4-BE49-F238E27FC236}">
                <a16:creationId xmlns:a16="http://schemas.microsoft.com/office/drawing/2014/main" id="{A95AA981-23B4-6346-8849-9FB955EDD6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2362200"/>
            <a:ext cx="685800" cy="533400"/>
          </a:xfrm>
          <a:prstGeom prst="ellipse">
            <a:avLst/>
          </a:prstGeom>
          <a:noFill/>
          <a:ln w="28575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6325" name="Text Box 6">
            <a:extLst>
              <a:ext uri="{FF2B5EF4-FFF2-40B4-BE49-F238E27FC236}">
                <a16:creationId xmlns:a16="http://schemas.microsoft.com/office/drawing/2014/main" id="{72DF6176-2CD4-8543-B8FC-8C0B8301CE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33528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8</a:t>
            </a:r>
          </a:p>
        </p:txBody>
      </p:sp>
      <p:sp>
        <p:nvSpPr>
          <p:cNvPr id="56326" name="Oval 7">
            <a:extLst>
              <a:ext uri="{FF2B5EF4-FFF2-40B4-BE49-F238E27FC236}">
                <a16:creationId xmlns:a16="http://schemas.microsoft.com/office/drawing/2014/main" id="{E3BFFF55-C893-1B48-A70C-73422A7A13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32766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6327" name="Text Box 8">
            <a:extLst>
              <a:ext uri="{FF2B5EF4-FFF2-40B4-BE49-F238E27FC236}">
                <a16:creationId xmlns:a16="http://schemas.microsoft.com/office/drawing/2014/main" id="{24B9E368-86A2-FA49-86B6-C214B6A180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48006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 5</a:t>
            </a:r>
          </a:p>
        </p:txBody>
      </p:sp>
      <p:sp>
        <p:nvSpPr>
          <p:cNvPr id="56328" name="Oval 9">
            <a:extLst>
              <a:ext uri="{FF2B5EF4-FFF2-40B4-BE49-F238E27FC236}">
                <a16:creationId xmlns:a16="http://schemas.microsoft.com/office/drawing/2014/main" id="{66D48E3C-9E22-BA4D-8767-851D74882C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7244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6329" name="Line 10">
            <a:extLst>
              <a:ext uri="{FF2B5EF4-FFF2-40B4-BE49-F238E27FC236}">
                <a16:creationId xmlns:a16="http://schemas.microsoft.com/office/drawing/2014/main" id="{75080ACE-5844-8740-88B1-6B4EA087663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81200" y="3733800"/>
            <a:ext cx="8382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30" name="Line 11">
            <a:extLst>
              <a:ext uri="{FF2B5EF4-FFF2-40B4-BE49-F238E27FC236}">
                <a16:creationId xmlns:a16="http://schemas.microsoft.com/office/drawing/2014/main" id="{FD38C35F-224C-4143-92C9-902172DA42E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00400" y="2819400"/>
            <a:ext cx="838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31" name="Text Box 12">
            <a:extLst>
              <a:ext uri="{FF2B5EF4-FFF2-40B4-BE49-F238E27FC236}">
                <a16:creationId xmlns:a16="http://schemas.microsoft.com/office/drawing/2014/main" id="{642048CE-7CD0-524A-AFF8-FA3ECDF0F6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47244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9</a:t>
            </a:r>
          </a:p>
        </p:txBody>
      </p:sp>
      <p:sp>
        <p:nvSpPr>
          <p:cNvPr id="56332" name="Oval 13">
            <a:extLst>
              <a:ext uri="{FF2B5EF4-FFF2-40B4-BE49-F238E27FC236}">
                <a16:creationId xmlns:a16="http://schemas.microsoft.com/office/drawing/2014/main" id="{B87ACDF7-677C-874A-A6A7-47149BB64D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46482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6333" name="Text Box 14">
            <a:extLst>
              <a:ext uri="{FF2B5EF4-FFF2-40B4-BE49-F238E27FC236}">
                <a16:creationId xmlns:a16="http://schemas.microsoft.com/office/drawing/2014/main" id="{AD142CEE-3BA1-8842-8F09-DEBAB204DC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33528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/>
          </a:p>
        </p:txBody>
      </p:sp>
      <p:sp>
        <p:nvSpPr>
          <p:cNvPr id="56334" name="Oval 15">
            <a:extLst>
              <a:ext uri="{FF2B5EF4-FFF2-40B4-BE49-F238E27FC236}">
                <a16:creationId xmlns:a16="http://schemas.microsoft.com/office/drawing/2014/main" id="{B903104C-453D-774C-9669-6D70E0B1D6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32766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6335" name="Text Box 16">
            <a:extLst>
              <a:ext uri="{FF2B5EF4-FFF2-40B4-BE49-F238E27FC236}">
                <a16:creationId xmlns:a16="http://schemas.microsoft.com/office/drawing/2014/main" id="{123F2434-F6E3-604B-B580-5BDC274019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4738688"/>
            <a:ext cx="60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20</a:t>
            </a:r>
          </a:p>
        </p:txBody>
      </p:sp>
      <p:sp>
        <p:nvSpPr>
          <p:cNvPr id="56336" name="Oval 17">
            <a:extLst>
              <a:ext uri="{FF2B5EF4-FFF2-40B4-BE49-F238E27FC236}">
                <a16:creationId xmlns:a16="http://schemas.microsoft.com/office/drawing/2014/main" id="{7C7E14C9-8002-094A-B763-9C77ADD34C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46482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6337" name="Line 18">
            <a:extLst>
              <a:ext uri="{FF2B5EF4-FFF2-40B4-BE49-F238E27FC236}">
                <a16:creationId xmlns:a16="http://schemas.microsoft.com/office/drawing/2014/main" id="{41BEC65E-B703-9C4A-9235-12DCEAF3396F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3810000"/>
            <a:ext cx="381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38" name="Line 19">
            <a:extLst>
              <a:ext uri="{FF2B5EF4-FFF2-40B4-BE49-F238E27FC236}">
                <a16:creationId xmlns:a16="http://schemas.microsoft.com/office/drawing/2014/main" id="{41C6014E-3E90-FB41-A380-BFB3D01967D8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28194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39" name="Line 20">
            <a:extLst>
              <a:ext uri="{FF2B5EF4-FFF2-40B4-BE49-F238E27FC236}">
                <a16:creationId xmlns:a16="http://schemas.microsoft.com/office/drawing/2014/main" id="{5251247D-0F3B-0548-A452-6B9D034E2013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3733800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40" name="Text Box 21">
            <a:extLst>
              <a:ext uri="{FF2B5EF4-FFF2-40B4-BE49-F238E27FC236}">
                <a16:creationId xmlns:a16="http://schemas.microsoft.com/office/drawing/2014/main" id="{59FDEFA3-A074-E34C-A79D-E12A0CE726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3367088"/>
            <a:ext cx="60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14</a:t>
            </a:r>
          </a:p>
        </p:txBody>
      </p:sp>
      <p:sp>
        <p:nvSpPr>
          <p:cNvPr id="56341" name="Text Box 22">
            <a:extLst>
              <a:ext uri="{FF2B5EF4-FFF2-40B4-BE49-F238E27FC236}">
                <a16:creationId xmlns:a16="http://schemas.microsoft.com/office/drawing/2014/main" id="{795D181A-E3EE-8B4B-9493-383D2AE803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1676400"/>
            <a:ext cx="4038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/>
              <a:t>5, 8, 9, </a:t>
            </a:r>
            <a:r>
              <a:rPr lang="en-US" altLang="en-US" sz="2400">
                <a:solidFill>
                  <a:srgbClr val="0033CC"/>
                </a:solidFill>
              </a:rPr>
              <a:t>12</a:t>
            </a:r>
          </a:p>
        </p:txBody>
      </p:sp>
      <p:sp>
        <p:nvSpPr>
          <p:cNvPr id="25" name="Rectangle 3">
            <a:extLst>
              <a:ext uri="{FF2B5EF4-FFF2-40B4-BE49-F238E27FC236}">
                <a16:creationId xmlns:a16="http://schemas.microsoft.com/office/drawing/2014/main" id="{C2493DD4-0BBC-5E45-B2AC-079C27F77610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672389"/>
            <a:ext cx="2514600" cy="59932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charset="0"/>
              <a:buNone/>
              <a:defRPr/>
            </a:pPr>
            <a:r>
              <a:rPr lang="en-US"/>
              <a:t>In sorted order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42151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592DE636-A649-C042-914B-A823458C2F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868362"/>
          </a:xfrm>
        </p:spPr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Visiting all nodes</a:t>
            </a:r>
          </a:p>
        </p:txBody>
      </p:sp>
      <p:sp>
        <p:nvSpPr>
          <p:cNvPr id="57346" name="Rectangle 3">
            <a:extLst>
              <a:ext uri="{FF2B5EF4-FFF2-40B4-BE49-F238E27FC236}">
                <a16:creationId xmlns:a16="http://schemas.microsoft.com/office/drawing/2014/main" id="{21AEC60D-A81C-BF43-BFA3-07F11FFA67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76401"/>
            <a:ext cx="3236495" cy="609600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altLang="en-US" dirty="0">
                <a:solidFill>
                  <a:srgbClr val="FF0000"/>
                </a:solidFill>
              </a:rPr>
              <a:t>What’</a:t>
            </a:r>
            <a:r>
              <a:rPr lang="en-US" altLang="ja-JP" dirty="0">
                <a:solidFill>
                  <a:srgbClr val="FF0000"/>
                </a:solidFill>
              </a:rPr>
              <a:t>s happening?</a:t>
            </a:r>
            <a:endParaRPr lang="en-US" altLang="en-US" dirty="0">
              <a:solidFill>
                <a:srgbClr val="FF0000"/>
              </a:solidFill>
            </a:endParaRPr>
          </a:p>
        </p:txBody>
      </p:sp>
      <p:sp>
        <p:nvSpPr>
          <p:cNvPr id="57347" name="Text Box 4">
            <a:extLst>
              <a:ext uri="{FF2B5EF4-FFF2-40B4-BE49-F238E27FC236}">
                <a16:creationId xmlns:a16="http://schemas.microsoft.com/office/drawing/2014/main" id="{95865DAC-412B-7B40-ABB4-80406B5804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24384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12</a:t>
            </a:r>
          </a:p>
        </p:txBody>
      </p:sp>
      <p:sp>
        <p:nvSpPr>
          <p:cNvPr id="57348" name="Oval 5">
            <a:extLst>
              <a:ext uri="{FF2B5EF4-FFF2-40B4-BE49-F238E27FC236}">
                <a16:creationId xmlns:a16="http://schemas.microsoft.com/office/drawing/2014/main" id="{9A101926-940E-B84A-A304-CB6FC07ACB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23622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7349" name="Text Box 6">
            <a:extLst>
              <a:ext uri="{FF2B5EF4-FFF2-40B4-BE49-F238E27FC236}">
                <a16:creationId xmlns:a16="http://schemas.microsoft.com/office/drawing/2014/main" id="{F3C7ABF9-6772-5441-8FAB-45830ADAD6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33528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8</a:t>
            </a:r>
          </a:p>
        </p:txBody>
      </p:sp>
      <p:sp>
        <p:nvSpPr>
          <p:cNvPr id="57350" name="Oval 7">
            <a:extLst>
              <a:ext uri="{FF2B5EF4-FFF2-40B4-BE49-F238E27FC236}">
                <a16:creationId xmlns:a16="http://schemas.microsoft.com/office/drawing/2014/main" id="{19412F94-B97D-E641-B08F-A286F1F490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32766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7351" name="Text Box 8">
            <a:extLst>
              <a:ext uri="{FF2B5EF4-FFF2-40B4-BE49-F238E27FC236}">
                <a16:creationId xmlns:a16="http://schemas.microsoft.com/office/drawing/2014/main" id="{ECFE55B7-1D61-FF4C-8A64-6C67BEF24C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48006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 5</a:t>
            </a:r>
          </a:p>
        </p:txBody>
      </p:sp>
      <p:sp>
        <p:nvSpPr>
          <p:cNvPr id="57352" name="Oval 9">
            <a:extLst>
              <a:ext uri="{FF2B5EF4-FFF2-40B4-BE49-F238E27FC236}">
                <a16:creationId xmlns:a16="http://schemas.microsoft.com/office/drawing/2014/main" id="{8A7F7D77-FA6E-594C-B067-B9CAC92253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7244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7353" name="Line 10">
            <a:extLst>
              <a:ext uri="{FF2B5EF4-FFF2-40B4-BE49-F238E27FC236}">
                <a16:creationId xmlns:a16="http://schemas.microsoft.com/office/drawing/2014/main" id="{0EE6BC75-8FDA-C94C-B26D-45928CB7484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81200" y="3733800"/>
            <a:ext cx="8382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54" name="Line 11">
            <a:extLst>
              <a:ext uri="{FF2B5EF4-FFF2-40B4-BE49-F238E27FC236}">
                <a16:creationId xmlns:a16="http://schemas.microsoft.com/office/drawing/2014/main" id="{F8575BD9-ED19-7545-8615-AF35E86F299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00400" y="2819400"/>
            <a:ext cx="838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55" name="Text Box 12">
            <a:extLst>
              <a:ext uri="{FF2B5EF4-FFF2-40B4-BE49-F238E27FC236}">
                <a16:creationId xmlns:a16="http://schemas.microsoft.com/office/drawing/2014/main" id="{E6A10A8B-C247-4D43-A110-E3CDA88A26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47244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9</a:t>
            </a:r>
          </a:p>
        </p:txBody>
      </p:sp>
      <p:sp>
        <p:nvSpPr>
          <p:cNvPr id="57356" name="Oval 13">
            <a:extLst>
              <a:ext uri="{FF2B5EF4-FFF2-40B4-BE49-F238E27FC236}">
                <a16:creationId xmlns:a16="http://schemas.microsoft.com/office/drawing/2014/main" id="{EDD68F34-17BB-8B41-B4CF-EFBFFA7CC3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46482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7357" name="Text Box 14">
            <a:extLst>
              <a:ext uri="{FF2B5EF4-FFF2-40B4-BE49-F238E27FC236}">
                <a16:creationId xmlns:a16="http://schemas.microsoft.com/office/drawing/2014/main" id="{55F1EFD6-524C-DB4B-BD02-402E467442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33528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/>
          </a:p>
        </p:txBody>
      </p:sp>
      <p:sp>
        <p:nvSpPr>
          <p:cNvPr id="57358" name="Oval 15">
            <a:extLst>
              <a:ext uri="{FF2B5EF4-FFF2-40B4-BE49-F238E27FC236}">
                <a16:creationId xmlns:a16="http://schemas.microsoft.com/office/drawing/2014/main" id="{02AA8435-4F19-DF4B-98E7-18662701A2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32766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7359" name="Text Box 16">
            <a:extLst>
              <a:ext uri="{FF2B5EF4-FFF2-40B4-BE49-F238E27FC236}">
                <a16:creationId xmlns:a16="http://schemas.microsoft.com/office/drawing/2014/main" id="{75B92117-D902-D54D-87D0-C3B28236F1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4738688"/>
            <a:ext cx="60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20</a:t>
            </a:r>
          </a:p>
        </p:txBody>
      </p:sp>
      <p:sp>
        <p:nvSpPr>
          <p:cNvPr id="57360" name="Oval 17">
            <a:extLst>
              <a:ext uri="{FF2B5EF4-FFF2-40B4-BE49-F238E27FC236}">
                <a16:creationId xmlns:a16="http://schemas.microsoft.com/office/drawing/2014/main" id="{D73C2758-EA87-E348-9C49-0995AAD0EF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46482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7361" name="Line 18">
            <a:extLst>
              <a:ext uri="{FF2B5EF4-FFF2-40B4-BE49-F238E27FC236}">
                <a16:creationId xmlns:a16="http://schemas.microsoft.com/office/drawing/2014/main" id="{0E947F6F-72A2-024E-8795-CF7BFF9A9ED0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3810000"/>
            <a:ext cx="381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62" name="Line 19">
            <a:extLst>
              <a:ext uri="{FF2B5EF4-FFF2-40B4-BE49-F238E27FC236}">
                <a16:creationId xmlns:a16="http://schemas.microsoft.com/office/drawing/2014/main" id="{86703CC6-D24B-AB44-B505-4A581BF8F2BE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28194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63" name="Line 20">
            <a:extLst>
              <a:ext uri="{FF2B5EF4-FFF2-40B4-BE49-F238E27FC236}">
                <a16:creationId xmlns:a16="http://schemas.microsoft.com/office/drawing/2014/main" id="{F33A300B-13AD-374B-8207-C132EE94C47C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3733800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64" name="Text Box 21">
            <a:extLst>
              <a:ext uri="{FF2B5EF4-FFF2-40B4-BE49-F238E27FC236}">
                <a16:creationId xmlns:a16="http://schemas.microsoft.com/office/drawing/2014/main" id="{38E1DB7A-9263-A846-AF59-8EA795D172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3367088"/>
            <a:ext cx="60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14</a:t>
            </a:r>
          </a:p>
        </p:txBody>
      </p:sp>
      <p:sp>
        <p:nvSpPr>
          <p:cNvPr id="57365" name="Text Box 22">
            <a:extLst>
              <a:ext uri="{FF2B5EF4-FFF2-40B4-BE49-F238E27FC236}">
                <a16:creationId xmlns:a16="http://schemas.microsoft.com/office/drawing/2014/main" id="{E1B32DBA-EE63-7A42-B9FB-6E0188C487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1676400"/>
            <a:ext cx="4038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/>
              <a:t>5, 8, 9, </a:t>
            </a:r>
            <a:r>
              <a:rPr lang="en-US" altLang="en-US" sz="2400">
                <a:solidFill>
                  <a:srgbClr val="0033CC"/>
                </a:solidFill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325352156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A58DFEA3-D0F6-5940-9033-5D5D7B03EA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868362"/>
          </a:xfrm>
        </p:spPr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Visiting all nodes</a:t>
            </a:r>
          </a:p>
        </p:txBody>
      </p:sp>
      <p:sp>
        <p:nvSpPr>
          <p:cNvPr id="58371" name="Text Box 4">
            <a:extLst>
              <a:ext uri="{FF2B5EF4-FFF2-40B4-BE49-F238E27FC236}">
                <a16:creationId xmlns:a16="http://schemas.microsoft.com/office/drawing/2014/main" id="{EC415F05-FF98-B647-A2A4-31F87D253D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24384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12</a:t>
            </a:r>
          </a:p>
        </p:txBody>
      </p:sp>
      <p:sp>
        <p:nvSpPr>
          <p:cNvPr id="58372" name="Oval 5">
            <a:extLst>
              <a:ext uri="{FF2B5EF4-FFF2-40B4-BE49-F238E27FC236}">
                <a16:creationId xmlns:a16="http://schemas.microsoft.com/office/drawing/2014/main" id="{78C90451-1190-A042-A12B-ADC7051DD3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23622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8373" name="Text Box 6">
            <a:extLst>
              <a:ext uri="{FF2B5EF4-FFF2-40B4-BE49-F238E27FC236}">
                <a16:creationId xmlns:a16="http://schemas.microsoft.com/office/drawing/2014/main" id="{D451C4C1-7923-C24E-B29C-8E94509D21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33528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8</a:t>
            </a:r>
          </a:p>
        </p:txBody>
      </p:sp>
      <p:sp>
        <p:nvSpPr>
          <p:cNvPr id="58374" name="Oval 7">
            <a:extLst>
              <a:ext uri="{FF2B5EF4-FFF2-40B4-BE49-F238E27FC236}">
                <a16:creationId xmlns:a16="http://schemas.microsoft.com/office/drawing/2014/main" id="{3C304C70-3EE1-8B4D-B581-E0FB90E63D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32766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8375" name="Text Box 8">
            <a:extLst>
              <a:ext uri="{FF2B5EF4-FFF2-40B4-BE49-F238E27FC236}">
                <a16:creationId xmlns:a16="http://schemas.microsoft.com/office/drawing/2014/main" id="{0B56B4C1-5626-7444-9416-53B8717A80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48006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 5</a:t>
            </a:r>
          </a:p>
        </p:txBody>
      </p:sp>
      <p:sp>
        <p:nvSpPr>
          <p:cNvPr id="58376" name="Oval 9">
            <a:extLst>
              <a:ext uri="{FF2B5EF4-FFF2-40B4-BE49-F238E27FC236}">
                <a16:creationId xmlns:a16="http://schemas.microsoft.com/office/drawing/2014/main" id="{23EB639F-3F66-8E46-B7E3-0695548111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7244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8377" name="Line 10">
            <a:extLst>
              <a:ext uri="{FF2B5EF4-FFF2-40B4-BE49-F238E27FC236}">
                <a16:creationId xmlns:a16="http://schemas.microsoft.com/office/drawing/2014/main" id="{F512492C-FA79-604E-A01B-28B48EA9702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81200" y="3733800"/>
            <a:ext cx="8382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78" name="Line 11">
            <a:extLst>
              <a:ext uri="{FF2B5EF4-FFF2-40B4-BE49-F238E27FC236}">
                <a16:creationId xmlns:a16="http://schemas.microsoft.com/office/drawing/2014/main" id="{05CEDA33-564F-5E4D-BA22-07782D729AB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00400" y="2819400"/>
            <a:ext cx="838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79" name="Text Box 12">
            <a:extLst>
              <a:ext uri="{FF2B5EF4-FFF2-40B4-BE49-F238E27FC236}">
                <a16:creationId xmlns:a16="http://schemas.microsoft.com/office/drawing/2014/main" id="{0A585096-C7FA-434D-A19A-CCB6969FED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47244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9</a:t>
            </a:r>
          </a:p>
        </p:txBody>
      </p:sp>
      <p:sp>
        <p:nvSpPr>
          <p:cNvPr id="58380" name="Oval 13">
            <a:extLst>
              <a:ext uri="{FF2B5EF4-FFF2-40B4-BE49-F238E27FC236}">
                <a16:creationId xmlns:a16="http://schemas.microsoft.com/office/drawing/2014/main" id="{28D722E5-B65E-6A4D-8F94-DCFCE92A61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46482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8381" name="Text Box 14">
            <a:extLst>
              <a:ext uri="{FF2B5EF4-FFF2-40B4-BE49-F238E27FC236}">
                <a16:creationId xmlns:a16="http://schemas.microsoft.com/office/drawing/2014/main" id="{825282E4-F79B-0D44-BF37-2026F45546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33528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/>
          </a:p>
        </p:txBody>
      </p:sp>
      <p:sp>
        <p:nvSpPr>
          <p:cNvPr id="58382" name="Oval 15">
            <a:extLst>
              <a:ext uri="{FF2B5EF4-FFF2-40B4-BE49-F238E27FC236}">
                <a16:creationId xmlns:a16="http://schemas.microsoft.com/office/drawing/2014/main" id="{D2F5AF4E-7A69-0B41-9C0B-6E8F7DB7B7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3276600"/>
            <a:ext cx="685800" cy="533400"/>
          </a:xfrm>
          <a:prstGeom prst="ellipse">
            <a:avLst/>
          </a:prstGeom>
          <a:noFill/>
          <a:ln w="28575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8383" name="Text Box 16">
            <a:extLst>
              <a:ext uri="{FF2B5EF4-FFF2-40B4-BE49-F238E27FC236}">
                <a16:creationId xmlns:a16="http://schemas.microsoft.com/office/drawing/2014/main" id="{19B026EE-1D18-6E41-AC7B-42212D1829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4738688"/>
            <a:ext cx="60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20</a:t>
            </a:r>
          </a:p>
        </p:txBody>
      </p:sp>
      <p:sp>
        <p:nvSpPr>
          <p:cNvPr id="58384" name="Oval 17">
            <a:extLst>
              <a:ext uri="{FF2B5EF4-FFF2-40B4-BE49-F238E27FC236}">
                <a16:creationId xmlns:a16="http://schemas.microsoft.com/office/drawing/2014/main" id="{5BCFB089-D9E4-C545-816F-2F0A898E88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46482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8385" name="Line 18">
            <a:extLst>
              <a:ext uri="{FF2B5EF4-FFF2-40B4-BE49-F238E27FC236}">
                <a16:creationId xmlns:a16="http://schemas.microsoft.com/office/drawing/2014/main" id="{EE9316CF-122B-8A49-907E-719399239FA1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3810000"/>
            <a:ext cx="381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86" name="Line 19">
            <a:extLst>
              <a:ext uri="{FF2B5EF4-FFF2-40B4-BE49-F238E27FC236}">
                <a16:creationId xmlns:a16="http://schemas.microsoft.com/office/drawing/2014/main" id="{3B00696C-76F2-1244-B15F-49E787A10CA7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28194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87" name="Line 20">
            <a:extLst>
              <a:ext uri="{FF2B5EF4-FFF2-40B4-BE49-F238E27FC236}">
                <a16:creationId xmlns:a16="http://schemas.microsoft.com/office/drawing/2014/main" id="{63E49427-0AE0-094E-A095-B79CC2D871A2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3733800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88" name="Text Box 21">
            <a:extLst>
              <a:ext uri="{FF2B5EF4-FFF2-40B4-BE49-F238E27FC236}">
                <a16:creationId xmlns:a16="http://schemas.microsoft.com/office/drawing/2014/main" id="{C78CFA8B-1650-874A-B4BD-A23394620E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3367088"/>
            <a:ext cx="60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14</a:t>
            </a:r>
          </a:p>
        </p:txBody>
      </p:sp>
      <p:sp>
        <p:nvSpPr>
          <p:cNvPr id="58389" name="Text Box 22">
            <a:extLst>
              <a:ext uri="{FF2B5EF4-FFF2-40B4-BE49-F238E27FC236}">
                <a16:creationId xmlns:a16="http://schemas.microsoft.com/office/drawing/2014/main" id="{63F363AE-8467-AD47-B6AE-844D61C798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1676400"/>
            <a:ext cx="4038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/>
              <a:t>5, 8, 9, 12, </a:t>
            </a:r>
            <a:r>
              <a:rPr lang="en-US" altLang="en-US" sz="2400">
                <a:solidFill>
                  <a:srgbClr val="0033CC"/>
                </a:solidFill>
              </a:rPr>
              <a:t>14</a:t>
            </a:r>
          </a:p>
        </p:txBody>
      </p:sp>
      <p:sp>
        <p:nvSpPr>
          <p:cNvPr id="25" name="Rectangle 3">
            <a:extLst>
              <a:ext uri="{FF2B5EF4-FFF2-40B4-BE49-F238E27FC236}">
                <a16:creationId xmlns:a16="http://schemas.microsoft.com/office/drawing/2014/main" id="{AA7B051E-353C-C644-9732-49C70453050B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672389"/>
            <a:ext cx="2514600" cy="59932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charset="0"/>
              <a:buNone/>
              <a:defRPr/>
            </a:pPr>
            <a:r>
              <a:rPr lang="en-US"/>
              <a:t>In sorted order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0150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55753F74-8DB4-3343-AD27-666B421F4F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868362"/>
          </a:xfrm>
        </p:spPr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Visiting all nodes</a:t>
            </a:r>
          </a:p>
        </p:txBody>
      </p:sp>
      <p:sp>
        <p:nvSpPr>
          <p:cNvPr id="59395" name="Text Box 4">
            <a:extLst>
              <a:ext uri="{FF2B5EF4-FFF2-40B4-BE49-F238E27FC236}">
                <a16:creationId xmlns:a16="http://schemas.microsoft.com/office/drawing/2014/main" id="{388C2436-335B-D949-8195-716786038F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24384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12</a:t>
            </a:r>
          </a:p>
        </p:txBody>
      </p:sp>
      <p:sp>
        <p:nvSpPr>
          <p:cNvPr id="59396" name="Oval 5">
            <a:extLst>
              <a:ext uri="{FF2B5EF4-FFF2-40B4-BE49-F238E27FC236}">
                <a16:creationId xmlns:a16="http://schemas.microsoft.com/office/drawing/2014/main" id="{E9FB9CEF-877C-A145-8D30-4DDD3A3A43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23622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9397" name="Text Box 6">
            <a:extLst>
              <a:ext uri="{FF2B5EF4-FFF2-40B4-BE49-F238E27FC236}">
                <a16:creationId xmlns:a16="http://schemas.microsoft.com/office/drawing/2014/main" id="{E1FEC39E-FF48-404A-84A2-26B2D3D100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33528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8</a:t>
            </a:r>
          </a:p>
        </p:txBody>
      </p:sp>
      <p:sp>
        <p:nvSpPr>
          <p:cNvPr id="59398" name="Oval 7">
            <a:extLst>
              <a:ext uri="{FF2B5EF4-FFF2-40B4-BE49-F238E27FC236}">
                <a16:creationId xmlns:a16="http://schemas.microsoft.com/office/drawing/2014/main" id="{97FEF72A-B539-7849-A7E9-E9A900FF7E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32766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9399" name="Text Box 8">
            <a:extLst>
              <a:ext uri="{FF2B5EF4-FFF2-40B4-BE49-F238E27FC236}">
                <a16:creationId xmlns:a16="http://schemas.microsoft.com/office/drawing/2014/main" id="{D9565864-9E4E-4A48-8A95-E942CA37D2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48006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 5</a:t>
            </a:r>
          </a:p>
        </p:txBody>
      </p:sp>
      <p:sp>
        <p:nvSpPr>
          <p:cNvPr id="59400" name="Oval 9">
            <a:extLst>
              <a:ext uri="{FF2B5EF4-FFF2-40B4-BE49-F238E27FC236}">
                <a16:creationId xmlns:a16="http://schemas.microsoft.com/office/drawing/2014/main" id="{C97939A7-83A9-FC45-8008-54B50195DC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7244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9401" name="Line 10">
            <a:extLst>
              <a:ext uri="{FF2B5EF4-FFF2-40B4-BE49-F238E27FC236}">
                <a16:creationId xmlns:a16="http://schemas.microsoft.com/office/drawing/2014/main" id="{F199C645-6839-1D47-821E-91185146236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81200" y="3733800"/>
            <a:ext cx="8382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02" name="Line 11">
            <a:extLst>
              <a:ext uri="{FF2B5EF4-FFF2-40B4-BE49-F238E27FC236}">
                <a16:creationId xmlns:a16="http://schemas.microsoft.com/office/drawing/2014/main" id="{77C12E27-3900-0F4C-AC9A-2DEF4DF421C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00400" y="2819400"/>
            <a:ext cx="838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03" name="Text Box 12">
            <a:extLst>
              <a:ext uri="{FF2B5EF4-FFF2-40B4-BE49-F238E27FC236}">
                <a16:creationId xmlns:a16="http://schemas.microsoft.com/office/drawing/2014/main" id="{60F7544D-15B0-4448-AF42-2018A7B592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47244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9</a:t>
            </a:r>
          </a:p>
        </p:txBody>
      </p:sp>
      <p:sp>
        <p:nvSpPr>
          <p:cNvPr id="59404" name="Oval 13">
            <a:extLst>
              <a:ext uri="{FF2B5EF4-FFF2-40B4-BE49-F238E27FC236}">
                <a16:creationId xmlns:a16="http://schemas.microsoft.com/office/drawing/2014/main" id="{CBA43DCE-A17B-8041-870A-B69ED87365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46482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9405" name="Text Box 14">
            <a:extLst>
              <a:ext uri="{FF2B5EF4-FFF2-40B4-BE49-F238E27FC236}">
                <a16:creationId xmlns:a16="http://schemas.microsoft.com/office/drawing/2014/main" id="{10BB2B3A-C599-4444-A815-00127D69F3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33528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/>
          </a:p>
        </p:txBody>
      </p:sp>
      <p:sp>
        <p:nvSpPr>
          <p:cNvPr id="59406" name="Oval 15">
            <a:extLst>
              <a:ext uri="{FF2B5EF4-FFF2-40B4-BE49-F238E27FC236}">
                <a16:creationId xmlns:a16="http://schemas.microsoft.com/office/drawing/2014/main" id="{0FCB3EFB-E4CD-4C4E-ACC0-D4B2E2ED59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32766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9407" name="Text Box 16">
            <a:extLst>
              <a:ext uri="{FF2B5EF4-FFF2-40B4-BE49-F238E27FC236}">
                <a16:creationId xmlns:a16="http://schemas.microsoft.com/office/drawing/2014/main" id="{42088189-46E1-EB4C-8B0A-29FBA89C5F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4738688"/>
            <a:ext cx="60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20</a:t>
            </a:r>
          </a:p>
        </p:txBody>
      </p:sp>
      <p:sp>
        <p:nvSpPr>
          <p:cNvPr id="59408" name="Oval 17">
            <a:extLst>
              <a:ext uri="{FF2B5EF4-FFF2-40B4-BE49-F238E27FC236}">
                <a16:creationId xmlns:a16="http://schemas.microsoft.com/office/drawing/2014/main" id="{DFD2247D-C908-BA46-9E03-6973067D1B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4648200"/>
            <a:ext cx="685800" cy="533400"/>
          </a:xfrm>
          <a:prstGeom prst="ellipse">
            <a:avLst/>
          </a:prstGeom>
          <a:noFill/>
          <a:ln w="28575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9409" name="Line 18">
            <a:extLst>
              <a:ext uri="{FF2B5EF4-FFF2-40B4-BE49-F238E27FC236}">
                <a16:creationId xmlns:a16="http://schemas.microsoft.com/office/drawing/2014/main" id="{D5666EDF-7DEE-1041-A8CC-50C95E5A5423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3810000"/>
            <a:ext cx="381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10" name="Line 19">
            <a:extLst>
              <a:ext uri="{FF2B5EF4-FFF2-40B4-BE49-F238E27FC236}">
                <a16:creationId xmlns:a16="http://schemas.microsoft.com/office/drawing/2014/main" id="{F955696B-C643-3A46-8AEB-EF5FF15F600D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28194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11" name="Line 20">
            <a:extLst>
              <a:ext uri="{FF2B5EF4-FFF2-40B4-BE49-F238E27FC236}">
                <a16:creationId xmlns:a16="http://schemas.microsoft.com/office/drawing/2014/main" id="{55BAEC17-533A-2C4E-B275-E77000BF6169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3733800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12" name="Text Box 21">
            <a:extLst>
              <a:ext uri="{FF2B5EF4-FFF2-40B4-BE49-F238E27FC236}">
                <a16:creationId xmlns:a16="http://schemas.microsoft.com/office/drawing/2014/main" id="{92355306-FBAA-B443-89C2-0D48F299BD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3367088"/>
            <a:ext cx="60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14</a:t>
            </a:r>
          </a:p>
        </p:txBody>
      </p:sp>
      <p:sp>
        <p:nvSpPr>
          <p:cNvPr id="59413" name="Text Box 22">
            <a:extLst>
              <a:ext uri="{FF2B5EF4-FFF2-40B4-BE49-F238E27FC236}">
                <a16:creationId xmlns:a16="http://schemas.microsoft.com/office/drawing/2014/main" id="{05E32C2E-E5A5-A942-A837-7E910917D7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1676400"/>
            <a:ext cx="4038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/>
              <a:t>5, 8, 9, 12, 14, </a:t>
            </a:r>
            <a:r>
              <a:rPr lang="en-US" altLang="en-US" sz="2400">
                <a:solidFill>
                  <a:srgbClr val="0033CC"/>
                </a:solidFill>
              </a:rPr>
              <a:t>20</a:t>
            </a:r>
          </a:p>
        </p:txBody>
      </p:sp>
      <p:sp>
        <p:nvSpPr>
          <p:cNvPr id="25" name="Rectangle 3">
            <a:extLst>
              <a:ext uri="{FF2B5EF4-FFF2-40B4-BE49-F238E27FC236}">
                <a16:creationId xmlns:a16="http://schemas.microsoft.com/office/drawing/2014/main" id="{D1A79C51-C6F8-0D40-AAAB-E689DC64F47E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672389"/>
            <a:ext cx="2514600" cy="59932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charset="0"/>
              <a:buNone/>
              <a:defRPr/>
            </a:pPr>
            <a:r>
              <a:rPr lang="en-US"/>
              <a:t>In sorted order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92347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869A9E7F-B4FD-3341-841F-739EC448F3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Visiting all nodes in order</a:t>
            </a:r>
          </a:p>
        </p:txBody>
      </p:sp>
      <p:pic>
        <p:nvPicPr>
          <p:cNvPr id="60418" name="Picture 1">
            <a:extLst>
              <a:ext uri="{FF2B5EF4-FFF2-40B4-BE49-F238E27FC236}">
                <a16:creationId xmlns:a16="http://schemas.microsoft.com/office/drawing/2014/main" id="{A65E4243-B88F-554A-9425-B0FEDB3901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9400" y="2400300"/>
            <a:ext cx="6032500" cy="204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3280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8F0D8AC1-845D-B844-BDE7-6C5BEC437D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Binary Search Trees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92C969E1-7D8C-1F4C-8D8B-63685E4207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40558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400" dirty="0"/>
              <a:t>BST – A binary tree where a parent’</a:t>
            </a:r>
            <a:r>
              <a:rPr lang="en-US" altLang="ja-JP" sz="2400" dirty="0"/>
              <a:t>s value is greater than all values in the left subtree and less than or equal to all the values in the right subtree</a:t>
            </a:r>
          </a:p>
          <a:p>
            <a:pPr marL="0" indent="0" eaLnBrk="1" hangingPunct="1"/>
            <a:endParaRPr lang="en-US" altLang="en-US" sz="2400" dirty="0"/>
          </a:p>
          <a:p>
            <a:pPr marL="0" indent="0" eaLnBrk="1" hangingPunct="1"/>
            <a:endParaRPr lang="en-US" altLang="en-US" sz="2400" dirty="0"/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en-US" sz="2400" i="1" dirty="0"/>
              <a:t>And </a:t>
            </a:r>
            <a:r>
              <a:rPr lang="en-US" altLang="en-US" sz="2400" dirty="0"/>
              <a:t>the left and right children are also binary search trees</a:t>
            </a:r>
          </a:p>
          <a:p>
            <a:pPr marL="0" indent="0" eaLnBrk="1" hangingPunct="1">
              <a:buFont typeface="Wingdings" pitchFamily="2" charset="2"/>
              <a:buNone/>
            </a:pPr>
            <a:endParaRPr lang="en-US" altLang="en-US" sz="2400" dirty="0">
              <a:solidFill>
                <a:srgbClr val="FF0000"/>
              </a:solidFill>
            </a:endParaRP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en-US" sz="2400" dirty="0">
                <a:solidFill>
                  <a:srgbClr val="FF0000"/>
                </a:solidFill>
              </a:rPr>
              <a:t>Why not?</a:t>
            </a:r>
          </a:p>
          <a:p>
            <a:pPr marL="0" indent="0" eaLnBrk="1" hangingPunct="1"/>
            <a:endParaRPr lang="en-US" altLang="en-US" sz="2400" dirty="0"/>
          </a:p>
          <a:p>
            <a:pPr marL="0" indent="0" eaLnBrk="1" hangingPunct="1"/>
            <a:endParaRPr lang="en-US" altLang="en-US" sz="2400" dirty="0"/>
          </a:p>
        </p:txBody>
      </p:sp>
      <p:graphicFrame>
        <p:nvGraphicFramePr>
          <p:cNvPr id="17411" name="Object 4">
            <a:extLst>
              <a:ext uri="{FF2B5EF4-FFF2-40B4-BE49-F238E27FC236}">
                <a16:creationId xmlns:a16="http://schemas.microsoft.com/office/drawing/2014/main" id="{881DCA8F-93F1-9C4C-924A-9F395D704C0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93875" y="2947736"/>
          <a:ext cx="4868863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701800" imgH="203200" progId="Equation.3">
                  <p:embed/>
                </p:oleObj>
              </mc:Choice>
              <mc:Fallback>
                <p:oleObj name="Equation" r:id="rId3" imgW="1701800" imgH="203200" progId="Equation.3">
                  <p:embed/>
                  <p:pic>
                    <p:nvPicPr>
                      <p:cNvPr id="17411" name="Object 4">
                        <a:extLst>
                          <a:ext uri="{FF2B5EF4-FFF2-40B4-BE49-F238E27FC236}">
                            <a16:creationId xmlns:a16="http://schemas.microsoft.com/office/drawing/2014/main" id="{881DCA8F-93F1-9C4C-924A-9F395D704C0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75" y="2947736"/>
                        <a:ext cx="4868863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5" name="Object 5">
            <a:extLst>
              <a:ext uri="{FF2B5EF4-FFF2-40B4-BE49-F238E27FC236}">
                <a16:creationId xmlns:a16="http://schemas.microsoft.com/office/drawing/2014/main" id="{73D6D4D2-0C87-CF48-AB75-603D57502D1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0" y="5105400"/>
          <a:ext cx="4870450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701800" imgH="203200" progId="Equation.3">
                  <p:embed/>
                </p:oleObj>
              </mc:Choice>
              <mc:Fallback>
                <p:oleObj name="Equation" r:id="rId5" imgW="1701800" imgH="203200" progId="Equation.3">
                  <p:embed/>
                  <p:pic>
                    <p:nvPicPr>
                      <p:cNvPr id="10245" name="Object 5">
                        <a:extLst>
                          <a:ext uri="{FF2B5EF4-FFF2-40B4-BE49-F238E27FC236}">
                            <a16:creationId xmlns:a16="http://schemas.microsoft.com/office/drawing/2014/main" id="{73D6D4D2-0C87-CF48-AB75-603D57502D1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5105400"/>
                        <a:ext cx="4870450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D69E5026-6DAD-2540-9951-B98DFE5D006B}"/>
              </a:ext>
            </a:extLst>
          </p:cNvPr>
          <p:cNvSpPr txBox="1"/>
          <p:nvPr/>
        </p:nvSpPr>
        <p:spPr>
          <a:xfrm>
            <a:off x="457200" y="6090555"/>
            <a:ext cx="64985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70FF"/>
                </a:solidFill>
              </a:rPr>
              <a:t>Ambiguous about where elements that are equal would reside</a:t>
            </a:r>
          </a:p>
        </p:txBody>
      </p:sp>
    </p:spTree>
    <p:extLst>
      <p:ext uri="{BB962C8B-B14F-4D97-AF65-F5344CB8AC3E}">
        <p14:creationId xmlns:p14="http://schemas.microsoft.com/office/powerpoint/2010/main" val="4165012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1" name="Picture 7">
            <a:extLst>
              <a:ext uri="{FF2B5EF4-FFF2-40B4-BE49-F238E27FC236}">
                <a16:creationId xmlns:a16="http://schemas.microsoft.com/office/drawing/2014/main" id="{22C3AA72-C9D8-2643-B1D9-927DAC05D4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500" y="2362200"/>
            <a:ext cx="6032500" cy="204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0226" name="Rectangle 2">
            <a:extLst>
              <a:ext uri="{FF2B5EF4-FFF2-40B4-BE49-F238E27FC236}">
                <a16:creationId xmlns:a16="http://schemas.microsoft.com/office/drawing/2014/main" id="{DB4D2257-4523-3A44-A342-E9DAAB43F1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Visiting all nodes in order</a:t>
            </a:r>
          </a:p>
        </p:txBody>
      </p:sp>
      <p:sp>
        <p:nvSpPr>
          <p:cNvPr id="61443" name="Rectangle 5">
            <a:extLst>
              <a:ext uri="{FF2B5EF4-FFF2-40B4-BE49-F238E27FC236}">
                <a16:creationId xmlns:a16="http://schemas.microsoft.com/office/drawing/2014/main" id="{4E879622-5F9A-204E-AC46-10BB34833F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3581400"/>
            <a:ext cx="5791200" cy="381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1444" name="Text Box 6">
            <a:extLst>
              <a:ext uri="{FF2B5EF4-FFF2-40B4-BE49-F238E27FC236}">
                <a16:creationId xmlns:a16="http://schemas.microsoft.com/office/drawing/2014/main" id="{E9104D0B-0BD9-574D-8BDF-DB87FC26BA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5486400"/>
            <a:ext cx="2514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>
                <a:solidFill>
                  <a:srgbClr val="0070FF"/>
                </a:solidFill>
              </a:rPr>
              <a:t>any operation</a:t>
            </a:r>
          </a:p>
        </p:txBody>
      </p:sp>
    </p:spTree>
    <p:extLst>
      <p:ext uri="{BB962C8B-B14F-4D97-AF65-F5344CB8AC3E}">
        <p14:creationId xmlns:p14="http://schemas.microsoft.com/office/powerpoint/2010/main" val="341666998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22F0A5E5-16C3-A24E-A4F2-096C4AA214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715962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>
                <a:cs typeface="+mj-cs"/>
              </a:rPr>
              <a:t>Is it correct?</a:t>
            </a: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FBECDD19-5715-384B-B4D3-D4B639F57A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3927475"/>
            <a:ext cx="8229600" cy="2930525"/>
          </a:xfrm>
        </p:spPr>
        <p:txBody>
          <a:bodyPr/>
          <a:lstStyle/>
          <a:p>
            <a:pPr marL="0" indent="0" eaLnBrk="1" hangingPunct="1">
              <a:buFont typeface="Wingdings" charset="0"/>
              <a:buNone/>
              <a:defRPr/>
            </a:pPr>
            <a:r>
              <a:rPr lang="en-US" sz="2800" dirty="0">
                <a:solidFill>
                  <a:srgbClr val="FF0000"/>
                </a:solidFill>
                <a:cs typeface="+mn-cs"/>
              </a:rPr>
              <a:t>Does it print out all of the nodes in sorted order?</a:t>
            </a:r>
          </a:p>
        </p:txBody>
      </p:sp>
      <p:pic>
        <p:nvPicPr>
          <p:cNvPr id="62468" name="Picture 7">
            <a:extLst>
              <a:ext uri="{FF2B5EF4-FFF2-40B4-BE49-F238E27FC236}">
                <a16:creationId xmlns:a16="http://schemas.microsoft.com/office/drawing/2014/main" id="{350E7DD8-95FA-A244-B2B4-B5043035CF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717675"/>
            <a:ext cx="6032500" cy="204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Object 4">
            <a:extLst>
              <a:ext uri="{FF2B5EF4-FFF2-40B4-BE49-F238E27FC236}">
                <a16:creationId xmlns:a16="http://schemas.microsoft.com/office/drawing/2014/main" id="{2304727F-3B89-064B-A97E-90A8F6D961C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4928163"/>
              </p:ext>
            </p:extLst>
          </p:nvPr>
        </p:nvGraphicFramePr>
        <p:xfrm>
          <a:off x="1935079" y="5006892"/>
          <a:ext cx="4066716" cy="4853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701800" imgH="203200" progId="Equation.3">
                  <p:embed/>
                </p:oleObj>
              </mc:Choice>
              <mc:Fallback>
                <p:oleObj name="Equation" r:id="rId3" imgW="1701800" imgH="203200" progId="Equation.3">
                  <p:embed/>
                  <p:pic>
                    <p:nvPicPr>
                      <p:cNvPr id="23" name="Object 4">
                        <a:extLst>
                          <a:ext uri="{FF2B5EF4-FFF2-40B4-BE49-F238E27FC236}">
                            <a16:creationId xmlns:a16="http://schemas.microsoft.com/office/drawing/2014/main" id="{C17FF976-E052-F746-8037-CA034C20639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5079" y="5006892"/>
                        <a:ext cx="4066716" cy="4853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97233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0DAC29E5-931B-3F47-97E2-85CD7B8D20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3657600" cy="944562"/>
          </a:xfrm>
        </p:spPr>
        <p:txBody>
          <a:bodyPr/>
          <a:lstStyle/>
          <a:p>
            <a:pPr eaLnBrk="1" hangingPunct="1">
              <a:defRPr/>
            </a:pPr>
            <a:r>
              <a:rPr lang="en-US" sz="3500">
                <a:cs typeface="+mj-cs"/>
              </a:rPr>
              <a:t>Running time?</a:t>
            </a: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5CE5DFCA-E541-7D43-AEAE-9D567C0348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4910137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altLang="en-US" dirty="0">
                <a:solidFill>
                  <a:srgbClr val="FF0000"/>
                </a:solidFill>
              </a:rPr>
              <a:t>Recurrence relation:</a:t>
            </a:r>
          </a:p>
          <a:p>
            <a:pPr lvl="1" eaLnBrk="1" hangingPunct="1"/>
            <a:r>
              <a:rPr lang="en-US" altLang="en-US" i="1" dirty="0">
                <a:latin typeface="Courier" pitchFamily="2" charset="0"/>
              </a:rPr>
              <a:t>j</a:t>
            </a:r>
            <a:r>
              <a:rPr lang="en-US" altLang="en-US" dirty="0"/>
              <a:t> nodes in the left subtree</a:t>
            </a:r>
          </a:p>
          <a:p>
            <a:pPr lvl="1" eaLnBrk="1" hangingPunct="1"/>
            <a:r>
              <a:rPr lang="en-US" altLang="en-US" i="1" dirty="0"/>
              <a:t>n</a:t>
            </a:r>
            <a:r>
              <a:rPr lang="en-US" altLang="en-US" dirty="0"/>
              <a:t> – </a:t>
            </a:r>
            <a:r>
              <a:rPr lang="en-US" altLang="en-US" i="1" dirty="0">
                <a:latin typeface="Courier" pitchFamily="2" charset="0"/>
              </a:rPr>
              <a:t>j </a:t>
            </a:r>
            <a:r>
              <a:rPr lang="en-US" altLang="en-US" i="1" dirty="0"/>
              <a:t>–</a:t>
            </a:r>
            <a:r>
              <a:rPr lang="en-US" altLang="en-US" dirty="0"/>
              <a:t> 1 in the right subtree</a:t>
            </a:r>
          </a:p>
          <a:p>
            <a:pPr lvl="1" eaLnBrk="1" hangingPunct="1"/>
            <a:endParaRPr lang="en-US" altLang="en-US" dirty="0"/>
          </a:p>
          <a:p>
            <a:pPr lvl="1" eaLnBrk="1" hangingPunct="1"/>
            <a:endParaRPr lang="en-US" altLang="en-US" i="1" dirty="0"/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en-US" dirty="0"/>
              <a:t>Or</a:t>
            </a:r>
          </a:p>
          <a:p>
            <a:pPr lvl="1" eaLnBrk="1" hangingPunct="1"/>
            <a:r>
              <a:rPr lang="en-US" altLang="en-US" dirty="0"/>
              <a:t>How much work is done for each call?</a:t>
            </a:r>
          </a:p>
          <a:p>
            <a:pPr lvl="1" eaLnBrk="1" hangingPunct="1"/>
            <a:r>
              <a:rPr lang="en-US" altLang="en-US" dirty="0"/>
              <a:t>How many calls?</a:t>
            </a:r>
          </a:p>
          <a:p>
            <a:pPr lvl="1" eaLnBrk="1" hangingPunct="1"/>
            <a:r>
              <a:rPr lang="el-GR" altLang="en-US" dirty="0">
                <a:solidFill>
                  <a:srgbClr val="0033CC"/>
                </a:solidFill>
                <a:cs typeface="Arial" panose="020B0604020202020204" pitchFamily="34" charset="0"/>
              </a:rPr>
              <a:t>Θ</a:t>
            </a:r>
            <a:r>
              <a:rPr lang="en-US" altLang="en-US" dirty="0">
                <a:solidFill>
                  <a:srgbClr val="0033CC"/>
                </a:solidFill>
                <a:cs typeface="Arial" panose="020B0604020202020204" pitchFamily="34" charset="0"/>
              </a:rPr>
              <a:t>(n)</a:t>
            </a:r>
            <a:endParaRPr lang="el-GR" altLang="en-US" dirty="0">
              <a:solidFill>
                <a:srgbClr val="0033CC"/>
              </a:solidFill>
              <a:cs typeface="Arial" panose="020B0604020202020204" pitchFamily="34" charset="0"/>
            </a:endParaRPr>
          </a:p>
        </p:txBody>
      </p:sp>
      <p:graphicFrame>
        <p:nvGraphicFramePr>
          <p:cNvPr id="55301" name="Object 5">
            <a:extLst>
              <a:ext uri="{FF2B5EF4-FFF2-40B4-BE49-F238E27FC236}">
                <a16:creationId xmlns:a16="http://schemas.microsoft.com/office/drawing/2014/main" id="{337FB009-CAE5-A24E-BA9E-CDDDE6115F8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0" y="3429000"/>
          <a:ext cx="4876800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5351700" imgH="4686300" progId="Equation.3">
                  <p:embed/>
                </p:oleObj>
              </mc:Choice>
              <mc:Fallback>
                <p:oleObj name="Equation" r:id="rId2" imgW="45351700" imgH="4686300" progId="Equation.3">
                  <p:embed/>
                  <p:pic>
                    <p:nvPicPr>
                      <p:cNvPr id="55301" name="Object 5">
                        <a:extLst>
                          <a:ext uri="{FF2B5EF4-FFF2-40B4-BE49-F238E27FC236}">
                            <a16:creationId xmlns:a16="http://schemas.microsoft.com/office/drawing/2014/main" id="{337FB009-CAE5-A24E-BA9E-CDDDE6115F8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429000"/>
                        <a:ext cx="4876800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3492" name="Picture 7">
            <a:extLst>
              <a:ext uri="{FF2B5EF4-FFF2-40B4-BE49-F238E27FC236}">
                <a16:creationId xmlns:a16="http://schemas.microsoft.com/office/drawing/2014/main" id="{72C80B95-439A-A142-B9F3-DD60B76282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0653" y="122238"/>
            <a:ext cx="4114800" cy="139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6781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1D7B9EA-5368-AA48-930D-689785C381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What about?</a:t>
            </a:r>
          </a:p>
        </p:txBody>
      </p:sp>
      <p:pic>
        <p:nvPicPr>
          <p:cNvPr id="64514" name="Picture 4" descr="preorderTreeWalk">
            <a:extLst>
              <a:ext uri="{FF2B5EF4-FFF2-40B4-BE49-F238E27FC236}">
                <a16:creationId xmlns:a16="http://schemas.microsoft.com/office/drawing/2014/main" id="{08D18FD1-F979-3446-B833-26F690DC44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362200"/>
            <a:ext cx="5562600" cy="186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088937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1D250884-0661-7A46-AC2E-43B1BCAFF0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639762"/>
          </a:xfrm>
        </p:spPr>
        <p:txBody>
          <a:bodyPr/>
          <a:lstStyle/>
          <a:p>
            <a:pPr eaLnBrk="1" hangingPunct="1">
              <a:defRPr/>
            </a:pPr>
            <a:r>
              <a:rPr lang="en-US" sz="3500">
                <a:cs typeface="+mj-cs"/>
              </a:rPr>
              <a:t>Preorder traversal</a:t>
            </a:r>
          </a:p>
        </p:txBody>
      </p:sp>
      <p:pic>
        <p:nvPicPr>
          <p:cNvPr id="65538" name="Picture 3" descr="preorderTreeWalk">
            <a:extLst>
              <a:ext uri="{FF2B5EF4-FFF2-40B4-BE49-F238E27FC236}">
                <a16:creationId xmlns:a16="http://schemas.microsoft.com/office/drawing/2014/main" id="{B4DB7A32-E7C7-314A-8266-A8C1C4ACE8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728"/>
          <a:stretch>
            <a:fillRect/>
          </a:stretch>
        </p:blipFill>
        <p:spPr bwMode="auto">
          <a:xfrm>
            <a:off x="4800600" y="304800"/>
            <a:ext cx="2971800" cy="128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39" name="Text Box 4">
            <a:extLst>
              <a:ext uri="{FF2B5EF4-FFF2-40B4-BE49-F238E27FC236}">
                <a16:creationId xmlns:a16="http://schemas.microsoft.com/office/drawing/2014/main" id="{B95EEDD7-B413-0F44-82ED-0849D69225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36576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12</a:t>
            </a:r>
          </a:p>
        </p:txBody>
      </p:sp>
      <p:sp>
        <p:nvSpPr>
          <p:cNvPr id="65540" name="Oval 5">
            <a:extLst>
              <a:ext uri="{FF2B5EF4-FFF2-40B4-BE49-F238E27FC236}">
                <a16:creationId xmlns:a16="http://schemas.microsoft.com/office/drawing/2014/main" id="{8A05F3B1-BFC1-D64C-873A-71BE2826F5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35814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5541" name="Text Box 6">
            <a:extLst>
              <a:ext uri="{FF2B5EF4-FFF2-40B4-BE49-F238E27FC236}">
                <a16:creationId xmlns:a16="http://schemas.microsoft.com/office/drawing/2014/main" id="{45656350-57DE-3D43-8D35-2E7E281C7E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45720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8</a:t>
            </a:r>
          </a:p>
        </p:txBody>
      </p:sp>
      <p:sp>
        <p:nvSpPr>
          <p:cNvPr id="65542" name="Oval 7">
            <a:extLst>
              <a:ext uri="{FF2B5EF4-FFF2-40B4-BE49-F238E27FC236}">
                <a16:creationId xmlns:a16="http://schemas.microsoft.com/office/drawing/2014/main" id="{550BC74C-C292-1649-9317-E738F465E2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4958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5543" name="Text Box 8">
            <a:extLst>
              <a:ext uri="{FF2B5EF4-FFF2-40B4-BE49-F238E27FC236}">
                <a16:creationId xmlns:a16="http://schemas.microsoft.com/office/drawing/2014/main" id="{5597F6CA-A82A-764C-994B-B3C207395D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60198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 5</a:t>
            </a:r>
          </a:p>
        </p:txBody>
      </p:sp>
      <p:sp>
        <p:nvSpPr>
          <p:cNvPr id="65544" name="Oval 9">
            <a:extLst>
              <a:ext uri="{FF2B5EF4-FFF2-40B4-BE49-F238E27FC236}">
                <a16:creationId xmlns:a16="http://schemas.microsoft.com/office/drawing/2014/main" id="{B191D191-0D4F-1947-B391-E53CA3E020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59436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5545" name="Line 10">
            <a:extLst>
              <a:ext uri="{FF2B5EF4-FFF2-40B4-BE49-F238E27FC236}">
                <a16:creationId xmlns:a16="http://schemas.microsoft.com/office/drawing/2014/main" id="{DDA3BC53-D140-0945-A205-6FBDA61D8C0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2000" y="4953000"/>
            <a:ext cx="8382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46" name="Line 11">
            <a:extLst>
              <a:ext uri="{FF2B5EF4-FFF2-40B4-BE49-F238E27FC236}">
                <a16:creationId xmlns:a16="http://schemas.microsoft.com/office/drawing/2014/main" id="{C9B2E3B9-5C73-D24B-BA08-A57C434D30C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81200" y="4038600"/>
            <a:ext cx="838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47" name="Text Box 12">
            <a:extLst>
              <a:ext uri="{FF2B5EF4-FFF2-40B4-BE49-F238E27FC236}">
                <a16:creationId xmlns:a16="http://schemas.microsoft.com/office/drawing/2014/main" id="{EF4440E1-AD81-AA46-A7B2-5789BAD91D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59436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9</a:t>
            </a:r>
          </a:p>
        </p:txBody>
      </p:sp>
      <p:sp>
        <p:nvSpPr>
          <p:cNvPr id="65548" name="Oval 13">
            <a:extLst>
              <a:ext uri="{FF2B5EF4-FFF2-40B4-BE49-F238E27FC236}">
                <a16:creationId xmlns:a16="http://schemas.microsoft.com/office/drawing/2014/main" id="{EAAE8B57-92AE-D74B-8DED-56FB2DE28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58674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5549" name="Text Box 14">
            <a:extLst>
              <a:ext uri="{FF2B5EF4-FFF2-40B4-BE49-F238E27FC236}">
                <a16:creationId xmlns:a16="http://schemas.microsoft.com/office/drawing/2014/main" id="{73B596FA-79FC-4D4F-BA3B-AF54D2DC21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45720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/>
          </a:p>
        </p:txBody>
      </p:sp>
      <p:sp>
        <p:nvSpPr>
          <p:cNvPr id="65550" name="Oval 15">
            <a:extLst>
              <a:ext uri="{FF2B5EF4-FFF2-40B4-BE49-F238E27FC236}">
                <a16:creationId xmlns:a16="http://schemas.microsoft.com/office/drawing/2014/main" id="{5A099076-6097-0248-8D5A-FB07D41664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44958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5551" name="Text Box 16">
            <a:extLst>
              <a:ext uri="{FF2B5EF4-FFF2-40B4-BE49-F238E27FC236}">
                <a16:creationId xmlns:a16="http://schemas.microsoft.com/office/drawing/2014/main" id="{7FDF740B-07BD-014D-868A-B8C88798DA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5957888"/>
            <a:ext cx="60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20</a:t>
            </a:r>
          </a:p>
        </p:txBody>
      </p:sp>
      <p:sp>
        <p:nvSpPr>
          <p:cNvPr id="65552" name="Oval 17">
            <a:extLst>
              <a:ext uri="{FF2B5EF4-FFF2-40B4-BE49-F238E27FC236}">
                <a16:creationId xmlns:a16="http://schemas.microsoft.com/office/drawing/2014/main" id="{B49C47E1-6640-7440-8D27-3D609051B5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58674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5553" name="Line 18">
            <a:extLst>
              <a:ext uri="{FF2B5EF4-FFF2-40B4-BE49-F238E27FC236}">
                <a16:creationId xmlns:a16="http://schemas.microsoft.com/office/drawing/2014/main" id="{7EF5A401-5C64-074D-BBD0-D30DE977B35D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5029200"/>
            <a:ext cx="381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54" name="Line 19">
            <a:extLst>
              <a:ext uri="{FF2B5EF4-FFF2-40B4-BE49-F238E27FC236}">
                <a16:creationId xmlns:a16="http://schemas.microsoft.com/office/drawing/2014/main" id="{5BD08FB8-7AB3-8F45-8EC1-1E91F80D75DD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40386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55" name="Line 20">
            <a:extLst>
              <a:ext uri="{FF2B5EF4-FFF2-40B4-BE49-F238E27FC236}">
                <a16:creationId xmlns:a16="http://schemas.microsoft.com/office/drawing/2014/main" id="{6F74C67D-98D3-A148-8D1A-549F9A064D2E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4953000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56" name="Text Box 21">
            <a:extLst>
              <a:ext uri="{FF2B5EF4-FFF2-40B4-BE49-F238E27FC236}">
                <a16:creationId xmlns:a16="http://schemas.microsoft.com/office/drawing/2014/main" id="{BCABBC9D-C2E3-8C4C-9760-EB13CDD514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4586288"/>
            <a:ext cx="60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14</a:t>
            </a:r>
          </a:p>
        </p:txBody>
      </p:sp>
      <p:sp>
        <p:nvSpPr>
          <p:cNvPr id="49175" name="Text Box 23">
            <a:extLst>
              <a:ext uri="{FF2B5EF4-FFF2-40B4-BE49-F238E27FC236}">
                <a16:creationId xmlns:a16="http://schemas.microsoft.com/office/drawing/2014/main" id="{88CE5856-2B31-4F4B-97D5-59D6ED79B2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828800"/>
            <a:ext cx="3886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/>
              <a:t>12, 8, 5, 9, 14, 20</a:t>
            </a:r>
          </a:p>
        </p:txBody>
      </p:sp>
      <p:sp>
        <p:nvSpPr>
          <p:cNvPr id="49176" name="Text Box 24">
            <a:extLst>
              <a:ext uri="{FF2B5EF4-FFF2-40B4-BE49-F238E27FC236}">
                <a16:creationId xmlns:a16="http://schemas.microsoft.com/office/drawing/2014/main" id="{B8221E8A-7BF8-9849-B3EC-5DF88AE0B7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590800"/>
            <a:ext cx="2819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>
                <a:solidFill>
                  <a:srgbClr val="FF0000"/>
                </a:solidFill>
              </a:rPr>
              <a:t>How is this useful?</a:t>
            </a:r>
          </a:p>
        </p:txBody>
      </p:sp>
      <p:sp>
        <p:nvSpPr>
          <p:cNvPr id="49177" name="Rectangle 25">
            <a:extLst>
              <a:ext uri="{FF2B5EF4-FFF2-40B4-BE49-F238E27FC236}">
                <a16:creationId xmlns:a16="http://schemas.microsoft.com/office/drawing/2014/main" id="{1AF111FD-EF9F-1F48-ACF4-EAFA9F53CC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562600" y="2362200"/>
            <a:ext cx="3429000" cy="3768725"/>
          </a:xfrm>
        </p:spPr>
        <p:txBody>
          <a:bodyPr/>
          <a:lstStyle/>
          <a:p>
            <a:pPr marL="0" indent="0" eaLnBrk="1" hangingPunct="1">
              <a:buFont typeface="Wingdings" charset="0"/>
              <a:buNone/>
              <a:defRPr/>
            </a:pPr>
            <a:r>
              <a:rPr lang="en-US" sz="2200" dirty="0">
                <a:cs typeface="+mn-cs"/>
              </a:rPr>
              <a:t>Tree copying: insert in to new tree in preorder</a:t>
            </a:r>
          </a:p>
          <a:p>
            <a:pPr marL="0" indent="0" eaLnBrk="1" hangingPunct="1">
              <a:buFont typeface="Wingdings" charset="0"/>
              <a:buNone/>
              <a:defRPr/>
            </a:pPr>
            <a:endParaRPr lang="en-US" sz="2200" dirty="0">
              <a:cs typeface="+mn-cs"/>
            </a:endParaRPr>
          </a:p>
          <a:p>
            <a:pPr marL="0" indent="0" eaLnBrk="1" hangingPunct="1">
              <a:buFont typeface="Wingdings" charset="0"/>
              <a:buNone/>
              <a:defRPr/>
            </a:pPr>
            <a:r>
              <a:rPr lang="en-US" sz="2200" dirty="0">
                <a:cs typeface="+mn-cs"/>
              </a:rPr>
              <a:t>prefix notation: (2+3)*4 -&gt; * + 2 3 4</a:t>
            </a:r>
          </a:p>
        </p:txBody>
      </p:sp>
    </p:spTree>
    <p:extLst>
      <p:ext uri="{BB962C8B-B14F-4D97-AF65-F5344CB8AC3E}">
        <p14:creationId xmlns:p14="http://schemas.microsoft.com/office/powerpoint/2010/main" val="2459157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75" grpId="0"/>
      <p:bldP spid="49176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42CE15A5-2A85-6941-9CBD-24CECC22F1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What about?</a:t>
            </a:r>
          </a:p>
        </p:txBody>
      </p:sp>
      <p:pic>
        <p:nvPicPr>
          <p:cNvPr id="66562" name="Picture 4" descr="postorderTreeWalk">
            <a:extLst>
              <a:ext uri="{FF2B5EF4-FFF2-40B4-BE49-F238E27FC236}">
                <a16:creationId xmlns:a16="http://schemas.microsoft.com/office/drawing/2014/main" id="{34319E8F-0BC7-3346-BEB2-538EAB25AC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438400"/>
            <a:ext cx="5715000" cy="191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833831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50E6C998-A198-8947-A4D0-B49BB7F542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639762"/>
          </a:xfrm>
        </p:spPr>
        <p:txBody>
          <a:bodyPr/>
          <a:lstStyle/>
          <a:p>
            <a:pPr eaLnBrk="1" hangingPunct="1">
              <a:defRPr/>
            </a:pPr>
            <a:r>
              <a:rPr lang="en-US" sz="3500">
                <a:cs typeface="+mj-cs"/>
              </a:rPr>
              <a:t>Postorder traversal</a:t>
            </a:r>
          </a:p>
        </p:txBody>
      </p:sp>
      <p:sp>
        <p:nvSpPr>
          <p:cNvPr id="67586" name="Text Box 4">
            <a:extLst>
              <a:ext uri="{FF2B5EF4-FFF2-40B4-BE49-F238E27FC236}">
                <a16:creationId xmlns:a16="http://schemas.microsoft.com/office/drawing/2014/main" id="{84BA5527-E872-6F47-878A-E733B565AC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36576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12</a:t>
            </a:r>
          </a:p>
        </p:txBody>
      </p:sp>
      <p:sp>
        <p:nvSpPr>
          <p:cNvPr id="67587" name="Oval 5">
            <a:extLst>
              <a:ext uri="{FF2B5EF4-FFF2-40B4-BE49-F238E27FC236}">
                <a16:creationId xmlns:a16="http://schemas.microsoft.com/office/drawing/2014/main" id="{FF6073A4-628B-7241-B5EF-F5859A16D6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35814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7588" name="Text Box 6">
            <a:extLst>
              <a:ext uri="{FF2B5EF4-FFF2-40B4-BE49-F238E27FC236}">
                <a16:creationId xmlns:a16="http://schemas.microsoft.com/office/drawing/2014/main" id="{4377358F-EB9E-EE4E-AB19-392B4E2F61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45720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8</a:t>
            </a:r>
          </a:p>
        </p:txBody>
      </p:sp>
      <p:sp>
        <p:nvSpPr>
          <p:cNvPr id="67589" name="Oval 7">
            <a:extLst>
              <a:ext uri="{FF2B5EF4-FFF2-40B4-BE49-F238E27FC236}">
                <a16:creationId xmlns:a16="http://schemas.microsoft.com/office/drawing/2014/main" id="{D26F843A-675C-CB4E-825A-D9D2EFB69D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4958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7590" name="Text Box 8">
            <a:extLst>
              <a:ext uri="{FF2B5EF4-FFF2-40B4-BE49-F238E27FC236}">
                <a16:creationId xmlns:a16="http://schemas.microsoft.com/office/drawing/2014/main" id="{87235CB6-C00E-2240-BA6E-EEB28BBE44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60198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 5</a:t>
            </a:r>
          </a:p>
        </p:txBody>
      </p:sp>
      <p:sp>
        <p:nvSpPr>
          <p:cNvPr id="67591" name="Oval 9">
            <a:extLst>
              <a:ext uri="{FF2B5EF4-FFF2-40B4-BE49-F238E27FC236}">
                <a16:creationId xmlns:a16="http://schemas.microsoft.com/office/drawing/2014/main" id="{3D91BCBC-7ED8-7246-8891-09FFDB7145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59436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7592" name="Line 10">
            <a:extLst>
              <a:ext uri="{FF2B5EF4-FFF2-40B4-BE49-F238E27FC236}">
                <a16:creationId xmlns:a16="http://schemas.microsoft.com/office/drawing/2014/main" id="{B346C4EE-AB94-0A48-B0D3-1E21075BE97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2000" y="4953000"/>
            <a:ext cx="8382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593" name="Line 11">
            <a:extLst>
              <a:ext uri="{FF2B5EF4-FFF2-40B4-BE49-F238E27FC236}">
                <a16:creationId xmlns:a16="http://schemas.microsoft.com/office/drawing/2014/main" id="{9423577F-2888-2C4C-8666-3FEF52F5154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81200" y="4038600"/>
            <a:ext cx="838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594" name="Text Box 12">
            <a:extLst>
              <a:ext uri="{FF2B5EF4-FFF2-40B4-BE49-F238E27FC236}">
                <a16:creationId xmlns:a16="http://schemas.microsoft.com/office/drawing/2014/main" id="{DAF0B87D-ABD5-8741-AE51-6415E7CD17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59436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9</a:t>
            </a:r>
          </a:p>
        </p:txBody>
      </p:sp>
      <p:sp>
        <p:nvSpPr>
          <p:cNvPr id="67595" name="Oval 13">
            <a:extLst>
              <a:ext uri="{FF2B5EF4-FFF2-40B4-BE49-F238E27FC236}">
                <a16:creationId xmlns:a16="http://schemas.microsoft.com/office/drawing/2014/main" id="{D6C155F8-30C2-E24D-9AD0-5D0C7DC6AA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58674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7596" name="Text Box 14">
            <a:extLst>
              <a:ext uri="{FF2B5EF4-FFF2-40B4-BE49-F238E27FC236}">
                <a16:creationId xmlns:a16="http://schemas.microsoft.com/office/drawing/2014/main" id="{33274146-2877-6943-92C9-DDA2B6DE39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45720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/>
          </a:p>
        </p:txBody>
      </p:sp>
      <p:sp>
        <p:nvSpPr>
          <p:cNvPr id="67597" name="Oval 15">
            <a:extLst>
              <a:ext uri="{FF2B5EF4-FFF2-40B4-BE49-F238E27FC236}">
                <a16:creationId xmlns:a16="http://schemas.microsoft.com/office/drawing/2014/main" id="{A5E90E7F-E760-EE43-B91E-92B954C333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44958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7598" name="Text Box 16">
            <a:extLst>
              <a:ext uri="{FF2B5EF4-FFF2-40B4-BE49-F238E27FC236}">
                <a16:creationId xmlns:a16="http://schemas.microsoft.com/office/drawing/2014/main" id="{23829C61-F257-1B46-8EE8-9348DBAF59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5957888"/>
            <a:ext cx="60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20</a:t>
            </a:r>
          </a:p>
        </p:txBody>
      </p:sp>
      <p:sp>
        <p:nvSpPr>
          <p:cNvPr id="67599" name="Oval 17">
            <a:extLst>
              <a:ext uri="{FF2B5EF4-FFF2-40B4-BE49-F238E27FC236}">
                <a16:creationId xmlns:a16="http://schemas.microsoft.com/office/drawing/2014/main" id="{E5622226-4E22-CD4F-9FD8-8F625FE87A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58674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7600" name="Line 18">
            <a:extLst>
              <a:ext uri="{FF2B5EF4-FFF2-40B4-BE49-F238E27FC236}">
                <a16:creationId xmlns:a16="http://schemas.microsoft.com/office/drawing/2014/main" id="{36318CC9-7A50-EE4F-B503-73FD4134D01C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5029200"/>
            <a:ext cx="381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601" name="Line 19">
            <a:extLst>
              <a:ext uri="{FF2B5EF4-FFF2-40B4-BE49-F238E27FC236}">
                <a16:creationId xmlns:a16="http://schemas.microsoft.com/office/drawing/2014/main" id="{089EE434-EFD1-CC4A-BF29-CD3A37B4637E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40386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602" name="Line 20">
            <a:extLst>
              <a:ext uri="{FF2B5EF4-FFF2-40B4-BE49-F238E27FC236}">
                <a16:creationId xmlns:a16="http://schemas.microsoft.com/office/drawing/2014/main" id="{A2E4D001-88E4-0F46-A288-DCE7A9B4F657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4953000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603" name="Text Box 21">
            <a:extLst>
              <a:ext uri="{FF2B5EF4-FFF2-40B4-BE49-F238E27FC236}">
                <a16:creationId xmlns:a16="http://schemas.microsoft.com/office/drawing/2014/main" id="{6EE07591-D983-4F41-921F-621932208E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4586288"/>
            <a:ext cx="60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14</a:t>
            </a:r>
          </a:p>
        </p:txBody>
      </p:sp>
      <p:sp>
        <p:nvSpPr>
          <p:cNvPr id="52246" name="Text Box 22">
            <a:extLst>
              <a:ext uri="{FF2B5EF4-FFF2-40B4-BE49-F238E27FC236}">
                <a16:creationId xmlns:a16="http://schemas.microsoft.com/office/drawing/2014/main" id="{9DAD5410-B13F-8A48-88EB-70F472A6CC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828800"/>
            <a:ext cx="2743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/>
              <a:t>5, 9, 8, 20, 14, 12</a:t>
            </a:r>
          </a:p>
        </p:txBody>
      </p:sp>
      <p:sp>
        <p:nvSpPr>
          <p:cNvPr id="52247" name="Text Box 23">
            <a:extLst>
              <a:ext uri="{FF2B5EF4-FFF2-40B4-BE49-F238E27FC236}">
                <a16:creationId xmlns:a16="http://schemas.microsoft.com/office/drawing/2014/main" id="{E66BCE43-FA2C-BC46-A0E4-05ED4C86BD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590800"/>
            <a:ext cx="2819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>
                <a:solidFill>
                  <a:srgbClr val="FF0000"/>
                </a:solidFill>
              </a:rPr>
              <a:t>How is this useful?</a:t>
            </a:r>
          </a:p>
        </p:txBody>
      </p:sp>
      <p:sp>
        <p:nvSpPr>
          <p:cNvPr id="52248" name="Rectangle 24">
            <a:extLst>
              <a:ext uri="{FF2B5EF4-FFF2-40B4-BE49-F238E27FC236}">
                <a16:creationId xmlns:a16="http://schemas.microsoft.com/office/drawing/2014/main" id="{3981F947-8B84-8443-B2A1-CBA3E36C74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562600" y="2362200"/>
            <a:ext cx="3124200" cy="3768725"/>
          </a:xfrm>
        </p:spPr>
        <p:txBody>
          <a:bodyPr/>
          <a:lstStyle/>
          <a:p>
            <a:pPr marL="0" indent="0" eaLnBrk="1" hangingPunct="1">
              <a:buFont typeface="Wingdings" charset="0"/>
              <a:buNone/>
              <a:defRPr/>
            </a:pPr>
            <a:r>
              <a:rPr lang="en-US" sz="2200" dirty="0">
                <a:cs typeface="+mn-cs"/>
              </a:rPr>
              <a:t>postfix notation: (2+3)*4 -&gt; 4 3 2 + *</a:t>
            </a:r>
          </a:p>
          <a:p>
            <a:pPr marL="0" indent="0" eaLnBrk="1" hangingPunct="1">
              <a:buFont typeface="Wingdings" charset="0"/>
              <a:buNone/>
              <a:defRPr/>
            </a:pPr>
            <a:endParaRPr lang="en-US" sz="2200" dirty="0">
              <a:cs typeface="+mn-cs"/>
            </a:endParaRPr>
          </a:p>
          <a:p>
            <a:pPr marL="0" indent="0" eaLnBrk="1" hangingPunct="1">
              <a:buFont typeface="Wingdings" charset="0"/>
              <a:buNone/>
              <a:defRPr/>
            </a:pPr>
            <a:r>
              <a:rPr lang="en-US" sz="2200" dirty="0">
                <a:cs typeface="+mn-cs"/>
              </a:rPr>
              <a:t>?</a:t>
            </a:r>
          </a:p>
        </p:txBody>
      </p:sp>
      <p:pic>
        <p:nvPicPr>
          <p:cNvPr id="67607" name="Picture 25" descr="postorderTreeWalk">
            <a:extLst>
              <a:ext uri="{FF2B5EF4-FFF2-40B4-BE49-F238E27FC236}">
                <a16:creationId xmlns:a16="http://schemas.microsoft.com/office/drawing/2014/main" id="{18B8FE4E-2BAB-C446-829C-7557DE4717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529"/>
          <a:stretch>
            <a:fillRect/>
          </a:stretch>
        </p:blipFill>
        <p:spPr bwMode="auto">
          <a:xfrm>
            <a:off x="4800600" y="246063"/>
            <a:ext cx="3048000" cy="1354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6870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46" grpId="0"/>
      <p:bldP spid="52247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54344255-7C20-0745-AD6F-67FF2B51C4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Min/Max</a:t>
            </a:r>
          </a:p>
        </p:txBody>
      </p:sp>
      <p:sp>
        <p:nvSpPr>
          <p:cNvPr id="68610" name="Text Box 21">
            <a:extLst>
              <a:ext uri="{FF2B5EF4-FFF2-40B4-BE49-F238E27FC236}">
                <a16:creationId xmlns:a16="http://schemas.microsoft.com/office/drawing/2014/main" id="{F5104F38-FAE3-3946-B550-073D66374C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36576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12</a:t>
            </a:r>
          </a:p>
        </p:txBody>
      </p:sp>
      <p:sp>
        <p:nvSpPr>
          <p:cNvPr id="68611" name="Oval 22">
            <a:extLst>
              <a:ext uri="{FF2B5EF4-FFF2-40B4-BE49-F238E27FC236}">
                <a16:creationId xmlns:a16="http://schemas.microsoft.com/office/drawing/2014/main" id="{4092D1F5-BC32-BB4E-97A5-7C24312A8F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35814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8612" name="Text Box 23">
            <a:extLst>
              <a:ext uri="{FF2B5EF4-FFF2-40B4-BE49-F238E27FC236}">
                <a16:creationId xmlns:a16="http://schemas.microsoft.com/office/drawing/2014/main" id="{E866AA19-8B4C-5149-B582-EF1C45C54B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45720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8</a:t>
            </a:r>
          </a:p>
        </p:txBody>
      </p:sp>
      <p:sp>
        <p:nvSpPr>
          <p:cNvPr id="68613" name="Oval 24">
            <a:extLst>
              <a:ext uri="{FF2B5EF4-FFF2-40B4-BE49-F238E27FC236}">
                <a16:creationId xmlns:a16="http://schemas.microsoft.com/office/drawing/2014/main" id="{82160DAC-BF5C-264D-995B-34C44663CB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4958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8614" name="Text Box 25">
            <a:extLst>
              <a:ext uri="{FF2B5EF4-FFF2-40B4-BE49-F238E27FC236}">
                <a16:creationId xmlns:a16="http://schemas.microsoft.com/office/drawing/2014/main" id="{663E4C26-3A9D-0A43-AD47-A9E03FEE26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60198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 5</a:t>
            </a:r>
          </a:p>
        </p:txBody>
      </p:sp>
      <p:sp>
        <p:nvSpPr>
          <p:cNvPr id="68615" name="Oval 26">
            <a:extLst>
              <a:ext uri="{FF2B5EF4-FFF2-40B4-BE49-F238E27FC236}">
                <a16:creationId xmlns:a16="http://schemas.microsoft.com/office/drawing/2014/main" id="{860E76CE-036F-9D44-BD70-4F1043E183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59436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8616" name="Line 27">
            <a:extLst>
              <a:ext uri="{FF2B5EF4-FFF2-40B4-BE49-F238E27FC236}">
                <a16:creationId xmlns:a16="http://schemas.microsoft.com/office/drawing/2014/main" id="{02B195E1-A16C-4549-A895-4B222A1A848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2000" y="4953000"/>
            <a:ext cx="8382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17" name="Line 28">
            <a:extLst>
              <a:ext uri="{FF2B5EF4-FFF2-40B4-BE49-F238E27FC236}">
                <a16:creationId xmlns:a16="http://schemas.microsoft.com/office/drawing/2014/main" id="{5AF2F17D-B251-2048-BC34-0F7CCD63277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81200" y="4038600"/>
            <a:ext cx="838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18" name="Text Box 29">
            <a:extLst>
              <a:ext uri="{FF2B5EF4-FFF2-40B4-BE49-F238E27FC236}">
                <a16:creationId xmlns:a16="http://schemas.microsoft.com/office/drawing/2014/main" id="{58E59B68-E557-1D46-AE67-91366D6062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59436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9</a:t>
            </a:r>
          </a:p>
        </p:txBody>
      </p:sp>
      <p:sp>
        <p:nvSpPr>
          <p:cNvPr id="68619" name="Oval 30">
            <a:extLst>
              <a:ext uri="{FF2B5EF4-FFF2-40B4-BE49-F238E27FC236}">
                <a16:creationId xmlns:a16="http://schemas.microsoft.com/office/drawing/2014/main" id="{76DEBCAC-2D4B-9745-B275-5A0C085443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58674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8620" name="Text Box 31">
            <a:extLst>
              <a:ext uri="{FF2B5EF4-FFF2-40B4-BE49-F238E27FC236}">
                <a16:creationId xmlns:a16="http://schemas.microsoft.com/office/drawing/2014/main" id="{AB095958-DBD9-CC4B-BDBC-D036760613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45720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/>
          </a:p>
        </p:txBody>
      </p:sp>
      <p:sp>
        <p:nvSpPr>
          <p:cNvPr id="68621" name="Oval 32">
            <a:extLst>
              <a:ext uri="{FF2B5EF4-FFF2-40B4-BE49-F238E27FC236}">
                <a16:creationId xmlns:a16="http://schemas.microsoft.com/office/drawing/2014/main" id="{F17D8E40-673B-B14B-A20E-BBA5FB9C76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44958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8622" name="Text Box 33">
            <a:extLst>
              <a:ext uri="{FF2B5EF4-FFF2-40B4-BE49-F238E27FC236}">
                <a16:creationId xmlns:a16="http://schemas.microsoft.com/office/drawing/2014/main" id="{DEEC49FD-76DF-BE4E-A2AD-379641FC65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5957888"/>
            <a:ext cx="60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20</a:t>
            </a:r>
          </a:p>
        </p:txBody>
      </p:sp>
      <p:sp>
        <p:nvSpPr>
          <p:cNvPr id="68623" name="Oval 34">
            <a:extLst>
              <a:ext uri="{FF2B5EF4-FFF2-40B4-BE49-F238E27FC236}">
                <a16:creationId xmlns:a16="http://schemas.microsoft.com/office/drawing/2014/main" id="{1771467A-9547-2540-9A12-83362746C4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58674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8624" name="Line 35">
            <a:extLst>
              <a:ext uri="{FF2B5EF4-FFF2-40B4-BE49-F238E27FC236}">
                <a16:creationId xmlns:a16="http://schemas.microsoft.com/office/drawing/2014/main" id="{572A9D6E-A5AC-DC46-B88E-160092571470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5029200"/>
            <a:ext cx="381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25" name="Line 36">
            <a:extLst>
              <a:ext uri="{FF2B5EF4-FFF2-40B4-BE49-F238E27FC236}">
                <a16:creationId xmlns:a16="http://schemas.microsoft.com/office/drawing/2014/main" id="{7C42BF1B-9F95-A14D-99E4-44399FA0449B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40386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26" name="Line 37">
            <a:extLst>
              <a:ext uri="{FF2B5EF4-FFF2-40B4-BE49-F238E27FC236}">
                <a16:creationId xmlns:a16="http://schemas.microsoft.com/office/drawing/2014/main" id="{11AC1DF7-DD6E-7A4F-96D8-6B98FC0D13F2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4953000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27" name="Text Box 38">
            <a:extLst>
              <a:ext uri="{FF2B5EF4-FFF2-40B4-BE49-F238E27FC236}">
                <a16:creationId xmlns:a16="http://schemas.microsoft.com/office/drawing/2014/main" id="{DD7B4C50-AE37-FF48-B7F5-84861A2EC4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4586288"/>
            <a:ext cx="60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14</a:t>
            </a:r>
          </a:p>
        </p:txBody>
      </p:sp>
      <p:pic>
        <p:nvPicPr>
          <p:cNvPr id="53288" name="Picture 40" descr="bstMin">
            <a:extLst>
              <a:ext uri="{FF2B5EF4-FFF2-40B4-BE49-F238E27FC236}">
                <a16:creationId xmlns:a16="http://schemas.microsoft.com/office/drawing/2014/main" id="{240E68DA-497D-1A49-B07D-E31B9C96B4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28800"/>
            <a:ext cx="3962400" cy="149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89" name="Picture 41" descr="bstIterMin">
            <a:extLst>
              <a:ext uri="{FF2B5EF4-FFF2-40B4-BE49-F238E27FC236}">
                <a16:creationId xmlns:a16="http://schemas.microsoft.com/office/drawing/2014/main" id="{2E8256A8-98DE-A74B-8A39-9C66BDFC95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828800"/>
            <a:ext cx="2667000" cy="1169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6247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96D6E8E6-1C56-B241-87F9-703C65BC4D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Running time of min/max?</a:t>
            </a:r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2CE59498-7ABC-6B4D-A7DA-84D303826F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3581400"/>
            <a:ext cx="8229600" cy="2549525"/>
          </a:xfrm>
        </p:spPr>
        <p:txBody>
          <a:bodyPr/>
          <a:lstStyle/>
          <a:p>
            <a:pPr marL="0" indent="0" eaLnBrk="1" hangingPunct="1">
              <a:buFont typeface="Wingdings" charset="0"/>
              <a:buNone/>
              <a:defRPr/>
            </a:pPr>
            <a:r>
              <a:rPr lang="en-US" dirty="0">
                <a:solidFill>
                  <a:srgbClr val="0000FF"/>
                </a:solidFill>
                <a:cs typeface="+mn-cs"/>
              </a:rPr>
              <a:t>O(height of the tree)</a:t>
            </a:r>
          </a:p>
        </p:txBody>
      </p:sp>
      <p:pic>
        <p:nvPicPr>
          <p:cNvPr id="69635" name="Picture 4" descr="bstMin">
            <a:extLst>
              <a:ext uri="{FF2B5EF4-FFF2-40B4-BE49-F238E27FC236}">
                <a16:creationId xmlns:a16="http://schemas.microsoft.com/office/drawing/2014/main" id="{4F9AC27A-D5FC-BD4C-8A25-811D12DD7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828800"/>
            <a:ext cx="3962400" cy="149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36" name="Picture 5" descr="bstIterMin">
            <a:extLst>
              <a:ext uri="{FF2B5EF4-FFF2-40B4-BE49-F238E27FC236}">
                <a16:creationId xmlns:a16="http://schemas.microsoft.com/office/drawing/2014/main" id="{E6513F96-6D94-8642-9602-4CE35B3840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7278" y="2019300"/>
            <a:ext cx="2971800" cy="1303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7703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3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D5A67261-268B-E842-85B8-C232927A0B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Successor and predecessor</a:t>
            </a:r>
          </a:p>
        </p:txBody>
      </p:sp>
      <p:sp>
        <p:nvSpPr>
          <p:cNvPr id="70658" name="Text Box 3">
            <a:extLst>
              <a:ext uri="{FF2B5EF4-FFF2-40B4-BE49-F238E27FC236}">
                <a16:creationId xmlns:a16="http://schemas.microsoft.com/office/drawing/2014/main" id="{EDC91620-9CA6-E942-98C1-EC297C867A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35052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12</a:t>
            </a:r>
          </a:p>
        </p:txBody>
      </p:sp>
      <p:sp>
        <p:nvSpPr>
          <p:cNvPr id="70659" name="Oval 4">
            <a:extLst>
              <a:ext uri="{FF2B5EF4-FFF2-40B4-BE49-F238E27FC236}">
                <a16:creationId xmlns:a16="http://schemas.microsoft.com/office/drawing/2014/main" id="{E85EB908-C1E3-0F47-86E7-483DBF6FAF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34290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0660" name="Text Box 5">
            <a:extLst>
              <a:ext uri="{FF2B5EF4-FFF2-40B4-BE49-F238E27FC236}">
                <a16:creationId xmlns:a16="http://schemas.microsoft.com/office/drawing/2014/main" id="{8320CD93-05D4-AD4E-8920-31802A84CA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44196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8</a:t>
            </a:r>
          </a:p>
        </p:txBody>
      </p:sp>
      <p:sp>
        <p:nvSpPr>
          <p:cNvPr id="70661" name="Oval 6">
            <a:extLst>
              <a:ext uri="{FF2B5EF4-FFF2-40B4-BE49-F238E27FC236}">
                <a16:creationId xmlns:a16="http://schemas.microsoft.com/office/drawing/2014/main" id="{45F705FC-297A-9B45-9232-D94C3FCC22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43434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0662" name="Text Box 7">
            <a:extLst>
              <a:ext uri="{FF2B5EF4-FFF2-40B4-BE49-F238E27FC236}">
                <a16:creationId xmlns:a16="http://schemas.microsoft.com/office/drawing/2014/main" id="{E3A475DC-6507-5E47-976D-5BA59F9ED3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58674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 5</a:t>
            </a:r>
          </a:p>
        </p:txBody>
      </p:sp>
      <p:sp>
        <p:nvSpPr>
          <p:cNvPr id="70663" name="Oval 8">
            <a:extLst>
              <a:ext uri="{FF2B5EF4-FFF2-40B4-BE49-F238E27FC236}">
                <a16:creationId xmlns:a16="http://schemas.microsoft.com/office/drawing/2014/main" id="{C9CD0D98-74A4-0B43-BC98-F5AE548976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57912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0664" name="Line 9">
            <a:extLst>
              <a:ext uri="{FF2B5EF4-FFF2-40B4-BE49-F238E27FC236}">
                <a16:creationId xmlns:a16="http://schemas.microsoft.com/office/drawing/2014/main" id="{2696840C-E5C2-B24D-9A6D-54D58540600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95400" y="4800600"/>
            <a:ext cx="8382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65" name="Line 10">
            <a:extLst>
              <a:ext uri="{FF2B5EF4-FFF2-40B4-BE49-F238E27FC236}">
                <a16:creationId xmlns:a16="http://schemas.microsoft.com/office/drawing/2014/main" id="{5AB2E84B-CB04-4344-B588-0202AC45E61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14600" y="3886200"/>
            <a:ext cx="838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66" name="Text Box 11">
            <a:extLst>
              <a:ext uri="{FF2B5EF4-FFF2-40B4-BE49-F238E27FC236}">
                <a16:creationId xmlns:a16="http://schemas.microsoft.com/office/drawing/2014/main" id="{5C75BD11-38B2-8944-A17A-873D5AADBF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57912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9</a:t>
            </a:r>
          </a:p>
        </p:txBody>
      </p:sp>
      <p:sp>
        <p:nvSpPr>
          <p:cNvPr id="70667" name="Oval 12">
            <a:extLst>
              <a:ext uri="{FF2B5EF4-FFF2-40B4-BE49-F238E27FC236}">
                <a16:creationId xmlns:a16="http://schemas.microsoft.com/office/drawing/2014/main" id="{02832AEF-BD35-0149-ACA5-EF43D9E0DB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57150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0668" name="Text Box 13">
            <a:extLst>
              <a:ext uri="{FF2B5EF4-FFF2-40B4-BE49-F238E27FC236}">
                <a16:creationId xmlns:a16="http://schemas.microsoft.com/office/drawing/2014/main" id="{12424164-0A14-2448-BA8A-517A406523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44196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/>
          </a:p>
        </p:txBody>
      </p:sp>
      <p:sp>
        <p:nvSpPr>
          <p:cNvPr id="70669" name="Oval 14">
            <a:extLst>
              <a:ext uri="{FF2B5EF4-FFF2-40B4-BE49-F238E27FC236}">
                <a16:creationId xmlns:a16="http://schemas.microsoft.com/office/drawing/2014/main" id="{329A3F2E-F886-5D42-B04F-C527FB90B4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43434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0670" name="Text Box 15">
            <a:extLst>
              <a:ext uri="{FF2B5EF4-FFF2-40B4-BE49-F238E27FC236}">
                <a16:creationId xmlns:a16="http://schemas.microsoft.com/office/drawing/2014/main" id="{8470DC0A-9AA2-BF41-B826-997BCF92C8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5805488"/>
            <a:ext cx="60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20</a:t>
            </a:r>
          </a:p>
        </p:txBody>
      </p:sp>
      <p:sp>
        <p:nvSpPr>
          <p:cNvPr id="70671" name="Oval 16">
            <a:extLst>
              <a:ext uri="{FF2B5EF4-FFF2-40B4-BE49-F238E27FC236}">
                <a16:creationId xmlns:a16="http://schemas.microsoft.com/office/drawing/2014/main" id="{5653E163-D4F8-2146-AECE-8341AC18DF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57150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0672" name="Line 17">
            <a:extLst>
              <a:ext uri="{FF2B5EF4-FFF2-40B4-BE49-F238E27FC236}">
                <a16:creationId xmlns:a16="http://schemas.microsoft.com/office/drawing/2014/main" id="{FFB8D5BE-73A6-8C4D-9A90-5E20C82BEE57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4876800"/>
            <a:ext cx="381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73" name="Line 18">
            <a:extLst>
              <a:ext uri="{FF2B5EF4-FFF2-40B4-BE49-F238E27FC236}">
                <a16:creationId xmlns:a16="http://schemas.microsoft.com/office/drawing/2014/main" id="{5CA8ED93-FDA1-EA42-9BCA-15DB57A46C36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38862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74" name="Line 19">
            <a:extLst>
              <a:ext uri="{FF2B5EF4-FFF2-40B4-BE49-F238E27FC236}">
                <a16:creationId xmlns:a16="http://schemas.microsoft.com/office/drawing/2014/main" id="{CDFEE9A4-7FA3-0F43-B01C-606D9DD921A4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4800600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75" name="Text Box 20">
            <a:extLst>
              <a:ext uri="{FF2B5EF4-FFF2-40B4-BE49-F238E27FC236}">
                <a16:creationId xmlns:a16="http://schemas.microsoft.com/office/drawing/2014/main" id="{B07FEAD4-89EF-C545-B9D7-EAC03740C9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4433888"/>
            <a:ext cx="60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14</a:t>
            </a:r>
          </a:p>
        </p:txBody>
      </p:sp>
      <p:sp>
        <p:nvSpPr>
          <p:cNvPr id="70676" name="Text Box 21">
            <a:extLst>
              <a:ext uri="{FF2B5EF4-FFF2-40B4-BE49-F238E27FC236}">
                <a16:creationId xmlns:a16="http://schemas.microsoft.com/office/drawing/2014/main" id="{16A3FCEA-AB49-BA49-8F4F-70C82FF99E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5805488"/>
            <a:ext cx="60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13</a:t>
            </a:r>
          </a:p>
        </p:txBody>
      </p:sp>
      <p:sp>
        <p:nvSpPr>
          <p:cNvPr id="70677" name="Oval 22">
            <a:extLst>
              <a:ext uri="{FF2B5EF4-FFF2-40B4-BE49-F238E27FC236}">
                <a16:creationId xmlns:a16="http://schemas.microsoft.com/office/drawing/2014/main" id="{EBBF4DBA-E567-784C-BE8F-15672FD2CD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57150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0678" name="Line 23">
            <a:extLst>
              <a:ext uri="{FF2B5EF4-FFF2-40B4-BE49-F238E27FC236}">
                <a16:creationId xmlns:a16="http://schemas.microsoft.com/office/drawing/2014/main" id="{4C63B697-E084-BA4E-83F4-EFFC7C92A3D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67200" y="4876800"/>
            <a:ext cx="304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79" name="Text Box 24">
            <a:extLst>
              <a:ext uri="{FF2B5EF4-FFF2-40B4-BE49-F238E27FC236}">
                <a16:creationId xmlns:a16="http://schemas.microsoft.com/office/drawing/2014/main" id="{700E195D-08A6-414D-9A4F-AE90F8FE48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1752600"/>
            <a:ext cx="3352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>
                <a:solidFill>
                  <a:srgbClr val="FF0000"/>
                </a:solidFill>
              </a:rPr>
              <a:t>Predecessor(12)?</a:t>
            </a:r>
          </a:p>
        </p:txBody>
      </p:sp>
      <p:sp>
        <p:nvSpPr>
          <p:cNvPr id="74777" name="Text Box 25">
            <a:extLst>
              <a:ext uri="{FF2B5EF4-FFF2-40B4-BE49-F238E27FC236}">
                <a16:creationId xmlns:a16="http://schemas.microsoft.com/office/drawing/2014/main" id="{C25CF45C-66C7-AE47-9418-CBFD70CBF6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1752600"/>
            <a:ext cx="99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>
                <a:solidFill>
                  <a:srgbClr val="0033CC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871383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7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1AC363F1-4617-914C-A78F-CE7CD9C491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Example</a:t>
            </a:r>
          </a:p>
        </p:txBody>
      </p:sp>
      <p:sp>
        <p:nvSpPr>
          <p:cNvPr id="18434" name="Text Box 25">
            <a:extLst>
              <a:ext uri="{FF2B5EF4-FFF2-40B4-BE49-F238E27FC236}">
                <a16:creationId xmlns:a16="http://schemas.microsoft.com/office/drawing/2014/main" id="{2116FF1F-4749-A648-8605-DED8E2AF21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25908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12</a:t>
            </a:r>
          </a:p>
        </p:txBody>
      </p:sp>
      <p:sp>
        <p:nvSpPr>
          <p:cNvPr id="18435" name="Oval 26">
            <a:extLst>
              <a:ext uri="{FF2B5EF4-FFF2-40B4-BE49-F238E27FC236}">
                <a16:creationId xmlns:a16="http://schemas.microsoft.com/office/drawing/2014/main" id="{AF5FE8DC-F9F5-534A-A59B-74B4901EA6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25146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36" name="Text Box 27">
            <a:extLst>
              <a:ext uri="{FF2B5EF4-FFF2-40B4-BE49-F238E27FC236}">
                <a16:creationId xmlns:a16="http://schemas.microsoft.com/office/drawing/2014/main" id="{C3349667-1CD6-4C4C-80B8-9ACC44DEAF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35052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8</a:t>
            </a:r>
          </a:p>
        </p:txBody>
      </p:sp>
      <p:sp>
        <p:nvSpPr>
          <p:cNvPr id="18437" name="Oval 28">
            <a:extLst>
              <a:ext uri="{FF2B5EF4-FFF2-40B4-BE49-F238E27FC236}">
                <a16:creationId xmlns:a16="http://schemas.microsoft.com/office/drawing/2014/main" id="{E29A46FA-7A9A-DA48-8523-47215C3126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34290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38" name="Text Box 29">
            <a:extLst>
              <a:ext uri="{FF2B5EF4-FFF2-40B4-BE49-F238E27FC236}">
                <a16:creationId xmlns:a16="http://schemas.microsoft.com/office/drawing/2014/main" id="{ABC50021-7D60-EE41-92B9-47D0C92736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9530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 5</a:t>
            </a:r>
          </a:p>
        </p:txBody>
      </p:sp>
      <p:sp>
        <p:nvSpPr>
          <p:cNvPr id="18439" name="Oval 30">
            <a:extLst>
              <a:ext uri="{FF2B5EF4-FFF2-40B4-BE49-F238E27FC236}">
                <a16:creationId xmlns:a16="http://schemas.microsoft.com/office/drawing/2014/main" id="{C13FD731-25FD-2D41-BBD8-EE2CFDAE53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48768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40" name="Line 31">
            <a:extLst>
              <a:ext uri="{FF2B5EF4-FFF2-40B4-BE49-F238E27FC236}">
                <a16:creationId xmlns:a16="http://schemas.microsoft.com/office/drawing/2014/main" id="{C8F7B5AE-D4BC-F241-9231-AF6EA6BBF0E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600" y="3886200"/>
            <a:ext cx="8382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1" name="Line 32">
            <a:extLst>
              <a:ext uri="{FF2B5EF4-FFF2-40B4-BE49-F238E27FC236}">
                <a16:creationId xmlns:a16="http://schemas.microsoft.com/office/drawing/2014/main" id="{E4453368-927F-6E41-8528-363DD8D1DEF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28800" y="2971800"/>
            <a:ext cx="838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2" name="Text Box 33">
            <a:extLst>
              <a:ext uri="{FF2B5EF4-FFF2-40B4-BE49-F238E27FC236}">
                <a16:creationId xmlns:a16="http://schemas.microsoft.com/office/drawing/2014/main" id="{534076F4-3B6B-7140-8335-0E1B863BBF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48768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9</a:t>
            </a:r>
          </a:p>
        </p:txBody>
      </p:sp>
      <p:sp>
        <p:nvSpPr>
          <p:cNvPr id="18443" name="Oval 34">
            <a:extLst>
              <a:ext uri="{FF2B5EF4-FFF2-40B4-BE49-F238E27FC236}">
                <a16:creationId xmlns:a16="http://schemas.microsoft.com/office/drawing/2014/main" id="{3AA09ED9-A841-A44A-A54F-4AEE52CA13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48006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44" name="Text Box 35">
            <a:extLst>
              <a:ext uri="{FF2B5EF4-FFF2-40B4-BE49-F238E27FC236}">
                <a16:creationId xmlns:a16="http://schemas.microsoft.com/office/drawing/2014/main" id="{65C1A287-FE24-1A46-B1BF-69C3C8B012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35052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/>
          </a:p>
        </p:txBody>
      </p:sp>
      <p:sp>
        <p:nvSpPr>
          <p:cNvPr id="18445" name="Oval 36">
            <a:extLst>
              <a:ext uri="{FF2B5EF4-FFF2-40B4-BE49-F238E27FC236}">
                <a16:creationId xmlns:a16="http://schemas.microsoft.com/office/drawing/2014/main" id="{0395E0EE-4411-D64F-B774-05DFE2B5AF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34290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46" name="Text Box 37">
            <a:extLst>
              <a:ext uri="{FF2B5EF4-FFF2-40B4-BE49-F238E27FC236}">
                <a16:creationId xmlns:a16="http://schemas.microsoft.com/office/drawing/2014/main" id="{2049D8B2-B916-BC45-AEC5-11C856CBEF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4891088"/>
            <a:ext cx="60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20</a:t>
            </a:r>
          </a:p>
        </p:txBody>
      </p:sp>
      <p:sp>
        <p:nvSpPr>
          <p:cNvPr id="18447" name="Oval 38">
            <a:extLst>
              <a:ext uri="{FF2B5EF4-FFF2-40B4-BE49-F238E27FC236}">
                <a16:creationId xmlns:a16="http://schemas.microsoft.com/office/drawing/2014/main" id="{4A7CE769-582A-4446-8F67-6BE755CC15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48006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48" name="Line 39">
            <a:extLst>
              <a:ext uri="{FF2B5EF4-FFF2-40B4-BE49-F238E27FC236}">
                <a16:creationId xmlns:a16="http://schemas.microsoft.com/office/drawing/2014/main" id="{239AFAC4-CFC2-404D-BF45-3855DE7E1D00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3962400"/>
            <a:ext cx="381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9" name="Line 40">
            <a:extLst>
              <a:ext uri="{FF2B5EF4-FFF2-40B4-BE49-F238E27FC236}">
                <a16:creationId xmlns:a16="http://schemas.microsoft.com/office/drawing/2014/main" id="{DA187A01-94E2-8844-BD32-FEF4478B6BDD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29718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0" name="Line 41">
            <a:extLst>
              <a:ext uri="{FF2B5EF4-FFF2-40B4-BE49-F238E27FC236}">
                <a16:creationId xmlns:a16="http://schemas.microsoft.com/office/drawing/2014/main" id="{C85BB7C3-56C1-E64C-8D0C-C73745190F52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3886200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1" name="Text Box 42">
            <a:extLst>
              <a:ext uri="{FF2B5EF4-FFF2-40B4-BE49-F238E27FC236}">
                <a16:creationId xmlns:a16="http://schemas.microsoft.com/office/drawing/2014/main" id="{3E1AD90F-DF06-9D48-9FE3-88EB3657C3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3519488"/>
            <a:ext cx="60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14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90AEBF7-1776-A949-AF96-009A2C0B75A3}"/>
              </a:ext>
            </a:extLst>
          </p:cNvPr>
          <p:cNvSpPr/>
          <p:nvPr/>
        </p:nvSpPr>
        <p:spPr>
          <a:xfrm>
            <a:off x="228600" y="5700713"/>
            <a:ext cx="519764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400" dirty="0"/>
              <a:t>Can be implemented with with references or an array</a:t>
            </a:r>
          </a:p>
        </p:txBody>
      </p:sp>
    </p:spTree>
    <p:extLst>
      <p:ext uri="{BB962C8B-B14F-4D97-AF65-F5344CB8AC3E}">
        <p14:creationId xmlns:p14="http://schemas.microsoft.com/office/powerpoint/2010/main" val="172858384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B5B3A763-E7B4-AC44-93AC-D12549DBF4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Successor and predecessor</a:t>
            </a:r>
          </a:p>
        </p:txBody>
      </p:sp>
      <p:sp>
        <p:nvSpPr>
          <p:cNvPr id="71682" name="Text Box 3">
            <a:extLst>
              <a:ext uri="{FF2B5EF4-FFF2-40B4-BE49-F238E27FC236}">
                <a16:creationId xmlns:a16="http://schemas.microsoft.com/office/drawing/2014/main" id="{A0E3CE8A-F520-9540-A084-085F866217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35052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12</a:t>
            </a:r>
          </a:p>
        </p:txBody>
      </p:sp>
      <p:sp>
        <p:nvSpPr>
          <p:cNvPr id="71683" name="Oval 4">
            <a:extLst>
              <a:ext uri="{FF2B5EF4-FFF2-40B4-BE49-F238E27FC236}">
                <a16:creationId xmlns:a16="http://schemas.microsoft.com/office/drawing/2014/main" id="{382979C4-F4C1-3243-A234-BB56736C74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34290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1684" name="Text Box 5">
            <a:extLst>
              <a:ext uri="{FF2B5EF4-FFF2-40B4-BE49-F238E27FC236}">
                <a16:creationId xmlns:a16="http://schemas.microsoft.com/office/drawing/2014/main" id="{1B543FC6-5708-374A-9AB0-73F52940BF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44196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8</a:t>
            </a:r>
          </a:p>
        </p:txBody>
      </p:sp>
      <p:sp>
        <p:nvSpPr>
          <p:cNvPr id="71685" name="Oval 6">
            <a:extLst>
              <a:ext uri="{FF2B5EF4-FFF2-40B4-BE49-F238E27FC236}">
                <a16:creationId xmlns:a16="http://schemas.microsoft.com/office/drawing/2014/main" id="{7619AFB4-CBF2-8E4A-8E12-3D2012DAAB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43434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1686" name="Text Box 7">
            <a:extLst>
              <a:ext uri="{FF2B5EF4-FFF2-40B4-BE49-F238E27FC236}">
                <a16:creationId xmlns:a16="http://schemas.microsoft.com/office/drawing/2014/main" id="{8A892E8D-09D9-CA47-9DBE-A933548FDF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58674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 5</a:t>
            </a:r>
          </a:p>
        </p:txBody>
      </p:sp>
      <p:sp>
        <p:nvSpPr>
          <p:cNvPr id="71687" name="Oval 8">
            <a:extLst>
              <a:ext uri="{FF2B5EF4-FFF2-40B4-BE49-F238E27FC236}">
                <a16:creationId xmlns:a16="http://schemas.microsoft.com/office/drawing/2014/main" id="{97B2FBB5-EA43-824F-B6EA-CAEA5A9138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57912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1688" name="Line 9">
            <a:extLst>
              <a:ext uri="{FF2B5EF4-FFF2-40B4-BE49-F238E27FC236}">
                <a16:creationId xmlns:a16="http://schemas.microsoft.com/office/drawing/2014/main" id="{2D99AA80-C69A-7C48-9633-47AC472CA1A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95400" y="4800600"/>
            <a:ext cx="8382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689" name="Line 10">
            <a:extLst>
              <a:ext uri="{FF2B5EF4-FFF2-40B4-BE49-F238E27FC236}">
                <a16:creationId xmlns:a16="http://schemas.microsoft.com/office/drawing/2014/main" id="{5E7A4C7B-96D1-9045-8534-8AA782AEF43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14600" y="3886200"/>
            <a:ext cx="838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690" name="Text Box 11">
            <a:extLst>
              <a:ext uri="{FF2B5EF4-FFF2-40B4-BE49-F238E27FC236}">
                <a16:creationId xmlns:a16="http://schemas.microsoft.com/office/drawing/2014/main" id="{E4D5A92C-7356-634F-B4DF-3AD47931B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57912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9</a:t>
            </a:r>
          </a:p>
        </p:txBody>
      </p:sp>
      <p:sp>
        <p:nvSpPr>
          <p:cNvPr id="71691" name="Oval 12">
            <a:extLst>
              <a:ext uri="{FF2B5EF4-FFF2-40B4-BE49-F238E27FC236}">
                <a16:creationId xmlns:a16="http://schemas.microsoft.com/office/drawing/2014/main" id="{D7C28A97-779D-9D4E-AB7B-46EE2A7FB1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57150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1692" name="Text Box 13">
            <a:extLst>
              <a:ext uri="{FF2B5EF4-FFF2-40B4-BE49-F238E27FC236}">
                <a16:creationId xmlns:a16="http://schemas.microsoft.com/office/drawing/2014/main" id="{6AF23A5E-36BC-7348-B04F-3A8E88A360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44196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/>
          </a:p>
        </p:txBody>
      </p:sp>
      <p:sp>
        <p:nvSpPr>
          <p:cNvPr id="71693" name="Oval 14">
            <a:extLst>
              <a:ext uri="{FF2B5EF4-FFF2-40B4-BE49-F238E27FC236}">
                <a16:creationId xmlns:a16="http://schemas.microsoft.com/office/drawing/2014/main" id="{6F5AFABF-C94F-D14E-ABC6-AFA8471465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43434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1694" name="Text Box 15">
            <a:extLst>
              <a:ext uri="{FF2B5EF4-FFF2-40B4-BE49-F238E27FC236}">
                <a16:creationId xmlns:a16="http://schemas.microsoft.com/office/drawing/2014/main" id="{8CC4DF54-9957-0D4C-9D66-4B71A8261B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5805488"/>
            <a:ext cx="60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20</a:t>
            </a:r>
          </a:p>
        </p:txBody>
      </p:sp>
      <p:sp>
        <p:nvSpPr>
          <p:cNvPr id="71695" name="Oval 16">
            <a:extLst>
              <a:ext uri="{FF2B5EF4-FFF2-40B4-BE49-F238E27FC236}">
                <a16:creationId xmlns:a16="http://schemas.microsoft.com/office/drawing/2014/main" id="{5AFEFA73-84A2-4046-8782-B479B08949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57150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1696" name="Line 17">
            <a:extLst>
              <a:ext uri="{FF2B5EF4-FFF2-40B4-BE49-F238E27FC236}">
                <a16:creationId xmlns:a16="http://schemas.microsoft.com/office/drawing/2014/main" id="{2D126416-C220-444C-95B8-8829D90EBC71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4876800"/>
            <a:ext cx="381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697" name="Line 18">
            <a:extLst>
              <a:ext uri="{FF2B5EF4-FFF2-40B4-BE49-F238E27FC236}">
                <a16:creationId xmlns:a16="http://schemas.microsoft.com/office/drawing/2014/main" id="{CE3AB48D-265E-0245-B37D-0B7C3D1ADD34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38862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698" name="Line 19">
            <a:extLst>
              <a:ext uri="{FF2B5EF4-FFF2-40B4-BE49-F238E27FC236}">
                <a16:creationId xmlns:a16="http://schemas.microsoft.com/office/drawing/2014/main" id="{CA0E6E48-5739-C74C-80C7-904DFAF0DAE9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4800600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699" name="Text Box 20">
            <a:extLst>
              <a:ext uri="{FF2B5EF4-FFF2-40B4-BE49-F238E27FC236}">
                <a16:creationId xmlns:a16="http://schemas.microsoft.com/office/drawing/2014/main" id="{B9FE8E6D-A414-9B47-90A3-AF4CECB38D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4457701"/>
            <a:ext cx="60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/>
              <a:t>14</a:t>
            </a:r>
          </a:p>
        </p:txBody>
      </p:sp>
      <p:sp>
        <p:nvSpPr>
          <p:cNvPr id="71700" name="Text Box 21">
            <a:extLst>
              <a:ext uri="{FF2B5EF4-FFF2-40B4-BE49-F238E27FC236}">
                <a16:creationId xmlns:a16="http://schemas.microsoft.com/office/drawing/2014/main" id="{698F71F1-FBF6-CD49-A24B-74BEAEFE7E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5805488"/>
            <a:ext cx="60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13</a:t>
            </a:r>
          </a:p>
        </p:txBody>
      </p:sp>
      <p:sp>
        <p:nvSpPr>
          <p:cNvPr id="71701" name="Oval 22">
            <a:extLst>
              <a:ext uri="{FF2B5EF4-FFF2-40B4-BE49-F238E27FC236}">
                <a16:creationId xmlns:a16="http://schemas.microsoft.com/office/drawing/2014/main" id="{A7F4BAF8-974F-C24C-9A64-F1F53297C7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57150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1702" name="Line 23">
            <a:extLst>
              <a:ext uri="{FF2B5EF4-FFF2-40B4-BE49-F238E27FC236}">
                <a16:creationId xmlns:a16="http://schemas.microsoft.com/office/drawing/2014/main" id="{49EB1B6C-FB06-F540-8827-EE561590AD8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67200" y="4876800"/>
            <a:ext cx="304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03" name="Text Box 24">
            <a:extLst>
              <a:ext uri="{FF2B5EF4-FFF2-40B4-BE49-F238E27FC236}">
                <a16:creationId xmlns:a16="http://schemas.microsoft.com/office/drawing/2014/main" id="{E777A7F1-5143-7548-9644-5B94C64185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741008"/>
            <a:ext cx="3505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dirty="0">
                <a:solidFill>
                  <a:srgbClr val="FF0000"/>
                </a:solidFill>
              </a:rPr>
              <a:t>Predecessor in general?</a:t>
            </a:r>
          </a:p>
        </p:txBody>
      </p:sp>
      <p:sp>
        <p:nvSpPr>
          <p:cNvPr id="75801" name="Text Box 25">
            <a:extLst>
              <a:ext uri="{FF2B5EF4-FFF2-40B4-BE49-F238E27FC236}">
                <a16:creationId xmlns:a16="http://schemas.microsoft.com/office/drawing/2014/main" id="{E38716E6-18F0-9C45-A33A-28B94FD792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1825307"/>
            <a:ext cx="487984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n-US" altLang="en-US" sz="2000" dirty="0">
                <a:solidFill>
                  <a:srgbClr val="0033CC"/>
                </a:solidFill>
              </a:rPr>
              <a:t>The predecessor is the largest node of all those smaller than this node.</a:t>
            </a:r>
          </a:p>
        </p:txBody>
      </p:sp>
      <p:sp>
        <p:nvSpPr>
          <p:cNvPr id="75802" name="Text Box 26">
            <a:extLst>
              <a:ext uri="{FF2B5EF4-FFF2-40B4-BE49-F238E27FC236}">
                <a16:creationId xmlns:a16="http://schemas.microsoft.com/office/drawing/2014/main" id="{09A0A8E5-C581-804A-9F38-BF9728F6B0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3426" y="3871913"/>
            <a:ext cx="3546348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n-US" altLang="en-US" sz="2000" dirty="0">
                <a:solidFill>
                  <a:srgbClr val="0033CC"/>
                </a:solidFill>
              </a:rPr>
              <a:t>It is the rightmost element of the left subtree which means “go left once, then go right until you hit the right-most leaf.”</a:t>
            </a:r>
          </a:p>
        </p:txBody>
      </p:sp>
    </p:spTree>
    <p:extLst>
      <p:ext uri="{BB962C8B-B14F-4D97-AF65-F5344CB8AC3E}">
        <p14:creationId xmlns:p14="http://schemas.microsoft.com/office/powerpoint/2010/main" val="258778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801" grpId="0"/>
      <p:bldP spid="75802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FB25C8F8-81A3-CB43-ADA0-CB2B7040BA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Successor</a:t>
            </a:r>
          </a:p>
        </p:txBody>
      </p:sp>
      <p:sp>
        <p:nvSpPr>
          <p:cNvPr id="72706" name="Text Box 4">
            <a:extLst>
              <a:ext uri="{FF2B5EF4-FFF2-40B4-BE49-F238E27FC236}">
                <a16:creationId xmlns:a16="http://schemas.microsoft.com/office/drawing/2014/main" id="{FF82ECA5-C053-6A41-A2CA-4630F231D7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35052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12</a:t>
            </a:r>
          </a:p>
        </p:txBody>
      </p:sp>
      <p:sp>
        <p:nvSpPr>
          <p:cNvPr id="72707" name="Oval 5">
            <a:extLst>
              <a:ext uri="{FF2B5EF4-FFF2-40B4-BE49-F238E27FC236}">
                <a16:creationId xmlns:a16="http://schemas.microsoft.com/office/drawing/2014/main" id="{911FB3B4-62DF-2C4F-9462-5DA394FB14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34290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2708" name="Text Box 6">
            <a:extLst>
              <a:ext uri="{FF2B5EF4-FFF2-40B4-BE49-F238E27FC236}">
                <a16:creationId xmlns:a16="http://schemas.microsoft.com/office/drawing/2014/main" id="{AB12619C-FAA7-AE4E-853B-8079C7EDA9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44196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8</a:t>
            </a:r>
          </a:p>
        </p:txBody>
      </p:sp>
      <p:sp>
        <p:nvSpPr>
          <p:cNvPr id="72709" name="Oval 7">
            <a:extLst>
              <a:ext uri="{FF2B5EF4-FFF2-40B4-BE49-F238E27FC236}">
                <a16:creationId xmlns:a16="http://schemas.microsoft.com/office/drawing/2014/main" id="{9E5CF69B-9D8B-1C45-BBA7-92540386AE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43434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2710" name="Text Box 8">
            <a:extLst>
              <a:ext uri="{FF2B5EF4-FFF2-40B4-BE49-F238E27FC236}">
                <a16:creationId xmlns:a16="http://schemas.microsoft.com/office/drawing/2014/main" id="{F3DE4B34-6B92-0D49-8747-959BD98B9A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58674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 5</a:t>
            </a:r>
          </a:p>
        </p:txBody>
      </p:sp>
      <p:sp>
        <p:nvSpPr>
          <p:cNvPr id="72711" name="Oval 9">
            <a:extLst>
              <a:ext uri="{FF2B5EF4-FFF2-40B4-BE49-F238E27FC236}">
                <a16:creationId xmlns:a16="http://schemas.microsoft.com/office/drawing/2014/main" id="{D4EC8B0E-2BCB-1F49-9BD6-14724ECBCD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57912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2712" name="Line 10">
            <a:extLst>
              <a:ext uri="{FF2B5EF4-FFF2-40B4-BE49-F238E27FC236}">
                <a16:creationId xmlns:a16="http://schemas.microsoft.com/office/drawing/2014/main" id="{5A34232A-E220-4046-94DD-58D7BE719D2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95400" y="4800600"/>
            <a:ext cx="8382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13" name="Line 11">
            <a:extLst>
              <a:ext uri="{FF2B5EF4-FFF2-40B4-BE49-F238E27FC236}">
                <a16:creationId xmlns:a16="http://schemas.microsoft.com/office/drawing/2014/main" id="{78FCEFFD-B806-A24A-8953-47C37F070BE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14600" y="3886200"/>
            <a:ext cx="838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14" name="Text Box 12">
            <a:extLst>
              <a:ext uri="{FF2B5EF4-FFF2-40B4-BE49-F238E27FC236}">
                <a16:creationId xmlns:a16="http://schemas.microsoft.com/office/drawing/2014/main" id="{31019914-3BAC-4A40-9B58-FBF95FD77F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57912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9</a:t>
            </a:r>
          </a:p>
        </p:txBody>
      </p:sp>
      <p:sp>
        <p:nvSpPr>
          <p:cNvPr id="72715" name="Oval 13">
            <a:extLst>
              <a:ext uri="{FF2B5EF4-FFF2-40B4-BE49-F238E27FC236}">
                <a16:creationId xmlns:a16="http://schemas.microsoft.com/office/drawing/2014/main" id="{2700F7C7-D46A-C14D-A7F1-2C0CF217DE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57150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2716" name="Text Box 14">
            <a:extLst>
              <a:ext uri="{FF2B5EF4-FFF2-40B4-BE49-F238E27FC236}">
                <a16:creationId xmlns:a16="http://schemas.microsoft.com/office/drawing/2014/main" id="{7A090E0C-F395-0D47-9F37-48675093C8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44196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/>
          </a:p>
        </p:txBody>
      </p:sp>
      <p:sp>
        <p:nvSpPr>
          <p:cNvPr id="72717" name="Oval 15">
            <a:extLst>
              <a:ext uri="{FF2B5EF4-FFF2-40B4-BE49-F238E27FC236}">
                <a16:creationId xmlns:a16="http://schemas.microsoft.com/office/drawing/2014/main" id="{259F44E2-A2C7-414F-B5CE-AB2666442B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43434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2718" name="Text Box 16">
            <a:extLst>
              <a:ext uri="{FF2B5EF4-FFF2-40B4-BE49-F238E27FC236}">
                <a16:creationId xmlns:a16="http://schemas.microsoft.com/office/drawing/2014/main" id="{9222459E-D5B7-CF48-86C1-25B134C114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5805488"/>
            <a:ext cx="60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20</a:t>
            </a:r>
          </a:p>
        </p:txBody>
      </p:sp>
      <p:sp>
        <p:nvSpPr>
          <p:cNvPr id="72719" name="Oval 17">
            <a:extLst>
              <a:ext uri="{FF2B5EF4-FFF2-40B4-BE49-F238E27FC236}">
                <a16:creationId xmlns:a16="http://schemas.microsoft.com/office/drawing/2014/main" id="{BCDFE482-2B9B-534A-B581-D3AA48E4DE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57150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2720" name="Line 18">
            <a:extLst>
              <a:ext uri="{FF2B5EF4-FFF2-40B4-BE49-F238E27FC236}">
                <a16:creationId xmlns:a16="http://schemas.microsoft.com/office/drawing/2014/main" id="{529535F0-066C-7948-8153-96F203910849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4876800"/>
            <a:ext cx="381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21" name="Line 19">
            <a:extLst>
              <a:ext uri="{FF2B5EF4-FFF2-40B4-BE49-F238E27FC236}">
                <a16:creationId xmlns:a16="http://schemas.microsoft.com/office/drawing/2014/main" id="{5CC0F597-8BF0-BB4A-886F-2DD2C80CCC72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38862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22" name="Line 20">
            <a:extLst>
              <a:ext uri="{FF2B5EF4-FFF2-40B4-BE49-F238E27FC236}">
                <a16:creationId xmlns:a16="http://schemas.microsoft.com/office/drawing/2014/main" id="{3512A385-D445-3B45-A598-B663F3E25182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4800600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23" name="Text Box 21">
            <a:extLst>
              <a:ext uri="{FF2B5EF4-FFF2-40B4-BE49-F238E27FC236}">
                <a16:creationId xmlns:a16="http://schemas.microsoft.com/office/drawing/2014/main" id="{EEAF1544-4C7B-994A-98C4-C00468FDA5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4433888"/>
            <a:ext cx="60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14</a:t>
            </a:r>
          </a:p>
        </p:txBody>
      </p:sp>
      <p:sp>
        <p:nvSpPr>
          <p:cNvPr id="72724" name="Text Box 22">
            <a:extLst>
              <a:ext uri="{FF2B5EF4-FFF2-40B4-BE49-F238E27FC236}">
                <a16:creationId xmlns:a16="http://schemas.microsoft.com/office/drawing/2014/main" id="{BFB7A4A9-02EA-4F4B-82A1-6C4A4DB973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5805488"/>
            <a:ext cx="60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13</a:t>
            </a:r>
          </a:p>
        </p:txBody>
      </p:sp>
      <p:sp>
        <p:nvSpPr>
          <p:cNvPr id="72725" name="Oval 23">
            <a:extLst>
              <a:ext uri="{FF2B5EF4-FFF2-40B4-BE49-F238E27FC236}">
                <a16:creationId xmlns:a16="http://schemas.microsoft.com/office/drawing/2014/main" id="{D2268D5F-E8D3-0E40-98CE-F3DC418B2F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57150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2726" name="Line 24">
            <a:extLst>
              <a:ext uri="{FF2B5EF4-FFF2-40B4-BE49-F238E27FC236}">
                <a16:creationId xmlns:a16="http://schemas.microsoft.com/office/drawing/2014/main" id="{861D3107-2DFA-B247-AFD1-73C44214B32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67200" y="4876800"/>
            <a:ext cx="304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27" name="Text Box 25">
            <a:extLst>
              <a:ext uri="{FF2B5EF4-FFF2-40B4-BE49-F238E27FC236}">
                <a16:creationId xmlns:a16="http://schemas.microsoft.com/office/drawing/2014/main" id="{C2F6B7F0-E69E-4B46-AE3D-9877544086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1752600"/>
            <a:ext cx="3352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>
                <a:solidFill>
                  <a:srgbClr val="FF0000"/>
                </a:solidFill>
              </a:rPr>
              <a:t>Successor(12)?</a:t>
            </a:r>
          </a:p>
        </p:txBody>
      </p:sp>
      <p:sp>
        <p:nvSpPr>
          <p:cNvPr id="57370" name="Text Box 26">
            <a:extLst>
              <a:ext uri="{FF2B5EF4-FFF2-40B4-BE49-F238E27FC236}">
                <a16:creationId xmlns:a16="http://schemas.microsoft.com/office/drawing/2014/main" id="{4864B432-C172-6746-B647-8B9B823A9B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4630" y="1737911"/>
            <a:ext cx="99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dirty="0">
                <a:solidFill>
                  <a:srgbClr val="0033CC"/>
                </a:solidFill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815211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70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:a16="http://schemas.microsoft.com/office/drawing/2014/main" id="{9752C0B0-3C1F-2242-955C-70CC46D384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Successor</a:t>
            </a:r>
          </a:p>
        </p:txBody>
      </p:sp>
      <p:sp>
        <p:nvSpPr>
          <p:cNvPr id="73730" name="Text Box 3">
            <a:extLst>
              <a:ext uri="{FF2B5EF4-FFF2-40B4-BE49-F238E27FC236}">
                <a16:creationId xmlns:a16="http://schemas.microsoft.com/office/drawing/2014/main" id="{D953B65A-0272-F947-9403-790172FECD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35052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12</a:t>
            </a:r>
          </a:p>
        </p:txBody>
      </p:sp>
      <p:sp>
        <p:nvSpPr>
          <p:cNvPr id="73731" name="Oval 4">
            <a:extLst>
              <a:ext uri="{FF2B5EF4-FFF2-40B4-BE49-F238E27FC236}">
                <a16:creationId xmlns:a16="http://schemas.microsoft.com/office/drawing/2014/main" id="{336B1625-F135-2446-862E-2DCCE89759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34290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3732" name="Text Box 5">
            <a:extLst>
              <a:ext uri="{FF2B5EF4-FFF2-40B4-BE49-F238E27FC236}">
                <a16:creationId xmlns:a16="http://schemas.microsoft.com/office/drawing/2014/main" id="{0FC15665-B802-B445-9EF2-0E662A523E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44196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8</a:t>
            </a:r>
          </a:p>
        </p:txBody>
      </p:sp>
      <p:sp>
        <p:nvSpPr>
          <p:cNvPr id="73733" name="Oval 6">
            <a:extLst>
              <a:ext uri="{FF2B5EF4-FFF2-40B4-BE49-F238E27FC236}">
                <a16:creationId xmlns:a16="http://schemas.microsoft.com/office/drawing/2014/main" id="{6AA7CCF4-F72A-A349-8306-087CFA15D9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43434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3734" name="Text Box 7">
            <a:extLst>
              <a:ext uri="{FF2B5EF4-FFF2-40B4-BE49-F238E27FC236}">
                <a16:creationId xmlns:a16="http://schemas.microsoft.com/office/drawing/2014/main" id="{AAAD1CD0-2267-B04E-9A3F-EB26DB729E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58674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 5</a:t>
            </a:r>
          </a:p>
        </p:txBody>
      </p:sp>
      <p:sp>
        <p:nvSpPr>
          <p:cNvPr id="73735" name="Oval 8">
            <a:extLst>
              <a:ext uri="{FF2B5EF4-FFF2-40B4-BE49-F238E27FC236}">
                <a16:creationId xmlns:a16="http://schemas.microsoft.com/office/drawing/2014/main" id="{3EEB2FB1-68D6-DF48-B515-9A1992CC75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57912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3736" name="Line 9">
            <a:extLst>
              <a:ext uri="{FF2B5EF4-FFF2-40B4-BE49-F238E27FC236}">
                <a16:creationId xmlns:a16="http://schemas.microsoft.com/office/drawing/2014/main" id="{5999A4C5-9E0E-1B42-9C6B-782F309D89F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95400" y="4800600"/>
            <a:ext cx="8382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37" name="Line 10">
            <a:extLst>
              <a:ext uri="{FF2B5EF4-FFF2-40B4-BE49-F238E27FC236}">
                <a16:creationId xmlns:a16="http://schemas.microsoft.com/office/drawing/2014/main" id="{12D69F8F-FD21-354F-9B15-E0FAF504977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14600" y="3886200"/>
            <a:ext cx="838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38" name="Text Box 11">
            <a:extLst>
              <a:ext uri="{FF2B5EF4-FFF2-40B4-BE49-F238E27FC236}">
                <a16:creationId xmlns:a16="http://schemas.microsoft.com/office/drawing/2014/main" id="{51B99CC9-69FE-234D-A0CC-804FA95F8D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57912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9</a:t>
            </a:r>
          </a:p>
        </p:txBody>
      </p:sp>
      <p:sp>
        <p:nvSpPr>
          <p:cNvPr id="73739" name="Oval 12">
            <a:extLst>
              <a:ext uri="{FF2B5EF4-FFF2-40B4-BE49-F238E27FC236}">
                <a16:creationId xmlns:a16="http://schemas.microsoft.com/office/drawing/2014/main" id="{A5F39553-B44B-274B-A888-F1FF690776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57150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3740" name="Text Box 13">
            <a:extLst>
              <a:ext uri="{FF2B5EF4-FFF2-40B4-BE49-F238E27FC236}">
                <a16:creationId xmlns:a16="http://schemas.microsoft.com/office/drawing/2014/main" id="{8D13C113-6C29-E74B-B7A2-50F78CAA0A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44196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/>
          </a:p>
        </p:txBody>
      </p:sp>
      <p:sp>
        <p:nvSpPr>
          <p:cNvPr id="73741" name="Oval 14">
            <a:extLst>
              <a:ext uri="{FF2B5EF4-FFF2-40B4-BE49-F238E27FC236}">
                <a16:creationId xmlns:a16="http://schemas.microsoft.com/office/drawing/2014/main" id="{E8627319-64D3-294D-BDBD-3285AF244E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43434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3742" name="Text Box 15">
            <a:extLst>
              <a:ext uri="{FF2B5EF4-FFF2-40B4-BE49-F238E27FC236}">
                <a16:creationId xmlns:a16="http://schemas.microsoft.com/office/drawing/2014/main" id="{9747E4BD-4B3C-744F-BE69-5A19882CF2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5805488"/>
            <a:ext cx="60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20</a:t>
            </a:r>
          </a:p>
        </p:txBody>
      </p:sp>
      <p:sp>
        <p:nvSpPr>
          <p:cNvPr id="73743" name="Oval 16">
            <a:extLst>
              <a:ext uri="{FF2B5EF4-FFF2-40B4-BE49-F238E27FC236}">
                <a16:creationId xmlns:a16="http://schemas.microsoft.com/office/drawing/2014/main" id="{87A41C32-A718-E84B-A76E-E5F4967A97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57150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3744" name="Line 17">
            <a:extLst>
              <a:ext uri="{FF2B5EF4-FFF2-40B4-BE49-F238E27FC236}">
                <a16:creationId xmlns:a16="http://schemas.microsoft.com/office/drawing/2014/main" id="{D94E2459-5E80-CB47-AFDC-550A743800F3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4876800"/>
            <a:ext cx="381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45" name="Line 18">
            <a:extLst>
              <a:ext uri="{FF2B5EF4-FFF2-40B4-BE49-F238E27FC236}">
                <a16:creationId xmlns:a16="http://schemas.microsoft.com/office/drawing/2014/main" id="{6434EB1F-7A3E-DB48-8AD3-2DA70075EB9F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38862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46" name="Line 19">
            <a:extLst>
              <a:ext uri="{FF2B5EF4-FFF2-40B4-BE49-F238E27FC236}">
                <a16:creationId xmlns:a16="http://schemas.microsoft.com/office/drawing/2014/main" id="{CE6B6A18-2EA1-3041-9708-B552CBD9722B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4800600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47" name="Text Box 20">
            <a:extLst>
              <a:ext uri="{FF2B5EF4-FFF2-40B4-BE49-F238E27FC236}">
                <a16:creationId xmlns:a16="http://schemas.microsoft.com/office/drawing/2014/main" id="{C65322D0-D05C-444F-BE97-6352273FC1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4433888"/>
            <a:ext cx="60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14</a:t>
            </a:r>
          </a:p>
        </p:txBody>
      </p:sp>
      <p:sp>
        <p:nvSpPr>
          <p:cNvPr id="73748" name="Text Box 21">
            <a:extLst>
              <a:ext uri="{FF2B5EF4-FFF2-40B4-BE49-F238E27FC236}">
                <a16:creationId xmlns:a16="http://schemas.microsoft.com/office/drawing/2014/main" id="{9F4B1740-530B-674D-BECE-678CF4E2CB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5805488"/>
            <a:ext cx="60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13</a:t>
            </a:r>
          </a:p>
        </p:txBody>
      </p:sp>
      <p:sp>
        <p:nvSpPr>
          <p:cNvPr id="73749" name="Oval 22">
            <a:extLst>
              <a:ext uri="{FF2B5EF4-FFF2-40B4-BE49-F238E27FC236}">
                <a16:creationId xmlns:a16="http://schemas.microsoft.com/office/drawing/2014/main" id="{13D0CF54-1273-CC42-9E7F-07896D16BE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57150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3750" name="Line 23">
            <a:extLst>
              <a:ext uri="{FF2B5EF4-FFF2-40B4-BE49-F238E27FC236}">
                <a16:creationId xmlns:a16="http://schemas.microsoft.com/office/drawing/2014/main" id="{4C81B074-F93F-014E-AC38-60B4C4F646A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67200" y="4876800"/>
            <a:ext cx="304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51" name="Text Box 24">
            <a:extLst>
              <a:ext uri="{FF2B5EF4-FFF2-40B4-BE49-F238E27FC236}">
                <a16:creationId xmlns:a16="http://schemas.microsoft.com/office/drawing/2014/main" id="{D78E1594-18A6-F442-9DE9-F85A7A9523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1752600"/>
            <a:ext cx="3352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>
                <a:solidFill>
                  <a:srgbClr val="FF0000"/>
                </a:solidFill>
              </a:rPr>
              <a:t>Successor in general?</a:t>
            </a:r>
          </a:p>
        </p:txBody>
      </p:sp>
      <p:sp>
        <p:nvSpPr>
          <p:cNvPr id="72729" name="Text Box 25">
            <a:extLst>
              <a:ext uri="{FF2B5EF4-FFF2-40B4-BE49-F238E27FC236}">
                <a16:creationId xmlns:a16="http://schemas.microsoft.com/office/drawing/2014/main" id="{CA26E05F-8108-BB4E-B103-005868A921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399" y="1828800"/>
            <a:ext cx="4177229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dirty="0">
                <a:solidFill>
                  <a:srgbClr val="0033CC"/>
                </a:solidFill>
              </a:rPr>
              <a:t>It is smallest node of all those larger than this node.</a:t>
            </a:r>
          </a:p>
        </p:txBody>
      </p:sp>
      <p:sp>
        <p:nvSpPr>
          <p:cNvPr id="72730" name="Text Box 26">
            <a:extLst>
              <a:ext uri="{FF2B5EF4-FFF2-40B4-BE49-F238E27FC236}">
                <a16:creationId xmlns:a16="http://schemas.microsoft.com/office/drawing/2014/main" id="{F2E9CC83-1C60-A14D-8258-B17E92D165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2895600"/>
            <a:ext cx="28956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dirty="0">
                <a:solidFill>
                  <a:srgbClr val="0033CC"/>
                </a:solidFill>
              </a:rPr>
              <a:t>Leftmost element of the right subtree.</a:t>
            </a:r>
          </a:p>
        </p:txBody>
      </p:sp>
    </p:spTree>
    <p:extLst>
      <p:ext uri="{BB962C8B-B14F-4D97-AF65-F5344CB8AC3E}">
        <p14:creationId xmlns:p14="http://schemas.microsoft.com/office/powerpoint/2010/main" val="3769832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29" grpId="0"/>
      <p:bldP spid="72730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2B74A4B4-5551-B842-8831-4DCA3849D1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Successor</a:t>
            </a:r>
          </a:p>
        </p:txBody>
      </p:sp>
      <p:sp>
        <p:nvSpPr>
          <p:cNvPr id="74754" name="Text Box 3">
            <a:extLst>
              <a:ext uri="{FF2B5EF4-FFF2-40B4-BE49-F238E27FC236}">
                <a16:creationId xmlns:a16="http://schemas.microsoft.com/office/drawing/2014/main" id="{5D5E2D40-921E-FD44-BE60-F2A2FBE434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35052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12</a:t>
            </a:r>
          </a:p>
        </p:txBody>
      </p:sp>
      <p:sp>
        <p:nvSpPr>
          <p:cNvPr id="74755" name="Oval 4">
            <a:extLst>
              <a:ext uri="{FF2B5EF4-FFF2-40B4-BE49-F238E27FC236}">
                <a16:creationId xmlns:a16="http://schemas.microsoft.com/office/drawing/2014/main" id="{54B5164A-A88F-AE46-97C6-2F040B494D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34290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4756" name="Text Box 5">
            <a:extLst>
              <a:ext uri="{FF2B5EF4-FFF2-40B4-BE49-F238E27FC236}">
                <a16:creationId xmlns:a16="http://schemas.microsoft.com/office/drawing/2014/main" id="{1E9A561A-12E9-8048-B07F-EDEC4E42DD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44196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8</a:t>
            </a:r>
          </a:p>
        </p:txBody>
      </p:sp>
      <p:sp>
        <p:nvSpPr>
          <p:cNvPr id="74757" name="Oval 6">
            <a:extLst>
              <a:ext uri="{FF2B5EF4-FFF2-40B4-BE49-F238E27FC236}">
                <a16:creationId xmlns:a16="http://schemas.microsoft.com/office/drawing/2014/main" id="{1323E823-EA25-2547-B392-8990E75BA0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43434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4758" name="Line 9">
            <a:extLst>
              <a:ext uri="{FF2B5EF4-FFF2-40B4-BE49-F238E27FC236}">
                <a16:creationId xmlns:a16="http://schemas.microsoft.com/office/drawing/2014/main" id="{93FBF754-2F0A-2F4F-8A16-AFF379D6729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95400" y="4800600"/>
            <a:ext cx="8382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59" name="Line 10">
            <a:extLst>
              <a:ext uri="{FF2B5EF4-FFF2-40B4-BE49-F238E27FC236}">
                <a16:creationId xmlns:a16="http://schemas.microsoft.com/office/drawing/2014/main" id="{B3D32DC1-DA58-A146-A4E6-05E65004702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14600" y="3886200"/>
            <a:ext cx="838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60" name="Text Box 13">
            <a:extLst>
              <a:ext uri="{FF2B5EF4-FFF2-40B4-BE49-F238E27FC236}">
                <a16:creationId xmlns:a16="http://schemas.microsoft.com/office/drawing/2014/main" id="{0DC41ED2-4207-104E-B1CB-340295D59A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44196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/>
          </a:p>
        </p:txBody>
      </p:sp>
      <p:sp>
        <p:nvSpPr>
          <p:cNvPr id="74761" name="Oval 14">
            <a:extLst>
              <a:ext uri="{FF2B5EF4-FFF2-40B4-BE49-F238E27FC236}">
                <a16:creationId xmlns:a16="http://schemas.microsoft.com/office/drawing/2014/main" id="{F0492244-2799-534C-87BA-63A9BDE988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43434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4762" name="Text Box 15">
            <a:extLst>
              <a:ext uri="{FF2B5EF4-FFF2-40B4-BE49-F238E27FC236}">
                <a16:creationId xmlns:a16="http://schemas.microsoft.com/office/drawing/2014/main" id="{BBBCE0AC-8C97-8942-AED0-3AAC888004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5805488"/>
            <a:ext cx="60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20</a:t>
            </a:r>
          </a:p>
        </p:txBody>
      </p:sp>
      <p:sp>
        <p:nvSpPr>
          <p:cNvPr id="74763" name="Oval 16">
            <a:extLst>
              <a:ext uri="{FF2B5EF4-FFF2-40B4-BE49-F238E27FC236}">
                <a16:creationId xmlns:a16="http://schemas.microsoft.com/office/drawing/2014/main" id="{6C502D32-5934-C349-89DF-7DBA47CB5F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5715000"/>
            <a:ext cx="685800" cy="5334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4764" name="Line 18">
            <a:extLst>
              <a:ext uri="{FF2B5EF4-FFF2-40B4-BE49-F238E27FC236}">
                <a16:creationId xmlns:a16="http://schemas.microsoft.com/office/drawing/2014/main" id="{A3466A1C-B4D7-A445-8377-A96CD99CE127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38862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65" name="Line 19">
            <a:extLst>
              <a:ext uri="{FF2B5EF4-FFF2-40B4-BE49-F238E27FC236}">
                <a16:creationId xmlns:a16="http://schemas.microsoft.com/office/drawing/2014/main" id="{7E4866EA-4732-B04F-834F-16D461DCA252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4800600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66" name="Text Box 20">
            <a:extLst>
              <a:ext uri="{FF2B5EF4-FFF2-40B4-BE49-F238E27FC236}">
                <a16:creationId xmlns:a16="http://schemas.microsoft.com/office/drawing/2014/main" id="{EC1C7C7A-6055-9540-8CD8-17B4E58153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4433888"/>
            <a:ext cx="60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14</a:t>
            </a:r>
          </a:p>
        </p:txBody>
      </p:sp>
      <p:sp>
        <p:nvSpPr>
          <p:cNvPr id="74767" name="Text Box 21">
            <a:extLst>
              <a:ext uri="{FF2B5EF4-FFF2-40B4-BE49-F238E27FC236}">
                <a16:creationId xmlns:a16="http://schemas.microsoft.com/office/drawing/2014/main" id="{3D17B2C6-9676-AB45-82A9-F35F1B35E1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5805488"/>
            <a:ext cx="60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13</a:t>
            </a:r>
          </a:p>
        </p:txBody>
      </p:sp>
      <p:sp>
        <p:nvSpPr>
          <p:cNvPr id="74768" name="Oval 22">
            <a:extLst>
              <a:ext uri="{FF2B5EF4-FFF2-40B4-BE49-F238E27FC236}">
                <a16:creationId xmlns:a16="http://schemas.microsoft.com/office/drawing/2014/main" id="{F18BE7C3-D791-B043-A755-4F502ADD64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5715000"/>
            <a:ext cx="685800" cy="5334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4769" name="Line 23">
            <a:extLst>
              <a:ext uri="{FF2B5EF4-FFF2-40B4-BE49-F238E27FC236}">
                <a16:creationId xmlns:a16="http://schemas.microsoft.com/office/drawing/2014/main" id="{B4AA3FEA-8B0E-A146-99DC-D757BB66CCA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67200" y="4876800"/>
            <a:ext cx="304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70" name="Text Box 24">
            <a:extLst>
              <a:ext uri="{FF2B5EF4-FFF2-40B4-BE49-F238E27FC236}">
                <a16:creationId xmlns:a16="http://schemas.microsoft.com/office/drawing/2014/main" id="{B343B80C-AF98-CE47-94C8-C4C809C0FC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1752600"/>
            <a:ext cx="33528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FF0000"/>
                </a:solidFill>
              </a:rPr>
              <a:t>What if the node doesn’</a:t>
            </a:r>
            <a:r>
              <a:rPr lang="en-US" altLang="ja-JP" sz="2400">
                <a:solidFill>
                  <a:srgbClr val="FF0000"/>
                </a:solidFill>
              </a:rPr>
              <a:t>t have a right subtree?</a:t>
            </a:r>
            <a:endParaRPr lang="en-US" altLang="en-US" sz="2400">
              <a:solidFill>
                <a:srgbClr val="FF0000"/>
              </a:solidFill>
            </a:endParaRPr>
          </a:p>
        </p:txBody>
      </p:sp>
      <p:sp>
        <p:nvSpPr>
          <p:cNvPr id="74771" name="Text Box 25">
            <a:extLst>
              <a:ext uri="{FF2B5EF4-FFF2-40B4-BE49-F238E27FC236}">
                <a16:creationId xmlns:a16="http://schemas.microsoft.com/office/drawing/2014/main" id="{1A38D5C7-EF32-7A47-BE5A-407FC46CB7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1828800"/>
            <a:ext cx="35052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0033CC"/>
                </a:solidFill>
              </a:rPr>
              <a:t>smallest node of all those larger than this node</a:t>
            </a:r>
          </a:p>
        </p:txBody>
      </p:sp>
      <p:sp>
        <p:nvSpPr>
          <p:cNvPr id="74772" name="Text Box 26">
            <a:extLst>
              <a:ext uri="{FF2B5EF4-FFF2-40B4-BE49-F238E27FC236}">
                <a16:creationId xmlns:a16="http://schemas.microsoft.com/office/drawing/2014/main" id="{1E506D4B-2FD1-1846-81C3-36BE9ABA02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2895600"/>
            <a:ext cx="28956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0033CC"/>
                </a:solidFill>
              </a:rPr>
              <a:t>leftmost element of the right subtree</a:t>
            </a:r>
          </a:p>
        </p:txBody>
      </p:sp>
      <p:sp>
        <p:nvSpPr>
          <p:cNvPr id="74773" name="Text Box 27">
            <a:extLst>
              <a:ext uri="{FF2B5EF4-FFF2-40B4-BE49-F238E27FC236}">
                <a16:creationId xmlns:a16="http://schemas.microsoft.com/office/drawing/2014/main" id="{309B5D4F-907C-D544-AA62-31B5299EEF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57912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9</a:t>
            </a:r>
          </a:p>
        </p:txBody>
      </p:sp>
      <p:sp>
        <p:nvSpPr>
          <p:cNvPr id="74774" name="Oval 28">
            <a:extLst>
              <a:ext uri="{FF2B5EF4-FFF2-40B4-BE49-F238E27FC236}">
                <a16:creationId xmlns:a16="http://schemas.microsoft.com/office/drawing/2014/main" id="{F5FD1435-353F-8548-AF86-8A13132680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5715000"/>
            <a:ext cx="685800" cy="5334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4775" name="Line 29">
            <a:extLst>
              <a:ext uri="{FF2B5EF4-FFF2-40B4-BE49-F238E27FC236}">
                <a16:creationId xmlns:a16="http://schemas.microsoft.com/office/drawing/2014/main" id="{0155BBD9-889B-3D4D-A79A-15EED248F758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4876800"/>
            <a:ext cx="381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76" name="Text Box 30">
            <a:extLst>
              <a:ext uri="{FF2B5EF4-FFF2-40B4-BE49-F238E27FC236}">
                <a16:creationId xmlns:a16="http://schemas.microsoft.com/office/drawing/2014/main" id="{2312C8E8-F091-D545-979C-E8907A9B47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58674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 5</a:t>
            </a:r>
          </a:p>
        </p:txBody>
      </p:sp>
      <p:sp>
        <p:nvSpPr>
          <p:cNvPr id="74777" name="Oval 31">
            <a:extLst>
              <a:ext uri="{FF2B5EF4-FFF2-40B4-BE49-F238E27FC236}">
                <a16:creationId xmlns:a16="http://schemas.microsoft.com/office/drawing/2014/main" id="{D64F97A2-EEE6-B44A-B01A-3B9468CF21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5791200"/>
            <a:ext cx="685800" cy="5334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443194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10E8624F-2A60-C246-AC5F-6FD87D667B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Successor</a:t>
            </a:r>
          </a:p>
        </p:txBody>
      </p:sp>
      <p:sp>
        <p:nvSpPr>
          <p:cNvPr id="75778" name="Text Box 3">
            <a:extLst>
              <a:ext uri="{FF2B5EF4-FFF2-40B4-BE49-F238E27FC236}">
                <a16:creationId xmlns:a16="http://schemas.microsoft.com/office/drawing/2014/main" id="{EC3F70F3-9ED8-C149-BD9F-4A6B6B3C7A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35052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12</a:t>
            </a:r>
          </a:p>
        </p:txBody>
      </p:sp>
      <p:sp>
        <p:nvSpPr>
          <p:cNvPr id="75779" name="Oval 4">
            <a:extLst>
              <a:ext uri="{FF2B5EF4-FFF2-40B4-BE49-F238E27FC236}">
                <a16:creationId xmlns:a16="http://schemas.microsoft.com/office/drawing/2014/main" id="{BD490962-48E4-5745-A14B-E398878D00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34290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5780" name="Text Box 5">
            <a:extLst>
              <a:ext uri="{FF2B5EF4-FFF2-40B4-BE49-F238E27FC236}">
                <a16:creationId xmlns:a16="http://schemas.microsoft.com/office/drawing/2014/main" id="{DF902B46-0A45-C64A-92AD-E63CD42445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44196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8</a:t>
            </a:r>
          </a:p>
        </p:txBody>
      </p:sp>
      <p:sp>
        <p:nvSpPr>
          <p:cNvPr id="75781" name="Oval 6">
            <a:extLst>
              <a:ext uri="{FF2B5EF4-FFF2-40B4-BE49-F238E27FC236}">
                <a16:creationId xmlns:a16="http://schemas.microsoft.com/office/drawing/2014/main" id="{C66B8D4C-C11D-DC43-A6E2-F51C9A7ABD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43434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5782" name="Text Box 7">
            <a:extLst>
              <a:ext uri="{FF2B5EF4-FFF2-40B4-BE49-F238E27FC236}">
                <a16:creationId xmlns:a16="http://schemas.microsoft.com/office/drawing/2014/main" id="{6BF12377-594B-8A4D-9861-5FC712088A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58674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 5</a:t>
            </a:r>
          </a:p>
        </p:txBody>
      </p:sp>
      <p:sp>
        <p:nvSpPr>
          <p:cNvPr id="75783" name="Oval 8">
            <a:extLst>
              <a:ext uri="{FF2B5EF4-FFF2-40B4-BE49-F238E27FC236}">
                <a16:creationId xmlns:a16="http://schemas.microsoft.com/office/drawing/2014/main" id="{B4A5548A-0C44-9449-8D38-76864B8263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5791200"/>
            <a:ext cx="685800" cy="5334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5784" name="Line 9">
            <a:extLst>
              <a:ext uri="{FF2B5EF4-FFF2-40B4-BE49-F238E27FC236}">
                <a16:creationId xmlns:a16="http://schemas.microsoft.com/office/drawing/2014/main" id="{7157A38A-2826-E449-96C6-0BC4BA0095C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95400" y="4800600"/>
            <a:ext cx="8382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85" name="Line 10">
            <a:extLst>
              <a:ext uri="{FF2B5EF4-FFF2-40B4-BE49-F238E27FC236}">
                <a16:creationId xmlns:a16="http://schemas.microsoft.com/office/drawing/2014/main" id="{1DD32636-19AE-6C4B-B8C6-604B4E0C35B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14600" y="3886200"/>
            <a:ext cx="838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86" name="Text Box 11">
            <a:extLst>
              <a:ext uri="{FF2B5EF4-FFF2-40B4-BE49-F238E27FC236}">
                <a16:creationId xmlns:a16="http://schemas.microsoft.com/office/drawing/2014/main" id="{AEDC2F1E-1600-0548-BD5B-D9EF791162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44196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/>
          </a:p>
        </p:txBody>
      </p:sp>
      <p:sp>
        <p:nvSpPr>
          <p:cNvPr id="75787" name="Oval 12">
            <a:extLst>
              <a:ext uri="{FF2B5EF4-FFF2-40B4-BE49-F238E27FC236}">
                <a16:creationId xmlns:a16="http://schemas.microsoft.com/office/drawing/2014/main" id="{C5CFAAC8-6AB3-E747-8130-3CEDEFE5F2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43434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5788" name="Text Box 13">
            <a:extLst>
              <a:ext uri="{FF2B5EF4-FFF2-40B4-BE49-F238E27FC236}">
                <a16:creationId xmlns:a16="http://schemas.microsoft.com/office/drawing/2014/main" id="{B11CC692-BCCE-7D48-B667-008D54245A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5805488"/>
            <a:ext cx="60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20</a:t>
            </a:r>
          </a:p>
        </p:txBody>
      </p:sp>
      <p:sp>
        <p:nvSpPr>
          <p:cNvPr id="75789" name="Oval 14">
            <a:extLst>
              <a:ext uri="{FF2B5EF4-FFF2-40B4-BE49-F238E27FC236}">
                <a16:creationId xmlns:a16="http://schemas.microsoft.com/office/drawing/2014/main" id="{E12E6D86-8609-AF4A-A171-410D9FD8C2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5715000"/>
            <a:ext cx="685800" cy="5334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5790" name="Line 15">
            <a:extLst>
              <a:ext uri="{FF2B5EF4-FFF2-40B4-BE49-F238E27FC236}">
                <a16:creationId xmlns:a16="http://schemas.microsoft.com/office/drawing/2014/main" id="{4FC9791D-FBFB-324A-9F17-132339069043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38862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91" name="Line 16">
            <a:extLst>
              <a:ext uri="{FF2B5EF4-FFF2-40B4-BE49-F238E27FC236}">
                <a16:creationId xmlns:a16="http://schemas.microsoft.com/office/drawing/2014/main" id="{155F9BE5-0277-EE48-B10D-BB99AAE93A86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4800600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92" name="Text Box 17">
            <a:extLst>
              <a:ext uri="{FF2B5EF4-FFF2-40B4-BE49-F238E27FC236}">
                <a16:creationId xmlns:a16="http://schemas.microsoft.com/office/drawing/2014/main" id="{1428DE0E-29B8-7C4A-999B-522EF5145B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4433888"/>
            <a:ext cx="60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14</a:t>
            </a:r>
          </a:p>
        </p:txBody>
      </p:sp>
      <p:sp>
        <p:nvSpPr>
          <p:cNvPr id="75793" name="Text Box 18">
            <a:extLst>
              <a:ext uri="{FF2B5EF4-FFF2-40B4-BE49-F238E27FC236}">
                <a16:creationId xmlns:a16="http://schemas.microsoft.com/office/drawing/2014/main" id="{974529C1-D42A-1D40-BB3C-4A563E7537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5805488"/>
            <a:ext cx="60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13</a:t>
            </a:r>
          </a:p>
        </p:txBody>
      </p:sp>
      <p:sp>
        <p:nvSpPr>
          <p:cNvPr id="75794" name="Oval 19">
            <a:extLst>
              <a:ext uri="{FF2B5EF4-FFF2-40B4-BE49-F238E27FC236}">
                <a16:creationId xmlns:a16="http://schemas.microsoft.com/office/drawing/2014/main" id="{691BAC62-ACAC-0341-A5C5-278272DC36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5715000"/>
            <a:ext cx="685800" cy="5334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5795" name="Line 20">
            <a:extLst>
              <a:ext uri="{FF2B5EF4-FFF2-40B4-BE49-F238E27FC236}">
                <a16:creationId xmlns:a16="http://schemas.microsoft.com/office/drawing/2014/main" id="{5CABF8B5-47A3-7740-B8BC-53394F2D636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67200" y="4876800"/>
            <a:ext cx="304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96" name="Text Box 21">
            <a:extLst>
              <a:ext uri="{FF2B5EF4-FFF2-40B4-BE49-F238E27FC236}">
                <a16:creationId xmlns:a16="http://schemas.microsoft.com/office/drawing/2014/main" id="{8CDE7C91-F9DD-D94F-B1B8-EACB2E04B7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337" y="1752600"/>
            <a:ext cx="412306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FF0000"/>
                </a:solidFill>
              </a:rPr>
              <a:t>What if the node doesn’</a:t>
            </a:r>
            <a:r>
              <a:rPr lang="en-US" altLang="ja-JP" sz="2400" dirty="0">
                <a:solidFill>
                  <a:srgbClr val="FF0000"/>
                </a:solidFill>
              </a:rPr>
              <a:t>t have a right subtree?</a:t>
            </a:r>
            <a:endParaRPr lang="en-US" altLang="en-US" sz="2400" dirty="0">
              <a:solidFill>
                <a:srgbClr val="FF0000"/>
              </a:solidFill>
            </a:endParaRPr>
          </a:p>
        </p:txBody>
      </p:sp>
      <p:sp>
        <p:nvSpPr>
          <p:cNvPr id="78872" name="Rectangle 24">
            <a:extLst>
              <a:ext uri="{FF2B5EF4-FFF2-40B4-BE49-F238E27FC236}">
                <a16:creationId xmlns:a16="http://schemas.microsoft.com/office/drawing/2014/main" id="{B187CDB3-B606-464A-9072-E40C60860E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0" y="2209800"/>
            <a:ext cx="3352800" cy="1862138"/>
          </a:xfrm>
        </p:spPr>
        <p:txBody>
          <a:bodyPr>
            <a:normAutofit fontScale="92500" lnSpcReduction="20000"/>
          </a:bodyPr>
          <a:lstStyle/>
          <a:p>
            <a:pPr marL="0" indent="0" eaLnBrk="1" hangingPunct="1">
              <a:buFont typeface="Wingdings" charset="0"/>
              <a:buNone/>
              <a:defRPr/>
            </a:pPr>
            <a:r>
              <a:rPr lang="en-US" sz="2600" dirty="0">
                <a:cs typeface="+mn-cs"/>
              </a:rPr>
              <a:t>The node is the largest</a:t>
            </a:r>
          </a:p>
          <a:p>
            <a:pPr marL="0" indent="0" eaLnBrk="1" hangingPunct="1">
              <a:buFont typeface="Wingdings" charset="0"/>
              <a:buNone/>
              <a:defRPr/>
            </a:pPr>
            <a:endParaRPr lang="en-US" sz="2600" dirty="0">
              <a:cs typeface="+mn-cs"/>
            </a:endParaRPr>
          </a:p>
          <a:p>
            <a:pPr marL="0" indent="0" eaLnBrk="1" hangingPunct="1">
              <a:buFont typeface="Wingdings" charset="0"/>
              <a:buNone/>
              <a:defRPr/>
            </a:pPr>
            <a:r>
              <a:rPr lang="en-US" sz="2600" dirty="0"/>
              <a:t>T</a:t>
            </a:r>
            <a:r>
              <a:rPr lang="en-US" sz="2600" dirty="0">
                <a:cs typeface="+mn-cs"/>
              </a:rPr>
              <a:t>he successor is the node that has x as a predecessor</a:t>
            </a:r>
          </a:p>
        </p:txBody>
      </p:sp>
      <p:sp>
        <p:nvSpPr>
          <p:cNvPr id="75798" name="Text Box 25">
            <a:extLst>
              <a:ext uri="{FF2B5EF4-FFF2-40B4-BE49-F238E27FC236}">
                <a16:creationId xmlns:a16="http://schemas.microsoft.com/office/drawing/2014/main" id="{6F84869D-D0B2-C74A-B766-BFDDECBF2F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57912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9</a:t>
            </a:r>
          </a:p>
        </p:txBody>
      </p:sp>
      <p:sp>
        <p:nvSpPr>
          <p:cNvPr id="75799" name="Oval 26">
            <a:extLst>
              <a:ext uri="{FF2B5EF4-FFF2-40B4-BE49-F238E27FC236}">
                <a16:creationId xmlns:a16="http://schemas.microsoft.com/office/drawing/2014/main" id="{2B7716EB-43C1-4C44-95AA-8444B41F43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5715000"/>
            <a:ext cx="685800" cy="5334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5800" name="Line 27">
            <a:extLst>
              <a:ext uri="{FF2B5EF4-FFF2-40B4-BE49-F238E27FC236}">
                <a16:creationId xmlns:a16="http://schemas.microsoft.com/office/drawing/2014/main" id="{0C54F0FC-BCAC-B444-8DE1-D414973D78BE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4876800"/>
            <a:ext cx="381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45356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8FB97736-1842-8A49-B6FA-2085403031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Successor</a:t>
            </a:r>
          </a:p>
        </p:txBody>
      </p:sp>
      <p:sp>
        <p:nvSpPr>
          <p:cNvPr id="76802" name="Text Box 3">
            <a:extLst>
              <a:ext uri="{FF2B5EF4-FFF2-40B4-BE49-F238E27FC236}">
                <a16:creationId xmlns:a16="http://schemas.microsoft.com/office/drawing/2014/main" id="{410B6ECC-311A-1242-8131-F0B34FC743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35052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12</a:t>
            </a:r>
          </a:p>
        </p:txBody>
      </p:sp>
      <p:sp>
        <p:nvSpPr>
          <p:cNvPr id="76803" name="Oval 4">
            <a:extLst>
              <a:ext uri="{FF2B5EF4-FFF2-40B4-BE49-F238E27FC236}">
                <a16:creationId xmlns:a16="http://schemas.microsoft.com/office/drawing/2014/main" id="{57BABBA6-11DB-7149-A7FB-3F64066396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34290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6804" name="Text Box 5">
            <a:extLst>
              <a:ext uri="{FF2B5EF4-FFF2-40B4-BE49-F238E27FC236}">
                <a16:creationId xmlns:a16="http://schemas.microsoft.com/office/drawing/2014/main" id="{F9CCB6DE-63E8-9D46-9190-FAFA4AEDF0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44196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8</a:t>
            </a:r>
          </a:p>
        </p:txBody>
      </p:sp>
      <p:sp>
        <p:nvSpPr>
          <p:cNvPr id="76805" name="Oval 6">
            <a:extLst>
              <a:ext uri="{FF2B5EF4-FFF2-40B4-BE49-F238E27FC236}">
                <a16:creationId xmlns:a16="http://schemas.microsoft.com/office/drawing/2014/main" id="{5AC7BCDD-4FE7-EC43-9BB0-19D0CA48E9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43434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6806" name="Text Box 7">
            <a:extLst>
              <a:ext uri="{FF2B5EF4-FFF2-40B4-BE49-F238E27FC236}">
                <a16:creationId xmlns:a16="http://schemas.microsoft.com/office/drawing/2014/main" id="{93480E26-993C-384A-99C9-5D90858BF8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58674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 5</a:t>
            </a:r>
          </a:p>
        </p:txBody>
      </p:sp>
      <p:sp>
        <p:nvSpPr>
          <p:cNvPr id="76807" name="Oval 8">
            <a:extLst>
              <a:ext uri="{FF2B5EF4-FFF2-40B4-BE49-F238E27FC236}">
                <a16:creationId xmlns:a16="http://schemas.microsoft.com/office/drawing/2014/main" id="{56AC029F-8E14-9546-B290-F032448DDA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57912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6808" name="Line 9">
            <a:extLst>
              <a:ext uri="{FF2B5EF4-FFF2-40B4-BE49-F238E27FC236}">
                <a16:creationId xmlns:a16="http://schemas.microsoft.com/office/drawing/2014/main" id="{93EF56C7-FE26-154D-9376-F4AD170035F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95400" y="4800600"/>
            <a:ext cx="8382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09" name="Line 10">
            <a:extLst>
              <a:ext uri="{FF2B5EF4-FFF2-40B4-BE49-F238E27FC236}">
                <a16:creationId xmlns:a16="http://schemas.microsoft.com/office/drawing/2014/main" id="{078A8D97-945B-E147-B174-F23A5B6833E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14600" y="3886200"/>
            <a:ext cx="838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10" name="Text Box 11">
            <a:extLst>
              <a:ext uri="{FF2B5EF4-FFF2-40B4-BE49-F238E27FC236}">
                <a16:creationId xmlns:a16="http://schemas.microsoft.com/office/drawing/2014/main" id="{4334BA22-7152-194C-8A3B-590BE37DCA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44196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/>
          </a:p>
        </p:txBody>
      </p:sp>
      <p:sp>
        <p:nvSpPr>
          <p:cNvPr id="76811" name="Oval 12">
            <a:extLst>
              <a:ext uri="{FF2B5EF4-FFF2-40B4-BE49-F238E27FC236}">
                <a16:creationId xmlns:a16="http://schemas.microsoft.com/office/drawing/2014/main" id="{BD708FF6-F425-E54C-959A-9712BCC778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43434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6812" name="Text Box 13">
            <a:extLst>
              <a:ext uri="{FF2B5EF4-FFF2-40B4-BE49-F238E27FC236}">
                <a16:creationId xmlns:a16="http://schemas.microsoft.com/office/drawing/2014/main" id="{41830CB5-C603-3649-822E-E0614A5A7C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5805488"/>
            <a:ext cx="60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20</a:t>
            </a:r>
          </a:p>
        </p:txBody>
      </p:sp>
      <p:sp>
        <p:nvSpPr>
          <p:cNvPr id="76813" name="Oval 14">
            <a:extLst>
              <a:ext uri="{FF2B5EF4-FFF2-40B4-BE49-F238E27FC236}">
                <a16:creationId xmlns:a16="http://schemas.microsoft.com/office/drawing/2014/main" id="{381DB77B-EE93-C54B-8452-464A8C0478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57150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6814" name="Line 15">
            <a:extLst>
              <a:ext uri="{FF2B5EF4-FFF2-40B4-BE49-F238E27FC236}">
                <a16:creationId xmlns:a16="http://schemas.microsoft.com/office/drawing/2014/main" id="{75ECCCC8-39E1-5D4F-98DA-3509F7ABC6A9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38862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15" name="Line 16">
            <a:extLst>
              <a:ext uri="{FF2B5EF4-FFF2-40B4-BE49-F238E27FC236}">
                <a16:creationId xmlns:a16="http://schemas.microsoft.com/office/drawing/2014/main" id="{9F15153F-740A-8E4E-BC93-03C7FE6B2792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4800600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16" name="Text Box 17">
            <a:extLst>
              <a:ext uri="{FF2B5EF4-FFF2-40B4-BE49-F238E27FC236}">
                <a16:creationId xmlns:a16="http://schemas.microsoft.com/office/drawing/2014/main" id="{73EDCF91-B522-BA4E-86CF-8902196536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4433888"/>
            <a:ext cx="60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14</a:t>
            </a:r>
          </a:p>
        </p:txBody>
      </p:sp>
      <p:sp>
        <p:nvSpPr>
          <p:cNvPr id="76817" name="Text Box 18">
            <a:extLst>
              <a:ext uri="{FF2B5EF4-FFF2-40B4-BE49-F238E27FC236}">
                <a16:creationId xmlns:a16="http://schemas.microsoft.com/office/drawing/2014/main" id="{9AA93BBE-BFD3-694D-B6F6-494E83D373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5805488"/>
            <a:ext cx="60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13</a:t>
            </a:r>
          </a:p>
        </p:txBody>
      </p:sp>
      <p:sp>
        <p:nvSpPr>
          <p:cNvPr id="76818" name="Oval 19">
            <a:extLst>
              <a:ext uri="{FF2B5EF4-FFF2-40B4-BE49-F238E27FC236}">
                <a16:creationId xmlns:a16="http://schemas.microsoft.com/office/drawing/2014/main" id="{ADF84B10-31AB-3F47-AEEE-B90971B5B2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57150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6819" name="Line 20">
            <a:extLst>
              <a:ext uri="{FF2B5EF4-FFF2-40B4-BE49-F238E27FC236}">
                <a16:creationId xmlns:a16="http://schemas.microsoft.com/office/drawing/2014/main" id="{5BB45796-C76D-FA49-8946-2EC3BE8F4A6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67200" y="4876800"/>
            <a:ext cx="304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894" name="Rectangle 22">
            <a:extLst>
              <a:ext uri="{FF2B5EF4-FFF2-40B4-BE49-F238E27FC236}">
                <a16:creationId xmlns:a16="http://schemas.microsoft.com/office/drawing/2014/main" id="{09FAFE63-2B57-044F-B9E8-FD8AB05D64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0" y="2209800"/>
            <a:ext cx="3352800" cy="1862138"/>
          </a:xfrm>
        </p:spPr>
        <p:txBody>
          <a:bodyPr/>
          <a:lstStyle/>
          <a:p>
            <a:pPr marL="0" indent="0" algn="just" eaLnBrk="1" hangingPunct="1">
              <a:buFont typeface="Wingdings" charset="0"/>
              <a:buNone/>
              <a:defRPr/>
            </a:pPr>
            <a:r>
              <a:rPr lang="en-US" sz="2600" dirty="0">
                <a:cs typeface="+mn-cs"/>
              </a:rPr>
              <a:t>The successor is the node that has x as a predecessor</a:t>
            </a:r>
          </a:p>
        </p:txBody>
      </p:sp>
      <p:sp>
        <p:nvSpPr>
          <p:cNvPr id="76821" name="Line 25">
            <a:extLst>
              <a:ext uri="{FF2B5EF4-FFF2-40B4-BE49-F238E27FC236}">
                <a16:creationId xmlns:a16="http://schemas.microsoft.com/office/drawing/2014/main" id="{98B0E0B2-2B23-EA4B-ADF1-589C51871BAD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4876800"/>
            <a:ext cx="381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22" name="Text Box 26">
            <a:extLst>
              <a:ext uri="{FF2B5EF4-FFF2-40B4-BE49-F238E27FC236}">
                <a16:creationId xmlns:a16="http://schemas.microsoft.com/office/drawing/2014/main" id="{BD8AD0B9-DBDE-E64A-BD8F-484F9BEBED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57912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9</a:t>
            </a:r>
          </a:p>
        </p:txBody>
      </p:sp>
      <p:sp>
        <p:nvSpPr>
          <p:cNvPr id="76823" name="Oval 27">
            <a:extLst>
              <a:ext uri="{FF2B5EF4-FFF2-40B4-BE49-F238E27FC236}">
                <a16:creationId xmlns:a16="http://schemas.microsoft.com/office/drawing/2014/main" id="{51929FC7-D5EF-B84F-A523-353DA79846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5715000"/>
            <a:ext cx="685800" cy="5334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610479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id="{A005D8CB-3212-8940-A22D-1AFACF4020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Successor</a:t>
            </a:r>
          </a:p>
        </p:txBody>
      </p:sp>
      <p:sp>
        <p:nvSpPr>
          <p:cNvPr id="77826" name="Text Box 3">
            <a:extLst>
              <a:ext uri="{FF2B5EF4-FFF2-40B4-BE49-F238E27FC236}">
                <a16:creationId xmlns:a16="http://schemas.microsoft.com/office/drawing/2014/main" id="{547687C6-CF0B-514D-9476-69DEC529B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35052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12</a:t>
            </a:r>
          </a:p>
        </p:txBody>
      </p:sp>
      <p:sp>
        <p:nvSpPr>
          <p:cNvPr id="77827" name="Oval 4">
            <a:extLst>
              <a:ext uri="{FF2B5EF4-FFF2-40B4-BE49-F238E27FC236}">
                <a16:creationId xmlns:a16="http://schemas.microsoft.com/office/drawing/2014/main" id="{F6956899-4918-9440-A238-CFEE52A239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3429000"/>
            <a:ext cx="685800" cy="533400"/>
          </a:xfrm>
          <a:prstGeom prst="ellipse">
            <a:avLst/>
          </a:prstGeom>
          <a:noFill/>
          <a:ln w="28575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>
              <a:solidFill>
                <a:srgbClr val="0033CC"/>
              </a:solidFill>
            </a:endParaRPr>
          </a:p>
        </p:txBody>
      </p:sp>
      <p:sp>
        <p:nvSpPr>
          <p:cNvPr id="77828" name="Text Box 5">
            <a:extLst>
              <a:ext uri="{FF2B5EF4-FFF2-40B4-BE49-F238E27FC236}">
                <a16:creationId xmlns:a16="http://schemas.microsoft.com/office/drawing/2014/main" id="{2B7831D4-A5FA-1B46-8350-9550C6D34A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44196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8</a:t>
            </a:r>
          </a:p>
        </p:txBody>
      </p:sp>
      <p:sp>
        <p:nvSpPr>
          <p:cNvPr id="77829" name="Oval 6">
            <a:extLst>
              <a:ext uri="{FF2B5EF4-FFF2-40B4-BE49-F238E27FC236}">
                <a16:creationId xmlns:a16="http://schemas.microsoft.com/office/drawing/2014/main" id="{43678C58-B90B-2448-BDBD-72456916CD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43434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7830" name="Text Box 7">
            <a:extLst>
              <a:ext uri="{FF2B5EF4-FFF2-40B4-BE49-F238E27FC236}">
                <a16:creationId xmlns:a16="http://schemas.microsoft.com/office/drawing/2014/main" id="{53BAC243-5BDF-B741-A92D-AF01895878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58674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 5</a:t>
            </a:r>
          </a:p>
        </p:txBody>
      </p:sp>
      <p:sp>
        <p:nvSpPr>
          <p:cNvPr id="77831" name="Oval 8">
            <a:extLst>
              <a:ext uri="{FF2B5EF4-FFF2-40B4-BE49-F238E27FC236}">
                <a16:creationId xmlns:a16="http://schemas.microsoft.com/office/drawing/2014/main" id="{68C4A068-96B8-D849-A9B8-D456C7838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57912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7832" name="Line 9">
            <a:extLst>
              <a:ext uri="{FF2B5EF4-FFF2-40B4-BE49-F238E27FC236}">
                <a16:creationId xmlns:a16="http://schemas.microsoft.com/office/drawing/2014/main" id="{B25B1FB0-CDD6-6947-A528-127F955A4FE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95400" y="4800600"/>
            <a:ext cx="8382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33" name="Line 10">
            <a:extLst>
              <a:ext uri="{FF2B5EF4-FFF2-40B4-BE49-F238E27FC236}">
                <a16:creationId xmlns:a16="http://schemas.microsoft.com/office/drawing/2014/main" id="{C1BB4F9A-D191-0B4A-9BAA-B8E807ECFAF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14600" y="3886200"/>
            <a:ext cx="838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34" name="Text Box 11">
            <a:extLst>
              <a:ext uri="{FF2B5EF4-FFF2-40B4-BE49-F238E27FC236}">
                <a16:creationId xmlns:a16="http://schemas.microsoft.com/office/drawing/2014/main" id="{B3BE5976-8F25-D14F-90A0-D35469E8A8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44196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/>
          </a:p>
        </p:txBody>
      </p:sp>
      <p:sp>
        <p:nvSpPr>
          <p:cNvPr id="77835" name="Oval 12">
            <a:extLst>
              <a:ext uri="{FF2B5EF4-FFF2-40B4-BE49-F238E27FC236}">
                <a16:creationId xmlns:a16="http://schemas.microsoft.com/office/drawing/2014/main" id="{FEBBED22-3E1F-AC43-BDDA-69D6B6804D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43434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7836" name="Text Box 13">
            <a:extLst>
              <a:ext uri="{FF2B5EF4-FFF2-40B4-BE49-F238E27FC236}">
                <a16:creationId xmlns:a16="http://schemas.microsoft.com/office/drawing/2014/main" id="{357B0808-955F-F244-A80B-10C59F2033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5805488"/>
            <a:ext cx="60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20</a:t>
            </a:r>
          </a:p>
        </p:txBody>
      </p:sp>
      <p:sp>
        <p:nvSpPr>
          <p:cNvPr id="77837" name="Oval 14">
            <a:extLst>
              <a:ext uri="{FF2B5EF4-FFF2-40B4-BE49-F238E27FC236}">
                <a16:creationId xmlns:a16="http://schemas.microsoft.com/office/drawing/2014/main" id="{F44906D8-37A8-6C4C-B897-37BC14B958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57150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7838" name="Line 15">
            <a:extLst>
              <a:ext uri="{FF2B5EF4-FFF2-40B4-BE49-F238E27FC236}">
                <a16:creationId xmlns:a16="http://schemas.microsoft.com/office/drawing/2014/main" id="{DA41B4D4-A1FA-B44C-A51E-DA4D0F3C1F7C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38862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39" name="Line 16">
            <a:extLst>
              <a:ext uri="{FF2B5EF4-FFF2-40B4-BE49-F238E27FC236}">
                <a16:creationId xmlns:a16="http://schemas.microsoft.com/office/drawing/2014/main" id="{ECFF978A-2F32-AB46-9C9E-4604524C29D9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4800600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40" name="Text Box 17">
            <a:extLst>
              <a:ext uri="{FF2B5EF4-FFF2-40B4-BE49-F238E27FC236}">
                <a16:creationId xmlns:a16="http://schemas.microsoft.com/office/drawing/2014/main" id="{D88F66B4-3832-9E40-B5B2-FD43827427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4433888"/>
            <a:ext cx="60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14</a:t>
            </a:r>
          </a:p>
        </p:txBody>
      </p:sp>
      <p:sp>
        <p:nvSpPr>
          <p:cNvPr id="77841" name="Text Box 18">
            <a:extLst>
              <a:ext uri="{FF2B5EF4-FFF2-40B4-BE49-F238E27FC236}">
                <a16:creationId xmlns:a16="http://schemas.microsoft.com/office/drawing/2014/main" id="{81C9598C-A840-1943-A9E8-92C58B6478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5805488"/>
            <a:ext cx="60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13</a:t>
            </a:r>
          </a:p>
        </p:txBody>
      </p:sp>
      <p:sp>
        <p:nvSpPr>
          <p:cNvPr id="77842" name="Oval 19">
            <a:extLst>
              <a:ext uri="{FF2B5EF4-FFF2-40B4-BE49-F238E27FC236}">
                <a16:creationId xmlns:a16="http://schemas.microsoft.com/office/drawing/2014/main" id="{F7484D2D-B93B-DF42-89C1-2F4057D295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57150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7843" name="Line 20">
            <a:extLst>
              <a:ext uri="{FF2B5EF4-FFF2-40B4-BE49-F238E27FC236}">
                <a16:creationId xmlns:a16="http://schemas.microsoft.com/office/drawing/2014/main" id="{D2875CB1-7399-734E-8A90-01CAF6DE8D1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67200" y="4876800"/>
            <a:ext cx="304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17" name="Rectangle 21">
            <a:extLst>
              <a:ext uri="{FF2B5EF4-FFF2-40B4-BE49-F238E27FC236}">
                <a16:creationId xmlns:a16="http://schemas.microsoft.com/office/drawing/2014/main" id="{304B0C6D-9EE6-2F4F-A699-4F3DD3B64C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0" y="2209800"/>
            <a:ext cx="3352800" cy="1862138"/>
          </a:xfrm>
        </p:spPr>
        <p:txBody>
          <a:bodyPr/>
          <a:lstStyle/>
          <a:p>
            <a:pPr marL="0" indent="0" eaLnBrk="1" hangingPunct="1">
              <a:buFont typeface="Wingdings" charset="0"/>
              <a:buNone/>
              <a:defRPr/>
            </a:pPr>
            <a:r>
              <a:rPr lang="en-US" sz="2600" dirty="0">
                <a:cs typeface="+mn-cs"/>
              </a:rPr>
              <a:t>successor is the node that has x as a predecessor</a:t>
            </a:r>
          </a:p>
        </p:txBody>
      </p:sp>
      <p:sp>
        <p:nvSpPr>
          <p:cNvPr id="77845" name="Line 22">
            <a:extLst>
              <a:ext uri="{FF2B5EF4-FFF2-40B4-BE49-F238E27FC236}">
                <a16:creationId xmlns:a16="http://schemas.microsoft.com/office/drawing/2014/main" id="{D073686E-C5A1-BA4E-BB37-0DACAAEFA358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4876800"/>
            <a:ext cx="381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46" name="Text Box 23">
            <a:extLst>
              <a:ext uri="{FF2B5EF4-FFF2-40B4-BE49-F238E27FC236}">
                <a16:creationId xmlns:a16="http://schemas.microsoft.com/office/drawing/2014/main" id="{CCC2D9A9-4D0F-0A4A-A0A8-CA0DE12E36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57912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9</a:t>
            </a:r>
          </a:p>
        </p:txBody>
      </p:sp>
      <p:sp>
        <p:nvSpPr>
          <p:cNvPr id="77847" name="Oval 24">
            <a:extLst>
              <a:ext uri="{FF2B5EF4-FFF2-40B4-BE49-F238E27FC236}">
                <a16:creationId xmlns:a16="http://schemas.microsoft.com/office/drawing/2014/main" id="{6D1D1804-5164-DD4B-A72B-C9A44FFA77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5715000"/>
            <a:ext cx="685800" cy="5334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118962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>
            <a:extLst>
              <a:ext uri="{FF2B5EF4-FFF2-40B4-BE49-F238E27FC236}">
                <a16:creationId xmlns:a16="http://schemas.microsoft.com/office/drawing/2014/main" id="{3A25A546-157A-B44B-9238-19E0485A82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Successor</a:t>
            </a:r>
          </a:p>
        </p:txBody>
      </p:sp>
      <p:sp>
        <p:nvSpPr>
          <p:cNvPr id="78850" name="Text Box 3">
            <a:extLst>
              <a:ext uri="{FF2B5EF4-FFF2-40B4-BE49-F238E27FC236}">
                <a16:creationId xmlns:a16="http://schemas.microsoft.com/office/drawing/2014/main" id="{217C8DA6-B10F-7A41-AB21-2917F213E8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35052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12</a:t>
            </a:r>
          </a:p>
        </p:txBody>
      </p:sp>
      <p:sp>
        <p:nvSpPr>
          <p:cNvPr id="78851" name="Oval 4">
            <a:extLst>
              <a:ext uri="{FF2B5EF4-FFF2-40B4-BE49-F238E27FC236}">
                <a16:creationId xmlns:a16="http://schemas.microsoft.com/office/drawing/2014/main" id="{497D24B0-D20C-A247-ADC5-4E929DC711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3429000"/>
            <a:ext cx="685800" cy="533400"/>
          </a:xfrm>
          <a:prstGeom prst="ellipse">
            <a:avLst/>
          </a:prstGeom>
          <a:noFill/>
          <a:ln w="28575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>
              <a:solidFill>
                <a:srgbClr val="0033CC"/>
              </a:solidFill>
            </a:endParaRPr>
          </a:p>
        </p:txBody>
      </p:sp>
      <p:sp>
        <p:nvSpPr>
          <p:cNvPr id="78852" name="Text Box 5">
            <a:extLst>
              <a:ext uri="{FF2B5EF4-FFF2-40B4-BE49-F238E27FC236}">
                <a16:creationId xmlns:a16="http://schemas.microsoft.com/office/drawing/2014/main" id="{002F380D-6BD6-F14B-8275-8D47D58A7F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44196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8</a:t>
            </a:r>
          </a:p>
        </p:txBody>
      </p:sp>
      <p:sp>
        <p:nvSpPr>
          <p:cNvPr id="78853" name="Oval 6">
            <a:extLst>
              <a:ext uri="{FF2B5EF4-FFF2-40B4-BE49-F238E27FC236}">
                <a16:creationId xmlns:a16="http://schemas.microsoft.com/office/drawing/2014/main" id="{B270488A-EC6C-BF42-98D9-C74EB24BF8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43434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8854" name="Text Box 7">
            <a:extLst>
              <a:ext uri="{FF2B5EF4-FFF2-40B4-BE49-F238E27FC236}">
                <a16:creationId xmlns:a16="http://schemas.microsoft.com/office/drawing/2014/main" id="{E6F3E70D-E55B-A848-B16F-29C7E08269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58674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 5</a:t>
            </a:r>
          </a:p>
        </p:txBody>
      </p:sp>
      <p:sp>
        <p:nvSpPr>
          <p:cNvPr id="78855" name="Oval 8">
            <a:extLst>
              <a:ext uri="{FF2B5EF4-FFF2-40B4-BE49-F238E27FC236}">
                <a16:creationId xmlns:a16="http://schemas.microsoft.com/office/drawing/2014/main" id="{6DB25D86-1E13-E248-9CC9-181B47397D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57912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8856" name="Line 9">
            <a:extLst>
              <a:ext uri="{FF2B5EF4-FFF2-40B4-BE49-F238E27FC236}">
                <a16:creationId xmlns:a16="http://schemas.microsoft.com/office/drawing/2014/main" id="{107AE7D4-DE4D-8E46-A149-9059226DA55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95400" y="4800600"/>
            <a:ext cx="8382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857" name="Line 10">
            <a:extLst>
              <a:ext uri="{FF2B5EF4-FFF2-40B4-BE49-F238E27FC236}">
                <a16:creationId xmlns:a16="http://schemas.microsoft.com/office/drawing/2014/main" id="{2D41DDDE-1135-2D41-817C-59B9B6D2CED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14600" y="3886200"/>
            <a:ext cx="838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858" name="Text Box 11">
            <a:extLst>
              <a:ext uri="{FF2B5EF4-FFF2-40B4-BE49-F238E27FC236}">
                <a16:creationId xmlns:a16="http://schemas.microsoft.com/office/drawing/2014/main" id="{B5F3B026-62AC-214E-9192-1D03BC8877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44196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/>
          </a:p>
        </p:txBody>
      </p:sp>
      <p:sp>
        <p:nvSpPr>
          <p:cNvPr id="78859" name="Oval 12">
            <a:extLst>
              <a:ext uri="{FF2B5EF4-FFF2-40B4-BE49-F238E27FC236}">
                <a16:creationId xmlns:a16="http://schemas.microsoft.com/office/drawing/2014/main" id="{C0288069-B19C-D141-8CD9-C7E0087AFE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43434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8860" name="Text Box 13">
            <a:extLst>
              <a:ext uri="{FF2B5EF4-FFF2-40B4-BE49-F238E27FC236}">
                <a16:creationId xmlns:a16="http://schemas.microsoft.com/office/drawing/2014/main" id="{7EF2F8C0-DAAD-AE4E-978E-923B4AE4C8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5805488"/>
            <a:ext cx="60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20</a:t>
            </a:r>
          </a:p>
        </p:txBody>
      </p:sp>
      <p:sp>
        <p:nvSpPr>
          <p:cNvPr id="78861" name="Oval 14">
            <a:extLst>
              <a:ext uri="{FF2B5EF4-FFF2-40B4-BE49-F238E27FC236}">
                <a16:creationId xmlns:a16="http://schemas.microsoft.com/office/drawing/2014/main" id="{5743F432-6318-E548-9A85-5AC7ADB6F3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57150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8862" name="Line 15">
            <a:extLst>
              <a:ext uri="{FF2B5EF4-FFF2-40B4-BE49-F238E27FC236}">
                <a16:creationId xmlns:a16="http://schemas.microsoft.com/office/drawing/2014/main" id="{F72410EF-AD5E-8746-861E-0495A18BE36D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38862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863" name="Line 16">
            <a:extLst>
              <a:ext uri="{FF2B5EF4-FFF2-40B4-BE49-F238E27FC236}">
                <a16:creationId xmlns:a16="http://schemas.microsoft.com/office/drawing/2014/main" id="{966C0DF0-0B00-F14D-A690-AF64818CAB2A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4800600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864" name="Text Box 17">
            <a:extLst>
              <a:ext uri="{FF2B5EF4-FFF2-40B4-BE49-F238E27FC236}">
                <a16:creationId xmlns:a16="http://schemas.microsoft.com/office/drawing/2014/main" id="{0379984B-CEB6-B846-86B2-28FA1FA0FF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4433888"/>
            <a:ext cx="60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14</a:t>
            </a:r>
          </a:p>
        </p:txBody>
      </p:sp>
      <p:sp>
        <p:nvSpPr>
          <p:cNvPr id="78865" name="Text Box 18">
            <a:extLst>
              <a:ext uri="{FF2B5EF4-FFF2-40B4-BE49-F238E27FC236}">
                <a16:creationId xmlns:a16="http://schemas.microsoft.com/office/drawing/2014/main" id="{B3939B29-166E-9F47-A539-4B44CC88BF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5805488"/>
            <a:ext cx="60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13</a:t>
            </a:r>
          </a:p>
        </p:txBody>
      </p:sp>
      <p:sp>
        <p:nvSpPr>
          <p:cNvPr id="78866" name="Oval 19">
            <a:extLst>
              <a:ext uri="{FF2B5EF4-FFF2-40B4-BE49-F238E27FC236}">
                <a16:creationId xmlns:a16="http://schemas.microsoft.com/office/drawing/2014/main" id="{283C076C-A4C8-C343-8AA1-E5E47CCA87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57150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8867" name="Line 20">
            <a:extLst>
              <a:ext uri="{FF2B5EF4-FFF2-40B4-BE49-F238E27FC236}">
                <a16:creationId xmlns:a16="http://schemas.microsoft.com/office/drawing/2014/main" id="{988117EC-57AF-5C41-94F4-5017AB6F260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67200" y="4876800"/>
            <a:ext cx="304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65" name="Rectangle 21">
            <a:extLst>
              <a:ext uri="{FF2B5EF4-FFF2-40B4-BE49-F238E27FC236}">
                <a16:creationId xmlns:a16="http://schemas.microsoft.com/office/drawing/2014/main" id="{68D1925C-296D-2940-A3F5-E8D34F3A0A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867400" y="2667000"/>
            <a:ext cx="3352800" cy="1862138"/>
          </a:xfrm>
        </p:spPr>
        <p:txBody>
          <a:bodyPr/>
          <a:lstStyle/>
          <a:p>
            <a:pPr marL="0" indent="0" eaLnBrk="1" hangingPunct="1">
              <a:buFont typeface="Wingdings" charset="0"/>
              <a:buNone/>
              <a:defRPr/>
            </a:pPr>
            <a:r>
              <a:rPr lang="en-US" sz="2600" dirty="0">
                <a:cs typeface="+mn-cs"/>
              </a:rPr>
              <a:t>successor is the node that has x as a predecessor</a:t>
            </a:r>
          </a:p>
        </p:txBody>
      </p:sp>
      <p:sp>
        <p:nvSpPr>
          <p:cNvPr id="78869" name="Line 22">
            <a:extLst>
              <a:ext uri="{FF2B5EF4-FFF2-40B4-BE49-F238E27FC236}">
                <a16:creationId xmlns:a16="http://schemas.microsoft.com/office/drawing/2014/main" id="{E8602BE5-B643-C34D-BBA8-3AB62C24493C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4876800"/>
            <a:ext cx="381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870" name="Text Box 23">
            <a:extLst>
              <a:ext uri="{FF2B5EF4-FFF2-40B4-BE49-F238E27FC236}">
                <a16:creationId xmlns:a16="http://schemas.microsoft.com/office/drawing/2014/main" id="{4B311904-977F-0A46-9648-FBA5DAD0C7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57912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9</a:t>
            </a:r>
          </a:p>
        </p:txBody>
      </p:sp>
      <p:sp>
        <p:nvSpPr>
          <p:cNvPr id="78871" name="Oval 24">
            <a:extLst>
              <a:ext uri="{FF2B5EF4-FFF2-40B4-BE49-F238E27FC236}">
                <a16:creationId xmlns:a16="http://schemas.microsoft.com/office/drawing/2014/main" id="{39060F5C-9FEE-224B-95B4-1E8117DB6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5715000"/>
            <a:ext cx="685800" cy="5334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8872" name="AutoShape 25">
            <a:extLst>
              <a:ext uri="{FF2B5EF4-FFF2-40B4-BE49-F238E27FC236}">
                <a16:creationId xmlns:a16="http://schemas.microsoft.com/office/drawing/2014/main" id="{D9615B35-AC42-A14B-A5CC-422BF8BB3F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1447800"/>
            <a:ext cx="1143000" cy="12192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8873" name="Line 26">
            <a:extLst>
              <a:ext uri="{FF2B5EF4-FFF2-40B4-BE49-F238E27FC236}">
                <a16:creationId xmlns:a16="http://schemas.microsoft.com/office/drawing/2014/main" id="{73C07828-A7E2-BE45-96C3-12E74789D8E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33800" y="26670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43846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>
            <a:extLst>
              <a:ext uri="{FF2B5EF4-FFF2-40B4-BE49-F238E27FC236}">
                <a16:creationId xmlns:a16="http://schemas.microsoft.com/office/drawing/2014/main" id="{484D2F91-9BBB-C74A-8569-F6451519E6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Successor</a:t>
            </a:r>
          </a:p>
        </p:txBody>
      </p:sp>
      <p:sp>
        <p:nvSpPr>
          <p:cNvPr id="79874" name="Text Box 3">
            <a:extLst>
              <a:ext uri="{FF2B5EF4-FFF2-40B4-BE49-F238E27FC236}">
                <a16:creationId xmlns:a16="http://schemas.microsoft.com/office/drawing/2014/main" id="{4CCFFC78-2421-9C41-ACAF-F808F8734B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35052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12</a:t>
            </a:r>
          </a:p>
        </p:txBody>
      </p:sp>
      <p:sp>
        <p:nvSpPr>
          <p:cNvPr id="79875" name="Oval 4">
            <a:extLst>
              <a:ext uri="{FF2B5EF4-FFF2-40B4-BE49-F238E27FC236}">
                <a16:creationId xmlns:a16="http://schemas.microsoft.com/office/drawing/2014/main" id="{38CEDB0C-B491-B04D-A416-94D2902FE5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3429000"/>
            <a:ext cx="685800" cy="533400"/>
          </a:xfrm>
          <a:prstGeom prst="ellipse">
            <a:avLst/>
          </a:prstGeom>
          <a:noFill/>
          <a:ln w="28575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>
              <a:solidFill>
                <a:srgbClr val="0033CC"/>
              </a:solidFill>
            </a:endParaRPr>
          </a:p>
        </p:txBody>
      </p:sp>
      <p:sp>
        <p:nvSpPr>
          <p:cNvPr id="79876" name="Text Box 5">
            <a:extLst>
              <a:ext uri="{FF2B5EF4-FFF2-40B4-BE49-F238E27FC236}">
                <a16:creationId xmlns:a16="http://schemas.microsoft.com/office/drawing/2014/main" id="{A38428D3-8904-E142-923B-E52BFB45F6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44196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8</a:t>
            </a:r>
          </a:p>
        </p:txBody>
      </p:sp>
      <p:sp>
        <p:nvSpPr>
          <p:cNvPr id="79877" name="Oval 6">
            <a:extLst>
              <a:ext uri="{FF2B5EF4-FFF2-40B4-BE49-F238E27FC236}">
                <a16:creationId xmlns:a16="http://schemas.microsoft.com/office/drawing/2014/main" id="{E80A3847-8B6E-3248-8DA9-EBDC9EAA86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43434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9878" name="Text Box 7">
            <a:extLst>
              <a:ext uri="{FF2B5EF4-FFF2-40B4-BE49-F238E27FC236}">
                <a16:creationId xmlns:a16="http://schemas.microsoft.com/office/drawing/2014/main" id="{6ACC0F5F-23CA-B24B-B2B2-F505E03785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58674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 5</a:t>
            </a:r>
          </a:p>
        </p:txBody>
      </p:sp>
      <p:sp>
        <p:nvSpPr>
          <p:cNvPr id="79879" name="Oval 8">
            <a:extLst>
              <a:ext uri="{FF2B5EF4-FFF2-40B4-BE49-F238E27FC236}">
                <a16:creationId xmlns:a16="http://schemas.microsoft.com/office/drawing/2014/main" id="{F38E2D8E-D896-DE46-98C6-32068D68D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57912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9880" name="Line 9">
            <a:extLst>
              <a:ext uri="{FF2B5EF4-FFF2-40B4-BE49-F238E27FC236}">
                <a16:creationId xmlns:a16="http://schemas.microsoft.com/office/drawing/2014/main" id="{D70D29CB-BB95-9644-8368-B392C60D300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95400" y="4800600"/>
            <a:ext cx="8382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881" name="Line 10">
            <a:extLst>
              <a:ext uri="{FF2B5EF4-FFF2-40B4-BE49-F238E27FC236}">
                <a16:creationId xmlns:a16="http://schemas.microsoft.com/office/drawing/2014/main" id="{6B48D009-46C9-A746-BF1A-D332D9E89E2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14600" y="3886200"/>
            <a:ext cx="838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882" name="Text Box 11">
            <a:extLst>
              <a:ext uri="{FF2B5EF4-FFF2-40B4-BE49-F238E27FC236}">
                <a16:creationId xmlns:a16="http://schemas.microsoft.com/office/drawing/2014/main" id="{181BF293-0DA7-E843-97B8-C1101F77FB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44196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/>
          </a:p>
        </p:txBody>
      </p:sp>
      <p:sp>
        <p:nvSpPr>
          <p:cNvPr id="79883" name="Oval 12">
            <a:extLst>
              <a:ext uri="{FF2B5EF4-FFF2-40B4-BE49-F238E27FC236}">
                <a16:creationId xmlns:a16="http://schemas.microsoft.com/office/drawing/2014/main" id="{9F9B926B-A7D3-7344-83D3-D1F5EAEDAE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43434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9884" name="Text Box 13">
            <a:extLst>
              <a:ext uri="{FF2B5EF4-FFF2-40B4-BE49-F238E27FC236}">
                <a16:creationId xmlns:a16="http://schemas.microsoft.com/office/drawing/2014/main" id="{8F753325-BB86-B841-99C3-C5BD0949D8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5805488"/>
            <a:ext cx="60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20</a:t>
            </a:r>
          </a:p>
        </p:txBody>
      </p:sp>
      <p:sp>
        <p:nvSpPr>
          <p:cNvPr id="79885" name="Oval 14">
            <a:extLst>
              <a:ext uri="{FF2B5EF4-FFF2-40B4-BE49-F238E27FC236}">
                <a16:creationId xmlns:a16="http://schemas.microsoft.com/office/drawing/2014/main" id="{4F8C3208-91A2-2F4E-9D1C-87A837B3F4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57150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9886" name="Line 15">
            <a:extLst>
              <a:ext uri="{FF2B5EF4-FFF2-40B4-BE49-F238E27FC236}">
                <a16:creationId xmlns:a16="http://schemas.microsoft.com/office/drawing/2014/main" id="{AB3F4249-133E-7A43-9D46-37411A842351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38862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887" name="Line 16">
            <a:extLst>
              <a:ext uri="{FF2B5EF4-FFF2-40B4-BE49-F238E27FC236}">
                <a16:creationId xmlns:a16="http://schemas.microsoft.com/office/drawing/2014/main" id="{423B3918-E881-C541-B893-46286564C178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4800600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888" name="Text Box 17">
            <a:extLst>
              <a:ext uri="{FF2B5EF4-FFF2-40B4-BE49-F238E27FC236}">
                <a16:creationId xmlns:a16="http://schemas.microsoft.com/office/drawing/2014/main" id="{87DA3BA4-0D88-AF49-A595-88AF36A2D9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4433888"/>
            <a:ext cx="60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14</a:t>
            </a:r>
          </a:p>
        </p:txBody>
      </p:sp>
      <p:sp>
        <p:nvSpPr>
          <p:cNvPr id="79889" name="Text Box 18">
            <a:extLst>
              <a:ext uri="{FF2B5EF4-FFF2-40B4-BE49-F238E27FC236}">
                <a16:creationId xmlns:a16="http://schemas.microsoft.com/office/drawing/2014/main" id="{39A2608A-DF1B-4E4B-8465-00FC7E948D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5805488"/>
            <a:ext cx="60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13</a:t>
            </a:r>
          </a:p>
        </p:txBody>
      </p:sp>
      <p:sp>
        <p:nvSpPr>
          <p:cNvPr id="79890" name="Oval 19">
            <a:extLst>
              <a:ext uri="{FF2B5EF4-FFF2-40B4-BE49-F238E27FC236}">
                <a16:creationId xmlns:a16="http://schemas.microsoft.com/office/drawing/2014/main" id="{9D84462A-7EDC-264E-A735-10DEE5FB1F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57150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9891" name="Line 20">
            <a:extLst>
              <a:ext uri="{FF2B5EF4-FFF2-40B4-BE49-F238E27FC236}">
                <a16:creationId xmlns:a16="http://schemas.microsoft.com/office/drawing/2014/main" id="{ED32773D-6F15-1646-8B36-23E487826A8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67200" y="4876800"/>
            <a:ext cx="304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989" name="Rectangle 21">
            <a:extLst>
              <a:ext uri="{FF2B5EF4-FFF2-40B4-BE49-F238E27FC236}">
                <a16:creationId xmlns:a16="http://schemas.microsoft.com/office/drawing/2014/main" id="{551842C7-B683-054A-B144-1114517BE7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0" y="2209800"/>
            <a:ext cx="3352800" cy="1295400"/>
          </a:xfrm>
        </p:spPr>
        <p:txBody>
          <a:bodyPr/>
          <a:lstStyle/>
          <a:p>
            <a:pPr marL="0" indent="0" eaLnBrk="1" hangingPunct="1">
              <a:buFont typeface="Wingdings" charset="0"/>
              <a:buNone/>
              <a:defRPr/>
            </a:pPr>
            <a:r>
              <a:rPr lang="en-US" sz="2600" dirty="0">
                <a:cs typeface="+mn-cs"/>
              </a:rPr>
              <a:t>successor is the node that has x as a predecessor</a:t>
            </a:r>
          </a:p>
        </p:txBody>
      </p:sp>
      <p:sp>
        <p:nvSpPr>
          <p:cNvPr id="79893" name="Line 22">
            <a:extLst>
              <a:ext uri="{FF2B5EF4-FFF2-40B4-BE49-F238E27FC236}">
                <a16:creationId xmlns:a16="http://schemas.microsoft.com/office/drawing/2014/main" id="{CDBB1FA6-9F8F-F444-B1B5-06937F62E463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4876800"/>
            <a:ext cx="381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894" name="Text Box 23">
            <a:extLst>
              <a:ext uri="{FF2B5EF4-FFF2-40B4-BE49-F238E27FC236}">
                <a16:creationId xmlns:a16="http://schemas.microsoft.com/office/drawing/2014/main" id="{D97466E6-CE95-F041-8312-A8926F3C36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57912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9</a:t>
            </a:r>
          </a:p>
        </p:txBody>
      </p:sp>
      <p:sp>
        <p:nvSpPr>
          <p:cNvPr id="79895" name="Oval 24">
            <a:extLst>
              <a:ext uri="{FF2B5EF4-FFF2-40B4-BE49-F238E27FC236}">
                <a16:creationId xmlns:a16="http://schemas.microsoft.com/office/drawing/2014/main" id="{DC747934-6187-0948-968B-8C47AB534D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5715000"/>
            <a:ext cx="685800" cy="5334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9896" name="AutoShape 25">
            <a:extLst>
              <a:ext uri="{FF2B5EF4-FFF2-40B4-BE49-F238E27FC236}">
                <a16:creationId xmlns:a16="http://schemas.microsoft.com/office/drawing/2014/main" id="{468DDAAE-4E25-9041-9C28-65EF612F3D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1447800"/>
            <a:ext cx="1143000" cy="12192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9897" name="Line 26">
            <a:extLst>
              <a:ext uri="{FF2B5EF4-FFF2-40B4-BE49-F238E27FC236}">
                <a16:creationId xmlns:a16="http://schemas.microsoft.com/office/drawing/2014/main" id="{087F38EC-7407-3142-98C4-86A6D97017E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33800" y="26670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898" name="Text Box 27">
            <a:extLst>
              <a:ext uri="{FF2B5EF4-FFF2-40B4-BE49-F238E27FC236}">
                <a16:creationId xmlns:a16="http://schemas.microsoft.com/office/drawing/2014/main" id="{02BDAFC3-D0D6-3741-9797-1592C78FAD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057400"/>
            <a:ext cx="26670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0070FF"/>
                </a:solidFill>
              </a:rPr>
              <a:t>We keep going up until we (x) are</a:t>
            </a:r>
            <a:r>
              <a:rPr lang="en-US" altLang="ja-JP" sz="2000" dirty="0">
                <a:solidFill>
                  <a:srgbClr val="0070FF"/>
                </a:solidFill>
              </a:rPr>
              <a:t> no longer a right child.</a:t>
            </a:r>
            <a:endParaRPr lang="en-US" altLang="en-US" sz="2000" dirty="0">
              <a:solidFill>
                <a:srgbClr val="007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16060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364ED532-E4F2-A748-B10F-1ED3BB0CF9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Successor</a:t>
            </a:r>
          </a:p>
        </p:txBody>
      </p:sp>
      <p:pic>
        <p:nvPicPr>
          <p:cNvPr id="80898" name="Picture 2">
            <a:extLst>
              <a:ext uri="{FF2B5EF4-FFF2-40B4-BE49-F238E27FC236}">
                <a16:creationId xmlns:a16="http://schemas.microsoft.com/office/drawing/2014/main" id="{4D8106B8-4049-344F-A165-030F4526DB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648" y="1899492"/>
            <a:ext cx="5105400" cy="284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6843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6" name="Rectangle 22">
            <a:extLst>
              <a:ext uri="{FF2B5EF4-FFF2-40B4-BE49-F238E27FC236}">
                <a16:creationId xmlns:a16="http://schemas.microsoft.com/office/drawing/2014/main" id="{FA40748B-04F0-1648-9D38-2D4FB23313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9284" y="302085"/>
            <a:ext cx="7543800" cy="563562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What else can we </a:t>
            </a:r>
            <a:r>
              <a:rPr lang="en-US" dirty="0"/>
              <a:t>conclude</a:t>
            </a:r>
            <a:r>
              <a:rPr lang="en-US" dirty="0">
                <a:cs typeface="+mj-cs"/>
              </a:rPr>
              <a:t>?</a:t>
            </a:r>
          </a:p>
        </p:txBody>
      </p:sp>
      <p:sp>
        <p:nvSpPr>
          <p:cNvPr id="21528" name="Rectangle 24">
            <a:extLst>
              <a:ext uri="{FF2B5EF4-FFF2-40B4-BE49-F238E27FC236}">
                <a16:creationId xmlns:a16="http://schemas.microsoft.com/office/drawing/2014/main" id="{F53F4E1D-08BF-D341-AD3A-7DF72863AE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0" y="2566737"/>
            <a:ext cx="3581400" cy="2169028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2100" dirty="0">
                <a:cs typeface="+mn-cs"/>
              </a:rPr>
              <a:t>The smallest element is the left-most element</a:t>
            </a:r>
          </a:p>
          <a:p>
            <a:pPr marL="0" indent="0" eaLnBrk="1" hangingPunct="1">
              <a:lnSpc>
                <a:spcPct val="90000"/>
              </a:lnSpc>
              <a:buFont typeface="Wingdings" charset="0"/>
              <a:buNone/>
              <a:defRPr/>
            </a:pPr>
            <a:endParaRPr lang="en-US" sz="2100" dirty="0">
              <a:cs typeface="+mn-cs"/>
            </a:endParaRPr>
          </a:p>
          <a:p>
            <a:pPr marL="0" indent="0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2100" dirty="0">
                <a:cs typeface="+mn-cs"/>
              </a:rPr>
              <a:t>The largest element is the right-most element</a:t>
            </a:r>
          </a:p>
        </p:txBody>
      </p:sp>
      <p:sp>
        <p:nvSpPr>
          <p:cNvPr id="19460" name="Text Box 25">
            <a:extLst>
              <a:ext uri="{FF2B5EF4-FFF2-40B4-BE49-F238E27FC236}">
                <a16:creationId xmlns:a16="http://schemas.microsoft.com/office/drawing/2014/main" id="{73EF5F70-3A41-D24A-AE5C-02B3D04CE4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25908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12</a:t>
            </a:r>
          </a:p>
        </p:txBody>
      </p:sp>
      <p:sp>
        <p:nvSpPr>
          <p:cNvPr id="19461" name="Oval 26">
            <a:extLst>
              <a:ext uri="{FF2B5EF4-FFF2-40B4-BE49-F238E27FC236}">
                <a16:creationId xmlns:a16="http://schemas.microsoft.com/office/drawing/2014/main" id="{B4225327-A6BC-CB41-9923-08E8EF7F19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25146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462" name="Text Box 27">
            <a:extLst>
              <a:ext uri="{FF2B5EF4-FFF2-40B4-BE49-F238E27FC236}">
                <a16:creationId xmlns:a16="http://schemas.microsoft.com/office/drawing/2014/main" id="{5E3E515C-111D-A249-9937-17BB625E5D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35052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8</a:t>
            </a:r>
          </a:p>
        </p:txBody>
      </p:sp>
      <p:sp>
        <p:nvSpPr>
          <p:cNvPr id="19463" name="Oval 28">
            <a:extLst>
              <a:ext uri="{FF2B5EF4-FFF2-40B4-BE49-F238E27FC236}">
                <a16:creationId xmlns:a16="http://schemas.microsoft.com/office/drawing/2014/main" id="{844394E2-EE6A-C249-B7A2-F62E62FAF6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34290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464" name="Text Box 29">
            <a:extLst>
              <a:ext uri="{FF2B5EF4-FFF2-40B4-BE49-F238E27FC236}">
                <a16:creationId xmlns:a16="http://schemas.microsoft.com/office/drawing/2014/main" id="{D29ABA97-5420-124A-9268-B7864AF895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9530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 5</a:t>
            </a:r>
          </a:p>
        </p:txBody>
      </p:sp>
      <p:sp>
        <p:nvSpPr>
          <p:cNvPr id="19465" name="Oval 30">
            <a:extLst>
              <a:ext uri="{FF2B5EF4-FFF2-40B4-BE49-F238E27FC236}">
                <a16:creationId xmlns:a16="http://schemas.microsoft.com/office/drawing/2014/main" id="{0DD02EA1-9E4D-0C41-B16D-C3DA3FF312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48768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466" name="Line 31">
            <a:extLst>
              <a:ext uri="{FF2B5EF4-FFF2-40B4-BE49-F238E27FC236}">
                <a16:creationId xmlns:a16="http://schemas.microsoft.com/office/drawing/2014/main" id="{418489C9-6D49-F54B-B8AF-8ED2E7341C4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600" y="3886200"/>
            <a:ext cx="8382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7" name="Line 32">
            <a:extLst>
              <a:ext uri="{FF2B5EF4-FFF2-40B4-BE49-F238E27FC236}">
                <a16:creationId xmlns:a16="http://schemas.microsoft.com/office/drawing/2014/main" id="{75A0986B-02C1-4743-A122-FEEC1809701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28800" y="2971800"/>
            <a:ext cx="838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8" name="Text Box 33">
            <a:extLst>
              <a:ext uri="{FF2B5EF4-FFF2-40B4-BE49-F238E27FC236}">
                <a16:creationId xmlns:a16="http://schemas.microsoft.com/office/drawing/2014/main" id="{B6C7CB9A-A52B-554A-9512-3D3E2753F2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48768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9</a:t>
            </a:r>
          </a:p>
        </p:txBody>
      </p:sp>
      <p:sp>
        <p:nvSpPr>
          <p:cNvPr id="19469" name="Oval 34">
            <a:extLst>
              <a:ext uri="{FF2B5EF4-FFF2-40B4-BE49-F238E27FC236}">
                <a16:creationId xmlns:a16="http://schemas.microsoft.com/office/drawing/2014/main" id="{1D5E70C4-9A09-1D4A-B0B3-06404B07BC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48006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470" name="Text Box 35">
            <a:extLst>
              <a:ext uri="{FF2B5EF4-FFF2-40B4-BE49-F238E27FC236}">
                <a16:creationId xmlns:a16="http://schemas.microsoft.com/office/drawing/2014/main" id="{F93D0F27-FA6B-8841-99EE-E80808A5C2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35052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/>
          </a:p>
        </p:txBody>
      </p:sp>
      <p:sp>
        <p:nvSpPr>
          <p:cNvPr id="19471" name="Oval 36">
            <a:extLst>
              <a:ext uri="{FF2B5EF4-FFF2-40B4-BE49-F238E27FC236}">
                <a16:creationId xmlns:a16="http://schemas.microsoft.com/office/drawing/2014/main" id="{51E73B7C-6671-0B42-9BF6-89988773AE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34290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472" name="Text Box 37">
            <a:extLst>
              <a:ext uri="{FF2B5EF4-FFF2-40B4-BE49-F238E27FC236}">
                <a16:creationId xmlns:a16="http://schemas.microsoft.com/office/drawing/2014/main" id="{BA2B85B8-1D87-8543-9BB2-D8AA39D07D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4891088"/>
            <a:ext cx="60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20</a:t>
            </a:r>
          </a:p>
        </p:txBody>
      </p:sp>
      <p:sp>
        <p:nvSpPr>
          <p:cNvPr id="19473" name="Oval 38">
            <a:extLst>
              <a:ext uri="{FF2B5EF4-FFF2-40B4-BE49-F238E27FC236}">
                <a16:creationId xmlns:a16="http://schemas.microsoft.com/office/drawing/2014/main" id="{AE920930-4278-6D4F-B0FE-0577625C6C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48006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474" name="Line 39">
            <a:extLst>
              <a:ext uri="{FF2B5EF4-FFF2-40B4-BE49-F238E27FC236}">
                <a16:creationId xmlns:a16="http://schemas.microsoft.com/office/drawing/2014/main" id="{7E24602C-06FF-A145-AA23-4A4B64376F46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3962400"/>
            <a:ext cx="381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5" name="Line 40">
            <a:extLst>
              <a:ext uri="{FF2B5EF4-FFF2-40B4-BE49-F238E27FC236}">
                <a16:creationId xmlns:a16="http://schemas.microsoft.com/office/drawing/2014/main" id="{B8AAC774-F688-7F4C-A45C-508AFB4CE565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29718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6" name="Line 41">
            <a:extLst>
              <a:ext uri="{FF2B5EF4-FFF2-40B4-BE49-F238E27FC236}">
                <a16:creationId xmlns:a16="http://schemas.microsoft.com/office/drawing/2014/main" id="{F7C2190D-A5D4-5E40-B381-E648310A05D3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3886200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7" name="Text Box 42">
            <a:extLst>
              <a:ext uri="{FF2B5EF4-FFF2-40B4-BE49-F238E27FC236}">
                <a16:creationId xmlns:a16="http://schemas.microsoft.com/office/drawing/2014/main" id="{863283A4-CAA1-E845-B1E3-96FA9A9DAC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3519488"/>
            <a:ext cx="60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14</a:t>
            </a:r>
          </a:p>
        </p:txBody>
      </p:sp>
      <p:graphicFrame>
        <p:nvGraphicFramePr>
          <p:cNvPr id="23" name="Object 4">
            <a:extLst>
              <a:ext uri="{FF2B5EF4-FFF2-40B4-BE49-F238E27FC236}">
                <a16:creationId xmlns:a16="http://schemas.microsoft.com/office/drawing/2014/main" id="{7389C533-3412-0744-A4FD-5792970AA0F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3687011"/>
              </p:ext>
            </p:extLst>
          </p:nvPr>
        </p:nvGraphicFramePr>
        <p:xfrm>
          <a:off x="1223168" y="1669549"/>
          <a:ext cx="4868863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01800" imgH="203200" progId="Equation.3">
                  <p:embed/>
                </p:oleObj>
              </mc:Choice>
              <mc:Fallback>
                <p:oleObj name="Equation" r:id="rId2" imgW="1701800" imgH="203200" progId="Equation.3">
                  <p:embed/>
                  <p:pic>
                    <p:nvPicPr>
                      <p:cNvPr id="17411" name="Object 4">
                        <a:extLst>
                          <a:ext uri="{FF2B5EF4-FFF2-40B4-BE49-F238E27FC236}">
                            <a16:creationId xmlns:a16="http://schemas.microsoft.com/office/drawing/2014/main" id="{881DCA8F-93F1-9C4C-924A-9F395D704C0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3168" y="1669549"/>
                        <a:ext cx="4868863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37901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21" name="Picture 7">
            <a:extLst>
              <a:ext uri="{FF2B5EF4-FFF2-40B4-BE49-F238E27FC236}">
                <a16:creationId xmlns:a16="http://schemas.microsoft.com/office/drawing/2014/main" id="{5E339BEF-52F4-BC43-B846-13E85D332B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362200"/>
            <a:ext cx="5105400" cy="284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4994" name="Rectangle 2">
            <a:extLst>
              <a:ext uri="{FF2B5EF4-FFF2-40B4-BE49-F238E27FC236}">
                <a16:creationId xmlns:a16="http://schemas.microsoft.com/office/drawing/2014/main" id="{DB08AEBB-8AC5-1846-AE88-6960D28785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Successor</a:t>
            </a:r>
          </a:p>
        </p:txBody>
      </p:sp>
      <p:sp>
        <p:nvSpPr>
          <p:cNvPr id="81923" name="Rectangle 4">
            <a:extLst>
              <a:ext uri="{FF2B5EF4-FFF2-40B4-BE49-F238E27FC236}">
                <a16:creationId xmlns:a16="http://schemas.microsoft.com/office/drawing/2014/main" id="{A709C9C3-3DDA-4A49-8D77-C44F33FCFE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743200"/>
            <a:ext cx="5334000" cy="609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4997" name="Text Box 5">
            <a:extLst>
              <a:ext uri="{FF2B5EF4-FFF2-40B4-BE49-F238E27FC236}">
                <a16:creationId xmlns:a16="http://schemas.microsoft.com/office/drawing/2014/main" id="{FD8350BA-52A5-DD45-A9FB-FDA9C6E52A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093" y="2594472"/>
            <a:ext cx="27432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dirty="0">
                <a:solidFill>
                  <a:srgbClr val="0070FF"/>
                </a:solidFill>
              </a:rPr>
              <a:t>If we have a right subtree, return the smallest of the right subtree</a:t>
            </a:r>
          </a:p>
        </p:txBody>
      </p:sp>
    </p:spTree>
    <p:extLst>
      <p:ext uri="{BB962C8B-B14F-4D97-AF65-F5344CB8AC3E}">
        <p14:creationId xmlns:p14="http://schemas.microsoft.com/office/powerpoint/2010/main" val="865636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7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945" name="Picture 8">
            <a:extLst>
              <a:ext uri="{FF2B5EF4-FFF2-40B4-BE49-F238E27FC236}">
                <a16:creationId xmlns:a16="http://schemas.microsoft.com/office/drawing/2014/main" id="{55D4604B-DDE1-8146-A3AC-8A08FEB842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362200"/>
            <a:ext cx="5105400" cy="284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018" name="Rectangle 2">
            <a:extLst>
              <a:ext uri="{FF2B5EF4-FFF2-40B4-BE49-F238E27FC236}">
                <a16:creationId xmlns:a16="http://schemas.microsoft.com/office/drawing/2014/main" id="{8DD3CCDF-341E-544F-A0E5-6EFC96B4F6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Successor</a:t>
            </a:r>
          </a:p>
        </p:txBody>
      </p:sp>
      <p:sp>
        <p:nvSpPr>
          <p:cNvPr id="82947" name="Rectangle 4">
            <a:extLst>
              <a:ext uri="{FF2B5EF4-FFF2-40B4-BE49-F238E27FC236}">
                <a16:creationId xmlns:a16="http://schemas.microsoft.com/office/drawing/2014/main" id="{BD1C6F14-FF9C-E240-818A-4947DA0FCE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657600"/>
            <a:ext cx="5105400" cy="1524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6021" name="Text Box 5">
            <a:extLst>
              <a:ext uri="{FF2B5EF4-FFF2-40B4-BE49-F238E27FC236}">
                <a16:creationId xmlns:a16="http://schemas.microsoft.com/office/drawing/2014/main" id="{B850DE7A-594F-C245-9509-481DF5FFCA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2286000"/>
            <a:ext cx="27432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dirty="0">
                <a:solidFill>
                  <a:srgbClr val="0070FF"/>
                </a:solidFill>
              </a:rPr>
              <a:t>Find the node that x is the predecessor of</a:t>
            </a:r>
          </a:p>
        </p:txBody>
      </p:sp>
      <p:sp>
        <p:nvSpPr>
          <p:cNvPr id="86022" name="Text Box 6">
            <a:extLst>
              <a:ext uri="{FF2B5EF4-FFF2-40B4-BE49-F238E27FC236}">
                <a16:creationId xmlns:a16="http://schemas.microsoft.com/office/drawing/2014/main" id="{5EC67916-1F16-F149-A78C-F695911B69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3581400"/>
            <a:ext cx="26670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0070FF"/>
                </a:solidFill>
              </a:rPr>
              <a:t>Keep going up until we’</a:t>
            </a:r>
            <a:r>
              <a:rPr lang="en-US" altLang="ja-JP" sz="2000" dirty="0">
                <a:solidFill>
                  <a:srgbClr val="0070FF"/>
                </a:solidFill>
              </a:rPr>
              <a:t>re no longer a right child.</a:t>
            </a:r>
            <a:endParaRPr lang="en-US" altLang="en-US" sz="2000" dirty="0">
              <a:solidFill>
                <a:srgbClr val="007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6003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21" grpId="0"/>
      <p:bldP spid="86022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>
            <a:extLst>
              <a:ext uri="{FF2B5EF4-FFF2-40B4-BE49-F238E27FC236}">
                <a16:creationId xmlns:a16="http://schemas.microsoft.com/office/drawing/2014/main" id="{2FD5174A-CF7C-AD4F-9F36-5BC7A9ADC5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Successor running time</a:t>
            </a:r>
          </a:p>
        </p:txBody>
      </p:sp>
      <p:sp>
        <p:nvSpPr>
          <p:cNvPr id="88067" name="Rectangle 3">
            <a:extLst>
              <a:ext uri="{FF2B5EF4-FFF2-40B4-BE49-F238E27FC236}">
                <a16:creationId xmlns:a16="http://schemas.microsoft.com/office/drawing/2014/main" id="{A4753F4D-56E2-FD41-B823-DFA7401115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 typeface="Wingdings" charset="0"/>
              <a:buNone/>
              <a:defRPr/>
            </a:pPr>
            <a:r>
              <a:rPr lang="en-US" dirty="0">
                <a:solidFill>
                  <a:srgbClr val="0000FF"/>
                </a:solidFill>
                <a:cs typeface="+mn-cs"/>
              </a:rPr>
              <a:t>O(height of the tree)</a:t>
            </a:r>
          </a:p>
        </p:txBody>
      </p:sp>
      <p:pic>
        <p:nvPicPr>
          <p:cNvPr id="83971" name="Picture 6">
            <a:extLst>
              <a:ext uri="{FF2B5EF4-FFF2-40B4-BE49-F238E27FC236}">
                <a16:creationId xmlns:a16="http://schemas.microsoft.com/office/drawing/2014/main" id="{F81AED95-88FB-974A-9BC3-D3FB29C027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200400"/>
            <a:ext cx="5105400" cy="284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1288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7" grpId="0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>
            <a:extLst>
              <a:ext uri="{FF2B5EF4-FFF2-40B4-BE49-F238E27FC236}">
                <a16:creationId xmlns:a16="http://schemas.microsoft.com/office/drawing/2014/main" id="{E2FFD5FE-34C4-CF44-ABCE-E0AC6378A4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solidFill>
                  <a:srgbClr val="FF0000"/>
                </a:solidFill>
                <a:cs typeface="+mj-cs"/>
              </a:rPr>
              <a:t>Deletion</a:t>
            </a:r>
          </a:p>
        </p:txBody>
      </p:sp>
      <p:sp>
        <p:nvSpPr>
          <p:cNvPr id="84994" name="Text Box 4">
            <a:extLst>
              <a:ext uri="{FF2B5EF4-FFF2-40B4-BE49-F238E27FC236}">
                <a16:creationId xmlns:a16="http://schemas.microsoft.com/office/drawing/2014/main" id="{39B5650D-A1B8-ED4E-A2F0-C4E57F71ED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23622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12</a:t>
            </a:r>
          </a:p>
        </p:txBody>
      </p:sp>
      <p:sp>
        <p:nvSpPr>
          <p:cNvPr id="84995" name="Oval 5">
            <a:extLst>
              <a:ext uri="{FF2B5EF4-FFF2-40B4-BE49-F238E27FC236}">
                <a16:creationId xmlns:a16="http://schemas.microsoft.com/office/drawing/2014/main" id="{1A5F06D9-882F-F944-8823-03E6CBDB02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22860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4996" name="Text Box 6">
            <a:extLst>
              <a:ext uri="{FF2B5EF4-FFF2-40B4-BE49-F238E27FC236}">
                <a16:creationId xmlns:a16="http://schemas.microsoft.com/office/drawing/2014/main" id="{CBE34AF2-EFAB-2E4B-BDE5-EB1DFC2A85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32766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8</a:t>
            </a:r>
          </a:p>
        </p:txBody>
      </p:sp>
      <p:sp>
        <p:nvSpPr>
          <p:cNvPr id="84997" name="Oval 7">
            <a:extLst>
              <a:ext uri="{FF2B5EF4-FFF2-40B4-BE49-F238E27FC236}">
                <a16:creationId xmlns:a16="http://schemas.microsoft.com/office/drawing/2014/main" id="{8405903E-FFBB-3C4B-932D-CE4F1271E6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32004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4998" name="Text Box 8">
            <a:extLst>
              <a:ext uri="{FF2B5EF4-FFF2-40B4-BE49-F238E27FC236}">
                <a16:creationId xmlns:a16="http://schemas.microsoft.com/office/drawing/2014/main" id="{A5681354-6C6A-DB46-9D7A-B83270709F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47244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 5</a:t>
            </a:r>
          </a:p>
        </p:txBody>
      </p:sp>
      <p:sp>
        <p:nvSpPr>
          <p:cNvPr id="84999" name="Oval 9">
            <a:extLst>
              <a:ext uri="{FF2B5EF4-FFF2-40B4-BE49-F238E27FC236}">
                <a16:creationId xmlns:a16="http://schemas.microsoft.com/office/drawing/2014/main" id="{3C05B48C-F5F5-9149-BBD8-900E67BD7B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46482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5000" name="Line 10">
            <a:extLst>
              <a:ext uri="{FF2B5EF4-FFF2-40B4-BE49-F238E27FC236}">
                <a16:creationId xmlns:a16="http://schemas.microsoft.com/office/drawing/2014/main" id="{315F3122-C768-774A-AAF3-8E9947DF97F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24000" y="3657600"/>
            <a:ext cx="8382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01" name="Line 11">
            <a:extLst>
              <a:ext uri="{FF2B5EF4-FFF2-40B4-BE49-F238E27FC236}">
                <a16:creationId xmlns:a16="http://schemas.microsoft.com/office/drawing/2014/main" id="{5DB8642A-655F-414D-A9D8-11AF25C9E45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43200" y="2743200"/>
            <a:ext cx="838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02" name="Text Box 12">
            <a:extLst>
              <a:ext uri="{FF2B5EF4-FFF2-40B4-BE49-F238E27FC236}">
                <a16:creationId xmlns:a16="http://schemas.microsoft.com/office/drawing/2014/main" id="{7D255833-2FE2-2D49-A1F5-893ACBA341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46482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9</a:t>
            </a:r>
          </a:p>
        </p:txBody>
      </p:sp>
      <p:sp>
        <p:nvSpPr>
          <p:cNvPr id="85003" name="Oval 13">
            <a:extLst>
              <a:ext uri="{FF2B5EF4-FFF2-40B4-BE49-F238E27FC236}">
                <a16:creationId xmlns:a16="http://schemas.microsoft.com/office/drawing/2014/main" id="{E3EDEE67-2598-A24C-85F4-B827B772C6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45720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5004" name="Text Box 14">
            <a:extLst>
              <a:ext uri="{FF2B5EF4-FFF2-40B4-BE49-F238E27FC236}">
                <a16:creationId xmlns:a16="http://schemas.microsoft.com/office/drawing/2014/main" id="{275D3B91-D345-FD43-B319-4B11BC772D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32766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/>
          </a:p>
        </p:txBody>
      </p:sp>
      <p:sp>
        <p:nvSpPr>
          <p:cNvPr id="85005" name="Oval 15">
            <a:extLst>
              <a:ext uri="{FF2B5EF4-FFF2-40B4-BE49-F238E27FC236}">
                <a16:creationId xmlns:a16="http://schemas.microsoft.com/office/drawing/2014/main" id="{F1DFF22A-43FB-2344-8D24-AEF57D1E42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32004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5006" name="Text Box 16">
            <a:extLst>
              <a:ext uri="{FF2B5EF4-FFF2-40B4-BE49-F238E27FC236}">
                <a16:creationId xmlns:a16="http://schemas.microsoft.com/office/drawing/2014/main" id="{FE78DE9E-C26E-6F4B-BADC-F42287E780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4662488"/>
            <a:ext cx="60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20</a:t>
            </a:r>
          </a:p>
        </p:txBody>
      </p:sp>
      <p:sp>
        <p:nvSpPr>
          <p:cNvPr id="85007" name="Oval 17">
            <a:extLst>
              <a:ext uri="{FF2B5EF4-FFF2-40B4-BE49-F238E27FC236}">
                <a16:creationId xmlns:a16="http://schemas.microsoft.com/office/drawing/2014/main" id="{BB3F8A3E-235A-D84E-BC96-1B1B7FE762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45720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5008" name="Line 18">
            <a:extLst>
              <a:ext uri="{FF2B5EF4-FFF2-40B4-BE49-F238E27FC236}">
                <a16:creationId xmlns:a16="http://schemas.microsoft.com/office/drawing/2014/main" id="{AE441CCD-3792-D54B-861C-614BDE147198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3733800"/>
            <a:ext cx="381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09" name="Line 19">
            <a:extLst>
              <a:ext uri="{FF2B5EF4-FFF2-40B4-BE49-F238E27FC236}">
                <a16:creationId xmlns:a16="http://schemas.microsoft.com/office/drawing/2014/main" id="{9E8F44B7-B073-5E42-A664-2107C1053AB5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27432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10" name="Line 20">
            <a:extLst>
              <a:ext uri="{FF2B5EF4-FFF2-40B4-BE49-F238E27FC236}">
                <a16:creationId xmlns:a16="http://schemas.microsoft.com/office/drawing/2014/main" id="{BD9CC0C5-0BD1-3C49-A7DA-D64A35D92233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3657600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11" name="Text Box 21">
            <a:extLst>
              <a:ext uri="{FF2B5EF4-FFF2-40B4-BE49-F238E27FC236}">
                <a16:creationId xmlns:a16="http://schemas.microsoft.com/office/drawing/2014/main" id="{5F023BE4-291A-3543-BBAF-7D4D894B50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3290888"/>
            <a:ext cx="60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14</a:t>
            </a:r>
          </a:p>
        </p:txBody>
      </p:sp>
      <p:sp>
        <p:nvSpPr>
          <p:cNvPr id="85012" name="Text Box 22">
            <a:extLst>
              <a:ext uri="{FF2B5EF4-FFF2-40B4-BE49-F238E27FC236}">
                <a16:creationId xmlns:a16="http://schemas.microsoft.com/office/drawing/2014/main" id="{E9952AF7-4774-F442-A025-B8C87FFFEE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4662488"/>
            <a:ext cx="60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13</a:t>
            </a:r>
          </a:p>
        </p:txBody>
      </p:sp>
      <p:sp>
        <p:nvSpPr>
          <p:cNvPr id="85013" name="Oval 23">
            <a:extLst>
              <a:ext uri="{FF2B5EF4-FFF2-40B4-BE49-F238E27FC236}">
                <a16:creationId xmlns:a16="http://schemas.microsoft.com/office/drawing/2014/main" id="{FB8CE5B5-2061-9740-9FC2-F6CDADC27D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45720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5014" name="Line 24">
            <a:extLst>
              <a:ext uri="{FF2B5EF4-FFF2-40B4-BE49-F238E27FC236}">
                <a16:creationId xmlns:a16="http://schemas.microsoft.com/office/drawing/2014/main" id="{2F4BB496-E406-DD47-96EB-DE934067F8A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95800" y="3733800"/>
            <a:ext cx="304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065" name="Text Box 25">
            <a:extLst>
              <a:ext uri="{FF2B5EF4-FFF2-40B4-BE49-F238E27FC236}">
                <a16:creationId xmlns:a16="http://schemas.microsoft.com/office/drawing/2014/main" id="{BE6ADD64-8E21-5948-B9F5-E74E8473F3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5562600"/>
            <a:ext cx="2590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 dirty="0">
                <a:solidFill>
                  <a:srgbClr val="0070FF"/>
                </a:solidFill>
              </a:rPr>
              <a:t>Three cases!</a:t>
            </a:r>
          </a:p>
        </p:txBody>
      </p:sp>
    </p:spTree>
    <p:extLst>
      <p:ext uri="{BB962C8B-B14F-4D97-AF65-F5344CB8AC3E}">
        <p14:creationId xmlns:p14="http://schemas.microsoft.com/office/powerpoint/2010/main" val="3089125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65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>
            <a:extLst>
              <a:ext uri="{FF2B5EF4-FFF2-40B4-BE49-F238E27FC236}">
                <a16:creationId xmlns:a16="http://schemas.microsoft.com/office/drawing/2014/main" id="{2A8947B9-7164-C646-A300-FF58EDFB24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Deletion: case 1</a:t>
            </a:r>
          </a:p>
        </p:txBody>
      </p:sp>
      <p:sp>
        <p:nvSpPr>
          <p:cNvPr id="89091" name="Rectangle 3">
            <a:extLst>
              <a:ext uri="{FF2B5EF4-FFF2-40B4-BE49-F238E27FC236}">
                <a16:creationId xmlns:a16="http://schemas.microsoft.com/office/drawing/2014/main" id="{64CDB2E5-F313-AF4F-9A4D-FA34C44507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 typeface="Wingdings" charset="0"/>
              <a:buNone/>
              <a:defRPr/>
            </a:pPr>
            <a:r>
              <a:rPr lang="en-US" sz="2400" dirty="0">
                <a:cs typeface="+mn-cs"/>
              </a:rPr>
              <a:t>No children</a:t>
            </a:r>
          </a:p>
          <a:p>
            <a:pPr marL="0" indent="0" eaLnBrk="1" hangingPunct="1">
              <a:buFont typeface="Wingdings" charset="0"/>
              <a:buNone/>
              <a:defRPr/>
            </a:pPr>
            <a:endParaRPr lang="en-US" sz="2400" dirty="0">
              <a:cs typeface="+mn-cs"/>
            </a:endParaRPr>
          </a:p>
          <a:p>
            <a:pPr marL="0" indent="0" eaLnBrk="1" hangingPunct="1">
              <a:buFont typeface="Wingdings" charset="0"/>
              <a:buNone/>
              <a:defRPr/>
            </a:pPr>
            <a:r>
              <a:rPr lang="en-US" sz="2400" dirty="0">
                <a:cs typeface="+mn-cs"/>
              </a:rPr>
              <a:t>Just delete the node</a:t>
            </a:r>
          </a:p>
        </p:txBody>
      </p:sp>
      <p:sp>
        <p:nvSpPr>
          <p:cNvPr id="86019" name="Text Box 4">
            <a:extLst>
              <a:ext uri="{FF2B5EF4-FFF2-40B4-BE49-F238E27FC236}">
                <a16:creationId xmlns:a16="http://schemas.microsoft.com/office/drawing/2014/main" id="{D8D03233-DB27-DD4A-949B-41EB1FF067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29718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12</a:t>
            </a:r>
          </a:p>
        </p:txBody>
      </p:sp>
      <p:sp>
        <p:nvSpPr>
          <p:cNvPr id="86020" name="Oval 5">
            <a:extLst>
              <a:ext uri="{FF2B5EF4-FFF2-40B4-BE49-F238E27FC236}">
                <a16:creationId xmlns:a16="http://schemas.microsoft.com/office/drawing/2014/main" id="{2970715D-C610-CD46-88E1-291B6665EF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28956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6021" name="Text Box 6">
            <a:extLst>
              <a:ext uri="{FF2B5EF4-FFF2-40B4-BE49-F238E27FC236}">
                <a16:creationId xmlns:a16="http://schemas.microsoft.com/office/drawing/2014/main" id="{9BA44DDE-9A8C-8742-A522-070928F5F7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38862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8</a:t>
            </a:r>
          </a:p>
        </p:txBody>
      </p:sp>
      <p:sp>
        <p:nvSpPr>
          <p:cNvPr id="86022" name="Oval 7">
            <a:extLst>
              <a:ext uri="{FF2B5EF4-FFF2-40B4-BE49-F238E27FC236}">
                <a16:creationId xmlns:a16="http://schemas.microsoft.com/office/drawing/2014/main" id="{DB060256-1149-814A-A829-8F9B52832E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38100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6023" name="Text Box 8">
            <a:extLst>
              <a:ext uri="{FF2B5EF4-FFF2-40B4-BE49-F238E27FC236}">
                <a16:creationId xmlns:a16="http://schemas.microsoft.com/office/drawing/2014/main" id="{819F0E05-D86D-F04F-987A-6B487D6BC0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53340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 5</a:t>
            </a:r>
          </a:p>
        </p:txBody>
      </p:sp>
      <p:sp>
        <p:nvSpPr>
          <p:cNvPr id="86024" name="Oval 9">
            <a:extLst>
              <a:ext uri="{FF2B5EF4-FFF2-40B4-BE49-F238E27FC236}">
                <a16:creationId xmlns:a16="http://schemas.microsoft.com/office/drawing/2014/main" id="{88C0009B-76E6-0D4A-8463-C5C4045768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52578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6025" name="Line 10">
            <a:extLst>
              <a:ext uri="{FF2B5EF4-FFF2-40B4-BE49-F238E27FC236}">
                <a16:creationId xmlns:a16="http://schemas.microsoft.com/office/drawing/2014/main" id="{F3DCB3DD-6BE0-1F49-8A3D-8694974FAB4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00200" y="4267200"/>
            <a:ext cx="8382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26" name="Line 11">
            <a:extLst>
              <a:ext uri="{FF2B5EF4-FFF2-40B4-BE49-F238E27FC236}">
                <a16:creationId xmlns:a16="http://schemas.microsoft.com/office/drawing/2014/main" id="{7E739E8E-CB0C-A94A-A119-AB5B5DBC942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19400" y="3352800"/>
            <a:ext cx="838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27" name="Text Box 12">
            <a:extLst>
              <a:ext uri="{FF2B5EF4-FFF2-40B4-BE49-F238E27FC236}">
                <a16:creationId xmlns:a16="http://schemas.microsoft.com/office/drawing/2014/main" id="{7005A60D-4E77-1441-9074-D37B224FDA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52578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9</a:t>
            </a:r>
          </a:p>
        </p:txBody>
      </p:sp>
      <p:sp>
        <p:nvSpPr>
          <p:cNvPr id="86028" name="Oval 13">
            <a:extLst>
              <a:ext uri="{FF2B5EF4-FFF2-40B4-BE49-F238E27FC236}">
                <a16:creationId xmlns:a16="http://schemas.microsoft.com/office/drawing/2014/main" id="{C5EA0E3F-E755-784E-B003-F7FDB53D68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5181600"/>
            <a:ext cx="685800" cy="5334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6029" name="Text Box 14">
            <a:extLst>
              <a:ext uri="{FF2B5EF4-FFF2-40B4-BE49-F238E27FC236}">
                <a16:creationId xmlns:a16="http://schemas.microsoft.com/office/drawing/2014/main" id="{4F958E45-B232-7C49-859C-54B6789C12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38862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/>
          </a:p>
        </p:txBody>
      </p:sp>
      <p:sp>
        <p:nvSpPr>
          <p:cNvPr id="86030" name="Oval 15">
            <a:extLst>
              <a:ext uri="{FF2B5EF4-FFF2-40B4-BE49-F238E27FC236}">
                <a16:creationId xmlns:a16="http://schemas.microsoft.com/office/drawing/2014/main" id="{C1F8E274-C703-F644-BD82-71E2FD6793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38100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6031" name="Text Box 16">
            <a:extLst>
              <a:ext uri="{FF2B5EF4-FFF2-40B4-BE49-F238E27FC236}">
                <a16:creationId xmlns:a16="http://schemas.microsoft.com/office/drawing/2014/main" id="{1223A22F-2D0B-4B47-8115-3D55514780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5272088"/>
            <a:ext cx="60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20</a:t>
            </a:r>
          </a:p>
        </p:txBody>
      </p:sp>
      <p:sp>
        <p:nvSpPr>
          <p:cNvPr id="86032" name="Oval 17">
            <a:extLst>
              <a:ext uri="{FF2B5EF4-FFF2-40B4-BE49-F238E27FC236}">
                <a16:creationId xmlns:a16="http://schemas.microsoft.com/office/drawing/2014/main" id="{DCA28C44-2EFE-E34B-8B26-E3EF32490E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51816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6033" name="Line 18">
            <a:extLst>
              <a:ext uri="{FF2B5EF4-FFF2-40B4-BE49-F238E27FC236}">
                <a16:creationId xmlns:a16="http://schemas.microsoft.com/office/drawing/2014/main" id="{19AE8CF0-5323-2B42-B658-7E28BB33C9DC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4343400"/>
            <a:ext cx="381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34" name="Line 19">
            <a:extLst>
              <a:ext uri="{FF2B5EF4-FFF2-40B4-BE49-F238E27FC236}">
                <a16:creationId xmlns:a16="http://schemas.microsoft.com/office/drawing/2014/main" id="{45F6A585-AAAF-BB44-88B7-FCB691DF9DFB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1000" y="33528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35" name="Line 20">
            <a:extLst>
              <a:ext uri="{FF2B5EF4-FFF2-40B4-BE49-F238E27FC236}">
                <a16:creationId xmlns:a16="http://schemas.microsoft.com/office/drawing/2014/main" id="{400BC317-7FFB-BB4E-A6A3-C3FC71E0EFDB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4267200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36" name="Text Box 21">
            <a:extLst>
              <a:ext uri="{FF2B5EF4-FFF2-40B4-BE49-F238E27FC236}">
                <a16:creationId xmlns:a16="http://schemas.microsoft.com/office/drawing/2014/main" id="{549E8262-2803-4743-9ECF-CC0F524B6C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900488"/>
            <a:ext cx="60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14</a:t>
            </a:r>
          </a:p>
        </p:txBody>
      </p:sp>
      <p:sp>
        <p:nvSpPr>
          <p:cNvPr id="86037" name="Text Box 22">
            <a:extLst>
              <a:ext uri="{FF2B5EF4-FFF2-40B4-BE49-F238E27FC236}">
                <a16:creationId xmlns:a16="http://schemas.microsoft.com/office/drawing/2014/main" id="{453398D2-0A04-2C4C-BA82-A01037CABF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5272088"/>
            <a:ext cx="60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13</a:t>
            </a:r>
          </a:p>
        </p:txBody>
      </p:sp>
      <p:sp>
        <p:nvSpPr>
          <p:cNvPr id="86038" name="Oval 23">
            <a:extLst>
              <a:ext uri="{FF2B5EF4-FFF2-40B4-BE49-F238E27FC236}">
                <a16:creationId xmlns:a16="http://schemas.microsoft.com/office/drawing/2014/main" id="{237D0811-6C2C-3842-8D98-D922E50F8E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51816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6039" name="Line 24">
            <a:extLst>
              <a:ext uri="{FF2B5EF4-FFF2-40B4-BE49-F238E27FC236}">
                <a16:creationId xmlns:a16="http://schemas.microsoft.com/office/drawing/2014/main" id="{FBDE3B0A-838C-0E4E-8514-F4BEEE3AFFC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72000" y="4343400"/>
            <a:ext cx="304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40" name="Text Box 25">
            <a:extLst>
              <a:ext uri="{FF2B5EF4-FFF2-40B4-BE49-F238E27FC236}">
                <a16:creationId xmlns:a16="http://schemas.microsoft.com/office/drawing/2014/main" id="{D6BCB2B9-B689-E645-800B-50884E9230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6338888"/>
            <a:ext cx="60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17</a:t>
            </a:r>
          </a:p>
        </p:txBody>
      </p:sp>
      <p:sp>
        <p:nvSpPr>
          <p:cNvPr id="86041" name="Oval 26">
            <a:extLst>
              <a:ext uri="{FF2B5EF4-FFF2-40B4-BE49-F238E27FC236}">
                <a16:creationId xmlns:a16="http://schemas.microsoft.com/office/drawing/2014/main" id="{5B712BDB-F8C8-E549-A26F-FDEED0513C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62484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6042" name="Line 27">
            <a:extLst>
              <a:ext uri="{FF2B5EF4-FFF2-40B4-BE49-F238E27FC236}">
                <a16:creationId xmlns:a16="http://schemas.microsoft.com/office/drawing/2014/main" id="{EEB02592-7D8E-3C42-8051-67FCF63F379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86400" y="57150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340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>
            <a:extLst>
              <a:ext uri="{FF2B5EF4-FFF2-40B4-BE49-F238E27FC236}">
                <a16:creationId xmlns:a16="http://schemas.microsoft.com/office/drawing/2014/main" id="{052FFCBF-D06A-874C-BCE5-2E8221304C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Deletion: case 1</a:t>
            </a:r>
          </a:p>
        </p:txBody>
      </p:sp>
      <p:sp>
        <p:nvSpPr>
          <p:cNvPr id="87042" name="Text Box 4">
            <a:extLst>
              <a:ext uri="{FF2B5EF4-FFF2-40B4-BE49-F238E27FC236}">
                <a16:creationId xmlns:a16="http://schemas.microsoft.com/office/drawing/2014/main" id="{0094BCEB-22CF-AB41-B0AD-772DEE9D03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29718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12</a:t>
            </a:r>
          </a:p>
        </p:txBody>
      </p:sp>
      <p:sp>
        <p:nvSpPr>
          <p:cNvPr id="87043" name="Oval 5">
            <a:extLst>
              <a:ext uri="{FF2B5EF4-FFF2-40B4-BE49-F238E27FC236}">
                <a16:creationId xmlns:a16="http://schemas.microsoft.com/office/drawing/2014/main" id="{AD5EF86B-F131-0545-9D78-68E52638A8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28956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7044" name="Text Box 6">
            <a:extLst>
              <a:ext uri="{FF2B5EF4-FFF2-40B4-BE49-F238E27FC236}">
                <a16:creationId xmlns:a16="http://schemas.microsoft.com/office/drawing/2014/main" id="{FC4D1341-2078-664B-B393-58DC1CC5A2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38862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8</a:t>
            </a:r>
          </a:p>
        </p:txBody>
      </p:sp>
      <p:sp>
        <p:nvSpPr>
          <p:cNvPr id="87045" name="Oval 7">
            <a:extLst>
              <a:ext uri="{FF2B5EF4-FFF2-40B4-BE49-F238E27FC236}">
                <a16:creationId xmlns:a16="http://schemas.microsoft.com/office/drawing/2014/main" id="{4067808C-4AEB-F44F-8443-426994E907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38100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7046" name="Text Box 8">
            <a:extLst>
              <a:ext uri="{FF2B5EF4-FFF2-40B4-BE49-F238E27FC236}">
                <a16:creationId xmlns:a16="http://schemas.microsoft.com/office/drawing/2014/main" id="{1521AFF9-94F6-4B4B-B765-2258AAB32E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53340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 5</a:t>
            </a:r>
          </a:p>
        </p:txBody>
      </p:sp>
      <p:sp>
        <p:nvSpPr>
          <p:cNvPr id="87047" name="Oval 9">
            <a:extLst>
              <a:ext uri="{FF2B5EF4-FFF2-40B4-BE49-F238E27FC236}">
                <a16:creationId xmlns:a16="http://schemas.microsoft.com/office/drawing/2014/main" id="{5033F34E-3355-DB4E-A2EA-EB92F069E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52578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7048" name="Line 10">
            <a:extLst>
              <a:ext uri="{FF2B5EF4-FFF2-40B4-BE49-F238E27FC236}">
                <a16:creationId xmlns:a16="http://schemas.microsoft.com/office/drawing/2014/main" id="{4BEBA2F3-9B90-8E49-B6F5-FABAA80A180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00200" y="4267200"/>
            <a:ext cx="8382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049" name="Line 11">
            <a:extLst>
              <a:ext uri="{FF2B5EF4-FFF2-40B4-BE49-F238E27FC236}">
                <a16:creationId xmlns:a16="http://schemas.microsoft.com/office/drawing/2014/main" id="{2A203647-0B0C-2E49-BCD8-D6EB0C6D885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19400" y="3352800"/>
            <a:ext cx="838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050" name="Text Box 14">
            <a:extLst>
              <a:ext uri="{FF2B5EF4-FFF2-40B4-BE49-F238E27FC236}">
                <a16:creationId xmlns:a16="http://schemas.microsoft.com/office/drawing/2014/main" id="{0985A018-69A4-9448-BEEA-1DBA023203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38862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/>
          </a:p>
        </p:txBody>
      </p:sp>
      <p:sp>
        <p:nvSpPr>
          <p:cNvPr id="87051" name="Oval 15">
            <a:extLst>
              <a:ext uri="{FF2B5EF4-FFF2-40B4-BE49-F238E27FC236}">
                <a16:creationId xmlns:a16="http://schemas.microsoft.com/office/drawing/2014/main" id="{6A1F3FAE-5570-D84F-99DA-CDFB06A1F8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38100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7052" name="Text Box 16">
            <a:extLst>
              <a:ext uri="{FF2B5EF4-FFF2-40B4-BE49-F238E27FC236}">
                <a16:creationId xmlns:a16="http://schemas.microsoft.com/office/drawing/2014/main" id="{108FA86C-9745-7742-9973-4935D09A54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5272088"/>
            <a:ext cx="60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20</a:t>
            </a:r>
          </a:p>
        </p:txBody>
      </p:sp>
      <p:sp>
        <p:nvSpPr>
          <p:cNvPr id="87053" name="Oval 17">
            <a:extLst>
              <a:ext uri="{FF2B5EF4-FFF2-40B4-BE49-F238E27FC236}">
                <a16:creationId xmlns:a16="http://schemas.microsoft.com/office/drawing/2014/main" id="{90DD3854-10B9-5046-88D2-EC938A8396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51816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7054" name="Line 19">
            <a:extLst>
              <a:ext uri="{FF2B5EF4-FFF2-40B4-BE49-F238E27FC236}">
                <a16:creationId xmlns:a16="http://schemas.microsoft.com/office/drawing/2014/main" id="{D3ABD845-54A3-6547-828C-4AB24CFCE537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1000" y="33528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055" name="Line 20">
            <a:extLst>
              <a:ext uri="{FF2B5EF4-FFF2-40B4-BE49-F238E27FC236}">
                <a16:creationId xmlns:a16="http://schemas.microsoft.com/office/drawing/2014/main" id="{F836A7B5-AD3F-724C-BD1A-698AAD0FB2C4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4267200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056" name="Text Box 21">
            <a:extLst>
              <a:ext uri="{FF2B5EF4-FFF2-40B4-BE49-F238E27FC236}">
                <a16:creationId xmlns:a16="http://schemas.microsoft.com/office/drawing/2014/main" id="{378178A8-9971-C942-895F-768A22EAA3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900488"/>
            <a:ext cx="60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14</a:t>
            </a:r>
          </a:p>
        </p:txBody>
      </p:sp>
      <p:sp>
        <p:nvSpPr>
          <p:cNvPr id="87057" name="Text Box 22">
            <a:extLst>
              <a:ext uri="{FF2B5EF4-FFF2-40B4-BE49-F238E27FC236}">
                <a16:creationId xmlns:a16="http://schemas.microsoft.com/office/drawing/2014/main" id="{02BB37E6-03D8-3148-AAEB-FF025F4C2D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5272088"/>
            <a:ext cx="60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13</a:t>
            </a:r>
          </a:p>
        </p:txBody>
      </p:sp>
      <p:sp>
        <p:nvSpPr>
          <p:cNvPr id="87058" name="Oval 23">
            <a:extLst>
              <a:ext uri="{FF2B5EF4-FFF2-40B4-BE49-F238E27FC236}">
                <a16:creationId xmlns:a16="http://schemas.microsoft.com/office/drawing/2014/main" id="{0F399C5A-4393-9844-A274-5FD6C545FF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51816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7059" name="Line 24">
            <a:extLst>
              <a:ext uri="{FF2B5EF4-FFF2-40B4-BE49-F238E27FC236}">
                <a16:creationId xmlns:a16="http://schemas.microsoft.com/office/drawing/2014/main" id="{DD21F8A9-E603-8449-B032-1DE31B33FAA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72000" y="4343400"/>
            <a:ext cx="304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060" name="Text Box 25">
            <a:extLst>
              <a:ext uri="{FF2B5EF4-FFF2-40B4-BE49-F238E27FC236}">
                <a16:creationId xmlns:a16="http://schemas.microsoft.com/office/drawing/2014/main" id="{A4B510E1-43D4-1749-A158-BE34957FE2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6338888"/>
            <a:ext cx="60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17</a:t>
            </a:r>
          </a:p>
        </p:txBody>
      </p:sp>
      <p:sp>
        <p:nvSpPr>
          <p:cNvPr id="87061" name="Oval 26">
            <a:extLst>
              <a:ext uri="{FF2B5EF4-FFF2-40B4-BE49-F238E27FC236}">
                <a16:creationId xmlns:a16="http://schemas.microsoft.com/office/drawing/2014/main" id="{6FC8F57E-D151-E54C-9BC7-02C30555FD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62484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7062" name="Line 27">
            <a:extLst>
              <a:ext uri="{FF2B5EF4-FFF2-40B4-BE49-F238E27FC236}">
                <a16:creationId xmlns:a16="http://schemas.microsoft.com/office/drawing/2014/main" id="{428FE77E-9167-254A-ACD9-87DCB2A3E00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86400" y="57150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Rectangle 3">
            <a:extLst>
              <a:ext uri="{FF2B5EF4-FFF2-40B4-BE49-F238E27FC236}">
                <a16:creationId xmlns:a16="http://schemas.microsoft.com/office/drawing/2014/main" id="{68E2920D-5404-1045-92E3-8969178089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8716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charset="0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charset="0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Font typeface="Wingdings" charset="0"/>
              <a:buNone/>
              <a:defRPr/>
            </a:pPr>
            <a:r>
              <a:rPr lang="en-US" sz="2400" dirty="0">
                <a:cs typeface="+mn-cs"/>
              </a:rPr>
              <a:t>No children</a:t>
            </a:r>
          </a:p>
          <a:p>
            <a:pPr marL="0" indent="0" eaLnBrk="1" hangingPunct="1">
              <a:buFont typeface="Wingdings" charset="0"/>
              <a:buNone/>
              <a:defRPr/>
            </a:pPr>
            <a:endParaRPr lang="en-US" sz="2400" dirty="0">
              <a:cs typeface="+mn-cs"/>
            </a:endParaRPr>
          </a:p>
          <a:p>
            <a:pPr marL="0" indent="0" eaLnBrk="1" hangingPunct="1">
              <a:buFont typeface="Wingdings" charset="0"/>
              <a:buNone/>
              <a:defRPr/>
            </a:pPr>
            <a:r>
              <a:rPr lang="en-US" sz="2400" dirty="0">
                <a:cs typeface="+mn-cs"/>
              </a:rPr>
              <a:t>Just delete the node</a:t>
            </a:r>
          </a:p>
        </p:txBody>
      </p:sp>
    </p:spTree>
    <p:extLst>
      <p:ext uri="{BB962C8B-B14F-4D97-AF65-F5344CB8AC3E}">
        <p14:creationId xmlns:p14="http://schemas.microsoft.com/office/powerpoint/2010/main" val="217943696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>
            <a:extLst>
              <a:ext uri="{FF2B5EF4-FFF2-40B4-BE49-F238E27FC236}">
                <a16:creationId xmlns:a16="http://schemas.microsoft.com/office/drawing/2014/main" id="{6075D091-43BB-9445-BCC8-470464467C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Deletion: case 2</a:t>
            </a:r>
          </a:p>
        </p:txBody>
      </p:sp>
      <p:sp>
        <p:nvSpPr>
          <p:cNvPr id="91139" name="Rectangle 3">
            <a:extLst>
              <a:ext uri="{FF2B5EF4-FFF2-40B4-BE49-F238E27FC236}">
                <a16:creationId xmlns:a16="http://schemas.microsoft.com/office/drawing/2014/main" id="{E8C0B973-951B-844D-ADFB-BFD545E355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411663"/>
          </a:xfrm>
        </p:spPr>
        <p:txBody>
          <a:bodyPr/>
          <a:lstStyle/>
          <a:p>
            <a:pPr marL="0" indent="0" eaLnBrk="1" hangingPunct="1">
              <a:buFont typeface="Wingdings" charset="0"/>
              <a:buNone/>
              <a:defRPr/>
            </a:pPr>
            <a:r>
              <a:rPr lang="en-US" sz="2400" dirty="0">
                <a:cs typeface="+mn-cs"/>
              </a:rPr>
              <a:t>One child</a:t>
            </a:r>
          </a:p>
          <a:p>
            <a:pPr marL="0" indent="0" eaLnBrk="1" hangingPunct="1">
              <a:buFont typeface="Wingdings" charset="0"/>
              <a:buNone/>
              <a:defRPr/>
            </a:pPr>
            <a:endParaRPr lang="en-US" sz="2400" dirty="0">
              <a:cs typeface="+mn-cs"/>
            </a:endParaRPr>
          </a:p>
          <a:p>
            <a:pPr marL="0" indent="0" eaLnBrk="1" hangingPunct="1">
              <a:buFont typeface="Wingdings" charset="0"/>
              <a:buNone/>
              <a:defRPr/>
            </a:pPr>
            <a:r>
              <a:rPr lang="en-US" sz="2400" dirty="0">
                <a:cs typeface="+mn-cs"/>
              </a:rPr>
              <a:t>Splice out the node</a:t>
            </a:r>
          </a:p>
        </p:txBody>
      </p:sp>
      <p:sp>
        <p:nvSpPr>
          <p:cNvPr id="88067" name="Text Box 4">
            <a:extLst>
              <a:ext uri="{FF2B5EF4-FFF2-40B4-BE49-F238E27FC236}">
                <a16:creationId xmlns:a16="http://schemas.microsoft.com/office/drawing/2014/main" id="{43EB4F8B-E543-1E44-9DAB-8808E5EDC7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29718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12</a:t>
            </a:r>
          </a:p>
        </p:txBody>
      </p:sp>
      <p:sp>
        <p:nvSpPr>
          <p:cNvPr id="88068" name="Oval 5">
            <a:extLst>
              <a:ext uri="{FF2B5EF4-FFF2-40B4-BE49-F238E27FC236}">
                <a16:creationId xmlns:a16="http://schemas.microsoft.com/office/drawing/2014/main" id="{6559C35D-76B2-D640-BC16-203C1686B0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28956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8069" name="Text Box 6">
            <a:extLst>
              <a:ext uri="{FF2B5EF4-FFF2-40B4-BE49-F238E27FC236}">
                <a16:creationId xmlns:a16="http://schemas.microsoft.com/office/drawing/2014/main" id="{6B064CAD-65F7-444A-AE3E-947F4CE62B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38862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8</a:t>
            </a:r>
          </a:p>
        </p:txBody>
      </p:sp>
      <p:sp>
        <p:nvSpPr>
          <p:cNvPr id="88070" name="Oval 7">
            <a:extLst>
              <a:ext uri="{FF2B5EF4-FFF2-40B4-BE49-F238E27FC236}">
                <a16:creationId xmlns:a16="http://schemas.microsoft.com/office/drawing/2014/main" id="{4301C9CF-54FB-514C-B836-C85D427DB1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3810000"/>
            <a:ext cx="685800" cy="5334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8071" name="Text Box 8">
            <a:extLst>
              <a:ext uri="{FF2B5EF4-FFF2-40B4-BE49-F238E27FC236}">
                <a16:creationId xmlns:a16="http://schemas.microsoft.com/office/drawing/2014/main" id="{A8529E43-E3F8-1F46-B171-D8E20E08D9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53340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 5</a:t>
            </a:r>
          </a:p>
        </p:txBody>
      </p:sp>
      <p:sp>
        <p:nvSpPr>
          <p:cNvPr id="88072" name="Oval 9">
            <a:extLst>
              <a:ext uri="{FF2B5EF4-FFF2-40B4-BE49-F238E27FC236}">
                <a16:creationId xmlns:a16="http://schemas.microsoft.com/office/drawing/2014/main" id="{D12DD14C-2F57-484B-8E11-14DC81E6C2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52578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8073" name="Line 10">
            <a:extLst>
              <a:ext uri="{FF2B5EF4-FFF2-40B4-BE49-F238E27FC236}">
                <a16:creationId xmlns:a16="http://schemas.microsoft.com/office/drawing/2014/main" id="{214B7ED1-2FB6-BC48-A1CC-0515E2BF0A4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00200" y="4267200"/>
            <a:ext cx="8382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074" name="Line 11">
            <a:extLst>
              <a:ext uri="{FF2B5EF4-FFF2-40B4-BE49-F238E27FC236}">
                <a16:creationId xmlns:a16="http://schemas.microsoft.com/office/drawing/2014/main" id="{3AF0F398-D199-F941-A32B-EE55C00D003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19400" y="3352800"/>
            <a:ext cx="838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075" name="Text Box 12">
            <a:extLst>
              <a:ext uri="{FF2B5EF4-FFF2-40B4-BE49-F238E27FC236}">
                <a16:creationId xmlns:a16="http://schemas.microsoft.com/office/drawing/2014/main" id="{69AA8E7E-4CB3-D145-A8B0-42C31E48BE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38862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/>
          </a:p>
        </p:txBody>
      </p:sp>
      <p:sp>
        <p:nvSpPr>
          <p:cNvPr id="88076" name="Oval 13">
            <a:extLst>
              <a:ext uri="{FF2B5EF4-FFF2-40B4-BE49-F238E27FC236}">
                <a16:creationId xmlns:a16="http://schemas.microsoft.com/office/drawing/2014/main" id="{4E42FBE7-ECF7-D744-81F9-65F8F4CD66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38100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8077" name="Text Box 14">
            <a:extLst>
              <a:ext uri="{FF2B5EF4-FFF2-40B4-BE49-F238E27FC236}">
                <a16:creationId xmlns:a16="http://schemas.microsoft.com/office/drawing/2014/main" id="{F63C1250-E9C1-2844-ABD5-70CA98B0E2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5272088"/>
            <a:ext cx="60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20</a:t>
            </a:r>
          </a:p>
        </p:txBody>
      </p:sp>
      <p:sp>
        <p:nvSpPr>
          <p:cNvPr id="88078" name="Oval 15">
            <a:extLst>
              <a:ext uri="{FF2B5EF4-FFF2-40B4-BE49-F238E27FC236}">
                <a16:creationId xmlns:a16="http://schemas.microsoft.com/office/drawing/2014/main" id="{E0A1DD6A-D1E4-7449-9918-02F97740D0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51816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8079" name="Line 16">
            <a:extLst>
              <a:ext uri="{FF2B5EF4-FFF2-40B4-BE49-F238E27FC236}">
                <a16:creationId xmlns:a16="http://schemas.microsoft.com/office/drawing/2014/main" id="{DFA7C9FD-C1CC-654B-990A-116A1386C9A7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1000" y="33528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080" name="Line 17">
            <a:extLst>
              <a:ext uri="{FF2B5EF4-FFF2-40B4-BE49-F238E27FC236}">
                <a16:creationId xmlns:a16="http://schemas.microsoft.com/office/drawing/2014/main" id="{EA194C0A-4E5B-8947-8957-2B872991AB9D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4267200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081" name="Text Box 18">
            <a:extLst>
              <a:ext uri="{FF2B5EF4-FFF2-40B4-BE49-F238E27FC236}">
                <a16:creationId xmlns:a16="http://schemas.microsoft.com/office/drawing/2014/main" id="{7A2E6E47-1FC4-7E48-B335-9EC3F2540A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900488"/>
            <a:ext cx="60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14</a:t>
            </a:r>
          </a:p>
        </p:txBody>
      </p:sp>
      <p:sp>
        <p:nvSpPr>
          <p:cNvPr id="88082" name="Text Box 19">
            <a:extLst>
              <a:ext uri="{FF2B5EF4-FFF2-40B4-BE49-F238E27FC236}">
                <a16:creationId xmlns:a16="http://schemas.microsoft.com/office/drawing/2014/main" id="{2EB1B75D-7DBE-DF46-8DA4-8A17EADA0A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5272088"/>
            <a:ext cx="60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13</a:t>
            </a:r>
          </a:p>
        </p:txBody>
      </p:sp>
      <p:sp>
        <p:nvSpPr>
          <p:cNvPr id="88083" name="Oval 20">
            <a:extLst>
              <a:ext uri="{FF2B5EF4-FFF2-40B4-BE49-F238E27FC236}">
                <a16:creationId xmlns:a16="http://schemas.microsoft.com/office/drawing/2014/main" id="{DC4C7143-0F6C-C141-B083-8287D9B95F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51816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8084" name="Line 21">
            <a:extLst>
              <a:ext uri="{FF2B5EF4-FFF2-40B4-BE49-F238E27FC236}">
                <a16:creationId xmlns:a16="http://schemas.microsoft.com/office/drawing/2014/main" id="{29C215F8-CBB1-1940-9CFE-655E9728A5E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72000" y="4343400"/>
            <a:ext cx="304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085" name="Text Box 22">
            <a:extLst>
              <a:ext uri="{FF2B5EF4-FFF2-40B4-BE49-F238E27FC236}">
                <a16:creationId xmlns:a16="http://schemas.microsoft.com/office/drawing/2014/main" id="{ED418E8C-6D93-134B-B599-AD98FAD480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6338888"/>
            <a:ext cx="60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17</a:t>
            </a:r>
          </a:p>
        </p:txBody>
      </p:sp>
      <p:sp>
        <p:nvSpPr>
          <p:cNvPr id="88086" name="Oval 23">
            <a:extLst>
              <a:ext uri="{FF2B5EF4-FFF2-40B4-BE49-F238E27FC236}">
                <a16:creationId xmlns:a16="http://schemas.microsoft.com/office/drawing/2014/main" id="{0A2F63F7-0844-754C-811B-D45EAE1A40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62484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8087" name="Line 24">
            <a:extLst>
              <a:ext uri="{FF2B5EF4-FFF2-40B4-BE49-F238E27FC236}">
                <a16:creationId xmlns:a16="http://schemas.microsoft.com/office/drawing/2014/main" id="{083C27CE-839B-A242-8C86-0DAC227331A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86400" y="57150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528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>
            <a:extLst>
              <a:ext uri="{FF2B5EF4-FFF2-40B4-BE49-F238E27FC236}">
                <a16:creationId xmlns:a16="http://schemas.microsoft.com/office/drawing/2014/main" id="{7A2C275E-A8BB-994D-AC32-3F59AE00B4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Deletion: case 2</a:t>
            </a:r>
          </a:p>
        </p:txBody>
      </p:sp>
      <p:sp>
        <p:nvSpPr>
          <p:cNvPr id="89090" name="Text Box 4">
            <a:extLst>
              <a:ext uri="{FF2B5EF4-FFF2-40B4-BE49-F238E27FC236}">
                <a16:creationId xmlns:a16="http://schemas.microsoft.com/office/drawing/2014/main" id="{0B9CB237-2C47-1A43-B510-ABE10F5507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29718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12</a:t>
            </a:r>
          </a:p>
        </p:txBody>
      </p:sp>
      <p:sp>
        <p:nvSpPr>
          <p:cNvPr id="89091" name="Oval 5">
            <a:extLst>
              <a:ext uri="{FF2B5EF4-FFF2-40B4-BE49-F238E27FC236}">
                <a16:creationId xmlns:a16="http://schemas.microsoft.com/office/drawing/2014/main" id="{3D7A8206-B0AC-B043-9D9B-AC171F8DAE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28956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9092" name="Text Box 6">
            <a:extLst>
              <a:ext uri="{FF2B5EF4-FFF2-40B4-BE49-F238E27FC236}">
                <a16:creationId xmlns:a16="http://schemas.microsoft.com/office/drawing/2014/main" id="{B962BDE6-7336-CB40-8B1D-C638885A11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38862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5</a:t>
            </a:r>
          </a:p>
        </p:txBody>
      </p:sp>
      <p:sp>
        <p:nvSpPr>
          <p:cNvPr id="89093" name="Oval 7">
            <a:extLst>
              <a:ext uri="{FF2B5EF4-FFF2-40B4-BE49-F238E27FC236}">
                <a16:creationId xmlns:a16="http://schemas.microsoft.com/office/drawing/2014/main" id="{3CD7EB67-E2A6-6C43-8911-370048BCF7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38100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9094" name="Line 11">
            <a:extLst>
              <a:ext uri="{FF2B5EF4-FFF2-40B4-BE49-F238E27FC236}">
                <a16:creationId xmlns:a16="http://schemas.microsoft.com/office/drawing/2014/main" id="{836A92E9-06B0-E444-B6E7-D70CBB6E7E9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19400" y="3352800"/>
            <a:ext cx="838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095" name="Text Box 12">
            <a:extLst>
              <a:ext uri="{FF2B5EF4-FFF2-40B4-BE49-F238E27FC236}">
                <a16:creationId xmlns:a16="http://schemas.microsoft.com/office/drawing/2014/main" id="{B901A1B5-C8AC-BD42-B4F0-D58E448E6F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38862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/>
          </a:p>
        </p:txBody>
      </p:sp>
      <p:sp>
        <p:nvSpPr>
          <p:cNvPr id="89096" name="Oval 13">
            <a:extLst>
              <a:ext uri="{FF2B5EF4-FFF2-40B4-BE49-F238E27FC236}">
                <a16:creationId xmlns:a16="http://schemas.microsoft.com/office/drawing/2014/main" id="{9A717141-F5D6-9B46-A29B-AD54F55989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38100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9097" name="Text Box 14">
            <a:extLst>
              <a:ext uri="{FF2B5EF4-FFF2-40B4-BE49-F238E27FC236}">
                <a16:creationId xmlns:a16="http://schemas.microsoft.com/office/drawing/2014/main" id="{CA6907BC-8956-D14B-B400-8DA3739078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5272088"/>
            <a:ext cx="60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20</a:t>
            </a:r>
          </a:p>
        </p:txBody>
      </p:sp>
      <p:sp>
        <p:nvSpPr>
          <p:cNvPr id="89098" name="Oval 15">
            <a:extLst>
              <a:ext uri="{FF2B5EF4-FFF2-40B4-BE49-F238E27FC236}">
                <a16:creationId xmlns:a16="http://schemas.microsoft.com/office/drawing/2014/main" id="{2E81FE86-E91F-EB46-ABD7-29B4ABDE16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51816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9099" name="Line 16">
            <a:extLst>
              <a:ext uri="{FF2B5EF4-FFF2-40B4-BE49-F238E27FC236}">
                <a16:creationId xmlns:a16="http://schemas.microsoft.com/office/drawing/2014/main" id="{FACB7C7B-92B9-E642-8410-BD39D3421420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1000" y="33528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100" name="Line 17">
            <a:extLst>
              <a:ext uri="{FF2B5EF4-FFF2-40B4-BE49-F238E27FC236}">
                <a16:creationId xmlns:a16="http://schemas.microsoft.com/office/drawing/2014/main" id="{8608DA6B-4A04-6C49-ADF5-83168427443B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4267200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101" name="Text Box 18">
            <a:extLst>
              <a:ext uri="{FF2B5EF4-FFF2-40B4-BE49-F238E27FC236}">
                <a16:creationId xmlns:a16="http://schemas.microsoft.com/office/drawing/2014/main" id="{86479F34-48CA-EA40-9B1F-C0A1D4298D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900488"/>
            <a:ext cx="60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14</a:t>
            </a:r>
          </a:p>
        </p:txBody>
      </p:sp>
      <p:sp>
        <p:nvSpPr>
          <p:cNvPr id="89102" name="Text Box 19">
            <a:extLst>
              <a:ext uri="{FF2B5EF4-FFF2-40B4-BE49-F238E27FC236}">
                <a16:creationId xmlns:a16="http://schemas.microsoft.com/office/drawing/2014/main" id="{B034378B-BF18-5C44-9322-3B0EA8C30C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5272088"/>
            <a:ext cx="60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13</a:t>
            </a:r>
          </a:p>
        </p:txBody>
      </p:sp>
      <p:sp>
        <p:nvSpPr>
          <p:cNvPr id="89103" name="Oval 20">
            <a:extLst>
              <a:ext uri="{FF2B5EF4-FFF2-40B4-BE49-F238E27FC236}">
                <a16:creationId xmlns:a16="http://schemas.microsoft.com/office/drawing/2014/main" id="{1D62576B-541A-DC4D-B184-3087F500D0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51816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9104" name="Line 21">
            <a:extLst>
              <a:ext uri="{FF2B5EF4-FFF2-40B4-BE49-F238E27FC236}">
                <a16:creationId xmlns:a16="http://schemas.microsoft.com/office/drawing/2014/main" id="{0331F65F-1763-1E4E-8095-A94CC85DE39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72000" y="4343400"/>
            <a:ext cx="304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105" name="Text Box 22">
            <a:extLst>
              <a:ext uri="{FF2B5EF4-FFF2-40B4-BE49-F238E27FC236}">
                <a16:creationId xmlns:a16="http://schemas.microsoft.com/office/drawing/2014/main" id="{3FC915A4-930A-5443-83C9-A7A84EA80C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6338888"/>
            <a:ext cx="60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17</a:t>
            </a:r>
          </a:p>
        </p:txBody>
      </p:sp>
      <p:sp>
        <p:nvSpPr>
          <p:cNvPr id="89106" name="Oval 23">
            <a:extLst>
              <a:ext uri="{FF2B5EF4-FFF2-40B4-BE49-F238E27FC236}">
                <a16:creationId xmlns:a16="http://schemas.microsoft.com/office/drawing/2014/main" id="{47E0F814-AFDA-354F-B8E7-1360965F81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62484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9107" name="Line 24">
            <a:extLst>
              <a:ext uri="{FF2B5EF4-FFF2-40B4-BE49-F238E27FC236}">
                <a16:creationId xmlns:a16="http://schemas.microsoft.com/office/drawing/2014/main" id="{28FA661A-B846-124D-9A6B-1CAFF4E82E5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86400" y="57150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AFEAABE3-0B13-1E4D-93B3-52EC08C6FD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447800"/>
            <a:ext cx="8229600" cy="4411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charset="0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charset="0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Font typeface="Wingdings" charset="0"/>
              <a:buNone/>
              <a:defRPr/>
            </a:pPr>
            <a:r>
              <a:rPr lang="en-US" sz="2400">
                <a:cs typeface="+mn-cs"/>
              </a:rPr>
              <a:t>One child</a:t>
            </a:r>
          </a:p>
          <a:p>
            <a:pPr marL="0" indent="0" eaLnBrk="1" hangingPunct="1">
              <a:buFont typeface="Wingdings" charset="0"/>
              <a:buNone/>
              <a:defRPr/>
            </a:pPr>
            <a:endParaRPr lang="en-US" sz="2400">
              <a:cs typeface="+mn-cs"/>
            </a:endParaRPr>
          </a:p>
          <a:p>
            <a:pPr marL="0" indent="0" eaLnBrk="1" hangingPunct="1">
              <a:buFont typeface="Wingdings" charset="0"/>
              <a:buNone/>
              <a:defRPr/>
            </a:pPr>
            <a:r>
              <a:rPr lang="en-US" sz="2400">
                <a:cs typeface="+mn-cs"/>
              </a:rPr>
              <a:t>Splice out the node</a:t>
            </a:r>
            <a:endParaRPr lang="en-US" sz="2400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02117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>
            <a:extLst>
              <a:ext uri="{FF2B5EF4-FFF2-40B4-BE49-F238E27FC236}">
                <a16:creationId xmlns:a16="http://schemas.microsoft.com/office/drawing/2014/main" id="{6B047ED7-FA96-7645-AE6A-55677104A3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Deletion: case 3</a:t>
            </a:r>
          </a:p>
        </p:txBody>
      </p:sp>
      <p:sp>
        <p:nvSpPr>
          <p:cNvPr id="93187" name="Rectangle 3">
            <a:extLst>
              <a:ext uri="{FF2B5EF4-FFF2-40B4-BE49-F238E27FC236}">
                <a16:creationId xmlns:a16="http://schemas.microsoft.com/office/drawing/2014/main" id="{9905BBE2-D4D6-9246-9611-E14DCB0548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411663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altLang="en-US" sz="2400" dirty="0"/>
              <a:t>Two children</a:t>
            </a:r>
          </a:p>
          <a:p>
            <a:pPr marL="0" indent="0" eaLnBrk="1" hangingPunct="1">
              <a:buFont typeface="Wingdings" pitchFamily="2" charset="2"/>
              <a:buNone/>
            </a:pPr>
            <a:endParaRPr lang="en-US" altLang="en-US" sz="2400" dirty="0"/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en-US" sz="2400" dirty="0"/>
              <a:t>Replace x with it</a:t>
            </a:r>
            <a:r>
              <a:rPr lang="en-US" altLang="ja-JP" sz="2400" dirty="0"/>
              <a:t>s successor</a:t>
            </a:r>
            <a:endParaRPr lang="en-US" altLang="en-US" sz="2400" dirty="0"/>
          </a:p>
        </p:txBody>
      </p:sp>
      <p:sp>
        <p:nvSpPr>
          <p:cNvPr id="90115" name="Text Box 4">
            <a:extLst>
              <a:ext uri="{FF2B5EF4-FFF2-40B4-BE49-F238E27FC236}">
                <a16:creationId xmlns:a16="http://schemas.microsoft.com/office/drawing/2014/main" id="{FCE466C7-FE71-334E-B508-4256DD661A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29718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12</a:t>
            </a:r>
          </a:p>
        </p:txBody>
      </p:sp>
      <p:sp>
        <p:nvSpPr>
          <p:cNvPr id="90116" name="Oval 5">
            <a:extLst>
              <a:ext uri="{FF2B5EF4-FFF2-40B4-BE49-F238E27FC236}">
                <a16:creationId xmlns:a16="http://schemas.microsoft.com/office/drawing/2014/main" id="{E154AB41-CC85-8845-9B30-C8D1ED1A8F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28956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0117" name="Text Box 6">
            <a:extLst>
              <a:ext uri="{FF2B5EF4-FFF2-40B4-BE49-F238E27FC236}">
                <a16:creationId xmlns:a16="http://schemas.microsoft.com/office/drawing/2014/main" id="{646BA67B-9EDF-1242-B363-C8B9D10AF7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38862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5</a:t>
            </a:r>
          </a:p>
        </p:txBody>
      </p:sp>
      <p:sp>
        <p:nvSpPr>
          <p:cNvPr id="90118" name="Oval 7">
            <a:extLst>
              <a:ext uri="{FF2B5EF4-FFF2-40B4-BE49-F238E27FC236}">
                <a16:creationId xmlns:a16="http://schemas.microsoft.com/office/drawing/2014/main" id="{CB94C052-5F04-B24C-9152-4B01B59085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38100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0119" name="Line 8">
            <a:extLst>
              <a:ext uri="{FF2B5EF4-FFF2-40B4-BE49-F238E27FC236}">
                <a16:creationId xmlns:a16="http://schemas.microsoft.com/office/drawing/2014/main" id="{7F97FC44-A7CB-854F-B37B-4D42857C52F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19400" y="3352800"/>
            <a:ext cx="838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20" name="Text Box 9">
            <a:extLst>
              <a:ext uri="{FF2B5EF4-FFF2-40B4-BE49-F238E27FC236}">
                <a16:creationId xmlns:a16="http://schemas.microsoft.com/office/drawing/2014/main" id="{0F1C21CF-7F42-6146-A072-43EBFB0A84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38862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/>
          </a:p>
        </p:txBody>
      </p:sp>
      <p:sp>
        <p:nvSpPr>
          <p:cNvPr id="90121" name="Oval 10">
            <a:extLst>
              <a:ext uri="{FF2B5EF4-FFF2-40B4-BE49-F238E27FC236}">
                <a16:creationId xmlns:a16="http://schemas.microsoft.com/office/drawing/2014/main" id="{016A184C-CB5B-F445-BB85-0F24D5F8B0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3810000"/>
            <a:ext cx="685800" cy="5334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0122" name="Text Box 11">
            <a:extLst>
              <a:ext uri="{FF2B5EF4-FFF2-40B4-BE49-F238E27FC236}">
                <a16:creationId xmlns:a16="http://schemas.microsoft.com/office/drawing/2014/main" id="{68651403-2717-B849-AB4B-34F3497161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5272088"/>
            <a:ext cx="60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20</a:t>
            </a:r>
          </a:p>
        </p:txBody>
      </p:sp>
      <p:sp>
        <p:nvSpPr>
          <p:cNvPr id="90123" name="Oval 12">
            <a:extLst>
              <a:ext uri="{FF2B5EF4-FFF2-40B4-BE49-F238E27FC236}">
                <a16:creationId xmlns:a16="http://schemas.microsoft.com/office/drawing/2014/main" id="{E295FE49-0487-B041-9ABE-D31E1C8B15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51816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0124" name="Line 13">
            <a:extLst>
              <a:ext uri="{FF2B5EF4-FFF2-40B4-BE49-F238E27FC236}">
                <a16:creationId xmlns:a16="http://schemas.microsoft.com/office/drawing/2014/main" id="{9C205807-7C7F-B644-9947-4DA713F1044B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1000" y="33528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25" name="Line 14">
            <a:extLst>
              <a:ext uri="{FF2B5EF4-FFF2-40B4-BE49-F238E27FC236}">
                <a16:creationId xmlns:a16="http://schemas.microsoft.com/office/drawing/2014/main" id="{DD367CF2-C324-FF40-9BE9-72EAB5E37DBB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4267200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26" name="Text Box 15">
            <a:extLst>
              <a:ext uri="{FF2B5EF4-FFF2-40B4-BE49-F238E27FC236}">
                <a16:creationId xmlns:a16="http://schemas.microsoft.com/office/drawing/2014/main" id="{5C896A8A-B046-0047-A463-FA721283A7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900488"/>
            <a:ext cx="60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14</a:t>
            </a:r>
          </a:p>
        </p:txBody>
      </p:sp>
      <p:sp>
        <p:nvSpPr>
          <p:cNvPr id="90127" name="Text Box 16">
            <a:extLst>
              <a:ext uri="{FF2B5EF4-FFF2-40B4-BE49-F238E27FC236}">
                <a16:creationId xmlns:a16="http://schemas.microsoft.com/office/drawing/2014/main" id="{ED053919-D40D-1349-81F0-7B39A560FB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5272088"/>
            <a:ext cx="60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13</a:t>
            </a:r>
          </a:p>
        </p:txBody>
      </p:sp>
      <p:sp>
        <p:nvSpPr>
          <p:cNvPr id="90128" name="Oval 17">
            <a:extLst>
              <a:ext uri="{FF2B5EF4-FFF2-40B4-BE49-F238E27FC236}">
                <a16:creationId xmlns:a16="http://schemas.microsoft.com/office/drawing/2014/main" id="{92314D71-899A-6F41-BFEC-9164B2E32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51816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0129" name="Line 18">
            <a:extLst>
              <a:ext uri="{FF2B5EF4-FFF2-40B4-BE49-F238E27FC236}">
                <a16:creationId xmlns:a16="http://schemas.microsoft.com/office/drawing/2014/main" id="{1BA744EC-883A-8F49-A54B-C6DCE3B4944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72000" y="4343400"/>
            <a:ext cx="304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30" name="Text Box 19">
            <a:extLst>
              <a:ext uri="{FF2B5EF4-FFF2-40B4-BE49-F238E27FC236}">
                <a16:creationId xmlns:a16="http://schemas.microsoft.com/office/drawing/2014/main" id="{91F7C7D2-1D38-A741-91B9-36A7F58A25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6338888"/>
            <a:ext cx="60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17</a:t>
            </a:r>
          </a:p>
        </p:txBody>
      </p:sp>
      <p:sp>
        <p:nvSpPr>
          <p:cNvPr id="90131" name="Oval 20">
            <a:extLst>
              <a:ext uri="{FF2B5EF4-FFF2-40B4-BE49-F238E27FC236}">
                <a16:creationId xmlns:a16="http://schemas.microsoft.com/office/drawing/2014/main" id="{82BF9775-F17C-9D44-884F-7BFC48F9F5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62484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0132" name="Line 21">
            <a:extLst>
              <a:ext uri="{FF2B5EF4-FFF2-40B4-BE49-F238E27FC236}">
                <a16:creationId xmlns:a16="http://schemas.microsoft.com/office/drawing/2014/main" id="{7CF3782C-6BCC-FC42-A7D3-40A36E54027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86400" y="57150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003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>
            <a:extLst>
              <a:ext uri="{FF2B5EF4-FFF2-40B4-BE49-F238E27FC236}">
                <a16:creationId xmlns:a16="http://schemas.microsoft.com/office/drawing/2014/main" id="{3702A7D6-AB07-0846-99D6-B0B4CF2FBD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Deletion: case 3</a:t>
            </a:r>
          </a:p>
        </p:txBody>
      </p:sp>
      <p:sp>
        <p:nvSpPr>
          <p:cNvPr id="91138" name="Text Box 4">
            <a:extLst>
              <a:ext uri="{FF2B5EF4-FFF2-40B4-BE49-F238E27FC236}">
                <a16:creationId xmlns:a16="http://schemas.microsoft.com/office/drawing/2014/main" id="{CB7ADB53-376C-1547-AAD9-E5FE70FFFB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29718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12</a:t>
            </a:r>
          </a:p>
        </p:txBody>
      </p:sp>
      <p:sp>
        <p:nvSpPr>
          <p:cNvPr id="91139" name="Oval 5">
            <a:extLst>
              <a:ext uri="{FF2B5EF4-FFF2-40B4-BE49-F238E27FC236}">
                <a16:creationId xmlns:a16="http://schemas.microsoft.com/office/drawing/2014/main" id="{9F6316B2-6290-8A4C-BFD2-1E31581115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28956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1140" name="Text Box 6">
            <a:extLst>
              <a:ext uri="{FF2B5EF4-FFF2-40B4-BE49-F238E27FC236}">
                <a16:creationId xmlns:a16="http://schemas.microsoft.com/office/drawing/2014/main" id="{7E19DF6D-12C2-3841-8DFE-43C5D96706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38862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5</a:t>
            </a:r>
          </a:p>
        </p:txBody>
      </p:sp>
      <p:sp>
        <p:nvSpPr>
          <p:cNvPr id="91141" name="Oval 7">
            <a:extLst>
              <a:ext uri="{FF2B5EF4-FFF2-40B4-BE49-F238E27FC236}">
                <a16:creationId xmlns:a16="http://schemas.microsoft.com/office/drawing/2014/main" id="{E2A6BF72-57CE-8D4B-8200-35CF070B70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38100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1142" name="Line 8">
            <a:extLst>
              <a:ext uri="{FF2B5EF4-FFF2-40B4-BE49-F238E27FC236}">
                <a16:creationId xmlns:a16="http://schemas.microsoft.com/office/drawing/2014/main" id="{76DA84AB-7C24-0841-A4C4-3D2E1BB5E76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19400" y="3352800"/>
            <a:ext cx="838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43" name="Text Box 9">
            <a:extLst>
              <a:ext uri="{FF2B5EF4-FFF2-40B4-BE49-F238E27FC236}">
                <a16:creationId xmlns:a16="http://schemas.microsoft.com/office/drawing/2014/main" id="{FD1CD77D-7733-584F-8B3D-380B1E1279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38862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/>
          </a:p>
        </p:txBody>
      </p:sp>
      <p:sp>
        <p:nvSpPr>
          <p:cNvPr id="91144" name="Oval 10">
            <a:extLst>
              <a:ext uri="{FF2B5EF4-FFF2-40B4-BE49-F238E27FC236}">
                <a16:creationId xmlns:a16="http://schemas.microsoft.com/office/drawing/2014/main" id="{3D876151-5390-AC4E-A1A7-63675FF69B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3810000"/>
            <a:ext cx="685800" cy="5334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1145" name="Text Box 11">
            <a:extLst>
              <a:ext uri="{FF2B5EF4-FFF2-40B4-BE49-F238E27FC236}">
                <a16:creationId xmlns:a16="http://schemas.microsoft.com/office/drawing/2014/main" id="{D7F81D2A-3553-6B44-B062-36689CBD98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5272088"/>
            <a:ext cx="60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20</a:t>
            </a:r>
          </a:p>
        </p:txBody>
      </p:sp>
      <p:sp>
        <p:nvSpPr>
          <p:cNvPr id="91146" name="Oval 12">
            <a:extLst>
              <a:ext uri="{FF2B5EF4-FFF2-40B4-BE49-F238E27FC236}">
                <a16:creationId xmlns:a16="http://schemas.microsoft.com/office/drawing/2014/main" id="{C372FF61-0370-344E-A119-FCD85A1AE9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51816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1147" name="Line 13">
            <a:extLst>
              <a:ext uri="{FF2B5EF4-FFF2-40B4-BE49-F238E27FC236}">
                <a16:creationId xmlns:a16="http://schemas.microsoft.com/office/drawing/2014/main" id="{AD43BDA3-2780-3C48-8750-622C927C7C2E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1000" y="33528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48" name="Line 14">
            <a:extLst>
              <a:ext uri="{FF2B5EF4-FFF2-40B4-BE49-F238E27FC236}">
                <a16:creationId xmlns:a16="http://schemas.microsoft.com/office/drawing/2014/main" id="{1DB155BD-BC98-EA41-A1ED-59AE0C7F076B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4267200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49" name="Text Box 15">
            <a:extLst>
              <a:ext uri="{FF2B5EF4-FFF2-40B4-BE49-F238E27FC236}">
                <a16:creationId xmlns:a16="http://schemas.microsoft.com/office/drawing/2014/main" id="{417108D5-4199-C643-8456-5EC8B1013A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900488"/>
            <a:ext cx="60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17</a:t>
            </a:r>
          </a:p>
        </p:txBody>
      </p:sp>
      <p:sp>
        <p:nvSpPr>
          <p:cNvPr id="91150" name="Text Box 16">
            <a:extLst>
              <a:ext uri="{FF2B5EF4-FFF2-40B4-BE49-F238E27FC236}">
                <a16:creationId xmlns:a16="http://schemas.microsoft.com/office/drawing/2014/main" id="{653F0F7A-BF6F-7D4E-BBB4-B8CDC8997F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5272088"/>
            <a:ext cx="60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13</a:t>
            </a:r>
          </a:p>
        </p:txBody>
      </p:sp>
      <p:sp>
        <p:nvSpPr>
          <p:cNvPr id="91151" name="Oval 17">
            <a:extLst>
              <a:ext uri="{FF2B5EF4-FFF2-40B4-BE49-F238E27FC236}">
                <a16:creationId xmlns:a16="http://schemas.microsoft.com/office/drawing/2014/main" id="{D72E0009-3300-3F42-910D-45CBC1507E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51816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1152" name="Line 18">
            <a:extLst>
              <a:ext uri="{FF2B5EF4-FFF2-40B4-BE49-F238E27FC236}">
                <a16:creationId xmlns:a16="http://schemas.microsoft.com/office/drawing/2014/main" id="{9DC7A5E1-316B-5947-98B2-C061B5258E4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72000" y="4343400"/>
            <a:ext cx="304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Rectangle 3">
            <a:extLst>
              <a:ext uri="{FF2B5EF4-FFF2-40B4-BE49-F238E27FC236}">
                <a16:creationId xmlns:a16="http://schemas.microsoft.com/office/drawing/2014/main" id="{3C0275C4-C9C9-BB4C-82D2-868E695893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24000"/>
            <a:ext cx="8229600" cy="441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en-US" sz="2400" dirty="0"/>
              <a:t>Two children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sz="2400" dirty="0"/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 dirty="0"/>
              <a:t>Replace x with it</a:t>
            </a:r>
            <a:r>
              <a:rPr lang="en-US" altLang="ja-JP" sz="2400" dirty="0"/>
              <a:t>s successor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71334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1B224AD2-4DD0-6144-A797-A5CD25403E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Another example: the solo tree</a:t>
            </a:r>
          </a:p>
        </p:txBody>
      </p:sp>
      <p:sp>
        <p:nvSpPr>
          <p:cNvPr id="20482" name="Text Box 4">
            <a:extLst>
              <a:ext uri="{FF2B5EF4-FFF2-40B4-BE49-F238E27FC236}">
                <a16:creationId xmlns:a16="http://schemas.microsoft.com/office/drawing/2014/main" id="{4CC91606-1262-CA49-B035-ED2826EEFD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19050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12</a:t>
            </a:r>
          </a:p>
        </p:txBody>
      </p:sp>
      <p:sp>
        <p:nvSpPr>
          <p:cNvPr id="20483" name="Oval 5">
            <a:extLst>
              <a:ext uri="{FF2B5EF4-FFF2-40B4-BE49-F238E27FC236}">
                <a16:creationId xmlns:a16="http://schemas.microsoft.com/office/drawing/2014/main" id="{717821B7-AF54-8A41-B6B0-2E6A2D93A5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18288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162133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>
            <a:extLst>
              <a:ext uri="{FF2B5EF4-FFF2-40B4-BE49-F238E27FC236}">
                <a16:creationId xmlns:a16="http://schemas.microsoft.com/office/drawing/2014/main" id="{87F8A90F-4A9E-124A-8241-9008B3500B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Deletion: case 3</a:t>
            </a:r>
          </a:p>
        </p:txBody>
      </p:sp>
      <p:sp>
        <p:nvSpPr>
          <p:cNvPr id="95235" name="Rectangle 3">
            <a:extLst>
              <a:ext uri="{FF2B5EF4-FFF2-40B4-BE49-F238E27FC236}">
                <a16:creationId xmlns:a16="http://schemas.microsoft.com/office/drawing/2014/main" id="{984230B2-D4AE-EF42-BE68-BDA7AB0D46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2648" y="1600200"/>
            <a:ext cx="5193241" cy="3709930"/>
          </a:xfrm>
        </p:spPr>
        <p:txBody>
          <a:bodyPr/>
          <a:lstStyle/>
          <a:p>
            <a:pPr marL="0" indent="0" eaLnBrk="1" hangingPunct="1">
              <a:buFont typeface="Wingdings" charset="0"/>
              <a:buNone/>
              <a:defRPr/>
            </a:pPr>
            <a:r>
              <a:rPr lang="en-US" sz="2800" dirty="0">
                <a:cs typeface="+mn-cs"/>
              </a:rPr>
              <a:t>Two children.</a:t>
            </a:r>
            <a:endParaRPr lang="en-US" sz="2800" dirty="0">
              <a:solidFill>
                <a:srgbClr val="FF0000"/>
              </a:solidFill>
              <a:cs typeface="+mn-cs"/>
            </a:endParaRPr>
          </a:p>
          <a:p>
            <a:pPr marL="0" indent="0" eaLnBrk="1" hangingPunct="1">
              <a:buFont typeface="Wingdings" charset="0"/>
              <a:buNone/>
              <a:defRPr/>
            </a:pPr>
            <a:r>
              <a:rPr lang="en-US" sz="2800" dirty="0">
                <a:solidFill>
                  <a:srgbClr val="FF0000"/>
                </a:solidFill>
                <a:cs typeface="+mn-cs"/>
              </a:rPr>
              <a:t>Will we always have a successor?</a:t>
            </a:r>
          </a:p>
          <a:p>
            <a:pPr marL="0" indent="0" eaLnBrk="1" hangingPunct="1">
              <a:buFont typeface="Wingdings" charset="0"/>
              <a:buNone/>
              <a:defRPr/>
            </a:pPr>
            <a:r>
              <a:rPr lang="en-US" sz="2800" dirty="0">
                <a:solidFill>
                  <a:srgbClr val="FF0000"/>
                </a:solidFill>
                <a:cs typeface="+mn-cs"/>
              </a:rPr>
              <a:t>Why successor?</a:t>
            </a:r>
          </a:p>
          <a:p>
            <a:pPr lvl="1" eaLnBrk="1" hangingPunct="1">
              <a:buFont typeface="Wingdings" charset="0"/>
              <a:buChar char="l"/>
              <a:defRPr/>
            </a:pPr>
            <a:r>
              <a:rPr lang="en-US" sz="2400" dirty="0"/>
              <a:t>Larger than the left subtree</a:t>
            </a:r>
          </a:p>
          <a:p>
            <a:pPr lvl="1" eaLnBrk="1" hangingPunct="1">
              <a:buFont typeface="Wingdings" charset="0"/>
              <a:buChar char="l"/>
              <a:defRPr/>
            </a:pPr>
            <a:r>
              <a:rPr lang="en-US" sz="2400" dirty="0"/>
              <a:t>Less than or equal to right subtree.</a:t>
            </a:r>
          </a:p>
          <a:p>
            <a:pPr lvl="1" eaLnBrk="1" hangingPunct="1">
              <a:buFont typeface="Wingdings" charset="0"/>
              <a:buChar char="l"/>
              <a:defRPr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51843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>
            <a:extLst>
              <a:ext uri="{FF2B5EF4-FFF2-40B4-BE49-F238E27FC236}">
                <a16:creationId xmlns:a16="http://schemas.microsoft.com/office/drawing/2014/main" id="{52F178F7-4877-4241-ADE8-DB955EB55E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Height of the tree</a:t>
            </a:r>
          </a:p>
        </p:txBody>
      </p:sp>
      <p:sp>
        <p:nvSpPr>
          <p:cNvPr id="96259" name="Rectangle 3">
            <a:extLst>
              <a:ext uri="{FF2B5EF4-FFF2-40B4-BE49-F238E27FC236}">
                <a16:creationId xmlns:a16="http://schemas.microsoft.com/office/drawing/2014/main" id="{29A1CC7C-AA8F-2B4D-A1F4-3FB7D1953A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altLang="en-US" sz="2800" dirty="0"/>
              <a:t>Most of the operations take time </a:t>
            </a:r>
            <a:br>
              <a:rPr lang="en-US" altLang="en-US" sz="2800" dirty="0"/>
            </a:br>
            <a:r>
              <a:rPr lang="en-US" altLang="en-US" sz="2800" dirty="0">
                <a:solidFill>
                  <a:srgbClr val="0000FF"/>
                </a:solidFill>
              </a:rPr>
              <a:t>O(height of the tree)</a:t>
            </a:r>
          </a:p>
          <a:p>
            <a:pPr marL="0" indent="0" eaLnBrk="1" hangingPunct="1">
              <a:buFont typeface="Wingdings" pitchFamily="2" charset="2"/>
              <a:buNone/>
            </a:pPr>
            <a:endParaRPr lang="en-US" altLang="en-US" sz="2800" dirty="0"/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en-US" sz="2800" dirty="0"/>
              <a:t>We said trees built from random data have height </a:t>
            </a:r>
            <a:r>
              <a:rPr lang="en-US" altLang="en-US" sz="2800" dirty="0">
                <a:solidFill>
                  <a:srgbClr val="0000FF"/>
                </a:solidFill>
              </a:rPr>
              <a:t>O(log n)</a:t>
            </a:r>
            <a:r>
              <a:rPr lang="en-US" altLang="en-US" sz="2800" dirty="0"/>
              <a:t>, which is asymptotically tight.</a:t>
            </a:r>
          </a:p>
          <a:p>
            <a:pPr marL="0" indent="0" eaLnBrk="1" hangingPunct="1">
              <a:buFont typeface="Wingdings" pitchFamily="2" charset="2"/>
              <a:buNone/>
            </a:pPr>
            <a:endParaRPr lang="en-US" altLang="en-US" sz="2800" dirty="0"/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en-US" sz="2800" dirty="0"/>
              <a:t>Two problems:</a:t>
            </a:r>
          </a:p>
          <a:p>
            <a:pPr lvl="1" eaLnBrk="1" hangingPunct="1"/>
            <a:r>
              <a:rPr lang="en-US" altLang="en-US" sz="2400" dirty="0"/>
              <a:t>We can’</a:t>
            </a:r>
            <a:r>
              <a:rPr lang="en-US" altLang="ja-JP" sz="2400" dirty="0"/>
              <a:t>t always insure random data</a:t>
            </a:r>
          </a:p>
          <a:p>
            <a:pPr lvl="1" eaLnBrk="1" hangingPunct="1"/>
            <a:r>
              <a:rPr lang="en-US" altLang="en-US" sz="2400" dirty="0"/>
              <a:t>What happens when we delete nodes and insert others after building a tree?</a:t>
            </a:r>
          </a:p>
        </p:txBody>
      </p:sp>
    </p:spTree>
    <p:extLst>
      <p:ext uri="{BB962C8B-B14F-4D97-AF65-F5344CB8AC3E}">
        <p14:creationId xmlns:p14="http://schemas.microsoft.com/office/powerpoint/2010/main" val="542352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>
            <a:extLst>
              <a:ext uri="{FF2B5EF4-FFF2-40B4-BE49-F238E27FC236}">
                <a16:creationId xmlns:a16="http://schemas.microsoft.com/office/drawing/2014/main" id="{448CF294-5EEB-274B-B4D6-B9AA030A72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Balanced trees</a:t>
            </a:r>
          </a:p>
        </p:txBody>
      </p:sp>
      <p:sp>
        <p:nvSpPr>
          <p:cNvPr id="94210" name="Rectangle 3">
            <a:extLst>
              <a:ext uri="{FF2B5EF4-FFF2-40B4-BE49-F238E27FC236}">
                <a16:creationId xmlns:a16="http://schemas.microsoft.com/office/drawing/2014/main" id="{973C7EE5-D0A8-1140-8C56-DD1FA555A5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altLang="en-US" dirty="0"/>
              <a:t>Make sure that the trees remain balanced!</a:t>
            </a:r>
          </a:p>
          <a:p>
            <a:pPr lvl="1" eaLnBrk="1" hangingPunct="1"/>
            <a:r>
              <a:rPr lang="en-US" altLang="en-US" dirty="0"/>
              <a:t>Red-black trees</a:t>
            </a:r>
          </a:p>
          <a:p>
            <a:pPr lvl="1" eaLnBrk="1" hangingPunct="1"/>
            <a:r>
              <a:rPr lang="en-US" altLang="en-US" dirty="0"/>
              <a:t>AVL trees</a:t>
            </a:r>
          </a:p>
          <a:p>
            <a:pPr lvl="1" eaLnBrk="1" hangingPunct="1"/>
            <a:r>
              <a:rPr lang="en-US" altLang="en-US" dirty="0"/>
              <a:t>2-3-4 trees</a:t>
            </a:r>
          </a:p>
          <a:p>
            <a:pPr lvl="1" eaLnBrk="1" hangingPunct="1"/>
            <a:r>
              <a:rPr lang="en-US" altLang="en-US" dirty="0"/>
              <a:t>…</a:t>
            </a:r>
          </a:p>
          <a:p>
            <a:pPr marL="0" indent="0" eaLnBrk="1" hangingPunct="1">
              <a:buFont typeface="Wingdings" pitchFamily="2" charset="2"/>
              <a:buNone/>
            </a:pPr>
            <a:endParaRPr lang="en-US" altLang="en-US" dirty="0"/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en-US" dirty="0"/>
              <a:t>B-trees</a:t>
            </a:r>
          </a:p>
        </p:txBody>
      </p:sp>
    </p:spTree>
    <p:extLst>
      <p:ext uri="{BB962C8B-B14F-4D97-AF65-F5344CB8AC3E}">
        <p14:creationId xmlns:p14="http://schemas.microsoft.com/office/powerpoint/2010/main" val="1990824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E3DCE-5782-4A40-B6E8-D637D3AE2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Red-black trees: BST (plus some)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F222AA-E2FC-EB4C-956F-0D7ABA4395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133" y="3900781"/>
            <a:ext cx="5486400" cy="266700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52C124F-C496-BD49-BEB4-A53A75D3097D}"/>
              </a:ext>
            </a:extLst>
          </p:cNvPr>
          <p:cNvSpPr/>
          <p:nvPr/>
        </p:nvSpPr>
        <p:spPr>
          <a:xfrm>
            <a:off x="5657266" y="6567782"/>
            <a:ext cx="34105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/>
              <a:t>https://en.wikipedia.org/wiki/Red–black_tree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F0C05C98-E53F-EF49-8A39-1064B59543BC}"/>
              </a:ext>
            </a:extLst>
          </p:cNvPr>
          <p:cNvSpPr txBox="1">
            <a:spLocks/>
          </p:cNvSpPr>
          <p:nvPr/>
        </p:nvSpPr>
        <p:spPr>
          <a:xfrm>
            <a:off x="170866" y="1628958"/>
            <a:ext cx="8305800" cy="2541990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sz="2400" dirty="0"/>
              <a:t>every node is either red or black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root is black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leaves (NIL) are black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if a node is red, both children are black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for every node, all paths from the node to descendant leaves contain the same number of black nodes.</a:t>
            </a:r>
          </a:p>
        </p:txBody>
      </p:sp>
    </p:spTree>
    <p:extLst>
      <p:ext uri="{BB962C8B-B14F-4D97-AF65-F5344CB8AC3E}">
        <p14:creationId xmlns:p14="http://schemas.microsoft.com/office/powerpoint/2010/main" val="34289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E3DCE-5782-4A40-B6E8-D637D3AE2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Red-black trees: BST (plus some)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234181E-56B5-E947-9F87-BBB4EACC5C49}"/>
                  </a:ext>
                </a:extLst>
              </p:cNvPr>
              <p:cNvSpPr txBox="1"/>
              <p:nvPr/>
            </p:nvSpPr>
            <p:spPr>
              <a:xfrm>
                <a:off x="612648" y="5014248"/>
                <a:ext cx="747257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: height of node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0" dirty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400" dirty="0"/>
                  <a:t> number of </a:t>
                </a:r>
                <a:r>
                  <a:rPr lang="en-US" sz="2400" dirty="0">
                    <a:solidFill>
                      <a:srgbClr val="00B050"/>
                    </a:solidFill>
                  </a:rPr>
                  <a:t>edges</a:t>
                </a:r>
                <a:r>
                  <a:rPr lang="en-US" sz="2400" dirty="0"/>
                  <a:t> in </a:t>
                </a:r>
                <a:r>
                  <a:rPr lang="en-US" sz="2400" dirty="0">
                    <a:solidFill>
                      <a:srgbClr val="00B050"/>
                    </a:solidFill>
                  </a:rPr>
                  <a:t>longest</a:t>
                </a:r>
                <a:r>
                  <a:rPr lang="en-US" sz="2400" dirty="0"/>
                  <a:t> path from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to a leaf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234181E-56B5-E947-9F87-BBB4EACC5C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648" y="5014248"/>
                <a:ext cx="7472574" cy="830997"/>
              </a:xfrm>
              <a:prstGeom prst="rect">
                <a:avLst/>
              </a:prstGeom>
              <a:blipFill>
                <a:blip r:embed="rId2"/>
                <a:stretch>
                  <a:fillRect l="-1358" t="-6061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A33CAD24-2535-904F-80E4-54B57B5B3EAA}"/>
              </a:ext>
            </a:extLst>
          </p:cNvPr>
          <p:cNvSpPr txBox="1">
            <a:spLocks/>
          </p:cNvSpPr>
          <p:nvPr/>
        </p:nvSpPr>
        <p:spPr>
          <a:xfrm>
            <a:off x="170866" y="1628958"/>
            <a:ext cx="8305800" cy="2541990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sz="2400" dirty="0"/>
              <a:t>every node is either red or black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root is black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leaves (NIL) are black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if a node is red, both children are black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for every node, all paths from the node to descendant leaves contain the same number of black nodes.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3951327-C334-0F4B-BD79-38060E082786}"/>
              </a:ext>
            </a:extLst>
          </p:cNvPr>
          <p:cNvCxnSpPr/>
          <p:nvPr/>
        </p:nvCxnSpPr>
        <p:spPr>
          <a:xfrm>
            <a:off x="336884" y="4283242"/>
            <a:ext cx="8429164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046799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E3DCE-5782-4A40-B6E8-D637D3AE2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Red-black trees: BST (plus some)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234181E-56B5-E947-9F87-BBB4EACC5C49}"/>
                  </a:ext>
                </a:extLst>
              </p:cNvPr>
              <p:cNvSpPr txBox="1"/>
              <p:nvPr/>
            </p:nvSpPr>
            <p:spPr>
              <a:xfrm>
                <a:off x="612648" y="4629239"/>
                <a:ext cx="747257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: height of node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0" dirty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400" dirty="0"/>
                  <a:t> number of </a:t>
                </a:r>
                <a:r>
                  <a:rPr lang="en-US" sz="2400" dirty="0">
                    <a:solidFill>
                      <a:srgbClr val="00B050"/>
                    </a:solidFill>
                  </a:rPr>
                  <a:t>edges</a:t>
                </a:r>
                <a:r>
                  <a:rPr lang="en-US" sz="2400" dirty="0"/>
                  <a:t> in </a:t>
                </a:r>
                <a:r>
                  <a:rPr lang="en-US" sz="2400" dirty="0">
                    <a:solidFill>
                      <a:srgbClr val="00B050"/>
                    </a:solidFill>
                  </a:rPr>
                  <a:t>longest</a:t>
                </a:r>
                <a:r>
                  <a:rPr lang="en-US" sz="2400" dirty="0"/>
                  <a:t> path from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to a leaf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234181E-56B5-E947-9F87-BBB4EACC5C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648" y="4629239"/>
                <a:ext cx="7472574" cy="830997"/>
              </a:xfrm>
              <a:prstGeom prst="rect">
                <a:avLst/>
              </a:prstGeom>
              <a:blipFill>
                <a:blip r:embed="rId2"/>
                <a:stretch>
                  <a:fillRect l="-1358" t="-6061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F1D5EA97-FB07-D343-8639-B0C0D1C20E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2700" y="1590719"/>
            <a:ext cx="5486400" cy="266700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168F94F-EF70-AF4D-8180-0FBDBF390067}"/>
              </a:ext>
            </a:extLst>
          </p:cNvPr>
          <p:cNvSpPr txBox="1"/>
          <p:nvPr/>
        </p:nvSpPr>
        <p:spPr>
          <a:xfrm>
            <a:off x="2008004" y="5831755"/>
            <a:ext cx="53626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What is the height of the root node?</a:t>
            </a:r>
          </a:p>
        </p:txBody>
      </p:sp>
    </p:spTree>
    <p:extLst>
      <p:ext uri="{BB962C8B-B14F-4D97-AF65-F5344CB8AC3E}">
        <p14:creationId xmlns:p14="http://schemas.microsoft.com/office/powerpoint/2010/main" val="98974822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E3DCE-5782-4A40-B6E8-D637D3AE2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Red-black trees: BST (plus some)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234181E-56B5-E947-9F87-BBB4EACC5C49}"/>
                  </a:ext>
                </a:extLst>
              </p:cNvPr>
              <p:cNvSpPr txBox="1"/>
              <p:nvPr/>
            </p:nvSpPr>
            <p:spPr>
              <a:xfrm>
                <a:off x="612648" y="4629239"/>
                <a:ext cx="747257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: height of node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0" dirty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400" dirty="0"/>
                  <a:t> number of </a:t>
                </a:r>
                <a:r>
                  <a:rPr lang="en-US" sz="2400" dirty="0">
                    <a:solidFill>
                      <a:srgbClr val="00B050"/>
                    </a:solidFill>
                  </a:rPr>
                  <a:t>edges</a:t>
                </a:r>
                <a:r>
                  <a:rPr lang="en-US" sz="2400" dirty="0"/>
                  <a:t> in </a:t>
                </a:r>
                <a:r>
                  <a:rPr lang="en-US" sz="2400" dirty="0">
                    <a:solidFill>
                      <a:srgbClr val="00B050"/>
                    </a:solidFill>
                  </a:rPr>
                  <a:t>longest</a:t>
                </a:r>
                <a:r>
                  <a:rPr lang="en-US" sz="2400" dirty="0"/>
                  <a:t> path from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to a leaf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234181E-56B5-E947-9F87-BBB4EACC5C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648" y="4629239"/>
                <a:ext cx="7472574" cy="830997"/>
              </a:xfrm>
              <a:prstGeom prst="rect">
                <a:avLst/>
              </a:prstGeom>
              <a:blipFill>
                <a:blip r:embed="rId2"/>
                <a:stretch>
                  <a:fillRect l="-1358" t="-6061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F1D5EA97-FB07-D343-8639-B0C0D1C20E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2700" y="1590719"/>
            <a:ext cx="5486400" cy="266700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168F94F-EF70-AF4D-8180-0FBDBF390067}"/>
              </a:ext>
            </a:extLst>
          </p:cNvPr>
          <p:cNvSpPr txBox="1"/>
          <p:nvPr/>
        </p:nvSpPr>
        <p:spPr>
          <a:xfrm>
            <a:off x="4157216" y="5831755"/>
            <a:ext cx="383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70FF"/>
                </a:solidFill>
              </a:rPr>
              <a:t>4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29F3CA0-B085-464B-A827-77B38F66D829}"/>
              </a:ext>
            </a:extLst>
          </p:cNvPr>
          <p:cNvCxnSpPr/>
          <p:nvPr/>
        </p:nvCxnSpPr>
        <p:spPr>
          <a:xfrm>
            <a:off x="4835900" y="1961147"/>
            <a:ext cx="855037" cy="348916"/>
          </a:xfrm>
          <a:prstGeom prst="line">
            <a:avLst/>
          </a:prstGeom>
          <a:ln w="57150">
            <a:solidFill>
              <a:srgbClr val="007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72C6E03-1710-FC42-86E8-4E8E4174ABC8}"/>
              </a:ext>
            </a:extLst>
          </p:cNvPr>
          <p:cNvCxnSpPr>
            <a:cxnSpLocks/>
          </p:cNvCxnSpPr>
          <p:nvPr/>
        </p:nvCxnSpPr>
        <p:spPr>
          <a:xfrm>
            <a:off x="6107237" y="2575303"/>
            <a:ext cx="329658" cy="348916"/>
          </a:xfrm>
          <a:prstGeom prst="line">
            <a:avLst/>
          </a:prstGeom>
          <a:ln w="57150">
            <a:solidFill>
              <a:srgbClr val="007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3A65448-E376-1142-BD61-E08C94C4B558}"/>
              </a:ext>
            </a:extLst>
          </p:cNvPr>
          <p:cNvCxnSpPr>
            <a:cxnSpLocks/>
          </p:cNvCxnSpPr>
          <p:nvPr/>
        </p:nvCxnSpPr>
        <p:spPr>
          <a:xfrm>
            <a:off x="6704808" y="3172871"/>
            <a:ext cx="225381" cy="256129"/>
          </a:xfrm>
          <a:prstGeom prst="line">
            <a:avLst/>
          </a:prstGeom>
          <a:ln w="57150">
            <a:solidFill>
              <a:srgbClr val="007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1218226-90E4-0344-B64D-E0F65F434EC0}"/>
              </a:ext>
            </a:extLst>
          </p:cNvPr>
          <p:cNvCxnSpPr>
            <a:cxnSpLocks/>
          </p:cNvCxnSpPr>
          <p:nvPr/>
        </p:nvCxnSpPr>
        <p:spPr>
          <a:xfrm>
            <a:off x="7182060" y="3806533"/>
            <a:ext cx="181266" cy="199983"/>
          </a:xfrm>
          <a:prstGeom prst="line">
            <a:avLst/>
          </a:prstGeom>
          <a:ln w="57150">
            <a:solidFill>
              <a:srgbClr val="007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813862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E3DCE-5782-4A40-B6E8-D637D3AE2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Red-black trees: BST (plus some)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234181E-56B5-E947-9F87-BBB4EACC5C49}"/>
                  </a:ext>
                </a:extLst>
              </p:cNvPr>
              <p:cNvSpPr txBox="1"/>
              <p:nvPr/>
            </p:nvSpPr>
            <p:spPr>
              <a:xfrm>
                <a:off x="612648" y="4581111"/>
                <a:ext cx="747257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𝑏h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: black height of node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: number of </a:t>
                </a:r>
                <a:r>
                  <a:rPr lang="en-US" sz="2400" dirty="0">
                    <a:solidFill>
                      <a:srgbClr val="00B050"/>
                    </a:solidFill>
                  </a:rPr>
                  <a:t>black nodes</a:t>
                </a:r>
                <a:r>
                  <a:rPr lang="en-US" sz="2400" dirty="0"/>
                  <a:t> on a path from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to leaf (</a:t>
                </a:r>
                <a:r>
                  <a:rPr lang="en-US" sz="2400" b="1" dirty="0"/>
                  <a:t>not</a:t>
                </a:r>
                <a:r>
                  <a:rPr lang="en-US" sz="2400" dirty="0"/>
                  <a:t> including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)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234181E-56B5-E947-9F87-BBB4EACC5C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648" y="4581111"/>
                <a:ext cx="7472574" cy="830997"/>
              </a:xfrm>
              <a:prstGeom prst="rect">
                <a:avLst/>
              </a:prstGeom>
              <a:blipFill>
                <a:blip r:embed="rId2"/>
                <a:stretch>
                  <a:fillRect l="-1358" t="-6061" r="-1528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A33CAD24-2535-904F-80E4-54B57B5B3EAA}"/>
              </a:ext>
            </a:extLst>
          </p:cNvPr>
          <p:cNvSpPr txBox="1">
            <a:spLocks/>
          </p:cNvSpPr>
          <p:nvPr/>
        </p:nvSpPr>
        <p:spPr>
          <a:xfrm>
            <a:off x="170866" y="1628958"/>
            <a:ext cx="8305800" cy="2541990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sz="2400" dirty="0"/>
              <a:t>every node is either red or black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root is black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leaves (NIL) are black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if a node is red, both children are black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for every node, all paths from the node to descendant leaves contain the same number of black nodes.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3951327-C334-0F4B-BD79-38060E082786}"/>
              </a:ext>
            </a:extLst>
          </p:cNvPr>
          <p:cNvCxnSpPr/>
          <p:nvPr/>
        </p:nvCxnSpPr>
        <p:spPr>
          <a:xfrm>
            <a:off x="336884" y="4283242"/>
            <a:ext cx="8429164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B5F9BE6-00DA-7B44-8393-09C42D9A0D25}"/>
              </a:ext>
            </a:extLst>
          </p:cNvPr>
          <p:cNvSpPr txBox="1"/>
          <p:nvPr/>
        </p:nvSpPr>
        <p:spPr>
          <a:xfrm>
            <a:off x="1262046" y="5855817"/>
            <a:ext cx="63435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Why don’t we say ”path with the most…”? </a:t>
            </a:r>
          </a:p>
        </p:txBody>
      </p:sp>
    </p:spTree>
    <p:extLst>
      <p:ext uri="{BB962C8B-B14F-4D97-AF65-F5344CB8AC3E}">
        <p14:creationId xmlns:p14="http://schemas.microsoft.com/office/powerpoint/2010/main" val="1495857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E3DCE-5782-4A40-B6E8-D637D3AE2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Red-black trees: BST (plus some)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234181E-56B5-E947-9F87-BBB4EACC5C49}"/>
                  </a:ext>
                </a:extLst>
              </p:cNvPr>
              <p:cNvSpPr txBox="1"/>
              <p:nvPr/>
            </p:nvSpPr>
            <p:spPr>
              <a:xfrm>
                <a:off x="612648" y="4581111"/>
                <a:ext cx="747257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𝑏h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: black height of node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: number of </a:t>
                </a:r>
                <a:r>
                  <a:rPr lang="en-US" sz="2400" dirty="0">
                    <a:solidFill>
                      <a:srgbClr val="00B050"/>
                    </a:solidFill>
                  </a:rPr>
                  <a:t>black nodes</a:t>
                </a:r>
                <a:r>
                  <a:rPr lang="en-US" sz="2400" dirty="0"/>
                  <a:t> on a path from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to leaf (</a:t>
                </a:r>
                <a:r>
                  <a:rPr lang="en-US" sz="2400" b="1" dirty="0"/>
                  <a:t>not</a:t>
                </a:r>
                <a:r>
                  <a:rPr lang="en-US" sz="2400" dirty="0"/>
                  <a:t> including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)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234181E-56B5-E947-9F87-BBB4EACC5C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648" y="4581111"/>
                <a:ext cx="7472574" cy="830997"/>
              </a:xfrm>
              <a:prstGeom prst="rect">
                <a:avLst/>
              </a:prstGeom>
              <a:blipFill>
                <a:blip r:embed="rId2"/>
                <a:stretch>
                  <a:fillRect l="-1358" t="-6061" r="-1528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A33CAD24-2535-904F-80E4-54B57B5B3EAA}"/>
              </a:ext>
            </a:extLst>
          </p:cNvPr>
          <p:cNvSpPr txBox="1">
            <a:spLocks/>
          </p:cNvSpPr>
          <p:nvPr/>
        </p:nvSpPr>
        <p:spPr>
          <a:xfrm>
            <a:off x="170866" y="1628958"/>
            <a:ext cx="8305800" cy="2541990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sz="2400" dirty="0"/>
              <a:t>every node is either red or black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root is black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leaves (NIL) are black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if a node is red, both children are black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for every node, all paths from the node to descendant leaves contain the same number of black nodes.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3951327-C334-0F4B-BD79-38060E082786}"/>
              </a:ext>
            </a:extLst>
          </p:cNvPr>
          <p:cNvCxnSpPr/>
          <p:nvPr/>
        </p:nvCxnSpPr>
        <p:spPr>
          <a:xfrm>
            <a:off x="336884" y="4283242"/>
            <a:ext cx="8429164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B5F9BE6-00DA-7B44-8393-09C42D9A0D25}"/>
              </a:ext>
            </a:extLst>
          </p:cNvPr>
          <p:cNvSpPr txBox="1"/>
          <p:nvPr/>
        </p:nvSpPr>
        <p:spPr>
          <a:xfrm>
            <a:off x="1262046" y="5855817"/>
            <a:ext cx="63435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Why don’t we say ”path with the most…”?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7D0F12F-F7D0-4943-BF83-6CEC234398C8}"/>
              </a:ext>
            </a:extLst>
          </p:cNvPr>
          <p:cNvSpPr/>
          <p:nvPr/>
        </p:nvSpPr>
        <p:spPr>
          <a:xfrm>
            <a:off x="170866" y="3248526"/>
            <a:ext cx="8305800" cy="794085"/>
          </a:xfrm>
          <a:prstGeom prst="rect">
            <a:avLst/>
          </a:prstGeom>
          <a:noFill/>
          <a:ln w="57150" cmpd="sng">
            <a:solidFill>
              <a:srgbClr val="007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70FF"/>
              </a:solidFill>
              <a:highlight>
                <a:srgbClr val="0070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84223368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E3DCE-5782-4A40-B6E8-D637D3AE2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Red-black trees: BST (plus some)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D5EA97-FB07-D343-8639-B0C0D1C20E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2700" y="1590719"/>
            <a:ext cx="5486400" cy="266700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168F94F-EF70-AF4D-8180-0FBDBF390067}"/>
              </a:ext>
            </a:extLst>
          </p:cNvPr>
          <p:cNvSpPr txBox="1"/>
          <p:nvPr/>
        </p:nvSpPr>
        <p:spPr>
          <a:xfrm>
            <a:off x="1569199" y="5843787"/>
            <a:ext cx="62402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What is the black height of the root node?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EC3121D-CF73-DB48-9FAF-772D3D1FDF46}"/>
                  </a:ext>
                </a:extLst>
              </p:cNvPr>
              <p:cNvSpPr txBox="1"/>
              <p:nvPr/>
            </p:nvSpPr>
            <p:spPr>
              <a:xfrm>
                <a:off x="612648" y="4581111"/>
                <a:ext cx="747257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𝑏h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: black height of node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: number of </a:t>
                </a:r>
                <a:r>
                  <a:rPr lang="en-US" sz="2400" dirty="0">
                    <a:solidFill>
                      <a:srgbClr val="00B050"/>
                    </a:solidFill>
                  </a:rPr>
                  <a:t>black nodes</a:t>
                </a:r>
                <a:r>
                  <a:rPr lang="en-US" sz="2400" dirty="0"/>
                  <a:t> on a path from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to leaf (</a:t>
                </a:r>
                <a:r>
                  <a:rPr lang="en-US" sz="2400" b="1" dirty="0"/>
                  <a:t>not</a:t>
                </a:r>
                <a:r>
                  <a:rPr lang="en-US" sz="2400" dirty="0"/>
                  <a:t> including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)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EC3121D-CF73-DB48-9FAF-772D3D1FDF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648" y="4581111"/>
                <a:ext cx="7472574" cy="830997"/>
              </a:xfrm>
              <a:prstGeom prst="rect">
                <a:avLst/>
              </a:prstGeom>
              <a:blipFill>
                <a:blip r:embed="rId3"/>
                <a:stretch>
                  <a:fillRect l="-1358" t="-6061" r="-1528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7537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AE895C03-9A75-5649-BA38-E15C05FEFF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Another example: the twig</a:t>
            </a:r>
          </a:p>
        </p:txBody>
      </p:sp>
      <p:sp>
        <p:nvSpPr>
          <p:cNvPr id="21506" name="Text Box 3">
            <a:extLst>
              <a:ext uri="{FF2B5EF4-FFF2-40B4-BE49-F238E27FC236}">
                <a16:creationId xmlns:a16="http://schemas.microsoft.com/office/drawing/2014/main" id="{2F672670-05F4-4046-96ED-FFBDE9B235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18288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12</a:t>
            </a:r>
          </a:p>
        </p:txBody>
      </p:sp>
      <p:sp>
        <p:nvSpPr>
          <p:cNvPr id="21507" name="Oval 4">
            <a:extLst>
              <a:ext uri="{FF2B5EF4-FFF2-40B4-BE49-F238E27FC236}">
                <a16:creationId xmlns:a16="http://schemas.microsoft.com/office/drawing/2014/main" id="{02F7C5E2-A79C-1449-B018-F7D0895178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17526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508" name="Text Box 5">
            <a:extLst>
              <a:ext uri="{FF2B5EF4-FFF2-40B4-BE49-F238E27FC236}">
                <a16:creationId xmlns:a16="http://schemas.microsoft.com/office/drawing/2014/main" id="{E10961D8-D16C-0046-A34B-89145A2734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27432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8</a:t>
            </a:r>
          </a:p>
        </p:txBody>
      </p:sp>
      <p:sp>
        <p:nvSpPr>
          <p:cNvPr id="21509" name="Oval 6">
            <a:extLst>
              <a:ext uri="{FF2B5EF4-FFF2-40B4-BE49-F238E27FC236}">
                <a16:creationId xmlns:a16="http://schemas.microsoft.com/office/drawing/2014/main" id="{9ACFFF91-7862-D64C-92F8-723B9803FD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26670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510" name="Text Box 9">
            <a:extLst>
              <a:ext uri="{FF2B5EF4-FFF2-40B4-BE49-F238E27FC236}">
                <a16:creationId xmlns:a16="http://schemas.microsoft.com/office/drawing/2014/main" id="{D1D713E8-5A3C-6043-84F5-75D2A44F6F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41910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 5</a:t>
            </a:r>
          </a:p>
        </p:txBody>
      </p:sp>
      <p:sp>
        <p:nvSpPr>
          <p:cNvPr id="21511" name="Oval 10">
            <a:extLst>
              <a:ext uri="{FF2B5EF4-FFF2-40B4-BE49-F238E27FC236}">
                <a16:creationId xmlns:a16="http://schemas.microsoft.com/office/drawing/2014/main" id="{8F97D224-31FB-DA43-A69D-FFACA6241C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41148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512" name="Line 15">
            <a:extLst>
              <a:ext uri="{FF2B5EF4-FFF2-40B4-BE49-F238E27FC236}">
                <a16:creationId xmlns:a16="http://schemas.microsoft.com/office/drawing/2014/main" id="{37808F8D-AC4D-7C4E-B3D0-B24960623F3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38600" y="3124200"/>
            <a:ext cx="8382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3" name="Line 17">
            <a:extLst>
              <a:ext uri="{FF2B5EF4-FFF2-40B4-BE49-F238E27FC236}">
                <a16:creationId xmlns:a16="http://schemas.microsoft.com/office/drawing/2014/main" id="{DD9D4069-8FAC-A447-BFBE-598540B007A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57800" y="2209800"/>
            <a:ext cx="762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4" name="Text Box 20">
            <a:extLst>
              <a:ext uri="{FF2B5EF4-FFF2-40B4-BE49-F238E27FC236}">
                <a16:creationId xmlns:a16="http://schemas.microsoft.com/office/drawing/2014/main" id="{4ED80F97-59BC-B141-94B3-00059C540F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55626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 1</a:t>
            </a:r>
          </a:p>
        </p:txBody>
      </p:sp>
      <p:sp>
        <p:nvSpPr>
          <p:cNvPr id="21515" name="Oval 21">
            <a:extLst>
              <a:ext uri="{FF2B5EF4-FFF2-40B4-BE49-F238E27FC236}">
                <a16:creationId xmlns:a16="http://schemas.microsoft.com/office/drawing/2014/main" id="{AED49D34-4C81-324B-958C-5FA874813C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54864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516" name="Line 22">
            <a:extLst>
              <a:ext uri="{FF2B5EF4-FFF2-40B4-BE49-F238E27FC236}">
                <a16:creationId xmlns:a16="http://schemas.microsoft.com/office/drawing/2014/main" id="{C717C387-FF2C-9049-B6B0-4C4BD2A15DD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67000" y="4572000"/>
            <a:ext cx="9144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648638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E3DCE-5782-4A40-B6E8-D637D3AE2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Red-black trees: BST (plus some)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D5EA97-FB07-D343-8639-B0C0D1C20E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2700" y="1590719"/>
            <a:ext cx="5486400" cy="266700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168F94F-EF70-AF4D-8180-0FBDBF390067}"/>
              </a:ext>
            </a:extLst>
          </p:cNvPr>
          <p:cNvSpPr txBox="1"/>
          <p:nvPr/>
        </p:nvSpPr>
        <p:spPr>
          <a:xfrm>
            <a:off x="3965497" y="5819723"/>
            <a:ext cx="383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70FF"/>
                </a:solidFill>
              </a:rPr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EC3121D-CF73-DB48-9FAF-772D3D1FDF46}"/>
                  </a:ext>
                </a:extLst>
              </p:cNvPr>
              <p:cNvSpPr txBox="1"/>
              <p:nvPr/>
            </p:nvSpPr>
            <p:spPr>
              <a:xfrm>
                <a:off x="612648" y="4581111"/>
                <a:ext cx="747257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𝑏h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: black height of node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: number of </a:t>
                </a:r>
                <a:r>
                  <a:rPr lang="en-US" sz="2400" dirty="0">
                    <a:solidFill>
                      <a:srgbClr val="00B050"/>
                    </a:solidFill>
                  </a:rPr>
                  <a:t>black nodes</a:t>
                </a:r>
                <a:r>
                  <a:rPr lang="en-US" sz="2400" dirty="0"/>
                  <a:t> on a path from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to leaf (</a:t>
                </a:r>
                <a:r>
                  <a:rPr lang="en-US" sz="2400" b="1" dirty="0"/>
                  <a:t>not</a:t>
                </a:r>
                <a:r>
                  <a:rPr lang="en-US" sz="2400" dirty="0"/>
                  <a:t> including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)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EC3121D-CF73-DB48-9FAF-772D3D1FDF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648" y="4581111"/>
                <a:ext cx="7472574" cy="830997"/>
              </a:xfrm>
              <a:prstGeom prst="rect">
                <a:avLst/>
              </a:prstGeom>
              <a:blipFill>
                <a:blip r:embed="rId3"/>
                <a:stretch>
                  <a:fillRect l="-1358" t="-6061" r="-1528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508730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D8E70-CF5E-564E-AEDE-AC2A14E43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Bounding the height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0E6732-7AF7-3443-9CF2-97981B8CE8C1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74766" y="3597438"/>
                <a:ext cx="8153400" cy="625644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Claim 1: For every node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)/2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0E6732-7AF7-3443-9CF2-97981B8CE8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74766" y="3597438"/>
                <a:ext cx="8153400" cy="625644"/>
              </a:xfrm>
              <a:blipFill>
                <a:blip r:embed="rId2"/>
                <a:stretch>
                  <a:fillRect l="-1555" t="-9804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EF4932AC-DE2B-0244-B609-A6ABF66C25B0}"/>
              </a:ext>
            </a:extLst>
          </p:cNvPr>
          <p:cNvSpPr txBox="1">
            <a:spLocks/>
          </p:cNvSpPr>
          <p:nvPr/>
        </p:nvSpPr>
        <p:spPr>
          <a:xfrm>
            <a:off x="122738" y="1628958"/>
            <a:ext cx="5207250" cy="1884263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sz="1800" dirty="0"/>
              <a:t>every node is either red or black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/>
              <a:t>root is black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/>
              <a:t>leaves (NIL) are black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/>
              <a:t>if a node is red, both children are black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/>
              <a:t>for every node, all paths from the node to descendant leaves contain the same number of black nodes.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E11A146-6088-7345-82EA-2A122F8C2759}"/>
                  </a:ext>
                </a:extLst>
              </p:cNvPr>
              <p:cNvSpPr txBox="1"/>
              <p:nvPr/>
            </p:nvSpPr>
            <p:spPr>
              <a:xfrm>
                <a:off x="5028238" y="1621013"/>
                <a:ext cx="3851067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: height of node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0" dirty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1600" dirty="0"/>
                  <a:t> number of </a:t>
                </a:r>
                <a:r>
                  <a:rPr lang="en-US" sz="1600" dirty="0">
                    <a:solidFill>
                      <a:srgbClr val="00B050"/>
                    </a:solidFill>
                  </a:rPr>
                  <a:t>edges</a:t>
                </a:r>
                <a:r>
                  <a:rPr lang="en-US" sz="1600" dirty="0"/>
                  <a:t> in </a:t>
                </a:r>
                <a:r>
                  <a:rPr lang="en-US" sz="1600" dirty="0">
                    <a:solidFill>
                      <a:srgbClr val="00B050"/>
                    </a:solidFill>
                  </a:rPr>
                  <a:t>longest</a:t>
                </a:r>
                <a:r>
                  <a:rPr lang="en-US" sz="1600" dirty="0"/>
                  <a:t> path from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600" dirty="0"/>
                  <a:t> to a leaf</a:t>
                </a:r>
              </a:p>
              <a:p>
                <a:endParaRPr lang="en-US" sz="1600" dirty="0"/>
              </a:p>
              <a:p>
                <a14:m>
                  <m:oMath xmlns:m="http://schemas.openxmlformats.org/officeDocument/2006/math">
                    <m:r>
                      <a:rPr lang="en-US" sz="1600" i="1" dirty="0">
                        <a:latin typeface="Cambria Math" panose="02040503050406030204" pitchFamily="18" charset="0"/>
                      </a:rPr>
                      <m:t>𝑏h</m:t>
                    </m:r>
                    <m:r>
                      <a:rPr lang="en-US" sz="16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: black height of node </a:t>
                </a:r>
                <a14:m>
                  <m:oMath xmlns:m="http://schemas.openxmlformats.org/officeDocument/2006/math">
                    <m:r>
                      <a:rPr lang="en-US" sz="16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600" dirty="0"/>
                  <a:t>: number of </a:t>
                </a:r>
                <a:r>
                  <a:rPr lang="en-US" sz="1600" dirty="0">
                    <a:solidFill>
                      <a:srgbClr val="00B050"/>
                    </a:solidFill>
                  </a:rPr>
                  <a:t>black nodes</a:t>
                </a:r>
                <a:r>
                  <a:rPr lang="en-US" sz="1600" dirty="0"/>
                  <a:t> on a path from </a:t>
                </a:r>
                <a14:m>
                  <m:oMath xmlns:m="http://schemas.openxmlformats.org/officeDocument/2006/math">
                    <m:r>
                      <a:rPr lang="en-US" sz="16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600" dirty="0"/>
                  <a:t> to leaf (</a:t>
                </a:r>
                <a:r>
                  <a:rPr lang="en-US" sz="1600" b="1" dirty="0"/>
                  <a:t>not</a:t>
                </a:r>
                <a:r>
                  <a:rPr lang="en-US" sz="1600" dirty="0"/>
                  <a:t> including </a:t>
                </a:r>
                <a14:m>
                  <m:oMath xmlns:m="http://schemas.openxmlformats.org/officeDocument/2006/math">
                    <m:r>
                      <a:rPr lang="en-US" sz="16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600" dirty="0"/>
                  <a:t>)</a:t>
                </a:r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E11A146-6088-7345-82EA-2A122F8C27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8238" y="1621013"/>
                <a:ext cx="3851067" cy="1815882"/>
              </a:xfrm>
              <a:prstGeom prst="rect">
                <a:avLst/>
              </a:prstGeom>
              <a:blipFill>
                <a:blip r:embed="rId3"/>
                <a:stretch>
                  <a:fillRect l="-990" t="-6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A3CD18-E0BC-1E49-90F3-B8282939F2D9}"/>
              </a:ext>
            </a:extLst>
          </p:cNvPr>
          <p:cNvCxnSpPr/>
          <p:nvPr/>
        </p:nvCxnSpPr>
        <p:spPr>
          <a:xfrm>
            <a:off x="336884" y="3513221"/>
            <a:ext cx="8429164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B03F1E8-E3FA-9B40-9FEB-0EA79CEC3938}"/>
              </a:ext>
            </a:extLst>
          </p:cNvPr>
          <p:cNvSpPr txBox="1"/>
          <p:nvPr/>
        </p:nvSpPr>
        <p:spPr>
          <a:xfrm>
            <a:off x="3164305" y="4776537"/>
            <a:ext cx="11087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Proof?</a:t>
            </a:r>
          </a:p>
        </p:txBody>
      </p:sp>
    </p:spTree>
    <p:extLst>
      <p:ext uri="{BB962C8B-B14F-4D97-AF65-F5344CB8AC3E}">
        <p14:creationId xmlns:p14="http://schemas.microsoft.com/office/powerpoint/2010/main" val="3955778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D8E70-CF5E-564E-AEDE-AC2A14E43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Bounding the height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0E6732-7AF7-3443-9CF2-97981B8CE8C1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74766" y="3597438"/>
                <a:ext cx="8153400" cy="625644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Claim 1: For every node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)/2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0E6732-7AF7-3443-9CF2-97981B8CE8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74766" y="3597438"/>
                <a:ext cx="8153400" cy="625644"/>
              </a:xfrm>
              <a:blipFill>
                <a:blip r:embed="rId2"/>
                <a:stretch>
                  <a:fillRect l="-1555" t="-9804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EF4932AC-DE2B-0244-B609-A6ABF66C25B0}"/>
              </a:ext>
            </a:extLst>
          </p:cNvPr>
          <p:cNvSpPr txBox="1">
            <a:spLocks/>
          </p:cNvSpPr>
          <p:nvPr/>
        </p:nvSpPr>
        <p:spPr>
          <a:xfrm>
            <a:off x="122738" y="1628958"/>
            <a:ext cx="5207250" cy="1884263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sz="1800" dirty="0"/>
              <a:t>every node is either red or black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/>
              <a:t>root is black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/>
              <a:t>leaves (NIL) are black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/>
              <a:t>if a node is red, both children are black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/>
              <a:t>for every node, all paths from the node to descendant leaves contain the same number of black nodes.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E11A146-6088-7345-82EA-2A122F8C2759}"/>
                  </a:ext>
                </a:extLst>
              </p:cNvPr>
              <p:cNvSpPr txBox="1"/>
              <p:nvPr/>
            </p:nvSpPr>
            <p:spPr>
              <a:xfrm>
                <a:off x="5028238" y="1621013"/>
                <a:ext cx="3851067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: height of node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0" dirty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1600" dirty="0"/>
                  <a:t> number of </a:t>
                </a:r>
                <a:r>
                  <a:rPr lang="en-US" sz="1600" dirty="0">
                    <a:solidFill>
                      <a:srgbClr val="00B050"/>
                    </a:solidFill>
                  </a:rPr>
                  <a:t>edges</a:t>
                </a:r>
                <a:r>
                  <a:rPr lang="en-US" sz="1600" dirty="0"/>
                  <a:t> in </a:t>
                </a:r>
                <a:r>
                  <a:rPr lang="en-US" sz="1600" dirty="0">
                    <a:solidFill>
                      <a:srgbClr val="00B050"/>
                    </a:solidFill>
                  </a:rPr>
                  <a:t>longest</a:t>
                </a:r>
                <a:r>
                  <a:rPr lang="en-US" sz="1600" dirty="0"/>
                  <a:t> path from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600" dirty="0"/>
                  <a:t> to a leaf</a:t>
                </a:r>
              </a:p>
              <a:p>
                <a:endParaRPr lang="en-US" sz="1600" dirty="0"/>
              </a:p>
              <a:p>
                <a14:m>
                  <m:oMath xmlns:m="http://schemas.openxmlformats.org/officeDocument/2006/math">
                    <m:r>
                      <a:rPr lang="en-US" sz="1600" i="1" dirty="0">
                        <a:latin typeface="Cambria Math" panose="02040503050406030204" pitchFamily="18" charset="0"/>
                      </a:rPr>
                      <m:t>𝑏h</m:t>
                    </m:r>
                    <m:r>
                      <a:rPr lang="en-US" sz="16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: black height of node </a:t>
                </a:r>
                <a14:m>
                  <m:oMath xmlns:m="http://schemas.openxmlformats.org/officeDocument/2006/math">
                    <m:r>
                      <a:rPr lang="en-US" sz="16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600" dirty="0"/>
                  <a:t>: number of </a:t>
                </a:r>
                <a:r>
                  <a:rPr lang="en-US" sz="1600" dirty="0">
                    <a:solidFill>
                      <a:srgbClr val="00B050"/>
                    </a:solidFill>
                  </a:rPr>
                  <a:t>black nodes</a:t>
                </a:r>
                <a:r>
                  <a:rPr lang="en-US" sz="1600" dirty="0"/>
                  <a:t> on a path from </a:t>
                </a:r>
                <a14:m>
                  <m:oMath xmlns:m="http://schemas.openxmlformats.org/officeDocument/2006/math">
                    <m:r>
                      <a:rPr lang="en-US" sz="16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600" dirty="0"/>
                  <a:t> to leaf (</a:t>
                </a:r>
                <a:r>
                  <a:rPr lang="en-US" sz="1600" b="1" dirty="0"/>
                  <a:t>not</a:t>
                </a:r>
                <a:r>
                  <a:rPr lang="en-US" sz="1600" dirty="0"/>
                  <a:t> including </a:t>
                </a:r>
                <a14:m>
                  <m:oMath xmlns:m="http://schemas.openxmlformats.org/officeDocument/2006/math">
                    <m:r>
                      <a:rPr lang="en-US" sz="16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600" dirty="0"/>
                  <a:t>)</a:t>
                </a:r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E11A146-6088-7345-82EA-2A122F8C27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8238" y="1621013"/>
                <a:ext cx="3851067" cy="1815882"/>
              </a:xfrm>
              <a:prstGeom prst="rect">
                <a:avLst/>
              </a:prstGeom>
              <a:blipFill>
                <a:blip r:embed="rId3"/>
                <a:stretch>
                  <a:fillRect l="-990" t="-6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A3CD18-E0BC-1E49-90F3-B8282939F2D9}"/>
              </a:ext>
            </a:extLst>
          </p:cNvPr>
          <p:cNvCxnSpPr/>
          <p:nvPr/>
        </p:nvCxnSpPr>
        <p:spPr>
          <a:xfrm>
            <a:off x="336884" y="3513221"/>
            <a:ext cx="8429164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B03F1E8-E3FA-9B40-9FEB-0EA79CEC3938}"/>
              </a:ext>
            </a:extLst>
          </p:cNvPr>
          <p:cNvSpPr txBox="1"/>
          <p:nvPr/>
        </p:nvSpPr>
        <p:spPr>
          <a:xfrm>
            <a:off x="474766" y="4197773"/>
            <a:ext cx="49493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FF"/>
                </a:solidFill>
              </a:rPr>
              <a:t>Worst case: nodes alternate red/black</a:t>
            </a:r>
          </a:p>
          <a:p>
            <a:pPr marL="457200" indent="-457200">
              <a:buFontTx/>
              <a:buChar char="-"/>
            </a:pPr>
            <a:r>
              <a:rPr lang="en-US" sz="2400" dirty="0">
                <a:solidFill>
                  <a:srgbClr val="0070FF"/>
                </a:solidFill>
              </a:rPr>
              <a:t>root is black</a:t>
            </a:r>
          </a:p>
          <a:p>
            <a:pPr marL="457200" indent="-457200">
              <a:buFontTx/>
              <a:buChar char="-"/>
            </a:pPr>
            <a:r>
              <a:rPr lang="en-US" sz="2400" dirty="0">
                <a:solidFill>
                  <a:srgbClr val="0070FF"/>
                </a:solidFill>
              </a:rPr>
              <a:t>leaf is black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2A7001-F064-CE40-95FE-4F61556CD2CD}"/>
              </a:ext>
            </a:extLst>
          </p:cNvPr>
          <p:cNvSpPr/>
          <p:nvPr/>
        </p:nvSpPr>
        <p:spPr>
          <a:xfrm>
            <a:off x="122738" y="1876926"/>
            <a:ext cx="4316915" cy="914401"/>
          </a:xfrm>
          <a:prstGeom prst="rect">
            <a:avLst/>
          </a:prstGeom>
          <a:noFill/>
          <a:ln w="57150" cmpd="sng">
            <a:solidFill>
              <a:srgbClr val="007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FE54C5-A887-5E40-9496-AC753AE19920}"/>
              </a:ext>
            </a:extLst>
          </p:cNvPr>
          <p:cNvSpPr txBox="1"/>
          <p:nvPr/>
        </p:nvSpPr>
        <p:spPr>
          <a:xfrm>
            <a:off x="1839935" y="5888770"/>
            <a:ext cx="58010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In terms of h(x): How many black nodes are there on this path?</a:t>
            </a:r>
          </a:p>
        </p:txBody>
      </p:sp>
    </p:spTree>
    <p:extLst>
      <p:ext uri="{BB962C8B-B14F-4D97-AF65-F5344CB8AC3E}">
        <p14:creationId xmlns:p14="http://schemas.microsoft.com/office/powerpoint/2010/main" val="911016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D8E70-CF5E-564E-AEDE-AC2A14E43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Bounding the height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0E6732-7AF7-3443-9CF2-97981B8CE8C1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74766" y="3597438"/>
                <a:ext cx="8153400" cy="625644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Claim 1: For every node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)/2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0E6732-7AF7-3443-9CF2-97981B8CE8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74766" y="3597438"/>
                <a:ext cx="8153400" cy="625644"/>
              </a:xfrm>
              <a:blipFill>
                <a:blip r:embed="rId2"/>
                <a:stretch>
                  <a:fillRect l="-1555" t="-9804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EF4932AC-DE2B-0244-B609-A6ABF66C25B0}"/>
              </a:ext>
            </a:extLst>
          </p:cNvPr>
          <p:cNvSpPr txBox="1">
            <a:spLocks/>
          </p:cNvSpPr>
          <p:nvPr/>
        </p:nvSpPr>
        <p:spPr>
          <a:xfrm>
            <a:off x="122738" y="1628958"/>
            <a:ext cx="5207250" cy="1884263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sz="1800" dirty="0"/>
              <a:t>every node is either red or black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/>
              <a:t>root is black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/>
              <a:t>leaves (NIL) are black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/>
              <a:t>if a node is red, both children are black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/>
              <a:t>for every node, all paths from the node to descendant leaves contain the same number of black nodes.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E11A146-6088-7345-82EA-2A122F8C2759}"/>
                  </a:ext>
                </a:extLst>
              </p:cNvPr>
              <p:cNvSpPr txBox="1"/>
              <p:nvPr/>
            </p:nvSpPr>
            <p:spPr>
              <a:xfrm>
                <a:off x="5028238" y="1621013"/>
                <a:ext cx="3851067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: height of node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0" dirty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1600" dirty="0"/>
                  <a:t> number of </a:t>
                </a:r>
                <a:r>
                  <a:rPr lang="en-US" sz="1600" dirty="0">
                    <a:solidFill>
                      <a:srgbClr val="00B050"/>
                    </a:solidFill>
                  </a:rPr>
                  <a:t>edges</a:t>
                </a:r>
                <a:r>
                  <a:rPr lang="en-US" sz="1600" dirty="0"/>
                  <a:t> in </a:t>
                </a:r>
                <a:r>
                  <a:rPr lang="en-US" sz="1600" dirty="0">
                    <a:solidFill>
                      <a:srgbClr val="00B050"/>
                    </a:solidFill>
                  </a:rPr>
                  <a:t>longest</a:t>
                </a:r>
                <a:r>
                  <a:rPr lang="en-US" sz="1600" dirty="0"/>
                  <a:t> path from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600" dirty="0"/>
                  <a:t> to a leaf</a:t>
                </a:r>
              </a:p>
              <a:p>
                <a:endParaRPr lang="en-US" sz="1600" dirty="0"/>
              </a:p>
              <a:p>
                <a14:m>
                  <m:oMath xmlns:m="http://schemas.openxmlformats.org/officeDocument/2006/math">
                    <m:r>
                      <a:rPr lang="en-US" sz="1600" i="1" dirty="0">
                        <a:latin typeface="Cambria Math" panose="02040503050406030204" pitchFamily="18" charset="0"/>
                      </a:rPr>
                      <m:t>𝑏h</m:t>
                    </m:r>
                    <m:r>
                      <a:rPr lang="en-US" sz="16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: black height of node </a:t>
                </a:r>
                <a14:m>
                  <m:oMath xmlns:m="http://schemas.openxmlformats.org/officeDocument/2006/math">
                    <m:r>
                      <a:rPr lang="en-US" sz="16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600" dirty="0"/>
                  <a:t>: number of </a:t>
                </a:r>
                <a:r>
                  <a:rPr lang="en-US" sz="1600" dirty="0">
                    <a:solidFill>
                      <a:srgbClr val="00B050"/>
                    </a:solidFill>
                  </a:rPr>
                  <a:t>black nodes</a:t>
                </a:r>
                <a:r>
                  <a:rPr lang="en-US" sz="1600" dirty="0"/>
                  <a:t> on a path from </a:t>
                </a:r>
                <a14:m>
                  <m:oMath xmlns:m="http://schemas.openxmlformats.org/officeDocument/2006/math">
                    <m:r>
                      <a:rPr lang="en-US" sz="16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600" dirty="0"/>
                  <a:t> to leaf (</a:t>
                </a:r>
                <a:r>
                  <a:rPr lang="en-US" sz="1600" b="1" dirty="0"/>
                  <a:t>not</a:t>
                </a:r>
                <a:r>
                  <a:rPr lang="en-US" sz="1600" dirty="0"/>
                  <a:t> including </a:t>
                </a:r>
                <a14:m>
                  <m:oMath xmlns:m="http://schemas.openxmlformats.org/officeDocument/2006/math">
                    <m:r>
                      <a:rPr lang="en-US" sz="16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600" dirty="0"/>
                  <a:t>)</a:t>
                </a:r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E11A146-6088-7345-82EA-2A122F8C27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8238" y="1621013"/>
                <a:ext cx="3851067" cy="1815882"/>
              </a:xfrm>
              <a:prstGeom prst="rect">
                <a:avLst/>
              </a:prstGeom>
              <a:blipFill>
                <a:blip r:embed="rId3"/>
                <a:stretch>
                  <a:fillRect l="-990" t="-6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A3CD18-E0BC-1E49-90F3-B8282939F2D9}"/>
              </a:ext>
            </a:extLst>
          </p:cNvPr>
          <p:cNvCxnSpPr/>
          <p:nvPr/>
        </p:nvCxnSpPr>
        <p:spPr>
          <a:xfrm>
            <a:off x="336884" y="3513221"/>
            <a:ext cx="8429164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C52A7001-F064-CE40-95FE-4F61556CD2CD}"/>
              </a:ext>
            </a:extLst>
          </p:cNvPr>
          <p:cNvSpPr/>
          <p:nvPr/>
        </p:nvSpPr>
        <p:spPr>
          <a:xfrm>
            <a:off x="122738" y="1876926"/>
            <a:ext cx="4316915" cy="914401"/>
          </a:xfrm>
          <a:prstGeom prst="rect">
            <a:avLst/>
          </a:prstGeom>
          <a:noFill/>
          <a:ln w="57150" cmpd="sng">
            <a:solidFill>
              <a:srgbClr val="007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6D5BB8A-EFA4-5B4B-9559-A849E2A249A2}"/>
              </a:ext>
            </a:extLst>
          </p:cNvPr>
          <p:cNvSpPr/>
          <p:nvPr/>
        </p:nvSpPr>
        <p:spPr>
          <a:xfrm>
            <a:off x="7329894" y="4307298"/>
            <a:ext cx="217580" cy="221451"/>
          </a:xfrm>
          <a:prstGeom prst="ellipse">
            <a:avLst/>
          </a:prstGeom>
          <a:solidFill>
            <a:schemeClr val="tx1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889D8F-CB10-1A4F-815B-9076BF22F216}"/>
              </a:ext>
            </a:extLst>
          </p:cNvPr>
          <p:cNvSpPr txBox="1"/>
          <p:nvPr/>
        </p:nvSpPr>
        <p:spPr>
          <a:xfrm>
            <a:off x="474766" y="4197773"/>
            <a:ext cx="49493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FF"/>
                </a:solidFill>
              </a:rPr>
              <a:t>Worst case: nodes alternate red/black</a:t>
            </a:r>
          </a:p>
          <a:p>
            <a:pPr marL="457200" indent="-457200">
              <a:buFontTx/>
              <a:buChar char="-"/>
            </a:pPr>
            <a:r>
              <a:rPr lang="en-US" sz="2400" dirty="0">
                <a:solidFill>
                  <a:srgbClr val="0070FF"/>
                </a:solidFill>
              </a:rPr>
              <a:t>root is black</a:t>
            </a:r>
          </a:p>
          <a:p>
            <a:pPr marL="457200" indent="-457200">
              <a:buFontTx/>
              <a:buChar char="-"/>
            </a:pPr>
            <a:r>
              <a:rPr lang="en-US" sz="2400" dirty="0">
                <a:solidFill>
                  <a:srgbClr val="0070FF"/>
                </a:solidFill>
              </a:rPr>
              <a:t>leaf is black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439054B-AEF5-434B-88B2-6E333F93EBC8}"/>
              </a:ext>
            </a:extLst>
          </p:cNvPr>
          <p:cNvSpPr/>
          <p:nvPr/>
        </p:nvSpPr>
        <p:spPr>
          <a:xfrm>
            <a:off x="7329894" y="5075295"/>
            <a:ext cx="217580" cy="221451"/>
          </a:xfrm>
          <a:prstGeom prst="ellipse">
            <a:avLst/>
          </a:prstGeom>
          <a:solidFill>
            <a:schemeClr val="tx1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A8BF985-6F38-A24A-BE0C-C536B3B7C786}"/>
              </a:ext>
            </a:extLst>
          </p:cNvPr>
          <p:cNvSpPr/>
          <p:nvPr/>
        </p:nvSpPr>
        <p:spPr>
          <a:xfrm>
            <a:off x="7325711" y="6492765"/>
            <a:ext cx="220717" cy="212835"/>
          </a:xfrm>
          <a:prstGeom prst="rect">
            <a:avLst/>
          </a:prstGeom>
          <a:solidFill>
            <a:schemeClr val="tx1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1A0AFCF-1B9C-F247-A0AC-36CBAC9CDB93}"/>
              </a:ext>
            </a:extLst>
          </p:cNvPr>
          <p:cNvSpPr/>
          <p:nvPr/>
        </p:nvSpPr>
        <p:spPr>
          <a:xfrm>
            <a:off x="7315201" y="4692284"/>
            <a:ext cx="217580" cy="221451"/>
          </a:xfrm>
          <a:prstGeom prst="ellipse">
            <a:avLst/>
          </a:prstGeom>
          <a:solidFill>
            <a:srgbClr val="FF0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9523735-0DD4-FB46-B324-BD91046B02EE}"/>
              </a:ext>
            </a:extLst>
          </p:cNvPr>
          <p:cNvSpPr/>
          <p:nvPr/>
        </p:nvSpPr>
        <p:spPr>
          <a:xfrm>
            <a:off x="7315201" y="6110686"/>
            <a:ext cx="217580" cy="221451"/>
          </a:xfrm>
          <a:prstGeom prst="ellipse">
            <a:avLst/>
          </a:prstGeom>
          <a:solidFill>
            <a:srgbClr val="FF0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71364D4-594C-D646-B325-A21172552BB0}"/>
              </a:ext>
            </a:extLst>
          </p:cNvPr>
          <p:cNvCxnSpPr>
            <a:stCxn id="16" idx="0"/>
            <a:endCxn id="10" idx="4"/>
          </p:cNvCxnSpPr>
          <p:nvPr/>
        </p:nvCxnSpPr>
        <p:spPr>
          <a:xfrm flipV="1">
            <a:off x="7423991" y="4528749"/>
            <a:ext cx="14693" cy="16353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462F353-5785-3349-B2D4-7C2EE115A44F}"/>
              </a:ext>
            </a:extLst>
          </p:cNvPr>
          <p:cNvCxnSpPr>
            <a:cxnSpLocks/>
          </p:cNvCxnSpPr>
          <p:nvPr/>
        </p:nvCxnSpPr>
        <p:spPr>
          <a:xfrm flipV="1">
            <a:off x="7419808" y="4930648"/>
            <a:ext cx="14693" cy="16353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C0A40E4-0077-EA4B-9CBB-AC2A45E7ECE4}"/>
              </a:ext>
            </a:extLst>
          </p:cNvPr>
          <p:cNvCxnSpPr>
            <a:cxnSpLocks/>
          </p:cNvCxnSpPr>
          <p:nvPr/>
        </p:nvCxnSpPr>
        <p:spPr>
          <a:xfrm flipV="1">
            <a:off x="7413481" y="5281183"/>
            <a:ext cx="14693" cy="16353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BFC2AF6-4BD1-784F-A75C-BD23EED70ACC}"/>
              </a:ext>
            </a:extLst>
          </p:cNvPr>
          <p:cNvCxnSpPr>
            <a:cxnSpLocks/>
          </p:cNvCxnSpPr>
          <p:nvPr/>
        </p:nvCxnSpPr>
        <p:spPr>
          <a:xfrm flipV="1">
            <a:off x="7412461" y="5963904"/>
            <a:ext cx="14693" cy="16353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F454591-F190-7749-BDAE-9CE7615A67CF}"/>
              </a:ext>
            </a:extLst>
          </p:cNvPr>
          <p:cNvCxnSpPr>
            <a:cxnSpLocks/>
          </p:cNvCxnSpPr>
          <p:nvPr/>
        </p:nvCxnSpPr>
        <p:spPr>
          <a:xfrm flipV="1">
            <a:off x="7427154" y="6337388"/>
            <a:ext cx="14693" cy="16353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37BB6BF-6FDF-A343-A5A0-B7F325936F2F}"/>
              </a:ext>
            </a:extLst>
          </p:cNvPr>
          <p:cNvSpPr txBox="1"/>
          <p:nvPr/>
        </p:nvSpPr>
        <p:spPr>
          <a:xfrm>
            <a:off x="7204712" y="548374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972726222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D8E70-CF5E-564E-AEDE-AC2A14E43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Bounding the height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0E6732-7AF7-3443-9CF2-97981B8CE8C1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74766" y="3597438"/>
                <a:ext cx="8153400" cy="625644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Claim 1: For every node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)/2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0E6732-7AF7-3443-9CF2-97981B8CE8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74766" y="3597438"/>
                <a:ext cx="8153400" cy="625644"/>
              </a:xfrm>
              <a:blipFill>
                <a:blip r:embed="rId2"/>
                <a:stretch>
                  <a:fillRect l="-1711" t="-12000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EF4932AC-DE2B-0244-B609-A6ABF66C25B0}"/>
              </a:ext>
            </a:extLst>
          </p:cNvPr>
          <p:cNvSpPr txBox="1">
            <a:spLocks/>
          </p:cNvSpPr>
          <p:nvPr/>
        </p:nvSpPr>
        <p:spPr>
          <a:xfrm>
            <a:off x="122738" y="1628958"/>
            <a:ext cx="5207250" cy="1884263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sz="1800" dirty="0"/>
              <a:t>every node is either red or black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/>
              <a:t>root is black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/>
              <a:t>leaves (NIL) are black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/>
              <a:t>if a node is red, both children are black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/>
              <a:t>for every node, all paths from the node to descendant leaves contain the same number of black nodes.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E11A146-6088-7345-82EA-2A122F8C2759}"/>
                  </a:ext>
                </a:extLst>
              </p:cNvPr>
              <p:cNvSpPr txBox="1"/>
              <p:nvPr/>
            </p:nvSpPr>
            <p:spPr>
              <a:xfrm>
                <a:off x="5028238" y="1621013"/>
                <a:ext cx="3851067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: height of node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0" dirty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1600" dirty="0"/>
                  <a:t> number of </a:t>
                </a:r>
                <a:r>
                  <a:rPr lang="en-US" sz="1600" dirty="0">
                    <a:solidFill>
                      <a:srgbClr val="00B050"/>
                    </a:solidFill>
                  </a:rPr>
                  <a:t>edges</a:t>
                </a:r>
                <a:r>
                  <a:rPr lang="en-US" sz="1600" dirty="0"/>
                  <a:t> in </a:t>
                </a:r>
                <a:r>
                  <a:rPr lang="en-US" sz="1600" dirty="0">
                    <a:solidFill>
                      <a:srgbClr val="00B050"/>
                    </a:solidFill>
                  </a:rPr>
                  <a:t>longest</a:t>
                </a:r>
                <a:r>
                  <a:rPr lang="en-US" sz="1600" dirty="0"/>
                  <a:t> path from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600" dirty="0"/>
                  <a:t> to a leaf</a:t>
                </a:r>
              </a:p>
              <a:p>
                <a:endParaRPr lang="en-US" sz="1600" dirty="0"/>
              </a:p>
              <a:p>
                <a14:m>
                  <m:oMath xmlns:m="http://schemas.openxmlformats.org/officeDocument/2006/math">
                    <m:r>
                      <a:rPr lang="en-US" sz="1600" i="1" dirty="0">
                        <a:latin typeface="Cambria Math" panose="02040503050406030204" pitchFamily="18" charset="0"/>
                      </a:rPr>
                      <m:t>𝑏h</m:t>
                    </m:r>
                    <m:r>
                      <a:rPr lang="en-US" sz="16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: black height of node </a:t>
                </a:r>
                <a14:m>
                  <m:oMath xmlns:m="http://schemas.openxmlformats.org/officeDocument/2006/math">
                    <m:r>
                      <a:rPr lang="en-US" sz="16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600" dirty="0"/>
                  <a:t>: number of </a:t>
                </a:r>
                <a:r>
                  <a:rPr lang="en-US" sz="1600" dirty="0">
                    <a:solidFill>
                      <a:srgbClr val="00B050"/>
                    </a:solidFill>
                  </a:rPr>
                  <a:t>black nodes</a:t>
                </a:r>
                <a:r>
                  <a:rPr lang="en-US" sz="1600" dirty="0"/>
                  <a:t> on a path from </a:t>
                </a:r>
                <a14:m>
                  <m:oMath xmlns:m="http://schemas.openxmlformats.org/officeDocument/2006/math">
                    <m:r>
                      <a:rPr lang="en-US" sz="16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600" dirty="0"/>
                  <a:t> to leaf (</a:t>
                </a:r>
                <a:r>
                  <a:rPr lang="en-US" sz="1600" b="1" dirty="0"/>
                  <a:t>not</a:t>
                </a:r>
                <a:r>
                  <a:rPr lang="en-US" sz="1600" dirty="0"/>
                  <a:t> including </a:t>
                </a:r>
                <a14:m>
                  <m:oMath xmlns:m="http://schemas.openxmlformats.org/officeDocument/2006/math">
                    <m:r>
                      <a:rPr lang="en-US" sz="16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600" dirty="0"/>
                  <a:t>)</a:t>
                </a:r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E11A146-6088-7345-82EA-2A122F8C27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8238" y="1621013"/>
                <a:ext cx="3851067" cy="1815882"/>
              </a:xfrm>
              <a:prstGeom prst="rect">
                <a:avLst/>
              </a:prstGeom>
              <a:blipFill>
                <a:blip r:embed="rId3"/>
                <a:stretch>
                  <a:fillRect l="-990" t="-6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A3CD18-E0BC-1E49-90F3-B8282939F2D9}"/>
              </a:ext>
            </a:extLst>
          </p:cNvPr>
          <p:cNvCxnSpPr/>
          <p:nvPr/>
        </p:nvCxnSpPr>
        <p:spPr>
          <a:xfrm>
            <a:off x="336884" y="3513221"/>
            <a:ext cx="8429164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C52A7001-F064-CE40-95FE-4F61556CD2CD}"/>
              </a:ext>
            </a:extLst>
          </p:cNvPr>
          <p:cNvSpPr/>
          <p:nvPr/>
        </p:nvSpPr>
        <p:spPr>
          <a:xfrm>
            <a:off x="122738" y="1876926"/>
            <a:ext cx="4316915" cy="914401"/>
          </a:xfrm>
          <a:prstGeom prst="rect">
            <a:avLst/>
          </a:prstGeom>
          <a:noFill/>
          <a:ln w="57150" cmpd="sng">
            <a:solidFill>
              <a:srgbClr val="007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A62EF62-F63B-2746-9E31-054CA849044A}"/>
              </a:ext>
            </a:extLst>
          </p:cNvPr>
          <p:cNvSpPr txBox="1"/>
          <p:nvPr/>
        </p:nvSpPr>
        <p:spPr>
          <a:xfrm>
            <a:off x="474766" y="4197773"/>
            <a:ext cx="49493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FF"/>
                </a:solidFill>
              </a:rPr>
              <a:t>Worst case: nodes alternate red/black</a:t>
            </a:r>
          </a:p>
          <a:p>
            <a:pPr marL="457200" indent="-457200">
              <a:buFontTx/>
              <a:buChar char="-"/>
            </a:pPr>
            <a:r>
              <a:rPr lang="en-US" sz="2400" dirty="0">
                <a:solidFill>
                  <a:srgbClr val="0070FF"/>
                </a:solidFill>
              </a:rPr>
              <a:t>root is black</a:t>
            </a:r>
          </a:p>
          <a:p>
            <a:pPr marL="457200" indent="-457200">
              <a:buFontTx/>
              <a:buChar char="-"/>
            </a:pPr>
            <a:r>
              <a:rPr lang="en-US" sz="2400" dirty="0">
                <a:solidFill>
                  <a:srgbClr val="0070FF"/>
                </a:solidFill>
              </a:rPr>
              <a:t>leaf is black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E038D2F-ABD9-3A4C-9DA6-5715F34E928B}"/>
              </a:ext>
            </a:extLst>
          </p:cNvPr>
          <p:cNvSpPr/>
          <p:nvPr/>
        </p:nvSpPr>
        <p:spPr>
          <a:xfrm>
            <a:off x="7329894" y="4307298"/>
            <a:ext cx="217580" cy="221451"/>
          </a:xfrm>
          <a:prstGeom prst="ellipse">
            <a:avLst/>
          </a:prstGeom>
          <a:solidFill>
            <a:schemeClr val="tx1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5B74EE9-9FFE-8142-B197-AF9526741911}"/>
              </a:ext>
            </a:extLst>
          </p:cNvPr>
          <p:cNvSpPr/>
          <p:nvPr/>
        </p:nvSpPr>
        <p:spPr>
          <a:xfrm>
            <a:off x="7329894" y="5075295"/>
            <a:ext cx="217580" cy="221451"/>
          </a:xfrm>
          <a:prstGeom prst="ellipse">
            <a:avLst/>
          </a:prstGeom>
          <a:solidFill>
            <a:schemeClr val="tx1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93DE53D-C845-D74A-A27B-123965A2CBF1}"/>
              </a:ext>
            </a:extLst>
          </p:cNvPr>
          <p:cNvSpPr/>
          <p:nvPr/>
        </p:nvSpPr>
        <p:spPr>
          <a:xfrm>
            <a:off x="7325711" y="6492765"/>
            <a:ext cx="220717" cy="212835"/>
          </a:xfrm>
          <a:prstGeom prst="rect">
            <a:avLst/>
          </a:prstGeom>
          <a:solidFill>
            <a:schemeClr val="tx1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0977715-4484-474D-8CB3-C32E43D77C53}"/>
              </a:ext>
            </a:extLst>
          </p:cNvPr>
          <p:cNvSpPr/>
          <p:nvPr/>
        </p:nvSpPr>
        <p:spPr>
          <a:xfrm>
            <a:off x="7315201" y="4692284"/>
            <a:ext cx="217580" cy="221451"/>
          </a:xfrm>
          <a:prstGeom prst="ellipse">
            <a:avLst/>
          </a:prstGeom>
          <a:solidFill>
            <a:srgbClr val="FF0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C16BE4D-6AE7-DB42-AEB6-4F1BBD453884}"/>
              </a:ext>
            </a:extLst>
          </p:cNvPr>
          <p:cNvSpPr/>
          <p:nvPr/>
        </p:nvSpPr>
        <p:spPr>
          <a:xfrm>
            <a:off x="7315201" y="6110686"/>
            <a:ext cx="217580" cy="221451"/>
          </a:xfrm>
          <a:prstGeom prst="ellipse">
            <a:avLst/>
          </a:prstGeom>
          <a:solidFill>
            <a:srgbClr val="FF0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DA619DE-89DD-3342-B815-C8EF3B4B815F}"/>
              </a:ext>
            </a:extLst>
          </p:cNvPr>
          <p:cNvCxnSpPr>
            <a:stCxn id="29" idx="0"/>
            <a:endCxn id="26" idx="4"/>
          </p:cNvCxnSpPr>
          <p:nvPr/>
        </p:nvCxnSpPr>
        <p:spPr>
          <a:xfrm flipV="1">
            <a:off x="7423991" y="4528749"/>
            <a:ext cx="14693" cy="16353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E723AB4-0745-AD4A-9C54-BB2CE8A79AE6}"/>
              </a:ext>
            </a:extLst>
          </p:cNvPr>
          <p:cNvCxnSpPr>
            <a:cxnSpLocks/>
          </p:cNvCxnSpPr>
          <p:nvPr/>
        </p:nvCxnSpPr>
        <p:spPr>
          <a:xfrm flipV="1">
            <a:off x="7419808" y="4930648"/>
            <a:ext cx="14693" cy="16353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3F15C23-1BED-EE4C-BD68-2364B4DACA3B}"/>
              </a:ext>
            </a:extLst>
          </p:cNvPr>
          <p:cNvCxnSpPr>
            <a:cxnSpLocks/>
          </p:cNvCxnSpPr>
          <p:nvPr/>
        </p:nvCxnSpPr>
        <p:spPr>
          <a:xfrm flipV="1">
            <a:off x="7413481" y="5281183"/>
            <a:ext cx="14693" cy="16353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9EE2BD2-59BC-1D45-B6A5-05EDC9413B1A}"/>
              </a:ext>
            </a:extLst>
          </p:cNvPr>
          <p:cNvCxnSpPr>
            <a:cxnSpLocks/>
          </p:cNvCxnSpPr>
          <p:nvPr/>
        </p:nvCxnSpPr>
        <p:spPr>
          <a:xfrm flipV="1">
            <a:off x="7412461" y="5963904"/>
            <a:ext cx="14693" cy="16353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C2B4AFE-2BA7-EA4C-98D5-45074C79AD30}"/>
              </a:ext>
            </a:extLst>
          </p:cNvPr>
          <p:cNvCxnSpPr>
            <a:cxnSpLocks/>
          </p:cNvCxnSpPr>
          <p:nvPr/>
        </p:nvCxnSpPr>
        <p:spPr>
          <a:xfrm flipV="1">
            <a:off x="7427154" y="6337388"/>
            <a:ext cx="14693" cy="16353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58CFCC90-7E8D-7140-8F33-2EA6B7D0AD43}"/>
              </a:ext>
            </a:extLst>
          </p:cNvPr>
          <p:cNvSpPr txBox="1"/>
          <p:nvPr/>
        </p:nvSpPr>
        <p:spPr>
          <a:xfrm>
            <a:off x="7204712" y="548374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DD1CA96-837B-A243-B288-C08ED67F8467}"/>
                  </a:ext>
                </a:extLst>
              </p:cNvPr>
              <p:cNvSpPr/>
              <p:nvPr/>
            </p:nvSpPr>
            <p:spPr>
              <a:xfrm>
                <a:off x="2844315" y="5665774"/>
                <a:ext cx="236661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𝑏h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)/2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DD1CA96-837B-A243-B288-C08ED67F84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4315" y="5665774"/>
                <a:ext cx="2366610" cy="461665"/>
              </a:xfrm>
              <a:prstGeom prst="rect">
                <a:avLst/>
              </a:prstGeom>
              <a:blipFill>
                <a:blip r:embed="rId4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>
            <a:extLst>
              <a:ext uri="{FF2B5EF4-FFF2-40B4-BE49-F238E27FC236}">
                <a16:creationId xmlns:a16="http://schemas.microsoft.com/office/drawing/2014/main" id="{05EA48A6-BD1A-844D-A416-63197E48D821}"/>
              </a:ext>
            </a:extLst>
          </p:cNvPr>
          <p:cNvSpPr txBox="1"/>
          <p:nvPr/>
        </p:nvSpPr>
        <p:spPr>
          <a:xfrm>
            <a:off x="2484272" y="6234489"/>
            <a:ext cx="3778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(Note that </a:t>
            </a:r>
            <a:r>
              <a:rPr lang="en-US" dirty="0" err="1"/>
              <a:t>bh</a:t>
            </a:r>
            <a:r>
              <a:rPr lang="en-US" dirty="0"/>
              <a:t> does not include the root)</a:t>
            </a:r>
          </a:p>
        </p:txBody>
      </p:sp>
    </p:spTree>
    <p:extLst>
      <p:ext uri="{BB962C8B-B14F-4D97-AF65-F5344CB8AC3E}">
        <p14:creationId xmlns:p14="http://schemas.microsoft.com/office/powerpoint/2010/main" val="3803744364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D8E70-CF5E-564E-AEDE-AC2A14E43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Bounding the height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0E6732-7AF7-3443-9CF2-97981B8CE8C1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74766" y="3597438"/>
                <a:ext cx="8153400" cy="625644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Claim 1: For every node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)/2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0E6732-7AF7-3443-9CF2-97981B8CE8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74766" y="3597438"/>
                <a:ext cx="8153400" cy="625644"/>
              </a:xfrm>
              <a:blipFill>
                <a:blip r:embed="rId2"/>
                <a:stretch>
                  <a:fillRect l="-1711" t="-12000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EF4932AC-DE2B-0244-B609-A6ABF66C25B0}"/>
              </a:ext>
            </a:extLst>
          </p:cNvPr>
          <p:cNvSpPr txBox="1">
            <a:spLocks/>
          </p:cNvSpPr>
          <p:nvPr/>
        </p:nvSpPr>
        <p:spPr>
          <a:xfrm>
            <a:off x="122738" y="1628958"/>
            <a:ext cx="5207250" cy="1884263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sz="1800" dirty="0"/>
              <a:t>every node is either red or black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/>
              <a:t>root is black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/>
              <a:t>leaves (NIL) are black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/>
              <a:t>if a node is red, both children are black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/>
              <a:t>for every node, all paths from the node to descendant leaves contain the same number of black nodes.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E11A146-6088-7345-82EA-2A122F8C2759}"/>
                  </a:ext>
                </a:extLst>
              </p:cNvPr>
              <p:cNvSpPr txBox="1"/>
              <p:nvPr/>
            </p:nvSpPr>
            <p:spPr>
              <a:xfrm>
                <a:off x="5028238" y="1621013"/>
                <a:ext cx="3851067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: height of node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0" dirty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1600" dirty="0"/>
                  <a:t> number of </a:t>
                </a:r>
                <a:r>
                  <a:rPr lang="en-US" sz="1600" dirty="0">
                    <a:solidFill>
                      <a:srgbClr val="00B050"/>
                    </a:solidFill>
                  </a:rPr>
                  <a:t>edges</a:t>
                </a:r>
                <a:r>
                  <a:rPr lang="en-US" sz="1600" dirty="0"/>
                  <a:t> in </a:t>
                </a:r>
                <a:r>
                  <a:rPr lang="en-US" sz="1600" dirty="0">
                    <a:solidFill>
                      <a:srgbClr val="00B050"/>
                    </a:solidFill>
                  </a:rPr>
                  <a:t>longest</a:t>
                </a:r>
                <a:r>
                  <a:rPr lang="en-US" sz="1600" dirty="0"/>
                  <a:t> path from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600" dirty="0"/>
                  <a:t> to a leaf</a:t>
                </a:r>
              </a:p>
              <a:p>
                <a:endParaRPr lang="en-US" sz="1600" dirty="0"/>
              </a:p>
              <a:p>
                <a14:m>
                  <m:oMath xmlns:m="http://schemas.openxmlformats.org/officeDocument/2006/math">
                    <m:r>
                      <a:rPr lang="en-US" sz="1600" i="1" dirty="0">
                        <a:latin typeface="Cambria Math" panose="02040503050406030204" pitchFamily="18" charset="0"/>
                      </a:rPr>
                      <m:t>𝑏h</m:t>
                    </m:r>
                    <m:r>
                      <a:rPr lang="en-US" sz="16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: black height of node </a:t>
                </a:r>
                <a14:m>
                  <m:oMath xmlns:m="http://schemas.openxmlformats.org/officeDocument/2006/math">
                    <m:r>
                      <a:rPr lang="en-US" sz="16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600" dirty="0"/>
                  <a:t>: number of </a:t>
                </a:r>
                <a:r>
                  <a:rPr lang="en-US" sz="1600" dirty="0">
                    <a:solidFill>
                      <a:srgbClr val="00B050"/>
                    </a:solidFill>
                  </a:rPr>
                  <a:t>black nodes</a:t>
                </a:r>
                <a:r>
                  <a:rPr lang="en-US" sz="1600" dirty="0"/>
                  <a:t> on a path from </a:t>
                </a:r>
                <a14:m>
                  <m:oMath xmlns:m="http://schemas.openxmlformats.org/officeDocument/2006/math">
                    <m:r>
                      <a:rPr lang="en-US" sz="16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600" dirty="0"/>
                  <a:t> to leaf (</a:t>
                </a:r>
                <a:r>
                  <a:rPr lang="en-US" sz="1600" b="1" dirty="0"/>
                  <a:t>not</a:t>
                </a:r>
                <a:r>
                  <a:rPr lang="en-US" sz="1600" dirty="0"/>
                  <a:t> including </a:t>
                </a:r>
                <a14:m>
                  <m:oMath xmlns:m="http://schemas.openxmlformats.org/officeDocument/2006/math">
                    <m:r>
                      <a:rPr lang="en-US" sz="16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600" dirty="0"/>
                  <a:t>)</a:t>
                </a:r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E11A146-6088-7345-82EA-2A122F8C27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8238" y="1621013"/>
                <a:ext cx="3851067" cy="1815882"/>
              </a:xfrm>
              <a:prstGeom prst="rect">
                <a:avLst/>
              </a:prstGeom>
              <a:blipFill>
                <a:blip r:embed="rId3"/>
                <a:stretch>
                  <a:fillRect l="-990" t="-6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A3CD18-E0BC-1E49-90F3-B8282939F2D9}"/>
              </a:ext>
            </a:extLst>
          </p:cNvPr>
          <p:cNvCxnSpPr/>
          <p:nvPr/>
        </p:nvCxnSpPr>
        <p:spPr>
          <a:xfrm>
            <a:off x="336884" y="3513221"/>
            <a:ext cx="8429164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C52A7001-F064-CE40-95FE-4F61556CD2CD}"/>
              </a:ext>
            </a:extLst>
          </p:cNvPr>
          <p:cNvSpPr/>
          <p:nvPr/>
        </p:nvSpPr>
        <p:spPr>
          <a:xfrm>
            <a:off x="122738" y="1876926"/>
            <a:ext cx="4316915" cy="914401"/>
          </a:xfrm>
          <a:prstGeom prst="rect">
            <a:avLst/>
          </a:prstGeom>
          <a:noFill/>
          <a:ln w="57150" cmpd="sng">
            <a:solidFill>
              <a:srgbClr val="007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A62EF62-F63B-2746-9E31-054CA849044A}"/>
              </a:ext>
            </a:extLst>
          </p:cNvPr>
          <p:cNvSpPr txBox="1"/>
          <p:nvPr/>
        </p:nvSpPr>
        <p:spPr>
          <a:xfrm>
            <a:off x="474766" y="4197773"/>
            <a:ext cx="49493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FF"/>
                </a:solidFill>
              </a:rPr>
              <a:t>Worst case: nodes alternate red/black</a:t>
            </a:r>
          </a:p>
          <a:p>
            <a:pPr marL="457200" indent="-457200">
              <a:buFontTx/>
              <a:buChar char="-"/>
            </a:pPr>
            <a:r>
              <a:rPr lang="en-US" sz="2400" dirty="0">
                <a:solidFill>
                  <a:srgbClr val="0070FF"/>
                </a:solidFill>
              </a:rPr>
              <a:t>root is black</a:t>
            </a:r>
          </a:p>
          <a:p>
            <a:pPr marL="457200" indent="-457200">
              <a:buFontTx/>
              <a:buChar char="-"/>
            </a:pPr>
            <a:r>
              <a:rPr lang="en-US" sz="2400" dirty="0">
                <a:solidFill>
                  <a:srgbClr val="0070FF"/>
                </a:solidFill>
              </a:rPr>
              <a:t>leaf is black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E038D2F-ABD9-3A4C-9DA6-5715F34E928B}"/>
              </a:ext>
            </a:extLst>
          </p:cNvPr>
          <p:cNvSpPr/>
          <p:nvPr/>
        </p:nvSpPr>
        <p:spPr>
          <a:xfrm>
            <a:off x="7329894" y="4307298"/>
            <a:ext cx="217580" cy="221451"/>
          </a:xfrm>
          <a:prstGeom prst="ellipse">
            <a:avLst/>
          </a:prstGeom>
          <a:solidFill>
            <a:schemeClr val="tx1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5B74EE9-9FFE-8142-B197-AF9526741911}"/>
              </a:ext>
            </a:extLst>
          </p:cNvPr>
          <p:cNvSpPr/>
          <p:nvPr/>
        </p:nvSpPr>
        <p:spPr>
          <a:xfrm>
            <a:off x="7329894" y="5075295"/>
            <a:ext cx="217580" cy="221451"/>
          </a:xfrm>
          <a:prstGeom prst="ellipse">
            <a:avLst/>
          </a:prstGeom>
          <a:solidFill>
            <a:schemeClr val="tx1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93DE53D-C845-D74A-A27B-123965A2CBF1}"/>
              </a:ext>
            </a:extLst>
          </p:cNvPr>
          <p:cNvSpPr/>
          <p:nvPr/>
        </p:nvSpPr>
        <p:spPr>
          <a:xfrm>
            <a:off x="7325711" y="6492765"/>
            <a:ext cx="220717" cy="212835"/>
          </a:xfrm>
          <a:prstGeom prst="rect">
            <a:avLst/>
          </a:prstGeom>
          <a:solidFill>
            <a:schemeClr val="tx1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0977715-4484-474D-8CB3-C32E43D77C53}"/>
              </a:ext>
            </a:extLst>
          </p:cNvPr>
          <p:cNvSpPr/>
          <p:nvPr/>
        </p:nvSpPr>
        <p:spPr>
          <a:xfrm>
            <a:off x="7315201" y="4692284"/>
            <a:ext cx="217580" cy="221451"/>
          </a:xfrm>
          <a:prstGeom prst="ellipse">
            <a:avLst/>
          </a:prstGeom>
          <a:solidFill>
            <a:srgbClr val="FF0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C16BE4D-6AE7-DB42-AEB6-4F1BBD453884}"/>
              </a:ext>
            </a:extLst>
          </p:cNvPr>
          <p:cNvSpPr/>
          <p:nvPr/>
        </p:nvSpPr>
        <p:spPr>
          <a:xfrm>
            <a:off x="7315201" y="6110686"/>
            <a:ext cx="217580" cy="221451"/>
          </a:xfrm>
          <a:prstGeom prst="ellipse">
            <a:avLst/>
          </a:prstGeom>
          <a:solidFill>
            <a:srgbClr val="FF0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DA619DE-89DD-3342-B815-C8EF3B4B815F}"/>
              </a:ext>
            </a:extLst>
          </p:cNvPr>
          <p:cNvCxnSpPr>
            <a:stCxn id="29" idx="0"/>
            <a:endCxn id="26" idx="4"/>
          </p:cNvCxnSpPr>
          <p:nvPr/>
        </p:nvCxnSpPr>
        <p:spPr>
          <a:xfrm flipV="1">
            <a:off x="7423991" y="4528749"/>
            <a:ext cx="14693" cy="16353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E723AB4-0745-AD4A-9C54-BB2CE8A79AE6}"/>
              </a:ext>
            </a:extLst>
          </p:cNvPr>
          <p:cNvCxnSpPr>
            <a:cxnSpLocks/>
          </p:cNvCxnSpPr>
          <p:nvPr/>
        </p:nvCxnSpPr>
        <p:spPr>
          <a:xfrm flipV="1">
            <a:off x="7419808" y="4930648"/>
            <a:ext cx="14693" cy="16353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3F15C23-1BED-EE4C-BD68-2364B4DACA3B}"/>
              </a:ext>
            </a:extLst>
          </p:cNvPr>
          <p:cNvCxnSpPr>
            <a:cxnSpLocks/>
          </p:cNvCxnSpPr>
          <p:nvPr/>
        </p:nvCxnSpPr>
        <p:spPr>
          <a:xfrm flipV="1">
            <a:off x="7413481" y="5281183"/>
            <a:ext cx="14693" cy="16353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9EE2BD2-59BC-1D45-B6A5-05EDC9413B1A}"/>
              </a:ext>
            </a:extLst>
          </p:cNvPr>
          <p:cNvCxnSpPr>
            <a:cxnSpLocks/>
          </p:cNvCxnSpPr>
          <p:nvPr/>
        </p:nvCxnSpPr>
        <p:spPr>
          <a:xfrm flipV="1">
            <a:off x="7412461" y="5963904"/>
            <a:ext cx="14693" cy="16353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C2B4AFE-2BA7-EA4C-98D5-45074C79AD30}"/>
              </a:ext>
            </a:extLst>
          </p:cNvPr>
          <p:cNvCxnSpPr>
            <a:cxnSpLocks/>
          </p:cNvCxnSpPr>
          <p:nvPr/>
        </p:nvCxnSpPr>
        <p:spPr>
          <a:xfrm flipV="1">
            <a:off x="7427154" y="6337388"/>
            <a:ext cx="14693" cy="16353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58CFCC90-7E8D-7140-8F33-2EA6B7D0AD43}"/>
              </a:ext>
            </a:extLst>
          </p:cNvPr>
          <p:cNvSpPr txBox="1"/>
          <p:nvPr/>
        </p:nvSpPr>
        <p:spPr>
          <a:xfrm>
            <a:off x="7204712" y="548374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5EA48A6-BD1A-844D-A416-63197E48D821}"/>
              </a:ext>
            </a:extLst>
          </p:cNvPr>
          <p:cNvSpPr txBox="1"/>
          <p:nvPr/>
        </p:nvSpPr>
        <p:spPr>
          <a:xfrm>
            <a:off x="2932086" y="6169599"/>
            <a:ext cx="3176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remove red nodes, but that would decrease h(x)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76764AA-9551-B745-B194-0FC62B82E9FB}"/>
                  </a:ext>
                </a:extLst>
              </p:cNvPr>
              <p:cNvSpPr/>
              <p:nvPr/>
            </p:nvSpPr>
            <p:spPr>
              <a:xfrm>
                <a:off x="2838097" y="5733071"/>
                <a:ext cx="236821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𝑏h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)/2</m:t>
                      </m:r>
                    </m:oMath>
                  </m:oMathPara>
                </a14:m>
                <a:endParaRPr 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76764AA-9551-B745-B194-0FC62B82E9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8097" y="5733071"/>
                <a:ext cx="2368212" cy="461665"/>
              </a:xfrm>
              <a:prstGeom prst="rect">
                <a:avLst/>
              </a:prstGeom>
              <a:blipFill>
                <a:blip r:embed="rId4"/>
                <a:stretch>
                  <a:fillRect b="-18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3827886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D8E70-CF5E-564E-AEDE-AC2A14E43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Bounding the height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0E6732-7AF7-3443-9CF2-97981B8CE8C1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324852" y="1614704"/>
                <a:ext cx="8193505" cy="112909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/>
                  <a:t>Claim 2: The subtree rooted at any node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800" dirty="0"/>
                  <a:t> contains at least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𝑏h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2800" i="1" dirty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800" dirty="0"/>
                  <a:t> internal (non-leaf) nodes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0E6732-7AF7-3443-9CF2-97981B8CE8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324852" y="1614704"/>
                <a:ext cx="8193505" cy="1129092"/>
              </a:xfrm>
              <a:blipFill>
                <a:blip r:embed="rId2"/>
                <a:stretch>
                  <a:fillRect l="-1548" t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8B03F1E8-E3FA-9B40-9FEB-0EA79CEC3938}"/>
              </a:ext>
            </a:extLst>
          </p:cNvPr>
          <p:cNvSpPr txBox="1"/>
          <p:nvPr/>
        </p:nvSpPr>
        <p:spPr>
          <a:xfrm>
            <a:off x="3312839" y="3003200"/>
            <a:ext cx="11087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Proof?</a:t>
            </a:r>
          </a:p>
        </p:txBody>
      </p:sp>
    </p:spTree>
    <p:extLst>
      <p:ext uri="{BB962C8B-B14F-4D97-AF65-F5344CB8AC3E}">
        <p14:creationId xmlns:p14="http://schemas.microsoft.com/office/powerpoint/2010/main" val="3982933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840C8-1CA8-2640-A2AD-757AB852A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Structural induction</a:t>
            </a:r>
          </a:p>
        </p:txBody>
      </p:sp>
      <p:sp>
        <p:nvSpPr>
          <p:cNvPr id="7" name="Triangle 6">
            <a:extLst>
              <a:ext uri="{FF2B5EF4-FFF2-40B4-BE49-F238E27FC236}">
                <a16:creationId xmlns:a16="http://schemas.microsoft.com/office/drawing/2014/main" id="{A4269D27-064A-BA43-AC4E-342767B27430}"/>
              </a:ext>
            </a:extLst>
          </p:cNvPr>
          <p:cNvSpPr/>
          <p:nvPr/>
        </p:nvSpPr>
        <p:spPr>
          <a:xfrm>
            <a:off x="495653" y="1923393"/>
            <a:ext cx="2100402" cy="1885803"/>
          </a:xfrm>
          <a:prstGeom prst="triangl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361531-FEFF-1247-AADB-E0CBEE6D6272}"/>
              </a:ext>
            </a:extLst>
          </p:cNvPr>
          <p:cNvSpPr txBox="1"/>
          <p:nvPr/>
        </p:nvSpPr>
        <p:spPr>
          <a:xfrm>
            <a:off x="3594538" y="2236131"/>
            <a:ext cx="47401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Want to prove something about a recursive structure (e.g., a tree)</a:t>
            </a:r>
          </a:p>
        </p:txBody>
      </p:sp>
    </p:spTree>
    <p:extLst>
      <p:ext uri="{BB962C8B-B14F-4D97-AF65-F5344CB8AC3E}">
        <p14:creationId xmlns:p14="http://schemas.microsoft.com/office/powerpoint/2010/main" val="2197081879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840C8-1CA8-2640-A2AD-757AB852A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Structural induction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466A62B-D5C7-7A4D-B092-7754CC6C1D8E}"/>
                  </a:ext>
                </a:extLst>
              </p:cNvPr>
              <p:cNvSpPr txBox="1"/>
              <p:nvPr/>
            </p:nvSpPr>
            <p:spPr>
              <a:xfrm>
                <a:off x="1374264" y="1834604"/>
                <a:ext cx="48571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466A62B-D5C7-7A4D-B092-7754CC6C1D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4264" y="1834604"/>
                <a:ext cx="485710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487AFFD-98AD-DF4C-9CDE-50BFC566FDAE}"/>
              </a:ext>
            </a:extLst>
          </p:cNvPr>
          <p:cNvCxnSpPr>
            <a:cxnSpLocks/>
          </p:cNvCxnSpPr>
          <p:nvPr/>
        </p:nvCxnSpPr>
        <p:spPr>
          <a:xfrm flipH="1">
            <a:off x="856909" y="2341342"/>
            <a:ext cx="554684" cy="70845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801D2E8-99FD-4A4F-8D37-6135CC75D566}"/>
              </a:ext>
            </a:extLst>
          </p:cNvPr>
          <p:cNvCxnSpPr>
            <a:cxnSpLocks/>
          </p:cNvCxnSpPr>
          <p:nvPr/>
        </p:nvCxnSpPr>
        <p:spPr>
          <a:xfrm>
            <a:off x="1804135" y="2341342"/>
            <a:ext cx="529226" cy="70845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riangle 6">
            <a:extLst>
              <a:ext uri="{FF2B5EF4-FFF2-40B4-BE49-F238E27FC236}">
                <a16:creationId xmlns:a16="http://schemas.microsoft.com/office/drawing/2014/main" id="{A4269D27-064A-BA43-AC4E-342767B27430}"/>
              </a:ext>
            </a:extLst>
          </p:cNvPr>
          <p:cNvSpPr/>
          <p:nvPr/>
        </p:nvSpPr>
        <p:spPr>
          <a:xfrm>
            <a:off x="495653" y="3039175"/>
            <a:ext cx="722511" cy="770021"/>
          </a:xfrm>
          <a:prstGeom prst="triangle">
            <a:avLst/>
          </a:prstGeom>
          <a:noFill/>
          <a:ln w="38100" cmpd="sng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highlight>
                <a:srgbClr val="00FF00"/>
              </a:highlight>
            </a:endParaRPr>
          </a:p>
        </p:txBody>
      </p:sp>
      <p:sp>
        <p:nvSpPr>
          <p:cNvPr id="8" name="Triangle 7">
            <a:extLst>
              <a:ext uri="{FF2B5EF4-FFF2-40B4-BE49-F238E27FC236}">
                <a16:creationId xmlns:a16="http://schemas.microsoft.com/office/drawing/2014/main" id="{B619AAF0-91A2-824E-81F7-A04AF69F3CE9}"/>
              </a:ext>
            </a:extLst>
          </p:cNvPr>
          <p:cNvSpPr/>
          <p:nvPr/>
        </p:nvSpPr>
        <p:spPr>
          <a:xfrm>
            <a:off x="1972105" y="3040584"/>
            <a:ext cx="722511" cy="770021"/>
          </a:xfrm>
          <a:prstGeom prst="triangle">
            <a:avLst/>
          </a:prstGeom>
          <a:noFill/>
          <a:ln w="38100" cmpd="sng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highlight>
                <a:srgbClr val="00FF00"/>
              </a:highlight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FB9D671-41ED-E14F-8552-F4FDA39EA7AE}"/>
              </a:ext>
            </a:extLst>
          </p:cNvPr>
          <p:cNvSpPr/>
          <p:nvPr/>
        </p:nvSpPr>
        <p:spPr>
          <a:xfrm>
            <a:off x="1330295" y="1855585"/>
            <a:ext cx="555138" cy="565484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E4E8F8-6F9E-9541-BFFB-E893EED0F9F3}"/>
              </a:ext>
            </a:extLst>
          </p:cNvPr>
          <p:cNvSpPr txBox="1"/>
          <p:nvPr/>
        </p:nvSpPr>
        <p:spPr>
          <a:xfrm>
            <a:off x="3594538" y="2236131"/>
            <a:ext cx="47401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Proof by induction:</a:t>
            </a:r>
          </a:p>
          <a:p>
            <a:r>
              <a:rPr lang="en-US" sz="2400" dirty="0"/>
              <a:t>IH: Assume the property holds for sub-structures (i.e., subtrees).</a:t>
            </a:r>
          </a:p>
          <a:p>
            <a:r>
              <a:rPr lang="en-US" sz="2400" dirty="0"/>
              <a:t>Show that it holds for the entire tree.</a:t>
            </a:r>
          </a:p>
        </p:txBody>
      </p:sp>
    </p:spTree>
    <p:extLst>
      <p:ext uri="{BB962C8B-B14F-4D97-AF65-F5344CB8AC3E}">
        <p14:creationId xmlns:p14="http://schemas.microsoft.com/office/powerpoint/2010/main" val="1688858400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840C8-1CA8-2640-A2AD-757AB852A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Structural induction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466A62B-D5C7-7A4D-B092-7754CC6C1D8E}"/>
                  </a:ext>
                </a:extLst>
              </p:cNvPr>
              <p:cNvSpPr txBox="1"/>
              <p:nvPr/>
            </p:nvSpPr>
            <p:spPr>
              <a:xfrm>
                <a:off x="1374264" y="1834604"/>
                <a:ext cx="48571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466A62B-D5C7-7A4D-B092-7754CC6C1D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4264" y="1834604"/>
                <a:ext cx="485710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487AFFD-98AD-DF4C-9CDE-50BFC566FDAE}"/>
              </a:ext>
            </a:extLst>
          </p:cNvPr>
          <p:cNvCxnSpPr>
            <a:cxnSpLocks/>
          </p:cNvCxnSpPr>
          <p:nvPr/>
        </p:nvCxnSpPr>
        <p:spPr>
          <a:xfrm flipH="1">
            <a:off x="856909" y="2341342"/>
            <a:ext cx="554684" cy="70845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801D2E8-99FD-4A4F-8D37-6135CC75D566}"/>
              </a:ext>
            </a:extLst>
          </p:cNvPr>
          <p:cNvCxnSpPr>
            <a:cxnSpLocks/>
          </p:cNvCxnSpPr>
          <p:nvPr/>
        </p:nvCxnSpPr>
        <p:spPr>
          <a:xfrm>
            <a:off x="1804135" y="2341342"/>
            <a:ext cx="529226" cy="70845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riangle 6">
            <a:extLst>
              <a:ext uri="{FF2B5EF4-FFF2-40B4-BE49-F238E27FC236}">
                <a16:creationId xmlns:a16="http://schemas.microsoft.com/office/drawing/2014/main" id="{A4269D27-064A-BA43-AC4E-342767B27430}"/>
              </a:ext>
            </a:extLst>
          </p:cNvPr>
          <p:cNvSpPr/>
          <p:nvPr/>
        </p:nvSpPr>
        <p:spPr>
          <a:xfrm>
            <a:off x="495653" y="3039175"/>
            <a:ext cx="722511" cy="770021"/>
          </a:xfrm>
          <a:prstGeom prst="triangle">
            <a:avLst/>
          </a:prstGeom>
          <a:noFill/>
          <a:ln w="38100" cmpd="sng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highlight>
                <a:srgbClr val="00FF00"/>
              </a:highlight>
            </a:endParaRPr>
          </a:p>
        </p:txBody>
      </p:sp>
      <p:sp>
        <p:nvSpPr>
          <p:cNvPr id="8" name="Triangle 7">
            <a:extLst>
              <a:ext uri="{FF2B5EF4-FFF2-40B4-BE49-F238E27FC236}">
                <a16:creationId xmlns:a16="http://schemas.microsoft.com/office/drawing/2014/main" id="{B619AAF0-91A2-824E-81F7-A04AF69F3CE9}"/>
              </a:ext>
            </a:extLst>
          </p:cNvPr>
          <p:cNvSpPr/>
          <p:nvPr/>
        </p:nvSpPr>
        <p:spPr>
          <a:xfrm>
            <a:off x="1972105" y="3040584"/>
            <a:ext cx="722511" cy="770021"/>
          </a:xfrm>
          <a:prstGeom prst="triangle">
            <a:avLst/>
          </a:prstGeom>
          <a:noFill/>
          <a:ln w="38100" cmpd="sng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highlight>
                <a:srgbClr val="00FF00"/>
              </a:highlight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FB9D671-41ED-E14F-8552-F4FDA39EA7AE}"/>
              </a:ext>
            </a:extLst>
          </p:cNvPr>
          <p:cNvSpPr/>
          <p:nvPr/>
        </p:nvSpPr>
        <p:spPr>
          <a:xfrm>
            <a:off x="1330295" y="1855585"/>
            <a:ext cx="555138" cy="565484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E4E8F8-6F9E-9541-BFFB-E893EED0F9F3}"/>
              </a:ext>
            </a:extLst>
          </p:cNvPr>
          <p:cNvSpPr txBox="1"/>
          <p:nvPr/>
        </p:nvSpPr>
        <p:spPr>
          <a:xfrm>
            <a:off x="2893873" y="2297107"/>
            <a:ext cx="60077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Base case is often the smallest structure possible (e.g., a leaf).</a:t>
            </a:r>
          </a:p>
        </p:txBody>
      </p:sp>
    </p:spTree>
    <p:extLst>
      <p:ext uri="{BB962C8B-B14F-4D97-AF65-F5344CB8AC3E}">
        <p14:creationId xmlns:p14="http://schemas.microsoft.com/office/powerpoint/2010/main" val="13926352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noFill/>
        <a:ln w="38100" cmpd="sng"/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4232</TotalTime>
  <Words>4274</Words>
  <Application>Microsoft Macintosh PowerPoint</Application>
  <PresentationFormat>On-screen Show (4:3)</PresentationFormat>
  <Paragraphs>793</Paragraphs>
  <Slides>117</Slides>
  <Notes>13</Notes>
  <HiddenSlides>23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117</vt:i4>
      </vt:variant>
    </vt:vector>
  </HeadingPairs>
  <TitlesOfParts>
    <vt:vector size="129" baseType="lpstr">
      <vt:lpstr>Arial</vt:lpstr>
      <vt:lpstr>Calibri</vt:lpstr>
      <vt:lpstr>Cambria Math</vt:lpstr>
      <vt:lpstr>Courier</vt:lpstr>
      <vt:lpstr>KaTeX_Main</vt:lpstr>
      <vt:lpstr>KaTeX_Math</vt:lpstr>
      <vt:lpstr>Söhne</vt:lpstr>
      <vt:lpstr>Tw Cen MT</vt:lpstr>
      <vt:lpstr>Wingdings</vt:lpstr>
      <vt:lpstr>Wingdings 2</vt:lpstr>
      <vt:lpstr>Median</vt:lpstr>
      <vt:lpstr>Equation</vt:lpstr>
      <vt:lpstr>Binary search trees</vt:lpstr>
      <vt:lpstr>Admin</vt:lpstr>
      <vt:lpstr>Stock market problem</vt:lpstr>
      <vt:lpstr>Binary Search Trees</vt:lpstr>
      <vt:lpstr>Binary Search Trees</vt:lpstr>
      <vt:lpstr>Example</vt:lpstr>
      <vt:lpstr>What else can we conclude?</vt:lpstr>
      <vt:lpstr>Another example: the solo tree</vt:lpstr>
      <vt:lpstr>Another example: the twig</vt:lpstr>
      <vt:lpstr>Operations</vt:lpstr>
      <vt:lpstr>Search</vt:lpstr>
      <vt:lpstr>Finding an element</vt:lpstr>
      <vt:lpstr>Finding an element</vt:lpstr>
      <vt:lpstr>Finding an element</vt:lpstr>
      <vt:lpstr>Finding an element</vt:lpstr>
      <vt:lpstr>Finding an element</vt:lpstr>
      <vt:lpstr>Finding an element</vt:lpstr>
      <vt:lpstr>Finding an element</vt:lpstr>
      <vt:lpstr>Finding an element</vt:lpstr>
      <vt:lpstr>Finding an element</vt:lpstr>
      <vt:lpstr>Iterative search</vt:lpstr>
      <vt:lpstr>Is BSTSearch correct?</vt:lpstr>
      <vt:lpstr>Running time of BSTSearch</vt:lpstr>
      <vt:lpstr>Height of the tree</vt:lpstr>
      <vt:lpstr>Insertion</vt:lpstr>
      <vt:lpstr>Insertion</vt:lpstr>
      <vt:lpstr>Insertion</vt:lpstr>
      <vt:lpstr>Insertion</vt:lpstr>
      <vt:lpstr>Insertion</vt:lpstr>
      <vt:lpstr>Insertion</vt:lpstr>
      <vt:lpstr>Correctness?</vt:lpstr>
      <vt:lpstr>Correctness</vt:lpstr>
      <vt:lpstr>Inserting duplicates</vt:lpstr>
      <vt:lpstr>Inserting duplicates</vt:lpstr>
      <vt:lpstr>Running time</vt:lpstr>
      <vt:lpstr>Running time</vt:lpstr>
      <vt:lpstr>Running time</vt:lpstr>
      <vt:lpstr>Height of the tree</vt:lpstr>
      <vt:lpstr>Height of the tree</vt:lpstr>
      <vt:lpstr>Height of the tree</vt:lpstr>
      <vt:lpstr>Visiting all nodes</vt:lpstr>
      <vt:lpstr>Visiting all nodes</vt:lpstr>
      <vt:lpstr>Visiting all nodes</vt:lpstr>
      <vt:lpstr>Visiting all nodes</vt:lpstr>
      <vt:lpstr>Visiting all nodes</vt:lpstr>
      <vt:lpstr>Visiting all nodes</vt:lpstr>
      <vt:lpstr>Visiting all nodes</vt:lpstr>
      <vt:lpstr>Visiting all nodes</vt:lpstr>
      <vt:lpstr>Visiting all nodes in order</vt:lpstr>
      <vt:lpstr>Visiting all nodes in order</vt:lpstr>
      <vt:lpstr>Is it correct?</vt:lpstr>
      <vt:lpstr>Running time?</vt:lpstr>
      <vt:lpstr>What about?</vt:lpstr>
      <vt:lpstr>Preorder traversal</vt:lpstr>
      <vt:lpstr>What about?</vt:lpstr>
      <vt:lpstr>Postorder traversal</vt:lpstr>
      <vt:lpstr>Min/Max</vt:lpstr>
      <vt:lpstr>Running time of min/max?</vt:lpstr>
      <vt:lpstr>Successor and predecessor</vt:lpstr>
      <vt:lpstr>Successor and predecessor</vt:lpstr>
      <vt:lpstr>Successor</vt:lpstr>
      <vt:lpstr>Successor</vt:lpstr>
      <vt:lpstr>Successor</vt:lpstr>
      <vt:lpstr>Successor</vt:lpstr>
      <vt:lpstr>Successor</vt:lpstr>
      <vt:lpstr>Successor</vt:lpstr>
      <vt:lpstr>Successor</vt:lpstr>
      <vt:lpstr>Successor</vt:lpstr>
      <vt:lpstr>Successor</vt:lpstr>
      <vt:lpstr>Successor</vt:lpstr>
      <vt:lpstr>Successor</vt:lpstr>
      <vt:lpstr>Successor running time</vt:lpstr>
      <vt:lpstr>Deletion</vt:lpstr>
      <vt:lpstr>Deletion: case 1</vt:lpstr>
      <vt:lpstr>Deletion: case 1</vt:lpstr>
      <vt:lpstr>Deletion: case 2</vt:lpstr>
      <vt:lpstr>Deletion: case 2</vt:lpstr>
      <vt:lpstr>Deletion: case 3</vt:lpstr>
      <vt:lpstr>Deletion: case 3</vt:lpstr>
      <vt:lpstr>Deletion: case 3</vt:lpstr>
      <vt:lpstr>Height of the tree</vt:lpstr>
      <vt:lpstr>Balanced trees</vt:lpstr>
      <vt:lpstr>Red-black trees: BST (plus some)</vt:lpstr>
      <vt:lpstr>Red-black trees: BST (plus some)</vt:lpstr>
      <vt:lpstr>Red-black trees: BST (plus some)</vt:lpstr>
      <vt:lpstr>Red-black trees: BST (plus some)</vt:lpstr>
      <vt:lpstr>Red-black trees: BST (plus some)</vt:lpstr>
      <vt:lpstr>Red-black trees: BST (plus some)</vt:lpstr>
      <vt:lpstr>Red-black trees: BST (plus some)</vt:lpstr>
      <vt:lpstr>Red-black trees: BST (plus some)</vt:lpstr>
      <vt:lpstr>Bounding the height</vt:lpstr>
      <vt:lpstr>Bounding the height</vt:lpstr>
      <vt:lpstr>Bounding the height</vt:lpstr>
      <vt:lpstr>Bounding the height</vt:lpstr>
      <vt:lpstr>Bounding the height</vt:lpstr>
      <vt:lpstr>Bounding the height</vt:lpstr>
      <vt:lpstr>Structural induction</vt:lpstr>
      <vt:lpstr>Structural induction</vt:lpstr>
      <vt:lpstr>Structural induction</vt:lpstr>
      <vt:lpstr>Bounding the height</vt:lpstr>
      <vt:lpstr>Bounding the height</vt:lpstr>
      <vt:lpstr>Bounding the height</vt:lpstr>
      <vt:lpstr>Bounding the height</vt:lpstr>
      <vt:lpstr>Bounding the height</vt:lpstr>
      <vt:lpstr>Bounding the height</vt:lpstr>
      <vt:lpstr>Bounding the height</vt:lpstr>
      <vt:lpstr>Bounding the height</vt:lpstr>
      <vt:lpstr>Bounding the height</vt:lpstr>
      <vt:lpstr>Bounding the height</vt:lpstr>
      <vt:lpstr>Bounding the height</vt:lpstr>
      <vt:lpstr>Bounding the height</vt:lpstr>
      <vt:lpstr>Bounding the height (almost there!)</vt:lpstr>
      <vt:lpstr>Bounding the height</vt:lpstr>
      <vt:lpstr>Bounding the height</vt:lpstr>
      <vt:lpstr>Can it be done?</vt:lpstr>
      <vt:lpstr>A quick example</vt:lpstr>
      <vt:lpstr>Number guessing game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Kauchak</dc:creator>
  <cp:lastModifiedBy>Collins Munene Kariuki</cp:lastModifiedBy>
  <cp:revision>307</cp:revision>
  <cp:lastPrinted>2023-02-08T20:14:03Z</cp:lastPrinted>
  <dcterms:created xsi:type="dcterms:W3CDTF">2013-09-08T20:10:23Z</dcterms:created>
  <dcterms:modified xsi:type="dcterms:W3CDTF">2024-02-28T01:42:53Z</dcterms:modified>
</cp:coreProperties>
</file>