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72"/>
  </p:notesMasterIdLst>
  <p:handoutMasterIdLst>
    <p:handoutMasterId r:id="rId73"/>
  </p:handoutMasterIdLst>
  <p:sldIdLst>
    <p:sldId id="256" r:id="rId2"/>
    <p:sldId id="400" r:id="rId3"/>
    <p:sldId id="401" r:id="rId4"/>
    <p:sldId id="403" r:id="rId5"/>
    <p:sldId id="402" r:id="rId6"/>
    <p:sldId id="406" r:id="rId7"/>
    <p:sldId id="404" r:id="rId8"/>
    <p:sldId id="407" r:id="rId9"/>
    <p:sldId id="443" r:id="rId10"/>
    <p:sldId id="444" r:id="rId11"/>
    <p:sldId id="408" r:id="rId12"/>
    <p:sldId id="540" r:id="rId13"/>
    <p:sldId id="409" r:id="rId14"/>
    <p:sldId id="410" r:id="rId15"/>
    <p:sldId id="411" r:id="rId16"/>
    <p:sldId id="412" r:id="rId17"/>
    <p:sldId id="447" r:id="rId18"/>
    <p:sldId id="448" r:id="rId19"/>
    <p:sldId id="449" r:id="rId20"/>
    <p:sldId id="451" r:id="rId21"/>
    <p:sldId id="541" r:id="rId22"/>
    <p:sldId id="413" r:id="rId23"/>
    <p:sldId id="414" r:id="rId24"/>
    <p:sldId id="542" r:id="rId25"/>
    <p:sldId id="543" r:id="rId26"/>
    <p:sldId id="544" r:id="rId27"/>
    <p:sldId id="452" r:id="rId28"/>
    <p:sldId id="446" r:id="rId29"/>
    <p:sldId id="453" r:id="rId30"/>
    <p:sldId id="454" r:id="rId31"/>
    <p:sldId id="455" r:id="rId32"/>
    <p:sldId id="456" r:id="rId33"/>
    <p:sldId id="458" r:id="rId34"/>
    <p:sldId id="459" r:id="rId35"/>
    <p:sldId id="461" r:id="rId36"/>
    <p:sldId id="538" r:id="rId37"/>
    <p:sldId id="539" r:id="rId38"/>
    <p:sldId id="463" r:id="rId39"/>
    <p:sldId id="464" r:id="rId40"/>
    <p:sldId id="465" r:id="rId41"/>
    <p:sldId id="467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68" r:id="rId50"/>
    <p:sldId id="419" r:id="rId51"/>
    <p:sldId id="421" r:id="rId52"/>
    <p:sldId id="422" r:id="rId53"/>
    <p:sldId id="423" r:id="rId54"/>
    <p:sldId id="424" r:id="rId55"/>
    <p:sldId id="420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4" r:id="rId64"/>
    <p:sldId id="435" r:id="rId65"/>
    <p:sldId id="436" r:id="rId66"/>
    <p:sldId id="438" r:id="rId67"/>
    <p:sldId id="439" r:id="rId68"/>
    <p:sldId id="440" r:id="rId69"/>
    <p:sldId id="441" r:id="rId70"/>
    <p:sldId id="442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70FF"/>
    <a:srgbClr val="EE8D00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7"/>
    <p:restoredTop sz="94925"/>
  </p:normalViewPr>
  <p:slideViewPr>
    <p:cSldViewPr>
      <p:cViewPr varScale="1">
        <p:scale>
          <a:sx n="116" d="100"/>
          <a:sy n="116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ECA4A3-7767-2F41-8AF2-B9B3F3B20B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83C4D-4AB1-AC41-8634-E17F74941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E800DB-AD8F-A142-A2E9-AEB27DA8FDF6}" type="datetimeFigureOut">
              <a:rPr lang="en-US" altLang="en-US"/>
              <a:pPr/>
              <a:t>2/28/24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0398A-7657-364B-AA1C-0BBF6AA1A7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96D41-1E89-7B49-96AD-5772934102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6C7F6D-A2B1-7A4F-A791-2130D63637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B3694-4411-AD4C-81B0-A4279056754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D9218-D9C5-E544-BFD6-A33DD62B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7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4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9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4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1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49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9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8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8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8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8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2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8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07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7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4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7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6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06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9D6AC18C-D5B0-AC49-BE4B-88A7FC413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FAA8147F-14C1-714C-8E7A-9F8C72513D32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138F8B01-2429-2342-B59F-195E87BB9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E8EF5539-7D69-F24B-B88D-BD8B479DA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F324EBDC-DF4D-BA46-9F0B-D214B2391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C0DC818E-535B-434D-81F5-68EF919A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8B9CBA80-41A7-A54A-B884-35744957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CD9029C5-7E36-794D-B569-EDAFB7C06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218876FC-FDD1-AD44-A652-94EAC15E9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FE78FFF7-5871-E24C-8991-EFA9B789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D9841280-DB3C-0D47-9E3D-B40A7B8F1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35DCAF7C-6E13-B848-9FEE-7345204A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CD85DC8F-435B-B74D-8B9F-06A6761BD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32E10B12-91FA-094A-BBF0-2F6CD4CC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A35A3758-4884-DB42-BB08-B91942F6A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AC9F3832-ADB7-F342-98A3-34A48846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00DCAAC3-A83E-0442-9CCE-A45F7596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994AFF2-1880-0E4B-9240-2F8C04757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E030DDF4-24EC-FC47-868B-610BF0D13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DA0BAF38-6E09-8C40-A03C-D72A5C3A7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42A9B775-184A-A641-B6FE-FB8F9B2DA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2A6EC1E1-A5BE-5744-A547-6ADC1AF0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6D80462C-F398-514C-BF4B-89DF422EE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686944E8-6FD3-3047-8684-A49092471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D5315E58-553C-5F4D-909C-CEAE3E51F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12965C7A-208C-864E-A541-AD3604CA3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E5694123-88DD-4E43-AAE5-719223211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23D3334A-E32C-7F46-B5B6-23A41B97A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6F0E1259-ED40-A44C-8B20-CBB24ACEA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19C77E74-0D62-8A4C-B67E-E90E052AF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334F3874-D3D0-2A42-8078-1D15CF9F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BDADC653-348C-404D-B608-C5D7E9C51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0A301B51-0605-CF4E-B74B-363E9556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1D859D22-2153-7149-AE8C-1150BAB5E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7A7B88F3-E753-6249-AF45-2FA2995B8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645B1BA1-D4BE-644F-91A3-7E4E4FC907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CB329C4B-6B90-D445-B194-277C249E2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FFE1287E-F895-4745-AE52-C391ABF6A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0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A2DC03-4D5E-9F4F-8730-CE1D63ADF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6707AC-5C12-8F4D-B59B-BF34A07EE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6EE63E9-57A1-0040-A9CF-FA48E53BA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00A0A-2371-7E47-A1BD-E796462F8F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32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AE7EB6-941A-4247-B930-6006522701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9E053C-A5EA-3442-A947-BEE3E240F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9A7A8BF-A7CB-F44C-901D-DC965965A2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13AD7-1E95-7E47-89F4-0CB4423D0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95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8885AE-6F98-7F44-8645-D85E36F8B4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6AEAE1-583C-E94C-A6F4-BAD0C8E4C3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6C47C29-8051-0F47-A922-A76AC4EB90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DF96A-E391-874C-914C-8003A2E34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7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CC8D98-0B79-C140-B1B8-9CA511753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08EF468-AE6D-FC4E-A2A2-C854CF4C96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1CA37B8-8DBB-3043-983C-2A2B35D374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B108E-C753-6B46-B38C-58CE4CFF6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5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CAE504-B2BB-674D-AAFB-0AED95A95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B4D6C2-6C22-8F4F-AF76-9B2A25AD6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FEA08C5-80F6-954A-8CC0-F674E497E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29C63-4407-9F4B-BBCD-8C954A8676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75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1B95562-0CF1-A048-AB49-DF6F2B86BD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31C17BC-C708-294A-90B9-8C65088B2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7779DA8-3049-0444-A867-5AEB8B43F6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ABC390-E9E0-5D45-8E55-B176153524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80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CBE5AF2-9D7C-274C-A499-775B02810B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A8C55-246A-1048-A2FE-BAEF71B7FD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5C20CE-1F71-414E-A518-4A1AD52DB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4A305-07C7-0143-BA42-F2D07CA1F7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16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A3171D3-BAE3-6449-8155-4A8FA026C1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6F247BE-738E-7140-ADDC-953380924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809103C-CF29-264A-9958-6336D949B8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2E4C-3C6D-964B-A895-2A1415685F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29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6EC0B3-904B-074C-A9FD-C79E12F627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1B1BB5-7A00-0A48-A967-3BF727602C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DA868CA-71DA-7B47-BA1D-98FBAAE0B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A96E0-28B6-9746-A7DC-514617E52B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80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1B3823-59DE-8944-8A28-2456AD468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62B6A5-9B75-944E-AFE5-FC8E09E423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6B26465-AC52-FB4B-9032-3353C065C8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A6375-7C39-B246-ADCE-A20D09EB2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87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5DBA2E57-ACCE-844B-8612-552D0B761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7263CBF-D4FE-EB42-B41D-AB0FA5587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D48B0A5-9027-0349-9BFA-D47B3A41A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7C652F0-97A4-1B47-86D1-B4288789CD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BEC4B46-6917-6E42-9701-1ADA29E001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DDB0EE6-12E6-2E41-AB47-849A6D4338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43F19D3-2525-B14E-9330-40757533349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A8850C48-FF19-2144-A7E4-45977D3EA50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153" name="Oval 9">
              <a:extLst>
                <a:ext uri="{FF2B5EF4-FFF2-40B4-BE49-F238E27FC236}">
                  <a16:creationId xmlns:a16="http://schemas.microsoft.com/office/drawing/2014/main" id="{F7ACE5FF-41A0-7C48-911D-107F797E6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4" name="Oval 10">
              <a:extLst>
                <a:ext uri="{FF2B5EF4-FFF2-40B4-BE49-F238E27FC236}">
                  <a16:creationId xmlns:a16="http://schemas.microsoft.com/office/drawing/2014/main" id="{5D7A7A3A-1863-0048-9DAD-4C77C25E3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5" name="Oval 11">
              <a:extLst>
                <a:ext uri="{FF2B5EF4-FFF2-40B4-BE49-F238E27FC236}">
                  <a16:creationId xmlns:a16="http://schemas.microsoft.com/office/drawing/2014/main" id="{9DC008CC-7533-024D-AD54-BA92A14EB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6" name="Oval 12">
              <a:extLst>
                <a:ext uri="{FF2B5EF4-FFF2-40B4-BE49-F238E27FC236}">
                  <a16:creationId xmlns:a16="http://schemas.microsoft.com/office/drawing/2014/main" id="{E007F6AC-51CB-0741-95ED-1D0C711B8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7" name="Oval 13">
              <a:extLst>
                <a:ext uri="{FF2B5EF4-FFF2-40B4-BE49-F238E27FC236}">
                  <a16:creationId xmlns:a16="http://schemas.microsoft.com/office/drawing/2014/main" id="{35CE5623-9B33-6F4F-821A-5A380CDC6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8" name="Oval 14">
              <a:extLst>
                <a:ext uri="{FF2B5EF4-FFF2-40B4-BE49-F238E27FC236}">
                  <a16:creationId xmlns:a16="http://schemas.microsoft.com/office/drawing/2014/main" id="{F80FFCD1-7CC7-C944-BB18-EB46A6B05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9" name="Oval 15">
              <a:extLst>
                <a:ext uri="{FF2B5EF4-FFF2-40B4-BE49-F238E27FC236}">
                  <a16:creationId xmlns:a16="http://schemas.microsoft.com/office/drawing/2014/main" id="{E4A392A8-D417-444A-8B35-371D2547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0" name="Oval 16">
              <a:extLst>
                <a:ext uri="{FF2B5EF4-FFF2-40B4-BE49-F238E27FC236}">
                  <a16:creationId xmlns:a16="http://schemas.microsoft.com/office/drawing/2014/main" id="{FAE02418-E421-1948-BC12-4A518D533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1" name="Oval 17">
              <a:extLst>
                <a:ext uri="{FF2B5EF4-FFF2-40B4-BE49-F238E27FC236}">
                  <a16:creationId xmlns:a16="http://schemas.microsoft.com/office/drawing/2014/main" id="{ABCDEA3E-737E-6F48-9FD0-C71FABF12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2" name="Oval 18">
              <a:extLst>
                <a:ext uri="{FF2B5EF4-FFF2-40B4-BE49-F238E27FC236}">
                  <a16:creationId xmlns:a16="http://schemas.microsoft.com/office/drawing/2014/main" id="{4B91D4C5-B895-C648-8A5F-0FB9D3498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3" name="Oval 19">
              <a:extLst>
                <a:ext uri="{FF2B5EF4-FFF2-40B4-BE49-F238E27FC236}">
                  <a16:creationId xmlns:a16="http://schemas.microsoft.com/office/drawing/2014/main" id="{F241E43E-EBCA-4541-ADC2-16B86C5F2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4" name="Oval 20">
              <a:extLst>
                <a:ext uri="{FF2B5EF4-FFF2-40B4-BE49-F238E27FC236}">
                  <a16:creationId xmlns:a16="http://schemas.microsoft.com/office/drawing/2014/main" id="{25F1E292-781A-3849-9DD4-9A00E4744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5" name="Oval 21">
              <a:extLst>
                <a:ext uri="{FF2B5EF4-FFF2-40B4-BE49-F238E27FC236}">
                  <a16:creationId xmlns:a16="http://schemas.microsoft.com/office/drawing/2014/main" id="{656B471F-3528-C448-845D-DA5394247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6" name="Oval 22">
              <a:extLst>
                <a:ext uri="{FF2B5EF4-FFF2-40B4-BE49-F238E27FC236}">
                  <a16:creationId xmlns:a16="http://schemas.microsoft.com/office/drawing/2014/main" id="{6FBE9DA6-E76C-F449-B16E-9B5513E42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7" name="Oval 23">
              <a:extLst>
                <a:ext uri="{FF2B5EF4-FFF2-40B4-BE49-F238E27FC236}">
                  <a16:creationId xmlns:a16="http://schemas.microsoft.com/office/drawing/2014/main" id="{8589615C-10F2-4B47-9C66-1C87A159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8" name="Oval 24">
              <a:extLst>
                <a:ext uri="{FF2B5EF4-FFF2-40B4-BE49-F238E27FC236}">
                  <a16:creationId xmlns:a16="http://schemas.microsoft.com/office/drawing/2014/main" id="{9239BB9B-6FC6-F84C-AA41-391B7F8C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9" name="Oval 25">
              <a:extLst>
                <a:ext uri="{FF2B5EF4-FFF2-40B4-BE49-F238E27FC236}">
                  <a16:creationId xmlns:a16="http://schemas.microsoft.com/office/drawing/2014/main" id="{B97221BE-7249-0B43-9F54-2B167F93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0" name="Oval 26">
              <a:extLst>
                <a:ext uri="{FF2B5EF4-FFF2-40B4-BE49-F238E27FC236}">
                  <a16:creationId xmlns:a16="http://schemas.microsoft.com/office/drawing/2014/main" id="{FBA1E297-2764-FB4A-910F-B18DA7C9E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1" name="Oval 27">
              <a:extLst>
                <a:ext uri="{FF2B5EF4-FFF2-40B4-BE49-F238E27FC236}">
                  <a16:creationId xmlns:a16="http://schemas.microsoft.com/office/drawing/2014/main" id="{D67F4D3C-07C2-1A45-BDB1-240F0493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2" name="Oval 28">
              <a:extLst>
                <a:ext uri="{FF2B5EF4-FFF2-40B4-BE49-F238E27FC236}">
                  <a16:creationId xmlns:a16="http://schemas.microsoft.com/office/drawing/2014/main" id="{476B292C-2F58-8B4D-AD83-5AABC007D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3" name="Oval 29">
              <a:extLst>
                <a:ext uri="{FF2B5EF4-FFF2-40B4-BE49-F238E27FC236}">
                  <a16:creationId xmlns:a16="http://schemas.microsoft.com/office/drawing/2014/main" id="{2EBB1828-5B69-414F-9399-29E7797E4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4" name="Oval 30">
              <a:extLst>
                <a:ext uri="{FF2B5EF4-FFF2-40B4-BE49-F238E27FC236}">
                  <a16:creationId xmlns:a16="http://schemas.microsoft.com/office/drawing/2014/main" id="{AD1CD330-C1EB-E24C-936E-D6EC74542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5" name="Oval 31">
              <a:extLst>
                <a:ext uri="{FF2B5EF4-FFF2-40B4-BE49-F238E27FC236}">
                  <a16:creationId xmlns:a16="http://schemas.microsoft.com/office/drawing/2014/main" id="{C20DAA9B-28E8-2E46-B9C1-92C82BC41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6" name="Oval 32">
              <a:extLst>
                <a:ext uri="{FF2B5EF4-FFF2-40B4-BE49-F238E27FC236}">
                  <a16:creationId xmlns:a16="http://schemas.microsoft.com/office/drawing/2014/main" id="{57E4EC92-2BDC-3B48-A328-18BCE0097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7" name="Oval 33">
              <a:extLst>
                <a:ext uri="{FF2B5EF4-FFF2-40B4-BE49-F238E27FC236}">
                  <a16:creationId xmlns:a16="http://schemas.microsoft.com/office/drawing/2014/main" id="{6E2A0F45-B63D-E74B-B097-2CB388358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8" name="Oval 34">
              <a:extLst>
                <a:ext uri="{FF2B5EF4-FFF2-40B4-BE49-F238E27FC236}">
                  <a16:creationId xmlns:a16="http://schemas.microsoft.com/office/drawing/2014/main" id="{0B439E59-5FFC-6A4D-8287-C053F5B97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9" name="Oval 35">
              <a:extLst>
                <a:ext uri="{FF2B5EF4-FFF2-40B4-BE49-F238E27FC236}">
                  <a16:creationId xmlns:a16="http://schemas.microsoft.com/office/drawing/2014/main" id="{763CE42D-D198-1E42-BFF6-3EB30263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0" name="Oval 36">
              <a:extLst>
                <a:ext uri="{FF2B5EF4-FFF2-40B4-BE49-F238E27FC236}">
                  <a16:creationId xmlns:a16="http://schemas.microsoft.com/office/drawing/2014/main" id="{E77C225F-01BE-234D-807F-0494F7A09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1" name="Oval 37">
              <a:extLst>
                <a:ext uri="{FF2B5EF4-FFF2-40B4-BE49-F238E27FC236}">
                  <a16:creationId xmlns:a16="http://schemas.microsoft.com/office/drawing/2014/main" id="{5B989043-1920-AC4C-91DF-AB20857C1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2" name="Oval 38">
              <a:extLst>
                <a:ext uri="{FF2B5EF4-FFF2-40B4-BE49-F238E27FC236}">
                  <a16:creationId xmlns:a16="http://schemas.microsoft.com/office/drawing/2014/main" id="{913B7C50-3FE9-5C4B-89E2-7AAFB9546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3" name="Oval 39">
              <a:extLst>
                <a:ext uri="{FF2B5EF4-FFF2-40B4-BE49-F238E27FC236}">
                  <a16:creationId xmlns:a16="http://schemas.microsoft.com/office/drawing/2014/main" id="{79BA3131-AB79-AF44-88EC-ADAC955E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CE112F1-DA59-7041-803A-008D7E0743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Amortized Analysis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F9C0F62-D310-FE42-9F5E-C210175067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David Kauchak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cs140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Spring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A7CE81-E7EC-F446-9BC1-187DBBD7D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91BCE83-B8B4-9C4B-B3EC-C0BD68E05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17859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Idea 3: Allocate some extra memory and when it fills up, allocate some more and copy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For example:  new </a:t>
            </a:r>
            <a:r>
              <a:rPr lang="en-US" sz="2400" dirty="0" err="1">
                <a:solidFill>
                  <a:srgbClr val="000000"/>
                </a:solidFill>
                <a:cs typeface="+mn-cs"/>
              </a:rPr>
              <a:t>ArrayList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(2)</a:t>
            </a:r>
          </a:p>
        </p:txBody>
      </p:sp>
      <p:grpSp>
        <p:nvGrpSpPr>
          <p:cNvPr id="23555" name="Group 20">
            <a:extLst>
              <a:ext uri="{FF2B5EF4-FFF2-40B4-BE49-F238E27FC236}">
                <a16:creationId xmlns:a16="http://schemas.microsoft.com/office/drawing/2014/main" id="{A86FBD81-E77A-104E-871F-F13CB6C7271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7FF03002-54C8-5743-9AFF-DD6D4C6EF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CB198178-6496-F846-A422-5D7D16741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5BA0C6D8-8D69-FB4E-BB7D-42F8722E4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A57681EB-38B9-4D44-AEF6-984CA23D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AB449B01-2AB0-8642-BDF4-9E31226A4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528D7DCB-BB0C-D746-9FE6-FDBD4FA55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21E27507-1514-384A-A213-1F1FA0BCA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1AEF9C1D-B9BC-C342-9104-D0834BD94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FFD13AF1-7624-E847-910F-9FB2835AB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52256349-487A-7C44-ADA7-71853F6CE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1871F7C9-8047-6447-A59A-B4025E4F6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3510872B-6870-7D42-8211-6C9461578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AC6D4CBD-3B35-4245-98A1-E03F02458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776C2A18-04E6-1041-A0D5-D9EAFE00F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22F93CEE-0361-BA4C-8C24-E8AF0D5AF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56" name="Group 20">
            <a:extLst>
              <a:ext uri="{FF2B5EF4-FFF2-40B4-BE49-F238E27FC236}">
                <a16:creationId xmlns:a16="http://schemas.microsoft.com/office/drawing/2014/main" id="{985BB11A-5863-F140-9BFC-27E845AE0C2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48000"/>
            <a:ext cx="5715000" cy="381000"/>
            <a:chOff x="768" y="624"/>
            <a:chExt cx="3600" cy="240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890C80C4-B6AC-5A4A-9F5E-031BED1FF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CFB54C3E-1E31-3A46-80A6-67C2C04F9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3E08408F-153B-784F-A1EB-7D1B9465C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EACB76DD-5A06-854D-BFD9-0274EA81F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DB1FA664-23E7-E843-ADB6-B4D3F2FA5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B760F14D-78AF-0C41-9CDD-9976753AC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4F5DB856-42D1-8145-AF90-0F43D7927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D48A95BD-0FEA-9841-A5FF-20A983E72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72D8DAC6-D6F2-4A47-81A0-BC4D448ED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EC6F230C-D380-4F4C-865D-F5D08AB77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69368D22-8117-C343-9E03-2393292A2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id="{073088AD-E019-7B4D-A674-26ED38003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EA4147E8-4EA4-CE47-8ECD-498647021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63E56F15-09BA-204F-ABD8-367271BC4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5011518A-31AA-5A4B-9DEC-476FA544B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57" name="Group 20">
            <a:extLst>
              <a:ext uri="{FF2B5EF4-FFF2-40B4-BE49-F238E27FC236}">
                <a16:creationId xmlns:a16="http://schemas.microsoft.com/office/drawing/2014/main" id="{08E833C1-1027-F343-8F69-B95C05FE134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495800"/>
            <a:ext cx="5715000" cy="381000"/>
            <a:chOff x="768" y="624"/>
            <a:chExt cx="3600" cy="240"/>
          </a:xfrm>
        </p:grpSpPr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9A89FF34-0CD9-214B-9632-A763CC907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Line 5">
              <a:extLst>
                <a:ext uri="{FF2B5EF4-FFF2-40B4-BE49-F238E27FC236}">
                  <a16:creationId xmlns:a16="http://schemas.microsoft.com/office/drawing/2014/main" id="{46FFBB45-10BC-CF4F-8D1E-5AA927202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Line 6">
              <a:extLst>
                <a:ext uri="{FF2B5EF4-FFF2-40B4-BE49-F238E27FC236}">
                  <a16:creationId xmlns:a16="http://schemas.microsoft.com/office/drawing/2014/main" id="{129D7CA2-1171-8149-9BF7-B6FDD2F96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F80E3AB8-9DC1-6146-BDAE-5475DD215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371C8E32-76AE-F846-8CFA-04F63FDF3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61A88B19-278A-4C47-956F-BE2E17165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17BF690A-BBBA-6440-9BBF-E826A2ECF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5208F82B-B94C-6748-BC7C-F794A82F6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Line 12">
              <a:extLst>
                <a:ext uri="{FF2B5EF4-FFF2-40B4-BE49-F238E27FC236}">
                  <a16:creationId xmlns:a16="http://schemas.microsoft.com/office/drawing/2014/main" id="{633C6B0D-2221-E64F-B7B4-7A5E63DC2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383FE67C-E21C-5F4C-BF61-E5DE35825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14">
              <a:extLst>
                <a:ext uri="{FF2B5EF4-FFF2-40B4-BE49-F238E27FC236}">
                  <a16:creationId xmlns:a16="http://schemas.microsoft.com/office/drawing/2014/main" id="{A5329D41-1E30-064E-AE1E-7E6068BD0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15">
              <a:extLst>
                <a:ext uri="{FF2B5EF4-FFF2-40B4-BE49-F238E27FC236}">
                  <a16:creationId xmlns:a16="http://schemas.microsoft.com/office/drawing/2014/main" id="{3EB2BCC3-3F41-6F4E-90DD-DC46F454D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B74AECA6-C108-3F4D-88A2-88D51FB67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1E090522-9240-5040-AAED-C81D74E9B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D2BA7AF1-BC5A-1943-A555-F7C63018C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F221A6DB-1574-2F44-A51A-40F1D68FF262}"/>
              </a:ext>
            </a:extLst>
          </p:cNvPr>
          <p:cNvSpPr/>
          <p:nvPr/>
        </p:nvSpPr>
        <p:spPr>
          <a:xfrm>
            <a:off x="7010400" y="4495800"/>
            <a:ext cx="1565275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9" name="TextBox 4">
            <a:extLst>
              <a:ext uri="{FF2B5EF4-FFF2-40B4-BE49-F238E27FC236}">
                <a16:creationId xmlns:a16="http://schemas.microsoft.com/office/drawing/2014/main" id="{2B48DFB8-E1B3-9A45-BB0F-59C2F4BFD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2672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…</a:t>
            </a:r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5E643B60-3DD8-6048-9F7D-85B67ACFCCB6}"/>
              </a:ext>
            </a:extLst>
          </p:cNvPr>
          <p:cNvSpPr/>
          <p:nvPr/>
        </p:nvSpPr>
        <p:spPr>
          <a:xfrm>
            <a:off x="3429000" y="3657600"/>
            <a:ext cx="838200" cy="6096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61" name="TextBox 39">
            <a:extLst>
              <a:ext uri="{FF2B5EF4-FFF2-40B4-BE49-F238E27FC236}">
                <a16:creationId xmlns:a16="http://schemas.microsoft.com/office/drawing/2014/main" id="{74AAECB5-06D2-D446-876C-964EA21AA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0"/>
            <a:ext cx="480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How much extra memory should we allocate?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EBCD553-945A-A342-A2ED-66FD14D72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grpSp>
        <p:nvGrpSpPr>
          <p:cNvPr id="24578" name="Group 20">
            <a:extLst>
              <a:ext uri="{FF2B5EF4-FFF2-40B4-BE49-F238E27FC236}">
                <a16:creationId xmlns:a16="http://schemas.microsoft.com/office/drawing/2014/main" id="{080843BC-C3EC-CF4D-9753-7935D00AE6D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66800"/>
            <a:ext cx="5715000" cy="381000"/>
            <a:chOff x="768" y="624"/>
            <a:chExt cx="3600" cy="240"/>
          </a:xfrm>
        </p:grpSpPr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3DF69448-7F28-C047-A3C3-6EBB3B526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Line 5">
              <a:extLst>
                <a:ext uri="{FF2B5EF4-FFF2-40B4-BE49-F238E27FC236}">
                  <a16:creationId xmlns:a16="http://schemas.microsoft.com/office/drawing/2014/main" id="{26FD3BA9-8ECF-2B44-A6D4-67689CA0C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Line 6">
              <a:extLst>
                <a:ext uri="{FF2B5EF4-FFF2-40B4-BE49-F238E27FC236}">
                  <a16:creationId xmlns:a16="http://schemas.microsoft.com/office/drawing/2014/main" id="{7BA876FF-22CE-7C4B-B8BC-94F182F5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46CEEF7A-6F53-A64B-85BB-FA1BD07B3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ACFC649A-938A-7148-A053-2B1A28913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A62CFC9E-E50B-4046-A1F2-81D0FE309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F7A37AF8-9A53-0548-A1AF-57CE968B0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34377917-D704-A44D-9820-FCFB71135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Line 12">
              <a:extLst>
                <a:ext uri="{FF2B5EF4-FFF2-40B4-BE49-F238E27FC236}">
                  <a16:creationId xmlns:a16="http://schemas.microsoft.com/office/drawing/2014/main" id="{0E68B630-62BA-844E-9818-8EABD80FD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2131BC99-C1A3-F447-A6B7-08045DEC3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14">
              <a:extLst>
                <a:ext uri="{FF2B5EF4-FFF2-40B4-BE49-F238E27FC236}">
                  <a16:creationId xmlns:a16="http://schemas.microsoft.com/office/drawing/2014/main" id="{CB8977F1-90C4-1B46-840B-95F458ECC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15">
              <a:extLst>
                <a:ext uri="{FF2B5EF4-FFF2-40B4-BE49-F238E27FC236}">
                  <a16:creationId xmlns:a16="http://schemas.microsoft.com/office/drawing/2014/main" id="{0D084C43-8B46-5A4C-B685-B98DB76E3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BEB28954-56F9-A047-A797-4C9F9FD39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AB94B85F-1F66-3048-8578-340CB9F3C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EC97D51E-5C69-6342-9F3F-37C79058B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130652A5-4A5E-CB41-A0F5-4CD7D8556521}"/>
              </a:ext>
            </a:extLst>
          </p:cNvPr>
          <p:cNvSpPr/>
          <p:nvPr/>
        </p:nvSpPr>
        <p:spPr>
          <a:xfrm>
            <a:off x="6248400" y="1066800"/>
            <a:ext cx="1565275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0" name="TextBox 4">
            <a:extLst>
              <a:ext uri="{FF2B5EF4-FFF2-40B4-BE49-F238E27FC236}">
                <a16:creationId xmlns:a16="http://schemas.microsoft.com/office/drawing/2014/main" id="{2FF9A795-5C3A-0147-B29F-2E11D5F25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8382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…</a:t>
            </a: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4FC0BB18-FE30-8C4B-84C3-5518023E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Challenge: most of the calls to </a:t>
            </a:r>
            <a:r>
              <a:rPr lang="en-US" sz="2800" i="1" dirty="0">
                <a:cs typeface="+mn-cs"/>
              </a:rPr>
              <a:t>add</a:t>
            </a:r>
            <a:r>
              <a:rPr lang="en-US" sz="2800" dirty="0">
                <a:cs typeface="+mn-cs"/>
              </a:rPr>
              <a:t> will be O(1)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How else might we talk about runtime?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What is the </a:t>
            </a:r>
            <a:r>
              <a:rPr lang="en-US" sz="2800" b="1" dirty="0">
                <a:solidFill>
                  <a:srgbClr val="FF0000"/>
                </a:solidFill>
                <a:cs typeface="+mn-cs"/>
              </a:rPr>
              <a:t>average worst-case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 running time of </a:t>
            </a:r>
            <a:r>
              <a:rPr lang="en-US" sz="2800" i="1" dirty="0">
                <a:solidFill>
                  <a:srgbClr val="FF0000"/>
                </a:solidFill>
                <a:cs typeface="+mn-cs"/>
              </a:rPr>
              <a:t>a sequence of adds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?</a:t>
            </a:r>
          </a:p>
          <a:p>
            <a:pPr lvl="1" eaLnBrk="1" hangingPunct="1">
              <a:defRPr/>
            </a:pPr>
            <a:r>
              <a:rPr lang="en-US" sz="2400" dirty="0"/>
              <a:t>Note this is different than the </a:t>
            </a:r>
            <a:r>
              <a:rPr lang="en-US" sz="2400" i="1" dirty="0">
                <a:solidFill>
                  <a:srgbClr val="FF6600"/>
                </a:solidFill>
              </a:rPr>
              <a:t>average-case </a:t>
            </a:r>
            <a:r>
              <a:rPr lang="en-US" sz="2400" dirty="0"/>
              <a:t>running time.</a:t>
            </a:r>
          </a:p>
          <a:p>
            <a:pPr lvl="1" eaLnBrk="1" hangingPunct="1"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44B1-C489-004A-8341-166036B6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1C5B-F447-4D4C-AA66-C428B3DB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What does “amortize” mean?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0DA00-397E-2D40-A34F-7CDE8CC3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58674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55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6C99-30A6-3343-B424-3721344D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4634-6037-7B41-B20A-81A717CD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/>
              <a:t>There are many situations where the worst-case running time is bad.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/>
              <a:t>However, if we average the operations over </a:t>
            </a:r>
            <a:r>
              <a:rPr lang="en-US" altLang="en-US" sz="2400" i="1" dirty="0"/>
              <a:t>n</a:t>
            </a:r>
            <a:r>
              <a:rPr lang="en-US" altLang="en-US" sz="2400" dirty="0"/>
              <a:t> operations, the average time is more reasonable.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/>
              <a:t>This is called </a:t>
            </a:r>
            <a:r>
              <a:rPr lang="en-US" altLang="en-US" sz="2400" i="1" dirty="0">
                <a:solidFill>
                  <a:srgbClr val="0000FF"/>
                </a:solidFill>
              </a:rPr>
              <a:t>amortized</a:t>
            </a:r>
            <a:r>
              <a:rPr lang="en-US" altLang="en-US" sz="2400" dirty="0"/>
              <a:t> analysis</a:t>
            </a:r>
          </a:p>
          <a:p>
            <a:pPr lvl="1"/>
            <a:r>
              <a:rPr lang="en-US" altLang="en-US" sz="2000" dirty="0"/>
              <a:t>This is different than average-case running time, which requires probabilistic reasoning about input.</a:t>
            </a:r>
          </a:p>
          <a:p>
            <a:pPr lvl="1"/>
            <a:r>
              <a:rPr lang="en-US" altLang="en-US" sz="2000" dirty="0"/>
              <a:t>The worse case running time doesn’t change.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542F-A97A-3344-8221-1D13A87C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EEC4-4121-F34F-A0E8-833E1FE6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/>
              <a:t>Many approaches for calculating the amortized analysis</a:t>
            </a:r>
          </a:p>
          <a:p>
            <a:pPr lvl="1"/>
            <a:r>
              <a:rPr lang="en-US" altLang="en-US" sz="2000"/>
              <a:t>we’ll just look at the counting/aggregate method</a:t>
            </a:r>
          </a:p>
          <a:p>
            <a:pPr lvl="1"/>
            <a:r>
              <a:rPr lang="en-US" altLang="en-US" sz="2000"/>
              <a:t>book has others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/>
          </a:p>
          <a:p>
            <a:pPr marL="0" indent="0">
              <a:buFont typeface="Wingdings" pitchFamily="2" charset="2"/>
              <a:buNone/>
            </a:pPr>
            <a:r>
              <a:rPr lang="en-US" altLang="en-US" sz="2400"/>
              <a:t>aggregate method</a:t>
            </a:r>
          </a:p>
          <a:p>
            <a:pPr lvl="1"/>
            <a:r>
              <a:rPr lang="en-US" altLang="en-US" sz="2000"/>
              <a:t>figure out the big-O runtime for a sequence of </a:t>
            </a:r>
            <a:r>
              <a:rPr lang="en-US" altLang="en-US" sz="2000" i="1"/>
              <a:t>n</a:t>
            </a:r>
            <a:r>
              <a:rPr lang="en-US" altLang="en-US" sz="2000"/>
              <a:t> calls</a:t>
            </a:r>
          </a:p>
          <a:p>
            <a:pPr lvl="1"/>
            <a:r>
              <a:rPr lang="en-US" altLang="en-US" sz="2000"/>
              <a:t>divide by </a:t>
            </a:r>
            <a:r>
              <a:rPr lang="en-US" altLang="en-US" sz="2000" i="1"/>
              <a:t>n</a:t>
            </a:r>
            <a:r>
              <a:rPr lang="en-US" altLang="en-US" sz="2000"/>
              <a:t> to get the average run-time per call</a:t>
            </a:r>
          </a:p>
          <a:p>
            <a:pPr marL="0" indent="0"/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2513-FF6A-384A-83CD-78E1040B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0DB5-8F9C-0B4D-BB74-B81B8FC4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6429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What is the aggregate cost of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calls?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A8197-28D1-8741-BE7E-886F2863F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3638"/>
            <a:ext cx="662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Let’s assume it’s O(1) and then prove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47570-9DB0-484F-B080-DD5B7584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Base case: size 1 array, add an element: 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17703-DFEB-C840-84C0-344846F41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38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Inductive case: assume n-1 calls are O(1), show that </a:t>
            </a:r>
            <a:r>
              <a:rPr lang="en-US" altLang="en-US" i="1"/>
              <a:t>n</a:t>
            </a:r>
            <a:r>
              <a:rPr lang="en-US" altLang="en-US"/>
              <a:t>th call is 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319B8-7FB1-C24D-97FA-62E430874905}"/>
              </a:ext>
            </a:extLst>
          </p:cNvPr>
          <p:cNvSpPr txBox="1"/>
          <p:nvPr/>
        </p:nvSpPr>
        <p:spPr>
          <a:xfrm>
            <a:off x="838200" y="4800600"/>
            <a:ext cx="52578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Two cases: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array need to be doubled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array does need to be doubled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ADF7-B5CF-124B-A4AC-96F012AB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3BC6-319D-4243-929F-E938D6A8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6429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What is the aggregate cost of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calls?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CCBC834-3E86-7B49-8888-EB0EE4F6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87425" indent="-293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2000"/>
              <a:t>Case 1: doesn’t need doubling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en-US" sz="1800"/>
              <a:t> just add the element into the current array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en-US" sz="1800"/>
              <a:t>O(1)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2000"/>
              <a:t>Case 2: need doubling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en-US" sz="1800"/>
              <a:t>O(n) operation to copy all the data over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en-US" sz="1800"/>
              <a:t>Overall cost of n-insertions: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en-US" sz="1600" i="1"/>
              <a:t>n-1*O(1) + O(n) = O(n)</a:t>
            </a:r>
            <a:endParaRPr lang="en-US" altLang="en-US" sz="1600"/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en-US" sz="1800"/>
              <a:t>Amortized cost: </a:t>
            </a:r>
            <a:r>
              <a:rPr lang="en-US" altLang="en-US" sz="1800" i="1"/>
              <a:t>O(n)/n = </a:t>
            </a:r>
            <a:r>
              <a:rPr lang="en-US" altLang="en-US" sz="1800" b="1" i="1">
                <a:solidFill>
                  <a:srgbClr val="0000FF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E27B1-2352-9E4B-A446-F30FB51C4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We amortize (spread) the cost of the O(n) operation over all of the previous O(1)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costs?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cost: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12A1-37B0-6922-A62B-6BB0F71036EC}"/>
              </a:ext>
            </a:extLst>
          </p:cNvPr>
          <p:cNvSpPr txBox="1"/>
          <p:nvPr/>
        </p:nvSpPr>
        <p:spPr>
          <a:xfrm>
            <a:off x="850107" y="166734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8D00"/>
                </a:solidFill>
              </a:rPr>
              <a:t>Assume we start with an array of size 1 and double each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2-C3EC-B517-70FF-3C57DDD0E161}"/>
              </a:ext>
            </a:extLst>
          </p:cNvPr>
          <p:cNvSpPr txBox="1"/>
          <p:nvPr/>
        </p:nvSpPr>
        <p:spPr>
          <a:xfrm>
            <a:off x="1426387" y="6172200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Count: 1) inserting element and 2) copying elements</a:t>
            </a:r>
          </a:p>
        </p:txBody>
      </p:sp>
    </p:spTree>
    <p:extLst>
      <p:ext uri="{BB962C8B-B14F-4D97-AF65-F5344CB8AC3E}">
        <p14:creationId xmlns:p14="http://schemas.microsoft.com/office/powerpoint/2010/main" val="355165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costs?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2DA34-8272-C24B-B392-10927D522903}"/>
              </a:ext>
            </a:extLst>
          </p:cNvPr>
          <p:cNvSpPr txBox="1"/>
          <p:nvPr/>
        </p:nvSpPr>
        <p:spPr>
          <a:xfrm>
            <a:off x="850107" y="166734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8D00"/>
                </a:solidFill>
              </a:rPr>
              <a:t>Assume we start with an array of size 1 and double each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AB4A1-5C7C-DF50-7550-3E8C7998E064}"/>
              </a:ext>
            </a:extLst>
          </p:cNvPr>
          <p:cNvSpPr txBox="1"/>
          <p:nvPr/>
        </p:nvSpPr>
        <p:spPr>
          <a:xfrm>
            <a:off x="1426387" y="6172200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Count: 1) inserting element and 2) copying elements</a:t>
            </a:r>
          </a:p>
        </p:txBody>
      </p:sp>
    </p:spTree>
    <p:extLst>
      <p:ext uri="{BB962C8B-B14F-4D97-AF65-F5344CB8AC3E}">
        <p14:creationId xmlns:p14="http://schemas.microsoft.com/office/powerpoint/2010/main" val="77631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costs?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527368" y="3601760"/>
            <a:ext cx="587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basic cost:  1  1  1  1  1  1  1  1  1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21353-D492-7343-BE19-A01CD26BEC73}"/>
              </a:ext>
            </a:extLst>
          </p:cNvPr>
          <p:cNvSpPr txBox="1"/>
          <p:nvPr/>
        </p:nvSpPr>
        <p:spPr>
          <a:xfrm>
            <a:off x="295475" y="4297740"/>
            <a:ext cx="611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double cost:  0  1  2  0  4  0  0  0  8 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995CC-5249-B638-C593-458A757AE79A}"/>
              </a:ext>
            </a:extLst>
          </p:cNvPr>
          <p:cNvSpPr txBox="1"/>
          <p:nvPr/>
        </p:nvSpPr>
        <p:spPr>
          <a:xfrm>
            <a:off x="1426387" y="6172200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Count: 1) inserting element and 2) copying elements</a:t>
            </a:r>
          </a:p>
        </p:txBody>
      </p:sp>
    </p:spTree>
    <p:extLst>
      <p:ext uri="{BB962C8B-B14F-4D97-AF65-F5344CB8AC3E}">
        <p14:creationId xmlns:p14="http://schemas.microsoft.com/office/powerpoint/2010/main" val="393263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5D71-85DD-434F-B9C3-BC110740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0590-5ECB-D247-AF0A-D180C8D8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Group work today and tomorrow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Assignment 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costs?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527368" y="3601760"/>
            <a:ext cx="587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basic cost:  1  1  1  1  1  1  1  1  1 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A9AC6-224D-564D-80FF-D0132414723A}"/>
              </a:ext>
            </a:extLst>
          </p:cNvPr>
          <p:cNvSpPr txBox="1"/>
          <p:nvPr/>
        </p:nvSpPr>
        <p:spPr>
          <a:xfrm>
            <a:off x="1086817" y="5257800"/>
            <a:ext cx="5875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is the sum of basic cost for n operations?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What is the sum of the copy cost for n operations?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860A7-81F5-4942-BA24-3FC4119F5E18}"/>
              </a:ext>
            </a:extLst>
          </p:cNvPr>
          <p:cNvSpPr txBox="1"/>
          <p:nvPr/>
        </p:nvSpPr>
        <p:spPr>
          <a:xfrm>
            <a:off x="295475" y="4297740"/>
            <a:ext cx="611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double cost:  0  1  2  0  4  0  0  0  8  0</a:t>
            </a:r>
          </a:p>
        </p:txBody>
      </p:sp>
    </p:spTree>
    <p:extLst>
      <p:ext uri="{BB962C8B-B14F-4D97-AF65-F5344CB8AC3E}">
        <p14:creationId xmlns:p14="http://schemas.microsoft.com/office/powerpoint/2010/main" val="304769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546F-8741-5A43-BFCC-D8D6023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B4A0-BB32-3143-A16B-2E6F37F1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10239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More generally: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50A87A7-CD11-634F-8BAC-08F7BC867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281" y="2630862"/>
          <a:ext cx="66294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500" imgH="203200" progId="Equation.3">
                  <p:embed/>
                </p:oleObj>
              </mc:Choice>
              <mc:Fallback>
                <p:oleObj name="Equation" r:id="rId3" imgW="2857500" imgH="2032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50A87A7-CD11-634F-8BAC-08F7BC867E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281" y="2630862"/>
                        <a:ext cx="66294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2D16E-89A2-F74E-B007-085A30A74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5281" y="3088062"/>
            <a:ext cx="0" cy="6096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F4152C-BD1F-3040-9B8E-E80A6DDF6FE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12881" y="3088062"/>
            <a:ext cx="1447800" cy="6858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238E6C-455B-B44B-AA76-390CDC5AE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728216"/>
            <a:ext cx="388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over n operations: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amortized </a:t>
            </a:r>
            <a:r>
              <a:rPr lang="en-US" altLang="en-US" i="1" dirty="0">
                <a:solidFill>
                  <a:srgbClr val="0000FF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CD759-3D8F-3F4F-9E34-9E229E4EF807}"/>
              </a:ext>
            </a:extLst>
          </p:cNvPr>
          <p:cNvSpPr txBox="1"/>
          <p:nvPr/>
        </p:nvSpPr>
        <p:spPr>
          <a:xfrm>
            <a:off x="3174862" y="3932848"/>
            <a:ext cx="5094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double_cost</a:t>
            </a:r>
            <a:r>
              <a:rPr lang="en-US" sz="2000" dirty="0"/>
              <a:t>(n) = 1 + 2 + 4 + … + n/2 + n =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10968-3876-2049-AB41-50B2EECB81B0}"/>
              </a:ext>
            </a:extLst>
          </p:cNvPr>
          <p:cNvSpPr txBox="1"/>
          <p:nvPr/>
        </p:nvSpPr>
        <p:spPr>
          <a:xfrm>
            <a:off x="881921" y="3913159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basic_cost</a:t>
            </a:r>
            <a:r>
              <a:rPr lang="en-US" sz="2000" dirty="0"/>
              <a:t>(n) =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CD147-9C75-514E-946D-170DC2B6C5B7}"/>
              </a:ext>
            </a:extLst>
          </p:cNvPr>
          <p:cNvSpPr txBox="1"/>
          <p:nvPr/>
        </p:nvSpPr>
        <p:spPr>
          <a:xfrm>
            <a:off x="8059615" y="39328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D5EE2-467E-E04D-8769-2C0F4847B1B5}"/>
              </a:ext>
            </a:extLst>
          </p:cNvPr>
          <p:cNvSpPr txBox="1"/>
          <p:nvPr/>
        </p:nvSpPr>
        <p:spPr>
          <a:xfrm>
            <a:off x="794848" y="4756788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total_cost</a:t>
            </a:r>
            <a:r>
              <a:rPr lang="en-US" sz="2000" dirty="0"/>
              <a:t>(n) = 3n</a:t>
            </a:r>
          </a:p>
        </p:txBody>
      </p:sp>
    </p:spTree>
    <p:extLst>
      <p:ext uri="{BB962C8B-B14F-4D97-AF65-F5344CB8AC3E}">
        <p14:creationId xmlns:p14="http://schemas.microsoft.com/office/powerpoint/2010/main" val="17121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1FBA-81BB-5E43-93C0-769F8112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 vs. </a:t>
            </a:r>
            <a:br>
              <a:rPr lang="en-US" dirty="0"/>
            </a:br>
            <a:r>
              <a:rPr lang="en-US" dirty="0"/>
              <a:t>worst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CD1C-30E9-0F47-9B1A-DEFE7C87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7671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What is the worst case of </a:t>
            </a:r>
            <a:r>
              <a:rPr lang="en-US" sz="2800" i="1" dirty="0">
                <a:solidFill>
                  <a:srgbClr val="FF0000"/>
                </a:solidFill>
              </a:rPr>
              <a:t>add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Still </a:t>
            </a:r>
            <a:r>
              <a:rPr lang="en-US" sz="2400" dirty="0" err="1"/>
              <a:t>θ</a:t>
            </a:r>
            <a:r>
              <a:rPr lang="en-US" sz="2400" dirty="0"/>
              <a:t>(n)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If you have an application that needs it to be O(1), this implementation </a:t>
            </a:r>
            <a:r>
              <a:rPr lang="en-US" sz="2400" b="1" dirty="0"/>
              <a:t>will not work!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Amortized analysis give you the cost of </a:t>
            </a:r>
            <a:r>
              <a:rPr lang="en-US" sz="2800" i="1" dirty="0"/>
              <a:t>n</a:t>
            </a:r>
            <a:r>
              <a:rPr lang="en-US" sz="2800" dirty="0"/>
              <a:t> operations (i.e., average cost) </a:t>
            </a:r>
            <a:r>
              <a:rPr lang="en-US" sz="2800" b="1" dirty="0">
                <a:solidFill>
                  <a:srgbClr val="FF6600"/>
                </a:solidFill>
              </a:rPr>
              <a:t>not</a:t>
            </a:r>
            <a:r>
              <a:rPr lang="en-US" sz="2800" dirty="0"/>
              <a:t> the cost of any individual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3E5C-6399-A147-803C-01D687B7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Extensible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695D-7275-D04F-ACDE-723669EC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What if instead of doubling the array, we increase the array by a fixed amount (call it </a:t>
            </a:r>
            <a:r>
              <a:rPr lang="en-US" sz="2800" i="1" dirty="0"/>
              <a:t>k</a:t>
            </a:r>
            <a:r>
              <a:rPr lang="en-US" sz="2800" dirty="0"/>
              <a:t>) each time?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Is the amortized run-time still O(1)?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solidFill>
                  <a:srgbClr val="0000FF"/>
                </a:solidFill>
              </a:rPr>
              <a:t>No!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B214-E00D-6946-85B9-872169AF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E8EF-F05B-9B41-8399-262D825B0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6429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Consider the cost of </a:t>
            </a:r>
            <a:r>
              <a:rPr lang="en-US" sz="2800" i="1" dirty="0"/>
              <a:t>n</a:t>
            </a:r>
            <a:r>
              <a:rPr lang="en-US" sz="2800" dirty="0"/>
              <a:t> insertions for some constant</a:t>
            </a:r>
            <a:r>
              <a:rPr lang="en-US" sz="2800" i="1" dirty="0"/>
              <a:t> k</a:t>
            </a:r>
            <a:r>
              <a:rPr lang="en-US" sz="2800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391EDD4-BEC2-4D46-B1FF-520022A3B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9988" y="3505200"/>
          <a:ext cx="4643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500" imgH="203200" progId="Equation.3">
                  <p:embed/>
                </p:oleObj>
              </mc:Choice>
              <mc:Fallback>
                <p:oleObj name="Equation" r:id="rId2" imgW="24765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391EDD4-BEC2-4D46-B1FF-520022A3B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3505200"/>
                        <a:ext cx="46434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0EC40A19-612F-8B44-BDB3-7361A0711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362200"/>
          <a:ext cx="6629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500" imgH="203200" progId="Equation.3">
                  <p:embed/>
                </p:oleObj>
              </mc:Choice>
              <mc:Fallback>
                <p:oleObj name="Equation" r:id="rId4" imgW="2857500" imgH="20320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0EC40A19-612F-8B44-BDB3-7361A0711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66294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A2A487-745A-A342-9A60-2608FE3F2B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819400"/>
            <a:ext cx="0" cy="6096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E8978F-FBD1-FA44-8258-452B01F9586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57400" y="2819400"/>
            <a:ext cx="1447800" cy="6858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7087800-103F-DE41-B6E0-3F1F95DE5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867150"/>
          <a:ext cx="857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457200" progId="Equation.3">
                  <p:embed/>
                </p:oleObj>
              </mc:Choice>
              <mc:Fallback>
                <p:oleObj name="Equation" r:id="rId6" imgW="457200" imgH="4572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7087800-103F-DE41-B6E0-3F1F95DE5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67150"/>
                        <a:ext cx="8572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3C01E01-ED63-3D48-B56C-4A90C0892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3538" y="4724400"/>
          <a:ext cx="8810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900" imgH="457200" progId="Equation.3">
                  <p:embed/>
                </p:oleObj>
              </mc:Choice>
              <mc:Fallback>
                <p:oleObj name="Equation" r:id="rId8" imgW="469900" imgH="45720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3C01E01-ED63-3D48-B56C-4A90C0892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4724400"/>
                        <a:ext cx="8810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5FEE4A-45B2-6741-9364-2A8BAC3CB9C2}"/>
                  </a:ext>
                </a:extLst>
              </p:cNvPr>
              <p:cNvSpPr txBox="1"/>
              <p:nvPr/>
            </p:nvSpPr>
            <p:spPr>
              <a:xfrm>
                <a:off x="5410200" y="5673427"/>
                <a:ext cx="2578911" cy="746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b="0" i="0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5FEE4A-45B2-6741-9364-2A8BAC3C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673427"/>
                <a:ext cx="2578911" cy="746423"/>
              </a:xfrm>
              <a:prstGeom prst="rect">
                <a:avLst/>
              </a:prstGeom>
              <a:blipFill>
                <a:blip r:embed="rId11"/>
                <a:stretch>
                  <a:fillRect r="-1471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6667C4-0D3C-7347-8506-CA6EFC125B0D}"/>
              </a:ext>
            </a:extLst>
          </p:cNvPr>
          <p:cNvSpPr txBox="1"/>
          <p:nvPr/>
        </p:nvSpPr>
        <p:spPr>
          <a:xfrm>
            <a:off x="785759" y="354617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basic_cost</a:t>
            </a:r>
            <a:r>
              <a:rPr lang="en-US" dirty="0"/>
              <a:t>(n) = n</a:t>
            </a:r>
          </a:p>
        </p:txBody>
      </p:sp>
    </p:spTree>
    <p:extLst>
      <p:ext uri="{BB962C8B-B14F-4D97-AF65-F5344CB8AC3E}">
        <p14:creationId xmlns:p14="http://schemas.microsoft.com/office/powerpoint/2010/main" val="151737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46C6-DD6F-0A46-85D3-6F3F0F03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27BF-0C8C-9048-857E-AF41F973A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6429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Consider the cost of </a:t>
            </a:r>
            <a:r>
              <a:rPr lang="en-US" sz="2800" i="1" dirty="0"/>
              <a:t>n</a:t>
            </a:r>
            <a:r>
              <a:rPr lang="en-US" sz="2800" dirty="0"/>
              <a:t> insertions for some constant</a:t>
            </a:r>
            <a:r>
              <a:rPr lang="en-US" sz="2800" i="1" dirty="0"/>
              <a:t> k.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82893-6551-6442-A2F5-3EA73C294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8868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amortized </a:t>
            </a:r>
            <a:r>
              <a:rPr lang="en-US" altLang="en-US" i="1" dirty="0" err="1">
                <a:solidFill>
                  <a:srgbClr val="0000FF"/>
                </a:solidFill>
              </a:rPr>
              <a:t>Ω</a:t>
            </a:r>
            <a:r>
              <a:rPr lang="en-US" altLang="en-US" i="1" dirty="0">
                <a:solidFill>
                  <a:srgbClr val="0000FF"/>
                </a:solidFill>
              </a:rPr>
              <a:t>(n)!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3DCB9F-ED87-FA4B-B58C-E7BFA7CFBB24}"/>
                  </a:ext>
                </a:extLst>
              </p:cNvPr>
              <p:cNvSpPr txBox="1"/>
              <p:nvPr/>
            </p:nvSpPr>
            <p:spPr>
              <a:xfrm>
                <a:off x="1676400" y="2457264"/>
                <a:ext cx="4182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b="0" i="0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3DCB9F-ED87-FA4B-B58C-E7BFA7CFB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57264"/>
                <a:ext cx="4182812" cy="430887"/>
              </a:xfrm>
              <a:prstGeom prst="rect">
                <a:avLst/>
              </a:prstGeom>
              <a:blipFill>
                <a:blip r:embed="rId2"/>
                <a:stretch>
                  <a:fillRect l="-1515" r="-212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1D5E3E-E6FF-0F43-9561-0674A7EB10EA}"/>
                  </a:ext>
                </a:extLst>
              </p:cNvPr>
              <p:cNvSpPr txBox="1"/>
              <p:nvPr/>
            </p:nvSpPr>
            <p:spPr>
              <a:xfrm>
                <a:off x="3900951" y="2994388"/>
                <a:ext cx="13420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b="0" i="0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1D5E3E-E6FF-0F43-9561-0674A7EB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51" y="2994388"/>
                <a:ext cx="1342098" cy="430887"/>
              </a:xfrm>
              <a:prstGeom prst="rect">
                <a:avLst/>
              </a:prstGeom>
              <a:blipFill>
                <a:blip r:embed="rId3"/>
                <a:stretch>
                  <a:fillRect l="-1887" r="-8491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4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42D2-0320-17D5-410C-0E4A68E9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BC571-8D5B-23C1-5E5B-02FF866D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8"/>
          <a:stretch/>
        </p:blipFill>
        <p:spPr>
          <a:xfrm>
            <a:off x="1130300" y="1828800"/>
            <a:ext cx="1625600" cy="135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55DD7C-FB4B-A866-1DF6-0C953A66B3E1}"/>
              </a:ext>
            </a:extLst>
          </p:cNvPr>
          <p:cNvSpPr txBox="1"/>
          <p:nvPr/>
        </p:nvSpPr>
        <p:spPr>
          <a:xfrm>
            <a:off x="609600" y="3321932"/>
            <a:ext cx="266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Each operation has an amount we charge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78A16-4472-84AB-E9C2-437BFC0F5B5E}"/>
              </a:ext>
            </a:extLst>
          </p:cNvPr>
          <p:cNvSpPr txBox="1"/>
          <p:nvPr/>
        </p:nvSpPr>
        <p:spPr>
          <a:xfrm>
            <a:off x="515815" y="4267200"/>
            <a:ext cx="27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(this will become the amortized run-time)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2E995E-4D2B-CCAB-2699-F0368D2A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87" y="3066151"/>
            <a:ext cx="1333946" cy="1157892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9D36F756-7FF2-BDCE-1249-546D006BC2B7}"/>
              </a:ext>
            </a:extLst>
          </p:cNvPr>
          <p:cNvSpPr/>
          <p:nvPr/>
        </p:nvSpPr>
        <p:spPr>
          <a:xfrm>
            <a:off x="4091255" y="2796769"/>
            <a:ext cx="1181019" cy="620903"/>
          </a:xfrm>
          <a:prstGeom prst="rightArrow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6F8F2D6-0E0C-1C4E-2CC6-B0D8B0007F96}"/>
              </a:ext>
            </a:extLst>
          </p:cNvPr>
          <p:cNvSpPr/>
          <p:nvPr/>
        </p:nvSpPr>
        <p:spPr>
          <a:xfrm rot="10800000">
            <a:off x="3981490" y="4006394"/>
            <a:ext cx="1181019" cy="620903"/>
          </a:xfrm>
          <a:prstGeom prst="rightArrow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AABDD-6F4E-9816-1D3B-983E2F530F34}"/>
              </a:ext>
            </a:extLst>
          </p:cNvPr>
          <p:cNvSpPr txBox="1"/>
          <p:nvPr/>
        </p:nvSpPr>
        <p:spPr>
          <a:xfrm>
            <a:off x="3429000" y="1685778"/>
            <a:ext cx="36865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if th</a:t>
            </a:r>
            <a:r>
              <a:rPr lang="en-US" dirty="0"/>
              <a:t>e actual cost of the operation </a:t>
            </a:r>
            <a:r>
              <a:rPr lang="en-US" b="1" dirty="0"/>
              <a:t>is less than </a:t>
            </a:r>
            <a:r>
              <a:rPr lang="en-US" dirty="0"/>
              <a:t>the charge, put the excess in the bank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22E12B-0EEB-044B-1121-85ED7B21E87F}"/>
              </a:ext>
            </a:extLst>
          </p:cNvPr>
          <p:cNvSpPr txBox="1"/>
          <p:nvPr/>
        </p:nvSpPr>
        <p:spPr>
          <a:xfrm>
            <a:off x="3241431" y="4728556"/>
            <a:ext cx="36865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if th</a:t>
            </a:r>
            <a:r>
              <a:rPr lang="en-US" dirty="0"/>
              <a:t>e actual cost of the operation </a:t>
            </a:r>
            <a:r>
              <a:rPr lang="en-US" b="1" dirty="0"/>
              <a:t>is more than </a:t>
            </a:r>
            <a:r>
              <a:rPr lang="en-US" dirty="0"/>
              <a:t>the charge, get the extra needed from the bank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E1F4B-509A-C66F-61C3-78D5B47C070C}"/>
              </a:ext>
            </a:extLst>
          </p:cNvPr>
          <p:cNvSpPr txBox="1"/>
          <p:nvPr/>
        </p:nvSpPr>
        <p:spPr>
          <a:xfrm>
            <a:off x="7011646" y="3364523"/>
            <a:ext cx="184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can never have &lt; 0 in the bank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2B2CE1-13D6-A121-21E4-900C858372F8}"/>
              </a:ext>
            </a:extLst>
          </p:cNvPr>
          <p:cNvSpPr txBox="1"/>
          <p:nvPr/>
        </p:nvSpPr>
        <p:spPr>
          <a:xfrm>
            <a:off x="1600200" y="6093278"/>
            <a:ext cx="662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FF"/>
                </a:solidFill>
              </a:rPr>
              <a:t>Key idea: charge more for low-cost operations and save that up to offset the cost of expensive operations</a:t>
            </a:r>
          </a:p>
        </p:txBody>
      </p:sp>
    </p:spTree>
    <p:extLst>
      <p:ext uri="{BB962C8B-B14F-4D97-AF65-F5344CB8AC3E}">
        <p14:creationId xmlns:p14="http://schemas.microsoft.com/office/powerpoint/2010/main" val="8793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EA97-66D7-ED41-BBF1-EFA6E4F4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F98A-9BCC-CD41-A470-47AE06BDA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71628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operation has an amount we charge to accomplish it (this will be the amortized run-time for this operation)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deduct from that charge the actual cost of the operation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there is anything left over, put it in the bank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 operation may also use the bank to offset the cost of the operation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FF"/>
                </a:solidFill>
              </a:rPr>
              <a:t>Key idea: charge more for low-cost operations and save that up to offset the cost of expensive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6CD96-41A2-2B43-9043-7E9E3D0FD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8"/>
          <a:stretch/>
        </p:blipFill>
        <p:spPr>
          <a:xfrm>
            <a:off x="7391400" y="1452807"/>
            <a:ext cx="1625600" cy="135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BF6F2-BC8A-4E1A-BD4B-DC283C7D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657600"/>
            <a:ext cx="1333946" cy="1157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6F906-9770-171F-5BB1-41241090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810000"/>
            <a:ext cx="1333946" cy="11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60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much should we pay for each insert?</a:t>
            </a:r>
          </a:p>
        </p:txBody>
      </p:sp>
    </p:spTree>
    <p:extLst>
      <p:ext uri="{BB962C8B-B14F-4D97-AF65-F5344CB8AC3E}">
        <p14:creationId xmlns:p14="http://schemas.microsoft.com/office/powerpoint/2010/main" val="309550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</p:spTree>
    <p:extLst>
      <p:ext uri="{BB962C8B-B14F-4D97-AF65-F5344CB8AC3E}">
        <p14:creationId xmlns:p14="http://schemas.microsoft.com/office/powerpoint/2010/main" val="107163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613D53-F24B-BE45-8B42-EEB04F183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B4F9A06-C153-5F40-B0B5-AD8EB587B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4757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Sequential locations in memory in linear order.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Elements are accessed via index</a:t>
            </a:r>
          </a:p>
          <a:p>
            <a:pPr lvl="1" eaLnBrk="1" hangingPunct="1"/>
            <a:r>
              <a:rPr lang="en-US" altLang="en-US" sz="2000" dirty="0"/>
              <a:t>Access of indices is O(1)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Say we want to implement an array that supports </a:t>
            </a:r>
            <a:r>
              <a:rPr lang="en-US" altLang="en-US" sz="2400" i="1" dirty="0"/>
              <a:t>add</a:t>
            </a:r>
            <a:r>
              <a:rPr lang="en-US" altLang="en-US" sz="2400" dirty="0"/>
              <a:t> (i.e., </a:t>
            </a:r>
            <a:r>
              <a:rPr lang="en-US" altLang="en-US" sz="2400" i="1" dirty="0"/>
              <a:t>append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000" dirty="0" err="1"/>
              <a:t>ArrayList</a:t>
            </a:r>
            <a:r>
              <a:rPr lang="en-US" altLang="en-US" sz="2000" dirty="0"/>
              <a:t> in Java</a:t>
            </a:r>
          </a:p>
          <a:p>
            <a:pPr lvl="1" eaLnBrk="1" hangingPunct="1"/>
            <a:r>
              <a:rPr lang="en-US" altLang="en-US" sz="2000" dirty="0"/>
              <a:t>lists in Python, </a:t>
            </a:r>
            <a:r>
              <a:rPr lang="en-US" altLang="en-US" sz="2000" dirty="0" err="1"/>
              <a:t>perl</a:t>
            </a:r>
            <a:r>
              <a:rPr lang="en-US" altLang="en-US" sz="2000" dirty="0"/>
              <a:t>, Ruby, …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How can we do it?</a:t>
            </a:r>
          </a:p>
        </p:txBody>
      </p:sp>
      <p:grpSp>
        <p:nvGrpSpPr>
          <p:cNvPr id="16387" name="Group 20">
            <a:extLst>
              <a:ext uri="{FF2B5EF4-FFF2-40B4-BE49-F238E27FC236}">
                <a16:creationId xmlns:a16="http://schemas.microsoft.com/office/drawing/2014/main" id="{744253F2-E67B-D049-85A9-C3C4C8D3994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537E73EB-63AC-E445-AF63-29785884B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1D9329B2-6CFA-A94F-A244-D5B9DAAD6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2534B04B-5598-0A4E-AE30-8D8FEB66F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9A057C86-8493-4940-B987-0B73AFC8B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E5BF8E05-E56D-8A42-B7D6-A89777FC6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3DE7E0F6-71EC-1641-9358-039C2D536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A60A598B-FC8C-8947-BF59-109C4A445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D7BEE1DE-9BA4-3849-B3E7-4B6733868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44C955BF-DACA-954D-A681-AF44F1D35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4E03F809-7EFE-284F-8176-5B2B19C18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BCB8FA82-3485-474B-84DF-B03B145D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E718C84F-A851-C14D-804C-884B91E49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3104EA57-33B8-A24C-A83E-A492B983E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4F6FC6F8-F5D3-B142-B2E3-476FFE187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EB563A8B-CE60-8949-9298-566A9033C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36220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E3BF3-32ED-174A-8646-5760F5DD6AFF}"/>
              </a:ext>
            </a:extLst>
          </p:cNvPr>
          <p:cNvSpPr txBox="1"/>
          <p:nvPr/>
        </p:nvSpPr>
        <p:spPr>
          <a:xfrm>
            <a:off x="2628960" y="6096775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much is left?</a:t>
            </a:r>
          </a:p>
        </p:txBody>
      </p:sp>
    </p:spTree>
    <p:extLst>
      <p:ext uri="{BB962C8B-B14F-4D97-AF65-F5344CB8AC3E}">
        <p14:creationId xmlns:p14="http://schemas.microsoft.com/office/powerpoint/2010/main" val="1136011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36220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4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748928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850E9-EFBD-2D49-9FB6-5B4DB3820F85}"/>
              </a:ext>
            </a:extLst>
          </p:cNvPr>
          <p:cNvSpPr txBox="1"/>
          <p:nvPr/>
        </p:nvSpPr>
        <p:spPr>
          <a:xfrm>
            <a:off x="2628960" y="6096775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much is left?</a:t>
            </a:r>
          </a:p>
        </p:txBody>
      </p:sp>
    </p:spTree>
    <p:extLst>
      <p:ext uri="{BB962C8B-B14F-4D97-AF65-F5344CB8AC3E}">
        <p14:creationId xmlns:p14="http://schemas.microsoft.com/office/powerpoint/2010/main" val="1930213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748928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1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  1 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14671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390236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  1  0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581400" y="222508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5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390236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  1  0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935794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38E05-7B64-4849-A87D-5B642641E7D4}"/>
              </a:ext>
            </a:extLst>
          </p:cNvPr>
          <p:cNvSpPr txBox="1"/>
          <p:nvPr/>
        </p:nvSpPr>
        <p:spPr>
          <a:xfrm>
            <a:off x="2628960" y="6096775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much is left?</a:t>
            </a:r>
          </a:p>
        </p:txBody>
      </p:sp>
    </p:spTree>
    <p:extLst>
      <p:ext uri="{BB962C8B-B14F-4D97-AF65-F5344CB8AC3E}">
        <p14:creationId xmlns:p14="http://schemas.microsoft.com/office/powerpoint/2010/main" val="3177692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390236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  1  0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935794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38E05-7B64-4849-A87D-5B642641E7D4}"/>
              </a:ext>
            </a:extLst>
          </p:cNvPr>
          <p:cNvSpPr txBox="1"/>
          <p:nvPr/>
        </p:nvSpPr>
        <p:spPr>
          <a:xfrm>
            <a:off x="2628960" y="609677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-2!!</a:t>
            </a:r>
          </a:p>
        </p:txBody>
      </p:sp>
    </p:spTree>
    <p:extLst>
      <p:ext uri="{BB962C8B-B14F-4D97-AF65-F5344CB8AC3E}">
        <p14:creationId xmlns:p14="http://schemas.microsoft.com/office/powerpoint/2010/main" val="1174495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968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??</a:t>
            </a:r>
          </a:p>
        </p:txBody>
      </p:sp>
    </p:spTree>
    <p:extLst>
      <p:ext uri="{BB962C8B-B14F-4D97-AF65-F5344CB8AC3E}">
        <p14:creationId xmlns:p14="http://schemas.microsoft.com/office/powerpoint/2010/main" val="3920211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36220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E3BF3-32ED-174A-8646-5760F5DD6AFF}"/>
              </a:ext>
            </a:extLst>
          </p:cNvPr>
          <p:cNvSpPr txBox="1"/>
          <p:nvPr/>
        </p:nvSpPr>
        <p:spPr>
          <a:xfrm>
            <a:off x="2628960" y="6096775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much is left?</a:t>
            </a:r>
          </a:p>
        </p:txBody>
      </p:sp>
    </p:spTree>
    <p:extLst>
      <p:ext uri="{BB962C8B-B14F-4D97-AF65-F5344CB8AC3E}">
        <p14:creationId xmlns:p14="http://schemas.microsoft.com/office/powerpoint/2010/main" val="364559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873E-6B53-DE46-B713-71A6034F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33969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 dirty="0"/>
              <a:t>Extensible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B1DC-F2B7-534B-8CD4-4861F1F27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0494"/>
            <a:ext cx="8229600" cy="1896106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Idea 1: Each time we call </a:t>
            </a:r>
            <a:r>
              <a:rPr lang="en-US" sz="2400" i="1" dirty="0"/>
              <a:t>add: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i="1" dirty="0"/>
              <a:t>- </a:t>
            </a:r>
            <a:r>
              <a:rPr lang="en-US" sz="2400" dirty="0"/>
              <a:t>create a new array one element larger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- </a:t>
            </a:r>
            <a:r>
              <a:rPr lang="en-US" sz="2400" b="1" dirty="0"/>
              <a:t>copy</a:t>
            </a:r>
            <a:r>
              <a:rPr lang="en-US" sz="2400" dirty="0"/>
              <a:t> the data over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- add the element</a:t>
            </a:r>
          </a:p>
        </p:txBody>
      </p:sp>
      <p:grpSp>
        <p:nvGrpSpPr>
          <p:cNvPr id="17411" name="Group 20">
            <a:extLst>
              <a:ext uri="{FF2B5EF4-FFF2-40B4-BE49-F238E27FC236}">
                <a16:creationId xmlns:a16="http://schemas.microsoft.com/office/drawing/2014/main" id="{1D8AC060-D8E4-0040-A77E-22CC61F8231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429000"/>
            <a:ext cx="5715000" cy="381000"/>
            <a:chOff x="768" y="624"/>
            <a:chExt cx="3600" cy="2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3535C3-C93A-D84B-9D85-510778B0F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8F7475E6-CFC0-A348-A2BC-81F79DE80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92393837-FFE3-2741-B5C6-A7BC5D4F3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EC3ACDE4-24BC-6E4A-BD56-9714D404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7D599CAD-EF31-474A-A736-DCE7A9DC3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C3DB417D-B287-3448-B1A7-9AB7D3EE8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BA03E705-1E65-1642-AF70-ACCD6E5A0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6DE58D48-25A3-9E46-ABC4-B668825F7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745A7464-ECB6-4F4F-8895-B03F79AA8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83A89A7-597B-3A4F-A190-5C9C0592C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0F25D41E-424E-FB44-88C7-86B787262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B7A6226A-62F2-304E-9EFE-2B6692D01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895C6D6E-FA15-0A4E-8116-63DB7C1CB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5FC1F635-0D73-A14F-80D8-E52229A89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D569C5D5-4580-8743-A3CA-9046A8D0D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0" name="Down Arrow 19">
            <a:extLst>
              <a:ext uri="{FF2B5EF4-FFF2-40B4-BE49-F238E27FC236}">
                <a16:creationId xmlns:a16="http://schemas.microsoft.com/office/drawing/2014/main" id="{D14579A3-5836-5243-AABD-1761D21B0B67}"/>
              </a:ext>
            </a:extLst>
          </p:cNvPr>
          <p:cNvSpPr/>
          <p:nvPr/>
        </p:nvSpPr>
        <p:spPr>
          <a:xfrm>
            <a:off x="3733800" y="4114800"/>
            <a:ext cx="1066800" cy="9906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65FB3-737F-DC46-9D72-D9777680E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334000"/>
            <a:ext cx="6096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1C00CF-6A1B-5B46-96B1-96B854AAA4E0}"/>
              </a:ext>
            </a:extLst>
          </p:cNvPr>
          <p:cNvSpPr/>
          <p:nvPr/>
        </p:nvSpPr>
        <p:spPr>
          <a:xfrm>
            <a:off x="7086600" y="5334000"/>
            <a:ext cx="381000" cy="381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F92A89F8-8E81-8F41-BE84-B9B5C3EAA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08756F55-5E33-2D4F-AB3F-73C4413A4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62E03848-9B56-8D4C-B45F-A0EFEDACB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56D30B8A-C0F3-644B-89B5-1A8F55B2D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9FFCBB37-FC18-D94E-A49E-7405EEA17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FF01F9A2-E077-934D-8210-6008807A9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D699ECE7-E3CA-BD44-B5F0-B11134DE3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12954ABB-F9E7-E840-B6C0-0FFD68333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id="{8CF21887-935C-B64C-81D3-5AF9C7570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14">
            <a:extLst>
              <a:ext uri="{FF2B5EF4-FFF2-40B4-BE49-F238E27FC236}">
                <a16:creationId xmlns:a16="http://schemas.microsoft.com/office/drawing/2014/main" id="{F8295B9D-0A1D-4444-9D91-D44768BA3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BE739C5C-CB39-6046-B843-3D2D71667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9B755938-E4F3-E146-B741-5041020F7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Line 17">
            <a:extLst>
              <a:ext uri="{FF2B5EF4-FFF2-40B4-BE49-F238E27FC236}">
                <a16:creationId xmlns:a16="http://schemas.microsoft.com/office/drawing/2014/main" id="{2F51AC0B-010C-AC49-A762-903D56E35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" name="Line 18">
            <a:extLst>
              <a:ext uri="{FF2B5EF4-FFF2-40B4-BE49-F238E27FC236}">
                <a16:creationId xmlns:a16="http://schemas.microsoft.com/office/drawing/2014/main" id="{578685DF-BA43-DA4E-A4FF-301E54F1B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21A91474-9EF6-3C4B-A8C8-93A7C43A3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430" name="TextBox 39">
            <a:extLst>
              <a:ext uri="{FF2B5EF4-FFF2-40B4-BE49-F238E27FC236}">
                <a16:creationId xmlns:a16="http://schemas.microsoft.com/office/drawing/2014/main" id="{5DB760A4-C838-A54C-8607-FAA28B876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198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Running time: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A83E6E-5CAD-5143-8A26-F92FD993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19800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Θ(n)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36220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5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748928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8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14671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3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77380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50520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5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50520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5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  5  3  5  7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5486400" y="2219602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9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455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  5  3  5  7 9 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5486400" y="2219602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02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455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  5  3  5  7 9 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5486400" y="2219602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8CC5F-C672-1C4C-BC13-3D1E9B01D182}"/>
              </a:ext>
            </a:extLst>
          </p:cNvPr>
          <p:cNvSpPr txBox="1"/>
          <p:nvPr/>
        </p:nvSpPr>
        <p:spPr>
          <a:xfrm>
            <a:off x="2532459" y="6050608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Will this work??</a:t>
            </a:r>
          </a:p>
        </p:txBody>
      </p:sp>
    </p:spTree>
    <p:extLst>
      <p:ext uri="{BB962C8B-B14F-4D97-AF65-F5344CB8AC3E}">
        <p14:creationId xmlns:p14="http://schemas.microsoft.com/office/powerpoint/2010/main" val="3781750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43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  5  3  5  7 9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448408" y="5252023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8CC5F-C672-1C4C-BC13-3D1E9B01D182}"/>
              </a:ext>
            </a:extLst>
          </p:cNvPr>
          <p:cNvSpPr txBox="1"/>
          <p:nvPr/>
        </p:nvSpPr>
        <p:spPr>
          <a:xfrm>
            <a:off x="5308522" y="5119429"/>
            <a:ext cx="3764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1: pay for our operation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Getting ready for the copy: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1: pay for our copy</a:t>
            </a:r>
          </a:p>
          <a:p>
            <a:r>
              <a:rPr lang="en-US" sz="2000" dirty="0">
                <a:solidFill>
                  <a:srgbClr val="0070C0"/>
                </a:solidFill>
              </a:rPr>
              <a:t>1: pay to copy from </a:t>
            </a:r>
            <a:r>
              <a:rPr lang="en-US" sz="2000">
                <a:solidFill>
                  <a:srgbClr val="0070C0"/>
                </a:solidFill>
              </a:rPr>
              <a:t>an item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    first half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E936444-46AE-B844-9AB1-3FB2A364D52B}"/>
              </a:ext>
            </a:extLst>
          </p:cNvPr>
          <p:cNvSpPr/>
          <p:nvPr/>
        </p:nvSpPr>
        <p:spPr>
          <a:xfrm rot="5400000">
            <a:off x="4658369" y="4196096"/>
            <a:ext cx="190879" cy="1404373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A5CB826-8445-F944-BA8F-6259081DF8DC}"/>
              </a:ext>
            </a:extLst>
          </p:cNvPr>
          <p:cNvSpPr/>
          <p:nvPr/>
        </p:nvSpPr>
        <p:spPr>
          <a:xfrm rot="5400000">
            <a:off x="3095943" y="4195783"/>
            <a:ext cx="190879" cy="1404373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9FE22-F040-D44C-B5EF-4C4C5472C17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753808" y="5181600"/>
            <a:ext cx="554714" cy="753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85360-F5B5-2C40-82C8-11D72A526E43}"/>
              </a:ext>
            </a:extLst>
          </p:cNvPr>
          <p:cNvCxnSpPr>
            <a:cxnSpLocks/>
          </p:cNvCxnSpPr>
          <p:nvPr/>
        </p:nvCxnSpPr>
        <p:spPr>
          <a:xfrm flipH="1" flipV="1">
            <a:off x="3124200" y="5119429"/>
            <a:ext cx="2184322" cy="117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555EC1-BFF2-4A4D-BE72-3872122EFC0B}"/>
              </a:ext>
            </a:extLst>
          </p:cNvPr>
          <p:cNvSpPr txBox="1"/>
          <p:nvPr/>
        </p:nvSpPr>
        <p:spPr>
          <a:xfrm>
            <a:off x="3620164" y="5110306"/>
            <a:ext cx="1133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last copy </a:t>
            </a:r>
            <a:br>
              <a:rPr lang="en-US" sz="1100" dirty="0"/>
            </a:br>
            <a:r>
              <a:rPr lang="en-US" sz="1100" dirty="0"/>
              <a:t>happened here</a:t>
            </a: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A307A840-07B8-3D40-B04F-16CCFF71E13F}"/>
              </a:ext>
            </a:extLst>
          </p:cNvPr>
          <p:cNvSpPr/>
          <p:nvPr/>
        </p:nvSpPr>
        <p:spPr>
          <a:xfrm>
            <a:off x="3916681" y="4953000"/>
            <a:ext cx="45719" cy="159459"/>
          </a:xfrm>
          <a:prstGeom prst="upArrow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3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method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769C76-CA61-B149-A16B-17B599426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166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Insert pay 3 = O(1)!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Particularly useful when there are multiple operations.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>
            <a:extLst>
              <a:ext uri="{FF2B5EF4-FFF2-40B4-BE49-F238E27FC236}">
                <a16:creationId xmlns:a16="http://schemas.microsoft.com/office/drawing/2014/main" id="{524CEE60-7C97-C64D-B07F-A12A8BA0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0"/>
            <a:ext cx="5715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4B1CB0-7EB2-7545-B136-76D6C5BCF5A2}"/>
              </a:ext>
            </a:extLst>
          </p:cNvPr>
          <p:cNvSpPr/>
          <p:nvPr/>
        </p:nvSpPr>
        <p:spPr>
          <a:xfrm>
            <a:off x="2133600" y="3810000"/>
            <a:ext cx="4953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C2A32D2-6A1F-3F46-B627-6998123D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11CC41F-440F-FB4A-A957-3A99388E1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21669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Idea 2: Allocate extra, unused memory and save room to add elements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solidFill>
                <a:srgbClr val="00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For example:  new </a:t>
            </a:r>
            <a:r>
              <a:rPr lang="en-US" sz="2400" dirty="0" err="1">
                <a:solidFill>
                  <a:srgbClr val="000000"/>
                </a:solidFill>
                <a:cs typeface="+mn-cs"/>
              </a:rPr>
              <a:t>ArrayList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(2)</a:t>
            </a:r>
          </a:p>
        </p:txBody>
      </p:sp>
      <p:grpSp>
        <p:nvGrpSpPr>
          <p:cNvPr id="18437" name="Group 20">
            <a:extLst>
              <a:ext uri="{FF2B5EF4-FFF2-40B4-BE49-F238E27FC236}">
                <a16:creationId xmlns:a16="http://schemas.microsoft.com/office/drawing/2014/main" id="{FD8648A6-0A9C-824D-A5AB-D2E459E5470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1F42BCF6-B712-FD41-9BE4-419374D3A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860ABB7D-2077-DC4F-9AB3-F2BE38A39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7CE9BE24-3F17-5142-A29D-7B115EB1D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94671AF3-9C68-054D-B097-5F151EBE7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5B69D39E-C1E2-6A40-850A-D9CA05149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AAB82D25-D0E2-A94D-8081-337B59222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7A536317-01EF-CC4B-A8E9-84A3314C0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78BE90EC-1F9E-7748-8660-2192437FB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3303B856-4C5B-CF41-99BF-BCFFFEBDE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73655768-9391-DC43-AEC8-472C67845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6173A9DC-CE76-0641-AC1B-DBA8845C4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FE7BD5A2-6D69-EA41-9159-AA04C116B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BAE89CD3-B771-2E48-BEEC-A9EB1C3D1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1681E339-5AC6-B149-9439-B2435EBA9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0517BB73-0F2B-7B4E-AA2C-BA1A9CA33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" name="Line 5">
            <a:extLst>
              <a:ext uri="{FF2B5EF4-FFF2-40B4-BE49-F238E27FC236}">
                <a16:creationId xmlns:a16="http://schemas.microsoft.com/office/drawing/2014/main" id="{061AB9C4-87A5-4C47-B6CA-8A392511C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0CA6E52C-41C1-FA45-8FE4-E6093943B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B8B69581-90B3-9A45-AE90-8048C289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EC6900B7-D251-CF4F-BDE4-91BCC19A5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BCBAD67E-F6AA-5F42-86E4-A2EE7E453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AFD35E1F-1A5C-574C-8679-2F5CB4FA0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53A7A842-BDB3-B54C-80CE-EBA7DCF9A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0AC88F76-5B63-404B-9AF5-806E03416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0A23DBB0-999B-5A47-A26E-6CF3036D7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1791788-4ED0-6949-A52B-C1E27054A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D1EDE1F0-B29C-3048-82D6-1368E63D0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E741E408-757D-344F-8587-620C37F1E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52D4119F-7C7D-CE4E-8C0A-536253BC6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BAF9710B-ED3E-3D40-B653-A47BDC1AF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FF368F6-3518-F04C-905A-0C30E23FCE17}"/>
              </a:ext>
            </a:extLst>
          </p:cNvPr>
          <p:cNvSpPr/>
          <p:nvPr/>
        </p:nvSpPr>
        <p:spPr>
          <a:xfrm rot="16200000">
            <a:off x="1600200" y="4114800"/>
            <a:ext cx="304800" cy="762000"/>
          </a:xfrm>
          <a:prstGeom prst="leftBrac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F566E7A-8976-2643-AAF8-88728E819DDE}"/>
              </a:ext>
            </a:extLst>
          </p:cNvPr>
          <p:cNvSpPr/>
          <p:nvPr/>
        </p:nvSpPr>
        <p:spPr>
          <a:xfrm rot="16200000">
            <a:off x="4457700" y="2019300"/>
            <a:ext cx="304800" cy="4953000"/>
          </a:xfrm>
          <a:prstGeom prst="leftBrac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54" name="TextBox 3">
            <a:extLst>
              <a:ext uri="{FF2B5EF4-FFF2-40B4-BE49-F238E27FC236}">
                <a16:creationId xmlns:a16="http://schemas.microsoft.com/office/drawing/2014/main" id="{768C3780-E0CA-0141-8684-14315263B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1676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allocated for actual array</a:t>
            </a:r>
          </a:p>
        </p:txBody>
      </p:sp>
      <p:sp>
        <p:nvSpPr>
          <p:cNvPr id="18455" name="TextBox 39">
            <a:extLst>
              <a:ext uri="{FF2B5EF4-FFF2-40B4-BE49-F238E27FC236}">
                <a16:creationId xmlns:a16="http://schemas.microsoft.com/office/drawing/2014/main" id="{118E7337-299F-4D4D-8392-B45BE2056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00600"/>
            <a:ext cx="228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extra space for calls to </a:t>
            </a:r>
            <a:r>
              <a:rPr lang="en-US" altLang="en-US" sz="2000" i="1" dirty="0"/>
              <a:t>add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D91C-8A59-034D-9C3C-3068C96A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F079-0A83-9142-B664-49B0F0EF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We want to support fast lookup and insertion (i.e., faster than linear).</a:t>
            </a:r>
          </a:p>
          <a:p>
            <a:pPr>
              <a:buFont typeface="Wingdings" charset="0"/>
              <a:buChar char="l"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Arrays can easily be made to be fast for one or the other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</a:rPr>
              <a:t>fast search: keep list sorted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</a:rPr>
              <a:t>O(n) insert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</a:rPr>
              <a:t>O(log n) search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</a:rPr>
              <a:t>fast insert: extensible array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</a:rPr>
              <a:t>O(1) insert (amortized)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</a:rPr>
              <a:t>O(n)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D8EA-5120-D94C-BE66-A5AFA84E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F3BF-AE87-0C48-9C3C-0BC5EEFC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Idea: store data in a collection of arrays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array </a:t>
            </a:r>
            <a:r>
              <a:rPr lang="en-US" sz="2400" i="1" dirty="0"/>
              <a:t>i</a:t>
            </a:r>
            <a:r>
              <a:rPr lang="en-US" sz="2400" dirty="0"/>
              <a:t> has size </a:t>
            </a:r>
            <a:r>
              <a:rPr lang="en-US" sz="2400" i="1" dirty="0"/>
              <a:t>2</a:t>
            </a:r>
            <a:r>
              <a:rPr lang="en-US" sz="2400" i="1" baseline="30000" dirty="0"/>
              <a:t>i</a:t>
            </a:r>
            <a:endParaRPr lang="en-US" sz="2400" baseline="30000" dirty="0"/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an array is either full or empty (never partially full)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each array is stored in sorted order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no relationship between arrays</a:t>
            </a:r>
            <a:endParaRPr lang="en-US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F617-199F-D64E-A677-63E8A7D1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D52D-00DD-734B-9C40-AAFC9536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7577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Which arrays are full, and empty are based on the number of elements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specifically, binary representation of the number of elements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4 items = 100 = A2-full, A1-empty, A</a:t>
            </a:r>
            <a:r>
              <a:rPr lang="en-US" sz="1800" baseline="-25000" dirty="0"/>
              <a:t>0</a:t>
            </a:r>
            <a:r>
              <a:rPr lang="en-US" sz="1800" dirty="0"/>
              <a:t>-empty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11 items = 1011 = A</a:t>
            </a:r>
            <a:r>
              <a:rPr lang="en-US" sz="1800" baseline="-25000" dirty="0"/>
              <a:t>3</a:t>
            </a:r>
            <a:r>
              <a:rPr lang="en-US" sz="1800" dirty="0"/>
              <a:t>-full, A</a:t>
            </a:r>
            <a:r>
              <a:rPr lang="en-US" sz="1800" baseline="-25000" dirty="0"/>
              <a:t>2</a:t>
            </a:r>
            <a:r>
              <a:rPr lang="en-US" sz="1800" dirty="0"/>
              <a:t>-empty, A</a:t>
            </a:r>
            <a:r>
              <a:rPr lang="en-US" sz="1800" baseline="-25000" dirty="0"/>
              <a:t>1</a:t>
            </a:r>
            <a:r>
              <a:rPr lang="en-US" sz="1800" dirty="0"/>
              <a:t>-full, A</a:t>
            </a:r>
            <a:r>
              <a:rPr lang="en-US" sz="1800" baseline="-25000" dirty="0"/>
              <a:t>0</a:t>
            </a:r>
            <a:r>
              <a:rPr lang="en-US" sz="1800" dirty="0"/>
              <a:t>-full</a:t>
            </a:r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Lookup: binary search through each array</a:t>
            </a: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FF0000"/>
                </a:solidFill>
              </a:rPr>
              <a:t>Worst case runtime?</a:t>
            </a:r>
          </a:p>
        </p:txBody>
      </p:sp>
      <p:sp>
        <p:nvSpPr>
          <p:cNvPr id="36867" name="TextBox 3">
            <a:extLst>
              <a:ext uri="{FF2B5EF4-FFF2-40B4-BE49-F238E27FC236}">
                <a16:creationId xmlns:a16="http://schemas.microsoft.com/office/drawing/2014/main" id="{6C8BD528-0F4B-DD47-9517-B4A30C7C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24200"/>
            <a:ext cx="43386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[5]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[4, 8]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2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3</a:t>
            </a:r>
            <a:r>
              <a:rPr lang="en-US" altLang="en-US">
                <a:solidFill>
                  <a:srgbClr val="000090"/>
                </a:solidFill>
              </a:rPr>
              <a:t>: [2, 6, 9, 12, 13, 16, 20, 25]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8082-2F01-2241-BB66-0D6BDCB2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1852-B289-AE4D-BABB-9466438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0480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Lookup: binary search through each array</a:t>
            </a: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Worst case: all arrays are full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0000FF"/>
                </a:solidFill>
              </a:rPr>
              <a:t>number of arrays = number of digits = log 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0000FF"/>
                </a:solidFill>
              </a:rPr>
              <a:t>binary search cost for each array = O(log n)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0000FF"/>
                </a:solidFill>
              </a:rPr>
              <a:t>O(log n log n)</a:t>
            </a:r>
            <a:r>
              <a:rPr lang="en-US" sz="1800" dirty="0"/>
              <a:t> </a:t>
            </a:r>
          </a:p>
        </p:txBody>
      </p:sp>
      <p:sp>
        <p:nvSpPr>
          <p:cNvPr id="37891" name="TextBox 3">
            <a:extLst>
              <a:ext uri="{FF2B5EF4-FFF2-40B4-BE49-F238E27FC236}">
                <a16:creationId xmlns:a16="http://schemas.microsoft.com/office/drawing/2014/main" id="{7B6D5A53-6B36-5048-A79E-C952CF8C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0"/>
            <a:ext cx="43386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[5]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[4, 8]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2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3</a:t>
            </a:r>
            <a:r>
              <a:rPr lang="en-US" altLang="en-US">
                <a:solidFill>
                  <a:srgbClr val="000090"/>
                </a:solidFill>
              </a:rPr>
              <a:t>: [2, 6, 9, 12, 13, 16, 20, 25]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402A-ABAB-9A4B-8209-5E53A988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808F-AAF9-8642-A71D-11330FBA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Insert(A, item)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starting at </a:t>
            </a:r>
            <a:r>
              <a:rPr lang="en-US" sz="2000" dirty="0" err="1"/>
              <a:t>i</a:t>
            </a:r>
            <a:r>
              <a:rPr lang="en-US" sz="20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if the level </a:t>
            </a:r>
            <a:r>
              <a:rPr lang="en-US" sz="2000" i="1" dirty="0" err="1"/>
              <a:t>i</a:t>
            </a:r>
            <a:r>
              <a:rPr lang="en-US" sz="20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dirty="0"/>
              <a:t>merge current with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using </a:t>
            </a:r>
            <a:r>
              <a:rPr lang="en-US" sz="1800" i="1" dirty="0"/>
              <a:t>merge</a:t>
            </a:r>
            <a:r>
              <a:rPr lang="en-US" sz="18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dirty="0" err="1"/>
              <a:t>i</a:t>
            </a:r>
            <a:r>
              <a:rPr lang="en-US" sz="18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r>
              <a:rPr lang="en-US" sz="20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46A4-9F01-774E-A441-29B362A3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938" name="TextBox 6">
            <a:extLst>
              <a:ext uri="{FF2B5EF4-FFF2-40B4-BE49-F238E27FC236}">
                <a16:creationId xmlns:a16="http://schemas.microsoft.com/office/drawing/2014/main" id="{28CAC3CC-60FD-904B-A8ED-05B81B30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525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AAEC85-433D-C64A-800B-045DCEFEC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A87F-E267-B347-AA97-C78FFEDC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5</a:t>
            </a:r>
          </a:p>
        </p:txBody>
      </p:sp>
      <p:sp>
        <p:nvSpPr>
          <p:cNvPr id="40962" name="TextBox 6">
            <a:extLst>
              <a:ext uri="{FF2B5EF4-FFF2-40B4-BE49-F238E27FC236}">
                <a16:creationId xmlns:a16="http://schemas.microsoft.com/office/drawing/2014/main" id="{AFCDD3CC-F872-5F40-B41C-32DF52935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030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6AB-9F36-754F-98E9-27463D42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BE8E-0D81-B04E-A335-1CEA1B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1986" name="TextBox 6">
            <a:extLst>
              <a:ext uri="{FF2B5EF4-FFF2-40B4-BE49-F238E27FC236}">
                <a16:creationId xmlns:a16="http://schemas.microsoft.com/office/drawing/2014/main" id="{9255E720-9FE4-F340-8FEF-CE691A000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030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0D95A0-E234-2E47-B91D-CB6BECE2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44E2-6D06-4142-B2FB-73F7BEA3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6</a:t>
            </a:r>
          </a:p>
        </p:txBody>
      </p:sp>
      <p:sp>
        <p:nvSpPr>
          <p:cNvPr id="43010" name="TextBox 6">
            <a:extLst>
              <a:ext uri="{FF2B5EF4-FFF2-40B4-BE49-F238E27FC236}">
                <a16:creationId xmlns:a16="http://schemas.microsoft.com/office/drawing/2014/main" id="{003E6C53-8586-FF41-8569-50F6F127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525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[5, 6]</a:t>
            </a:r>
          </a:p>
          <a:p>
            <a:pPr eaLnBrk="1" hangingPunct="1"/>
            <a:endParaRPr lang="en-US" altLang="en-US">
              <a:solidFill>
                <a:srgbClr val="00009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CEE880-837D-D146-AEBB-2543AC112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A817-B198-D24F-BF55-99E9F12A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4034" name="TextBox 6">
            <a:extLst>
              <a:ext uri="{FF2B5EF4-FFF2-40B4-BE49-F238E27FC236}">
                <a16:creationId xmlns:a16="http://schemas.microsoft.com/office/drawing/2014/main" id="{786E4087-058D-4043-927F-B4328862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525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[5, 6]</a:t>
            </a:r>
          </a:p>
          <a:p>
            <a:pPr eaLnBrk="1" hangingPunct="1"/>
            <a:endParaRPr lang="en-US" altLang="en-US">
              <a:solidFill>
                <a:srgbClr val="00009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B266FB-16EF-2D4A-8DC1-BE97F5D6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>
            <a:extLst>
              <a:ext uri="{FF2B5EF4-FFF2-40B4-BE49-F238E27FC236}">
                <a16:creationId xmlns:a16="http://schemas.microsoft.com/office/drawing/2014/main" id="{77EE1C05-31A8-C348-85E3-F194B855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105400"/>
            <a:ext cx="5715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AC8373-6FC0-A34D-9E8C-721648E2F7BE}"/>
              </a:ext>
            </a:extLst>
          </p:cNvPr>
          <p:cNvSpPr/>
          <p:nvPr/>
        </p:nvSpPr>
        <p:spPr>
          <a:xfrm>
            <a:off x="2133600" y="5105400"/>
            <a:ext cx="381000" cy="381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6442626-873F-2044-98C1-ACE6BE8EF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52800"/>
            <a:ext cx="5715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A86CA-548E-D541-86D6-718F2215346D}"/>
              </a:ext>
            </a:extLst>
          </p:cNvPr>
          <p:cNvSpPr/>
          <p:nvPr/>
        </p:nvSpPr>
        <p:spPr>
          <a:xfrm>
            <a:off x="2133600" y="3352800"/>
            <a:ext cx="4953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2BC8B628-8007-5149-AC2A-DCE5C929E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CC17872-8E47-834A-8419-F6E3EF7A0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17859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Idea 2: Allocate </a:t>
            </a:r>
            <a:r>
              <a:rPr lang="en-US" sz="2400" b="1" dirty="0">
                <a:solidFill>
                  <a:srgbClr val="0000FF"/>
                </a:solidFill>
                <a:cs typeface="+mn-cs"/>
              </a:rPr>
              <a:t>extra</a:t>
            </a:r>
            <a:r>
              <a:rPr lang="en-US" sz="2400" dirty="0">
                <a:solidFill>
                  <a:srgbClr val="0000FF"/>
                </a:solidFill>
                <a:cs typeface="+mn-cs"/>
              </a:rPr>
              <a:t>, unused memory and save room to add elements</a:t>
            </a:r>
            <a:br>
              <a:rPr lang="en-US" sz="2400" dirty="0">
                <a:solidFill>
                  <a:srgbClr val="0000FF"/>
                </a:solidFill>
                <a:cs typeface="+mn-cs"/>
              </a:rPr>
            </a:br>
            <a:endParaRPr lang="en-US" sz="2400" dirty="0">
              <a:solidFill>
                <a:srgbClr val="00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Adding an item:</a:t>
            </a:r>
          </a:p>
        </p:txBody>
      </p:sp>
      <p:grpSp>
        <p:nvGrpSpPr>
          <p:cNvPr id="19463" name="Group 20">
            <a:extLst>
              <a:ext uri="{FF2B5EF4-FFF2-40B4-BE49-F238E27FC236}">
                <a16:creationId xmlns:a16="http://schemas.microsoft.com/office/drawing/2014/main" id="{736A3083-350A-1F4F-85D7-B310C405D04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B8551E32-DDF2-FE44-A945-3CA014EA4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14A391B4-7BDC-B045-9A18-3C135779F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50155677-B504-8B4D-9D94-B67164027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AFFD5B40-3D22-DA48-A3B1-707C301FA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893C47C9-F271-7741-B98A-393736D15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3FA2B273-67F0-7543-A62F-4BD841120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DB6DA324-8985-EB47-AE82-EEE83030D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1F0042FC-5FE0-5741-B594-65246B6AA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AAF70ED9-0863-4740-B8B9-C21402B84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5846B6A3-E65D-FD40-8657-D65AAA7F5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E79277F5-CEDB-AA40-925B-0AAA6E0E4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B5DAF230-0096-1142-91E3-3513782A2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1146CD40-18EB-DE40-AE6E-72E2D01FA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39007F19-BF92-AE43-BBE4-FE6F7E7C3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8CFB42FE-7E4D-314B-B492-857F70281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" name="Line 5">
            <a:extLst>
              <a:ext uri="{FF2B5EF4-FFF2-40B4-BE49-F238E27FC236}">
                <a16:creationId xmlns:a16="http://schemas.microsoft.com/office/drawing/2014/main" id="{C9470EE8-1594-E04C-AA01-286FB235D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EF2703B8-953C-2340-A25D-10CDD32CB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40D561E0-5DF2-A549-BF57-A3197BD8C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ADEAE4C6-ECDE-E840-9992-7344717F5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DC32F52E-FBD0-D64F-83E5-2AA4757AA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50081E53-FF03-C548-A532-0AE43AD3F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A1D3DD75-F392-9A45-8814-7B67BAA91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228FE766-FCA8-7749-8D88-452414198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3DD74EDA-C05D-3046-A965-0EC00330B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A7F5F6C-9C34-164A-9526-E863DC0E1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4A5F0353-BCE5-E446-8032-511678175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882F9A4C-15FF-CF42-8516-EED1A7368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F6D1D50A-1A67-0543-8A21-A9BBB41D9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AD9E7296-7B28-9F48-985D-3E75425AC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6C187A06-EA37-E849-9411-F2B1DA51A8C5}"/>
              </a:ext>
            </a:extLst>
          </p:cNvPr>
          <p:cNvSpPr/>
          <p:nvPr/>
        </p:nvSpPr>
        <p:spPr>
          <a:xfrm>
            <a:off x="3581400" y="3962400"/>
            <a:ext cx="1066800" cy="9906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AFD16D-0043-E148-BA13-7848B68D6F9A}"/>
              </a:ext>
            </a:extLst>
          </p:cNvPr>
          <p:cNvSpPr/>
          <p:nvPr/>
        </p:nvSpPr>
        <p:spPr>
          <a:xfrm>
            <a:off x="2514600" y="5105400"/>
            <a:ext cx="457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714A32A7-3001-F64B-A609-52C0C3D8D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25AB8906-0716-7040-AFFA-A82DDD3C4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F9A43AAA-9A26-C642-AD8E-B4F3FDF63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" name="Line 8">
            <a:extLst>
              <a:ext uri="{FF2B5EF4-FFF2-40B4-BE49-F238E27FC236}">
                <a16:creationId xmlns:a16="http://schemas.microsoft.com/office/drawing/2014/main" id="{F62D194B-FC49-5C42-B1B0-4A4AFA047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FB683D9C-5716-F24F-9882-35D1B8A02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id="{AC9AB994-5B20-FA4D-B0D5-94809D261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" name="Line 11">
            <a:extLst>
              <a:ext uri="{FF2B5EF4-FFF2-40B4-BE49-F238E27FC236}">
                <a16:creationId xmlns:a16="http://schemas.microsoft.com/office/drawing/2014/main" id="{B94D0E5F-3420-4049-82B5-297CA29D6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1DAAF45A-ED2E-A74E-A34F-9536F54F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9C49B2B6-F396-504A-B887-F5BE5836E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3" name="Line 14">
            <a:extLst>
              <a:ext uri="{FF2B5EF4-FFF2-40B4-BE49-F238E27FC236}">
                <a16:creationId xmlns:a16="http://schemas.microsoft.com/office/drawing/2014/main" id="{C8A49911-3348-6541-A71C-D997F7848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4" name="Line 15">
            <a:extLst>
              <a:ext uri="{FF2B5EF4-FFF2-40B4-BE49-F238E27FC236}">
                <a16:creationId xmlns:a16="http://schemas.microsoft.com/office/drawing/2014/main" id="{D534BFB5-EDF1-DE4A-9D9A-2BFD0F119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5" name="Line 16">
            <a:extLst>
              <a:ext uri="{FF2B5EF4-FFF2-40B4-BE49-F238E27FC236}">
                <a16:creationId xmlns:a16="http://schemas.microsoft.com/office/drawing/2014/main" id="{5468A087-B3E0-7E48-A334-75EC13924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" name="Line 17">
            <a:extLst>
              <a:ext uri="{FF2B5EF4-FFF2-40B4-BE49-F238E27FC236}">
                <a16:creationId xmlns:a16="http://schemas.microsoft.com/office/drawing/2014/main" id="{BC02872C-B38D-F245-B7B9-7B6CEF0B6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" name="Line 18">
            <a:extLst>
              <a:ext uri="{FF2B5EF4-FFF2-40B4-BE49-F238E27FC236}">
                <a16:creationId xmlns:a16="http://schemas.microsoft.com/office/drawing/2014/main" id="{169978B5-53D9-3649-A3D1-C5E4080B9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94" name="TextBox 58">
            <a:extLst>
              <a:ext uri="{FF2B5EF4-FFF2-40B4-BE49-F238E27FC236}">
                <a16:creationId xmlns:a16="http://schemas.microsoft.com/office/drawing/2014/main" id="{FB247FCE-AE66-E847-BCC2-5E5BA3169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7150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Running time: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6157F8-AB93-0846-B19E-55D2C7FA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15000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Θ(1)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11BE7D-9645-1B4C-9232-EC945FE30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150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Problems?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9EB4-50B3-5448-9491-6319E36B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12</a:t>
            </a:r>
          </a:p>
        </p:txBody>
      </p:sp>
      <p:sp>
        <p:nvSpPr>
          <p:cNvPr id="45058" name="TextBox 6">
            <a:extLst>
              <a:ext uri="{FF2B5EF4-FFF2-40B4-BE49-F238E27FC236}">
                <a16:creationId xmlns:a16="http://schemas.microsoft.com/office/drawing/2014/main" id="{1777E6F3-26D8-9443-A0C5-7145A38E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[12]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[5, 6]</a:t>
            </a:r>
          </a:p>
          <a:p>
            <a:pPr eaLnBrk="1" hangingPunct="1"/>
            <a:endParaRPr lang="en-US" altLang="en-US">
              <a:solidFill>
                <a:srgbClr val="00009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FF7214-F1D0-0045-9B00-40510005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F65C-154F-3D48-B4C3-11E7DB9A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082" name="TextBox 6">
            <a:extLst>
              <a:ext uri="{FF2B5EF4-FFF2-40B4-BE49-F238E27FC236}">
                <a16:creationId xmlns:a16="http://schemas.microsoft.com/office/drawing/2014/main" id="{676A091F-AA36-A043-8444-8130EAC5C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[12]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[5, 6]</a:t>
            </a:r>
          </a:p>
          <a:p>
            <a:pPr eaLnBrk="1" hangingPunct="1"/>
            <a:endParaRPr lang="en-US" altLang="en-US">
              <a:solidFill>
                <a:srgbClr val="00009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D476F0-9C8B-194C-86AB-26AD351D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7582-ADAB-6F42-B9EB-F0A9DD5D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4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7106" name="TextBox 6">
            <a:extLst>
              <a:ext uri="{FF2B5EF4-FFF2-40B4-BE49-F238E27FC236}">
                <a16:creationId xmlns:a16="http://schemas.microsoft.com/office/drawing/2014/main" id="{D29E458C-DF47-7E4D-AA5C-22248032E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2227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2</a:t>
            </a:r>
            <a:r>
              <a:rPr lang="en-US" altLang="en-US">
                <a:solidFill>
                  <a:srgbClr val="000090"/>
                </a:solidFill>
              </a:rPr>
              <a:t>: [4, 5, 6, 12]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07ED97-A527-2C49-925B-7EB45E89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CB0A-0FB0-B64A-BEAC-064736C4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48130" name="TextBox 6">
            <a:extLst>
              <a:ext uri="{FF2B5EF4-FFF2-40B4-BE49-F238E27FC236}">
                <a16:creationId xmlns:a16="http://schemas.microsoft.com/office/drawing/2014/main" id="{CDB225CC-F135-1446-B7B9-3F6A94DD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2227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2</a:t>
            </a:r>
            <a:r>
              <a:rPr lang="en-US" altLang="en-US">
                <a:solidFill>
                  <a:srgbClr val="000090"/>
                </a:solidFill>
              </a:rPr>
              <a:t>: [4, 5, 6, 12]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4B6507-E64A-0C47-8C76-5496162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8ADA-4FE4-4F45-91EC-DE7B0BDD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23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9154" name="TextBox 6">
            <a:extLst>
              <a:ext uri="{FF2B5EF4-FFF2-40B4-BE49-F238E27FC236}">
                <a16:creationId xmlns:a16="http://schemas.microsoft.com/office/drawing/2014/main" id="{0D565F07-20DD-7842-BBB7-BC3D88E36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2227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[23]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2</a:t>
            </a:r>
            <a:r>
              <a:rPr lang="en-US" altLang="en-US">
                <a:solidFill>
                  <a:srgbClr val="000090"/>
                </a:solidFill>
              </a:rPr>
              <a:t>: [4, 5, 6, 12]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5147BA-65CD-B444-8737-1FDAABB5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7F90-1757-AD46-BBB2-2A41DF1F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20E-59E5-FD48-9307-5964DF49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4623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starting at </a:t>
            </a:r>
            <a:r>
              <a:rPr lang="en-US" sz="2000" dirty="0" err="1"/>
              <a:t>i</a:t>
            </a:r>
            <a:r>
              <a:rPr lang="en-US" sz="20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as long as the level </a:t>
            </a:r>
            <a:r>
              <a:rPr lang="en-US" sz="2000" i="1" dirty="0" err="1"/>
              <a:t>i</a:t>
            </a:r>
            <a:r>
              <a:rPr lang="en-US" sz="20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dirty="0"/>
              <a:t>merge current with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using </a:t>
            </a:r>
            <a:r>
              <a:rPr lang="en-US" sz="1800" i="1" dirty="0"/>
              <a:t>merge</a:t>
            </a:r>
            <a:r>
              <a:rPr lang="en-US" sz="18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dirty="0" err="1"/>
              <a:t>i</a:t>
            </a:r>
            <a:r>
              <a:rPr lang="en-US" sz="18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r>
              <a:rPr lang="en-US" sz="20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800" dirty="0"/>
          </a:p>
        </p:txBody>
      </p:sp>
      <p:sp>
        <p:nvSpPr>
          <p:cNvPr id="50179" name="TextBox 3">
            <a:extLst>
              <a:ext uri="{FF2B5EF4-FFF2-40B4-BE49-F238E27FC236}">
                <a16:creationId xmlns:a16="http://schemas.microsoft.com/office/drawing/2014/main" id="{4A73E615-5883-6D41-809D-882A83343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34000"/>
            <a:ext cx="274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running time?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4DC2-5335-B744-AA9A-548D1683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0BF5-43F1-DC47-8F61-2ED3BC79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Worst case</a:t>
            </a:r>
          </a:p>
          <a:p>
            <a:pPr lvl="1"/>
            <a:r>
              <a:rPr lang="en-US" altLang="en-US" sz="2400" dirty="0">
                <a:solidFill>
                  <a:srgbClr val="0000FF"/>
                </a:solidFill>
              </a:rPr>
              <a:t>merge at each level</a:t>
            </a:r>
          </a:p>
          <a:p>
            <a:pPr lvl="1"/>
            <a:r>
              <a:rPr lang="en-US" altLang="en-US" sz="2400" dirty="0">
                <a:solidFill>
                  <a:srgbClr val="0000FF"/>
                </a:solidFill>
              </a:rPr>
              <a:t>2 + 4 + 8 + … + n/2 + n = O(n)</a:t>
            </a:r>
          </a:p>
          <a:p>
            <a:pPr lvl="1"/>
            <a:endParaRPr lang="en-US" altLang="en-US" sz="2400" dirty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There are many insertions that won’t fall into this worse case.</a:t>
            </a:r>
          </a:p>
          <a:p>
            <a:pPr marL="0" indent="0"/>
            <a:endParaRPr lang="en-US" altLang="en-US" sz="28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What is the amortized worse case for insertion?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3561-6F9C-C74A-9C6E-EB3376D2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insert: 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C6CC-738A-D341-A79F-285F11F6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6553200" cy="44116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/>
              <a:t>Consider inserting </a:t>
            </a:r>
            <a:r>
              <a:rPr lang="en-US" altLang="en-US" sz="2400" i="1"/>
              <a:t>n</a:t>
            </a:r>
            <a:r>
              <a:rPr lang="en-US" altLang="en-US" sz="2400"/>
              <a:t> numbers</a:t>
            </a:r>
          </a:p>
          <a:p>
            <a:pPr lvl="1"/>
            <a:r>
              <a:rPr lang="en-US" altLang="en-US" sz="2000"/>
              <a:t>how many times will A</a:t>
            </a:r>
            <a:r>
              <a:rPr lang="en-US" altLang="en-US" sz="2000" baseline="-25000"/>
              <a:t>0</a:t>
            </a:r>
            <a:r>
              <a:rPr lang="en-US" altLang="en-US" sz="2000"/>
              <a:t> be empty?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0</a:t>
            </a:r>
            <a:r>
              <a:rPr lang="en-US" altLang="en-US" sz="2000"/>
              <a:t>?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1</a:t>
            </a:r>
            <a:r>
              <a:rPr lang="en-US" altLang="en-US" sz="2000"/>
              <a:t>?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2</a:t>
            </a:r>
            <a:r>
              <a:rPr lang="en-US" altLang="en-US" sz="2000"/>
              <a:t>?</a:t>
            </a:r>
          </a:p>
          <a:p>
            <a:pPr lvl="1"/>
            <a:r>
              <a:rPr lang="en-US" altLang="en-US" sz="2000"/>
              <a:t>…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log n</a:t>
            </a:r>
            <a:r>
              <a:rPr lang="en-US" altLang="en-US" sz="2000"/>
              <a:t>?</a:t>
            </a:r>
            <a:endParaRPr lang="en-US" altLang="en-US" sz="2000" baseline="-25000"/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03B3-1974-D84E-9107-89CE1FA3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insert: 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7E3E-EFBD-C24F-816E-0ECB420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8458200" cy="2819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/>
              <a:t>Consider inserting </a:t>
            </a:r>
            <a:r>
              <a:rPr lang="en-US" altLang="en-US" sz="2400" i="1"/>
              <a:t>n</a:t>
            </a:r>
            <a:r>
              <a:rPr lang="en-US" altLang="en-US" sz="2400"/>
              <a:t> numbers</a:t>
            </a:r>
          </a:p>
          <a:p>
            <a:pPr lvl="1"/>
            <a:r>
              <a:rPr lang="en-US" altLang="en-US" sz="2000"/>
              <a:t>how many times will A</a:t>
            </a:r>
            <a:r>
              <a:rPr lang="en-US" altLang="en-US" sz="2000" baseline="-25000"/>
              <a:t>0</a:t>
            </a:r>
            <a:r>
              <a:rPr lang="en-US" altLang="en-US" sz="2000"/>
              <a:t> be empty?			</a:t>
            </a:r>
            <a:r>
              <a:rPr lang="en-US" altLang="en-US" sz="2000">
                <a:solidFill>
                  <a:srgbClr val="0000FF"/>
                </a:solidFill>
              </a:rPr>
              <a:t>n/2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0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n/2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1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n/4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2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n/8</a:t>
            </a:r>
          </a:p>
          <a:p>
            <a:pPr lvl="1"/>
            <a:r>
              <a:rPr lang="en-US" altLang="en-US" sz="2000"/>
              <a:t>…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log n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1</a:t>
            </a:r>
            <a:endParaRPr lang="en-US" altLang="en-US" sz="2000" baseline="-25000">
              <a:solidFill>
                <a:srgbClr val="0000FF"/>
              </a:solidFill>
            </a:endParaRPr>
          </a:p>
          <a:p>
            <a:pPr lvl="1"/>
            <a:endParaRPr lang="en-US" alt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F2CDF-D502-E041-B419-4E21DDFE3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10200"/>
            <a:ext cx="472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cost of each of these steps?</a:t>
            </a: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99DB72A-65D9-7340-B5DA-E20416168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097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84BB-710E-E140-9972-707736FC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insert: 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5438-4BFB-0348-A246-71DEB723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8458200" cy="4411663"/>
          </a:xfrm>
        </p:spPr>
        <p:txBody>
          <a:bodyPr/>
          <a:lstStyle/>
          <a:p>
            <a:r>
              <a:rPr lang="en-US" altLang="en-US" sz="2400"/>
              <a:t>Consider inserting </a:t>
            </a:r>
            <a:r>
              <a:rPr lang="en-US" altLang="en-US" sz="2400" i="1"/>
              <a:t>n</a:t>
            </a:r>
            <a:r>
              <a:rPr lang="en-US" altLang="en-US" sz="2400"/>
              <a:t> numbers</a:t>
            </a:r>
          </a:p>
          <a:p>
            <a:pPr lvl="1"/>
            <a:r>
              <a:rPr lang="en-US" altLang="en-US" sz="2000"/>
              <a:t>how many times will A</a:t>
            </a:r>
            <a:r>
              <a:rPr lang="en-US" altLang="en-US" sz="2000" baseline="-25000"/>
              <a:t>0</a:t>
            </a:r>
            <a:r>
              <a:rPr lang="en-US" altLang="en-US" sz="2000"/>
              <a:t> be empty?			</a:t>
            </a:r>
            <a:r>
              <a:rPr lang="en-US" altLang="en-US" sz="2000">
                <a:solidFill>
                  <a:srgbClr val="0000FF"/>
                </a:solidFill>
              </a:rPr>
              <a:t>n/2	O(1)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0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n/2	2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1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n/4	4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2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n/8	8</a:t>
            </a:r>
          </a:p>
          <a:p>
            <a:pPr lvl="1"/>
            <a:r>
              <a:rPr lang="en-US" altLang="en-US" sz="2000"/>
              <a:t>…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log n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1	n</a:t>
            </a:r>
            <a:endParaRPr lang="en-US" altLang="en-US" sz="2000" baseline="-25000">
              <a:solidFill>
                <a:srgbClr val="0000FF"/>
              </a:solidFill>
            </a:endParaRPr>
          </a:p>
          <a:p>
            <a:pPr lvl="1"/>
            <a:endParaRPr lang="en-US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64D9-1C0C-FE4B-AD79-3ED0F36CB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0600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total cost:</a:t>
            </a:r>
          </a:p>
        </p:txBody>
      </p:sp>
      <p:sp>
        <p:nvSpPr>
          <p:cNvPr id="54276" name="TextBox 5">
            <a:extLst>
              <a:ext uri="{FF2B5EF4-FFF2-40B4-BE49-F238E27FC236}">
                <a16:creationId xmlns:a16="http://schemas.microsoft.com/office/drawing/2014/main" id="{02CEE0C4-9EAE-A943-A768-F325E7813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097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times</a:t>
            </a:r>
          </a:p>
        </p:txBody>
      </p:sp>
      <p:sp>
        <p:nvSpPr>
          <p:cNvPr id="54277" name="TextBox 6">
            <a:extLst>
              <a:ext uri="{FF2B5EF4-FFF2-40B4-BE49-F238E27FC236}">
                <a16:creationId xmlns:a16="http://schemas.microsoft.com/office/drawing/2014/main" id="{250CC585-C2C7-8340-A66D-07E2AC9D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8097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>
            <a:extLst>
              <a:ext uri="{FF2B5EF4-FFF2-40B4-BE49-F238E27FC236}">
                <a16:creationId xmlns:a16="http://schemas.microsoft.com/office/drawing/2014/main" id="{189A71D6-A83E-4E47-BEBA-8DF98218C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52800"/>
            <a:ext cx="5715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D5B26-6924-9C4B-8CFF-C0CDAC9B4388}"/>
              </a:ext>
            </a:extLst>
          </p:cNvPr>
          <p:cNvSpPr/>
          <p:nvPr/>
        </p:nvSpPr>
        <p:spPr>
          <a:xfrm>
            <a:off x="2133600" y="3352800"/>
            <a:ext cx="4953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2962B394-897B-4F4D-B9A9-1A0683D3F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6360213-A21B-664B-A439-94B5ACBF3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17859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Idea 2: Allocate extra, unused memory and save room to add elements</a:t>
            </a:r>
          </a:p>
          <a:p>
            <a:pPr marL="0" indent="0" eaLnBrk="1" hangingPunct="1">
              <a:buFont typeface="Wingdings" charset="0"/>
              <a:buNone/>
              <a:defRPr/>
            </a:pPr>
            <a:br>
              <a:rPr lang="en-US" sz="2400" dirty="0">
                <a:solidFill>
                  <a:srgbClr val="FF0000"/>
                </a:solidFill>
                <a:cs typeface="+mn-cs"/>
              </a:rPr>
            </a:br>
            <a:r>
              <a:rPr lang="en-US" sz="2400" dirty="0">
                <a:solidFill>
                  <a:srgbClr val="FF0000"/>
                </a:solidFill>
                <a:cs typeface="+mn-cs"/>
              </a:rPr>
              <a:t>How much extra space do we allocate?</a:t>
            </a:r>
          </a:p>
        </p:txBody>
      </p:sp>
      <p:grpSp>
        <p:nvGrpSpPr>
          <p:cNvPr id="20485" name="Group 20">
            <a:extLst>
              <a:ext uri="{FF2B5EF4-FFF2-40B4-BE49-F238E27FC236}">
                <a16:creationId xmlns:a16="http://schemas.microsoft.com/office/drawing/2014/main" id="{D947E051-7ADC-3140-967C-735FD031C0C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0CA5A59B-0C59-CF44-BDFF-0EFE6D84A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19282D70-3363-3347-9B4F-EA4FB6C1A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7C188B60-D348-264C-9B4B-A125AAAF2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3788534B-0B0C-334B-89BF-6F2EBE417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F634F42E-8BC2-2946-ADF0-53BF8E51B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A7CA2157-5DD5-8E44-B5B6-8D0305078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E34F8332-8CDF-CD42-ACEC-1C676926F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3AED291D-9AAC-0842-A543-4353F6310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8FAF30C1-02D1-FE4D-81F9-2E3AB14ED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84DB5347-A9AF-7D4B-9C26-AE2ED69FA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214869F8-E5D7-5544-94D9-D4AF16D21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318AE109-CA37-D44D-B8D0-FF4B48066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511C1548-AA52-8B48-9B5B-F2E3C1AA1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9573AF8D-6F9B-394C-BAA1-D0976A0AF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5E1A2C73-1DE9-4240-82ED-FBEC543CD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" name="Line 5">
            <a:extLst>
              <a:ext uri="{FF2B5EF4-FFF2-40B4-BE49-F238E27FC236}">
                <a16:creationId xmlns:a16="http://schemas.microsoft.com/office/drawing/2014/main" id="{83696E32-D263-C644-BB5D-B9685C79A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F49FA426-033A-D94D-B161-018CE53F2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0790707D-A2C2-B341-9ABC-F203AD2DC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8F336FED-4D37-684E-88B0-A1477813C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878D02DB-A894-BC41-9C56-6C523970A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57C204FD-4717-4149-AF44-BC14B1789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22CC58B7-C0A9-2B44-8F9D-9C0B36571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13FB78ED-A54F-334A-A99B-1EC735592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58146C7F-ABF3-294C-889F-398C5D68F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F45F7313-92C4-6C4A-BE51-D0D579FBE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42FB3D6D-B517-9447-9B67-F46230466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37792829-2AB2-9640-957D-82ECFF461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B2631E8A-42D0-A94F-9B96-E54A74A13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FAB6FFE4-C495-C94E-9691-C95D84CA4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500" name="TextBox 5">
            <a:extLst>
              <a:ext uri="{FF2B5EF4-FFF2-40B4-BE49-F238E27FC236}">
                <a16:creationId xmlns:a16="http://schemas.microsoft.com/office/drawing/2014/main" id="{F27240E6-556A-A242-843B-A364482F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862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Too little, and we might run out (e.g., add 15 items)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6AA20D6B-02B8-0C47-AEB9-C9ED0575E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95800"/>
            <a:ext cx="762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04A3C75-A8E5-7B4E-B872-BBDF75751D33}"/>
              </a:ext>
            </a:extLst>
          </p:cNvPr>
          <p:cNvSpPr/>
          <p:nvPr/>
        </p:nvSpPr>
        <p:spPr>
          <a:xfrm>
            <a:off x="1447800" y="4495800"/>
            <a:ext cx="7315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3" name="TextBox 78">
            <a:extLst>
              <a:ext uri="{FF2B5EF4-FFF2-40B4-BE49-F238E27FC236}">
                <a16:creationId xmlns:a16="http://schemas.microsoft.com/office/drawing/2014/main" id="{86EA522C-71B6-F247-AA3C-CE6F643C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05400"/>
            <a:ext cx="579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Too much, and we waste a lot of memory</a:t>
            </a:r>
          </a:p>
        </p:txBody>
      </p:sp>
      <p:sp>
        <p:nvSpPr>
          <p:cNvPr id="20504" name="TextBox 6">
            <a:extLst>
              <a:ext uri="{FF2B5EF4-FFF2-40B4-BE49-F238E27FC236}">
                <a16:creationId xmlns:a16="http://schemas.microsoft.com/office/drawing/2014/main" id="{F18F8DF4-DA44-E043-ABC2-0E53A3309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Ideas?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037C-8E2C-FB40-8D2D-34B8022C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insert: 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D917-0FC7-9046-870D-C98E24A0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8458200" cy="4411663"/>
          </a:xfrm>
        </p:spPr>
        <p:txBody>
          <a:bodyPr/>
          <a:lstStyle/>
          <a:p>
            <a:r>
              <a:rPr lang="en-US" altLang="en-US" sz="2400"/>
              <a:t>Consider inserting </a:t>
            </a:r>
            <a:r>
              <a:rPr lang="en-US" altLang="en-US" sz="2400" i="1"/>
              <a:t>n</a:t>
            </a:r>
            <a:r>
              <a:rPr lang="en-US" altLang="en-US" sz="2400"/>
              <a:t> numbers</a:t>
            </a:r>
          </a:p>
          <a:p>
            <a:pPr lvl="1"/>
            <a:r>
              <a:rPr lang="en-US" altLang="en-US" sz="2000"/>
              <a:t>how many times will A</a:t>
            </a:r>
            <a:r>
              <a:rPr lang="en-US" altLang="en-US" sz="2000" baseline="-25000"/>
              <a:t>0</a:t>
            </a:r>
            <a:r>
              <a:rPr lang="en-US" altLang="en-US" sz="2000"/>
              <a:t> be empty?			</a:t>
            </a:r>
            <a:r>
              <a:rPr lang="en-US" altLang="en-US" sz="2000">
                <a:solidFill>
                  <a:srgbClr val="0000FF"/>
                </a:solidFill>
              </a:rPr>
              <a:t>n/2	O(1)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0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n/2	2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1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n/4	4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2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n/8	8</a:t>
            </a:r>
          </a:p>
          <a:p>
            <a:pPr lvl="1"/>
            <a:r>
              <a:rPr lang="en-US" altLang="en-US" sz="2000"/>
              <a:t>…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log n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1	n</a:t>
            </a:r>
            <a:endParaRPr lang="en-US" altLang="en-US" sz="2000" baseline="-25000">
              <a:solidFill>
                <a:srgbClr val="0000FF"/>
              </a:solidFill>
            </a:endParaRPr>
          </a:p>
          <a:p>
            <a:pPr lvl="1"/>
            <a:endParaRPr lang="en-US" altLang="en-US" sz="2000"/>
          </a:p>
        </p:txBody>
      </p:sp>
      <p:sp>
        <p:nvSpPr>
          <p:cNvPr id="55299" name="TextBox 4">
            <a:extLst>
              <a:ext uri="{FF2B5EF4-FFF2-40B4-BE49-F238E27FC236}">
                <a16:creationId xmlns:a16="http://schemas.microsoft.com/office/drawing/2014/main" id="{23CA031F-0B31-9942-AC48-28D79F07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7315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total cost:	log n levels * O(n) each level</a:t>
            </a:r>
          </a:p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		O(n log n) cost for </a:t>
            </a:r>
            <a:r>
              <a:rPr lang="en-US" altLang="en-US" sz="2800" i="1">
                <a:solidFill>
                  <a:srgbClr val="0000FF"/>
                </a:solidFill>
              </a:rPr>
              <a:t>n</a:t>
            </a:r>
            <a:r>
              <a:rPr lang="en-US" altLang="en-US" sz="2800">
                <a:solidFill>
                  <a:srgbClr val="0000FF"/>
                </a:solidFill>
              </a:rPr>
              <a:t> inserts</a:t>
            </a:r>
          </a:p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		O(log n) amortized cost!</a:t>
            </a:r>
          </a:p>
        </p:txBody>
      </p:sp>
      <p:sp>
        <p:nvSpPr>
          <p:cNvPr id="55300" name="TextBox 5">
            <a:extLst>
              <a:ext uri="{FF2B5EF4-FFF2-40B4-BE49-F238E27FC236}">
                <a16:creationId xmlns:a16="http://schemas.microsoft.com/office/drawing/2014/main" id="{BAB2164F-8C1D-1F40-B844-E761826F2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097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times</a:t>
            </a:r>
          </a:p>
        </p:txBody>
      </p:sp>
      <p:sp>
        <p:nvSpPr>
          <p:cNvPr id="55301" name="TextBox 6">
            <a:extLst>
              <a:ext uri="{FF2B5EF4-FFF2-40B4-BE49-F238E27FC236}">
                <a16:creationId xmlns:a16="http://schemas.microsoft.com/office/drawing/2014/main" id="{8E32EB78-BBF3-D843-A4AA-A744CA708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8097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cost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>
            <a:extLst>
              <a:ext uri="{FF2B5EF4-FFF2-40B4-BE49-F238E27FC236}">
                <a16:creationId xmlns:a16="http://schemas.microsoft.com/office/drawing/2014/main" id="{D33EA387-97EA-0042-9AC2-0D5BC75FA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71800"/>
            <a:ext cx="5715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AF852-2730-F94F-A720-4BF39DF5104E}"/>
              </a:ext>
            </a:extLst>
          </p:cNvPr>
          <p:cNvSpPr/>
          <p:nvPr/>
        </p:nvSpPr>
        <p:spPr>
          <a:xfrm>
            <a:off x="2133600" y="2971800"/>
            <a:ext cx="4953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E1FC2C8C-6852-E34F-8380-3C1B5CD2C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C71D7A9-8B0C-174D-A2E9-FDB0FAB0C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17859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Idea 3: Allocate some extra memory and when it fills up, allocate some more and copy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For example:  new </a:t>
            </a:r>
            <a:r>
              <a:rPr lang="en-US" sz="2400" dirty="0" err="1">
                <a:solidFill>
                  <a:srgbClr val="000000"/>
                </a:solidFill>
                <a:cs typeface="+mn-cs"/>
              </a:rPr>
              <a:t>ArrayList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(2)</a:t>
            </a:r>
          </a:p>
        </p:txBody>
      </p:sp>
      <p:grpSp>
        <p:nvGrpSpPr>
          <p:cNvPr id="21509" name="Group 20">
            <a:extLst>
              <a:ext uri="{FF2B5EF4-FFF2-40B4-BE49-F238E27FC236}">
                <a16:creationId xmlns:a16="http://schemas.microsoft.com/office/drawing/2014/main" id="{F4F89DFF-17EC-A241-AEC8-0072F1EF68C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59FFA6CF-2D50-7240-9381-EC3A9D424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F4EF7EAC-CC81-2A43-A83F-9A77844A0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15BAA1FE-8753-2945-9F42-65768281C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32777E2A-4F48-4A42-916A-D6C162AC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DA27BB74-7B75-FE48-A520-C34046193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1ED644D4-16DD-344B-B602-8C65D8DAF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DAB1EFC0-0303-E248-8725-879786B59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3BA636B1-F6DB-6840-A924-3E66291EA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5DC0FB87-771A-BD4E-808C-D3B5FEF93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25A94320-549B-7A44-AF87-5FF651D20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6D1A8C45-B792-DF4A-8571-102393031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5EDC7C9E-15EF-6142-BE59-A897DFA25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F0B6C8BA-24D6-1E41-B5BA-3027B0BC8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B38131CE-6322-674D-8349-D2D5FD7AC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647D77CC-592F-C146-A984-D5069A366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" name="Line 5">
            <a:extLst>
              <a:ext uri="{FF2B5EF4-FFF2-40B4-BE49-F238E27FC236}">
                <a16:creationId xmlns:a16="http://schemas.microsoft.com/office/drawing/2014/main" id="{2F18D785-A169-764D-9803-8A0E7C566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8F1E182B-B57F-544B-9159-9455D0353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6C9C7756-1E65-3642-9733-5B8807095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F9022B3E-61A2-2149-9FA9-EDC5FB908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CE3A0B66-7C02-6141-9EF3-F19BE1C2D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D487D388-9CC3-2747-AFFB-348E3A854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A45662B4-6782-FA4E-95E3-352FB87BD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2F2101CE-E4A3-CA47-AA36-5E596E2F6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4223A8E6-453C-914C-A49B-06833A62E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0BAC0C3A-4453-8D43-9A7A-C37D6ED46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5D28C706-FEC4-B541-BAA7-2CD8CE0D0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BE190890-BB68-8E4F-8F67-37FE0AAF3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3FC9A71D-B9F7-7C40-8066-B37AF20AF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7AD08DC8-50EE-6043-94DC-DAC76781F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1524" name="Group 20">
            <a:extLst>
              <a:ext uri="{FF2B5EF4-FFF2-40B4-BE49-F238E27FC236}">
                <a16:creationId xmlns:a16="http://schemas.microsoft.com/office/drawing/2014/main" id="{B6E3F291-C0C5-6D47-8C54-5A67E73455E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419600"/>
            <a:ext cx="5715000" cy="381000"/>
            <a:chOff x="768" y="624"/>
            <a:chExt cx="3600" cy="240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096DFB58-8652-AB43-8781-30C9B32B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EBB1788E-DA2E-9540-89DF-3ECE4BF5A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F6A00685-9A09-914F-8399-632A8D0B5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D8EE828C-8A23-1A4D-83D9-CFAE247D4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5C832753-9F4D-5347-9266-BEC38DC72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9D95A311-C3C5-E549-91DB-76C082938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8592854C-0E82-204F-B0B3-A8A6F0824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5AE4143D-EB26-F648-82A6-05D451B50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04AE69AE-9BBA-FF48-9EA9-1A09B578E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FE71DC2D-39A1-6146-8F21-8732488CE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05EBED6F-345D-3E49-B4BA-2369D6A23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id="{69D7DA43-00F6-7F4D-907A-8E14B9CDC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CB2A8B3B-7865-C043-BFFD-76C12DD4D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0AD4300-1BE4-F94D-9E8A-839B7A4AB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6A6EB188-E702-6240-98C1-4F2568124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525" name="Group 20">
            <a:extLst>
              <a:ext uri="{FF2B5EF4-FFF2-40B4-BE49-F238E27FC236}">
                <a16:creationId xmlns:a16="http://schemas.microsoft.com/office/drawing/2014/main" id="{F48A6A79-4182-B249-BD04-E508BB3E464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867400"/>
            <a:ext cx="5715000" cy="381000"/>
            <a:chOff x="768" y="624"/>
            <a:chExt cx="3600" cy="240"/>
          </a:xfrm>
        </p:grpSpPr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EA48AB4F-32E5-DA49-BCC1-6315ADD3D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Line 5">
              <a:extLst>
                <a:ext uri="{FF2B5EF4-FFF2-40B4-BE49-F238E27FC236}">
                  <a16:creationId xmlns:a16="http://schemas.microsoft.com/office/drawing/2014/main" id="{058FE80E-2783-8746-9620-3669EFCC1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Line 6">
              <a:extLst>
                <a:ext uri="{FF2B5EF4-FFF2-40B4-BE49-F238E27FC236}">
                  <a16:creationId xmlns:a16="http://schemas.microsoft.com/office/drawing/2014/main" id="{E66B0882-F1E4-2745-8D83-38E031267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FAF8B450-75EB-F942-A044-E84A85FBC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2909300C-BF8D-DC4F-B1EF-6D38D3A60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080ED166-58CF-614A-83FE-30E40D29C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31950945-D881-8840-864E-78694257E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AEFBC494-2B09-E14D-8C86-9DF4FD615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Line 12">
              <a:extLst>
                <a:ext uri="{FF2B5EF4-FFF2-40B4-BE49-F238E27FC236}">
                  <a16:creationId xmlns:a16="http://schemas.microsoft.com/office/drawing/2014/main" id="{0D0CBF0C-346E-294A-A471-DBC625B03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F1D58247-1F98-F04D-B7AA-8B0800166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14">
              <a:extLst>
                <a:ext uri="{FF2B5EF4-FFF2-40B4-BE49-F238E27FC236}">
                  <a16:creationId xmlns:a16="http://schemas.microsoft.com/office/drawing/2014/main" id="{5703FA0F-03C4-E444-8230-505A1039C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15">
              <a:extLst>
                <a:ext uri="{FF2B5EF4-FFF2-40B4-BE49-F238E27FC236}">
                  <a16:creationId xmlns:a16="http://schemas.microsoft.com/office/drawing/2014/main" id="{2CF32DD1-1B75-0A4C-9BAC-797D200CF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2386A1AF-34A8-604D-9627-F668358E9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E96C3679-D5A8-944D-BFC8-CDB5E05B5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E67ABE9A-8762-BE47-94FF-593C9ABBA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846C344B-F11A-1E4E-B4B3-A4594B3721C9}"/>
              </a:ext>
            </a:extLst>
          </p:cNvPr>
          <p:cNvSpPr/>
          <p:nvPr/>
        </p:nvSpPr>
        <p:spPr>
          <a:xfrm>
            <a:off x="7162800" y="5867400"/>
            <a:ext cx="1565275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27" name="TextBox 4">
            <a:extLst>
              <a:ext uri="{FF2B5EF4-FFF2-40B4-BE49-F238E27FC236}">
                <a16:creationId xmlns:a16="http://schemas.microsoft.com/office/drawing/2014/main" id="{894590AB-A6EA-8048-8520-C3AF625AD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6388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…</a:t>
            </a:r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5F5F892E-022C-874C-8587-AC0FA75C33C8}"/>
              </a:ext>
            </a:extLst>
          </p:cNvPr>
          <p:cNvSpPr/>
          <p:nvPr/>
        </p:nvSpPr>
        <p:spPr>
          <a:xfrm>
            <a:off x="3581400" y="3657600"/>
            <a:ext cx="838200" cy="6096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59B92A79-2F42-4942-8728-670076F14783}"/>
              </a:ext>
            </a:extLst>
          </p:cNvPr>
          <p:cNvSpPr/>
          <p:nvPr/>
        </p:nvSpPr>
        <p:spPr>
          <a:xfrm>
            <a:off x="3581400" y="5029200"/>
            <a:ext cx="838200" cy="6096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4FB8102-0360-9E4A-8E1C-1CE6BBD06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39AAB72-C095-1844-BA86-299D457A4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17859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Idea 3: Allocate some extra memory and when it fills up, allocate some more and copy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For example:  new </a:t>
            </a:r>
            <a:r>
              <a:rPr lang="en-US" sz="2400" dirty="0" err="1">
                <a:solidFill>
                  <a:srgbClr val="000000"/>
                </a:solidFill>
                <a:cs typeface="+mn-cs"/>
              </a:rPr>
              <a:t>ArrayList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(2)</a:t>
            </a:r>
          </a:p>
        </p:txBody>
      </p:sp>
      <p:grpSp>
        <p:nvGrpSpPr>
          <p:cNvPr id="22531" name="Group 20">
            <a:extLst>
              <a:ext uri="{FF2B5EF4-FFF2-40B4-BE49-F238E27FC236}">
                <a16:creationId xmlns:a16="http://schemas.microsoft.com/office/drawing/2014/main" id="{9CED6536-ED68-8045-B544-9D1F484BB94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10CCE25C-BAC6-A547-8315-BD097EC93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3B29AF0C-CB4F-324A-821B-8F18ED927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7F4F512F-909A-9448-9407-204AA42A7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45AAF4AF-EFB8-0645-9FA3-ACC33BD6F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DA89925A-EAED-2946-B3C9-494525FEB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E8F9CADA-E353-B54E-B814-04E8C6653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E23AC85F-AD2F-C548-94A4-9D75E3C4A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20E99B07-C580-5D48-BEA8-2AB6B59A2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E113E69D-E5BD-8B43-B5C4-3A0501513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5212A357-8BBB-0243-A480-31D0EB503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3EA2F6C0-395D-504B-AF21-D18644312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169F0308-106D-9841-9DC5-49BBE5DBE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D78BB847-E3BB-3843-9945-46D0ADB4C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3C08E3E1-231D-E244-A389-206E6EA0F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F7A67B15-3231-1A49-B2B7-3C7E61419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2" name="Group 20">
            <a:extLst>
              <a:ext uri="{FF2B5EF4-FFF2-40B4-BE49-F238E27FC236}">
                <a16:creationId xmlns:a16="http://schemas.microsoft.com/office/drawing/2014/main" id="{09A56B36-FB51-1A4E-9E5A-D112C5DA783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48000"/>
            <a:ext cx="5715000" cy="381000"/>
            <a:chOff x="768" y="624"/>
            <a:chExt cx="3600" cy="240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302C1CD6-0E9A-744C-8053-E5342A5F1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B0E4CCF3-E894-E048-A067-8035DB2A6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F964B22F-91FD-954B-8087-5621256FE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AA3AEC7D-281F-2D4A-93C5-7546E7BF9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AD27B973-AA2B-3A42-ABE4-5A4875BFA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CE1666B5-3B87-B847-BCC9-9743A4F3C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87A24984-FBD9-E74D-9492-18E1AB21D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3889254E-742A-1048-AD7F-018091F4A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99B53D20-D05E-FE45-A8CF-2E78B6396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2C5090D7-6F2D-6A4E-9303-B1D39AA54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617E08A7-1EEE-CE41-A64F-6458FB1B1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id="{836E9F83-043A-D44F-A641-4B5AC7BF0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680CF325-650A-8D43-9896-B27EAFDB3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6D8DA6D6-16F8-7843-AE6F-D6537119F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CD443BE-DC0E-9949-A86D-BB0C9405C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3" name="Group 20">
            <a:extLst>
              <a:ext uri="{FF2B5EF4-FFF2-40B4-BE49-F238E27FC236}">
                <a16:creationId xmlns:a16="http://schemas.microsoft.com/office/drawing/2014/main" id="{0BA41A78-C1B3-F543-982A-17B75578E91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495800"/>
            <a:ext cx="5715000" cy="381000"/>
            <a:chOff x="768" y="624"/>
            <a:chExt cx="3600" cy="240"/>
          </a:xfrm>
        </p:grpSpPr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C56731BA-D1A9-B944-9C6D-0E615818C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Line 5">
              <a:extLst>
                <a:ext uri="{FF2B5EF4-FFF2-40B4-BE49-F238E27FC236}">
                  <a16:creationId xmlns:a16="http://schemas.microsoft.com/office/drawing/2014/main" id="{9F328ADE-8719-4344-B368-4EB42A344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Line 6">
              <a:extLst>
                <a:ext uri="{FF2B5EF4-FFF2-40B4-BE49-F238E27FC236}">
                  <a16:creationId xmlns:a16="http://schemas.microsoft.com/office/drawing/2014/main" id="{897262AB-4E7A-A14F-8A36-319EEB4F2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B8E01715-C176-0F4B-80BC-3D83E448B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87B68287-47A6-A644-B47D-F29420C27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49ECE1A8-2CBE-8F4C-9793-497E5D7FF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934B3121-901F-0443-9BC3-53FC9C23E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077E76F7-F7FE-6F4E-BEEF-1D697389C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Line 12">
              <a:extLst>
                <a:ext uri="{FF2B5EF4-FFF2-40B4-BE49-F238E27FC236}">
                  <a16:creationId xmlns:a16="http://schemas.microsoft.com/office/drawing/2014/main" id="{7E88AEE4-6983-414F-8F27-828B84F4F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A71A6AD0-464F-384C-A338-7C250AA49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14">
              <a:extLst>
                <a:ext uri="{FF2B5EF4-FFF2-40B4-BE49-F238E27FC236}">
                  <a16:creationId xmlns:a16="http://schemas.microsoft.com/office/drawing/2014/main" id="{C360EA6B-34C8-AD4A-85C9-52C98E251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15">
              <a:extLst>
                <a:ext uri="{FF2B5EF4-FFF2-40B4-BE49-F238E27FC236}">
                  <a16:creationId xmlns:a16="http://schemas.microsoft.com/office/drawing/2014/main" id="{F26C6844-0782-3E46-A97C-B4FAE1DB7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1274F255-8907-2942-93FA-95EA19619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B53CF22A-0975-4847-8E76-764C60507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34D5015D-AD87-E349-8E06-C1E9AB96C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7A12A42B-2E7D-8545-BB77-87F676977475}"/>
              </a:ext>
            </a:extLst>
          </p:cNvPr>
          <p:cNvSpPr/>
          <p:nvPr/>
        </p:nvSpPr>
        <p:spPr>
          <a:xfrm>
            <a:off x="7010400" y="4495800"/>
            <a:ext cx="1565275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5" name="TextBox 4">
            <a:extLst>
              <a:ext uri="{FF2B5EF4-FFF2-40B4-BE49-F238E27FC236}">
                <a16:creationId xmlns:a16="http://schemas.microsoft.com/office/drawing/2014/main" id="{CD297AF0-E1A1-FF43-A60C-6A63E1FFE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2672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…</a:t>
            </a:r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7BCCF48D-1378-0346-B696-9BA13D41C7FD}"/>
              </a:ext>
            </a:extLst>
          </p:cNvPr>
          <p:cNvSpPr/>
          <p:nvPr/>
        </p:nvSpPr>
        <p:spPr>
          <a:xfrm>
            <a:off x="3429000" y="3657600"/>
            <a:ext cx="838200" cy="6096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7" name="TextBox 39">
            <a:extLst>
              <a:ext uri="{FF2B5EF4-FFF2-40B4-BE49-F238E27FC236}">
                <a16:creationId xmlns:a16="http://schemas.microsoft.com/office/drawing/2014/main" id="{22CCC693-70E5-9F4C-878A-0DFB8EE3E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2578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Running time: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30D7BF-CA22-9E46-AEFD-71DCBB0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257800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Θ(n)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3366FF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4216</TotalTime>
  <Words>3687</Words>
  <Application>Microsoft Macintosh PowerPoint</Application>
  <PresentationFormat>On-screen Show (4:3)</PresentationFormat>
  <Paragraphs>560</Paragraphs>
  <Slides>70</Slides>
  <Notes>28</Notes>
  <HiddenSlides>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Cambria Math</vt:lpstr>
      <vt:lpstr>Wingdings</vt:lpstr>
      <vt:lpstr>Network</vt:lpstr>
      <vt:lpstr>Equation</vt:lpstr>
      <vt:lpstr>Amortized Analysis</vt:lpstr>
      <vt:lpstr>Admin</vt:lpstr>
      <vt:lpstr>Extensible array</vt:lpstr>
      <vt:lpstr>Extensible array</vt:lpstr>
      <vt:lpstr>Extensible array</vt:lpstr>
      <vt:lpstr>Extensible array</vt:lpstr>
      <vt:lpstr>Extensible array</vt:lpstr>
      <vt:lpstr>Extensible array</vt:lpstr>
      <vt:lpstr>Extensible array</vt:lpstr>
      <vt:lpstr>Extensible array</vt:lpstr>
      <vt:lpstr>Extensible array</vt:lpstr>
      <vt:lpstr>Amortized analysis</vt:lpstr>
      <vt:lpstr>Amortized analysis</vt:lpstr>
      <vt:lpstr>Amortized analysis</vt:lpstr>
      <vt:lpstr>Amortized analysis</vt:lpstr>
      <vt:lpstr>Amortized analysis</vt:lpstr>
      <vt:lpstr>What are the costs?</vt:lpstr>
      <vt:lpstr>What are the costs?</vt:lpstr>
      <vt:lpstr>What are the costs?</vt:lpstr>
      <vt:lpstr>What are the costs?</vt:lpstr>
      <vt:lpstr>Amortized analysis</vt:lpstr>
      <vt:lpstr>Amortized analysis vs.  worst case</vt:lpstr>
      <vt:lpstr>Extensible arrays</vt:lpstr>
      <vt:lpstr>Amortized analysis</vt:lpstr>
      <vt:lpstr>Amortized analysis</vt:lpstr>
      <vt:lpstr>Accounting method</vt:lpstr>
      <vt:lpstr>Accounting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 method</vt:lpstr>
      <vt:lpstr>Another set data structure</vt:lpstr>
      <vt:lpstr>Another set data structure</vt:lpstr>
      <vt:lpstr>Another set data structure</vt:lpstr>
      <vt:lpstr>Another set data structure</vt:lpstr>
      <vt:lpstr>Another set data structure</vt:lpstr>
      <vt:lpstr>Insert 5</vt:lpstr>
      <vt:lpstr>Insert 5</vt:lpstr>
      <vt:lpstr>Insert 6</vt:lpstr>
      <vt:lpstr>Insert 6</vt:lpstr>
      <vt:lpstr>Insert 12</vt:lpstr>
      <vt:lpstr>Insert 12</vt:lpstr>
      <vt:lpstr>Insert 4</vt:lpstr>
      <vt:lpstr>Insert 4</vt:lpstr>
      <vt:lpstr>Insert 23</vt:lpstr>
      <vt:lpstr>Insert 23</vt:lpstr>
      <vt:lpstr>Another set data structure</vt:lpstr>
      <vt:lpstr>Insert running time</vt:lpstr>
      <vt:lpstr>insert: amortized analysis</vt:lpstr>
      <vt:lpstr>insert: amortized analysis</vt:lpstr>
      <vt:lpstr>insert: amortized analysis</vt:lpstr>
      <vt:lpstr>insert: amortized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Collins Munene Kariuki</cp:lastModifiedBy>
  <cp:revision>501</cp:revision>
  <cp:lastPrinted>2023-03-09T18:25:16Z</cp:lastPrinted>
  <dcterms:created xsi:type="dcterms:W3CDTF">1601-01-01T00:00:00Z</dcterms:created>
  <dcterms:modified xsi:type="dcterms:W3CDTF">2024-02-29T03:40:12Z</dcterms:modified>
</cp:coreProperties>
</file>