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2"/>
  </p:notesMasterIdLst>
  <p:sldIdLst>
    <p:sldId id="256" r:id="rId2"/>
    <p:sldId id="362" r:id="rId3"/>
    <p:sldId id="530" r:id="rId4"/>
    <p:sldId id="531" r:id="rId5"/>
    <p:sldId id="532" r:id="rId6"/>
    <p:sldId id="533" r:id="rId7"/>
    <p:sldId id="534" r:id="rId8"/>
    <p:sldId id="535" r:id="rId9"/>
    <p:sldId id="507" r:id="rId10"/>
    <p:sldId id="508" r:id="rId11"/>
    <p:sldId id="509" r:id="rId12"/>
    <p:sldId id="510" r:id="rId13"/>
    <p:sldId id="511" r:id="rId14"/>
    <p:sldId id="512" r:id="rId15"/>
    <p:sldId id="513" r:id="rId16"/>
    <p:sldId id="514" r:id="rId17"/>
    <p:sldId id="515" r:id="rId18"/>
    <p:sldId id="516" r:id="rId19"/>
    <p:sldId id="517" r:id="rId20"/>
    <p:sldId id="518" r:id="rId21"/>
    <p:sldId id="522" r:id="rId22"/>
    <p:sldId id="523" r:id="rId23"/>
    <p:sldId id="520" r:id="rId24"/>
    <p:sldId id="519" r:id="rId25"/>
    <p:sldId id="524" r:id="rId26"/>
    <p:sldId id="525" r:id="rId27"/>
    <p:sldId id="526" r:id="rId28"/>
    <p:sldId id="527" r:id="rId29"/>
    <p:sldId id="528" r:id="rId30"/>
    <p:sldId id="529" r:id="rId31"/>
    <p:sldId id="332" r:id="rId32"/>
    <p:sldId id="333" r:id="rId33"/>
    <p:sldId id="475" r:id="rId34"/>
    <p:sldId id="479" r:id="rId35"/>
    <p:sldId id="480" r:id="rId36"/>
    <p:sldId id="481" r:id="rId37"/>
    <p:sldId id="337" r:id="rId38"/>
    <p:sldId id="335" r:id="rId39"/>
    <p:sldId id="383" r:id="rId40"/>
    <p:sldId id="472" r:id="rId41"/>
    <p:sldId id="385" r:id="rId42"/>
    <p:sldId id="382" r:id="rId43"/>
    <p:sldId id="338" r:id="rId44"/>
    <p:sldId id="386" r:id="rId45"/>
    <p:sldId id="387" r:id="rId46"/>
    <p:sldId id="389" r:id="rId47"/>
    <p:sldId id="347" r:id="rId48"/>
    <p:sldId id="348" r:id="rId49"/>
    <p:sldId id="349" r:id="rId50"/>
    <p:sldId id="350" r:id="rId51"/>
    <p:sldId id="351" r:id="rId52"/>
    <p:sldId id="358" r:id="rId53"/>
    <p:sldId id="359" r:id="rId54"/>
    <p:sldId id="360" r:id="rId55"/>
    <p:sldId id="361" r:id="rId56"/>
    <p:sldId id="473" r:id="rId57"/>
    <p:sldId id="474" r:id="rId58"/>
    <p:sldId id="482" r:id="rId59"/>
    <p:sldId id="392" r:id="rId60"/>
    <p:sldId id="483" r:id="rId61"/>
    <p:sldId id="484" r:id="rId62"/>
    <p:sldId id="341" r:id="rId63"/>
    <p:sldId id="364" r:id="rId64"/>
    <p:sldId id="365" r:id="rId65"/>
    <p:sldId id="366" r:id="rId66"/>
    <p:sldId id="367" r:id="rId67"/>
    <p:sldId id="486" r:id="rId68"/>
    <p:sldId id="368" r:id="rId69"/>
    <p:sldId id="369"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06" r:id="rId84"/>
    <p:sldId id="407" r:id="rId85"/>
    <p:sldId id="487" r:id="rId86"/>
    <p:sldId id="488" r:id="rId87"/>
    <p:sldId id="408" r:id="rId88"/>
    <p:sldId id="409" r:id="rId89"/>
    <p:sldId id="410" r:id="rId90"/>
    <p:sldId id="411" r:id="rId91"/>
    <p:sldId id="412" r:id="rId92"/>
    <p:sldId id="413" r:id="rId93"/>
    <p:sldId id="414" r:id="rId94"/>
    <p:sldId id="415" r:id="rId95"/>
    <p:sldId id="490" r:id="rId96"/>
    <p:sldId id="417" r:id="rId97"/>
    <p:sldId id="494" r:id="rId98"/>
    <p:sldId id="495" r:id="rId99"/>
    <p:sldId id="492" r:id="rId100"/>
    <p:sldId id="493" r:id="rId101"/>
    <p:sldId id="491" r:id="rId102"/>
    <p:sldId id="496" r:id="rId103"/>
    <p:sldId id="498" r:id="rId104"/>
    <p:sldId id="419" r:id="rId105"/>
    <p:sldId id="536" r:id="rId106"/>
    <p:sldId id="537" r:id="rId107"/>
    <p:sldId id="503" r:id="rId108"/>
    <p:sldId id="505" r:id="rId109"/>
    <p:sldId id="504" r:id="rId110"/>
    <p:sldId id="538"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600"/>
    <a:srgbClr val="FF9E00"/>
    <a:srgbClr val="EF9600"/>
    <a:srgbClr val="007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32"/>
    <p:restoredTop sz="94854"/>
  </p:normalViewPr>
  <p:slideViewPr>
    <p:cSldViewPr snapToGrid="0" snapToObjects="1">
      <p:cViewPr varScale="1">
        <p:scale>
          <a:sx n="102" d="100"/>
          <a:sy n="102" d="100"/>
        </p:scale>
        <p:origin x="9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2/23/24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35</a:t>
            </a:fld>
            <a:endParaRPr lang="en-US"/>
          </a:p>
        </p:txBody>
      </p:sp>
    </p:spTree>
    <p:extLst>
      <p:ext uri="{BB962C8B-B14F-4D97-AF65-F5344CB8AC3E}">
        <p14:creationId xmlns:p14="http://schemas.microsoft.com/office/powerpoint/2010/main" val="25072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61</a:t>
            </a:fld>
            <a:endParaRPr lang="en-US"/>
          </a:p>
        </p:txBody>
      </p:sp>
    </p:spTree>
    <p:extLst>
      <p:ext uri="{BB962C8B-B14F-4D97-AF65-F5344CB8AC3E}">
        <p14:creationId xmlns:p14="http://schemas.microsoft.com/office/powerpoint/2010/main" val="3216907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3207C-337C-5744-B32B-244402CD9E30}" type="slidenum">
              <a:rPr lang="en-US" smtClean="0"/>
              <a:t>83</a:t>
            </a:fld>
            <a:endParaRPr lang="en-US"/>
          </a:p>
        </p:txBody>
      </p:sp>
    </p:spTree>
    <p:extLst>
      <p:ext uri="{BB962C8B-B14F-4D97-AF65-F5344CB8AC3E}">
        <p14:creationId xmlns:p14="http://schemas.microsoft.com/office/powerpoint/2010/main" val="389124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2/23/24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2/23/24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2/23/24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2/23/24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2/23/24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2/23/24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2/23/24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2/23/24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2/23/24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2/23/24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2/23/24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2/23/24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10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10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10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oleObject" Target="../embeddings/oleObject18.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6.emf"/><Relationship Id="rId7" Type="http://schemas.openxmlformats.org/officeDocument/2006/relationships/image" Target="../media/image14.emf"/><Relationship Id="rId12" Type="http://schemas.openxmlformats.org/officeDocument/2006/relationships/image" Target="../media/image18.png"/><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image" Target="../media/image17.png"/><Relationship Id="rId5" Type="http://schemas.openxmlformats.org/officeDocument/2006/relationships/image" Target="../media/image15.emf"/><Relationship Id="rId4" Type="http://schemas.openxmlformats.org/officeDocument/2006/relationships/oleObject" Target="../embeddings/oleObject14.bin"/><Relationship Id="rId9" Type="http://schemas.openxmlformats.org/officeDocument/2006/relationships/image" Target="../media/image13.emf"/></Relationships>
</file>

<file path=ppt/slides/_rels/slide9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Dynamic programming:</a:t>
            </a:r>
            <a:br>
              <a:rPr lang="en-US" dirty="0"/>
            </a:br>
            <a:r>
              <a:rPr lang="en-US" dirty="0"/>
              <a:t>Even More fun!</a:t>
            </a:r>
          </a:p>
        </p:txBody>
      </p:sp>
      <p:sp>
        <p:nvSpPr>
          <p:cNvPr id="3" name="Subtitle 2"/>
          <p:cNvSpPr>
            <a:spLocks noGrp="1"/>
          </p:cNvSpPr>
          <p:nvPr>
            <p:ph type="subTitle" idx="1"/>
          </p:nvPr>
        </p:nvSpPr>
        <p:spPr/>
        <p:txBody>
          <a:bodyPr>
            <a:normAutofit fontScale="92500" lnSpcReduction="20000"/>
          </a:bodyPr>
          <a:lstStyle/>
          <a:p>
            <a:r>
              <a:rPr lang="en-US" dirty="0"/>
              <a:t>David Kauchak</a:t>
            </a:r>
            <a:br>
              <a:rPr lang="en-US" dirty="0"/>
            </a:br>
            <a:r>
              <a:rPr lang="en-US" dirty="0"/>
              <a:t>CS 140 – Spring 2023</a:t>
            </a:r>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2172390" cy="523220"/>
          </a:xfrm>
          <a:prstGeom prst="rect">
            <a:avLst/>
          </a:prstGeom>
          <a:noFill/>
        </p:spPr>
        <p:txBody>
          <a:bodyPr wrap="none" rtlCol="0">
            <a:spAutoFit/>
          </a:bodyPr>
          <a:lstStyle/>
          <a:p>
            <a:r>
              <a:rPr lang="en-US" sz="2800" dirty="0"/>
              <a:t>     0   1   2   </a:t>
            </a:r>
          </a:p>
        </p:txBody>
      </p:sp>
      <p:sp>
        <p:nvSpPr>
          <p:cNvPr id="8" name="TextBox 7">
            <a:extLst>
              <a:ext uri="{FF2B5EF4-FFF2-40B4-BE49-F238E27FC236}">
                <a16:creationId xmlns:a16="http://schemas.microsoft.com/office/drawing/2014/main" id="{FB49E19F-1A2E-02D9-7D1C-F5EEB856BA30}"/>
              </a:ext>
            </a:extLst>
          </p:cNvPr>
          <p:cNvSpPr txBox="1"/>
          <p:nvPr/>
        </p:nvSpPr>
        <p:spPr>
          <a:xfrm>
            <a:off x="113152" y="5257800"/>
            <a:ext cx="2702984" cy="523220"/>
          </a:xfrm>
          <a:prstGeom prst="rect">
            <a:avLst/>
          </a:prstGeom>
          <a:noFill/>
        </p:spPr>
        <p:txBody>
          <a:bodyPr wrap="none" rtlCol="0">
            <a:spAutoFit/>
          </a:bodyPr>
          <a:lstStyle/>
          <a:p>
            <a:r>
              <a:rPr lang="en-US" sz="2800" dirty="0"/>
              <a:t>Choice:     1   1   </a:t>
            </a:r>
          </a:p>
        </p:txBody>
      </p:sp>
    </p:spTree>
    <p:extLst>
      <p:ext uri="{BB962C8B-B14F-4D97-AF65-F5344CB8AC3E}">
        <p14:creationId xmlns:p14="http://schemas.microsoft.com/office/powerpoint/2010/main" val="15325794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D775B6-4CB0-3E45-812D-FB46C198AD76}"/>
                  </a:ext>
                </a:extLst>
              </p:cNvPr>
              <p:cNvSpPr txBox="1"/>
              <p:nvPr/>
            </p:nvSpPr>
            <p:spPr>
              <a:xfrm>
                <a:off x="485250" y="2806638"/>
                <a:ext cx="8280798" cy="3785652"/>
              </a:xfrm>
              <a:prstGeom prst="rect">
                <a:avLst/>
              </a:prstGeom>
              <a:noFill/>
            </p:spPr>
            <p:txBody>
              <a:bodyPr wrap="square" rtlCol="0">
                <a:spAutoFit/>
              </a:bodyPr>
              <a:lstStyle/>
              <a:p>
                <a:r>
                  <a:rPr lang="en-US" sz="2000" dirty="0">
                    <a:solidFill>
                      <a:srgbClr val="FF0000"/>
                    </a:solidFill>
                  </a:rPr>
                  <a:t>What are the “smallest” possible subproblems?</a:t>
                </a:r>
              </a:p>
              <a:p>
                <a:r>
                  <a:rPr lang="en-US" sz="2000" dirty="0">
                    <a:solidFill>
                      <a:srgbClr val="0000FF"/>
                    </a:solidFill>
                  </a:rPr>
                  <a:t>Edit(X, “”) = </a:t>
                </a:r>
                <a:r>
                  <a:rPr lang="en-US" sz="2000" dirty="0" err="1">
                    <a:solidFill>
                      <a:srgbClr val="0000FF"/>
                    </a:solidFill>
                  </a:rPr>
                  <a:t>len</a:t>
                </a:r>
                <a:r>
                  <a:rPr lang="en-US" sz="2000" dirty="0">
                    <a:solidFill>
                      <a:srgbClr val="0000FF"/>
                    </a:solidFill>
                  </a:rPr>
                  <a:t>(X) and Edit(“”, Y) = </a:t>
                </a:r>
                <a:r>
                  <a:rPr lang="en-US" sz="2000" dirty="0" err="1">
                    <a:solidFill>
                      <a:srgbClr val="0000FF"/>
                    </a:solidFill>
                  </a:rPr>
                  <a:t>len</a:t>
                </a:r>
                <a:r>
                  <a:rPr lang="en-US" sz="2000" dirty="0">
                    <a:solidFill>
                      <a:srgbClr val="0000FF"/>
                    </a:solidFill>
                  </a:rPr>
                  <a:t>(Y)</a:t>
                </a:r>
              </a:p>
              <a:p>
                <a:endParaRPr lang="en-US" sz="2000" dirty="0">
                  <a:solidFill>
                    <a:srgbClr val="FF0000"/>
                  </a:solidFill>
                </a:endParaRPr>
              </a:p>
              <a:p>
                <a:r>
                  <a:rPr lang="en-US" sz="2000" dirty="0">
                    <a:solidFill>
                      <a:srgbClr val="FF0000"/>
                    </a:solidFill>
                  </a:rPr>
                  <a:t>To calculate </a:t>
                </a:r>
                <a14:m>
                  <m:oMath xmlns:m="http://schemas.openxmlformats.org/officeDocument/2006/math">
                    <m:r>
                      <a:rPr lang="en-US" sz="2000" i="1" dirty="0" smtClean="0">
                        <a:solidFill>
                          <a:srgbClr val="FF0000"/>
                        </a:solidFill>
                        <a:latin typeface="Cambria Math" panose="02040503050406030204" pitchFamily="18" charset="0"/>
                      </a:rPr>
                      <m:t>𝑑</m:t>
                    </m:r>
                    <m:r>
                      <a:rPr lang="en-US" sz="2000" i="1" dirty="0" smtClean="0">
                        <a:solidFill>
                          <a:srgbClr val="FF0000"/>
                        </a:solidFill>
                        <a:latin typeface="Cambria Math" panose="02040503050406030204" pitchFamily="18" charset="0"/>
                      </a:rPr>
                      <m:t>(</m:t>
                    </m:r>
                    <m:r>
                      <a:rPr lang="en-US" sz="2000" b="0" i="1" dirty="0" smtClean="0">
                        <a:solidFill>
                          <a:srgbClr val="FF0000"/>
                        </a:solidFill>
                        <a:latin typeface="Cambria Math" panose="02040503050406030204" pitchFamily="18" charset="0"/>
                      </a:rPr>
                      <m:t>𝑛</m:t>
                    </m:r>
                    <m:r>
                      <a:rPr lang="en-US" sz="2000" i="1" dirty="0" err="1" smtClean="0">
                        <a:solidFill>
                          <a:srgbClr val="FF0000"/>
                        </a:solidFill>
                        <a:latin typeface="Cambria Math" panose="02040503050406030204" pitchFamily="18" charset="0"/>
                      </a:rPr>
                      <m:t>,</m:t>
                    </m:r>
                    <m:r>
                      <a:rPr lang="en-US" sz="2000" b="0" i="1" dirty="0" smtClean="0">
                        <a:solidFill>
                          <a:srgbClr val="FF0000"/>
                        </a:solidFill>
                        <a:latin typeface="Cambria Math" panose="02040503050406030204" pitchFamily="18" charset="0"/>
                      </a:rPr>
                      <m:t>𝑚</m:t>
                    </m:r>
                    <m:r>
                      <a:rPr lang="en-US" sz="2000" i="1" dirty="0" smtClean="0">
                        <a:solidFill>
                          <a:srgbClr val="FF0000"/>
                        </a:solidFill>
                        <a:latin typeface="Cambria Math" panose="02040503050406030204" pitchFamily="18" charset="0"/>
                      </a:rPr>
                      <m:t>)</m:t>
                    </m:r>
                  </m:oMath>
                </a14:m>
                <a:r>
                  <a:rPr lang="en-US" sz="2000" dirty="0">
                    <a:solidFill>
                      <a:srgbClr val="FF0000"/>
                    </a:solidFill>
                  </a:rPr>
                  <a:t>, what are all the subproblems we need to calculate? This is the “table”.</a:t>
                </a:r>
              </a:p>
              <a:p>
                <a:r>
                  <a:rPr lang="en-US" sz="2000" dirty="0" err="1">
                    <a:solidFill>
                      <a:srgbClr val="0000FF"/>
                    </a:solidFill>
                  </a:rPr>
                  <a:t>i</a:t>
                </a:r>
                <a:r>
                  <a:rPr lang="en-US" sz="2000" dirty="0">
                    <a:solidFill>
                      <a:srgbClr val="0000FF"/>
                    </a:solidFill>
                  </a:rPr>
                  <a:t> &lt; n and j &lt; m</a:t>
                </a:r>
              </a:p>
              <a:p>
                <a:endParaRPr lang="en-US" sz="2000" dirty="0">
                  <a:solidFill>
                    <a:srgbClr val="FF0000"/>
                  </a:solidFill>
                </a:endParaRPr>
              </a:p>
              <a:p>
                <a:r>
                  <a:rPr lang="en-US" sz="2000" dirty="0">
                    <a:solidFill>
                      <a:srgbClr val="FF0000"/>
                    </a:solidFill>
                  </a:rPr>
                  <a:t>How should we fill in the table?</a:t>
                </a:r>
              </a:p>
              <a:p>
                <a:r>
                  <a:rPr lang="en-US" sz="2000" dirty="0" err="1">
                    <a:solidFill>
                      <a:srgbClr val="0000FF"/>
                    </a:solidFill>
                    <a:latin typeface="Courier" pitchFamily="2" charset="0"/>
                  </a:rPr>
                  <a:t>i</a:t>
                </a:r>
                <a:r>
                  <a:rPr lang="en-US" sz="2000" dirty="0">
                    <a:solidFill>
                      <a:srgbClr val="0000FF"/>
                    </a:solidFill>
                    <a:latin typeface="Courier" pitchFamily="2" charset="0"/>
                  </a:rPr>
                  <a:t> = 1…, j = 1…</a:t>
                </a:r>
              </a:p>
              <a:p>
                <a:endParaRPr lang="en-US" sz="2000" dirty="0">
                  <a:solidFill>
                    <a:srgbClr val="FF0000"/>
                  </a:solidFill>
                </a:endParaRPr>
              </a:p>
              <a:p>
                <a:r>
                  <a:rPr lang="en-US" sz="2000" dirty="0">
                    <a:solidFill>
                      <a:srgbClr val="FF0000"/>
                    </a:solidFill>
                  </a:rPr>
                  <a:t>Where will the answer be?</a:t>
                </a:r>
              </a:p>
              <a:p>
                <a:r>
                  <a:rPr lang="en-US" sz="2000" dirty="0">
                    <a:solidFill>
                      <a:srgbClr val="0000FF"/>
                    </a:solidFill>
                  </a:rPr>
                  <a:t>d[</a:t>
                </a:r>
                <a:r>
                  <a:rPr lang="en-US" sz="2000" dirty="0" err="1">
                    <a:solidFill>
                      <a:srgbClr val="0000FF"/>
                    </a:solidFill>
                  </a:rPr>
                  <a:t>n,m</a:t>
                </a:r>
                <a:r>
                  <a:rPr lang="en-US" sz="2000" dirty="0">
                    <a:solidFill>
                      <a:srgbClr val="0000FF"/>
                    </a:solidFill>
                  </a:rPr>
                  <a:t>]</a:t>
                </a:r>
              </a:p>
            </p:txBody>
          </p:sp>
        </mc:Choice>
        <mc:Fallback xmlns="">
          <p:sp>
            <p:nvSpPr>
              <p:cNvPr id="7" name="TextBox 6">
                <a:extLst>
                  <a:ext uri="{FF2B5EF4-FFF2-40B4-BE49-F238E27FC236}">
                    <a16:creationId xmlns:a16="http://schemas.microsoft.com/office/drawing/2014/main" id="{5BD775B6-4CB0-3E45-812D-FB46C198AD76}"/>
                  </a:ext>
                </a:extLst>
              </p:cNvPr>
              <p:cNvSpPr txBox="1">
                <a:spLocks noRot="1" noChangeAspect="1" noMove="1" noResize="1" noEditPoints="1" noAdjustHandles="1" noChangeArrowheads="1" noChangeShapeType="1" noTextEdit="1"/>
              </p:cNvSpPr>
              <p:nvPr/>
            </p:nvSpPr>
            <p:spPr>
              <a:xfrm>
                <a:off x="485250" y="2806638"/>
                <a:ext cx="8280798" cy="3785652"/>
              </a:xfrm>
              <a:prstGeom prst="rect">
                <a:avLst/>
              </a:prstGeom>
              <a:blipFill>
                <a:blip r:embed="rId3"/>
                <a:stretch>
                  <a:fillRect l="-613" t="-669" r="-919" b="-1672"/>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4" imgW="102400100" imgH="16383000" progId="Equation.3">
                  <p:embed/>
                </p:oleObj>
              </mc:Choice>
              <mc:Fallback>
                <p:oleObj name="Equation" r:id="rId4" imgW="102400100" imgH="16383000" progId="Equation.3">
                  <p:embed/>
                  <p:pic>
                    <p:nvPicPr>
                      <p:cNvPr id="5" name="Object 4">
                        <a:extLst>
                          <a:ext uri="{FF2B5EF4-FFF2-40B4-BE49-F238E27FC236}">
                            <a16:creationId xmlns:a16="http://schemas.microsoft.com/office/drawing/2014/main" id="{CDEDBFF6-0608-F840-A356-C8F15ABC6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134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a:bodyPr>
          <a:lstStyle/>
          <a:p>
            <a:pPr eaLnBrk="1" hangingPunct="1">
              <a:defRPr/>
            </a:pPr>
            <a:r>
              <a:rPr lang="en-US" dirty="0"/>
              <a:t>2</a:t>
            </a:r>
            <a:r>
              <a:rPr lang="en-US" dirty="0">
                <a:cs typeface="+mj-cs"/>
              </a:rPr>
              <a:t>: DP solution (bottom-up)</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nvGraphicFramePr>
        <p:xfrm>
          <a:off x="990600" y="1676400"/>
          <a:ext cx="6788150" cy="1085850"/>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7881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7FB1091E-123A-484F-9C13-B0C0FCDD36EB}"/>
              </a:ext>
            </a:extLst>
          </p:cNvPr>
          <p:cNvGraphicFramePr>
            <a:graphicFrameLocks noChangeAspect="1"/>
          </p:cNvGraphicFramePr>
          <p:nvPr/>
        </p:nvGraphicFramePr>
        <p:xfrm>
          <a:off x="1295400" y="2971800"/>
          <a:ext cx="6096000" cy="3506788"/>
        </p:xfrm>
        <a:graphic>
          <a:graphicData uri="http://schemas.openxmlformats.org/presentationml/2006/ole">
            <mc:AlternateContent xmlns:mc="http://schemas.openxmlformats.org/markup-compatibility/2006">
              <mc:Choice xmlns:v="urn:schemas-microsoft-com:vml" Requires="v">
                <p:oleObj name="Bitmap Image" r:id="rId4" imgW="6159500" imgH="3543300" progId="Paint.Picture">
                  <p:embed/>
                </p:oleObj>
              </mc:Choice>
              <mc:Fallback>
                <p:oleObj name="Bitmap Image" r:id="rId4" imgW="6159500" imgH="3543300" progId="Paint.Picture">
                  <p:embed/>
                  <p:pic>
                    <p:nvPicPr>
                      <p:cNvPr id="5" name="Object 8">
                        <a:extLst>
                          <a:ext uri="{FF2B5EF4-FFF2-40B4-BE49-F238E27FC236}">
                            <a16:creationId xmlns:a16="http://schemas.microsoft.com/office/drawing/2014/main" id="{7FB1091E-123A-484F-9C13-B0C0FCDD3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6096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32384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a:bodyPr>
          <a:lstStyle/>
          <a:p>
            <a:pPr eaLnBrk="1" hangingPunct="1">
              <a:defRPr/>
            </a:pPr>
            <a:r>
              <a:rPr lang="en-US" dirty="0">
                <a:cs typeface="+mj-cs"/>
              </a:rPr>
              <a:t>3: analysis</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nvGraphicFramePr>
        <p:xfrm>
          <a:off x="990600" y="1676400"/>
          <a:ext cx="6788150" cy="1085850"/>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7881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7FB1091E-123A-484F-9C13-B0C0FCDD36EB}"/>
              </a:ext>
            </a:extLst>
          </p:cNvPr>
          <p:cNvGraphicFramePr>
            <a:graphicFrameLocks noChangeAspect="1"/>
          </p:cNvGraphicFramePr>
          <p:nvPr/>
        </p:nvGraphicFramePr>
        <p:xfrm>
          <a:off x="1295400" y="2971800"/>
          <a:ext cx="6096000" cy="3506788"/>
        </p:xfrm>
        <a:graphic>
          <a:graphicData uri="http://schemas.openxmlformats.org/presentationml/2006/ole">
            <mc:AlternateContent xmlns:mc="http://schemas.openxmlformats.org/markup-compatibility/2006">
              <mc:Choice xmlns:v="urn:schemas-microsoft-com:vml" Requires="v">
                <p:oleObj name="Bitmap Image" r:id="rId4" imgW="6159500" imgH="3543300" progId="Paint.Picture">
                  <p:embed/>
                </p:oleObj>
              </mc:Choice>
              <mc:Fallback>
                <p:oleObj name="Bitmap Image" r:id="rId4" imgW="6159500" imgH="3543300" progId="Paint.Picture">
                  <p:embed/>
                  <p:pic>
                    <p:nvPicPr>
                      <p:cNvPr id="5" name="Object 8">
                        <a:extLst>
                          <a:ext uri="{FF2B5EF4-FFF2-40B4-BE49-F238E27FC236}">
                            <a16:creationId xmlns:a16="http://schemas.microsoft.com/office/drawing/2014/main" id="{7FB1091E-123A-484F-9C13-B0C0FCDD3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6096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EEDA904A-8E6D-BA4D-89DF-4C88C5827E73}"/>
              </a:ext>
            </a:extLst>
          </p:cNvPr>
          <p:cNvSpPr txBox="1"/>
          <p:nvPr/>
        </p:nvSpPr>
        <p:spPr>
          <a:xfrm>
            <a:off x="4634941" y="3340199"/>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30354133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a:bodyPr>
          <a:lstStyle/>
          <a:p>
            <a:pPr eaLnBrk="1" hangingPunct="1">
              <a:defRPr/>
            </a:pPr>
            <a:r>
              <a:rPr lang="en-US" dirty="0">
                <a:cs typeface="+mj-cs"/>
              </a:rPr>
              <a:t>3: analysis</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nvGraphicFramePr>
        <p:xfrm>
          <a:off x="990600" y="1676400"/>
          <a:ext cx="6788150" cy="1085850"/>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67881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8">
            <a:extLst>
              <a:ext uri="{FF2B5EF4-FFF2-40B4-BE49-F238E27FC236}">
                <a16:creationId xmlns:a16="http://schemas.microsoft.com/office/drawing/2014/main" id="{7FB1091E-123A-484F-9C13-B0C0FCDD36EB}"/>
              </a:ext>
            </a:extLst>
          </p:cNvPr>
          <p:cNvGraphicFramePr>
            <a:graphicFrameLocks noChangeAspect="1"/>
          </p:cNvGraphicFramePr>
          <p:nvPr/>
        </p:nvGraphicFramePr>
        <p:xfrm>
          <a:off x="1295400" y="2971800"/>
          <a:ext cx="6096000" cy="3506788"/>
        </p:xfrm>
        <a:graphic>
          <a:graphicData uri="http://schemas.openxmlformats.org/presentationml/2006/ole">
            <mc:AlternateContent xmlns:mc="http://schemas.openxmlformats.org/markup-compatibility/2006">
              <mc:Choice xmlns:v="urn:schemas-microsoft-com:vml" Requires="v">
                <p:oleObj name="Bitmap Image" r:id="rId4" imgW="6159500" imgH="3543300" progId="Paint.Picture">
                  <p:embed/>
                </p:oleObj>
              </mc:Choice>
              <mc:Fallback>
                <p:oleObj name="Bitmap Image" r:id="rId4" imgW="6159500" imgH="3543300" progId="Paint.Picture">
                  <p:embed/>
                  <p:pic>
                    <p:nvPicPr>
                      <p:cNvPr id="5" name="Object 8">
                        <a:extLst>
                          <a:ext uri="{FF2B5EF4-FFF2-40B4-BE49-F238E27FC236}">
                            <a16:creationId xmlns:a16="http://schemas.microsoft.com/office/drawing/2014/main" id="{7FB1091E-123A-484F-9C13-B0C0FCDD3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6096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EEDA904A-8E6D-BA4D-89DF-4C88C5827E73}"/>
              </a:ext>
            </a:extLst>
          </p:cNvPr>
          <p:cNvSpPr txBox="1"/>
          <p:nvPr/>
        </p:nvSpPr>
        <p:spPr>
          <a:xfrm>
            <a:off x="4634941" y="3340199"/>
            <a:ext cx="4112023"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r>
              <a:rPr lang="en-US" sz="2800" dirty="0"/>
              <a:t> </a:t>
            </a:r>
          </a:p>
          <a:p>
            <a:endParaRPr lang="en-US" sz="2800" dirty="0"/>
          </a:p>
          <a:p>
            <a:r>
              <a:rPr lang="en-US" sz="2800" dirty="0"/>
              <a:t>Running time: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(nm)</a:t>
            </a:r>
            <a:endParaRPr lang="el-GR" altLang="en-US" sz="2800" dirty="0">
              <a:cs typeface="Arial" panose="020B0604020202020204" pitchFamily="34" charset="0"/>
            </a:endParaRPr>
          </a:p>
        </p:txBody>
      </p:sp>
    </p:spTree>
    <p:extLst>
      <p:ext uri="{BB962C8B-B14F-4D97-AF65-F5344CB8AC3E}">
        <p14:creationId xmlns:p14="http://schemas.microsoft.com/office/powerpoint/2010/main" val="6083118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B3426B3-EAD5-B149-A2B6-A1D38DD290F7}"/>
              </a:ext>
            </a:extLst>
          </p:cNvPr>
          <p:cNvSpPr>
            <a:spLocks noGrp="1" noChangeArrowheads="1"/>
          </p:cNvSpPr>
          <p:nvPr>
            <p:ph type="title"/>
          </p:nvPr>
        </p:nvSpPr>
        <p:spPr/>
        <p:txBody>
          <a:bodyPr/>
          <a:lstStyle/>
          <a:p>
            <a:pPr eaLnBrk="1" hangingPunct="1">
              <a:defRPr/>
            </a:pPr>
            <a:r>
              <a:rPr lang="en-US" dirty="0">
                <a:cs typeface="+mj-cs"/>
              </a:rPr>
              <a:t>Edit distance variants</a:t>
            </a:r>
          </a:p>
        </p:txBody>
      </p:sp>
      <p:sp>
        <p:nvSpPr>
          <p:cNvPr id="55299" name="Rectangle 3">
            <a:extLst>
              <a:ext uri="{FF2B5EF4-FFF2-40B4-BE49-F238E27FC236}">
                <a16:creationId xmlns:a16="http://schemas.microsoft.com/office/drawing/2014/main" id="{63279076-ADDB-6542-A127-A0D67E69ED00}"/>
              </a:ext>
            </a:extLst>
          </p:cNvPr>
          <p:cNvSpPr>
            <a:spLocks noGrp="1" noChangeArrowheads="1"/>
          </p:cNvSpPr>
          <p:nvPr>
            <p:ph type="body" idx="1"/>
          </p:nvPr>
        </p:nvSpPr>
        <p:spPr/>
        <p:txBody>
          <a:bodyPr>
            <a:normAutofit lnSpcReduction="10000"/>
          </a:bodyPr>
          <a:lstStyle/>
          <a:p>
            <a:pPr eaLnBrk="1" hangingPunct="1">
              <a:lnSpc>
                <a:spcPct val="90000"/>
              </a:lnSpc>
              <a:buFont typeface="Wingdings" charset="0"/>
              <a:buChar char="l"/>
              <a:defRPr/>
            </a:pPr>
            <a:r>
              <a:rPr lang="en-US" sz="2400" dirty="0">
                <a:cs typeface="+mn-cs"/>
              </a:rPr>
              <a:t>Only include insertions and deletions</a:t>
            </a:r>
          </a:p>
          <a:p>
            <a:pPr lvl="1" eaLnBrk="1" hangingPunct="1">
              <a:lnSpc>
                <a:spcPct val="90000"/>
              </a:lnSpc>
              <a:buFont typeface="Wingdings" charset="0"/>
              <a:buChar char="l"/>
              <a:defRPr/>
            </a:pPr>
            <a:r>
              <a:rPr lang="en-US" sz="2000" dirty="0">
                <a:solidFill>
                  <a:srgbClr val="FF0000"/>
                </a:solidFill>
              </a:rPr>
              <a:t>What does this do to substitutions?</a:t>
            </a:r>
          </a:p>
          <a:p>
            <a:pPr lvl="1" eaLnBrk="1" hangingPunct="1">
              <a:lnSpc>
                <a:spcPct val="90000"/>
              </a:lnSpc>
              <a:buFont typeface="Wingdings" charset="0"/>
              <a:buChar char="l"/>
              <a:defRPr/>
            </a:pPr>
            <a:endParaRPr lang="en-US" sz="2000" dirty="0">
              <a:solidFill>
                <a:srgbClr val="FF0000"/>
              </a:solidFill>
            </a:endParaRPr>
          </a:p>
          <a:p>
            <a:pPr eaLnBrk="1" hangingPunct="1">
              <a:lnSpc>
                <a:spcPct val="90000"/>
              </a:lnSpc>
              <a:buFont typeface="Wingdings" charset="0"/>
              <a:buChar char="l"/>
              <a:defRPr/>
            </a:pPr>
            <a:r>
              <a:rPr lang="en-US" sz="2400" dirty="0">
                <a:cs typeface="+mn-cs"/>
              </a:rPr>
              <a:t>Include swaps, i.e. swapping two adjacent characters counts as one edit</a:t>
            </a:r>
          </a:p>
          <a:p>
            <a:pPr eaLnBrk="1" hangingPunct="1">
              <a:lnSpc>
                <a:spcPct val="90000"/>
              </a:lnSpc>
              <a:buFont typeface="Wingdings" charset="0"/>
              <a:buChar char="l"/>
              <a:defRPr/>
            </a:pPr>
            <a:endParaRPr lang="en-US" sz="2400" dirty="0">
              <a:cs typeface="+mn-cs"/>
            </a:endParaRPr>
          </a:p>
          <a:p>
            <a:pPr eaLnBrk="1" hangingPunct="1">
              <a:lnSpc>
                <a:spcPct val="90000"/>
              </a:lnSpc>
              <a:buFont typeface="Wingdings" charset="0"/>
              <a:buChar char="l"/>
              <a:defRPr/>
            </a:pPr>
            <a:r>
              <a:rPr lang="en-US" sz="2400" dirty="0">
                <a:cs typeface="+mn-cs"/>
              </a:rPr>
              <a:t>Weight insertion, deletion and substitution differently</a:t>
            </a:r>
          </a:p>
          <a:p>
            <a:pPr eaLnBrk="1" hangingPunct="1">
              <a:lnSpc>
                <a:spcPct val="90000"/>
              </a:lnSpc>
              <a:buFont typeface="Wingdings" charset="0"/>
              <a:buChar char="l"/>
              <a:defRPr/>
            </a:pPr>
            <a:endParaRPr lang="en-US" sz="2400" dirty="0">
              <a:cs typeface="+mn-cs"/>
            </a:endParaRPr>
          </a:p>
          <a:p>
            <a:pPr eaLnBrk="1" hangingPunct="1">
              <a:lnSpc>
                <a:spcPct val="90000"/>
              </a:lnSpc>
              <a:buFont typeface="Wingdings" charset="0"/>
              <a:buChar char="l"/>
              <a:defRPr/>
            </a:pPr>
            <a:r>
              <a:rPr lang="en-US" sz="2400" dirty="0">
                <a:cs typeface="+mn-cs"/>
              </a:rPr>
              <a:t>Weight </a:t>
            </a:r>
            <a:r>
              <a:rPr lang="en-US" sz="2400" b="1" dirty="0">
                <a:cs typeface="+mn-cs"/>
              </a:rPr>
              <a:t>specific</a:t>
            </a:r>
            <a:r>
              <a:rPr lang="en-US" sz="2400" dirty="0">
                <a:cs typeface="+mn-cs"/>
              </a:rPr>
              <a:t> character insertion, deletion and substitutions differently</a:t>
            </a:r>
          </a:p>
          <a:p>
            <a:pPr eaLnBrk="1" hangingPunct="1">
              <a:lnSpc>
                <a:spcPct val="90000"/>
              </a:lnSpc>
              <a:buFont typeface="Wingdings" charset="0"/>
              <a:buChar char="l"/>
              <a:defRPr/>
            </a:pPr>
            <a:endParaRPr lang="en-US" sz="2400" dirty="0">
              <a:cs typeface="+mn-cs"/>
            </a:endParaRPr>
          </a:p>
          <a:p>
            <a:pPr eaLnBrk="1" hangingPunct="1">
              <a:lnSpc>
                <a:spcPct val="90000"/>
              </a:lnSpc>
              <a:buFont typeface="Wingdings" charset="0"/>
              <a:buChar char="l"/>
              <a:defRPr/>
            </a:pPr>
            <a:r>
              <a:rPr lang="en-US" sz="2400" dirty="0">
                <a:cs typeface="+mn-cs"/>
              </a:rPr>
              <a:t>Length normalize the edit distance</a:t>
            </a:r>
            <a:endParaRPr lang="en-US" sz="2400" b="1" dirty="0">
              <a:cs typeface="+mn-cs"/>
            </a:endParaRPr>
          </a:p>
        </p:txBody>
      </p:sp>
    </p:spTree>
    <p:extLst>
      <p:ext uri="{BB962C8B-B14F-4D97-AF65-F5344CB8AC3E}">
        <p14:creationId xmlns:p14="http://schemas.microsoft.com/office/powerpoint/2010/main" val="839841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FB81-61A2-B7A8-ED56-CF5A1CF90E25}"/>
              </a:ext>
            </a:extLst>
          </p:cNvPr>
          <p:cNvSpPr>
            <a:spLocks noGrp="1"/>
          </p:cNvSpPr>
          <p:nvPr>
            <p:ph type="title"/>
          </p:nvPr>
        </p:nvSpPr>
        <p:spPr/>
        <p:txBody>
          <a:bodyPr/>
          <a:lstStyle/>
          <a:p>
            <a:r>
              <a:rPr lang="en-US" dirty="0"/>
              <a:t>DP in practice</a:t>
            </a:r>
          </a:p>
        </p:txBody>
      </p:sp>
      <p:pic>
        <p:nvPicPr>
          <p:cNvPr id="5" name="Picture 4">
            <a:extLst>
              <a:ext uri="{FF2B5EF4-FFF2-40B4-BE49-F238E27FC236}">
                <a16:creationId xmlns:a16="http://schemas.microsoft.com/office/drawing/2014/main" id="{6BE22968-4A02-6FFA-A5A2-67CEB3D95B0D}"/>
              </a:ext>
            </a:extLst>
          </p:cNvPr>
          <p:cNvPicPr>
            <a:picLocks noChangeAspect="1"/>
          </p:cNvPicPr>
          <p:nvPr/>
        </p:nvPicPr>
        <p:blipFill>
          <a:blip r:embed="rId2"/>
          <a:stretch>
            <a:fillRect/>
          </a:stretch>
        </p:blipFill>
        <p:spPr>
          <a:xfrm>
            <a:off x="2423698" y="1489291"/>
            <a:ext cx="3800121" cy="5290685"/>
          </a:xfrm>
          <a:prstGeom prst="rect">
            <a:avLst/>
          </a:prstGeom>
        </p:spPr>
      </p:pic>
    </p:spTree>
    <p:extLst>
      <p:ext uri="{BB962C8B-B14F-4D97-AF65-F5344CB8AC3E}">
        <p14:creationId xmlns:p14="http://schemas.microsoft.com/office/powerpoint/2010/main" val="35007896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9074-6ED4-D1E8-D8BE-44D35356C82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FFBFFB5-C3AA-6CB0-D1FC-00FE023B0BBB}"/>
              </a:ext>
            </a:extLst>
          </p:cNvPr>
          <p:cNvPicPr>
            <a:picLocks noChangeAspect="1"/>
          </p:cNvPicPr>
          <p:nvPr/>
        </p:nvPicPr>
        <p:blipFill>
          <a:blip r:embed="rId2"/>
          <a:stretch>
            <a:fillRect/>
          </a:stretch>
        </p:blipFill>
        <p:spPr>
          <a:xfrm>
            <a:off x="1424858" y="1701800"/>
            <a:ext cx="5367750" cy="4620342"/>
          </a:xfrm>
          <a:prstGeom prst="rect">
            <a:avLst/>
          </a:prstGeom>
        </p:spPr>
      </p:pic>
    </p:spTree>
    <p:extLst>
      <p:ext uri="{BB962C8B-B14F-4D97-AF65-F5344CB8AC3E}">
        <p14:creationId xmlns:p14="http://schemas.microsoft.com/office/powerpoint/2010/main" val="41544470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243E-6403-A549-8355-673CB5F586DB}"/>
              </a:ext>
            </a:extLst>
          </p:cNvPr>
          <p:cNvSpPr>
            <a:spLocks noGrp="1"/>
          </p:cNvSpPr>
          <p:nvPr>
            <p:ph type="title"/>
          </p:nvPr>
        </p:nvSpPr>
        <p:spPr/>
        <p:txBody>
          <a:bodyPr/>
          <a:lstStyle/>
          <a:p>
            <a:r>
              <a:rPr lang="en-US" dirty="0"/>
              <a:t>Skiers and Skis</a:t>
            </a:r>
          </a:p>
        </p:txBody>
      </p:sp>
      <p:sp>
        <p:nvSpPr>
          <p:cNvPr id="3" name="Content Placeholder 2">
            <a:extLst>
              <a:ext uri="{FF2B5EF4-FFF2-40B4-BE49-F238E27FC236}">
                <a16:creationId xmlns:a16="http://schemas.microsoft.com/office/drawing/2014/main" id="{F05C5E24-C638-7041-80AF-F25053F4B09E}"/>
              </a:ext>
            </a:extLst>
          </p:cNvPr>
          <p:cNvSpPr>
            <a:spLocks noGrp="1"/>
          </p:cNvSpPr>
          <p:nvPr>
            <p:ph sz="quarter" idx="1"/>
          </p:nvPr>
        </p:nvSpPr>
        <p:spPr/>
        <p:txBody>
          <a:bodyPr/>
          <a:lstStyle/>
          <a:p>
            <a:pPr marL="0" indent="0">
              <a:buNone/>
            </a:pPr>
            <a:r>
              <a:rPr lang="en-US" dirty="0"/>
              <a:t>Skis:     1 5 5 7 9 12 12 13</a:t>
            </a:r>
          </a:p>
          <a:p>
            <a:pPr marL="0" indent="0">
              <a:buNone/>
            </a:pPr>
            <a:r>
              <a:rPr lang="en-US" dirty="0"/>
              <a:t>Skiers:  6 7 7 10 12</a:t>
            </a:r>
          </a:p>
        </p:txBody>
      </p:sp>
      <p:sp>
        <p:nvSpPr>
          <p:cNvPr id="4" name="TextBox 3">
            <a:extLst>
              <a:ext uri="{FF2B5EF4-FFF2-40B4-BE49-F238E27FC236}">
                <a16:creationId xmlns:a16="http://schemas.microsoft.com/office/drawing/2014/main" id="{5E03370C-AE87-FF45-8BF2-D732586386CB}"/>
              </a:ext>
            </a:extLst>
          </p:cNvPr>
          <p:cNvSpPr txBox="1"/>
          <p:nvPr/>
        </p:nvSpPr>
        <p:spPr>
          <a:xfrm>
            <a:off x="1870842" y="3765331"/>
            <a:ext cx="4515916" cy="523220"/>
          </a:xfrm>
          <a:prstGeom prst="rect">
            <a:avLst/>
          </a:prstGeom>
          <a:noFill/>
        </p:spPr>
        <p:txBody>
          <a:bodyPr wrap="none" rtlCol="0">
            <a:spAutoFit/>
          </a:bodyPr>
          <a:lstStyle/>
          <a:p>
            <a:r>
              <a:rPr lang="en-US" sz="2800" dirty="0">
                <a:solidFill>
                  <a:srgbClr val="FF0000"/>
                </a:solidFill>
              </a:rPr>
              <a:t>What is the optimal matching?</a:t>
            </a:r>
          </a:p>
        </p:txBody>
      </p:sp>
    </p:spTree>
    <p:extLst>
      <p:ext uri="{BB962C8B-B14F-4D97-AF65-F5344CB8AC3E}">
        <p14:creationId xmlns:p14="http://schemas.microsoft.com/office/powerpoint/2010/main" val="10780707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D85699-3AFA-E144-BB50-CAC38559041C}"/>
              </a:ext>
            </a:extLst>
          </p:cNvPr>
          <p:cNvPicPr>
            <a:picLocks noChangeAspect="1"/>
          </p:cNvPicPr>
          <p:nvPr/>
        </p:nvPicPr>
        <p:blipFill>
          <a:blip r:embed="rId2"/>
          <a:stretch>
            <a:fillRect/>
          </a:stretch>
        </p:blipFill>
        <p:spPr>
          <a:xfrm>
            <a:off x="197597" y="1116853"/>
            <a:ext cx="6680848" cy="5248088"/>
          </a:xfrm>
          <a:prstGeom prst="rect">
            <a:avLst/>
          </a:prstGeom>
        </p:spPr>
      </p:pic>
      <p:sp>
        <p:nvSpPr>
          <p:cNvPr id="4" name="Rectangle 3">
            <a:extLst>
              <a:ext uri="{FF2B5EF4-FFF2-40B4-BE49-F238E27FC236}">
                <a16:creationId xmlns:a16="http://schemas.microsoft.com/office/drawing/2014/main" id="{104C7F21-E9BA-814C-BED7-89556745BF03}"/>
              </a:ext>
            </a:extLst>
          </p:cNvPr>
          <p:cNvSpPr/>
          <p:nvPr/>
        </p:nvSpPr>
        <p:spPr>
          <a:xfrm>
            <a:off x="4572000" y="123727"/>
            <a:ext cx="3540328" cy="307777"/>
          </a:xfrm>
          <a:prstGeom prst="rect">
            <a:avLst/>
          </a:prstGeom>
        </p:spPr>
        <p:txBody>
          <a:bodyPr wrap="none">
            <a:spAutoFit/>
          </a:bodyPr>
          <a:lstStyle/>
          <a:p>
            <a:r>
              <a:rPr lang="en-US" sz="1400" dirty="0"/>
              <a:t>https://</a:t>
            </a:r>
            <a:r>
              <a:rPr lang="en-US" sz="1400" dirty="0" err="1"/>
              <a:t>leetcode.com</a:t>
            </a:r>
            <a:r>
              <a:rPr lang="en-US" sz="1400" dirty="0"/>
              <a:t>/problems/house-robber/</a:t>
            </a:r>
          </a:p>
        </p:txBody>
      </p:sp>
    </p:spTree>
    <p:extLst>
      <p:ext uri="{BB962C8B-B14F-4D97-AF65-F5344CB8AC3E}">
        <p14:creationId xmlns:p14="http://schemas.microsoft.com/office/powerpoint/2010/main" val="21720188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6A7236-BCF6-3045-8A79-9803402D2B33}"/>
              </a:ext>
            </a:extLst>
          </p:cNvPr>
          <p:cNvPicPr>
            <a:picLocks noChangeAspect="1"/>
          </p:cNvPicPr>
          <p:nvPr/>
        </p:nvPicPr>
        <p:blipFill>
          <a:blip r:embed="rId2"/>
          <a:stretch>
            <a:fillRect/>
          </a:stretch>
        </p:blipFill>
        <p:spPr>
          <a:xfrm>
            <a:off x="264085" y="127379"/>
            <a:ext cx="6020174" cy="6603242"/>
          </a:xfrm>
          <a:prstGeom prst="rect">
            <a:avLst/>
          </a:prstGeom>
        </p:spPr>
      </p:pic>
      <p:sp>
        <p:nvSpPr>
          <p:cNvPr id="5" name="Rectangle 4">
            <a:extLst>
              <a:ext uri="{FF2B5EF4-FFF2-40B4-BE49-F238E27FC236}">
                <a16:creationId xmlns:a16="http://schemas.microsoft.com/office/drawing/2014/main" id="{0FB3D1E8-4A26-F543-9E8E-AAFA4711743B}"/>
              </a:ext>
            </a:extLst>
          </p:cNvPr>
          <p:cNvSpPr/>
          <p:nvPr/>
        </p:nvSpPr>
        <p:spPr>
          <a:xfrm>
            <a:off x="4572000" y="0"/>
            <a:ext cx="4572000" cy="276999"/>
          </a:xfrm>
          <a:prstGeom prst="rect">
            <a:avLst/>
          </a:prstGeom>
        </p:spPr>
        <p:txBody>
          <a:bodyPr>
            <a:spAutoFit/>
          </a:bodyPr>
          <a:lstStyle/>
          <a:p>
            <a:r>
              <a:rPr lang="en-US" sz="1200" dirty="0"/>
              <a:t>https://</a:t>
            </a:r>
            <a:r>
              <a:rPr lang="en-US" sz="1200" dirty="0" err="1"/>
              <a:t>leetcode.com</a:t>
            </a:r>
            <a:r>
              <a:rPr lang="en-US" sz="1200" dirty="0"/>
              <a:t>/problems/interleaving-string/description/</a:t>
            </a:r>
          </a:p>
        </p:txBody>
      </p:sp>
    </p:spTree>
    <p:extLst>
      <p:ext uri="{BB962C8B-B14F-4D97-AF65-F5344CB8AC3E}">
        <p14:creationId xmlns:p14="http://schemas.microsoft.com/office/powerpoint/2010/main" val="49527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2371162" cy="523220"/>
          </a:xfrm>
          <a:prstGeom prst="rect">
            <a:avLst/>
          </a:prstGeom>
          <a:noFill/>
        </p:spPr>
        <p:txBody>
          <a:bodyPr wrap="none" rtlCol="0">
            <a:spAutoFit/>
          </a:bodyPr>
          <a:lstStyle/>
          <a:p>
            <a:r>
              <a:rPr lang="en-US" sz="2800" dirty="0"/>
              <a:t>     0   1   2   6</a:t>
            </a:r>
          </a:p>
        </p:txBody>
      </p:sp>
      <p:sp>
        <p:nvSpPr>
          <p:cNvPr id="7" name="TextBox 6">
            <a:extLst>
              <a:ext uri="{FF2B5EF4-FFF2-40B4-BE49-F238E27FC236}">
                <a16:creationId xmlns:a16="http://schemas.microsoft.com/office/drawing/2014/main" id="{195D5AA4-A962-A547-A0A7-9706C6CF31C7}"/>
              </a:ext>
            </a:extLst>
          </p:cNvPr>
          <p:cNvSpPr txBox="1"/>
          <p:nvPr/>
        </p:nvSpPr>
        <p:spPr>
          <a:xfrm>
            <a:off x="2636374" y="3195657"/>
            <a:ext cx="1611339" cy="646331"/>
          </a:xfrm>
          <a:prstGeom prst="rect">
            <a:avLst/>
          </a:prstGeom>
          <a:noFill/>
        </p:spPr>
        <p:txBody>
          <a:bodyPr wrap="none" rtlCol="0">
            <a:spAutoFit/>
          </a:bodyPr>
          <a:lstStyle/>
          <a:p>
            <a:r>
              <a:rPr lang="en-US" dirty="0">
                <a:solidFill>
                  <a:srgbClr val="0000FF"/>
                </a:solidFill>
              </a:rPr>
              <a:t>3: 6 + R[0] = 6</a:t>
            </a:r>
          </a:p>
          <a:p>
            <a:r>
              <a:rPr lang="en-US" dirty="0"/>
              <a:t>1: 1 + R[2] = 3</a:t>
            </a:r>
          </a:p>
        </p:txBody>
      </p:sp>
      <p:sp>
        <p:nvSpPr>
          <p:cNvPr id="8" name="TextBox 7">
            <a:extLst>
              <a:ext uri="{FF2B5EF4-FFF2-40B4-BE49-F238E27FC236}">
                <a16:creationId xmlns:a16="http://schemas.microsoft.com/office/drawing/2014/main" id="{06A1D74E-2C12-6BD4-715E-A7B37A4DB13F}"/>
              </a:ext>
            </a:extLst>
          </p:cNvPr>
          <p:cNvSpPr txBox="1"/>
          <p:nvPr/>
        </p:nvSpPr>
        <p:spPr>
          <a:xfrm>
            <a:off x="113152" y="5257800"/>
            <a:ext cx="3199915" cy="523220"/>
          </a:xfrm>
          <a:prstGeom prst="rect">
            <a:avLst/>
          </a:prstGeom>
          <a:noFill/>
        </p:spPr>
        <p:txBody>
          <a:bodyPr wrap="none" rtlCol="0">
            <a:spAutoFit/>
          </a:bodyPr>
          <a:lstStyle/>
          <a:p>
            <a:r>
              <a:rPr lang="en-US" sz="2800" dirty="0"/>
              <a:t>Choice:     1   1   3   </a:t>
            </a:r>
          </a:p>
        </p:txBody>
      </p:sp>
    </p:spTree>
    <p:extLst>
      <p:ext uri="{BB962C8B-B14F-4D97-AF65-F5344CB8AC3E}">
        <p14:creationId xmlns:p14="http://schemas.microsoft.com/office/powerpoint/2010/main" val="42654608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0F3F6B-20DE-DD2C-C2D9-B6D2DC017EBC}"/>
              </a:ext>
            </a:extLst>
          </p:cNvPr>
          <p:cNvSpPr txBox="1"/>
          <p:nvPr/>
        </p:nvSpPr>
        <p:spPr>
          <a:xfrm>
            <a:off x="2841522" y="2782669"/>
            <a:ext cx="2704587" cy="646331"/>
          </a:xfrm>
          <a:prstGeom prst="rect">
            <a:avLst/>
          </a:prstGeom>
          <a:noFill/>
        </p:spPr>
        <p:txBody>
          <a:bodyPr wrap="none" rtlCol="0">
            <a:spAutoFit/>
          </a:bodyPr>
          <a:lstStyle/>
          <a:p>
            <a:r>
              <a:rPr lang="en-US" sz="3600" dirty="0" err="1"/>
              <a:t>Memoization</a:t>
            </a:r>
            <a:r>
              <a:rPr lang="en-US" sz="3600" dirty="0"/>
              <a:t>?</a:t>
            </a:r>
          </a:p>
        </p:txBody>
      </p:sp>
    </p:spTree>
    <p:extLst>
      <p:ext uri="{BB962C8B-B14F-4D97-AF65-F5344CB8AC3E}">
        <p14:creationId xmlns:p14="http://schemas.microsoft.com/office/powerpoint/2010/main" val="204984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2868093" cy="523220"/>
          </a:xfrm>
          <a:prstGeom prst="rect">
            <a:avLst/>
          </a:prstGeom>
          <a:noFill/>
        </p:spPr>
        <p:txBody>
          <a:bodyPr wrap="none" rtlCol="0">
            <a:spAutoFit/>
          </a:bodyPr>
          <a:lstStyle/>
          <a:p>
            <a:r>
              <a:rPr lang="en-US" sz="2800" dirty="0"/>
              <a:t>     0   1   2   6   7</a:t>
            </a:r>
          </a:p>
        </p:txBody>
      </p:sp>
      <p:sp>
        <p:nvSpPr>
          <p:cNvPr id="7" name="TextBox 6">
            <a:extLst>
              <a:ext uri="{FF2B5EF4-FFF2-40B4-BE49-F238E27FC236}">
                <a16:creationId xmlns:a16="http://schemas.microsoft.com/office/drawing/2014/main" id="{195D5AA4-A962-A547-A0A7-9706C6CF31C7}"/>
              </a:ext>
            </a:extLst>
          </p:cNvPr>
          <p:cNvSpPr txBox="1"/>
          <p:nvPr/>
        </p:nvSpPr>
        <p:spPr>
          <a:xfrm>
            <a:off x="3337414" y="2914005"/>
            <a:ext cx="1611339" cy="646331"/>
          </a:xfrm>
          <a:prstGeom prst="rect">
            <a:avLst/>
          </a:prstGeom>
          <a:noFill/>
        </p:spPr>
        <p:txBody>
          <a:bodyPr wrap="none" rtlCol="0">
            <a:spAutoFit/>
          </a:bodyPr>
          <a:lstStyle/>
          <a:p>
            <a:r>
              <a:rPr lang="en-US" dirty="0">
                <a:solidFill>
                  <a:srgbClr val="0000FF"/>
                </a:solidFill>
              </a:rPr>
              <a:t>3: 6 + R[1] = 7</a:t>
            </a:r>
          </a:p>
          <a:p>
            <a:r>
              <a:rPr lang="en-US" dirty="0"/>
              <a:t>1: 1 + R[3] = 7</a:t>
            </a:r>
          </a:p>
        </p:txBody>
      </p:sp>
      <p:sp>
        <p:nvSpPr>
          <p:cNvPr id="8" name="TextBox 7">
            <a:extLst>
              <a:ext uri="{FF2B5EF4-FFF2-40B4-BE49-F238E27FC236}">
                <a16:creationId xmlns:a16="http://schemas.microsoft.com/office/drawing/2014/main" id="{6DF774F0-5106-5ECF-11C7-40B39C449E2B}"/>
              </a:ext>
            </a:extLst>
          </p:cNvPr>
          <p:cNvSpPr txBox="1"/>
          <p:nvPr/>
        </p:nvSpPr>
        <p:spPr>
          <a:xfrm>
            <a:off x="113152" y="5257800"/>
            <a:ext cx="3696846" cy="523220"/>
          </a:xfrm>
          <a:prstGeom prst="rect">
            <a:avLst/>
          </a:prstGeom>
          <a:noFill/>
        </p:spPr>
        <p:txBody>
          <a:bodyPr wrap="none" rtlCol="0">
            <a:spAutoFit/>
          </a:bodyPr>
          <a:lstStyle/>
          <a:p>
            <a:r>
              <a:rPr lang="en-US" sz="2800" dirty="0"/>
              <a:t>Choice:     1   1   3   3   </a:t>
            </a:r>
          </a:p>
        </p:txBody>
      </p:sp>
    </p:spTree>
    <p:extLst>
      <p:ext uri="{BB962C8B-B14F-4D97-AF65-F5344CB8AC3E}">
        <p14:creationId xmlns:p14="http://schemas.microsoft.com/office/powerpoint/2010/main" val="79217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3663182" cy="523220"/>
          </a:xfrm>
          <a:prstGeom prst="rect">
            <a:avLst/>
          </a:prstGeom>
          <a:noFill/>
        </p:spPr>
        <p:txBody>
          <a:bodyPr wrap="none" rtlCol="0">
            <a:spAutoFit/>
          </a:bodyPr>
          <a:lstStyle/>
          <a:p>
            <a:r>
              <a:rPr lang="en-US" sz="2800" dirty="0"/>
              <a:t>     0   1   2   6   7   9   </a:t>
            </a:r>
          </a:p>
        </p:txBody>
      </p:sp>
      <p:sp>
        <p:nvSpPr>
          <p:cNvPr id="7" name="TextBox 6">
            <a:extLst>
              <a:ext uri="{FF2B5EF4-FFF2-40B4-BE49-F238E27FC236}">
                <a16:creationId xmlns:a16="http://schemas.microsoft.com/office/drawing/2014/main" id="{195D5AA4-A962-A547-A0A7-9706C6CF31C7}"/>
              </a:ext>
            </a:extLst>
          </p:cNvPr>
          <p:cNvSpPr txBox="1"/>
          <p:nvPr/>
        </p:nvSpPr>
        <p:spPr>
          <a:xfrm>
            <a:off x="3691951" y="2918658"/>
            <a:ext cx="1611339" cy="923330"/>
          </a:xfrm>
          <a:prstGeom prst="rect">
            <a:avLst/>
          </a:prstGeom>
          <a:noFill/>
        </p:spPr>
        <p:txBody>
          <a:bodyPr wrap="none" rtlCol="0">
            <a:spAutoFit/>
          </a:bodyPr>
          <a:lstStyle/>
          <a:p>
            <a:r>
              <a:rPr lang="en-US" dirty="0">
                <a:solidFill>
                  <a:srgbClr val="0000FF"/>
                </a:solidFill>
              </a:rPr>
              <a:t>5: 9 + R[0] = 9</a:t>
            </a:r>
          </a:p>
          <a:p>
            <a:r>
              <a:rPr lang="en-US" dirty="0"/>
              <a:t>3: 6 + R[2] = 8</a:t>
            </a:r>
          </a:p>
          <a:p>
            <a:r>
              <a:rPr lang="en-US" dirty="0"/>
              <a:t>1: 1 + R[4] = 8</a:t>
            </a:r>
          </a:p>
        </p:txBody>
      </p:sp>
      <p:sp>
        <p:nvSpPr>
          <p:cNvPr id="8" name="TextBox 7">
            <a:extLst>
              <a:ext uri="{FF2B5EF4-FFF2-40B4-BE49-F238E27FC236}">
                <a16:creationId xmlns:a16="http://schemas.microsoft.com/office/drawing/2014/main" id="{01CDAAB3-C391-AB07-A5D6-25207661C0EA}"/>
              </a:ext>
            </a:extLst>
          </p:cNvPr>
          <p:cNvSpPr txBox="1"/>
          <p:nvPr/>
        </p:nvSpPr>
        <p:spPr>
          <a:xfrm>
            <a:off x="113152" y="5257800"/>
            <a:ext cx="3895618" cy="523220"/>
          </a:xfrm>
          <a:prstGeom prst="rect">
            <a:avLst/>
          </a:prstGeom>
          <a:noFill/>
        </p:spPr>
        <p:txBody>
          <a:bodyPr wrap="none" rtlCol="0">
            <a:spAutoFit/>
          </a:bodyPr>
          <a:lstStyle/>
          <a:p>
            <a:r>
              <a:rPr lang="en-US" sz="2800" dirty="0"/>
              <a:t>Choice:     1   1   3   3   5</a:t>
            </a:r>
          </a:p>
        </p:txBody>
      </p:sp>
    </p:spTree>
    <p:extLst>
      <p:ext uri="{BB962C8B-B14F-4D97-AF65-F5344CB8AC3E}">
        <p14:creationId xmlns:p14="http://schemas.microsoft.com/office/powerpoint/2010/main" val="320587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4259499" cy="523220"/>
          </a:xfrm>
          <a:prstGeom prst="rect">
            <a:avLst/>
          </a:prstGeom>
          <a:noFill/>
        </p:spPr>
        <p:txBody>
          <a:bodyPr wrap="none" rtlCol="0">
            <a:spAutoFit/>
          </a:bodyPr>
          <a:lstStyle/>
          <a:p>
            <a:r>
              <a:rPr lang="en-US" sz="2800" dirty="0"/>
              <a:t>     0   1   2   6   7   9  13   </a:t>
            </a:r>
          </a:p>
        </p:txBody>
      </p:sp>
      <p:sp>
        <p:nvSpPr>
          <p:cNvPr id="7" name="TextBox 6">
            <a:extLst>
              <a:ext uri="{FF2B5EF4-FFF2-40B4-BE49-F238E27FC236}">
                <a16:creationId xmlns:a16="http://schemas.microsoft.com/office/drawing/2014/main" id="{195D5AA4-A962-A547-A0A7-9706C6CF31C7}"/>
              </a:ext>
            </a:extLst>
          </p:cNvPr>
          <p:cNvSpPr txBox="1"/>
          <p:nvPr/>
        </p:nvSpPr>
        <p:spPr>
          <a:xfrm>
            <a:off x="4210111" y="2828835"/>
            <a:ext cx="2109409" cy="1200329"/>
          </a:xfrm>
          <a:prstGeom prst="rect">
            <a:avLst/>
          </a:prstGeom>
          <a:noFill/>
        </p:spPr>
        <p:txBody>
          <a:bodyPr wrap="square" rtlCol="0">
            <a:spAutoFit/>
          </a:bodyPr>
          <a:lstStyle/>
          <a:p>
            <a:r>
              <a:rPr lang="en-US" dirty="0">
                <a:solidFill>
                  <a:srgbClr val="0000FF"/>
                </a:solidFill>
              </a:rPr>
              <a:t>6: 13 + R[0] = 13 </a:t>
            </a:r>
          </a:p>
          <a:p>
            <a:r>
              <a:rPr lang="en-US" dirty="0"/>
              <a:t>5: 9 + R[1] = 10</a:t>
            </a:r>
          </a:p>
          <a:p>
            <a:r>
              <a:rPr lang="en-US" dirty="0"/>
              <a:t>3: 6 + R[3] = 12</a:t>
            </a:r>
          </a:p>
          <a:p>
            <a:r>
              <a:rPr lang="en-US" dirty="0"/>
              <a:t>1: 1 + R[5] = 10</a:t>
            </a:r>
          </a:p>
        </p:txBody>
      </p:sp>
      <p:sp>
        <p:nvSpPr>
          <p:cNvPr id="8" name="TextBox 7">
            <a:extLst>
              <a:ext uri="{FF2B5EF4-FFF2-40B4-BE49-F238E27FC236}">
                <a16:creationId xmlns:a16="http://schemas.microsoft.com/office/drawing/2014/main" id="{B1FB1BCF-B8D7-C92F-E8E2-5E5CCD76EA77}"/>
              </a:ext>
            </a:extLst>
          </p:cNvPr>
          <p:cNvSpPr txBox="1"/>
          <p:nvPr/>
        </p:nvSpPr>
        <p:spPr>
          <a:xfrm>
            <a:off x="113152" y="5257800"/>
            <a:ext cx="4690708" cy="523220"/>
          </a:xfrm>
          <a:prstGeom prst="rect">
            <a:avLst/>
          </a:prstGeom>
          <a:noFill/>
        </p:spPr>
        <p:txBody>
          <a:bodyPr wrap="none" rtlCol="0">
            <a:spAutoFit/>
          </a:bodyPr>
          <a:lstStyle/>
          <a:p>
            <a:r>
              <a:rPr lang="en-US" sz="2800" dirty="0"/>
              <a:t>Choice:     1   1   3   3   5   6   </a:t>
            </a:r>
          </a:p>
        </p:txBody>
      </p:sp>
    </p:spTree>
    <p:extLst>
      <p:ext uri="{BB962C8B-B14F-4D97-AF65-F5344CB8AC3E}">
        <p14:creationId xmlns:p14="http://schemas.microsoft.com/office/powerpoint/2010/main" val="169730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4756430" cy="523220"/>
          </a:xfrm>
          <a:prstGeom prst="rect">
            <a:avLst/>
          </a:prstGeom>
          <a:noFill/>
        </p:spPr>
        <p:txBody>
          <a:bodyPr wrap="none" rtlCol="0">
            <a:spAutoFit/>
          </a:bodyPr>
          <a:lstStyle/>
          <a:p>
            <a:r>
              <a:rPr lang="en-US" sz="2800" dirty="0"/>
              <a:t>     0   1   2   6   7   9  13 14   </a:t>
            </a:r>
          </a:p>
        </p:txBody>
      </p:sp>
      <p:sp>
        <p:nvSpPr>
          <p:cNvPr id="7" name="TextBox 6">
            <a:extLst>
              <a:ext uri="{FF2B5EF4-FFF2-40B4-BE49-F238E27FC236}">
                <a16:creationId xmlns:a16="http://schemas.microsoft.com/office/drawing/2014/main" id="{195D5AA4-A962-A547-A0A7-9706C6CF31C7}"/>
              </a:ext>
            </a:extLst>
          </p:cNvPr>
          <p:cNvSpPr txBox="1"/>
          <p:nvPr/>
        </p:nvSpPr>
        <p:spPr>
          <a:xfrm>
            <a:off x="4936843" y="2576493"/>
            <a:ext cx="2109409" cy="1200329"/>
          </a:xfrm>
          <a:prstGeom prst="rect">
            <a:avLst/>
          </a:prstGeom>
          <a:noFill/>
        </p:spPr>
        <p:txBody>
          <a:bodyPr wrap="square" rtlCol="0">
            <a:spAutoFit/>
          </a:bodyPr>
          <a:lstStyle/>
          <a:p>
            <a:r>
              <a:rPr lang="en-US" dirty="0">
                <a:solidFill>
                  <a:srgbClr val="0000FF"/>
                </a:solidFill>
              </a:rPr>
              <a:t>6: 13 + R[1] = 14 </a:t>
            </a:r>
          </a:p>
          <a:p>
            <a:r>
              <a:rPr lang="en-US" dirty="0"/>
              <a:t>5: 9 + R[2] = 11</a:t>
            </a:r>
          </a:p>
          <a:p>
            <a:r>
              <a:rPr lang="en-US" dirty="0"/>
              <a:t>3: 6 + R[4] = 13</a:t>
            </a:r>
          </a:p>
          <a:p>
            <a:r>
              <a:rPr lang="en-US" dirty="0"/>
              <a:t>1: 1 + R[6] = 14</a:t>
            </a:r>
          </a:p>
        </p:txBody>
      </p:sp>
      <p:sp>
        <p:nvSpPr>
          <p:cNvPr id="8" name="TextBox 7">
            <a:extLst>
              <a:ext uri="{FF2B5EF4-FFF2-40B4-BE49-F238E27FC236}">
                <a16:creationId xmlns:a16="http://schemas.microsoft.com/office/drawing/2014/main" id="{5C9C137D-2AED-51E2-D429-AC68A588C161}"/>
              </a:ext>
            </a:extLst>
          </p:cNvPr>
          <p:cNvSpPr txBox="1"/>
          <p:nvPr/>
        </p:nvSpPr>
        <p:spPr>
          <a:xfrm>
            <a:off x="113152" y="5257800"/>
            <a:ext cx="4988866" cy="523220"/>
          </a:xfrm>
          <a:prstGeom prst="rect">
            <a:avLst/>
          </a:prstGeom>
          <a:noFill/>
        </p:spPr>
        <p:txBody>
          <a:bodyPr wrap="none" rtlCol="0">
            <a:spAutoFit/>
          </a:bodyPr>
          <a:lstStyle/>
          <a:p>
            <a:r>
              <a:rPr lang="en-US" sz="2800" dirty="0"/>
              <a:t>Choice:     1   1   3   3   5   6   6 </a:t>
            </a:r>
          </a:p>
        </p:txBody>
      </p:sp>
    </p:spTree>
    <p:extLst>
      <p:ext uri="{BB962C8B-B14F-4D97-AF65-F5344CB8AC3E}">
        <p14:creationId xmlns:p14="http://schemas.microsoft.com/office/powerpoint/2010/main" val="52699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5352747" cy="523220"/>
          </a:xfrm>
          <a:prstGeom prst="rect">
            <a:avLst/>
          </a:prstGeom>
          <a:noFill/>
        </p:spPr>
        <p:txBody>
          <a:bodyPr wrap="none" rtlCol="0">
            <a:spAutoFit/>
          </a:bodyPr>
          <a:lstStyle/>
          <a:p>
            <a:r>
              <a:rPr lang="en-US" sz="2800" dirty="0"/>
              <a:t>     0   1   2   6   7   9  13 14 16   </a:t>
            </a:r>
          </a:p>
        </p:txBody>
      </p:sp>
      <p:sp>
        <p:nvSpPr>
          <p:cNvPr id="7" name="TextBox 6">
            <a:extLst>
              <a:ext uri="{FF2B5EF4-FFF2-40B4-BE49-F238E27FC236}">
                <a16:creationId xmlns:a16="http://schemas.microsoft.com/office/drawing/2014/main" id="{195D5AA4-A962-A547-A0A7-9706C6CF31C7}"/>
              </a:ext>
            </a:extLst>
          </p:cNvPr>
          <p:cNvSpPr txBox="1"/>
          <p:nvPr/>
        </p:nvSpPr>
        <p:spPr>
          <a:xfrm>
            <a:off x="5433774" y="2583556"/>
            <a:ext cx="2109409" cy="1477328"/>
          </a:xfrm>
          <a:prstGeom prst="rect">
            <a:avLst/>
          </a:prstGeom>
          <a:noFill/>
        </p:spPr>
        <p:txBody>
          <a:bodyPr wrap="square" rtlCol="0">
            <a:spAutoFit/>
          </a:bodyPr>
          <a:lstStyle/>
          <a:p>
            <a:r>
              <a:rPr lang="en-US" dirty="0">
                <a:solidFill>
                  <a:srgbClr val="0000FF"/>
                </a:solidFill>
              </a:rPr>
              <a:t>8: 16 + R[0] = 16</a:t>
            </a:r>
          </a:p>
          <a:p>
            <a:r>
              <a:rPr lang="en-US" dirty="0"/>
              <a:t>6: 13 + R[2] = 15 </a:t>
            </a:r>
          </a:p>
          <a:p>
            <a:r>
              <a:rPr lang="en-US" dirty="0"/>
              <a:t>5: 9 + R[3] = 15</a:t>
            </a:r>
          </a:p>
          <a:p>
            <a:r>
              <a:rPr lang="en-US" dirty="0"/>
              <a:t>3: 6 + R[5] = 15</a:t>
            </a:r>
          </a:p>
          <a:p>
            <a:r>
              <a:rPr lang="en-US" dirty="0"/>
              <a:t>1: 1 + R[7] = 15</a:t>
            </a:r>
          </a:p>
        </p:txBody>
      </p:sp>
      <p:sp>
        <p:nvSpPr>
          <p:cNvPr id="8" name="TextBox 7">
            <a:extLst>
              <a:ext uri="{FF2B5EF4-FFF2-40B4-BE49-F238E27FC236}">
                <a16:creationId xmlns:a16="http://schemas.microsoft.com/office/drawing/2014/main" id="{EB8DD0F7-F19F-4AE0-A077-3B23D2DD7168}"/>
              </a:ext>
            </a:extLst>
          </p:cNvPr>
          <p:cNvSpPr txBox="1"/>
          <p:nvPr/>
        </p:nvSpPr>
        <p:spPr>
          <a:xfrm>
            <a:off x="113152" y="5257800"/>
            <a:ext cx="5485797" cy="523220"/>
          </a:xfrm>
          <a:prstGeom prst="rect">
            <a:avLst/>
          </a:prstGeom>
          <a:noFill/>
        </p:spPr>
        <p:txBody>
          <a:bodyPr wrap="none" rtlCol="0">
            <a:spAutoFit/>
          </a:bodyPr>
          <a:lstStyle/>
          <a:p>
            <a:r>
              <a:rPr lang="en-US" sz="2800" dirty="0"/>
              <a:t>Choice:     1   1   3   3   5   6   6   8 </a:t>
            </a:r>
          </a:p>
        </p:txBody>
      </p:sp>
    </p:spTree>
    <p:extLst>
      <p:ext uri="{BB962C8B-B14F-4D97-AF65-F5344CB8AC3E}">
        <p14:creationId xmlns:p14="http://schemas.microsoft.com/office/powerpoint/2010/main" val="216258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5650906" cy="523220"/>
          </a:xfrm>
          <a:prstGeom prst="rect">
            <a:avLst/>
          </a:prstGeom>
          <a:noFill/>
        </p:spPr>
        <p:txBody>
          <a:bodyPr wrap="none" rtlCol="0">
            <a:spAutoFit/>
          </a:bodyPr>
          <a:lstStyle/>
          <a:p>
            <a:r>
              <a:rPr lang="en-US" sz="2800" dirty="0"/>
              <a:t>     0   1   2   6   7   9  13 14 16 19  </a:t>
            </a:r>
          </a:p>
        </p:txBody>
      </p:sp>
      <p:sp>
        <p:nvSpPr>
          <p:cNvPr id="7" name="TextBox 6">
            <a:extLst>
              <a:ext uri="{FF2B5EF4-FFF2-40B4-BE49-F238E27FC236}">
                <a16:creationId xmlns:a16="http://schemas.microsoft.com/office/drawing/2014/main" id="{195D5AA4-A962-A547-A0A7-9706C6CF31C7}"/>
              </a:ext>
            </a:extLst>
          </p:cNvPr>
          <p:cNvSpPr txBox="1"/>
          <p:nvPr/>
        </p:nvSpPr>
        <p:spPr>
          <a:xfrm>
            <a:off x="5880814" y="2374791"/>
            <a:ext cx="2109409" cy="1477328"/>
          </a:xfrm>
          <a:prstGeom prst="rect">
            <a:avLst/>
          </a:prstGeom>
          <a:noFill/>
        </p:spPr>
        <p:txBody>
          <a:bodyPr wrap="square" rtlCol="0">
            <a:spAutoFit/>
          </a:bodyPr>
          <a:lstStyle/>
          <a:p>
            <a:r>
              <a:rPr lang="en-US" dirty="0"/>
              <a:t>8: 16 + R[1] = 17</a:t>
            </a:r>
          </a:p>
          <a:p>
            <a:r>
              <a:rPr lang="en-US" dirty="0">
                <a:solidFill>
                  <a:srgbClr val="0000FF"/>
                </a:solidFill>
              </a:rPr>
              <a:t>6: 13 + R[3] = 19 </a:t>
            </a:r>
          </a:p>
          <a:p>
            <a:r>
              <a:rPr lang="en-US" dirty="0"/>
              <a:t>5: 9 + R[4] = 16</a:t>
            </a:r>
          </a:p>
          <a:p>
            <a:r>
              <a:rPr lang="en-US" dirty="0"/>
              <a:t>3: 6 + R[6] = 19</a:t>
            </a:r>
          </a:p>
          <a:p>
            <a:r>
              <a:rPr lang="en-US" dirty="0"/>
              <a:t>1: 1 + R[8] = 17</a:t>
            </a:r>
          </a:p>
        </p:txBody>
      </p:sp>
      <p:sp>
        <p:nvSpPr>
          <p:cNvPr id="8" name="TextBox 7">
            <a:extLst>
              <a:ext uri="{FF2B5EF4-FFF2-40B4-BE49-F238E27FC236}">
                <a16:creationId xmlns:a16="http://schemas.microsoft.com/office/drawing/2014/main" id="{3FBC5D61-2205-ED9A-0332-7AEBDDE97716}"/>
              </a:ext>
            </a:extLst>
          </p:cNvPr>
          <p:cNvSpPr txBox="1"/>
          <p:nvPr/>
        </p:nvSpPr>
        <p:spPr>
          <a:xfrm>
            <a:off x="113152" y="5257800"/>
            <a:ext cx="5883342" cy="523220"/>
          </a:xfrm>
          <a:prstGeom prst="rect">
            <a:avLst/>
          </a:prstGeom>
          <a:noFill/>
        </p:spPr>
        <p:txBody>
          <a:bodyPr wrap="none" rtlCol="0">
            <a:spAutoFit/>
          </a:bodyPr>
          <a:lstStyle/>
          <a:p>
            <a:r>
              <a:rPr lang="en-US" sz="2800" dirty="0"/>
              <a:t>Choice:     1   1   3   3   5   6   6   8   6</a:t>
            </a:r>
          </a:p>
        </p:txBody>
      </p:sp>
    </p:spTree>
    <p:extLst>
      <p:ext uri="{BB962C8B-B14F-4D97-AF65-F5344CB8AC3E}">
        <p14:creationId xmlns:p14="http://schemas.microsoft.com/office/powerpoint/2010/main" val="15525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6247223" cy="523220"/>
          </a:xfrm>
          <a:prstGeom prst="rect">
            <a:avLst/>
          </a:prstGeom>
          <a:noFill/>
        </p:spPr>
        <p:txBody>
          <a:bodyPr wrap="none" rtlCol="0">
            <a:spAutoFit/>
          </a:bodyPr>
          <a:lstStyle/>
          <a:p>
            <a:r>
              <a:rPr lang="en-US" sz="2800" dirty="0"/>
              <a:t>     0   1   2   6   7   9  13 14 16 19  20  </a:t>
            </a:r>
          </a:p>
        </p:txBody>
      </p:sp>
      <p:sp>
        <p:nvSpPr>
          <p:cNvPr id="7" name="TextBox 6">
            <a:extLst>
              <a:ext uri="{FF2B5EF4-FFF2-40B4-BE49-F238E27FC236}">
                <a16:creationId xmlns:a16="http://schemas.microsoft.com/office/drawing/2014/main" id="{195D5AA4-A962-A547-A0A7-9706C6CF31C7}"/>
              </a:ext>
            </a:extLst>
          </p:cNvPr>
          <p:cNvSpPr txBox="1"/>
          <p:nvPr/>
        </p:nvSpPr>
        <p:spPr>
          <a:xfrm>
            <a:off x="6421943" y="2299494"/>
            <a:ext cx="2109409" cy="1477328"/>
          </a:xfrm>
          <a:prstGeom prst="rect">
            <a:avLst/>
          </a:prstGeom>
          <a:noFill/>
        </p:spPr>
        <p:txBody>
          <a:bodyPr wrap="square" rtlCol="0">
            <a:spAutoFit/>
          </a:bodyPr>
          <a:lstStyle/>
          <a:p>
            <a:r>
              <a:rPr lang="en-US" dirty="0"/>
              <a:t>8: 16 + R[2] = 18</a:t>
            </a:r>
          </a:p>
          <a:p>
            <a:r>
              <a:rPr lang="en-US" dirty="0">
                <a:solidFill>
                  <a:srgbClr val="0000FF"/>
                </a:solidFill>
              </a:rPr>
              <a:t>6: 13 + R[4] = 20 </a:t>
            </a:r>
          </a:p>
          <a:p>
            <a:r>
              <a:rPr lang="en-US" dirty="0"/>
              <a:t>5: 9 + R[5] = 18</a:t>
            </a:r>
          </a:p>
          <a:p>
            <a:r>
              <a:rPr lang="en-US" dirty="0"/>
              <a:t>3: 6 + R[7] = 20</a:t>
            </a:r>
          </a:p>
          <a:p>
            <a:r>
              <a:rPr lang="en-US" dirty="0"/>
              <a:t>1: 1 + R[9] = 20</a:t>
            </a:r>
          </a:p>
        </p:txBody>
      </p:sp>
      <p:sp>
        <p:nvSpPr>
          <p:cNvPr id="8" name="TextBox 7">
            <a:extLst>
              <a:ext uri="{FF2B5EF4-FFF2-40B4-BE49-F238E27FC236}">
                <a16:creationId xmlns:a16="http://schemas.microsoft.com/office/drawing/2014/main" id="{1634A474-EF6E-3ABE-1BC9-9344760B6616}"/>
              </a:ext>
            </a:extLst>
          </p:cNvPr>
          <p:cNvSpPr txBox="1"/>
          <p:nvPr/>
        </p:nvSpPr>
        <p:spPr>
          <a:xfrm>
            <a:off x="113152" y="5257800"/>
            <a:ext cx="6479659" cy="523220"/>
          </a:xfrm>
          <a:prstGeom prst="rect">
            <a:avLst/>
          </a:prstGeom>
          <a:noFill/>
        </p:spPr>
        <p:txBody>
          <a:bodyPr wrap="none" rtlCol="0">
            <a:spAutoFit/>
          </a:bodyPr>
          <a:lstStyle/>
          <a:p>
            <a:r>
              <a:rPr lang="en-US" sz="2800" dirty="0"/>
              <a:t>Choice:     1   1   3   3   5   6   6   8   6    6</a:t>
            </a:r>
          </a:p>
        </p:txBody>
      </p:sp>
    </p:spTree>
    <p:extLst>
      <p:ext uri="{BB962C8B-B14F-4D97-AF65-F5344CB8AC3E}">
        <p14:creationId xmlns:p14="http://schemas.microsoft.com/office/powerpoint/2010/main" val="2494707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6644768" cy="523220"/>
          </a:xfrm>
          <a:prstGeom prst="rect">
            <a:avLst/>
          </a:prstGeom>
          <a:noFill/>
        </p:spPr>
        <p:txBody>
          <a:bodyPr wrap="none" rtlCol="0">
            <a:spAutoFit/>
          </a:bodyPr>
          <a:lstStyle/>
          <a:p>
            <a:r>
              <a:rPr lang="en-US" sz="2800" dirty="0"/>
              <a:t>     0   1   2   6   7   9  13 14 16 19  20  22</a:t>
            </a:r>
          </a:p>
        </p:txBody>
      </p:sp>
      <p:sp>
        <p:nvSpPr>
          <p:cNvPr id="7" name="TextBox 6">
            <a:extLst>
              <a:ext uri="{FF2B5EF4-FFF2-40B4-BE49-F238E27FC236}">
                <a16:creationId xmlns:a16="http://schemas.microsoft.com/office/drawing/2014/main" id="{195D5AA4-A962-A547-A0A7-9706C6CF31C7}"/>
              </a:ext>
            </a:extLst>
          </p:cNvPr>
          <p:cNvSpPr txBox="1"/>
          <p:nvPr/>
        </p:nvSpPr>
        <p:spPr>
          <a:xfrm>
            <a:off x="6638803" y="2304256"/>
            <a:ext cx="2109409" cy="1477328"/>
          </a:xfrm>
          <a:prstGeom prst="rect">
            <a:avLst/>
          </a:prstGeom>
          <a:noFill/>
        </p:spPr>
        <p:txBody>
          <a:bodyPr wrap="square" rtlCol="0">
            <a:spAutoFit/>
          </a:bodyPr>
          <a:lstStyle/>
          <a:p>
            <a:r>
              <a:rPr lang="en-US" dirty="0">
                <a:solidFill>
                  <a:srgbClr val="0000FF"/>
                </a:solidFill>
              </a:rPr>
              <a:t>8: 16 + R[3] = 22</a:t>
            </a:r>
          </a:p>
          <a:p>
            <a:r>
              <a:rPr lang="en-US" dirty="0"/>
              <a:t>6: 13 + R[5] = 22 </a:t>
            </a:r>
          </a:p>
          <a:p>
            <a:r>
              <a:rPr lang="en-US" dirty="0"/>
              <a:t>5: 9 + R[6] = 22</a:t>
            </a:r>
          </a:p>
          <a:p>
            <a:r>
              <a:rPr lang="en-US" dirty="0"/>
              <a:t>3: 6 + R[8] = 22</a:t>
            </a:r>
          </a:p>
          <a:p>
            <a:r>
              <a:rPr lang="en-US" dirty="0"/>
              <a:t>1: 1 + R[10] = 21</a:t>
            </a:r>
          </a:p>
        </p:txBody>
      </p:sp>
      <p:sp>
        <p:nvSpPr>
          <p:cNvPr id="8" name="TextBox 7">
            <a:extLst>
              <a:ext uri="{FF2B5EF4-FFF2-40B4-BE49-F238E27FC236}">
                <a16:creationId xmlns:a16="http://schemas.microsoft.com/office/drawing/2014/main" id="{B4E6EC1F-C120-8C81-6E54-E7373360D8E2}"/>
              </a:ext>
            </a:extLst>
          </p:cNvPr>
          <p:cNvSpPr txBox="1"/>
          <p:nvPr/>
        </p:nvSpPr>
        <p:spPr>
          <a:xfrm>
            <a:off x="113152" y="5257800"/>
            <a:ext cx="7075976" cy="523220"/>
          </a:xfrm>
          <a:prstGeom prst="rect">
            <a:avLst/>
          </a:prstGeom>
          <a:noFill/>
        </p:spPr>
        <p:txBody>
          <a:bodyPr wrap="none" rtlCol="0">
            <a:spAutoFit/>
          </a:bodyPr>
          <a:lstStyle/>
          <a:p>
            <a:r>
              <a:rPr lang="en-US" sz="2800" dirty="0"/>
              <a:t>Choice:     1   1   3   3   5   6   6   8   6    6    8</a:t>
            </a:r>
          </a:p>
        </p:txBody>
      </p:sp>
    </p:spTree>
    <p:extLst>
      <p:ext uri="{BB962C8B-B14F-4D97-AF65-F5344CB8AC3E}">
        <p14:creationId xmlns:p14="http://schemas.microsoft.com/office/powerpoint/2010/main" val="180518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CC63-4BDC-8B49-B0F6-DB2FA78DC535}"/>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0D712F3D-D7DC-8E4F-AA34-24ED842EBAEB}"/>
              </a:ext>
            </a:extLst>
          </p:cNvPr>
          <p:cNvSpPr>
            <a:spLocks noGrp="1"/>
          </p:cNvSpPr>
          <p:nvPr>
            <p:ph sz="quarter" idx="1"/>
          </p:nvPr>
        </p:nvSpPr>
        <p:spPr/>
        <p:txBody>
          <a:bodyPr/>
          <a:lstStyle/>
          <a:p>
            <a:pPr marL="0" indent="0">
              <a:buNone/>
            </a:pPr>
            <a:r>
              <a:rPr lang="en-US" dirty="0"/>
              <a:t>Assignment 5</a:t>
            </a:r>
          </a:p>
        </p:txBody>
      </p:sp>
    </p:spTree>
    <p:extLst>
      <p:ext uri="{BB962C8B-B14F-4D97-AF65-F5344CB8AC3E}">
        <p14:creationId xmlns:p14="http://schemas.microsoft.com/office/powerpoint/2010/main" val="189857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7" name="TextBox 6">
            <a:extLst>
              <a:ext uri="{FF2B5EF4-FFF2-40B4-BE49-F238E27FC236}">
                <a16:creationId xmlns:a16="http://schemas.microsoft.com/office/drawing/2014/main" id="{195D5AA4-A962-A547-A0A7-9706C6CF31C7}"/>
              </a:ext>
            </a:extLst>
          </p:cNvPr>
          <p:cNvSpPr txBox="1"/>
          <p:nvPr/>
        </p:nvSpPr>
        <p:spPr>
          <a:xfrm>
            <a:off x="6656639" y="2299494"/>
            <a:ext cx="2109409" cy="1477328"/>
          </a:xfrm>
          <a:prstGeom prst="rect">
            <a:avLst/>
          </a:prstGeom>
          <a:noFill/>
        </p:spPr>
        <p:txBody>
          <a:bodyPr wrap="square" rtlCol="0">
            <a:spAutoFit/>
          </a:bodyPr>
          <a:lstStyle/>
          <a:p>
            <a:r>
              <a:rPr lang="en-US" dirty="0"/>
              <a:t>8: 16 + R[4] = 23</a:t>
            </a:r>
          </a:p>
          <a:p>
            <a:r>
              <a:rPr lang="en-US" dirty="0">
                <a:solidFill>
                  <a:srgbClr val="0000FF"/>
                </a:solidFill>
              </a:rPr>
              <a:t>6: 13 + R[6] = 26 </a:t>
            </a:r>
          </a:p>
          <a:p>
            <a:r>
              <a:rPr lang="en-US" dirty="0"/>
              <a:t>5: 9 + R[7] = 23</a:t>
            </a:r>
          </a:p>
          <a:p>
            <a:r>
              <a:rPr lang="en-US" dirty="0"/>
              <a:t>3: 6 + R[9] = 25</a:t>
            </a:r>
          </a:p>
          <a:p>
            <a:r>
              <a:rPr lang="en-US" dirty="0"/>
              <a:t>1: 1 + R[11] = 23</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Tree>
    <p:extLst>
      <p:ext uri="{BB962C8B-B14F-4D97-AF65-F5344CB8AC3E}">
        <p14:creationId xmlns:p14="http://schemas.microsoft.com/office/powerpoint/2010/main" val="343090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a:t>
            </a:r>
            <a:r>
              <a:rPr lang="en-US" sz="2800" b="1" dirty="0">
                <a:solidFill>
                  <a:srgbClr val="0000FF"/>
                </a:solidFill>
              </a:rPr>
              <a:t>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5" name="TextBox 4">
            <a:extLst>
              <a:ext uri="{FF2B5EF4-FFF2-40B4-BE49-F238E27FC236}">
                <a16:creationId xmlns:a16="http://schemas.microsoft.com/office/drawing/2014/main" id="{10B6E097-4BFC-54DB-0001-0AA019698DB7}"/>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117999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a:t>
            </a:r>
            <a:r>
              <a:rPr lang="en-US" sz="2800" b="1" dirty="0">
                <a:solidFill>
                  <a:srgbClr val="0000FF"/>
                </a:solidFill>
              </a:rPr>
              <a:t>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4287520" y="5794911"/>
            <a:ext cx="321056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425440" y="6283940"/>
            <a:ext cx="960519" cy="369332"/>
          </a:xfrm>
          <a:prstGeom prst="rect">
            <a:avLst/>
          </a:prstGeom>
          <a:noFill/>
        </p:spPr>
        <p:txBody>
          <a:bodyPr wrap="none" rtlCol="0">
            <a:spAutoFit/>
          </a:bodyPr>
          <a:lstStyle/>
          <a:p>
            <a:r>
              <a:rPr lang="en-US" dirty="0"/>
              <a:t>6 + R[6]</a:t>
            </a:r>
          </a:p>
        </p:txBody>
      </p:sp>
      <p:sp>
        <p:nvSpPr>
          <p:cNvPr id="7" name="TextBox 6">
            <a:extLst>
              <a:ext uri="{FF2B5EF4-FFF2-40B4-BE49-F238E27FC236}">
                <a16:creationId xmlns:a16="http://schemas.microsoft.com/office/drawing/2014/main" id="{1EC9A503-3D24-8059-0C31-641CB149AD76}"/>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4170336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11  </a:t>
            </a:r>
            <a:r>
              <a:rPr lang="en-US" sz="2800" b="1" dirty="0">
                <a:solidFill>
                  <a:srgbClr val="0000FF"/>
                </a:solidFill>
              </a:rPr>
              <a:t>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4328160" y="5760720"/>
            <a:ext cx="3139440" cy="436880"/>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506720" y="6331188"/>
            <a:ext cx="529312" cy="369332"/>
          </a:xfrm>
          <a:prstGeom prst="rect">
            <a:avLst/>
          </a:prstGeom>
          <a:noFill/>
        </p:spPr>
        <p:txBody>
          <a:bodyPr wrap="none" rtlCol="0">
            <a:spAutoFit/>
          </a:bodyPr>
          <a:lstStyle/>
          <a:p>
            <a:r>
              <a:rPr lang="en-US" dirty="0"/>
              <a:t>6 +</a:t>
            </a:r>
          </a:p>
        </p:txBody>
      </p:sp>
      <p:sp>
        <p:nvSpPr>
          <p:cNvPr id="5" name="Freeform 4">
            <a:extLst>
              <a:ext uri="{FF2B5EF4-FFF2-40B4-BE49-F238E27FC236}">
                <a16:creationId xmlns:a16="http://schemas.microsoft.com/office/drawing/2014/main" id="{764982C0-3544-C2D6-D1BB-C7E96BE84A88}"/>
              </a:ext>
            </a:extLst>
          </p:cNvPr>
          <p:cNvSpPr/>
          <p:nvPr/>
        </p:nvSpPr>
        <p:spPr>
          <a:xfrm>
            <a:off x="1483360" y="5799991"/>
            <a:ext cx="2814526" cy="436880"/>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D919FEAC-1772-CA76-50A0-0AE70260B6E7}"/>
              </a:ext>
            </a:extLst>
          </p:cNvPr>
          <p:cNvSpPr txBox="1"/>
          <p:nvPr/>
        </p:nvSpPr>
        <p:spPr>
          <a:xfrm>
            <a:off x="2410363" y="6294299"/>
            <a:ext cx="960519" cy="369332"/>
          </a:xfrm>
          <a:prstGeom prst="rect">
            <a:avLst/>
          </a:prstGeom>
          <a:noFill/>
        </p:spPr>
        <p:txBody>
          <a:bodyPr wrap="none" rtlCol="0">
            <a:spAutoFit/>
          </a:bodyPr>
          <a:lstStyle/>
          <a:p>
            <a:r>
              <a:rPr lang="en-US" dirty="0"/>
              <a:t>6 + R[0]</a:t>
            </a:r>
          </a:p>
        </p:txBody>
      </p:sp>
      <p:sp>
        <p:nvSpPr>
          <p:cNvPr id="9" name="TextBox 8">
            <a:extLst>
              <a:ext uri="{FF2B5EF4-FFF2-40B4-BE49-F238E27FC236}">
                <a16:creationId xmlns:a16="http://schemas.microsoft.com/office/drawing/2014/main" id="{36EBF727-45F4-B37A-8415-0A63049C19B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293260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a:t>
            </a:r>
            <a:r>
              <a:rPr lang="en-US" sz="2800" b="1" dirty="0">
                <a:solidFill>
                  <a:srgbClr val="0000FF"/>
                </a:solidFill>
              </a:rPr>
              <a:t>11</a:t>
            </a:r>
            <a:r>
              <a:rPr lang="en-US" sz="2800" dirty="0"/>
              <a:t>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57344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a:t>
            </a:r>
            <a:r>
              <a:rPr lang="en-US" sz="2800" b="1" dirty="0">
                <a:solidFill>
                  <a:srgbClr val="0000FF"/>
                </a:solidFill>
              </a:rPr>
              <a:t>11</a:t>
            </a:r>
            <a:r>
              <a:rPr lang="en-US" sz="2800" dirty="0"/>
              <a:t>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2773680" y="5815250"/>
            <a:ext cx="41452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425440" y="6283940"/>
            <a:ext cx="960519" cy="369332"/>
          </a:xfrm>
          <a:prstGeom prst="rect">
            <a:avLst/>
          </a:prstGeom>
          <a:noFill/>
        </p:spPr>
        <p:txBody>
          <a:bodyPr wrap="none" rtlCol="0">
            <a:spAutoFit/>
          </a:bodyPr>
          <a:lstStyle/>
          <a:p>
            <a:r>
              <a:rPr lang="en-US" dirty="0"/>
              <a:t>8 + R[3]</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2842551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10   </a:t>
            </a:r>
            <a:r>
              <a:rPr lang="en-US" sz="2800" b="1" dirty="0">
                <a:solidFill>
                  <a:srgbClr val="0000FF"/>
                </a:solidFill>
              </a:rPr>
              <a:t>11</a:t>
            </a:r>
            <a:r>
              <a:rPr lang="en-US" sz="2800" dirty="0"/>
              <a:t>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0" name="Freeform 19">
            <a:extLst>
              <a:ext uri="{FF2B5EF4-FFF2-40B4-BE49-F238E27FC236}">
                <a16:creationId xmlns:a16="http://schemas.microsoft.com/office/drawing/2014/main" id="{B2235CE9-130F-8A89-84AA-E0100593E1FD}"/>
              </a:ext>
            </a:extLst>
          </p:cNvPr>
          <p:cNvSpPr/>
          <p:nvPr/>
        </p:nvSpPr>
        <p:spPr>
          <a:xfrm>
            <a:off x="2773680" y="5815250"/>
            <a:ext cx="41452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21" name="TextBox 20">
            <a:extLst>
              <a:ext uri="{FF2B5EF4-FFF2-40B4-BE49-F238E27FC236}">
                <a16:creationId xmlns:a16="http://schemas.microsoft.com/office/drawing/2014/main" id="{ACA96DA2-1075-0D28-A347-924F8E9ABE72}"/>
              </a:ext>
            </a:extLst>
          </p:cNvPr>
          <p:cNvSpPr txBox="1"/>
          <p:nvPr/>
        </p:nvSpPr>
        <p:spPr>
          <a:xfrm>
            <a:off x="5425440" y="6283940"/>
            <a:ext cx="529312" cy="369332"/>
          </a:xfrm>
          <a:prstGeom prst="rect">
            <a:avLst/>
          </a:prstGeom>
          <a:noFill/>
        </p:spPr>
        <p:txBody>
          <a:bodyPr wrap="none" rtlCol="0">
            <a:spAutoFit/>
          </a:bodyPr>
          <a:lstStyle/>
          <a:p>
            <a:r>
              <a:rPr lang="en-US" dirty="0"/>
              <a:t>8 +</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88D14315-6B3D-C674-39BB-1916648D1F1F}"/>
              </a:ext>
            </a:extLst>
          </p:cNvPr>
          <p:cNvSpPr/>
          <p:nvPr/>
        </p:nvSpPr>
        <p:spPr>
          <a:xfrm>
            <a:off x="1590439" y="5835709"/>
            <a:ext cx="115824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687E0ED5-BCD9-9004-D461-2831C150CA14}"/>
              </a:ext>
            </a:extLst>
          </p:cNvPr>
          <p:cNvSpPr txBox="1"/>
          <p:nvPr/>
        </p:nvSpPr>
        <p:spPr>
          <a:xfrm>
            <a:off x="1801622" y="6331188"/>
            <a:ext cx="960519" cy="369332"/>
          </a:xfrm>
          <a:prstGeom prst="rect">
            <a:avLst/>
          </a:prstGeom>
          <a:noFill/>
        </p:spPr>
        <p:txBody>
          <a:bodyPr wrap="none" rtlCol="0">
            <a:spAutoFit/>
          </a:bodyPr>
          <a:lstStyle/>
          <a:p>
            <a:r>
              <a:rPr lang="en-US" dirty="0"/>
              <a:t>3 + R[0]</a:t>
            </a:r>
          </a:p>
        </p:txBody>
      </p:sp>
    </p:spTree>
    <p:extLst>
      <p:ext uri="{BB962C8B-B14F-4D97-AF65-F5344CB8AC3E}">
        <p14:creationId xmlns:p14="http://schemas.microsoft.com/office/powerpoint/2010/main" val="7579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Tree>
    <p:extLst>
      <p:ext uri="{BB962C8B-B14F-4D97-AF65-F5344CB8AC3E}">
        <p14:creationId xmlns:p14="http://schemas.microsoft.com/office/powerpoint/2010/main" val="2494178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29894D92-6C2A-A5FB-07E7-B889363F1892}"/>
              </a:ext>
            </a:extLst>
          </p:cNvPr>
          <p:cNvSpPr/>
          <p:nvPr/>
        </p:nvSpPr>
        <p:spPr>
          <a:xfrm>
            <a:off x="3342640" y="5815250"/>
            <a:ext cx="3000502"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0EBFD236-6E69-32DA-E35F-A618009EE159}"/>
              </a:ext>
            </a:extLst>
          </p:cNvPr>
          <p:cNvSpPr txBox="1"/>
          <p:nvPr/>
        </p:nvSpPr>
        <p:spPr>
          <a:xfrm>
            <a:off x="5425440" y="6283940"/>
            <a:ext cx="1402079" cy="369332"/>
          </a:xfrm>
          <a:prstGeom prst="rect">
            <a:avLst/>
          </a:prstGeom>
          <a:noFill/>
        </p:spPr>
        <p:txBody>
          <a:bodyPr wrap="square" rtlCol="0">
            <a:spAutoFit/>
          </a:bodyPr>
          <a:lstStyle/>
          <a:p>
            <a:r>
              <a:rPr lang="en-US" dirty="0"/>
              <a:t>6 + R[4]</a:t>
            </a:r>
          </a:p>
        </p:txBody>
      </p:sp>
    </p:spTree>
    <p:extLst>
      <p:ext uri="{BB962C8B-B14F-4D97-AF65-F5344CB8AC3E}">
        <p14:creationId xmlns:p14="http://schemas.microsoft.com/office/powerpoint/2010/main" val="216827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29894D92-6C2A-A5FB-07E7-B889363F1892}"/>
              </a:ext>
            </a:extLst>
          </p:cNvPr>
          <p:cNvSpPr/>
          <p:nvPr/>
        </p:nvSpPr>
        <p:spPr>
          <a:xfrm>
            <a:off x="3342640" y="5815250"/>
            <a:ext cx="3000502"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0EBFD236-6E69-32DA-E35F-A618009EE159}"/>
              </a:ext>
            </a:extLst>
          </p:cNvPr>
          <p:cNvSpPr txBox="1"/>
          <p:nvPr/>
        </p:nvSpPr>
        <p:spPr>
          <a:xfrm>
            <a:off x="5425440" y="6283940"/>
            <a:ext cx="1402079" cy="369332"/>
          </a:xfrm>
          <a:prstGeom prst="rect">
            <a:avLst/>
          </a:prstGeom>
          <a:noFill/>
        </p:spPr>
        <p:txBody>
          <a:bodyPr wrap="square" rtlCol="0">
            <a:spAutoFit/>
          </a:bodyPr>
          <a:lstStyle/>
          <a:p>
            <a:r>
              <a:rPr lang="en-US" dirty="0"/>
              <a:t>6 +</a:t>
            </a:r>
          </a:p>
        </p:txBody>
      </p:sp>
      <p:sp>
        <p:nvSpPr>
          <p:cNvPr id="9" name="Freeform 8">
            <a:extLst>
              <a:ext uri="{FF2B5EF4-FFF2-40B4-BE49-F238E27FC236}">
                <a16:creationId xmlns:a16="http://schemas.microsoft.com/office/drawing/2014/main" id="{1A619ACA-5CE3-466E-1F19-E778BEEDB9F4}"/>
              </a:ext>
            </a:extLst>
          </p:cNvPr>
          <p:cNvSpPr/>
          <p:nvPr/>
        </p:nvSpPr>
        <p:spPr>
          <a:xfrm>
            <a:off x="1838960" y="5858420"/>
            <a:ext cx="15036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11" name="TextBox 10">
            <a:extLst>
              <a:ext uri="{FF2B5EF4-FFF2-40B4-BE49-F238E27FC236}">
                <a16:creationId xmlns:a16="http://schemas.microsoft.com/office/drawing/2014/main" id="{D99A5179-3332-A217-EC8F-B4C6DA949B2F}"/>
              </a:ext>
            </a:extLst>
          </p:cNvPr>
          <p:cNvSpPr txBox="1"/>
          <p:nvPr/>
        </p:nvSpPr>
        <p:spPr>
          <a:xfrm>
            <a:off x="2316482" y="6336248"/>
            <a:ext cx="1402079" cy="369332"/>
          </a:xfrm>
          <a:prstGeom prst="rect">
            <a:avLst/>
          </a:prstGeom>
          <a:noFill/>
        </p:spPr>
        <p:txBody>
          <a:bodyPr wrap="square" rtlCol="0">
            <a:spAutoFit/>
          </a:bodyPr>
          <a:lstStyle/>
          <a:p>
            <a:r>
              <a:rPr lang="en-US" dirty="0"/>
              <a:t>3 + R[1]</a:t>
            </a:r>
          </a:p>
        </p:txBody>
      </p:sp>
    </p:spTree>
    <p:extLst>
      <p:ext uri="{BB962C8B-B14F-4D97-AF65-F5344CB8AC3E}">
        <p14:creationId xmlns:p14="http://schemas.microsoft.com/office/powerpoint/2010/main" val="360020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F7B-970C-B43C-184F-8B77D90141D8}"/>
              </a:ext>
            </a:extLst>
          </p:cNvPr>
          <p:cNvSpPr>
            <a:spLocks noGrp="1"/>
          </p:cNvSpPr>
          <p:nvPr>
            <p:ph type="title"/>
          </p:nvPr>
        </p:nvSpPr>
        <p:spPr/>
        <p:txBody>
          <a:bodyPr/>
          <a:lstStyle/>
          <a:p>
            <a:r>
              <a:rPr lang="en-US" dirty="0"/>
              <a:t>Overall how is the class going</a:t>
            </a:r>
          </a:p>
        </p:txBody>
      </p:sp>
      <p:pic>
        <p:nvPicPr>
          <p:cNvPr id="264194" name="Picture 2" descr="Forms response chart. Question title: Overall, how is the class going?. Number of responses: 26 responses.">
            <a:extLst>
              <a:ext uri="{FF2B5EF4-FFF2-40B4-BE49-F238E27FC236}">
                <a16:creationId xmlns:a16="http://schemas.microsoft.com/office/drawing/2014/main" id="{737C3E60-0375-FFD1-B04C-1E3E8F185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 y="2718753"/>
            <a:ext cx="6442211"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941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321235" cy="523220"/>
          </a:xfrm>
          <a:prstGeom prst="rect">
            <a:avLst/>
          </a:prstGeom>
          <a:noFill/>
        </p:spPr>
        <p:txBody>
          <a:bodyPr wrap="none" rtlCol="0">
            <a:spAutoFit/>
          </a:bodyPr>
          <a:lstStyle/>
          <a:p>
            <a:r>
              <a:rPr lang="en-US" sz="2800" dirty="0"/>
              <a:t>R   0   1   2   3   4   5   6   7   8   9   </a:t>
            </a:r>
            <a:r>
              <a:rPr lang="en-US" sz="2800" b="1" dirty="0">
                <a:solidFill>
                  <a:srgbClr val="0000FF"/>
                </a:solidFill>
              </a:rPr>
              <a:t>10</a:t>
            </a:r>
            <a:r>
              <a:rPr lang="en-US" sz="2800" dirty="0"/>
              <a:t>   11  12</a:t>
            </a:r>
          </a:p>
        </p:txBody>
      </p:sp>
      <p:sp>
        <p:nvSpPr>
          <p:cNvPr id="6" name="TextBox 5">
            <a:extLst>
              <a:ext uri="{FF2B5EF4-FFF2-40B4-BE49-F238E27FC236}">
                <a16:creationId xmlns:a16="http://schemas.microsoft.com/office/drawing/2014/main" id="{E945FA11-6C2E-B529-A6F7-B3E3C00C5526}"/>
              </a:ext>
            </a:extLst>
          </p:cNvPr>
          <p:cNvSpPr txBox="1"/>
          <p:nvPr/>
        </p:nvSpPr>
        <p:spPr>
          <a:xfrm>
            <a:off x="677344" y="4122440"/>
            <a:ext cx="7241085" cy="523220"/>
          </a:xfrm>
          <a:prstGeom prst="rect">
            <a:avLst/>
          </a:prstGeom>
          <a:noFill/>
        </p:spPr>
        <p:txBody>
          <a:bodyPr wrap="none" rtlCol="0">
            <a:spAutoFit/>
          </a:bodyPr>
          <a:lstStyle/>
          <a:p>
            <a:r>
              <a:rPr lang="en-US" sz="2800" dirty="0"/>
              <a:t>     0   1   2   6   7   9  13 14 16 19  20  22  26</a:t>
            </a:r>
          </a:p>
        </p:txBody>
      </p:sp>
      <p:sp>
        <p:nvSpPr>
          <p:cNvPr id="8" name="TextBox 7">
            <a:extLst>
              <a:ext uri="{FF2B5EF4-FFF2-40B4-BE49-F238E27FC236}">
                <a16:creationId xmlns:a16="http://schemas.microsoft.com/office/drawing/2014/main" id="{0BD46C3A-9BDA-58C5-B62A-DEEBF8ED6C4B}"/>
              </a:ext>
            </a:extLst>
          </p:cNvPr>
          <p:cNvSpPr txBox="1"/>
          <p:nvPr/>
        </p:nvSpPr>
        <p:spPr>
          <a:xfrm>
            <a:off x="113152" y="5257800"/>
            <a:ext cx="7672293" cy="523220"/>
          </a:xfrm>
          <a:prstGeom prst="rect">
            <a:avLst/>
          </a:prstGeom>
          <a:noFill/>
        </p:spPr>
        <p:txBody>
          <a:bodyPr wrap="none" rtlCol="0">
            <a:spAutoFit/>
          </a:bodyPr>
          <a:lstStyle/>
          <a:p>
            <a:r>
              <a:rPr lang="en-US" sz="2800" dirty="0"/>
              <a:t>Choice:     1   1   3   3   5   6   6   8   6    6    8    6</a:t>
            </a:r>
          </a:p>
        </p:txBody>
      </p:sp>
      <p:sp>
        <p:nvSpPr>
          <p:cNvPr id="22" name="TextBox 21">
            <a:extLst>
              <a:ext uri="{FF2B5EF4-FFF2-40B4-BE49-F238E27FC236}">
                <a16:creationId xmlns:a16="http://schemas.microsoft.com/office/drawing/2014/main" id="{D3C69A71-95EC-7BA6-D6A4-8B0181A89B1D}"/>
              </a:ext>
            </a:extLst>
          </p:cNvPr>
          <p:cNvSpPr txBox="1"/>
          <p:nvPr/>
        </p:nvSpPr>
        <p:spPr>
          <a:xfrm>
            <a:off x="3230880" y="3262372"/>
            <a:ext cx="3112262" cy="461665"/>
          </a:xfrm>
          <a:prstGeom prst="rect">
            <a:avLst/>
          </a:prstGeom>
          <a:noFill/>
        </p:spPr>
        <p:txBody>
          <a:bodyPr wrap="none" rtlCol="0">
            <a:spAutoFit/>
          </a:bodyPr>
          <a:lstStyle/>
          <a:p>
            <a:r>
              <a:rPr lang="en-US" sz="2400" dirty="0">
                <a:solidFill>
                  <a:srgbClr val="FF0000"/>
                </a:solidFill>
              </a:rPr>
              <a:t>What cuts do we make?</a:t>
            </a:r>
          </a:p>
        </p:txBody>
      </p:sp>
      <p:sp>
        <p:nvSpPr>
          <p:cNvPr id="5" name="Freeform 4">
            <a:extLst>
              <a:ext uri="{FF2B5EF4-FFF2-40B4-BE49-F238E27FC236}">
                <a16:creationId xmlns:a16="http://schemas.microsoft.com/office/drawing/2014/main" id="{29894D92-6C2A-A5FB-07E7-B889363F1892}"/>
              </a:ext>
            </a:extLst>
          </p:cNvPr>
          <p:cNvSpPr/>
          <p:nvPr/>
        </p:nvSpPr>
        <p:spPr>
          <a:xfrm>
            <a:off x="3342640" y="5815250"/>
            <a:ext cx="3000502"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7" name="TextBox 6">
            <a:extLst>
              <a:ext uri="{FF2B5EF4-FFF2-40B4-BE49-F238E27FC236}">
                <a16:creationId xmlns:a16="http://schemas.microsoft.com/office/drawing/2014/main" id="{0EBFD236-6E69-32DA-E35F-A618009EE159}"/>
              </a:ext>
            </a:extLst>
          </p:cNvPr>
          <p:cNvSpPr txBox="1"/>
          <p:nvPr/>
        </p:nvSpPr>
        <p:spPr>
          <a:xfrm>
            <a:off x="5425440" y="6283940"/>
            <a:ext cx="1402079" cy="369332"/>
          </a:xfrm>
          <a:prstGeom prst="rect">
            <a:avLst/>
          </a:prstGeom>
          <a:noFill/>
        </p:spPr>
        <p:txBody>
          <a:bodyPr wrap="square" rtlCol="0">
            <a:spAutoFit/>
          </a:bodyPr>
          <a:lstStyle/>
          <a:p>
            <a:r>
              <a:rPr lang="en-US" dirty="0"/>
              <a:t>6 +</a:t>
            </a:r>
          </a:p>
        </p:txBody>
      </p:sp>
      <p:sp>
        <p:nvSpPr>
          <p:cNvPr id="9" name="Freeform 8">
            <a:extLst>
              <a:ext uri="{FF2B5EF4-FFF2-40B4-BE49-F238E27FC236}">
                <a16:creationId xmlns:a16="http://schemas.microsoft.com/office/drawing/2014/main" id="{1A619ACA-5CE3-466E-1F19-E778BEEDB9F4}"/>
              </a:ext>
            </a:extLst>
          </p:cNvPr>
          <p:cNvSpPr/>
          <p:nvPr/>
        </p:nvSpPr>
        <p:spPr>
          <a:xfrm>
            <a:off x="1838960" y="5858420"/>
            <a:ext cx="150368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
        <p:nvSpPr>
          <p:cNvPr id="10" name="TextBox 9">
            <a:extLst>
              <a:ext uri="{FF2B5EF4-FFF2-40B4-BE49-F238E27FC236}">
                <a16:creationId xmlns:a16="http://schemas.microsoft.com/office/drawing/2014/main" id="{564F56E0-BFA8-598D-1C23-284FC7DF0EB7}"/>
              </a:ext>
            </a:extLst>
          </p:cNvPr>
          <p:cNvSpPr txBox="1"/>
          <p:nvPr/>
        </p:nvSpPr>
        <p:spPr>
          <a:xfrm>
            <a:off x="2316482" y="6336248"/>
            <a:ext cx="1402079" cy="369332"/>
          </a:xfrm>
          <a:prstGeom prst="rect">
            <a:avLst/>
          </a:prstGeom>
          <a:noFill/>
        </p:spPr>
        <p:txBody>
          <a:bodyPr wrap="square" rtlCol="0">
            <a:spAutoFit/>
          </a:bodyPr>
          <a:lstStyle/>
          <a:p>
            <a:r>
              <a:rPr lang="en-US" dirty="0"/>
              <a:t>3 +</a:t>
            </a:r>
          </a:p>
        </p:txBody>
      </p:sp>
      <p:sp>
        <p:nvSpPr>
          <p:cNvPr id="11" name="TextBox 10">
            <a:extLst>
              <a:ext uri="{FF2B5EF4-FFF2-40B4-BE49-F238E27FC236}">
                <a16:creationId xmlns:a16="http://schemas.microsoft.com/office/drawing/2014/main" id="{04305301-827D-0F03-FDEE-60131E0DBD4C}"/>
              </a:ext>
            </a:extLst>
          </p:cNvPr>
          <p:cNvSpPr txBox="1"/>
          <p:nvPr/>
        </p:nvSpPr>
        <p:spPr>
          <a:xfrm>
            <a:off x="1188721" y="6336248"/>
            <a:ext cx="1402079" cy="369332"/>
          </a:xfrm>
          <a:prstGeom prst="rect">
            <a:avLst/>
          </a:prstGeom>
          <a:noFill/>
        </p:spPr>
        <p:txBody>
          <a:bodyPr wrap="square" rtlCol="0">
            <a:spAutoFit/>
          </a:bodyPr>
          <a:lstStyle/>
          <a:p>
            <a:r>
              <a:rPr lang="en-US" dirty="0"/>
              <a:t>1 + R[0]</a:t>
            </a:r>
          </a:p>
        </p:txBody>
      </p:sp>
      <p:sp>
        <p:nvSpPr>
          <p:cNvPr id="12" name="Freeform 11">
            <a:extLst>
              <a:ext uri="{FF2B5EF4-FFF2-40B4-BE49-F238E27FC236}">
                <a16:creationId xmlns:a16="http://schemas.microsoft.com/office/drawing/2014/main" id="{1C7FB8DF-A3F2-E4F2-BE3F-3CFE9777DD9B}"/>
              </a:ext>
            </a:extLst>
          </p:cNvPr>
          <p:cNvSpPr/>
          <p:nvPr/>
        </p:nvSpPr>
        <p:spPr>
          <a:xfrm>
            <a:off x="1534160" y="5867229"/>
            <a:ext cx="304800" cy="382349"/>
          </a:xfrm>
          <a:custGeom>
            <a:avLst/>
            <a:gdLst>
              <a:gd name="connsiteX0" fmla="*/ 3139440 w 3139440"/>
              <a:gd name="connsiteY0" fmla="*/ 0 h 629920"/>
              <a:gd name="connsiteX1" fmla="*/ 3129280 w 3139440"/>
              <a:gd name="connsiteY1" fmla="*/ 50800 h 629920"/>
              <a:gd name="connsiteX2" fmla="*/ 3108960 w 3139440"/>
              <a:gd name="connsiteY2" fmla="*/ 81280 h 629920"/>
              <a:gd name="connsiteX3" fmla="*/ 3088640 w 3139440"/>
              <a:gd name="connsiteY3" fmla="*/ 132080 h 629920"/>
              <a:gd name="connsiteX4" fmla="*/ 3078480 w 3139440"/>
              <a:gd name="connsiteY4" fmla="*/ 162560 h 629920"/>
              <a:gd name="connsiteX5" fmla="*/ 3017520 w 3139440"/>
              <a:gd name="connsiteY5" fmla="*/ 274320 h 629920"/>
              <a:gd name="connsiteX6" fmla="*/ 2987040 w 3139440"/>
              <a:gd name="connsiteY6" fmla="*/ 304800 h 629920"/>
              <a:gd name="connsiteX7" fmla="*/ 2926080 w 3139440"/>
              <a:gd name="connsiteY7" fmla="*/ 345440 h 629920"/>
              <a:gd name="connsiteX8" fmla="*/ 2895600 w 3139440"/>
              <a:gd name="connsiteY8" fmla="*/ 365760 h 629920"/>
              <a:gd name="connsiteX9" fmla="*/ 2865120 w 3139440"/>
              <a:gd name="connsiteY9" fmla="*/ 375920 h 629920"/>
              <a:gd name="connsiteX10" fmla="*/ 2804160 w 3139440"/>
              <a:gd name="connsiteY10" fmla="*/ 426720 h 629920"/>
              <a:gd name="connsiteX11" fmla="*/ 2773680 w 3139440"/>
              <a:gd name="connsiteY11" fmla="*/ 436880 h 629920"/>
              <a:gd name="connsiteX12" fmla="*/ 2682240 w 3139440"/>
              <a:gd name="connsiteY12" fmla="*/ 487680 h 629920"/>
              <a:gd name="connsiteX13" fmla="*/ 2621280 w 3139440"/>
              <a:gd name="connsiteY13" fmla="*/ 528320 h 629920"/>
              <a:gd name="connsiteX14" fmla="*/ 2560320 w 3139440"/>
              <a:gd name="connsiteY14" fmla="*/ 548640 h 629920"/>
              <a:gd name="connsiteX15" fmla="*/ 2499360 w 3139440"/>
              <a:gd name="connsiteY15" fmla="*/ 579120 h 629920"/>
              <a:gd name="connsiteX16" fmla="*/ 2397760 w 3139440"/>
              <a:gd name="connsiteY16" fmla="*/ 599440 h 629920"/>
              <a:gd name="connsiteX17" fmla="*/ 2296160 w 3139440"/>
              <a:gd name="connsiteY17" fmla="*/ 609600 h 629920"/>
              <a:gd name="connsiteX18" fmla="*/ 2164080 w 3139440"/>
              <a:gd name="connsiteY18" fmla="*/ 629920 h 629920"/>
              <a:gd name="connsiteX19" fmla="*/ 1066800 w 3139440"/>
              <a:gd name="connsiteY19" fmla="*/ 619760 h 629920"/>
              <a:gd name="connsiteX20" fmla="*/ 995680 w 3139440"/>
              <a:gd name="connsiteY20" fmla="*/ 609600 h 629920"/>
              <a:gd name="connsiteX21" fmla="*/ 772160 w 3139440"/>
              <a:gd name="connsiteY21" fmla="*/ 579120 h 629920"/>
              <a:gd name="connsiteX22" fmla="*/ 670560 w 3139440"/>
              <a:gd name="connsiteY22" fmla="*/ 558800 h 629920"/>
              <a:gd name="connsiteX23" fmla="*/ 579120 w 3139440"/>
              <a:gd name="connsiteY23" fmla="*/ 528320 h 629920"/>
              <a:gd name="connsiteX24" fmla="*/ 518160 w 3139440"/>
              <a:gd name="connsiteY24" fmla="*/ 497840 h 629920"/>
              <a:gd name="connsiteX25" fmla="*/ 457200 w 3139440"/>
              <a:gd name="connsiteY25" fmla="*/ 477520 h 629920"/>
              <a:gd name="connsiteX26" fmla="*/ 426720 w 3139440"/>
              <a:gd name="connsiteY26" fmla="*/ 457200 h 629920"/>
              <a:gd name="connsiteX27" fmla="*/ 365760 w 3139440"/>
              <a:gd name="connsiteY27" fmla="*/ 436880 h 629920"/>
              <a:gd name="connsiteX28" fmla="*/ 314960 w 3139440"/>
              <a:gd name="connsiteY28" fmla="*/ 386080 h 629920"/>
              <a:gd name="connsiteX29" fmla="*/ 294640 w 3139440"/>
              <a:gd name="connsiteY29" fmla="*/ 355600 h 629920"/>
              <a:gd name="connsiteX30" fmla="*/ 264160 w 3139440"/>
              <a:gd name="connsiteY30" fmla="*/ 335280 h 629920"/>
              <a:gd name="connsiteX31" fmla="*/ 172720 w 3139440"/>
              <a:gd name="connsiteY31" fmla="*/ 254000 h 629920"/>
              <a:gd name="connsiteX32" fmla="*/ 152400 w 3139440"/>
              <a:gd name="connsiteY32" fmla="*/ 223520 h 629920"/>
              <a:gd name="connsiteX33" fmla="*/ 91440 w 3139440"/>
              <a:gd name="connsiteY33" fmla="*/ 182880 h 629920"/>
              <a:gd name="connsiteX34" fmla="*/ 30480 w 3139440"/>
              <a:gd name="connsiteY34" fmla="*/ 91440 h 629920"/>
              <a:gd name="connsiteX35" fmla="*/ 10160 w 3139440"/>
              <a:gd name="connsiteY35" fmla="*/ 60960 h 629920"/>
              <a:gd name="connsiteX36" fmla="*/ 20320 w 3139440"/>
              <a:gd name="connsiteY36" fmla="*/ 243840 h 629920"/>
              <a:gd name="connsiteX37" fmla="*/ 30480 w 3139440"/>
              <a:gd name="connsiteY37" fmla="*/ 304800 h 629920"/>
              <a:gd name="connsiteX38" fmla="*/ 20320 w 3139440"/>
              <a:gd name="connsiteY38" fmla="*/ 233680 h 629920"/>
              <a:gd name="connsiteX39" fmla="*/ 0 w 3139440"/>
              <a:gd name="connsiteY39" fmla="*/ 132080 h 629920"/>
              <a:gd name="connsiteX40" fmla="*/ 10160 w 3139440"/>
              <a:gd name="connsiteY40" fmla="*/ 91440 h 629920"/>
              <a:gd name="connsiteX41" fmla="*/ 71120 w 3139440"/>
              <a:gd name="connsiteY41" fmla="*/ 81280 h 629920"/>
              <a:gd name="connsiteX42" fmla="*/ 233680 w 3139440"/>
              <a:gd name="connsiteY42" fmla="*/ 71120 h 629920"/>
              <a:gd name="connsiteX43" fmla="*/ 355600 w 3139440"/>
              <a:gd name="connsiteY43" fmla="*/ 91440 h 62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139440" h="629920">
                <a:moveTo>
                  <a:pt x="3139440" y="0"/>
                </a:moveTo>
                <a:cubicBezTo>
                  <a:pt x="3136053" y="16933"/>
                  <a:pt x="3135343" y="34631"/>
                  <a:pt x="3129280" y="50800"/>
                </a:cubicBezTo>
                <a:cubicBezTo>
                  <a:pt x="3124993" y="62233"/>
                  <a:pt x="3114421" y="70358"/>
                  <a:pt x="3108960" y="81280"/>
                </a:cubicBezTo>
                <a:cubicBezTo>
                  <a:pt x="3100804" y="97592"/>
                  <a:pt x="3095044" y="115003"/>
                  <a:pt x="3088640" y="132080"/>
                </a:cubicBezTo>
                <a:cubicBezTo>
                  <a:pt x="3084880" y="142108"/>
                  <a:pt x="3082912" y="152810"/>
                  <a:pt x="3078480" y="162560"/>
                </a:cubicBezTo>
                <a:cubicBezTo>
                  <a:pt x="3069226" y="182918"/>
                  <a:pt x="3039789" y="247597"/>
                  <a:pt x="3017520" y="274320"/>
                </a:cubicBezTo>
                <a:cubicBezTo>
                  <a:pt x="3008322" y="285358"/>
                  <a:pt x="2998382" y="295979"/>
                  <a:pt x="2987040" y="304800"/>
                </a:cubicBezTo>
                <a:cubicBezTo>
                  <a:pt x="2967763" y="319793"/>
                  <a:pt x="2946400" y="331893"/>
                  <a:pt x="2926080" y="345440"/>
                </a:cubicBezTo>
                <a:cubicBezTo>
                  <a:pt x="2915920" y="352213"/>
                  <a:pt x="2907184" y="361899"/>
                  <a:pt x="2895600" y="365760"/>
                </a:cubicBezTo>
                <a:cubicBezTo>
                  <a:pt x="2885440" y="369147"/>
                  <a:pt x="2874699" y="371131"/>
                  <a:pt x="2865120" y="375920"/>
                </a:cubicBezTo>
                <a:cubicBezTo>
                  <a:pt x="2798638" y="409161"/>
                  <a:pt x="2871570" y="381780"/>
                  <a:pt x="2804160" y="426720"/>
                </a:cubicBezTo>
                <a:cubicBezTo>
                  <a:pt x="2795249" y="432661"/>
                  <a:pt x="2783840" y="433493"/>
                  <a:pt x="2773680" y="436880"/>
                </a:cubicBezTo>
                <a:cubicBezTo>
                  <a:pt x="2678017" y="532543"/>
                  <a:pt x="2831422" y="388225"/>
                  <a:pt x="2682240" y="487680"/>
                </a:cubicBezTo>
                <a:cubicBezTo>
                  <a:pt x="2661920" y="501227"/>
                  <a:pt x="2644448" y="520597"/>
                  <a:pt x="2621280" y="528320"/>
                </a:cubicBezTo>
                <a:cubicBezTo>
                  <a:pt x="2600960" y="535093"/>
                  <a:pt x="2578142" y="536759"/>
                  <a:pt x="2560320" y="548640"/>
                </a:cubicBezTo>
                <a:cubicBezTo>
                  <a:pt x="2526924" y="570904"/>
                  <a:pt x="2536166" y="568604"/>
                  <a:pt x="2499360" y="579120"/>
                </a:cubicBezTo>
                <a:cubicBezTo>
                  <a:pt x="2465340" y="588840"/>
                  <a:pt x="2433243" y="595005"/>
                  <a:pt x="2397760" y="599440"/>
                </a:cubicBezTo>
                <a:cubicBezTo>
                  <a:pt x="2363987" y="603662"/>
                  <a:pt x="2329962" y="605623"/>
                  <a:pt x="2296160" y="609600"/>
                </a:cubicBezTo>
                <a:cubicBezTo>
                  <a:pt x="2251711" y="614829"/>
                  <a:pt x="2208176" y="622571"/>
                  <a:pt x="2164080" y="629920"/>
                </a:cubicBezTo>
                <a:lnTo>
                  <a:pt x="1066800" y="619760"/>
                </a:lnTo>
                <a:cubicBezTo>
                  <a:pt x="1042856" y="619344"/>
                  <a:pt x="1019426" y="612697"/>
                  <a:pt x="995680" y="609600"/>
                </a:cubicBezTo>
                <a:cubicBezTo>
                  <a:pt x="906375" y="597952"/>
                  <a:pt x="851640" y="594022"/>
                  <a:pt x="772160" y="579120"/>
                </a:cubicBezTo>
                <a:cubicBezTo>
                  <a:pt x="738214" y="572755"/>
                  <a:pt x="703325" y="569722"/>
                  <a:pt x="670560" y="558800"/>
                </a:cubicBezTo>
                <a:lnTo>
                  <a:pt x="579120" y="528320"/>
                </a:lnTo>
                <a:cubicBezTo>
                  <a:pt x="467960" y="491267"/>
                  <a:pt x="636333" y="550361"/>
                  <a:pt x="518160" y="497840"/>
                </a:cubicBezTo>
                <a:cubicBezTo>
                  <a:pt x="498587" y="489141"/>
                  <a:pt x="475022" y="489401"/>
                  <a:pt x="457200" y="477520"/>
                </a:cubicBezTo>
                <a:cubicBezTo>
                  <a:pt x="447040" y="470747"/>
                  <a:pt x="437878" y="462159"/>
                  <a:pt x="426720" y="457200"/>
                </a:cubicBezTo>
                <a:cubicBezTo>
                  <a:pt x="407147" y="448501"/>
                  <a:pt x="365760" y="436880"/>
                  <a:pt x="365760" y="436880"/>
                </a:cubicBezTo>
                <a:cubicBezTo>
                  <a:pt x="311573" y="355600"/>
                  <a:pt x="382693" y="453813"/>
                  <a:pt x="314960" y="386080"/>
                </a:cubicBezTo>
                <a:cubicBezTo>
                  <a:pt x="306326" y="377446"/>
                  <a:pt x="303274" y="364234"/>
                  <a:pt x="294640" y="355600"/>
                </a:cubicBezTo>
                <a:cubicBezTo>
                  <a:pt x="286006" y="346966"/>
                  <a:pt x="273286" y="343392"/>
                  <a:pt x="264160" y="335280"/>
                </a:cubicBezTo>
                <a:cubicBezTo>
                  <a:pt x="159768" y="242488"/>
                  <a:pt x="241896" y="300118"/>
                  <a:pt x="172720" y="254000"/>
                </a:cubicBezTo>
                <a:cubicBezTo>
                  <a:pt x="165947" y="243840"/>
                  <a:pt x="161590" y="231561"/>
                  <a:pt x="152400" y="223520"/>
                </a:cubicBezTo>
                <a:cubicBezTo>
                  <a:pt x="134021" y="207438"/>
                  <a:pt x="91440" y="182880"/>
                  <a:pt x="91440" y="182880"/>
                </a:cubicBezTo>
                <a:lnTo>
                  <a:pt x="30480" y="91440"/>
                </a:lnTo>
                <a:lnTo>
                  <a:pt x="10160" y="60960"/>
                </a:lnTo>
                <a:cubicBezTo>
                  <a:pt x="13547" y="121920"/>
                  <a:pt x="15250" y="182997"/>
                  <a:pt x="20320" y="243840"/>
                </a:cubicBezTo>
                <a:cubicBezTo>
                  <a:pt x="22031" y="264369"/>
                  <a:pt x="30480" y="325400"/>
                  <a:pt x="30480" y="304800"/>
                </a:cubicBezTo>
                <a:cubicBezTo>
                  <a:pt x="30480" y="280853"/>
                  <a:pt x="23961" y="257349"/>
                  <a:pt x="20320" y="233680"/>
                </a:cubicBezTo>
                <a:cubicBezTo>
                  <a:pt x="10356" y="168911"/>
                  <a:pt x="13468" y="185951"/>
                  <a:pt x="0" y="132080"/>
                </a:cubicBezTo>
                <a:cubicBezTo>
                  <a:pt x="3387" y="118533"/>
                  <a:pt x="-1203" y="99556"/>
                  <a:pt x="10160" y="91440"/>
                </a:cubicBezTo>
                <a:cubicBezTo>
                  <a:pt x="26923" y="79466"/>
                  <a:pt x="50604" y="83145"/>
                  <a:pt x="71120" y="81280"/>
                </a:cubicBezTo>
                <a:cubicBezTo>
                  <a:pt x="125189" y="76365"/>
                  <a:pt x="179493" y="74507"/>
                  <a:pt x="233680" y="71120"/>
                </a:cubicBezTo>
                <a:cubicBezTo>
                  <a:pt x="342815" y="82034"/>
                  <a:pt x="304838" y="66059"/>
                  <a:pt x="355600" y="91440"/>
                </a:cubicBezTo>
              </a:path>
            </a:pathLst>
          </a:cu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0000FF"/>
                </a:solidFill>
              </a:ln>
            </a:endParaRPr>
          </a:p>
        </p:txBody>
      </p:sp>
    </p:spTree>
    <p:extLst>
      <p:ext uri="{BB962C8B-B14F-4D97-AF65-F5344CB8AC3E}">
        <p14:creationId xmlns:p14="http://schemas.microsoft.com/office/powerpoint/2010/main" val="4292923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8E32DFE-97E3-CD4F-9FEE-CE0D29513A25}"/>
              </a:ext>
            </a:extLst>
          </p:cNvPr>
          <p:cNvSpPr>
            <a:spLocks noGrp="1" noChangeArrowheads="1"/>
          </p:cNvSpPr>
          <p:nvPr>
            <p:ph type="title"/>
          </p:nvPr>
        </p:nvSpPr>
        <p:spPr/>
        <p:txBody>
          <a:bodyPr/>
          <a:lstStyle/>
          <a:p>
            <a:pPr eaLnBrk="1" hangingPunct="1">
              <a:defRPr/>
            </a:pPr>
            <a:r>
              <a:rPr lang="en-US">
                <a:cs typeface="+mj-cs"/>
              </a:rPr>
              <a:t>Longest increasing subsequence</a:t>
            </a:r>
          </a:p>
        </p:txBody>
      </p:sp>
      <p:sp>
        <p:nvSpPr>
          <p:cNvPr id="93187" name="Rectangle 3">
            <a:extLst>
              <a:ext uri="{FF2B5EF4-FFF2-40B4-BE49-F238E27FC236}">
                <a16:creationId xmlns:a16="http://schemas.microsoft.com/office/drawing/2014/main" id="{C40A22A9-6169-B74B-B0D4-C1DF2E939A72}"/>
              </a:ext>
            </a:extLst>
          </p:cNvPr>
          <p:cNvSpPr>
            <a:spLocks noGrp="1" noChangeArrowheads="1"/>
          </p:cNvSpPr>
          <p:nvPr>
            <p:ph type="body" idx="1"/>
          </p:nvPr>
        </p:nvSpPr>
        <p:spPr>
          <a:xfrm>
            <a:off x="457200" y="1719263"/>
            <a:ext cx="8229600" cy="2014537"/>
          </a:xfrm>
        </p:spPr>
        <p:txBody>
          <a:bodyPr/>
          <a:lstStyle/>
          <a:p>
            <a:pPr marL="0" indent="0" eaLnBrk="1" hangingPunct="1">
              <a:buFont typeface="Wingdings" pitchFamily="2" charset="2"/>
              <a:buNone/>
            </a:pPr>
            <a:r>
              <a:rPr lang="en-US" altLang="en-US" dirty="0"/>
              <a:t>Given a sequence of numbers X = x</a:t>
            </a:r>
            <a:r>
              <a:rPr lang="en-US" altLang="en-US" baseline="-25000" dirty="0"/>
              <a:t>1</a:t>
            </a:r>
            <a:r>
              <a:rPr lang="en-US" altLang="en-US" dirty="0"/>
              <a:t>, x</a:t>
            </a:r>
            <a:r>
              <a:rPr lang="en-US" altLang="en-US" baseline="-25000" dirty="0"/>
              <a:t>2</a:t>
            </a:r>
            <a:r>
              <a:rPr lang="en-US" altLang="en-US" dirty="0"/>
              <a:t>, …, </a:t>
            </a:r>
            <a:r>
              <a:rPr lang="en-US" altLang="en-US" dirty="0" err="1"/>
              <a:t>x</a:t>
            </a:r>
            <a:r>
              <a:rPr lang="en-US" altLang="en-US" baseline="-25000" dirty="0" err="1"/>
              <a:t>n</a:t>
            </a:r>
            <a:r>
              <a:rPr lang="en-US" altLang="en-US" dirty="0"/>
              <a:t> find the longest increasing </a:t>
            </a:r>
            <a:r>
              <a:rPr lang="en-US" altLang="en-US" i="1" dirty="0"/>
              <a:t>subsequence</a:t>
            </a:r>
            <a:r>
              <a:rPr lang="en-US" altLang="en-US" dirty="0"/>
              <a:t> </a:t>
            </a:r>
          </a:p>
          <a:p>
            <a:pPr marL="0" indent="0" eaLnBrk="1" hangingPunct="1">
              <a:buFont typeface="Wingdings" pitchFamily="2" charset="2"/>
              <a:buNone/>
            </a:pPr>
            <a:r>
              <a:rPr lang="en-US" altLang="en-US" dirty="0"/>
              <a:t>(i</a:t>
            </a:r>
            <a:r>
              <a:rPr lang="en-US" altLang="en-US" baseline="-25000" dirty="0"/>
              <a:t>1</a:t>
            </a:r>
            <a:r>
              <a:rPr lang="en-US" altLang="en-US" dirty="0"/>
              <a:t>, i</a:t>
            </a:r>
            <a:r>
              <a:rPr lang="en-US" altLang="en-US" baseline="-25000" dirty="0"/>
              <a:t>2</a:t>
            </a:r>
            <a:r>
              <a:rPr lang="en-US" altLang="en-US" dirty="0"/>
              <a:t>, …, </a:t>
            </a:r>
            <a:r>
              <a:rPr lang="en-US" altLang="en-US" dirty="0" err="1"/>
              <a:t>i</a:t>
            </a:r>
            <a:r>
              <a:rPr lang="en-US" altLang="en-US" baseline="-25000" dirty="0" err="1"/>
              <a:t>m</a:t>
            </a:r>
            <a:r>
              <a:rPr lang="en-US" altLang="en-US" dirty="0"/>
              <a:t>), i.e., a subsequence where numbers in the sequence increase.</a:t>
            </a:r>
          </a:p>
        </p:txBody>
      </p:sp>
      <p:sp>
        <p:nvSpPr>
          <p:cNvPr id="93188" name="Text Box 4">
            <a:extLst>
              <a:ext uri="{FF2B5EF4-FFF2-40B4-BE49-F238E27FC236}">
                <a16:creationId xmlns:a16="http://schemas.microsoft.com/office/drawing/2014/main" id="{90E23F5E-BE39-6A47-A88F-EE5D13C4B2DA}"/>
              </a:ext>
            </a:extLst>
          </p:cNvPr>
          <p:cNvSpPr txBox="1">
            <a:spLocks noChangeArrowheads="1"/>
          </p:cNvSpPr>
          <p:nvPr/>
        </p:nvSpPr>
        <p:spPr bwMode="auto">
          <a:xfrm>
            <a:off x="2057400" y="4495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Tree>
    <p:extLst>
      <p:ext uri="{BB962C8B-B14F-4D97-AF65-F5344CB8AC3E}">
        <p14:creationId xmlns:p14="http://schemas.microsoft.com/office/powerpoint/2010/main" val="2290365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AA62D2C-E755-CC48-B694-56F234EA3E46}"/>
              </a:ext>
            </a:extLst>
          </p:cNvPr>
          <p:cNvSpPr>
            <a:spLocks noGrp="1" noChangeArrowheads="1"/>
          </p:cNvSpPr>
          <p:nvPr>
            <p:ph type="title"/>
          </p:nvPr>
        </p:nvSpPr>
        <p:spPr/>
        <p:txBody>
          <a:bodyPr/>
          <a:lstStyle/>
          <a:p>
            <a:pPr eaLnBrk="1" hangingPunct="1">
              <a:defRPr/>
            </a:pPr>
            <a:r>
              <a:rPr lang="en-US">
                <a:cs typeface="+mj-cs"/>
              </a:rPr>
              <a:t>Longest increasing subsequence</a:t>
            </a:r>
          </a:p>
        </p:txBody>
      </p:sp>
      <p:sp>
        <p:nvSpPr>
          <p:cNvPr id="98308" name="Text Box 4">
            <a:extLst>
              <a:ext uri="{FF2B5EF4-FFF2-40B4-BE49-F238E27FC236}">
                <a16:creationId xmlns:a16="http://schemas.microsoft.com/office/drawing/2014/main" id="{64711653-A028-EB42-BE72-BCBC1C71ECAD}"/>
              </a:ext>
            </a:extLst>
          </p:cNvPr>
          <p:cNvSpPr txBox="1">
            <a:spLocks noChangeArrowheads="1"/>
          </p:cNvSpPr>
          <p:nvPr/>
        </p:nvSpPr>
        <p:spPr bwMode="auto">
          <a:xfrm>
            <a:off x="2057400" y="4495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a:t>
            </a:r>
            <a:r>
              <a:rPr lang="en-US" sz="3600" dirty="0">
                <a:solidFill>
                  <a:srgbClr val="00FF00"/>
                </a:solidFill>
                <a:latin typeface="Arial" charset="0"/>
                <a:ea typeface="ＭＳ Ｐゴシック" charset="0"/>
              </a:rPr>
              <a:t>2</a:t>
            </a:r>
            <a:r>
              <a:rPr lang="en-US" sz="3600" dirty="0">
                <a:solidFill>
                  <a:srgbClr val="0000FF"/>
                </a:solidFill>
                <a:latin typeface="Arial" charset="0"/>
                <a:ea typeface="ＭＳ Ｐゴシック" charset="0"/>
              </a:rPr>
              <a:t>  8  6  </a:t>
            </a:r>
            <a:r>
              <a:rPr lang="en-US" sz="3600" dirty="0">
                <a:solidFill>
                  <a:srgbClr val="00FF00"/>
                </a:solidFill>
                <a:latin typeface="Arial" charset="0"/>
                <a:ea typeface="ＭＳ Ｐゴシック" charset="0"/>
              </a:rPr>
              <a:t>3  6  9</a:t>
            </a:r>
            <a:r>
              <a:rPr lang="en-US" sz="3600" dirty="0">
                <a:solidFill>
                  <a:srgbClr val="0000FF"/>
                </a:solidFill>
                <a:latin typeface="Arial" charset="0"/>
                <a:ea typeface="ＭＳ Ｐゴシック" charset="0"/>
              </a:rPr>
              <a:t>  7</a:t>
            </a:r>
          </a:p>
        </p:txBody>
      </p:sp>
      <p:sp>
        <p:nvSpPr>
          <p:cNvPr id="8" name="Rectangle 3">
            <a:extLst>
              <a:ext uri="{FF2B5EF4-FFF2-40B4-BE49-F238E27FC236}">
                <a16:creationId xmlns:a16="http://schemas.microsoft.com/office/drawing/2014/main" id="{EA7F2653-8A7D-D744-9D2A-F619B273A881}"/>
              </a:ext>
            </a:extLst>
          </p:cNvPr>
          <p:cNvSpPr txBox="1">
            <a:spLocks noChangeArrowheads="1"/>
          </p:cNvSpPr>
          <p:nvPr/>
        </p:nvSpPr>
        <p:spPr bwMode="auto">
          <a:xfrm>
            <a:off x="457200" y="1719263"/>
            <a:ext cx="8229600" cy="2014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tx2"/>
              </a:buClr>
              <a:buSzPct val="70000"/>
              <a:buFont typeface="Wingdings" pitchFamily="2" charset="2"/>
              <a:buNone/>
            </a:pPr>
            <a:r>
              <a:rPr lang="en-US" altLang="en-US" sz="2900" dirty="0">
                <a:latin typeface="+mn-lt"/>
              </a:rPr>
              <a:t>Given a sequence of numbers X = x</a:t>
            </a:r>
            <a:r>
              <a:rPr lang="en-US" altLang="en-US" sz="2900" baseline="-25000" dirty="0">
                <a:latin typeface="+mn-lt"/>
              </a:rPr>
              <a:t>1</a:t>
            </a:r>
            <a:r>
              <a:rPr lang="en-US" altLang="en-US" sz="2900" dirty="0">
                <a:latin typeface="+mn-lt"/>
              </a:rPr>
              <a:t>, x</a:t>
            </a:r>
            <a:r>
              <a:rPr lang="en-US" altLang="en-US" sz="2900" baseline="-25000" dirty="0">
                <a:latin typeface="+mn-lt"/>
              </a:rPr>
              <a:t>2</a:t>
            </a:r>
            <a:r>
              <a:rPr lang="en-US" altLang="en-US" sz="2900" dirty="0">
                <a:latin typeface="+mn-lt"/>
              </a:rPr>
              <a:t>, …, </a:t>
            </a:r>
            <a:r>
              <a:rPr lang="en-US" altLang="en-US" sz="2900" dirty="0" err="1">
                <a:latin typeface="+mn-lt"/>
              </a:rPr>
              <a:t>x</a:t>
            </a:r>
            <a:r>
              <a:rPr lang="en-US" altLang="en-US" sz="2900" baseline="-25000" dirty="0" err="1">
                <a:latin typeface="+mn-lt"/>
              </a:rPr>
              <a:t>n</a:t>
            </a:r>
            <a:r>
              <a:rPr lang="en-US" altLang="en-US" sz="2900" dirty="0">
                <a:latin typeface="+mn-lt"/>
              </a:rPr>
              <a:t> find the longest increasing </a:t>
            </a:r>
            <a:r>
              <a:rPr lang="en-US" altLang="en-US" sz="2900" i="1" dirty="0">
                <a:latin typeface="+mn-lt"/>
              </a:rPr>
              <a:t>subsequence</a:t>
            </a:r>
            <a:r>
              <a:rPr lang="en-US" altLang="en-US" sz="2900" dirty="0">
                <a:latin typeface="+mn-lt"/>
              </a:rPr>
              <a:t> </a:t>
            </a:r>
          </a:p>
          <a:p>
            <a:pPr eaLnBrk="1" hangingPunct="1">
              <a:spcBef>
                <a:spcPct val="20000"/>
              </a:spcBef>
              <a:buClr>
                <a:schemeClr val="tx2"/>
              </a:buClr>
              <a:buSzPct val="70000"/>
              <a:buFont typeface="Wingdings" pitchFamily="2" charset="2"/>
              <a:buNone/>
            </a:pPr>
            <a:r>
              <a:rPr lang="en-US" altLang="en-US" sz="2900" dirty="0">
                <a:latin typeface="+mn-lt"/>
              </a:rPr>
              <a:t>(i</a:t>
            </a:r>
            <a:r>
              <a:rPr lang="en-US" altLang="en-US" sz="2900" baseline="-25000" dirty="0">
                <a:latin typeface="+mn-lt"/>
              </a:rPr>
              <a:t>1</a:t>
            </a:r>
            <a:r>
              <a:rPr lang="en-US" altLang="en-US" sz="2900" dirty="0">
                <a:latin typeface="+mn-lt"/>
              </a:rPr>
              <a:t>, i</a:t>
            </a:r>
            <a:r>
              <a:rPr lang="en-US" altLang="en-US" sz="2900" baseline="-25000" dirty="0">
                <a:latin typeface="+mn-lt"/>
              </a:rPr>
              <a:t>2</a:t>
            </a:r>
            <a:r>
              <a:rPr lang="en-US" altLang="en-US" sz="2900" dirty="0">
                <a:latin typeface="+mn-lt"/>
              </a:rPr>
              <a:t>, …, </a:t>
            </a:r>
            <a:r>
              <a:rPr lang="en-US" altLang="en-US" sz="2900" dirty="0" err="1">
                <a:latin typeface="+mn-lt"/>
              </a:rPr>
              <a:t>i</a:t>
            </a:r>
            <a:r>
              <a:rPr lang="en-US" altLang="en-US" sz="2900" baseline="-25000" dirty="0" err="1">
                <a:latin typeface="+mn-lt"/>
              </a:rPr>
              <a:t>m</a:t>
            </a:r>
            <a:r>
              <a:rPr lang="en-US" altLang="en-US" sz="2900" dirty="0">
                <a:latin typeface="+mn-lt"/>
              </a:rPr>
              <a:t>), i.e., a subsequence where numbers in the sequence increase.</a:t>
            </a:r>
          </a:p>
        </p:txBody>
      </p:sp>
      <p:cxnSp>
        <p:nvCxnSpPr>
          <p:cNvPr id="3" name="Straight Connector 2">
            <a:extLst>
              <a:ext uri="{FF2B5EF4-FFF2-40B4-BE49-F238E27FC236}">
                <a16:creationId xmlns:a16="http://schemas.microsoft.com/office/drawing/2014/main" id="{9C37F658-6CE8-4115-D57D-A638CF4C2FAE}"/>
              </a:ext>
            </a:extLst>
          </p:cNvPr>
          <p:cNvCxnSpPr/>
          <p:nvPr/>
        </p:nvCxnSpPr>
        <p:spPr>
          <a:xfrm>
            <a:off x="2625213"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FA0011A-A9BE-D604-BA71-9DD4392B43B2}"/>
              </a:ext>
            </a:extLst>
          </p:cNvPr>
          <p:cNvCxnSpPr/>
          <p:nvPr/>
        </p:nvCxnSpPr>
        <p:spPr>
          <a:xfrm>
            <a:off x="4144297"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0D7755DE-826E-C983-5E06-ED0BBFAC3922}"/>
              </a:ext>
            </a:extLst>
          </p:cNvPr>
          <p:cNvCxnSpPr/>
          <p:nvPr/>
        </p:nvCxnSpPr>
        <p:spPr>
          <a:xfrm>
            <a:off x="4670322"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C9BDB6B-D5AF-ECC7-BC60-66A47A3DC1F9}"/>
              </a:ext>
            </a:extLst>
          </p:cNvPr>
          <p:cNvCxnSpPr/>
          <p:nvPr/>
        </p:nvCxnSpPr>
        <p:spPr>
          <a:xfrm>
            <a:off x="5147187" y="5078158"/>
            <a:ext cx="304800" cy="0"/>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006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9BE-5B44-C245-909B-7492125CAE32}"/>
              </a:ext>
            </a:extLst>
          </p:cNvPr>
          <p:cNvSpPr>
            <a:spLocks noGrp="1"/>
          </p:cNvSpPr>
          <p:nvPr>
            <p:ph type="title"/>
          </p:nvPr>
        </p:nvSpPr>
        <p:spPr/>
        <p:txBody>
          <a:bodyPr/>
          <a:lstStyle/>
          <a:p>
            <a:r>
              <a:rPr lang="en-US" dirty="0"/>
              <a:t>1a: optimal substructure</a:t>
            </a:r>
          </a:p>
        </p:txBody>
      </p:sp>
      <p:sp>
        <p:nvSpPr>
          <p:cNvPr id="4" name="TextBox 3">
            <a:extLst>
              <a:ext uri="{FF2B5EF4-FFF2-40B4-BE49-F238E27FC236}">
                <a16:creationId xmlns:a16="http://schemas.microsoft.com/office/drawing/2014/main" id="{1E06A29C-B6F2-0446-88A9-27A81FD8AACA}"/>
              </a:ext>
            </a:extLst>
          </p:cNvPr>
          <p:cNvSpPr txBox="1"/>
          <p:nvPr/>
        </p:nvSpPr>
        <p:spPr>
          <a:xfrm>
            <a:off x="449789" y="1580126"/>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p:sp>
        <p:nvSpPr>
          <p:cNvPr id="5" name="TextBox 4">
            <a:extLst>
              <a:ext uri="{FF2B5EF4-FFF2-40B4-BE49-F238E27FC236}">
                <a16:creationId xmlns:a16="http://schemas.microsoft.com/office/drawing/2014/main" id="{11F0A215-C797-854D-9840-F4261BC5975A}"/>
              </a:ext>
            </a:extLst>
          </p:cNvPr>
          <p:cNvSpPr txBox="1"/>
          <p:nvPr/>
        </p:nvSpPr>
        <p:spPr>
          <a:xfrm>
            <a:off x="1222513" y="4770784"/>
            <a:ext cx="5870713" cy="954107"/>
          </a:xfrm>
          <a:prstGeom prst="rect">
            <a:avLst/>
          </a:prstGeom>
          <a:noFill/>
        </p:spPr>
        <p:txBody>
          <a:bodyPr wrap="square" rtlCol="0">
            <a:spAutoFit/>
          </a:bodyPr>
          <a:lstStyle/>
          <a:p>
            <a:r>
              <a:rPr lang="en-US" sz="2800" dirty="0">
                <a:solidFill>
                  <a:srgbClr val="FF0000"/>
                </a:solidFill>
              </a:rPr>
              <a:t>What would a solution to a subproblem look like?</a:t>
            </a:r>
          </a:p>
        </p:txBody>
      </p:sp>
      <p:sp>
        <p:nvSpPr>
          <p:cNvPr id="6" name="Text Box 4">
            <a:extLst>
              <a:ext uri="{FF2B5EF4-FFF2-40B4-BE49-F238E27FC236}">
                <a16:creationId xmlns:a16="http://schemas.microsoft.com/office/drawing/2014/main" id="{A3AF7246-5D64-E447-9355-D41C40F481BF}"/>
              </a:ext>
            </a:extLst>
          </p:cNvPr>
          <p:cNvSpPr txBox="1">
            <a:spLocks noChangeArrowheads="1"/>
          </p:cNvSpPr>
          <p:nvPr/>
        </p:nvSpPr>
        <p:spPr bwMode="auto">
          <a:xfrm>
            <a:off x="1987826" y="2694675"/>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a:t>
            </a:r>
            <a:r>
              <a:rPr lang="en-US" sz="3600" dirty="0">
                <a:solidFill>
                  <a:srgbClr val="00FF00"/>
                </a:solidFill>
                <a:latin typeface="Arial" charset="0"/>
                <a:ea typeface="ＭＳ Ｐゴシック" charset="0"/>
              </a:rPr>
              <a:t>2</a:t>
            </a:r>
            <a:r>
              <a:rPr lang="en-US" sz="3600" dirty="0">
                <a:solidFill>
                  <a:srgbClr val="0000FF"/>
                </a:solidFill>
                <a:latin typeface="Arial" charset="0"/>
                <a:ea typeface="ＭＳ Ｐゴシック" charset="0"/>
              </a:rPr>
              <a:t>  8  6  </a:t>
            </a:r>
            <a:r>
              <a:rPr lang="en-US" sz="3600" dirty="0">
                <a:solidFill>
                  <a:srgbClr val="00FF00"/>
                </a:solidFill>
                <a:latin typeface="Arial" charset="0"/>
                <a:ea typeface="ＭＳ Ｐゴシック" charset="0"/>
              </a:rPr>
              <a:t>3  6  9</a:t>
            </a:r>
            <a:r>
              <a:rPr lang="en-US" sz="3600" dirty="0">
                <a:solidFill>
                  <a:srgbClr val="0000FF"/>
                </a:solidFill>
                <a:latin typeface="Arial" charset="0"/>
                <a:ea typeface="ＭＳ Ｐゴシック" charset="0"/>
              </a:rPr>
              <a:t>  7</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CB476E-57BA-344D-85EE-B1363E5465FD}"/>
                  </a:ext>
                </a:extLst>
              </p:cNvPr>
              <p:cNvSpPr/>
              <p:nvPr/>
            </p:nvSpPr>
            <p:spPr>
              <a:xfrm>
                <a:off x="2695892" y="3656908"/>
                <a:ext cx="275094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3600" i="1" dirty="0" smtClean="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𝑖</m:t>
                      </m:r>
                      <m:r>
                        <a:rPr lang="en-US" altLang="en-US" sz="3600" i="1" baseline="-25000" dirty="0" smtClean="0">
                          <a:solidFill>
                            <a:srgbClr val="0000FF"/>
                          </a:solidFill>
                          <a:latin typeface="Cambria Math" panose="02040503050406030204" pitchFamily="18" charset="0"/>
                        </a:rPr>
                        <m:t>1</m:t>
                      </m:r>
                      <m:r>
                        <a:rPr lang="en-US" altLang="en-US" sz="3600" i="1" dirty="0">
                          <a:solidFill>
                            <a:srgbClr val="0000FF"/>
                          </a:solidFill>
                          <a:latin typeface="Cambria Math" panose="02040503050406030204" pitchFamily="18" charset="0"/>
                        </a:rPr>
                        <m:t>, </m:t>
                      </m:r>
                      <m:r>
                        <a:rPr lang="en-US" altLang="en-US" sz="3600" i="1" dirty="0">
                          <a:solidFill>
                            <a:srgbClr val="0000FF"/>
                          </a:solidFill>
                          <a:latin typeface="Cambria Math" panose="02040503050406030204" pitchFamily="18" charset="0"/>
                        </a:rPr>
                        <m:t>𝑖</m:t>
                      </m:r>
                      <m:r>
                        <a:rPr lang="en-US" altLang="en-US" sz="3600" i="1" baseline="-25000" dirty="0">
                          <a:solidFill>
                            <a:srgbClr val="0000FF"/>
                          </a:solidFill>
                          <a:latin typeface="Cambria Math" panose="02040503050406030204" pitchFamily="18" charset="0"/>
                        </a:rPr>
                        <m:t>2</m:t>
                      </m:r>
                      <m:r>
                        <a:rPr lang="en-US" altLang="en-US" sz="3600" i="1" dirty="0">
                          <a:solidFill>
                            <a:srgbClr val="0000FF"/>
                          </a:solidFill>
                          <a:latin typeface="Cambria Math" panose="02040503050406030204" pitchFamily="18" charset="0"/>
                        </a:rPr>
                        <m:t>, …, </m:t>
                      </m:r>
                      <m:r>
                        <a:rPr lang="en-US" altLang="en-US" sz="3600" i="1" dirty="0" err="1" smtClean="0">
                          <a:solidFill>
                            <a:srgbClr val="0000FF"/>
                          </a:solidFill>
                          <a:latin typeface="Cambria Math" panose="02040503050406030204" pitchFamily="18" charset="0"/>
                        </a:rPr>
                        <m:t>𝑖</m:t>
                      </m:r>
                      <m:r>
                        <a:rPr lang="en-US" altLang="en-US" sz="3600" i="1" baseline="-25000" dirty="0" err="1">
                          <a:solidFill>
                            <a:srgbClr val="0000FF"/>
                          </a:solidFill>
                          <a:latin typeface="Cambria Math" panose="02040503050406030204" pitchFamily="18" charset="0"/>
                        </a:rPr>
                        <m:t>𝑚</m:t>
                      </m:r>
                      <m:r>
                        <a:rPr lang="en-US" altLang="en-US" sz="3600" i="1" dirty="0" smtClean="0">
                          <a:solidFill>
                            <a:srgbClr val="0000FF"/>
                          </a:solidFill>
                          <a:latin typeface="Cambria Math" panose="02040503050406030204" pitchFamily="18" charset="0"/>
                        </a:rPr>
                        <m:t>} </m:t>
                      </m:r>
                    </m:oMath>
                  </m:oMathPara>
                </a14:m>
                <a:endParaRPr lang="en-US" sz="3600" dirty="0">
                  <a:solidFill>
                    <a:srgbClr val="0000FF"/>
                  </a:solidFill>
                </a:endParaRPr>
              </a:p>
            </p:txBody>
          </p:sp>
        </mc:Choice>
        <mc:Fallback xmlns="">
          <p:sp>
            <p:nvSpPr>
              <p:cNvPr id="7" name="Rectangle 6">
                <a:extLst>
                  <a:ext uri="{FF2B5EF4-FFF2-40B4-BE49-F238E27FC236}">
                    <a16:creationId xmlns:a16="http://schemas.microsoft.com/office/drawing/2014/main" id="{48CB476E-57BA-344D-85EE-B1363E5465FD}"/>
                  </a:ext>
                </a:extLst>
              </p:cNvPr>
              <p:cNvSpPr>
                <a:spLocks noRot="1" noChangeAspect="1" noMove="1" noResize="1" noEditPoints="1" noAdjustHandles="1" noChangeArrowheads="1" noChangeShapeType="1" noTextEdit="1"/>
              </p:cNvSpPr>
              <p:nvPr/>
            </p:nvSpPr>
            <p:spPr>
              <a:xfrm>
                <a:off x="2695892" y="3656908"/>
                <a:ext cx="2750946" cy="646331"/>
              </a:xfrm>
              <a:prstGeom prst="rect">
                <a:avLst/>
              </a:prstGeom>
              <a:blipFill>
                <a:blip r:embed="rId2"/>
                <a:stretch>
                  <a:fillRect l="-1376" r="-1835" b="-23529"/>
                </a:stretch>
              </a:blipFill>
            </p:spPr>
            <p:txBody>
              <a:bodyPr/>
              <a:lstStyle/>
              <a:p>
                <a:r>
                  <a:rPr lang="en-US">
                    <a:noFill/>
                  </a:rPr>
                  <a:t> </a:t>
                </a:r>
              </a:p>
            </p:txBody>
          </p:sp>
        </mc:Fallback>
      </mc:AlternateContent>
    </p:spTree>
    <p:extLst>
      <p:ext uri="{BB962C8B-B14F-4D97-AF65-F5344CB8AC3E}">
        <p14:creationId xmlns:p14="http://schemas.microsoft.com/office/powerpoint/2010/main" val="1348995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29BE-5B44-C245-909B-7492125CAE32}"/>
              </a:ext>
            </a:extLst>
          </p:cNvPr>
          <p:cNvSpPr>
            <a:spLocks noGrp="1"/>
          </p:cNvSpPr>
          <p:nvPr>
            <p:ph type="title"/>
          </p:nvPr>
        </p:nvSpPr>
        <p:spPr/>
        <p:txBody>
          <a:bodyPr/>
          <a:lstStyle/>
          <a:p>
            <a:r>
              <a:rPr lang="en-US" dirty="0"/>
              <a:t>1a: optimal substructure</a:t>
            </a:r>
          </a:p>
        </p:txBody>
      </p:sp>
      <p:sp>
        <p:nvSpPr>
          <p:cNvPr id="4" name="TextBox 3">
            <a:extLst>
              <a:ext uri="{FF2B5EF4-FFF2-40B4-BE49-F238E27FC236}">
                <a16:creationId xmlns:a16="http://schemas.microsoft.com/office/drawing/2014/main" id="{1E06A29C-B6F2-0446-88A9-27A81FD8AACA}"/>
              </a:ext>
            </a:extLst>
          </p:cNvPr>
          <p:cNvSpPr txBox="1"/>
          <p:nvPr/>
        </p:nvSpPr>
        <p:spPr>
          <a:xfrm>
            <a:off x="449789" y="1580126"/>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p:sp>
        <p:nvSpPr>
          <p:cNvPr id="6" name="Text Box 4">
            <a:extLst>
              <a:ext uri="{FF2B5EF4-FFF2-40B4-BE49-F238E27FC236}">
                <a16:creationId xmlns:a16="http://schemas.microsoft.com/office/drawing/2014/main" id="{A3AF7246-5D64-E447-9355-D41C40F481BF}"/>
              </a:ext>
            </a:extLst>
          </p:cNvPr>
          <p:cNvSpPr txBox="1">
            <a:spLocks noChangeArrowheads="1"/>
          </p:cNvSpPr>
          <p:nvPr/>
        </p:nvSpPr>
        <p:spPr bwMode="auto">
          <a:xfrm>
            <a:off x="1987826" y="2694675"/>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a:t>
            </a:r>
            <a:r>
              <a:rPr lang="en-US" sz="3600" dirty="0">
                <a:solidFill>
                  <a:srgbClr val="00FF00"/>
                </a:solidFill>
                <a:latin typeface="Arial" charset="0"/>
                <a:ea typeface="ＭＳ Ｐゴシック" charset="0"/>
              </a:rPr>
              <a:t>2</a:t>
            </a:r>
            <a:r>
              <a:rPr lang="en-US" sz="3600" dirty="0">
                <a:solidFill>
                  <a:srgbClr val="0000FF"/>
                </a:solidFill>
                <a:latin typeface="Arial" charset="0"/>
                <a:ea typeface="ＭＳ Ｐゴシック" charset="0"/>
              </a:rPr>
              <a:t>  8  6  </a:t>
            </a:r>
            <a:r>
              <a:rPr lang="en-US" sz="3600" dirty="0">
                <a:solidFill>
                  <a:srgbClr val="00FF00"/>
                </a:solidFill>
                <a:latin typeface="Arial" charset="0"/>
                <a:ea typeface="ＭＳ Ｐゴシック" charset="0"/>
              </a:rPr>
              <a:t>3  6  9</a:t>
            </a:r>
            <a:r>
              <a:rPr lang="en-US" sz="3600" dirty="0">
                <a:solidFill>
                  <a:srgbClr val="0000FF"/>
                </a:solidFill>
                <a:latin typeface="Arial" charset="0"/>
                <a:ea typeface="ＭＳ Ｐゴシック" charset="0"/>
              </a:rPr>
              <a:t>  7</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CB476E-57BA-344D-85EE-B1363E5465FD}"/>
                  </a:ext>
                </a:extLst>
              </p:cNvPr>
              <p:cNvSpPr/>
              <p:nvPr/>
            </p:nvSpPr>
            <p:spPr>
              <a:xfrm>
                <a:off x="2695892" y="3656908"/>
                <a:ext cx="275094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sz="3600" i="1" dirty="0" smtClean="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𝑖</m:t>
                      </m:r>
                      <m:r>
                        <a:rPr lang="en-US" altLang="en-US" sz="3600" i="1" baseline="-25000" dirty="0" smtClean="0">
                          <a:solidFill>
                            <a:srgbClr val="0000FF"/>
                          </a:solidFill>
                          <a:latin typeface="Cambria Math" panose="02040503050406030204" pitchFamily="18" charset="0"/>
                        </a:rPr>
                        <m:t>1</m:t>
                      </m:r>
                      <m:r>
                        <a:rPr lang="en-US" altLang="en-US" sz="3600" i="1" dirty="0">
                          <a:solidFill>
                            <a:srgbClr val="0000FF"/>
                          </a:solidFill>
                          <a:latin typeface="Cambria Math" panose="02040503050406030204" pitchFamily="18" charset="0"/>
                        </a:rPr>
                        <m:t>, </m:t>
                      </m:r>
                      <m:r>
                        <a:rPr lang="en-US" altLang="en-US" sz="3600" i="1" dirty="0">
                          <a:solidFill>
                            <a:srgbClr val="0000FF"/>
                          </a:solidFill>
                          <a:latin typeface="Cambria Math" panose="02040503050406030204" pitchFamily="18" charset="0"/>
                        </a:rPr>
                        <m:t>𝑖</m:t>
                      </m:r>
                      <m:r>
                        <a:rPr lang="en-US" altLang="en-US" sz="3600" i="1" baseline="-25000" dirty="0">
                          <a:solidFill>
                            <a:srgbClr val="0000FF"/>
                          </a:solidFill>
                          <a:latin typeface="Cambria Math" panose="02040503050406030204" pitchFamily="18" charset="0"/>
                        </a:rPr>
                        <m:t>2</m:t>
                      </m:r>
                      <m:r>
                        <a:rPr lang="en-US" altLang="en-US" sz="3600" i="1" dirty="0">
                          <a:solidFill>
                            <a:srgbClr val="0000FF"/>
                          </a:solidFill>
                          <a:latin typeface="Cambria Math" panose="02040503050406030204" pitchFamily="18" charset="0"/>
                        </a:rPr>
                        <m:t>, …, </m:t>
                      </m:r>
                      <m:r>
                        <a:rPr lang="en-US" altLang="en-US" sz="3600" i="1" dirty="0" err="1" smtClean="0">
                          <a:solidFill>
                            <a:srgbClr val="0000FF"/>
                          </a:solidFill>
                          <a:latin typeface="Cambria Math" panose="02040503050406030204" pitchFamily="18" charset="0"/>
                        </a:rPr>
                        <m:t>𝑖</m:t>
                      </m:r>
                      <m:r>
                        <a:rPr lang="en-US" altLang="en-US" sz="3600" b="0" i="1" baseline="-25000" dirty="0" smtClean="0">
                          <a:solidFill>
                            <a:srgbClr val="0000FF"/>
                          </a:solidFill>
                          <a:latin typeface="Cambria Math" panose="02040503050406030204" pitchFamily="18" charset="0"/>
                        </a:rPr>
                        <m:t>𝑚</m:t>
                      </m:r>
                      <m:r>
                        <a:rPr lang="en-US" altLang="en-US" sz="3600" i="1" dirty="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 </m:t>
                      </m:r>
                    </m:oMath>
                  </m:oMathPara>
                </a14:m>
                <a:endParaRPr lang="en-US" sz="3600" dirty="0">
                  <a:solidFill>
                    <a:srgbClr val="0000FF"/>
                  </a:solidFill>
                </a:endParaRPr>
              </a:p>
            </p:txBody>
          </p:sp>
        </mc:Choice>
        <mc:Fallback xmlns="">
          <p:sp>
            <p:nvSpPr>
              <p:cNvPr id="7" name="Rectangle 6">
                <a:extLst>
                  <a:ext uri="{FF2B5EF4-FFF2-40B4-BE49-F238E27FC236}">
                    <a16:creationId xmlns:a16="http://schemas.microsoft.com/office/drawing/2014/main" id="{48CB476E-57BA-344D-85EE-B1363E5465FD}"/>
                  </a:ext>
                </a:extLst>
              </p:cNvPr>
              <p:cNvSpPr>
                <a:spLocks noRot="1" noChangeAspect="1" noMove="1" noResize="1" noEditPoints="1" noAdjustHandles="1" noChangeArrowheads="1" noChangeShapeType="1" noTextEdit="1"/>
              </p:cNvSpPr>
              <p:nvPr/>
            </p:nvSpPr>
            <p:spPr>
              <a:xfrm>
                <a:off x="2695892" y="3656908"/>
                <a:ext cx="2750945" cy="646331"/>
              </a:xfrm>
              <a:prstGeom prst="rect">
                <a:avLst/>
              </a:prstGeom>
              <a:blipFill>
                <a:blip r:embed="rId2"/>
                <a:stretch>
                  <a:fillRect l="-1376" r="-1835"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084DC3F-0FEB-384B-BE1C-1BECA7E60BAB}"/>
                  </a:ext>
                </a:extLst>
              </p:cNvPr>
              <p:cNvSpPr/>
              <p:nvPr/>
            </p:nvSpPr>
            <p:spPr>
              <a:xfrm>
                <a:off x="2695892" y="4763465"/>
                <a:ext cx="5627181" cy="1200329"/>
              </a:xfrm>
              <a:prstGeom prst="rect">
                <a:avLst/>
              </a:prstGeom>
            </p:spPr>
            <p:txBody>
              <a:bodyPr wrap="none">
                <a:spAutoFit/>
              </a:bodyPr>
              <a:lstStyle/>
              <a:p>
                <a14:m>
                  <m:oMath xmlns:m="http://schemas.openxmlformats.org/officeDocument/2006/math">
                    <m:r>
                      <a:rPr lang="en-US" altLang="en-US" sz="3600" i="1" dirty="0" smtClean="0">
                        <a:solidFill>
                          <a:srgbClr val="0000FF"/>
                        </a:solidFill>
                        <a:latin typeface="Cambria Math" panose="02040503050406030204" pitchFamily="18" charset="0"/>
                      </a:rPr>
                      <m:t>{</m:t>
                    </m:r>
                    <m:r>
                      <a:rPr lang="en-US" altLang="en-US" sz="3600" i="1" dirty="0" smtClean="0">
                        <a:solidFill>
                          <a:srgbClr val="0000FF"/>
                        </a:solidFill>
                        <a:latin typeface="Cambria Math" panose="02040503050406030204" pitchFamily="18" charset="0"/>
                      </a:rPr>
                      <m:t>𝑖</m:t>
                    </m:r>
                    <m:r>
                      <a:rPr lang="en-US" altLang="en-US" sz="3600" i="1" baseline="-25000" dirty="0" smtClean="0">
                        <a:solidFill>
                          <a:srgbClr val="0000FF"/>
                        </a:solidFill>
                        <a:latin typeface="Cambria Math" panose="02040503050406030204" pitchFamily="18" charset="0"/>
                      </a:rPr>
                      <m:t>2</m:t>
                    </m:r>
                    <m:r>
                      <a:rPr lang="en-US" altLang="en-US" sz="3600" i="1" dirty="0">
                        <a:solidFill>
                          <a:srgbClr val="0000FF"/>
                        </a:solidFill>
                        <a:latin typeface="Cambria Math" panose="02040503050406030204" pitchFamily="18" charset="0"/>
                      </a:rPr>
                      <m:t>, …, </m:t>
                    </m:r>
                    <m:r>
                      <a:rPr lang="en-US" altLang="en-US" sz="3600" i="1" dirty="0" err="1" smtClean="0">
                        <a:solidFill>
                          <a:srgbClr val="0000FF"/>
                        </a:solidFill>
                        <a:latin typeface="Cambria Math" panose="02040503050406030204" pitchFamily="18" charset="0"/>
                      </a:rPr>
                      <m:t>𝑖</m:t>
                    </m:r>
                    <m:r>
                      <a:rPr lang="en-US" altLang="en-US" sz="3600" b="0" i="1" baseline="-25000" dirty="0" smtClean="0">
                        <a:solidFill>
                          <a:srgbClr val="0000FF"/>
                        </a:solidFill>
                        <a:latin typeface="Cambria Math" panose="02040503050406030204" pitchFamily="18" charset="0"/>
                      </a:rPr>
                      <m:t>𝑚</m:t>
                    </m:r>
                    <m:r>
                      <a:rPr lang="en-US" altLang="en-US" sz="3600" i="1" dirty="0" smtClean="0">
                        <a:solidFill>
                          <a:srgbClr val="0000FF"/>
                        </a:solidFill>
                        <a:latin typeface="Cambria Math" panose="02040503050406030204" pitchFamily="18" charset="0"/>
                      </a:rPr>
                      <m:t>}</m:t>
                    </m:r>
                  </m:oMath>
                </a14:m>
                <a:r>
                  <a:rPr lang="en-US" altLang="en-US" sz="3600" dirty="0">
                    <a:solidFill>
                      <a:srgbClr val="0000FF"/>
                    </a:solidFill>
                  </a:rPr>
                  <a:t> for the sequence </a:t>
                </a:r>
              </a:p>
              <a:p>
                <a:r>
                  <a:rPr lang="en-US" altLang="en-US" sz="3600" dirty="0">
                    <a:solidFill>
                      <a:srgbClr val="0000FF"/>
                    </a:solidFill>
                  </a:rPr>
                  <a:t>               starting at index i</a:t>
                </a:r>
                <a:r>
                  <a:rPr lang="en-US" altLang="en-US" sz="3600" baseline="-25000" dirty="0">
                    <a:solidFill>
                      <a:srgbClr val="0000FF"/>
                    </a:solidFill>
                  </a:rPr>
                  <a:t>2</a:t>
                </a:r>
                <a:r>
                  <a:rPr lang="en-US" altLang="en-US" sz="3600" dirty="0">
                    <a:solidFill>
                      <a:srgbClr val="0000FF"/>
                    </a:solidFill>
                  </a:rPr>
                  <a:t> </a:t>
                </a:r>
                <a:endParaRPr lang="en-US" sz="3600" dirty="0">
                  <a:solidFill>
                    <a:srgbClr val="0000FF"/>
                  </a:solidFill>
                </a:endParaRPr>
              </a:p>
            </p:txBody>
          </p:sp>
        </mc:Choice>
        <mc:Fallback xmlns="">
          <p:sp>
            <p:nvSpPr>
              <p:cNvPr id="8" name="Rectangle 7">
                <a:extLst>
                  <a:ext uri="{FF2B5EF4-FFF2-40B4-BE49-F238E27FC236}">
                    <a16:creationId xmlns:a16="http://schemas.microsoft.com/office/drawing/2014/main" id="{3084DC3F-0FEB-384B-BE1C-1BECA7E60BAB}"/>
                  </a:ext>
                </a:extLst>
              </p:cNvPr>
              <p:cNvSpPr>
                <a:spLocks noRot="1" noChangeAspect="1" noMove="1" noResize="1" noEditPoints="1" noAdjustHandles="1" noChangeArrowheads="1" noChangeShapeType="1" noTextEdit="1"/>
              </p:cNvSpPr>
              <p:nvPr/>
            </p:nvSpPr>
            <p:spPr>
              <a:xfrm>
                <a:off x="2695892" y="4763465"/>
                <a:ext cx="5627181" cy="1200329"/>
              </a:xfrm>
              <a:prstGeom prst="rect">
                <a:avLst/>
              </a:prstGeom>
              <a:blipFill>
                <a:blip r:embed="rId3"/>
                <a:stretch>
                  <a:fillRect l="-2027" t="-7292" b="-16667"/>
                </a:stretch>
              </a:blipFill>
            </p:spPr>
            <p:txBody>
              <a:bodyPr/>
              <a:lstStyle/>
              <a:p>
                <a:r>
                  <a:rPr lang="en-US">
                    <a:noFill/>
                  </a:rPr>
                  <a:t> </a:t>
                </a:r>
              </a:p>
            </p:txBody>
          </p:sp>
        </mc:Fallback>
      </mc:AlternateContent>
    </p:spTree>
    <p:extLst>
      <p:ext uri="{BB962C8B-B14F-4D97-AF65-F5344CB8AC3E}">
        <p14:creationId xmlns:p14="http://schemas.microsoft.com/office/powerpoint/2010/main" val="300359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A55B793-F70B-A24E-A546-CEC53395AAA9}"/>
              </a:ext>
            </a:extLst>
          </p:cNvPr>
          <p:cNvSpPr>
            <a:spLocks noGrp="1" noChangeArrowheads="1"/>
          </p:cNvSpPr>
          <p:nvPr>
            <p:ph type="title"/>
          </p:nvPr>
        </p:nvSpPr>
        <p:spPr/>
        <p:txBody>
          <a:bodyPr>
            <a:normAutofit/>
          </a:bodyPr>
          <a:lstStyle/>
          <a:p>
            <a:pPr eaLnBrk="1" hangingPunct="1">
              <a:defRPr/>
            </a:pPr>
            <a:r>
              <a:rPr lang="en-US" dirty="0">
                <a:cs typeface="+mj-cs"/>
              </a:rPr>
              <a:t>1a: optimal substructure </a:t>
            </a:r>
          </a:p>
        </p:txBody>
      </p:sp>
      <p:sp>
        <p:nvSpPr>
          <p:cNvPr id="2" name="TextBox 1">
            <a:extLst>
              <a:ext uri="{FF2B5EF4-FFF2-40B4-BE49-F238E27FC236}">
                <a16:creationId xmlns:a16="http://schemas.microsoft.com/office/drawing/2014/main" id="{A82E09A0-FA1E-9840-9DA7-FCCEFE33548A}"/>
              </a:ext>
            </a:extLst>
          </p:cNvPr>
          <p:cNvSpPr txBox="1"/>
          <p:nvPr/>
        </p:nvSpPr>
        <p:spPr>
          <a:xfrm>
            <a:off x="445168" y="1479884"/>
            <a:ext cx="8181474" cy="954107"/>
          </a:xfrm>
          <a:prstGeom prst="rect">
            <a:avLst/>
          </a:prstGeom>
          <a:noFill/>
        </p:spPr>
        <p:txBody>
          <a:bodyPr wrap="square" rtlCol="0">
            <a:spAutoFit/>
          </a:bodyPr>
          <a:lstStyle/>
          <a:p>
            <a:r>
              <a:rPr lang="en-US" sz="2800" dirty="0"/>
              <a:t>Prove: optimal solutions to the problem incorporate optimal solutions to related subproblems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CB70EB-EC16-8C40-85BF-8F4EE3699B52}"/>
                  </a:ext>
                </a:extLst>
              </p:cNvPr>
              <p:cNvSpPr txBox="1"/>
              <p:nvPr/>
            </p:nvSpPr>
            <p:spPr>
              <a:xfrm>
                <a:off x="745957" y="3129482"/>
                <a:ext cx="8020091" cy="3046988"/>
              </a:xfrm>
              <a:prstGeom prst="rect">
                <a:avLst/>
              </a:prstGeom>
              <a:noFill/>
            </p:spPr>
            <p:txBody>
              <a:bodyPr wrap="square" rtlCol="0">
                <a:spAutoFit/>
              </a:bodyPr>
              <a:lstStyle/>
              <a:p>
                <a:r>
                  <a:rPr lang="en-US" sz="2400" dirty="0">
                    <a:solidFill>
                      <a:schemeClr val="tx1"/>
                    </a:solidFill>
                  </a:rPr>
                  <a:t>Assume: </a:t>
                </a:r>
                <a14:m>
                  <m:oMath xmlns:m="http://schemas.openxmlformats.org/officeDocument/2006/math">
                    <m:d>
                      <m:dPr>
                        <m:begChr m:val="{"/>
                        <m:endChr m:val="}"/>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1</m:t>
                        </m:r>
                        <m:r>
                          <a:rPr lang="en-US" sz="2400" i="1" dirty="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2</m:t>
                        </m:r>
                        <m:r>
                          <a:rPr lang="en-US" sz="2400" i="1" dirty="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3</m:t>
                        </m:r>
                        <m:r>
                          <a:rPr lang="en-US" sz="2400" i="1" dirty="0">
                            <a:solidFill>
                              <a:schemeClr val="tx1"/>
                            </a:solidFill>
                            <a:latin typeface="Cambria Math" panose="02040503050406030204" pitchFamily="18" charset="0"/>
                          </a:rPr>
                          <m:t>, …, </m:t>
                        </m:r>
                        <m:r>
                          <a:rPr lang="en-US" sz="2400" b="0" i="1" dirty="0" smtClean="0">
                            <a:solidFill>
                              <a:schemeClr val="tx1"/>
                            </a:solidFill>
                            <a:latin typeface="Cambria Math" panose="02040503050406030204" pitchFamily="18" charset="0"/>
                          </a:rPr>
                          <m:t>𝑖</m:t>
                        </m:r>
                        <m:r>
                          <a:rPr lang="en-US" sz="2400" i="1" baseline="-25000" dirty="0" err="1">
                            <a:solidFill>
                              <a:schemeClr val="tx1"/>
                            </a:solidFill>
                            <a:latin typeface="Cambria Math" panose="02040503050406030204" pitchFamily="18" charset="0"/>
                          </a:rPr>
                          <m:t>𝑚</m:t>
                        </m:r>
                      </m:e>
                    </m:d>
                    <m:r>
                      <a:rPr lang="en-US" sz="2400" i="1" baseline="-25000" dirty="0">
                        <a:solidFill>
                          <a:schemeClr val="tx1"/>
                        </a:solidFill>
                        <a:latin typeface="Cambria Math" panose="02040503050406030204" pitchFamily="18" charset="0"/>
                      </a:rPr>
                      <m:t> </m:t>
                    </m:r>
                  </m:oMath>
                </a14:m>
                <a:r>
                  <a:rPr lang="en-US" sz="2400" dirty="0">
                    <a:solidFill>
                      <a:schemeClr val="tx1"/>
                    </a:solidFill>
                  </a:rPr>
                  <a:t>is a solution to </a:t>
                </a:r>
                <a14:m>
                  <m:oMath xmlns:m="http://schemas.openxmlformats.org/officeDocument/2006/math">
                    <m:r>
                      <a:rPr lang="en-US" sz="2400" i="1" dirty="0" smtClean="0">
                        <a:solidFill>
                          <a:schemeClr val="tx1"/>
                        </a:solidFill>
                        <a:latin typeface="Cambria Math" panose="02040503050406030204" pitchFamily="18" charset="0"/>
                      </a:rPr>
                      <m:t>𝑥</m:t>
                    </m:r>
                    <m:r>
                      <a:rPr lang="en-US" sz="2400" i="1" baseline="-25000" dirty="0" smtClean="0">
                        <a:solidFill>
                          <a:schemeClr val="tx1"/>
                        </a:solidFill>
                        <a:latin typeface="Cambria Math" panose="02040503050406030204" pitchFamily="18" charset="0"/>
                      </a:rPr>
                      <m:t>1</m:t>
                    </m:r>
                    <m:r>
                      <a:rPr lang="en-US" sz="2400" i="1" dirty="0" smtClean="0">
                        <a:solidFill>
                          <a:schemeClr val="tx1"/>
                        </a:solidFill>
                        <a:latin typeface="Cambria Math" panose="02040503050406030204" pitchFamily="18" charset="0"/>
                      </a:rPr>
                      <m:t>…</m:t>
                    </m:r>
                    <m:r>
                      <a:rPr lang="en-US" sz="2400" i="1" dirty="0" err="1" smtClean="0">
                        <a:solidFill>
                          <a:schemeClr val="tx1"/>
                        </a:solidFill>
                        <a:latin typeface="Cambria Math" panose="02040503050406030204" pitchFamily="18" charset="0"/>
                      </a:rPr>
                      <m:t>𝑥</m:t>
                    </m:r>
                    <m:r>
                      <a:rPr lang="en-US" sz="2400" b="0" i="1" baseline="-25000" dirty="0" smtClean="0">
                        <a:solidFill>
                          <a:schemeClr val="tx1"/>
                        </a:solidFill>
                        <a:latin typeface="Cambria Math" panose="02040503050406030204" pitchFamily="18" charset="0"/>
                      </a:rPr>
                      <m:t>𝑛</m:t>
                    </m:r>
                  </m:oMath>
                </a14:m>
                <a:r>
                  <a:rPr lang="en-US" sz="2400" dirty="0">
                    <a:solidFill>
                      <a:schemeClr val="tx1"/>
                    </a:solidFill>
                  </a:rPr>
                  <a:t> but </a:t>
                </a:r>
              </a:p>
              <a:p>
                <a:r>
                  <a:rPr lang="en-US" sz="2400" dirty="0">
                    <a:solidFill>
                      <a:schemeClr val="tx1"/>
                    </a:solidFill>
                  </a:rPr>
                  <a:t> </a:t>
                </a:r>
                <a14:m>
                  <m:oMath xmlns:m="http://schemas.openxmlformats.org/officeDocument/2006/math">
                    <m:d>
                      <m:dPr>
                        <m:begChr m:val="{"/>
                        <m:endChr m:val="}"/>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2</m:t>
                        </m:r>
                        <m:r>
                          <a:rPr lang="en-US" sz="2400" i="1" dirty="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𝑖</m:t>
                        </m:r>
                        <m:r>
                          <a:rPr lang="en-US" sz="2400" i="1" baseline="-25000" dirty="0">
                            <a:solidFill>
                              <a:schemeClr val="tx1"/>
                            </a:solidFill>
                            <a:latin typeface="Cambria Math" panose="02040503050406030204" pitchFamily="18" charset="0"/>
                          </a:rPr>
                          <m:t>3</m:t>
                        </m:r>
                        <m:r>
                          <a:rPr lang="en-US" sz="2400" i="1" dirty="0">
                            <a:solidFill>
                              <a:schemeClr val="tx1"/>
                            </a:solidFill>
                            <a:latin typeface="Cambria Math" panose="02040503050406030204" pitchFamily="18" charset="0"/>
                          </a:rPr>
                          <m:t>, …, </m:t>
                        </m:r>
                        <m:r>
                          <a:rPr lang="en-US" sz="2400" b="0" i="1" dirty="0" smtClean="0">
                            <a:solidFill>
                              <a:schemeClr val="tx1"/>
                            </a:solidFill>
                            <a:latin typeface="Cambria Math" panose="02040503050406030204" pitchFamily="18" charset="0"/>
                          </a:rPr>
                          <m:t>𝑖</m:t>
                        </m:r>
                        <m:r>
                          <a:rPr lang="en-US" sz="2400" i="1" baseline="-25000" dirty="0" err="1">
                            <a:solidFill>
                              <a:schemeClr val="tx1"/>
                            </a:solidFill>
                            <a:latin typeface="Cambria Math" panose="02040503050406030204" pitchFamily="18" charset="0"/>
                          </a:rPr>
                          <m:t>𝑚</m:t>
                        </m:r>
                      </m:e>
                    </m:d>
                  </m:oMath>
                </a14:m>
                <a:r>
                  <a:rPr lang="en-US" sz="2400" dirty="0">
                    <a:solidFill>
                      <a:schemeClr val="tx1"/>
                    </a:solidFill>
                  </a:rPr>
                  <a:t> is </a:t>
                </a:r>
                <a:r>
                  <a:rPr lang="en-US" sz="2400" b="1" dirty="0">
                    <a:solidFill>
                      <a:schemeClr val="tx1"/>
                    </a:solidFill>
                  </a:rPr>
                  <a:t>not</a:t>
                </a:r>
                <a:r>
                  <a:rPr lang="en-US" sz="2400" dirty="0">
                    <a:solidFill>
                      <a:schemeClr val="tx1"/>
                    </a:solidFill>
                  </a:rPr>
                  <a:t> a solution to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r>
                          <a:rPr lang="en-US" sz="2400" b="0" i="1" baseline="-25000" smtClean="0">
                            <a:solidFill>
                              <a:schemeClr val="tx1"/>
                            </a:solidFill>
                            <a:latin typeface="Cambria Math" panose="02040503050406030204" pitchFamily="18" charset="0"/>
                          </a:rPr>
                          <m:t>2</m:t>
                        </m:r>
                      </m:sub>
                    </m:sSub>
                    <m:r>
                      <a:rPr lang="en-US" sz="2400" b="0" i="0" smtClean="0">
                        <a:solidFill>
                          <a:schemeClr val="tx1"/>
                        </a:solidFill>
                        <a:latin typeface="Cambria Math" panose="02040503050406030204" pitchFamily="18" charset="0"/>
                      </a:rPr>
                      <m:t>…</m:t>
                    </m:r>
                    <m:r>
                      <m:rPr>
                        <m:sty m:val="p"/>
                      </m:rPr>
                      <a:rPr lang="en-US" sz="2400" b="0" i="0" smtClean="0">
                        <a:solidFill>
                          <a:schemeClr val="tx1"/>
                        </a:solidFill>
                        <a:latin typeface="Cambria Math" panose="02040503050406030204" pitchFamily="18" charset="0"/>
                      </a:rPr>
                      <m:t>xn</m:t>
                    </m:r>
                  </m:oMath>
                </a14:m>
                <a:endParaRPr lang="en-US" sz="2400" baseline="-25000" dirty="0">
                  <a:solidFill>
                    <a:schemeClr val="tx1"/>
                  </a:solidFill>
                </a:endParaRPr>
              </a:p>
              <a:p>
                <a:endParaRPr lang="en-US" sz="2400" dirty="0">
                  <a:solidFill>
                    <a:schemeClr val="tx1"/>
                  </a:solidFill>
                </a:endParaRPr>
              </a:p>
              <a:p>
                <a:r>
                  <a:rPr lang="en-US" sz="2400" dirty="0"/>
                  <a:t>Then </a:t>
                </a:r>
                <a:r>
                  <a:rPr lang="en-US" sz="2400" dirty="0">
                    <a:solidFill>
                      <a:schemeClr val="tx1"/>
                    </a:solidFill>
                  </a:rPr>
                  <a:t>some solution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i="1" baseline="-25000">
                            <a:latin typeface="Cambria Math" panose="02040503050406030204" pitchFamily="18" charset="0"/>
                          </a:rPr>
                          <m:t>2</m:t>
                        </m:r>
                      </m:sub>
                    </m:sSub>
                    <m:r>
                      <a:rPr lang="en-US" sz="2400">
                        <a:latin typeface="Cambria Math" panose="02040503050406030204" pitchFamily="18" charset="0"/>
                      </a:rPr>
                      <m:t>…</m:t>
                    </m:r>
                    <m:r>
                      <m:rPr>
                        <m:sty m:val="p"/>
                      </m:rPr>
                      <a:rPr lang="en-US" sz="2400">
                        <a:latin typeface="Cambria Math" panose="02040503050406030204" pitchFamily="18" charset="0"/>
                      </a:rPr>
                      <m:t>xm</m:t>
                    </m:r>
                  </m:oMath>
                </a14:m>
                <a:r>
                  <a:rPr lang="en-US" sz="2400" dirty="0">
                    <a:solidFill>
                      <a:schemeClr val="tx1"/>
                    </a:solidFill>
                  </a:rPr>
                  <a:t> exists,  </a:t>
                </a:r>
                <a14:m>
                  <m:oMath xmlns:m="http://schemas.openxmlformats.org/officeDocument/2006/math">
                    <m:r>
                      <a:rPr lang="en-US" sz="2400" b="0" i="0" dirty="0" smtClean="0">
                        <a:latin typeface="Cambria Math" panose="02040503050406030204" pitchFamily="18" charset="0"/>
                      </a:rPr>
                      <m:t> </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𝑖</m:t>
                        </m:r>
                        <m:r>
                          <a:rPr lang="en-US" sz="2400" b="0" i="1" dirty="0" smtClean="0">
                            <a:latin typeface="Cambria Math" panose="02040503050406030204" pitchFamily="18" charset="0"/>
                          </a:rPr>
                          <m:t>′</m:t>
                        </m:r>
                        <m:r>
                          <a:rPr lang="en-US" sz="2400" i="1" baseline="-25000" dirty="0">
                            <a:latin typeface="Cambria Math" panose="02040503050406030204" pitchFamily="18" charset="0"/>
                          </a:rPr>
                          <m:t>2</m:t>
                        </m:r>
                        <m:r>
                          <a:rPr lang="en-US" sz="2400" i="1" dirty="0">
                            <a:latin typeface="Cambria Math" panose="02040503050406030204" pitchFamily="18" charset="0"/>
                          </a:rPr>
                          <m:t>, </m:t>
                        </m:r>
                        <m:r>
                          <a:rPr lang="en-US" sz="2400" i="1" dirty="0">
                            <a:latin typeface="Cambria Math" panose="02040503050406030204" pitchFamily="18" charset="0"/>
                          </a:rPr>
                          <m:t>𝑖</m:t>
                        </m:r>
                        <m:r>
                          <a:rPr lang="en-US" sz="2400" b="0" i="1" dirty="0" smtClean="0">
                            <a:latin typeface="Cambria Math" panose="02040503050406030204" pitchFamily="18" charset="0"/>
                          </a:rPr>
                          <m:t>′</m:t>
                        </m:r>
                        <m:r>
                          <a:rPr lang="en-US" sz="2400" i="1" baseline="-25000" dirty="0">
                            <a:latin typeface="Cambria Math" panose="02040503050406030204" pitchFamily="18" charset="0"/>
                          </a:rPr>
                          <m:t>3</m:t>
                        </m:r>
                        <m:r>
                          <a:rPr lang="en-US" sz="2400" i="1" dirty="0">
                            <a:latin typeface="Cambria Math" panose="02040503050406030204" pitchFamily="18" charset="0"/>
                          </a:rPr>
                          <m:t>, …, </m:t>
                        </m:r>
                        <m:sSup>
                          <m:sSupPr>
                            <m:ctrlPr>
                              <a:rPr lang="en-US" sz="2400" b="0" i="1" dirty="0" smtClean="0">
                                <a:latin typeface="Cambria Math" panose="02040503050406030204" pitchFamily="18" charset="0"/>
                              </a:rPr>
                            </m:ctrlPr>
                          </m:sSupPr>
                          <m:e>
                            <m:r>
                              <a:rPr lang="en-US" sz="2400" i="1" dirty="0">
                                <a:latin typeface="Cambria Math" panose="02040503050406030204" pitchFamily="18" charset="0"/>
                              </a:rPr>
                              <m:t>𝑖</m:t>
                            </m:r>
                          </m:e>
                          <m:sup>
                            <m:r>
                              <a:rPr lang="en-US" sz="2400" b="0" i="1" dirty="0" smtClean="0">
                                <a:latin typeface="Cambria Math" panose="02040503050406030204" pitchFamily="18" charset="0"/>
                              </a:rPr>
                              <m:t>′</m:t>
                            </m:r>
                          </m:sup>
                        </m:sSup>
                        <m:r>
                          <a:rPr lang="en-US" sz="2400" b="0" i="1" baseline="-25000" dirty="0" smtClean="0">
                            <a:latin typeface="Cambria Math" panose="02040503050406030204" pitchFamily="18" charset="0"/>
                          </a:rPr>
                          <m:t>𝑘</m:t>
                        </m:r>
                      </m:e>
                    </m:d>
                  </m:oMath>
                </a14:m>
                <a:r>
                  <a:rPr lang="en-US" sz="2400" dirty="0">
                    <a:solidFill>
                      <a:schemeClr val="tx1"/>
                    </a:solidFill>
                  </a:rPr>
                  <a:t> where k</a:t>
                </a:r>
                <a14:m>
                  <m:oMath xmlns:m="http://schemas.openxmlformats.org/officeDocument/2006/math">
                    <m:r>
                      <a:rPr lang="en-US" sz="2400" i="1" dirty="0" smtClean="0">
                        <a:solidFill>
                          <a:schemeClr val="tx1"/>
                        </a:solidFill>
                        <a:latin typeface="Cambria Math" panose="02040503050406030204" pitchFamily="18" charset="0"/>
                      </a:rPr>
                      <m:t> &gt; </m:t>
                    </m:r>
                    <m:r>
                      <a:rPr lang="en-US" sz="2400" i="1" dirty="0" smtClean="0">
                        <a:solidFill>
                          <a:schemeClr val="tx1"/>
                        </a:solidFill>
                        <a:latin typeface="Cambria Math" panose="02040503050406030204" pitchFamily="18" charset="0"/>
                      </a:rPr>
                      <m:t>𝑚</m:t>
                    </m:r>
                  </m:oMath>
                </a14:m>
                <a:r>
                  <a:rPr lang="en-US" sz="2400" dirty="0">
                    <a:solidFill>
                      <a:schemeClr val="tx1"/>
                    </a:solidFill>
                  </a:rPr>
                  <a:t>.</a:t>
                </a:r>
              </a:p>
              <a:p>
                <a:endParaRPr lang="en-US" sz="2400" dirty="0"/>
              </a:p>
              <a:p>
                <a:r>
                  <a:rPr lang="en-US" sz="2400" dirty="0">
                    <a:solidFill>
                      <a:schemeClr val="tx1"/>
                    </a:solidFill>
                  </a:rPr>
                  <a:t>We could create a solution </a:t>
                </a:r>
                <a14:m>
                  <m:oMath xmlns:m="http://schemas.openxmlformats.org/officeDocument/2006/math">
                    <m:d>
                      <m:dPr>
                        <m:begChr m:val="{"/>
                        <m:endChr m:val="}"/>
                        <m:ctrlPr>
                          <a:rPr lang="en-US" sz="2400" i="1" dirty="0">
                            <a:latin typeface="Cambria Math" panose="02040503050406030204" pitchFamily="18" charset="0"/>
                          </a:rPr>
                        </m:ctrlPr>
                      </m:dPr>
                      <m:e>
                        <m:r>
                          <a:rPr lang="en-US" sz="2400" b="0" i="1" dirty="0" smtClean="0">
                            <a:latin typeface="Cambria Math" panose="02040503050406030204" pitchFamily="18" charset="0"/>
                          </a:rPr>
                          <m:t>𝑖</m:t>
                        </m:r>
                        <m:r>
                          <a:rPr lang="en-US" sz="2400" b="0" i="1" baseline="-25000" dirty="0" smtClean="0">
                            <a:latin typeface="Cambria Math" panose="02040503050406030204" pitchFamily="18" charset="0"/>
                          </a:rPr>
                          <m:t>1</m:t>
                        </m:r>
                        <m:r>
                          <a:rPr lang="en-US" sz="2400" b="0" i="1" dirty="0" smtClean="0">
                            <a:latin typeface="Cambria Math" panose="02040503050406030204" pitchFamily="18" charset="0"/>
                          </a:rPr>
                          <m:t>,</m:t>
                        </m:r>
                        <m:r>
                          <a:rPr lang="en-US" sz="2400" i="1" dirty="0">
                            <a:latin typeface="Cambria Math" panose="02040503050406030204" pitchFamily="18" charset="0"/>
                          </a:rPr>
                          <m:t>𝑖</m:t>
                        </m:r>
                        <m:r>
                          <a:rPr lang="en-US" sz="2400" i="1" dirty="0">
                            <a:latin typeface="Cambria Math" panose="02040503050406030204" pitchFamily="18" charset="0"/>
                          </a:rPr>
                          <m:t>′2, </m:t>
                        </m:r>
                        <m:r>
                          <a:rPr lang="en-US" sz="2400" i="1" dirty="0">
                            <a:latin typeface="Cambria Math" panose="02040503050406030204" pitchFamily="18" charset="0"/>
                          </a:rPr>
                          <m:t>𝑖</m:t>
                        </m:r>
                        <m:r>
                          <a:rPr lang="en-US" sz="2400" i="1" dirty="0">
                            <a:latin typeface="Cambria Math" panose="02040503050406030204" pitchFamily="18" charset="0"/>
                          </a:rPr>
                          <m:t>′3, …, </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𝑖</m:t>
                            </m:r>
                          </m:e>
                          <m:sup>
                            <m:r>
                              <a:rPr lang="en-US" sz="2400" i="1" dirty="0">
                                <a:latin typeface="Cambria Math" panose="02040503050406030204" pitchFamily="18" charset="0"/>
                              </a:rPr>
                              <m:t>′</m:t>
                            </m:r>
                          </m:sup>
                        </m:sSup>
                        <m:r>
                          <a:rPr lang="en-US" sz="2400" b="0" i="1" baseline="-25000" dirty="0" smtClean="0">
                            <a:latin typeface="Cambria Math" panose="02040503050406030204" pitchFamily="18" charset="0"/>
                          </a:rPr>
                          <m:t>𝑘</m:t>
                        </m:r>
                      </m:e>
                    </m:d>
                  </m:oMath>
                </a14:m>
                <a:r>
                  <a:rPr lang="en-US" sz="2400" dirty="0">
                    <a:solidFill>
                      <a:schemeClr val="tx1"/>
                    </a:solidFill>
                  </a:rPr>
                  <a:t> to the original problem that is a better solution ... </a:t>
                </a:r>
                <a:r>
                  <a:rPr lang="en-US" sz="2400" dirty="0">
                    <a:solidFill>
                      <a:srgbClr val="0000FF"/>
                    </a:solidFill>
                  </a:rPr>
                  <a:t>contradiction</a:t>
                </a:r>
              </a:p>
            </p:txBody>
          </p:sp>
        </mc:Choice>
        <mc:Fallback xmlns="">
          <p:sp>
            <p:nvSpPr>
              <p:cNvPr id="3" name="TextBox 2">
                <a:extLst>
                  <a:ext uri="{FF2B5EF4-FFF2-40B4-BE49-F238E27FC236}">
                    <a16:creationId xmlns:a16="http://schemas.microsoft.com/office/drawing/2014/main" id="{A9CB70EB-EC16-8C40-85BF-8F4EE3699B52}"/>
                  </a:ext>
                </a:extLst>
              </p:cNvPr>
              <p:cNvSpPr txBox="1">
                <a:spLocks noRot="1" noChangeAspect="1" noMove="1" noResize="1" noEditPoints="1" noAdjustHandles="1" noChangeArrowheads="1" noChangeShapeType="1" noTextEdit="1"/>
              </p:cNvSpPr>
              <p:nvPr/>
            </p:nvSpPr>
            <p:spPr>
              <a:xfrm>
                <a:off x="745957" y="3129482"/>
                <a:ext cx="8020091" cy="3046988"/>
              </a:xfrm>
              <a:prstGeom prst="rect">
                <a:avLst/>
              </a:prstGeom>
              <a:blipFill>
                <a:blip r:embed="rId3"/>
                <a:stretch>
                  <a:fillRect l="-1106" t="-1660" b="-332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CB30A74-668D-9740-9CF0-58B21918C443}"/>
              </a:ext>
            </a:extLst>
          </p:cNvPr>
          <p:cNvSpPr txBox="1"/>
          <p:nvPr/>
        </p:nvSpPr>
        <p:spPr>
          <a:xfrm>
            <a:off x="445168" y="2606262"/>
            <a:ext cx="3420873" cy="523220"/>
          </a:xfrm>
          <a:prstGeom prst="rect">
            <a:avLst/>
          </a:prstGeom>
          <a:noFill/>
        </p:spPr>
        <p:txBody>
          <a:bodyPr wrap="none" rtlCol="0">
            <a:spAutoFit/>
          </a:bodyPr>
          <a:lstStyle/>
          <a:p>
            <a:r>
              <a:rPr lang="en-US" sz="2800" dirty="0"/>
              <a:t>Proof by contradiction:</a:t>
            </a:r>
          </a:p>
        </p:txBody>
      </p:sp>
    </p:spTree>
    <p:extLst>
      <p:ext uri="{BB962C8B-B14F-4D97-AF65-F5344CB8AC3E}">
        <p14:creationId xmlns:p14="http://schemas.microsoft.com/office/powerpoint/2010/main" val="2468453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BCAF992-2283-8541-ADA3-4C95E404BB67}"/>
              </a:ext>
            </a:extLst>
          </p:cNvPr>
          <p:cNvSpPr>
            <a:spLocks noGrp="1" noChangeArrowheads="1"/>
          </p:cNvSpPr>
          <p:nvPr>
            <p:ph type="title"/>
          </p:nvPr>
        </p:nvSpPr>
        <p:spPr/>
        <p:txBody>
          <a:bodyPr>
            <a:normAutofit/>
          </a:bodyPr>
          <a:lstStyle/>
          <a:p>
            <a:pPr eaLnBrk="1" hangingPunct="1">
              <a:defRPr/>
            </a:pPr>
            <a:r>
              <a:rPr lang="en-US" dirty="0">
                <a:cs typeface="+mj-cs"/>
              </a:rPr>
              <a:t>1b: recursive solution</a:t>
            </a:r>
          </a:p>
        </p:txBody>
      </p:sp>
      <p:sp>
        <p:nvSpPr>
          <p:cNvPr id="102403" name="Text Box 3">
            <a:extLst>
              <a:ext uri="{FF2B5EF4-FFF2-40B4-BE49-F238E27FC236}">
                <a16:creationId xmlns:a16="http://schemas.microsoft.com/office/drawing/2014/main" id="{BEB09CCC-36D1-0848-9ED2-A858A8D82117}"/>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2404" name="Line 4">
            <a:extLst>
              <a:ext uri="{FF2B5EF4-FFF2-40B4-BE49-F238E27FC236}">
                <a16:creationId xmlns:a16="http://schemas.microsoft.com/office/drawing/2014/main" id="{31B25281-7B7A-9246-A843-293F751DC0D7}"/>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05" name="Text Box 5">
            <a:extLst>
              <a:ext uri="{FF2B5EF4-FFF2-40B4-BE49-F238E27FC236}">
                <a16:creationId xmlns:a16="http://schemas.microsoft.com/office/drawing/2014/main" id="{451B60BA-4753-114C-B7BD-3B436C83EA1B}"/>
              </a:ext>
            </a:extLst>
          </p:cNvPr>
          <p:cNvSpPr txBox="1">
            <a:spLocks noChangeArrowheads="1"/>
          </p:cNvSpPr>
          <p:nvPr/>
        </p:nvSpPr>
        <p:spPr bwMode="auto">
          <a:xfrm>
            <a:off x="1335157" y="3038061"/>
            <a:ext cx="3886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FF0000"/>
                </a:solidFill>
              </a:rPr>
              <a:t>Is 5 part off the LIS?</a:t>
            </a:r>
          </a:p>
        </p:txBody>
      </p:sp>
    </p:spTree>
    <p:extLst>
      <p:ext uri="{BB962C8B-B14F-4D97-AF65-F5344CB8AC3E}">
        <p14:creationId xmlns:p14="http://schemas.microsoft.com/office/powerpoint/2010/main" val="3004951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BCAF992-2283-8541-ADA3-4C95E404BB67}"/>
              </a:ext>
            </a:extLst>
          </p:cNvPr>
          <p:cNvSpPr>
            <a:spLocks noGrp="1" noChangeArrowheads="1"/>
          </p:cNvSpPr>
          <p:nvPr>
            <p:ph type="title"/>
          </p:nvPr>
        </p:nvSpPr>
        <p:spPr/>
        <p:txBody>
          <a:bodyPr>
            <a:normAutofit/>
          </a:bodyPr>
          <a:lstStyle/>
          <a:p>
            <a:pPr eaLnBrk="1" hangingPunct="1">
              <a:defRPr/>
            </a:pPr>
            <a:r>
              <a:rPr lang="en-US" dirty="0">
                <a:cs typeface="+mj-cs"/>
              </a:rPr>
              <a:t>1b: recursive solution</a:t>
            </a:r>
          </a:p>
        </p:txBody>
      </p:sp>
      <p:sp>
        <p:nvSpPr>
          <p:cNvPr id="102403" name="Text Box 3">
            <a:extLst>
              <a:ext uri="{FF2B5EF4-FFF2-40B4-BE49-F238E27FC236}">
                <a16:creationId xmlns:a16="http://schemas.microsoft.com/office/drawing/2014/main" id="{BEB09CCC-36D1-0848-9ED2-A858A8D82117}"/>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2404" name="Line 4">
            <a:extLst>
              <a:ext uri="{FF2B5EF4-FFF2-40B4-BE49-F238E27FC236}">
                <a16:creationId xmlns:a16="http://schemas.microsoft.com/office/drawing/2014/main" id="{31B25281-7B7A-9246-A843-293F751DC0D7}"/>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05" name="Text Box 5">
            <a:extLst>
              <a:ext uri="{FF2B5EF4-FFF2-40B4-BE49-F238E27FC236}">
                <a16:creationId xmlns:a16="http://schemas.microsoft.com/office/drawing/2014/main" id="{451B60BA-4753-114C-B7BD-3B436C83EA1B}"/>
              </a:ext>
            </a:extLst>
          </p:cNvPr>
          <p:cNvSpPr txBox="1">
            <a:spLocks noChangeArrowheads="1"/>
          </p:cNvSpPr>
          <p:nvPr/>
        </p:nvSpPr>
        <p:spPr bwMode="auto">
          <a:xfrm>
            <a:off x="1600200" y="2971800"/>
            <a:ext cx="2590800"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0000FF"/>
                </a:solidFill>
              </a:rPr>
              <a:t>Two options:  Either 5 is in the LIS or it’</a:t>
            </a:r>
            <a:r>
              <a:rPr lang="en-US" altLang="ja-JP" dirty="0">
                <a:solidFill>
                  <a:srgbClr val="0000FF"/>
                </a:solidFill>
              </a:rPr>
              <a:t>s not</a:t>
            </a:r>
            <a:endParaRPr lang="en-US" altLang="en-US" dirty="0">
              <a:solidFill>
                <a:srgbClr val="0000FF"/>
              </a:solidFill>
            </a:endParaRPr>
          </a:p>
        </p:txBody>
      </p:sp>
    </p:spTree>
    <p:extLst>
      <p:ext uri="{BB962C8B-B14F-4D97-AF65-F5344CB8AC3E}">
        <p14:creationId xmlns:p14="http://schemas.microsoft.com/office/powerpoint/2010/main" val="3290720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23EA2E1-EAA1-D14A-B759-76823AB5E0CB}"/>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CFCC8EFC-94BF-7041-9C06-42E412BB6AFE}"/>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66EBCF59-402E-F943-8ED7-854F36BDD412}"/>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01968496-877D-C740-A475-AAC60901789B}"/>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C3E735FF-43E4-AE43-A174-6B8A2DD5A807}"/>
              </a:ext>
            </a:extLst>
          </p:cNvPr>
          <p:cNvSpPr txBox="1">
            <a:spLocks noChangeArrowheads="1"/>
          </p:cNvSpPr>
          <p:nvPr/>
        </p:nvSpPr>
        <p:spPr bwMode="auto">
          <a:xfrm>
            <a:off x="1905000" y="3048000"/>
            <a:ext cx="5688496"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solidFill>
                  <a:srgbClr val="0000FF"/>
                </a:solidFill>
                <a:latin typeface="Arial" charset="0"/>
                <a:ea typeface="ＭＳ Ｐゴシック" charset="0"/>
              </a:rPr>
              <a:t>5 + </a:t>
            </a:r>
            <a:r>
              <a:rPr lang="en-US" sz="3600" dirty="0">
                <a:latin typeface="Arial" charset="0"/>
                <a:ea typeface="ＭＳ Ｐゴシック" charset="0"/>
              </a:rPr>
              <a:t>LIS(</a:t>
            </a:r>
            <a:r>
              <a:rPr lang="en-US" sz="3600" dirty="0">
                <a:solidFill>
                  <a:srgbClr val="0000FF"/>
                </a:solidFill>
                <a:latin typeface="Arial" charset="0"/>
                <a:ea typeface="ＭＳ Ｐゴシック" charset="0"/>
              </a:rPr>
              <a:t>8  6  3  6  9  7</a:t>
            </a:r>
            <a:r>
              <a:rPr lang="en-US" sz="3600" dirty="0">
                <a:latin typeface="Arial" charset="0"/>
                <a:ea typeface="ＭＳ Ｐゴシック" charset="0"/>
              </a:rPr>
              <a:t>)</a:t>
            </a:r>
          </a:p>
        </p:txBody>
      </p:sp>
    </p:spTree>
    <p:extLst>
      <p:ext uri="{BB962C8B-B14F-4D97-AF65-F5344CB8AC3E}">
        <p14:creationId xmlns:p14="http://schemas.microsoft.com/office/powerpoint/2010/main" val="210917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55DED10-C6E8-A740-9CE1-BD76F1CB11BC}"/>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570B4E79-D9A7-9F4A-8EEC-4C7C08537FFD}"/>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AC5216D2-BF6D-BE46-90C3-EEEFEE2F43FB}"/>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172EDCEB-331E-7B43-AB0A-47AFBC40898C}"/>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B0325343-7BF4-AA4F-91D8-FDCFC5CB8C36}"/>
              </a:ext>
            </a:extLst>
          </p:cNvPr>
          <p:cNvSpPr txBox="1">
            <a:spLocks noChangeArrowheads="1"/>
          </p:cNvSpPr>
          <p:nvPr/>
        </p:nvSpPr>
        <p:spPr bwMode="auto">
          <a:xfrm>
            <a:off x="1905000" y="3048000"/>
            <a:ext cx="604630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solidFill>
                  <a:srgbClr val="0000FF"/>
                </a:solidFill>
                <a:latin typeface="Arial" charset="0"/>
                <a:ea typeface="ＭＳ Ｐゴシック" charset="0"/>
              </a:rPr>
              <a:t>5 + </a:t>
            </a:r>
            <a:r>
              <a:rPr lang="en-US" sz="3600" dirty="0">
                <a:latin typeface="Arial" charset="0"/>
                <a:ea typeface="ＭＳ Ｐゴシック" charset="0"/>
              </a:rPr>
              <a:t>LIS(</a:t>
            </a:r>
            <a:r>
              <a:rPr lang="en-US" sz="3600" dirty="0">
                <a:solidFill>
                  <a:srgbClr val="0000FF"/>
                </a:solidFill>
                <a:latin typeface="Arial" charset="0"/>
                <a:ea typeface="ＭＳ Ｐゴシック" charset="0"/>
              </a:rPr>
              <a:t>8  6  3  6  9  7</a:t>
            </a:r>
            <a:r>
              <a:rPr lang="en-US" sz="3600" dirty="0">
                <a:latin typeface="Arial" charset="0"/>
                <a:ea typeface="ＭＳ Ｐゴシック" charset="0"/>
              </a:rPr>
              <a:t>)</a:t>
            </a:r>
          </a:p>
        </p:txBody>
      </p:sp>
      <p:sp>
        <p:nvSpPr>
          <p:cNvPr id="2" name="Left Brace 1">
            <a:extLst>
              <a:ext uri="{FF2B5EF4-FFF2-40B4-BE49-F238E27FC236}">
                <a16:creationId xmlns:a16="http://schemas.microsoft.com/office/drawing/2014/main" id="{6FD521E6-EC1C-3243-8ED5-EE3AC4411160}"/>
              </a:ext>
            </a:extLst>
          </p:cNvPr>
          <p:cNvSpPr>
            <a:spLocks/>
          </p:cNvSpPr>
          <p:nvPr/>
        </p:nvSpPr>
        <p:spPr bwMode="auto">
          <a:xfrm rot="-5400000">
            <a:off x="2933700" y="3467100"/>
            <a:ext cx="381000" cy="762000"/>
          </a:xfrm>
          <a:prstGeom prst="leftBrace">
            <a:avLst>
              <a:gd name="adj1" fmla="val 8333"/>
              <a:gd name="adj2" fmla="val 50000"/>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latin typeface="+mn-lt"/>
              <a:ea typeface="+mn-ea"/>
            </a:endParaRPr>
          </a:p>
        </p:txBody>
      </p:sp>
      <p:sp>
        <p:nvSpPr>
          <p:cNvPr id="20487" name="TextBox 2">
            <a:extLst>
              <a:ext uri="{FF2B5EF4-FFF2-40B4-BE49-F238E27FC236}">
                <a16:creationId xmlns:a16="http://schemas.microsoft.com/office/drawing/2014/main" id="{EFC1F4AC-264C-3D49-B9BC-32E0030C1EA8}"/>
              </a:ext>
            </a:extLst>
          </p:cNvPr>
          <p:cNvSpPr txBox="1">
            <a:spLocks noChangeArrowheads="1"/>
          </p:cNvSpPr>
          <p:nvPr/>
        </p:nvSpPr>
        <p:spPr bwMode="auto">
          <a:xfrm>
            <a:off x="1219200" y="4186238"/>
            <a:ext cx="518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What is this function exactly?</a:t>
            </a:r>
          </a:p>
        </p:txBody>
      </p:sp>
      <p:sp>
        <p:nvSpPr>
          <p:cNvPr id="4" name="TextBox 3">
            <a:extLst>
              <a:ext uri="{FF2B5EF4-FFF2-40B4-BE49-F238E27FC236}">
                <a16:creationId xmlns:a16="http://schemas.microsoft.com/office/drawing/2014/main" id="{2B1EBBAE-D987-2849-BBB3-2F3305BDF7A6}"/>
              </a:ext>
            </a:extLst>
          </p:cNvPr>
          <p:cNvSpPr txBox="1">
            <a:spLocks noChangeArrowheads="1"/>
          </p:cNvSpPr>
          <p:nvPr/>
        </p:nvSpPr>
        <p:spPr bwMode="auto">
          <a:xfrm>
            <a:off x="381000" y="5105400"/>
            <a:ext cx="327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longest increasing sequence of the numbers</a:t>
            </a:r>
          </a:p>
        </p:txBody>
      </p:sp>
      <p:sp>
        <p:nvSpPr>
          <p:cNvPr id="10" name="TextBox 9">
            <a:extLst>
              <a:ext uri="{FF2B5EF4-FFF2-40B4-BE49-F238E27FC236}">
                <a16:creationId xmlns:a16="http://schemas.microsoft.com/office/drawing/2014/main" id="{E98455A2-FF47-EF4D-A72C-BD0C52CBC58B}"/>
              </a:ext>
            </a:extLst>
          </p:cNvPr>
          <p:cNvSpPr txBox="1">
            <a:spLocks noChangeArrowheads="1"/>
          </p:cNvSpPr>
          <p:nvPr/>
        </p:nvSpPr>
        <p:spPr bwMode="auto">
          <a:xfrm>
            <a:off x="5334000" y="5105400"/>
            <a:ext cx="350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dirty="0">
                <a:solidFill>
                  <a:srgbClr val="0000FF"/>
                </a:solidFill>
              </a:rPr>
              <a:t>longest increasing sequence of the numbers starting with 8</a:t>
            </a:r>
          </a:p>
        </p:txBody>
      </p:sp>
      <p:cxnSp>
        <p:nvCxnSpPr>
          <p:cNvPr id="6" name="Straight Arrow Connector 5">
            <a:extLst>
              <a:ext uri="{FF2B5EF4-FFF2-40B4-BE49-F238E27FC236}">
                <a16:creationId xmlns:a16="http://schemas.microsoft.com/office/drawing/2014/main" id="{9C599F3B-CFB7-3D48-8B1F-9690A2264B97}"/>
              </a:ext>
            </a:extLst>
          </p:cNvPr>
          <p:cNvCxnSpPr>
            <a:cxnSpLocks noChangeShapeType="1"/>
          </p:cNvCxnSpPr>
          <p:nvPr/>
        </p:nvCxnSpPr>
        <p:spPr bwMode="auto">
          <a:xfrm flipH="1">
            <a:off x="2438400" y="4648200"/>
            <a:ext cx="533400" cy="3810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D89A4BC7-BD21-E641-9777-DCA4A5A5436F}"/>
              </a:ext>
            </a:extLst>
          </p:cNvPr>
          <p:cNvCxnSpPr>
            <a:cxnSpLocks noChangeShapeType="1"/>
          </p:cNvCxnSpPr>
          <p:nvPr/>
        </p:nvCxnSpPr>
        <p:spPr bwMode="auto">
          <a:xfrm>
            <a:off x="3505200" y="4648200"/>
            <a:ext cx="2667000" cy="4572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39300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A2BC-A275-C130-B61F-CEEA430A3ED2}"/>
              </a:ext>
            </a:extLst>
          </p:cNvPr>
          <p:cNvSpPr>
            <a:spLocks noGrp="1"/>
          </p:cNvSpPr>
          <p:nvPr>
            <p:ph type="title"/>
          </p:nvPr>
        </p:nvSpPr>
        <p:spPr/>
        <p:txBody>
          <a:bodyPr/>
          <a:lstStyle/>
          <a:p>
            <a:r>
              <a:rPr lang="en-US" dirty="0"/>
              <a:t>How difficult is the class</a:t>
            </a:r>
          </a:p>
        </p:txBody>
      </p:sp>
      <p:pic>
        <p:nvPicPr>
          <p:cNvPr id="265218" name="Picture 2" descr="Forms response chart. Question title: How is the difficulty of the class?. Number of responses: 26 responses.">
            <a:extLst>
              <a:ext uri="{FF2B5EF4-FFF2-40B4-BE49-F238E27FC236}">
                <a16:creationId xmlns:a16="http://schemas.microsoft.com/office/drawing/2014/main" id="{8E398112-6624-1BB4-3E4A-9594C703C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2352993"/>
            <a:ext cx="7318539" cy="347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02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54C1968-10C6-C741-ABBD-A5FD62C3D6EC}"/>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15413A8D-CE0C-0445-8883-441D7B73333C}"/>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D720E916-6AB0-394C-8D8A-588C107BF929}"/>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DB548D53-8F33-C449-9D3F-B723FF499482}"/>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40C7BE7C-D7C4-1842-9007-960937912011}"/>
              </a:ext>
            </a:extLst>
          </p:cNvPr>
          <p:cNvSpPr txBox="1">
            <a:spLocks noChangeArrowheads="1"/>
          </p:cNvSpPr>
          <p:nvPr/>
        </p:nvSpPr>
        <p:spPr bwMode="auto">
          <a:xfrm>
            <a:off x="1905000" y="3048000"/>
            <a:ext cx="5105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solidFill>
                  <a:srgbClr val="0000FF"/>
                </a:solidFill>
                <a:latin typeface="Arial" charset="0"/>
                <a:ea typeface="ＭＳ Ｐゴシック" charset="0"/>
              </a:rPr>
              <a:t>5 + </a:t>
            </a:r>
            <a:r>
              <a:rPr lang="en-US" sz="3600" dirty="0">
                <a:latin typeface="Arial" charset="0"/>
                <a:ea typeface="ＭＳ Ｐゴシック" charset="0"/>
              </a:rPr>
              <a:t>LIS(</a:t>
            </a:r>
            <a:r>
              <a:rPr lang="en-US" sz="3600" dirty="0">
                <a:solidFill>
                  <a:srgbClr val="0000FF"/>
                </a:solidFill>
                <a:latin typeface="Arial" charset="0"/>
                <a:ea typeface="ＭＳ Ｐゴシック" charset="0"/>
              </a:rPr>
              <a:t>8  6  3  6  9  7</a:t>
            </a:r>
            <a:r>
              <a:rPr lang="en-US" sz="3600" dirty="0">
                <a:latin typeface="Arial" charset="0"/>
                <a:ea typeface="ＭＳ Ｐゴシック" charset="0"/>
              </a:rPr>
              <a:t>)</a:t>
            </a:r>
          </a:p>
        </p:txBody>
      </p:sp>
      <p:sp>
        <p:nvSpPr>
          <p:cNvPr id="2" name="Left Brace 1">
            <a:extLst>
              <a:ext uri="{FF2B5EF4-FFF2-40B4-BE49-F238E27FC236}">
                <a16:creationId xmlns:a16="http://schemas.microsoft.com/office/drawing/2014/main" id="{DE0116C3-4B71-EC47-8C66-53F40EBEE941}"/>
              </a:ext>
            </a:extLst>
          </p:cNvPr>
          <p:cNvSpPr>
            <a:spLocks/>
          </p:cNvSpPr>
          <p:nvPr/>
        </p:nvSpPr>
        <p:spPr bwMode="auto">
          <a:xfrm rot="-5400000">
            <a:off x="2933700" y="3467100"/>
            <a:ext cx="381000" cy="762000"/>
          </a:xfrm>
          <a:prstGeom prst="leftBrace">
            <a:avLst>
              <a:gd name="adj1" fmla="val 8333"/>
              <a:gd name="adj2" fmla="val 50000"/>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latin typeface="+mn-lt"/>
              <a:ea typeface="+mn-ea"/>
            </a:endParaRPr>
          </a:p>
        </p:txBody>
      </p:sp>
      <p:sp>
        <p:nvSpPr>
          <p:cNvPr id="21511" name="TextBox 2">
            <a:extLst>
              <a:ext uri="{FF2B5EF4-FFF2-40B4-BE49-F238E27FC236}">
                <a16:creationId xmlns:a16="http://schemas.microsoft.com/office/drawing/2014/main" id="{09F7A692-9AD8-CC4F-B59F-55077A75031C}"/>
              </a:ext>
            </a:extLst>
          </p:cNvPr>
          <p:cNvSpPr txBox="1">
            <a:spLocks noChangeArrowheads="1"/>
          </p:cNvSpPr>
          <p:nvPr/>
        </p:nvSpPr>
        <p:spPr bwMode="auto">
          <a:xfrm>
            <a:off x="1219200" y="4186238"/>
            <a:ext cx="5181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What is this function exactly?</a:t>
            </a:r>
          </a:p>
        </p:txBody>
      </p:sp>
      <p:sp>
        <p:nvSpPr>
          <p:cNvPr id="21512" name="TextBox 3">
            <a:extLst>
              <a:ext uri="{FF2B5EF4-FFF2-40B4-BE49-F238E27FC236}">
                <a16:creationId xmlns:a16="http://schemas.microsoft.com/office/drawing/2014/main" id="{AE7EA780-92A9-CD48-A3F0-C8EFC65AC7A2}"/>
              </a:ext>
            </a:extLst>
          </p:cNvPr>
          <p:cNvSpPr txBox="1">
            <a:spLocks noChangeArrowheads="1"/>
          </p:cNvSpPr>
          <p:nvPr/>
        </p:nvSpPr>
        <p:spPr bwMode="auto">
          <a:xfrm>
            <a:off x="381000" y="5105400"/>
            <a:ext cx="327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longest increasing sequence of the numbers</a:t>
            </a:r>
          </a:p>
        </p:txBody>
      </p:sp>
      <p:cxnSp>
        <p:nvCxnSpPr>
          <p:cNvPr id="6" name="Straight Arrow Connector 5">
            <a:extLst>
              <a:ext uri="{FF2B5EF4-FFF2-40B4-BE49-F238E27FC236}">
                <a16:creationId xmlns:a16="http://schemas.microsoft.com/office/drawing/2014/main" id="{FEC79CBC-DBCE-7B4F-BECE-89C03E2803E0}"/>
              </a:ext>
            </a:extLst>
          </p:cNvPr>
          <p:cNvCxnSpPr>
            <a:cxnSpLocks noChangeShapeType="1"/>
          </p:cNvCxnSpPr>
          <p:nvPr/>
        </p:nvCxnSpPr>
        <p:spPr bwMode="auto">
          <a:xfrm flipH="1">
            <a:off x="2438400" y="4648200"/>
            <a:ext cx="533400" cy="3810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 name="Straight Connector 6">
            <a:extLst>
              <a:ext uri="{FF2B5EF4-FFF2-40B4-BE49-F238E27FC236}">
                <a16:creationId xmlns:a16="http://schemas.microsoft.com/office/drawing/2014/main" id="{284FD69C-7197-3F4A-BE48-45F0D8BFAE8B}"/>
              </a:ext>
            </a:extLst>
          </p:cNvPr>
          <p:cNvCxnSpPr>
            <a:cxnSpLocks noChangeShapeType="1"/>
          </p:cNvCxnSpPr>
          <p:nvPr/>
        </p:nvCxnSpPr>
        <p:spPr bwMode="auto">
          <a:xfrm>
            <a:off x="685800" y="4724400"/>
            <a:ext cx="1752600" cy="1524000"/>
          </a:xfrm>
          <a:prstGeom prst="line">
            <a:avLst/>
          </a:prstGeom>
          <a:noFill/>
          <a:ln w="381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1515" name="TextBox 7">
            <a:extLst>
              <a:ext uri="{FF2B5EF4-FFF2-40B4-BE49-F238E27FC236}">
                <a16:creationId xmlns:a16="http://schemas.microsoft.com/office/drawing/2014/main" id="{2E2422A0-B4C3-074C-8474-92989A0D8B86}"/>
              </a:ext>
            </a:extLst>
          </p:cNvPr>
          <p:cNvSpPr txBox="1">
            <a:spLocks noChangeArrowheads="1"/>
          </p:cNvSpPr>
          <p:nvPr/>
        </p:nvSpPr>
        <p:spPr bwMode="auto">
          <a:xfrm>
            <a:off x="3810000" y="504825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This would allow for the option of sequences starting with 3 which are NOT valid!</a:t>
            </a:r>
          </a:p>
        </p:txBody>
      </p:sp>
    </p:spTree>
    <p:extLst>
      <p:ext uri="{BB962C8B-B14F-4D97-AF65-F5344CB8AC3E}">
        <p14:creationId xmlns:p14="http://schemas.microsoft.com/office/powerpoint/2010/main" val="60391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5508F9E-FF59-8D4C-98C8-2F04D058A526}"/>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7ED31693-5749-324C-80BC-56BE9CAF227D}"/>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34D1E3DC-744C-9445-9F67-BE2AC123CAAF}"/>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61" name="Text Box 9">
            <a:extLst>
              <a:ext uri="{FF2B5EF4-FFF2-40B4-BE49-F238E27FC236}">
                <a16:creationId xmlns:a16="http://schemas.microsoft.com/office/drawing/2014/main" id="{3FB257E2-393C-4742-AFE7-CC1AE112C5D5}"/>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94737883-458A-D24E-B60B-E3C3206DE586}"/>
              </a:ext>
            </a:extLst>
          </p:cNvPr>
          <p:cNvSpPr txBox="1">
            <a:spLocks noChangeArrowheads="1"/>
          </p:cNvSpPr>
          <p:nvPr/>
        </p:nvSpPr>
        <p:spPr bwMode="auto">
          <a:xfrm>
            <a:off x="1905000" y="3048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dirty="0">
                <a:solidFill>
                  <a:srgbClr val="0000FF"/>
                </a:solidFill>
              </a:rPr>
              <a:t>5 + </a:t>
            </a:r>
            <a:r>
              <a:rPr lang="en-US" altLang="en-US" sz="3600" dirty="0"/>
              <a:t>LIS’(</a:t>
            </a:r>
            <a:r>
              <a:rPr lang="en-US" altLang="en-US" sz="3600" dirty="0">
                <a:solidFill>
                  <a:srgbClr val="0000FF"/>
                </a:solidFill>
              </a:rPr>
              <a:t>8  6  3  6  9  7</a:t>
            </a:r>
            <a:r>
              <a:rPr lang="en-US" altLang="en-US" sz="3600" dirty="0"/>
              <a:t>)</a:t>
            </a:r>
          </a:p>
        </p:txBody>
      </p:sp>
      <p:sp>
        <p:nvSpPr>
          <p:cNvPr id="22534" name="TextBox 6">
            <a:extLst>
              <a:ext uri="{FF2B5EF4-FFF2-40B4-BE49-F238E27FC236}">
                <a16:creationId xmlns:a16="http://schemas.microsoft.com/office/drawing/2014/main" id="{A14F5197-BEC4-8548-A4D9-D85F5C45B44C}"/>
              </a:ext>
            </a:extLst>
          </p:cNvPr>
          <p:cNvSpPr txBox="1">
            <a:spLocks noChangeArrowheads="1"/>
          </p:cNvSpPr>
          <p:nvPr/>
        </p:nvSpPr>
        <p:spPr bwMode="auto">
          <a:xfrm>
            <a:off x="2057400" y="4191000"/>
            <a:ext cx="449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0000FF"/>
                </a:solidFill>
              </a:rPr>
              <a:t>longest increasing sequence of the numbers starting with 8</a:t>
            </a:r>
          </a:p>
        </p:txBody>
      </p:sp>
      <p:sp>
        <p:nvSpPr>
          <p:cNvPr id="8" name="Left Brace 7">
            <a:extLst>
              <a:ext uri="{FF2B5EF4-FFF2-40B4-BE49-F238E27FC236}">
                <a16:creationId xmlns:a16="http://schemas.microsoft.com/office/drawing/2014/main" id="{1E6D2C00-53B7-A549-90D4-E4FD416FA86A}"/>
              </a:ext>
            </a:extLst>
          </p:cNvPr>
          <p:cNvSpPr>
            <a:spLocks/>
          </p:cNvSpPr>
          <p:nvPr/>
        </p:nvSpPr>
        <p:spPr bwMode="auto">
          <a:xfrm rot="-5400000">
            <a:off x="2933700" y="3467100"/>
            <a:ext cx="381000" cy="762000"/>
          </a:xfrm>
          <a:prstGeom prst="leftBrace">
            <a:avLst>
              <a:gd name="adj1" fmla="val 8333"/>
              <a:gd name="adj2" fmla="val 50000"/>
            </a:avLst>
          </a:prstGeom>
          <a:noFill/>
          <a:ln w="25400">
            <a:solidFill>
              <a:srgbClr val="FF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a:latin typeface="+mn-lt"/>
              <a:ea typeface="+mn-ea"/>
            </a:endParaRPr>
          </a:p>
        </p:txBody>
      </p:sp>
      <p:sp>
        <p:nvSpPr>
          <p:cNvPr id="22536" name="TextBox 1">
            <a:extLst>
              <a:ext uri="{FF2B5EF4-FFF2-40B4-BE49-F238E27FC236}">
                <a16:creationId xmlns:a16="http://schemas.microsoft.com/office/drawing/2014/main" id="{2844D2C5-DCD6-0740-9620-39A1048ECD21}"/>
              </a:ext>
            </a:extLst>
          </p:cNvPr>
          <p:cNvSpPr txBox="1">
            <a:spLocks noChangeArrowheads="1"/>
          </p:cNvSpPr>
          <p:nvPr/>
        </p:nvSpPr>
        <p:spPr bwMode="auto">
          <a:xfrm>
            <a:off x="1828800" y="5410200"/>
            <a:ext cx="518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Do we need to consider anything else for subsequences starting at 5?</a:t>
            </a:r>
          </a:p>
        </p:txBody>
      </p:sp>
    </p:spTree>
    <p:extLst>
      <p:ext uri="{BB962C8B-B14F-4D97-AF65-F5344CB8AC3E}">
        <p14:creationId xmlns:p14="http://schemas.microsoft.com/office/powerpoint/2010/main" val="2689600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4C1226B-E93A-164C-9595-F3755048AA3A}"/>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0355" name="Text Box 3">
            <a:extLst>
              <a:ext uri="{FF2B5EF4-FFF2-40B4-BE49-F238E27FC236}">
                <a16:creationId xmlns:a16="http://schemas.microsoft.com/office/drawing/2014/main" id="{BECF63C1-98A5-CB45-B989-7EA7024D038F}"/>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0356" name="Line 4">
            <a:extLst>
              <a:ext uri="{FF2B5EF4-FFF2-40B4-BE49-F238E27FC236}">
                <a16:creationId xmlns:a16="http://schemas.microsoft.com/office/drawing/2014/main" id="{FD0CA665-75D9-3243-916D-ED48F8B2297D}"/>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0357" name="Text Box 5">
            <a:extLst>
              <a:ext uri="{FF2B5EF4-FFF2-40B4-BE49-F238E27FC236}">
                <a16:creationId xmlns:a16="http://schemas.microsoft.com/office/drawing/2014/main" id="{B3B7FEDE-6F64-624D-AC25-26304F774570}"/>
              </a:ext>
            </a:extLst>
          </p:cNvPr>
          <p:cNvSpPr txBox="1">
            <a:spLocks noChangeArrowheads="1"/>
          </p:cNvSpPr>
          <p:nvPr/>
        </p:nvSpPr>
        <p:spPr bwMode="auto">
          <a:xfrm>
            <a:off x="1905000" y="377825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6  3  6  9  7</a:t>
            </a:r>
            <a:r>
              <a:rPr lang="en-US" altLang="en-US" sz="3600"/>
              <a:t>)</a:t>
            </a:r>
          </a:p>
        </p:txBody>
      </p:sp>
      <p:sp>
        <p:nvSpPr>
          <p:cNvPr id="100358" name="Text Box 6">
            <a:extLst>
              <a:ext uri="{FF2B5EF4-FFF2-40B4-BE49-F238E27FC236}">
                <a16:creationId xmlns:a16="http://schemas.microsoft.com/office/drawing/2014/main" id="{277713C9-90D1-0644-AC77-3F5B117B5F2A}"/>
              </a:ext>
            </a:extLst>
          </p:cNvPr>
          <p:cNvSpPr txBox="1">
            <a:spLocks noChangeArrowheads="1"/>
          </p:cNvSpPr>
          <p:nvPr/>
        </p:nvSpPr>
        <p:spPr bwMode="auto">
          <a:xfrm>
            <a:off x="1905000" y="454025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6  9  7</a:t>
            </a:r>
            <a:r>
              <a:rPr lang="en-US" altLang="en-US" sz="3600"/>
              <a:t>)</a:t>
            </a:r>
          </a:p>
        </p:txBody>
      </p:sp>
      <p:sp>
        <p:nvSpPr>
          <p:cNvPr id="100359" name="Text Box 7">
            <a:extLst>
              <a:ext uri="{FF2B5EF4-FFF2-40B4-BE49-F238E27FC236}">
                <a16:creationId xmlns:a16="http://schemas.microsoft.com/office/drawing/2014/main" id="{3D0D8284-7EC3-F543-A653-F9E662B8A77E}"/>
              </a:ext>
            </a:extLst>
          </p:cNvPr>
          <p:cNvSpPr txBox="1">
            <a:spLocks noChangeArrowheads="1"/>
          </p:cNvSpPr>
          <p:nvPr/>
        </p:nvSpPr>
        <p:spPr bwMode="auto">
          <a:xfrm>
            <a:off x="1905000" y="522605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9  7</a:t>
            </a:r>
            <a:r>
              <a:rPr lang="en-US" altLang="en-US" sz="3600"/>
              <a:t>)</a:t>
            </a:r>
          </a:p>
        </p:txBody>
      </p:sp>
      <p:sp>
        <p:nvSpPr>
          <p:cNvPr id="100360" name="Text Box 8">
            <a:extLst>
              <a:ext uri="{FF2B5EF4-FFF2-40B4-BE49-F238E27FC236}">
                <a16:creationId xmlns:a16="http://schemas.microsoft.com/office/drawing/2014/main" id="{8F04E5C8-9480-364F-8848-2359B956F1BE}"/>
              </a:ext>
            </a:extLst>
          </p:cNvPr>
          <p:cNvSpPr txBox="1">
            <a:spLocks noChangeArrowheads="1"/>
          </p:cNvSpPr>
          <p:nvPr/>
        </p:nvSpPr>
        <p:spPr bwMode="auto">
          <a:xfrm>
            <a:off x="1905000" y="58674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7</a:t>
            </a:r>
            <a:r>
              <a:rPr lang="en-US" altLang="en-US" sz="3600"/>
              <a:t>)</a:t>
            </a:r>
          </a:p>
        </p:txBody>
      </p:sp>
      <p:sp>
        <p:nvSpPr>
          <p:cNvPr id="100361" name="Text Box 9">
            <a:extLst>
              <a:ext uri="{FF2B5EF4-FFF2-40B4-BE49-F238E27FC236}">
                <a16:creationId xmlns:a16="http://schemas.microsoft.com/office/drawing/2014/main" id="{77234E13-67FF-354F-853E-E9E84A4C7D5F}"/>
              </a:ext>
            </a:extLst>
          </p:cNvPr>
          <p:cNvSpPr txBox="1">
            <a:spLocks noChangeArrowheads="1"/>
          </p:cNvSpPr>
          <p:nvPr/>
        </p:nvSpPr>
        <p:spPr bwMode="auto">
          <a:xfrm>
            <a:off x="228600" y="2209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include 5</a:t>
            </a:r>
          </a:p>
        </p:txBody>
      </p:sp>
      <p:sp>
        <p:nvSpPr>
          <p:cNvPr id="100362" name="Text Box 10">
            <a:extLst>
              <a:ext uri="{FF2B5EF4-FFF2-40B4-BE49-F238E27FC236}">
                <a16:creationId xmlns:a16="http://schemas.microsoft.com/office/drawing/2014/main" id="{045134B7-CEBD-1441-98EF-899B128A789A}"/>
              </a:ext>
            </a:extLst>
          </p:cNvPr>
          <p:cNvSpPr txBox="1">
            <a:spLocks noChangeArrowheads="1"/>
          </p:cNvSpPr>
          <p:nvPr/>
        </p:nvSpPr>
        <p:spPr bwMode="auto">
          <a:xfrm>
            <a:off x="1905000" y="3048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0000FF"/>
                </a:solidFill>
              </a:rPr>
              <a:t>5 + </a:t>
            </a:r>
            <a:r>
              <a:rPr lang="en-US" altLang="en-US" sz="3600"/>
              <a:t>LIS’(</a:t>
            </a:r>
            <a:r>
              <a:rPr lang="en-US" altLang="en-US" sz="3600">
                <a:solidFill>
                  <a:srgbClr val="0000FF"/>
                </a:solidFill>
              </a:rPr>
              <a:t>8  6  3  6  9  7</a:t>
            </a:r>
            <a:r>
              <a:rPr lang="en-US" altLang="en-US" sz="3600"/>
              <a:t>)</a:t>
            </a:r>
          </a:p>
        </p:txBody>
      </p:sp>
    </p:spTree>
    <p:extLst>
      <p:ext uri="{BB962C8B-B14F-4D97-AF65-F5344CB8AC3E}">
        <p14:creationId xmlns:p14="http://schemas.microsoft.com/office/powerpoint/2010/main" val="1559327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BBAC9A2-9BDD-8549-9F74-FDBAB7E710C8}"/>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sp>
        <p:nvSpPr>
          <p:cNvPr id="103427" name="Text Box 3">
            <a:extLst>
              <a:ext uri="{FF2B5EF4-FFF2-40B4-BE49-F238E27FC236}">
                <a16:creationId xmlns:a16="http://schemas.microsoft.com/office/drawing/2014/main" id="{F0A5D6F1-6256-154A-8E58-05C74C1C16FE}"/>
              </a:ext>
            </a:extLst>
          </p:cNvPr>
          <p:cNvSpPr txBox="1">
            <a:spLocks noChangeArrowheads="1"/>
          </p:cNvSpPr>
          <p:nvPr/>
        </p:nvSpPr>
        <p:spPr bwMode="auto">
          <a:xfrm>
            <a:off x="1905000" y="16002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3428" name="Line 4">
            <a:extLst>
              <a:ext uri="{FF2B5EF4-FFF2-40B4-BE49-F238E27FC236}">
                <a16:creationId xmlns:a16="http://schemas.microsoft.com/office/drawing/2014/main" id="{DB97B4EA-EFE5-E840-97F2-378E7F4437ED}"/>
              </a:ext>
            </a:extLst>
          </p:cNvPr>
          <p:cNvSpPr>
            <a:spLocks noChangeShapeType="1"/>
          </p:cNvSpPr>
          <p:nvPr/>
        </p:nvSpPr>
        <p:spPr bwMode="auto">
          <a:xfrm flipV="1">
            <a:off x="2133600" y="2209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3430" name="Text Box 6">
            <a:extLst>
              <a:ext uri="{FF2B5EF4-FFF2-40B4-BE49-F238E27FC236}">
                <a16:creationId xmlns:a16="http://schemas.microsoft.com/office/drawing/2014/main" id="{C0E7E6FF-83CF-3B47-A337-61D194DADD2E}"/>
              </a:ext>
            </a:extLst>
          </p:cNvPr>
          <p:cNvSpPr txBox="1">
            <a:spLocks noChangeArrowheads="1"/>
          </p:cNvSpPr>
          <p:nvPr/>
        </p:nvSpPr>
        <p:spPr bwMode="auto">
          <a:xfrm>
            <a:off x="228600" y="2209800"/>
            <a:ext cx="1600200"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don’</a:t>
            </a:r>
            <a:r>
              <a:rPr lang="en-US" altLang="ja-JP">
                <a:solidFill>
                  <a:srgbClr val="FF0000"/>
                </a:solidFill>
              </a:rPr>
              <a:t>t include 5</a:t>
            </a:r>
            <a:endParaRPr lang="en-US" altLang="en-US">
              <a:solidFill>
                <a:srgbClr val="FF0000"/>
              </a:solidFill>
            </a:endParaRPr>
          </a:p>
        </p:txBody>
      </p:sp>
      <p:sp>
        <p:nvSpPr>
          <p:cNvPr id="103431" name="Text Box 7">
            <a:extLst>
              <a:ext uri="{FF2B5EF4-FFF2-40B4-BE49-F238E27FC236}">
                <a16:creationId xmlns:a16="http://schemas.microsoft.com/office/drawing/2014/main" id="{257B209B-A7EE-CA47-9F44-5598206FAA43}"/>
              </a:ext>
            </a:extLst>
          </p:cNvPr>
          <p:cNvSpPr txBox="1">
            <a:spLocks noChangeArrowheads="1"/>
          </p:cNvSpPr>
          <p:nvPr/>
        </p:nvSpPr>
        <p:spPr bwMode="auto">
          <a:xfrm>
            <a:off x="1905000" y="28956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dirty="0">
                <a:latin typeface="Arial" charset="0"/>
                <a:ea typeface="ＭＳ Ｐゴシック" charset="0"/>
              </a:rPr>
              <a:t>LIS(</a:t>
            </a:r>
            <a:r>
              <a:rPr lang="en-US" sz="3600" dirty="0">
                <a:solidFill>
                  <a:srgbClr val="0000FF"/>
                </a:solidFill>
                <a:latin typeface="Arial" charset="0"/>
                <a:ea typeface="ＭＳ Ｐゴシック" charset="0"/>
              </a:rPr>
              <a:t>2  8  6  3  6  9  7</a:t>
            </a:r>
            <a:r>
              <a:rPr lang="en-US" sz="3600" dirty="0">
                <a:latin typeface="Arial" charset="0"/>
                <a:ea typeface="ＭＳ Ｐゴシック" charset="0"/>
              </a:rPr>
              <a:t>)</a:t>
            </a:r>
          </a:p>
        </p:txBody>
      </p:sp>
      <p:sp>
        <p:nvSpPr>
          <p:cNvPr id="30726" name="TextBox 8">
            <a:extLst>
              <a:ext uri="{FF2B5EF4-FFF2-40B4-BE49-F238E27FC236}">
                <a16:creationId xmlns:a16="http://schemas.microsoft.com/office/drawing/2014/main" id="{0CFB959F-1744-C746-8EF0-FEE293601C1A}"/>
              </a:ext>
            </a:extLst>
          </p:cNvPr>
          <p:cNvSpPr txBox="1">
            <a:spLocks noChangeArrowheads="1"/>
          </p:cNvSpPr>
          <p:nvPr/>
        </p:nvSpPr>
        <p:spPr bwMode="auto">
          <a:xfrm>
            <a:off x="2667000" y="3733800"/>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solidFill>
                  <a:srgbClr val="FF0000"/>
                </a:solidFill>
              </a:rPr>
              <a:t>Anything else?</a:t>
            </a:r>
          </a:p>
        </p:txBody>
      </p:sp>
      <p:sp>
        <p:nvSpPr>
          <p:cNvPr id="2" name="TextBox 1">
            <a:extLst>
              <a:ext uri="{FF2B5EF4-FFF2-40B4-BE49-F238E27FC236}">
                <a16:creationId xmlns:a16="http://schemas.microsoft.com/office/drawing/2014/main" id="{CC49FC36-3FE7-AE45-8A91-BEC110ADAA32}"/>
              </a:ext>
            </a:extLst>
          </p:cNvPr>
          <p:cNvSpPr txBox="1">
            <a:spLocks noChangeArrowheads="1"/>
          </p:cNvSpPr>
          <p:nvPr/>
        </p:nvSpPr>
        <p:spPr bwMode="auto">
          <a:xfrm>
            <a:off x="1371600" y="4343400"/>
            <a:ext cx="7162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0000FF"/>
                </a:solidFill>
              </a:rPr>
              <a:t>Technically, this is fine, but now we have LIS and LIS’ to worry about.</a:t>
            </a:r>
          </a:p>
        </p:txBody>
      </p:sp>
      <p:sp>
        <p:nvSpPr>
          <p:cNvPr id="11" name="TextBox 10">
            <a:extLst>
              <a:ext uri="{FF2B5EF4-FFF2-40B4-BE49-F238E27FC236}">
                <a16:creationId xmlns:a16="http://schemas.microsoft.com/office/drawing/2014/main" id="{95469D34-EE9E-9B4F-B770-3BEEF8AB5997}"/>
              </a:ext>
            </a:extLst>
          </p:cNvPr>
          <p:cNvSpPr txBox="1">
            <a:spLocks noChangeArrowheads="1"/>
          </p:cNvSpPr>
          <p:nvPr/>
        </p:nvSpPr>
        <p:spPr bwMode="auto">
          <a:xfrm>
            <a:off x="1371600" y="5495925"/>
            <a:ext cx="716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rgbClr val="FF0000"/>
                </a:solidFill>
              </a:rPr>
              <a:t>Can we rewrite LIS in terms of LIS’?</a:t>
            </a:r>
          </a:p>
        </p:txBody>
      </p:sp>
    </p:spTree>
    <p:extLst>
      <p:ext uri="{BB962C8B-B14F-4D97-AF65-F5344CB8AC3E}">
        <p14:creationId xmlns:p14="http://schemas.microsoft.com/office/powerpoint/2010/main" val="1768065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 grpId="0"/>
      <p:bldP spid="30726" grpId="0"/>
      <p:bldP spid="2"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6645A6B-26B7-5042-B1E9-ACCCAEACD654}"/>
              </a:ext>
            </a:extLst>
          </p:cNvPr>
          <p:cNvSpPr>
            <a:spLocks noGrp="1" noChangeArrowheads="1"/>
          </p:cNvSpPr>
          <p:nvPr>
            <p:ph type="title"/>
          </p:nvPr>
        </p:nvSpPr>
        <p:spPr/>
        <p:txBody>
          <a:bodyPr>
            <a:normAutofit/>
          </a:bodyPr>
          <a:lstStyle/>
          <a:p>
            <a:pPr>
              <a:defRPr/>
            </a:pPr>
            <a:r>
              <a:rPr lang="en-US" dirty="0"/>
              <a:t>1b: recursive solution</a:t>
            </a:r>
            <a:endParaRPr lang="en-US" dirty="0">
              <a:cs typeface="+mj-cs"/>
            </a:endParaRPr>
          </a:p>
        </p:txBody>
      </p:sp>
      <p:graphicFrame>
        <p:nvGraphicFramePr>
          <p:cNvPr id="25602" name="Object 6">
            <a:extLst>
              <a:ext uri="{FF2B5EF4-FFF2-40B4-BE49-F238E27FC236}">
                <a16:creationId xmlns:a16="http://schemas.microsoft.com/office/drawing/2014/main" id="{9E21831C-1C8D-C344-99AA-B92B28CEDC33}"/>
              </a:ext>
            </a:extLst>
          </p:cNvPr>
          <p:cNvGraphicFramePr>
            <a:graphicFrameLocks noChangeAspect="1"/>
          </p:cNvGraphicFramePr>
          <p:nvPr/>
        </p:nvGraphicFramePr>
        <p:xfrm>
          <a:off x="2209800" y="1828800"/>
          <a:ext cx="3525838" cy="669925"/>
        </p:xfrm>
        <a:graphic>
          <a:graphicData uri="http://schemas.openxmlformats.org/presentationml/2006/ole">
            <mc:AlternateContent xmlns:mc="http://schemas.openxmlformats.org/markup-compatibility/2006">
              <mc:Choice xmlns:v="urn:schemas-microsoft-com:vml" Requires="v">
                <p:oleObj name="Equation" r:id="rId2" imgW="33934400" imgH="6438900" progId="Equation.3">
                  <p:embed/>
                </p:oleObj>
              </mc:Choice>
              <mc:Fallback>
                <p:oleObj name="Equation" r:id="rId2" imgW="33934400" imgH="6438900" progId="Equation.3">
                  <p:embed/>
                  <p:pic>
                    <p:nvPicPr>
                      <p:cNvPr id="25602" name="Object 6">
                        <a:extLst>
                          <a:ext uri="{FF2B5EF4-FFF2-40B4-BE49-F238E27FC236}">
                            <a16:creationId xmlns:a16="http://schemas.microsoft.com/office/drawing/2014/main" id="{9E21831C-1C8D-C344-99AA-B92B28CED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35258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 Box 7">
            <a:extLst>
              <a:ext uri="{FF2B5EF4-FFF2-40B4-BE49-F238E27FC236}">
                <a16:creationId xmlns:a16="http://schemas.microsoft.com/office/drawing/2014/main" id="{AC784A9F-EAB3-414F-BA0D-8DC97E8E2B7C}"/>
              </a:ext>
            </a:extLst>
          </p:cNvPr>
          <p:cNvSpPr txBox="1">
            <a:spLocks noChangeArrowheads="1"/>
          </p:cNvSpPr>
          <p:nvPr/>
        </p:nvSpPr>
        <p:spPr bwMode="auto">
          <a:xfrm>
            <a:off x="1676400" y="2667000"/>
            <a:ext cx="4953000"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Longest increasing sequence for X is the longest increasing sequence starting at any element</a:t>
            </a:r>
          </a:p>
        </p:txBody>
      </p:sp>
      <p:sp>
        <p:nvSpPr>
          <p:cNvPr id="13" name="Text Box 7">
            <a:extLst>
              <a:ext uri="{FF2B5EF4-FFF2-40B4-BE49-F238E27FC236}">
                <a16:creationId xmlns:a16="http://schemas.microsoft.com/office/drawing/2014/main" id="{4ADA056D-5279-9045-B225-2F52EC2496AA}"/>
              </a:ext>
            </a:extLst>
          </p:cNvPr>
          <p:cNvSpPr txBox="1">
            <a:spLocks noChangeArrowheads="1"/>
          </p:cNvSpPr>
          <p:nvPr/>
        </p:nvSpPr>
        <p:spPr bwMode="auto">
          <a:xfrm>
            <a:off x="1752600" y="4267200"/>
            <a:ext cx="579120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And what is LIS’ defined as (recursively)?</a:t>
            </a:r>
          </a:p>
        </p:txBody>
      </p:sp>
    </p:spTree>
    <p:extLst>
      <p:ext uri="{BB962C8B-B14F-4D97-AF65-F5344CB8AC3E}">
        <p14:creationId xmlns:p14="http://schemas.microsoft.com/office/powerpoint/2010/main" val="1639692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5C309BA-1808-7A40-86B4-309A965D5397}"/>
              </a:ext>
            </a:extLst>
          </p:cNvPr>
          <p:cNvSpPr>
            <a:spLocks noGrp="1" noChangeArrowheads="1"/>
          </p:cNvSpPr>
          <p:nvPr>
            <p:ph type="title"/>
          </p:nvPr>
        </p:nvSpPr>
        <p:spPr/>
        <p:txBody>
          <a:bodyPr>
            <a:normAutofit/>
          </a:bodyPr>
          <a:lstStyle/>
          <a:p>
            <a:pPr eaLnBrk="1" hangingPunct="1">
              <a:defRPr/>
            </a:pPr>
            <a:r>
              <a:rPr lang="en-US" dirty="0">
                <a:cs typeface="+mj-cs"/>
              </a:rPr>
              <a:t>1b: recursive solution</a:t>
            </a:r>
          </a:p>
        </p:txBody>
      </p:sp>
      <p:graphicFrame>
        <p:nvGraphicFramePr>
          <p:cNvPr id="26626" name="Object 6">
            <a:extLst>
              <a:ext uri="{FF2B5EF4-FFF2-40B4-BE49-F238E27FC236}">
                <a16:creationId xmlns:a16="http://schemas.microsoft.com/office/drawing/2014/main" id="{67A5A55A-BFB6-6442-BE63-F56AF8EDA620}"/>
              </a:ext>
            </a:extLst>
          </p:cNvPr>
          <p:cNvGraphicFramePr>
            <a:graphicFrameLocks noChangeAspect="1"/>
          </p:cNvGraphicFramePr>
          <p:nvPr/>
        </p:nvGraphicFramePr>
        <p:xfrm>
          <a:off x="2209800" y="1828800"/>
          <a:ext cx="3525838" cy="669925"/>
        </p:xfrm>
        <a:graphic>
          <a:graphicData uri="http://schemas.openxmlformats.org/presentationml/2006/ole">
            <mc:AlternateContent xmlns:mc="http://schemas.openxmlformats.org/markup-compatibility/2006">
              <mc:Choice xmlns:v="urn:schemas-microsoft-com:vml" Requires="v">
                <p:oleObj name="Equation" r:id="rId2" imgW="33934400" imgH="6438900" progId="Equation.3">
                  <p:embed/>
                </p:oleObj>
              </mc:Choice>
              <mc:Fallback>
                <p:oleObj name="Equation" r:id="rId2" imgW="33934400" imgH="6438900" progId="Equation.3">
                  <p:embed/>
                  <p:pic>
                    <p:nvPicPr>
                      <p:cNvPr id="26626" name="Object 6">
                        <a:extLst>
                          <a:ext uri="{FF2B5EF4-FFF2-40B4-BE49-F238E27FC236}">
                            <a16:creationId xmlns:a16="http://schemas.microsoft.com/office/drawing/2014/main" id="{67A5A55A-BFB6-6442-BE63-F56AF8EDA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35258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 name="Text Box 7">
            <a:extLst>
              <a:ext uri="{FF2B5EF4-FFF2-40B4-BE49-F238E27FC236}">
                <a16:creationId xmlns:a16="http://schemas.microsoft.com/office/drawing/2014/main" id="{809A05D0-881C-4E49-A370-6A1940F67821}"/>
              </a:ext>
            </a:extLst>
          </p:cNvPr>
          <p:cNvSpPr txBox="1">
            <a:spLocks noChangeArrowheads="1"/>
          </p:cNvSpPr>
          <p:nvPr/>
        </p:nvSpPr>
        <p:spPr bwMode="auto">
          <a:xfrm>
            <a:off x="1676400" y="2667000"/>
            <a:ext cx="4953000"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Longest increasing sequence for X is the longest increasing sequence starting at any element</a:t>
            </a:r>
          </a:p>
        </p:txBody>
      </p:sp>
      <p:sp>
        <p:nvSpPr>
          <p:cNvPr id="7" name="Text Box 5">
            <a:extLst>
              <a:ext uri="{FF2B5EF4-FFF2-40B4-BE49-F238E27FC236}">
                <a16:creationId xmlns:a16="http://schemas.microsoft.com/office/drawing/2014/main" id="{1568AA02-7F75-8345-BEC3-40085F6DD953}"/>
              </a:ext>
            </a:extLst>
          </p:cNvPr>
          <p:cNvSpPr txBox="1">
            <a:spLocks noChangeArrowheads="1"/>
          </p:cNvSpPr>
          <p:nvPr/>
        </p:nvSpPr>
        <p:spPr bwMode="auto">
          <a:xfrm>
            <a:off x="1524000" y="5329238"/>
            <a:ext cx="6324600"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Longest increasing sequence starting at </a:t>
            </a:r>
            <a:r>
              <a:rPr lang="en-US" sz="2400" dirty="0" err="1">
                <a:solidFill>
                  <a:srgbClr val="0000FF"/>
                </a:solidFill>
                <a:latin typeface="Arial" charset="0"/>
                <a:ea typeface="ＭＳ Ｐゴシック" charset="0"/>
              </a:rPr>
              <a:t>i</a:t>
            </a:r>
            <a:endParaRPr lang="en-US" sz="2400" dirty="0">
              <a:solidFill>
                <a:srgbClr val="0000FF"/>
              </a:solidFill>
              <a:latin typeface="Arial" charset="0"/>
              <a:ea typeface="ＭＳ Ｐゴシック"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00A8304-031C-8641-B531-43DF30A38787}"/>
                  </a:ext>
                </a:extLst>
              </p:cNvPr>
              <p:cNvSpPr txBox="1"/>
              <p:nvPr/>
            </p:nvSpPr>
            <p:spPr>
              <a:xfrm>
                <a:off x="1139439" y="4344232"/>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300A8304-031C-8641-B531-43DF30A38787}"/>
                  </a:ext>
                </a:extLst>
              </p:cNvPr>
              <p:cNvSpPr txBox="1">
                <a:spLocks noRot="1" noChangeAspect="1" noMove="1" noResize="1" noEditPoints="1" noAdjustHandles="1" noChangeArrowheads="1" noChangeShapeType="1" noTextEdit="1"/>
              </p:cNvSpPr>
              <p:nvPr/>
            </p:nvSpPr>
            <p:spPr>
              <a:xfrm>
                <a:off x="1139439" y="4344232"/>
                <a:ext cx="5917710" cy="663195"/>
              </a:xfrm>
              <a:prstGeom prst="rect">
                <a:avLst/>
              </a:prstGeom>
              <a:blipFill>
                <a:blip r:embed="rId4"/>
                <a:stretch>
                  <a:fillRect t="-5660" r="-642" b="-15094"/>
                </a:stretch>
              </a:blipFill>
            </p:spPr>
            <p:txBody>
              <a:bodyPr/>
              <a:lstStyle/>
              <a:p>
                <a:r>
                  <a:rPr lang="en-US">
                    <a:noFill/>
                  </a:rPr>
                  <a:t> </a:t>
                </a:r>
              </a:p>
            </p:txBody>
          </p:sp>
        </mc:Fallback>
      </mc:AlternateContent>
    </p:spTree>
    <p:extLst>
      <p:ext uri="{BB962C8B-B14F-4D97-AF65-F5344CB8AC3E}">
        <p14:creationId xmlns:p14="http://schemas.microsoft.com/office/powerpoint/2010/main" val="995231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08BB4F9-9DB4-054D-B0A8-B3FAC47B2E35}"/>
              </a:ext>
            </a:extLst>
          </p:cNvPr>
          <p:cNvSpPr>
            <a:spLocks noGrp="1" noChangeArrowheads="1"/>
          </p:cNvSpPr>
          <p:nvPr>
            <p:ph type="title"/>
          </p:nvPr>
        </p:nvSpPr>
        <p:spPr/>
        <p:txBody>
          <a:bodyPr>
            <a:normAutofit/>
          </a:bodyPr>
          <a:lstStyle/>
          <a:p>
            <a:pPr eaLnBrk="1" hangingPunct="1">
              <a:defRPr/>
            </a:pPr>
            <a:r>
              <a:rPr lang="en-US" dirty="0">
                <a:cs typeface="+mj-cs"/>
              </a:rPr>
              <a:t>2: DP solution (bottom-up)</a:t>
            </a:r>
          </a:p>
        </p:txBody>
      </p:sp>
      <p:sp>
        <p:nvSpPr>
          <p:cNvPr id="105481" name="Text Box 9">
            <a:extLst>
              <a:ext uri="{FF2B5EF4-FFF2-40B4-BE49-F238E27FC236}">
                <a16:creationId xmlns:a16="http://schemas.microsoft.com/office/drawing/2014/main" id="{C43FA557-828C-DB42-A1D0-701674A34788}"/>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05482" name="Line 10">
            <a:extLst>
              <a:ext uri="{FF2B5EF4-FFF2-40B4-BE49-F238E27FC236}">
                <a16:creationId xmlns:a16="http://schemas.microsoft.com/office/drawing/2014/main" id="{FE0615EB-636C-DB43-BD4B-7C25D34BC4A1}"/>
              </a:ext>
            </a:extLst>
          </p:cNvPr>
          <p:cNvSpPr>
            <a:spLocks noChangeShapeType="1"/>
          </p:cNvSpPr>
          <p:nvPr/>
        </p:nvSpPr>
        <p:spPr bwMode="auto">
          <a:xfrm flipV="1">
            <a:off x="57150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5484" name="Text Box 12">
            <a:extLst>
              <a:ext uri="{FF2B5EF4-FFF2-40B4-BE49-F238E27FC236}">
                <a16:creationId xmlns:a16="http://schemas.microsoft.com/office/drawing/2014/main" id="{D5AEF373-27C2-3B46-BB96-7A3D03FC9FBB}"/>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endParaRPr lang="en-US" altLang="en-US" sz="280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6F9065-3F58-7433-4188-28FD4FC2D657}"/>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746F9065-3F58-7433-4188-28FD4FC2D657}"/>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75048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0DB912E-0181-8A4B-9675-1959E2A25F5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2644" name="Text Box 4">
            <a:extLst>
              <a:ext uri="{FF2B5EF4-FFF2-40B4-BE49-F238E27FC236}">
                <a16:creationId xmlns:a16="http://schemas.microsoft.com/office/drawing/2014/main" id="{305ADD09-E719-7D46-B642-AC09E6A6FB51}"/>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2645" name="Line 5">
            <a:extLst>
              <a:ext uri="{FF2B5EF4-FFF2-40B4-BE49-F238E27FC236}">
                <a16:creationId xmlns:a16="http://schemas.microsoft.com/office/drawing/2014/main" id="{7F55822B-E1C2-2F42-9DFA-F09D06114472}"/>
              </a:ext>
            </a:extLst>
          </p:cNvPr>
          <p:cNvSpPr>
            <a:spLocks noChangeShapeType="1"/>
          </p:cNvSpPr>
          <p:nvPr/>
        </p:nvSpPr>
        <p:spPr bwMode="auto">
          <a:xfrm flipV="1">
            <a:off x="57150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2646" name="Text Box 6">
            <a:extLst>
              <a:ext uri="{FF2B5EF4-FFF2-40B4-BE49-F238E27FC236}">
                <a16:creationId xmlns:a16="http://schemas.microsoft.com/office/drawing/2014/main" id="{EFD1A0B3-367C-CE43-B48A-5FC78D296C72}"/>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95FCD3D-38A1-3DB0-99C6-1C68434D41C7}"/>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495FCD3D-38A1-3DB0-99C6-1C68434D41C7}"/>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514963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33A7D06-2782-BA42-9914-410860FF1DE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3668" name="Text Box 4">
            <a:extLst>
              <a:ext uri="{FF2B5EF4-FFF2-40B4-BE49-F238E27FC236}">
                <a16:creationId xmlns:a16="http://schemas.microsoft.com/office/drawing/2014/main" id="{76C2C117-83C6-C941-8ECF-79DC74748A91}"/>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3669" name="Line 5">
            <a:extLst>
              <a:ext uri="{FF2B5EF4-FFF2-40B4-BE49-F238E27FC236}">
                <a16:creationId xmlns:a16="http://schemas.microsoft.com/office/drawing/2014/main" id="{5BDB6002-2BB0-1340-87EB-C6E1D54247CB}"/>
              </a:ext>
            </a:extLst>
          </p:cNvPr>
          <p:cNvSpPr>
            <a:spLocks noChangeShapeType="1"/>
          </p:cNvSpPr>
          <p:nvPr/>
        </p:nvSpPr>
        <p:spPr bwMode="auto">
          <a:xfrm flipV="1">
            <a:off x="51816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3670" name="Text Box 6">
            <a:extLst>
              <a:ext uri="{FF2B5EF4-FFF2-40B4-BE49-F238E27FC236}">
                <a16:creationId xmlns:a16="http://schemas.microsoft.com/office/drawing/2014/main" id="{31D1AAE1-0BA7-9346-AC9E-873E804EA771}"/>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3DE5664-A665-13C9-3063-FF3B881E2F71}"/>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43DE5664-A665-13C9-3063-FF3B881E2F71}"/>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044819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DE411C0-449D-FB47-8713-BDF62D55270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4692" name="Text Box 4">
            <a:extLst>
              <a:ext uri="{FF2B5EF4-FFF2-40B4-BE49-F238E27FC236}">
                <a16:creationId xmlns:a16="http://schemas.microsoft.com/office/drawing/2014/main" id="{5991028F-C978-5A45-AF43-55C9D54B9932}"/>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4693" name="Line 5">
            <a:extLst>
              <a:ext uri="{FF2B5EF4-FFF2-40B4-BE49-F238E27FC236}">
                <a16:creationId xmlns:a16="http://schemas.microsoft.com/office/drawing/2014/main" id="{44A14020-D127-474D-A604-6EA1B2778F9D}"/>
              </a:ext>
            </a:extLst>
          </p:cNvPr>
          <p:cNvSpPr>
            <a:spLocks noChangeShapeType="1"/>
          </p:cNvSpPr>
          <p:nvPr/>
        </p:nvSpPr>
        <p:spPr bwMode="auto">
          <a:xfrm flipV="1">
            <a:off x="51816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4694" name="Text Box 6">
            <a:extLst>
              <a:ext uri="{FF2B5EF4-FFF2-40B4-BE49-F238E27FC236}">
                <a16:creationId xmlns:a16="http://schemas.microsoft.com/office/drawing/2014/main" id="{E4A974B2-3336-DC45-94D6-C1039C9E1A68}"/>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ADAF7AB-5E0A-E2D3-196C-CCCC5295F35D}"/>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1ADAF7AB-5E0A-E2D3-196C-CCCC5295F35D}"/>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70540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92C5-CE1A-7606-2252-F4B5D9CA8FD5}"/>
              </a:ext>
            </a:extLst>
          </p:cNvPr>
          <p:cNvSpPr>
            <a:spLocks noGrp="1"/>
          </p:cNvSpPr>
          <p:nvPr>
            <p:ph type="title"/>
          </p:nvPr>
        </p:nvSpPr>
        <p:spPr/>
        <p:txBody>
          <a:bodyPr/>
          <a:lstStyle/>
          <a:p>
            <a:r>
              <a:rPr lang="en-US" dirty="0"/>
              <a:t>Time spent</a:t>
            </a:r>
          </a:p>
        </p:txBody>
      </p:sp>
      <p:pic>
        <p:nvPicPr>
          <p:cNvPr id="266242" name="Picture 2" descr="Forms response chart. Question title: About how many hours a week do you spend on this class (ignoring the DT assignment :)?. Number of responses: 26 responses.">
            <a:extLst>
              <a:ext uri="{FF2B5EF4-FFF2-40B4-BE49-F238E27FC236}">
                <a16:creationId xmlns:a16="http://schemas.microsoft.com/office/drawing/2014/main" id="{CD4C421B-F83D-D7C8-0AF5-B7A77DCC3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70" y="2063750"/>
            <a:ext cx="8036459" cy="338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676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730C47A-03F7-5747-8A92-8A2247CAA35A}"/>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5716" name="Text Box 4">
            <a:extLst>
              <a:ext uri="{FF2B5EF4-FFF2-40B4-BE49-F238E27FC236}">
                <a16:creationId xmlns:a16="http://schemas.microsoft.com/office/drawing/2014/main" id="{8D211EC3-C3F8-F04C-BC85-C4CFDCAE79D5}"/>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5717" name="Line 5">
            <a:extLst>
              <a:ext uri="{FF2B5EF4-FFF2-40B4-BE49-F238E27FC236}">
                <a16:creationId xmlns:a16="http://schemas.microsoft.com/office/drawing/2014/main" id="{34B66018-641F-BF42-9ECF-060DD8EC2611}"/>
              </a:ext>
            </a:extLst>
          </p:cNvPr>
          <p:cNvSpPr>
            <a:spLocks noChangeShapeType="1"/>
          </p:cNvSpPr>
          <p:nvPr/>
        </p:nvSpPr>
        <p:spPr bwMode="auto">
          <a:xfrm flipV="1">
            <a:off x="46482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5718" name="Text Box 6">
            <a:extLst>
              <a:ext uri="{FF2B5EF4-FFF2-40B4-BE49-F238E27FC236}">
                <a16:creationId xmlns:a16="http://schemas.microsoft.com/office/drawing/2014/main" id="{7A7E382B-913C-934B-AA3E-84B510938A4C}"/>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5263071-0456-7AF3-5F79-D5063863D2FC}"/>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75263071-0456-7AF3-5F79-D5063863D2FC}"/>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1271615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1B5DD6A-333A-1747-876F-39AA5A84393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16740" name="Text Box 4">
            <a:extLst>
              <a:ext uri="{FF2B5EF4-FFF2-40B4-BE49-F238E27FC236}">
                <a16:creationId xmlns:a16="http://schemas.microsoft.com/office/drawing/2014/main" id="{54B228D1-2EDB-954F-9A55-4BF3BC65AFC3}"/>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16741" name="Line 5">
            <a:extLst>
              <a:ext uri="{FF2B5EF4-FFF2-40B4-BE49-F238E27FC236}">
                <a16:creationId xmlns:a16="http://schemas.microsoft.com/office/drawing/2014/main" id="{481C2253-2FC9-B343-8E1A-C7A57A7B50BB}"/>
              </a:ext>
            </a:extLst>
          </p:cNvPr>
          <p:cNvSpPr>
            <a:spLocks noChangeShapeType="1"/>
          </p:cNvSpPr>
          <p:nvPr/>
        </p:nvSpPr>
        <p:spPr bwMode="auto">
          <a:xfrm flipV="1">
            <a:off x="46482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16742" name="Text Box 6">
            <a:extLst>
              <a:ext uri="{FF2B5EF4-FFF2-40B4-BE49-F238E27FC236}">
                <a16:creationId xmlns:a16="http://schemas.microsoft.com/office/drawing/2014/main" id="{D5449C16-D8E8-AD43-ACDA-FF6D74D61CBF}"/>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7176B02-7C38-4415-BA76-6E63F7641950}"/>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87176B02-7C38-4415-BA76-6E63F7641950}"/>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9361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7B24318-17C2-0540-BA80-2AD3D78B2DA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4931" name="Text Box 3">
            <a:extLst>
              <a:ext uri="{FF2B5EF4-FFF2-40B4-BE49-F238E27FC236}">
                <a16:creationId xmlns:a16="http://schemas.microsoft.com/office/drawing/2014/main" id="{C8BD7071-3180-ED42-8F22-9DC68564AB99}"/>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4932" name="Line 4">
            <a:extLst>
              <a:ext uri="{FF2B5EF4-FFF2-40B4-BE49-F238E27FC236}">
                <a16:creationId xmlns:a16="http://schemas.microsoft.com/office/drawing/2014/main" id="{D0575BD8-C46C-F44C-811D-B4A59B18ADB9}"/>
              </a:ext>
            </a:extLst>
          </p:cNvPr>
          <p:cNvSpPr>
            <a:spLocks noChangeShapeType="1"/>
          </p:cNvSpPr>
          <p:nvPr/>
        </p:nvSpPr>
        <p:spPr bwMode="auto">
          <a:xfrm flipV="1">
            <a:off x="41910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4933" name="Text Box 5">
            <a:extLst>
              <a:ext uri="{FF2B5EF4-FFF2-40B4-BE49-F238E27FC236}">
                <a16:creationId xmlns:a16="http://schemas.microsoft.com/office/drawing/2014/main" id="{CA1B5C17-E73C-6946-81CE-F19D81BDFB1C}"/>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82AB7B5-80A0-9199-2DC4-8002FF132FB1}"/>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782AB7B5-80A0-9199-2DC4-8002FF132FB1}"/>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951798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F4CB937-A3F8-8C44-AF09-86A5B1835E1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5955" name="Text Box 3">
            <a:extLst>
              <a:ext uri="{FF2B5EF4-FFF2-40B4-BE49-F238E27FC236}">
                <a16:creationId xmlns:a16="http://schemas.microsoft.com/office/drawing/2014/main" id="{D876B6E4-17DB-F640-9E99-06593B70839A}"/>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5956" name="Line 4">
            <a:extLst>
              <a:ext uri="{FF2B5EF4-FFF2-40B4-BE49-F238E27FC236}">
                <a16:creationId xmlns:a16="http://schemas.microsoft.com/office/drawing/2014/main" id="{48DCA573-33E8-F248-98FD-5D95BDF063EF}"/>
              </a:ext>
            </a:extLst>
          </p:cNvPr>
          <p:cNvSpPr>
            <a:spLocks noChangeShapeType="1"/>
          </p:cNvSpPr>
          <p:nvPr/>
        </p:nvSpPr>
        <p:spPr bwMode="auto">
          <a:xfrm flipV="1">
            <a:off x="36576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5957" name="Text Box 5">
            <a:extLst>
              <a:ext uri="{FF2B5EF4-FFF2-40B4-BE49-F238E27FC236}">
                <a16:creationId xmlns:a16="http://schemas.microsoft.com/office/drawing/2014/main" id="{14454C10-A1B6-2C45-AE68-409AFC5BAB84}"/>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687E7F-92CA-F73C-3E65-B2619A29014A}"/>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F6687E7F-92CA-F73C-3E65-B2619A29014A}"/>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658780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5B31806-6365-B346-8DFD-09F18863780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6979" name="Text Box 3">
            <a:extLst>
              <a:ext uri="{FF2B5EF4-FFF2-40B4-BE49-F238E27FC236}">
                <a16:creationId xmlns:a16="http://schemas.microsoft.com/office/drawing/2014/main" id="{32F5E237-49D8-BA48-8FE1-FF79811AC04B}"/>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6980" name="Line 4">
            <a:extLst>
              <a:ext uri="{FF2B5EF4-FFF2-40B4-BE49-F238E27FC236}">
                <a16:creationId xmlns:a16="http://schemas.microsoft.com/office/drawing/2014/main" id="{C3CB4E6B-3F1C-AC42-8F39-1D4036639799}"/>
              </a:ext>
            </a:extLst>
          </p:cNvPr>
          <p:cNvSpPr>
            <a:spLocks noChangeShapeType="1"/>
          </p:cNvSpPr>
          <p:nvPr/>
        </p:nvSpPr>
        <p:spPr bwMode="auto">
          <a:xfrm flipV="1">
            <a:off x="31242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6981" name="Text Box 5">
            <a:extLst>
              <a:ext uri="{FF2B5EF4-FFF2-40B4-BE49-F238E27FC236}">
                <a16:creationId xmlns:a16="http://schemas.microsoft.com/office/drawing/2014/main" id="{E062D57D-959F-F14C-B44F-56DBD7D8929F}"/>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2   2   3   2   1   1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15576D6-5865-4534-849E-13DF56263F8B}"/>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215576D6-5865-4534-849E-13DF56263F8B}"/>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3017174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133A7F1E-658A-F94F-81CD-FE018089B456}"/>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8003" name="Text Box 3">
            <a:extLst>
              <a:ext uri="{FF2B5EF4-FFF2-40B4-BE49-F238E27FC236}">
                <a16:creationId xmlns:a16="http://schemas.microsoft.com/office/drawing/2014/main" id="{BA9DDC70-47E2-4B4A-92A5-42CA22AA649B}"/>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8004" name="Line 4">
            <a:extLst>
              <a:ext uri="{FF2B5EF4-FFF2-40B4-BE49-F238E27FC236}">
                <a16:creationId xmlns:a16="http://schemas.microsoft.com/office/drawing/2014/main" id="{E56F3E5E-3BDA-1A47-864D-4BB67619F4D4}"/>
              </a:ext>
            </a:extLst>
          </p:cNvPr>
          <p:cNvSpPr>
            <a:spLocks noChangeShapeType="1"/>
          </p:cNvSpPr>
          <p:nvPr/>
        </p:nvSpPr>
        <p:spPr bwMode="auto">
          <a:xfrm flipV="1">
            <a:off x="26670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8005" name="Text Box 5">
            <a:extLst>
              <a:ext uri="{FF2B5EF4-FFF2-40B4-BE49-F238E27FC236}">
                <a16:creationId xmlns:a16="http://schemas.microsoft.com/office/drawing/2014/main" id="{130B7AEC-4DF6-A542-96DB-51949C45C7E8}"/>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    4   2   2   3   2   1   1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30E0FCF-3B65-3235-F93E-1D1D7DA0A905}"/>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B30E0FCF-3B65-3235-F93E-1D1D7DA0A905}"/>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000692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CE412E7E-32DD-EB4E-BE25-22168334F792}"/>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29027" name="Text Box 3">
            <a:extLst>
              <a:ext uri="{FF2B5EF4-FFF2-40B4-BE49-F238E27FC236}">
                <a16:creationId xmlns:a16="http://schemas.microsoft.com/office/drawing/2014/main" id="{214EF85F-BDD6-1F4D-A9C0-EC01903444AB}"/>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29028" name="Line 4">
            <a:extLst>
              <a:ext uri="{FF2B5EF4-FFF2-40B4-BE49-F238E27FC236}">
                <a16:creationId xmlns:a16="http://schemas.microsoft.com/office/drawing/2014/main" id="{595DE8A0-A90B-B948-A752-CCFBAB25C756}"/>
              </a:ext>
            </a:extLst>
          </p:cNvPr>
          <p:cNvSpPr>
            <a:spLocks noChangeShapeType="1"/>
          </p:cNvSpPr>
          <p:nvPr/>
        </p:nvSpPr>
        <p:spPr bwMode="auto">
          <a:xfrm flipV="1">
            <a:off x="2133600" y="4114800"/>
            <a:ext cx="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29029" name="Text Box 5">
            <a:extLst>
              <a:ext uri="{FF2B5EF4-FFF2-40B4-BE49-F238E27FC236}">
                <a16:creationId xmlns:a16="http://schemas.microsoft.com/office/drawing/2014/main" id="{8B273CBF-C931-E047-8F8B-86252C90D56D}"/>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3   4   2   2   3   2   1   1</a:t>
            </a:r>
            <a:endParaRPr lang="en-US" altLang="en-US" sz="2800">
              <a:solidFill>
                <a:srgbClr val="00FF00"/>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6B4CAB1-4067-C3F5-5F46-29DB1A8E3EB5}"/>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06B4CAB1-4067-C3F5-5F46-29DB1A8E3EB5}"/>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301081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CD67A661-39C9-264B-958D-4F4796FED3D5}"/>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130051" name="Text Box 3">
            <a:extLst>
              <a:ext uri="{FF2B5EF4-FFF2-40B4-BE49-F238E27FC236}">
                <a16:creationId xmlns:a16="http://schemas.microsoft.com/office/drawing/2014/main" id="{B05F0C21-322A-2046-ABB0-5BF7213027A2}"/>
              </a:ext>
            </a:extLst>
          </p:cNvPr>
          <p:cNvSpPr txBox="1">
            <a:spLocks noChangeArrowheads="1"/>
          </p:cNvSpPr>
          <p:nvPr/>
        </p:nvSpPr>
        <p:spPr bwMode="auto">
          <a:xfrm>
            <a:off x="1905000" y="34290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30053" name="Text Box 5">
            <a:extLst>
              <a:ext uri="{FF2B5EF4-FFF2-40B4-BE49-F238E27FC236}">
                <a16:creationId xmlns:a16="http://schemas.microsoft.com/office/drawing/2014/main" id="{71D38A45-875C-A64B-B758-2EBD0593A8D7}"/>
              </a:ext>
            </a:extLst>
          </p:cNvPr>
          <p:cNvSpPr txBox="1">
            <a:spLocks noChangeArrowheads="1"/>
          </p:cNvSpPr>
          <p:nvPr/>
        </p:nvSpPr>
        <p:spPr bwMode="auto">
          <a:xfrm>
            <a:off x="990600" y="2971800"/>
            <a:ext cx="5410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800"/>
              <a:t>LIS</a:t>
            </a:r>
            <a:r>
              <a:rPr lang="ja-JP" altLang="en-US" sz="2800"/>
              <a:t>’</a:t>
            </a:r>
            <a:r>
              <a:rPr lang="en-US" altLang="ja-JP" sz="2800"/>
              <a:t>:  </a:t>
            </a:r>
            <a:r>
              <a:rPr lang="en-US" altLang="ja-JP" sz="2800">
                <a:solidFill>
                  <a:srgbClr val="00FF00"/>
                </a:solidFill>
              </a:rPr>
              <a:t>3   4   2   2   3   2   1   1</a:t>
            </a:r>
            <a:endParaRPr lang="en-US" altLang="en-US" sz="2800">
              <a:solidFill>
                <a:srgbClr val="00FF00"/>
              </a:solidFill>
            </a:endParaRPr>
          </a:p>
        </p:txBody>
      </p:sp>
      <p:graphicFrame>
        <p:nvGraphicFramePr>
          <p:cNvPr id="38917" name="Object 7">
            <a:extLst>
              <a:ext uri="{FF2B5EF4-FFF2-40B4-BE49-F238E27FC236}">
                <a16:creationId xmlns:a16="http://schemas.microsoft.com/office/drawing/2014/main" id="{04E28CFF-6D67-AF41-AEFB-52577CA938F6}"/>
              </a:ext>
            </a:extLst>
          </p:cNvPr>
          <p:cNvGraphicFramePr>
            <a:graphicFrameLocks noChangeAspect="1"/>
          </p:cNvGraphicFramePr>
          <p:nvPr/>
        </p:nvGraphicFramePr>
        <p:xfrm>
          <a:off x="2133600" y="4419600"/>
          <a:ext cx="3525838" cy="669925"/>
        </p:xfrm>
        <a:graphic>
          <a:graphicData uri="http://schemas.openxmlformats.org/presentationml/2006/ole">
            <mc:AlternateContent xmlns:mc="http://schemas.openxmlformats.org/markup-compatibility/2006">
              <mc:Choice xmlns:v="urn:schemas-microsoft-com:vml" Requires="v">
                <p:oleObj name="Equation" r:id="rId2" imgW="33934400" imgH="6438900" progId="Equation.3">
                  <p:embed/>
                </p:oleObj>
              </mc:Choice>
              <mc:Fallback>
                <p:oleObj name="Equation" r:id="rId2" imgW="33934400" imgH="6438900" progId="Equation.3">
                  <p:embed/>
                  <p:pic>
                    <p:nvPicPr>
                      <p:cNvPr id="38917" name="Object 7">
                        <a:extLst>
                          <a:ext uri="{FF2B5EF4-FFF2-40B4-BE49-F238E27FC236}">
                            <a16:creationId xmlns:a16="http://schemas.microsoft.com/office/drawing/2014/main" id="{04E28CFF-6D67-AF41-AEFB-52577CA93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19600"/>
                        <a:ext cx="35258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0057" name="Rectangle 9">
            <a:extLst>
              <a:ext uri="{FF2B5EF4-FFF2-40B4-BE49-F238E27FC236}">
                <a16:creationId xmlns:a16="http://schemas.microsoft.com/office/drawing/2014/main" id="{F9B77038-CA2F-9C48-AEAB-E0D5A3E22610}"/>
              </a:ext>
            </a:extLst>
          </p:cNvPr>
          <p:cNvSpPr>
            <a:spLocks noChangeArrowheads="1"/>
          </p:cNvSpPr>
          <p:nvPr/>
        </p:nvSpPr>
        <p:spPr bwMode="auto">
          <a:xfrm>
            <a:off x="2438400" y="2895600"/>
            <a:ext cx="457200" cy="1295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23FF33-343B-6765-4CF0-84E65D2D0757}"/>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8623FF33-343B-6765-4CF0-84E65D2D0757}"/>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4"/>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1408307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39939" name="TextBox 2">
            <a:extLst>
              <a:ext uri="{FF2B5EF4-FFF2-40B4-BE49-F238E27FC236}">
                <a16:creationId xmlns:a16="http://schemas.microsoft.com/office/drawing/2014/main" id="{147D729D-4573-E542-82FD-00CC81A8ACD7}"/>
              </a:ext>
            </a:extLst>
          </p:cNvPr>
          <p:cNvSpPr txBox="1">
            <a:spLocks noChangeArrowheads="1"/>
          </p:cNvSpPr>
          <p:nvPr/>
        </p:nvSpPr>
        <p:spPr bwMode="auto">
          <a:xfrm>
            <a:off x="1600200" y="36576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0000"/>
                </a:solidFill>
              </a:rPr>
              <a:t>What does the table for storing answers look like?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1C595E-6426-0A7E-4825-85A9827EA48A}"/>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B11C595E-6426-0A7E-4825-85A9827EA48A}"/>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21030074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AFA479A4-295F-F442-A463-21A83C10273F}"/>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40963" name="TextBox 1">
            <a:extLst>
              <a:ext uri="{FF2B5EF4-FFF2-40B4-BE49-F238E27FC236}">
                <a16:creationId xmlns:a16="http://schemas.microsoft.com/office/drawing/2014/main" id="{466EEFC7-C3ED-3347-8A13-215AA310DA9C}"/>
              </a:ext>
            </a:extLst>
          </p:cNvPr>
          <p:cNvSpPr txBox="1">
            <a:spLocks noChangeArrowheads="1"/>
          </p:cNvSpPr>
          <p:nvPr/>
        </p:nvSpPr>
        <p:spPr bwMode="auto">
          <a:xfrm>
            <a:off x="85725" y="2611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0964" name="TextBox 2">
            <a:extLst>
              <a:ext uri="{FF2B5EF4-FFF2-40B4-BE49-F238E27FC236}">
                <a16:creationId xmlns:a16="http://schemas.microsoft.com/office/drawing/2014/main" id="{996A2390-EE84-6C45-93BA-6189D9CAEF51}"/>
              </a:ext>
            </a:extLst>
          </p:cNvPr>
          <p:cNvSpPr txBox="1">
            <a:spLocks noChangeArrowheads="1"/>
          </p:cNvSpPr>
          <p:nvPr/>
        </p:nvSpPr>
        <p:spPr bwMode="auto">
          <a:xfrm>
            <a:off x="1600200" y="36576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0000FF"/>
                </a:solidFill>
              </a:rPr>
              <a:t>1-D array:  only one thing changes for recursive calls</a:t>
            </a:r>
          </a:p>
        </p:txBody>
      </p:sp>
      <p:cxnSp>
        <p:nvCxnSpPr>
          <p:cNvPr id="5" name="Straight Arrow Connector 4">
            <a:extLst>
              <a:ext uri="{FF2B5EF4-FFF2-40B4-BE49-F238E27FC236}">
                <a16:creationId xmlns:a16="http://schemas.microsoft.com/office/drawing/2014/main" id="{4C113B49-9A44-8A49-B86C-8A89A53AAE24}"/>
              </a:ext>
            </a:extLst>
          </p:cNvPr>
          <p:cNvCxnSpPr>
            <a:cxnSpLocks noChangeShapeType="1"/>
          </p:cNvCxnSpPr>
          <p:nvPr/>
        </p:nvCxnSpPr>
        <p:spPr bwMode="auto">
          <a:xfrm flipV="1">
            <a:off x="5257800" y="2286000"/>
            <a:ext cx="1185729" cy="1371600"/>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3E2FB1CE-3650-204E-A9DD-796D7074D6B1}"/>
              </a:ext>
            </a:extLst>
          </p:cNvPr>
          <p:cNvCxnSpPr>
            <a:cxnSpLocks noChangeShapeType="1"/>
          </p:cNvCxnSpPr>
          <p:nvPr/>
        </p:nvCxnSpPr>
        <p:spPr bwMode="auto">
          <a:xfrm flipH="1" flipV="1">
            <a:off x="2110811" y="2221907"/>
            <a:ext cx="2994590" cy="1435693"/>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151B99E-75E0-733C-E424-5A87C78B6EAB}"/>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C151B99E-75E0-733C-E424-5A87C78B6EAB}"/>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86004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D903-B3B8-6F8B-FD44-8365C9E60C8B}"/>
              </a:ext>
            </a:extLst>
          </p:cNvPr>
          <p:cNvSpPr>
            <a:spLocks noGrp="1"/>
          </p:cNvSpPr>
          <p:nvPr>
            <p:ph type="title"/>
          </p:nvPr>
        </p:nvSpPr>
        <p:spPr/>
        <p:txBody>
          <a:bodyPr/>
          <a:lstStyle/>
          <a:p>
            <a:r>
              <a:rPr lang="en-US" dirty="0"/>
              <a:t>What’s going well?</a:t>
            </a:r>
          </a:p>
        </p:txBody>
      </p:sp>
      <p:sp>
        <p:nvSpPr>
          <p:cNvPr id="3" name="Content Placeholder 2">
            <a:extLst>
              <a:ext uri="{FF2B5EF4-FFF2-40B4-BE49-F238E27FC236}">
                <a16:creationId xmlns:a16="http://schemas.microsoft.com/office/drawing/2014/main" id="{BB02A84A-3AE2-027A-B33C-B3705B2BB477}"/>
              </a:ext>
            </a:extLst>
          </p:cNvPr>
          <p:cNvSpPr>
            <a:spLocks noGrp="1"/>
          </p:cNvSpPr>
          <p:nvPr>
            <p:ph sz="quarter" idx="1"/>
          </p:nvPr>
        </p:nvSpPr>
        <p:spPr/>
        <p:txBody>
          <a:bodyPr>
            <a:normAutofit fontScale="85000" lnSpcReduction="20000"/>
          </a:bodyPr>
          <a:lstStyle/>
          <a:p>
            <a:pPr marL="0" indent="0" algn="l">
              <a:buNone/>
            </a:pPr>
            <a:r>
              <a:rPr lang="en-US" b="0" dirty="0">
                <a:solidFill>
                  <a:srgbClr val="202124"/>
                </a:solidFill>
                <a:effectLst/>
                <a:latin typeface="Roboto" panose="02000000000000000000" pitchFamily="2" charset="0"/>
              </a:rPr>
              <a:t>The short clips at the start</a:t>
            </a:r>
          </a:p>
          <a:p>
            <a:pPr marL="0" indent="0">
              <a:buNone/>
            </a:pPr>
            <a:endParaRPr lang="en-US" dirty="0"/>
          </a:p>
          <a:p>
            <a:pPr marL="0" indent="0" algn="l">
              <a:buNone/>
            </a:pPr>
            <a:r>
              <a:rPr lang="en-US" b="0" dirty="0">
                <a:solidFill>
                  <a:srgbClr val="202124"/>
                </a:solidFill>
                <a:effectLst/>
                <a:latin typeface="Roboto" panose="02000000000000000000" pitchFamily="2" charset="0"/>
              </a:rPr>
              <a:t>working with partners!</a:t>
            </a:r>
          </a:p>
          <a:p>
            <a:pPr marL="0" indent="0">
              <a:buNone/>
            </a:pPr>
            <a:endParaRPr lang="en-US" dirty="0"/>
          </a:p>
          <a:p>
            <a:pPr marL="0" indent="0" algn="l">
              <a:buNone/>
            </a:pPr>
            <a:r>
              <a:rPr lang="en-US" b="0" dirty="0">
                <a:solidFill>
                  <a:srgbClr val="202124"/>
                </a:solidFill>
                <a:effectLst/>
                <a:latin typeface="Roboto" panose="02000000000000000000" pitchFamily="2" charset="0"/>
              </a:rPr>
              <a:t>I finally get to learn DP!</a:t>
            </a:r>
          </a:p>
          <a:p>
            <a:pPr marL="0" indent="0">
              <a:buNone/>
            </a:pPr>
            <a:endParaRPr lang="en-US" dirty="0"/>
          </a:p>
          <a:p>
            <a:pPr marL="0" indent="0" algn="l">
              <a:buNone/>
            </a:pPr>
            <a:r>
              <a:rPr lang="en-US" b="0" dirty="0">
                <a:solidFill>
                  <a:srgbClr val="202124"/>
                </a:solidFill>
                <a:effectLst/>
                <a:latin typeface="Roboto" panose="02000000000000000000" pitchFamily="2" charset="0"/>
              </a:rPr>
              <a:t>the versatility of the PS because I feel like I'm practicing multiple different concepts</a:t>
            </a:r>
          </a:p>
          <a:p>
            <a:pPr marL="0" indent="0">
              <a:buNone/>
            </a:pPr>
            <a:endParaRPr lang="en-US" dirty="0"/>
          </a:p>
          <a:p>
            <a:pPr marL="0" indent="0" algn="l">
              <a:buNone/>
            </a:pPr>
            <a:r>
              <a:rPr lang="en-US" b="0" dirty="0">
                <a:solidFill>
                  <a:srgbClr val="202124"/>
                </a:solidFill>
                <a:effectLst/>
                <a:latin typeface="Roboto" panose="02000000000000000000" pitchFamily="2" charset="0"/>
              </a:rPr>
              <a:t>The topic is genuinely interesting and I love thinking of algorithms, they remind be of puzzles.</a:t>
            </a:r>
            <a:br>
              <a:rPr lang="en-US" dirty="0"/>
            </a:br>
            <a:endParaRPr lang="en-US" dirty="0"/>
          </a:p>
        </p:txBody>
      </p:sp>
    </p:spTree>
    <p:extLst>
      <p:ext uri="{BB962C8B-B14F-4D97-AF65-F5344CB8AC3E}">
        <p14:creationId xmlns:p14="http://schemas.microsoft.com/office/powerpoint/2010/main" val="24512961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7" name="TextBox 6">
            <a:extLst>
              <a:ext uri="{FF2B5EF4-FFF2-40B4-BE49-F238E27FC236}">
                <a16:creationId xmlns:a16="http://schemas.microsoft.com/office/drawing/2014/main" id="{5BD775B6-4CB0-3E45-812D-FB46C198AD76}"/>
              </a:ext>
            </a:extLst>
          </p:cNvPr>
          <p:cNvSpPr txBox="1"/>
          <p:nvPr/>
        </p:nvSpPr>
        <p:spPr>
          <a:xfrm>
            <a:off x="485250" y="2721533"/>
            <a:ext cx="8280798" cy="3970318"/>
          </a:xfrm>
          <a:prstGeom prst="rect">
            <a:avLst/>
          </a:prstGeom>
          <a:noFill/>
        </p:spPr>
        <p:txBody>
          <a:bodyPr wrap="square" rtlCol="0">
            <a:spAutoFit/>
          </a:bodyPr>
          <a:lstStyle/>
          <a:p>
            <a:r>
              <a:rPr lang="en-US" sz="2800" dirty="0">
                <a:solidFill>
                  <a:srgbClr val="FF0000"/>
                </a:solidFill>
              </a:rPr>
              <a:t>What are the “smallest” possible subproblems?</a:t>
            </a:r>
          </a:p>
          <a:p>
            <a:endParaRPr lang="en-US" sz="2800" dirty="0">
              <a:solidFill>
                <a:srgbClr val="FF0000"/>
              </a:solidFill>
            </a:endParaRPr>
          </a:p>
          <a:p>
            <a:r>
              <a:rPr lang="en-US" sz="2800" dirty="0">
                <a:solidFill>
                  <a:srgbClr val="FF0000"/>
                </a:solidFill>
              </a:rPr>
              <a:t>To calculate LIS’(n), what are all the subproblems we need to calculate? This is the “table”.</a:t>
            </a:r>
            <a:br>
              <a:rPr lang="en-US" sz="2800" dirty="0">
                <a:solidFill>
                  <a:srgbClr val="FF0000"/>
                </a:solidFill>
              </a:rPr>
            </a:br>
            <a:endParaRPr lang="en-US" sz="2800" dirty="0">
              <a:solidFill>
                <a:srgbClr val="FF0000"/>
              </a:solidFill>
            </a:endParaRPr>
          </a:p>
          <a:p>
            <a:endParaRPr lang="en-US" sz="2800" dirty="0">
              <a:solidFill>
                <a:srgbClr val="FF0000"/>
              </a:solidFill>
            </a:endParaRPr>
          </a:p>
          <a:p>
            <a:r>
              <a:rPr lang="en-US" sz="2800" dirty="0">
                <a:solidFill>
                  <a:srgbClr val="FF0000"/>
                </a:solidFill>
              </a:rPr>
              <a:t>How should we fill in the table?</a:t>
            </a:r>
          </a:p>
          <a:p>
            <a:endParaRPr lang="en-US" sz="2800" dirty="0">
              <a:solidFill>
                <a:srgbClr val="FF0000"/>
              </a:solidFill>
            </a:endParaRPr>
          </a:p>
          <a:p>
            <a:r>
              <a:rPr lang="en-US" sz="2800" dirty="0">
                <a:solidFill>
                  <a:srgbClr val="FF0000"/>
                </a:solidFill>
              </a:rPr>
              <a:t>Where will the answer be?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B9B6E92-C215-4473-2D58-114C3F44B050}"/>
                  </a:ext>
                </a:extLst>
              </p:cNvPr>
              <p:cNvSpPr txBox="1"/>
              <p:nvPr/>
            </p:nvSpPr>
            <p:spPr>
              <a:xfrm>
                <a:off x="990600" y="1676400"/>
                <a:ext cx="5917710" cy="663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2" name="TextBox 1">
                <a:extLst>
                  <a:ext uri="{FF2B5EF4-FFF2-40B4-BE49-F238E27FC236}">
                    <a16:creationId xmlns:a16="http://schemas.microsoft.com/office/drawing/2014/main" id="{4B9B6E92-C215-4473-2D58-114C3F44B050}"/>
                  </a:ext>
                </a:extLst>
              </p:cNvPr>
              <p:cNvSpPr txBox="1">
                <a:spLocks noRot="1" noChangeAspect="1" noMove="1" noResize="1" noEditPoints="1" noAdjustHandles="1" noChangeArrowheads="1" noChangeShapeType="1" noTextEdit="1"/>
              </p:cNvSpPr>
              <p:nvPr/>
            </p:nvSpPr>
            <p:spPr>
              <a:xfrm>
                <a:off x="990600" y="1676400"/>
                <a:ext cx="5917710" cy="663195"/>
              </a:xfrm>
              <a:prstGeom prst="rect">
                <a:avLst/>
              </a:prstGeom>
              <a:blipFill>
                <a:blip r:embed="rId2"/>
                <a:stretch>
                  <a:fillRect t="-3774" r="-644" b="-15094"/>
                </a:stretch>
              </a:blipFill>
            </p:spPr>
            <p:txBody>
              <a:bodyPr/>
              <a:lstStyle/>
              <a:p>
                <a:r>
                  <a:rPr lang="en-US">
                    <a:noFill/>
                  </a:rPr>
                  <a:t> </a:t>
                </a:r>
              </a:p>
            </p:txBody>
          </p:sp>
        </mc:Fallback>
      </mc:AlternateContent>
    </p:spTree>
    <p:extLst>
      <p:ext uri="{BB962C8B-B14F-4D97-AF65-F5344CB8AC3E}">
        <p14:creationId xmlns:p14="http://schemas.microsoft.com/office/powerpoint/2010/main" val="40102524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sp>
        <p:nvSpPr>
          <p:cNvPr id="7" name="TextBox 6">
            <a:extLst>
              <a:ext uri="{FF2B5EF4-FFF2-40B4-BE49-F238E27FC236}">
                <a16:creationId xmlns:a16="http://schemas.microsoft.com/office/drawing/2014/main" id="{5BD775B6-4CB0-3E45-812D-FB46C198AD76}"/>
              </a:ext>
            </a:extLst>
          </p:cNvPr>
          <p:cNvSpPr txBox="1"/>
          <p:nvPr/>
        </p:nvSpPr>
        <p:spPr>
          <a:xfrm>
            <a:off x="485250" y="2653167"/>
            <a:ext cx="8280798" cy="4154984"/>
          </a:xfrm>
          <a:prstGeom prst="rect">
            <a:avLst/>
          </a:prstGeom>
          <a:noFill/>
        </p:spPr>
        <p:txBody>
          <a:bodyPr wrap="square" rtlCol="0">
            <a:spAutoFit/>
          </a:bodyPr>
          <a:lstStyle/>
          <a:p>
            <a:r>
              <a:rPr lang="en-US" sz="2200" dirty="0">
                <a:solidFill>
                  <a:srgbClr val="FF0000"/>
                </a:solidFill>
              </a:rPr>
              <a:t>What are the “smallest” possible subproblems?</a:t>
            </a:r>
          </a:p>
          <a:p>
            <a:r>
              <a:rPr lang="en-US" sz="2200" dirty="0">
                <a:solidFill>
                  <a:srgbClr val="0000FF"/>
                </a:solidFill>
              </a:rPr>
              <a:t>LIS’(n) and that is well-defined for this problem</a:t>
            </a:r>
            <a:endParaRPr lang="en-US" sz="2200" dirty="0">
              <a:solidFill>
                <a:srgbClr val="FF0000"/>
              </a:solidFill>
            </a:endParaRPr>
          </a:p>
          <a:p>
            <a:endParaRPr lang="en-US" sz="2200" dirty="0">
              <a:solidFill>
                <a:srgbClr val="FF0000"/>
              </a:solidFill>
            </a:endParaRPr>
          </a:p>
          <a:p>
            <a:r>
              <a:rPr lang="en-US" sz="2200" dirty="0">
                <a:solidFill>
                  <a:srgbClr val="FF0000"/>
                </a:solidFill>
              </a:rPr>
              <a:t>To calculate LIS’(i), what are all the subproblems we need to calculate? This is the “table”.</a:t>
            </a:r>
          </a:p>
          <a:p>
            <a:r>
              <a:rPr lang="en-US" sz="2200" dirty="0">
                <a:solidFill>
                  <a:srgbClr val="0000FF"/>
                </a:solidFill>
              </a:rPr>
              <a:t>LIS’(1) … LIS’(n)</a:t>
            </a:r>
            <a:endParaRPr lang="en-US" sz="2200" dirty="0">
              <a:solidFill>
                <a:srgbClr val="FF0000"/>
              </a:solidFill>
            </a:endParaRPr>
          </a:p>
          <a:p>
            <a:endParaRPr lang="en-US" sz="2200" dirty="0">
              <a:solidFill>
                <a:srgbClr val="FF0000"/>
              </a:solidFill>
            </a:endParaRPr>
          </a:p>
          <a:p>
            <a:r>
              <a:rPr lang="en-US" sz="2200" dirty="0">
                <a:solidFill>
                  <a:srgbClr val="FF0000"/>
                </a:solidFill>
              </a:rPr>
              <a:t>How should we fill in the table?</a:t>
            </a:r>
          </a:p>
          <a:p>
            <a:r>
              <a:rPr lang="en-US" sz="2200" dirty="0">
                <a:solidFill>
                  <a:srgbClr val="0000FF"/>
                </a:solidFill>
              </a:rPr>
              <a:t>n </a:t>
            </a:r>
            <a:r>
              <a:rPr lang="en-US" sz="2200" dirty="0">
                <a:solidFill>
                  <a:srgbClr val="0000FF"/>
                </a:solidFill>
                <a:sym typeface="Wingdings" pitchFamily="2" charset="2"/>
              </a:rPr>
              <a:t> 1</a:t>
            </a:r>
            <a:endParaRPr lang="en-US" sz="2200" dirty="0">
              <a:solidFill>
                <a:srgbClr val="0000FF"/>
              </a:solidFill>
            </a:endParaRPr>
          </a:p>
          <a:p>
            <a:endParaRPr lang="en-US" sz="2200" dirty="0">
              <a:solidFill>
                <a:srgbClr val="FF0000"/>
              </a:solidFill>
            </a:endParaRPr>
          </a:p>
          <a:p>
            <a:r>
              <a:rPr lang="en-US" sz="2200" dirty="0">
                <a:solidFill>
                  <a:srgbClr val="FF0000"/>
                </a:solidFill>
              </a:rPr>
              <a:t>Where will the answer be?</a:t>
            </a:r>
          </a:p>
          <a:p>
            <a:r>
              <a:rPr lang="en-US" sz="2200" dirty="0">
                <a:solidFill>
                  <a:srgbClr val="0000FF"/>
                </a:solidFill>
              </a:rPr>
              <a:t>max(LIS’(1)…LIS’(n))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4F6E568-7523-EF4D-B679-091777AA80FA}"/>
                  </a:ext>
                </a:extLst>
              </p:cNvPr>
              <p:cNvSpPr txBox="1"/>
              <p:nvPr/>
            </p:nvSpPr>
            <p:spPr>
              <a:xfrm>
                <a:off x="1071072" y="1824488"/>
                <a:ext cx="5704831" cy="612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𝐿𝐼</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e>
                      </m:d>
                      <m:r>
                        <a:rPr lang="en-US" sz="2800" b="0" i="1" smtClean="0">
                          <a:latin typeface="Cambria Math" panose="02040503050406030204" pitchFamily="18" charset="0"/>
                        </a:rPr>
                        <m:t>= </m:t>
                      </m:r>
                      <m:func>
                        <m:funcPr>
                          <m:ctrlPr>
                            <a:rPr lang="en-US" sz="2800" b="0" i="1" smtClean="0">
                              <a:latin typeface="Cambria Math" panose="02040503050406030204" pitchFamily="18" charset="0"/>
                            </a:rPr>
                          </m:ctrlPr>
                        </m:funcPr>
                        <m:fName>
                          <m:r>
                            <a:rPr lang="en-US" sz="2800" b="0" i="1" smtClean="0">
                              <a:latin typeface="Cambria Math" panose="02040503050406030204" pitchFamily="18" charset="0"/>
                            </a:rPr>
                            <m:t>1+</m:t>
                          </m:r>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&lt;</m:t>
                              </m:r>
                              <m:r>
                                <a:rPr lang="en-US" sz="2800" b="0" i="1" smtClean="0">
                                  <a:latin typeface="Cambria Math" panose="02040503050406030204" pitchFamily="18" charset="0"/>
                                </a:rPr>
                                <m:t>𝑗</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𝑥𝑗</m:t>
                              </m:r>
                              <m:r>
                                <a:rPr lang="en-US" sz="2800" b="0" i="1" smtClean="0">
                                  <a:latin typeface="Cambria Math" panose="02040503050406030204" pitchFamily="18" charset="0"/>
                                </a:rPr>
                                <m:t>&gt;</m:t>
                              </m:r>
                              <m:r>
                                <a:rPr lang="en-US" sz="2800" b="0" i="1" smtClean="0">
                                  <a:latin typeface="Cambria Math" panose="02040503050406030204" pitchFamily="18" charset="0"/>
                                </a:rPr>
                                <m:t>𝑥𝑖</m:t>
                              </m:r>
                            </m:lim>
                          </m:limLow>
                        </m:fName>
                        <m:e>
                          <m:r>
                            <a:rPr lang="en-US" sz="2800" i="1">
                              <a:latin typeface="Cambria Math" panose="02040503050406030204" pitchFamily="18" charset="0"/>
                            </a:rPr>
                            <m:t>𝐿𝐼𝑆</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func>
                    </m:oMath>
                  </m:oMathPara>
                </a14:m>
                <a:endParaRPr lang="en-US" sz="2800" dirty="0"/>
              </a:p>
            </p:txBody>
          </p:sp>
        </mc:Choice>
        <mc:Fallback xmlns="">
          <p:sp>
            <p:nvSpPr>
              <p:cNvPr id="8" name="TextBox 7">
                <a:extLst>
                  <a:ext uri="{FF2B5EF4-FFF2-40B4-BE49-F238E27FC236}">
                    <a16:creationId xmlns:a16="http://schemas.microsoft.com/office/drawing/2014/main" id="{84F6E568-7523-EF4D-B679-091777AA80FA}"/>
                  </a:ext>
                </a:extLst>
              </p:cNvPr>
              <p:cNvSpPr txBox="1">
                <a:spLocks noRot="1" noChangeAspect="1" noMove="1" noResize="1" noEditPoints="1" noAdjustHandles="1" noChangeArrowheads="1" noChangeShapeType="1" noTextEdit="1"/>
              </p:cNvSpPr>
              <p:nvPr/>
            </p:nvSpPr>
            <p:spPr>
              <a:xfrm>
                <a:off x="1071072" y="1824488"/>
                <a:ext cx="5704831" cy="612475"/>
              </a:xfrm>
              <a:prstGeom prst="rect">
                <a:avLst/>
              </a:prstGeom>
              <a:blipFill>
                <a:blip r:embed="rId3"/>
                <a:stretch>
                  <a:fillRect l="-889" t="-6250" r="-1333" b="-20833"/>
                </a:stretch>
              </a:blipFill>
            </p:spPr>
            <p:txBody>
              <a:bodyPr/>
              <a:lstStyle/>
              <a:p>
                <a:r>
                  <a:rPr lang="en-US">
                    <a:noFill/>
                  </a:rPr>
                  <a:t> </a:t>
                </a:r>
              </a:p>
            </p:txBody>
          </p:sp>
        </mc:Fallback>
      </mc:AlternateContent>
    </p:spTree>
    <p:extLst>
      <p:ext uri="{BB962C8B-B14F-4D97-AF65-F5344CB8AC3E}">
        <p14:creationId xmlns:p14="http://schemas.microsoft.com/office/powerpoint/2010/main" val="272597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1065E2F-9DD9-0B4B-A011-F22723F92FA0}"/>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1986" name="Object 4">
            <a:extLst>
              <a:ext uri="{FF2B5EF4-FFF2-40B4-BE49-F238E27FC236}">
                <a16:creationId xmlns:a16="http://schemas.microsoft.com/office/drawing/2014/main" id="{BB31E177-612F-4F4E-8802-BCB27B83E7D9}"/>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1986" name="Object 4">
                        <a:extLst>
                          <a:ext uri="{FF2B5EF4-FFF2-40B4-BE49-F238E27FC236}">
                            <a16:creationId xmlns:a16="http://schemas.microsoft.com/office/drawing/2014/main" id="{BB31E177-612F-4F4E-8802-BCB27B83E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6201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8E26DEF-E9AB-DB45-9A9F-B1214DCC7E51}"/>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3010" name="Object 3">
            <a:extLst>
              <a:ext uri="{FF2B5EF4-FFF2-40B4-BE49-F238E27FC236}">
                <a16:creationId xmlns:a16="http://schemas.microsoft.com/office/drawing/2014/main" id="{D0C190E3-5E37-4F4A-B965-BD7BC786AD66}"/>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3010" name="Object 3">
                        <a:extLst>
                          <a:ext uri="{FF2B5EF4-FFF2-40B4-BE49-F238E27FC236}">
                            <a16:creationId xmlns:a16="http://schemas.microsoft.com/office/drawing/2014/main" id="{D0C190E3-5E37-4F4A-B965-BD7BC786A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1076" name="Rectangle 4">
            <a:extLst>
              <a:ext uri="{FF2B5EF4-FFF2-40B4-BE49-F238E27FC236}">
                <a16:creationId xmlns:a16="http://schemas.microsoft.com/office/drawing/2014/main" id="{9751953B-77FC-6D4A-B791-3593734B397B}"/>
              </a:ext>
            </a:extLst>
          </p:cNvPr>
          <p:cNvSpPr>
            <a:spLocks noChangeArrowheads="1"/>
          </p:cNvSpPr>
          <p:nvPr/>
        </p:nvSpPr>
        <p:spPr bwMode="auto">
          <a:xfrm>
            <a:off x="609600" y="2971800"/>
            <a:ext cx="4267200" cy="3810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1077" name="Text Box 5">
            <a:extLst>
              <a:ext uri="{FF2B5EF4-FFF2-40B4-BE49-F238E27FC236}">
                <a16:creationId xmlns:a16="http://schemas.microsoft.com/office/drawing/2014/main" id="{184FDFF1-E2C0-294C-B6C3-4A64E259E268}"/>
              </a:ext>
            </a:extLst>
          </p:cNvPr>
          <p:cNvSpPr txBox="1">
            <a:spLocks noChangeArrowheads="1"/>
          </p:cNvSpPr>
          <p:nvPr/>
        </p:nvSpPr>
        <p:spPr bwMode="auto">
          <a:xfrm>
            <a:off x="5334000" y="2895600"/>
            <a:ext cx="3429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rgbClr val="0000FF"/>
                </a:solidFill>
                <a:latin typeface="Arial" charset="0"/>
                <a:ea typeface="ＭＳ Ｐゴシック" charset="0"/>
              </a:rPr>
              <a:t>start from the end (bottom)</a:t>
            </a:r>
          </a:p>
        </p:txBody>
      </p:sp>
    </p:spTree>
    <p:extLst>
      <p:ext uri="{BB962C8B-B14F-4D97-AF65-F5344CB8AC3E}">
        <p14:creationId xmlns:p14="http://schemas.microsoft.com/office/powerpoint/2010/main" val="15729710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616F0747-6225-434A-9F3E-D44D91D03105}"/>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4034" name="Object 3">
            <a:extLst>
              <a:ext uri="{FF2B5EF4-FFF2-40B4-BE49-F238E27FC236}">
                <a16:creationId xmlns:a16="http://schemas.microsoft.com/office/drawing/2014/main" id="{9D49D46E-A307-F44A-8950-03BC39CB1210}"/>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4034" name="Object 3">
                        <a:extLst>
                          <a:ext uri="{FF2B5EF4-FFF2-40B4-BE49-F238E27FC236}">
                            <a16:creationId xmlns:a16="http://schemas.microsoft.com/office/drawing/2014/main" id="{9D49D46E-A307-F44A-8950-03BC39CB1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2100" name="Rectangle 4">
            <a:extLst>
              <a:ext uri="{FF2B5EF4-FFF2-40B4-BE49-F238E27FC236}">
                <a16:creationId xmlns:a16="http://schemas.microsoft.com/office/drawing/2014/main" id="{819A33EE-07AE-694E-868F-E2AE6721156D}"/>
              </a:ext>
            </a:extLst>
          </p:cNvPr>
          <p:cNvSpPr>
            <a:spLocks noChangeArrowheads="1"/>
          </p:cNvSpPr>
          <p:nvPr/>
        </p:nvSpPr>
        <p:spPr bwMode="auto">
          <a:xfrm>
            <a:off x="609600" y="3276600"/>
            <a:ext cx="5410200" cy="16764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A0D7E8-3E8C-1641-9EA5-29B8E23055CF}"/>
                  </a:ext>
                </a:extLst>
              </p:cNvPr>
              <p:cNvSpPr txBox="1"/>
              <p:nvPr/>
            </p:nvSpPr>
            <p:spPr>
              <a:xfrm>
                <a:off x="4689348" y="2600654"/>
                <a:ext cx="4082721" cy="4374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00FF"/>
                          </a:solidFill>
                          <a:latin typeface="Cambria Math" panose="02040503050406030204" pitchFamily="18" charset="0"/>
                        </a:rPr>
                        <m:t>𝐿𝐼</m:t>
                      </m:r>
                      <m:sSup>
                        <m:sSupPr>
                          <m:ctrlPr>
                            <a:rPr lang="en-US" sz="2000" b="0" i="1" smtClean="0">
                              <a:solidFill>
                                <a:srgbClr val="0000FF"/>
                              </a:solidFill>
                              <a:latin typeface="Cambria Math" panose="02040503050406030204" pitchFamily="18" charset="0"/>
                            </a:rPr>
                          </m:ctrlPr>
                        </m:sSupPr>
                        <m:e>
                          <m:r>
                            <a:rPr lang="en-US" sz="2000" b="0" i="1" smtClean="0">
                              <a:solidFill>
                                <a:srgbClr val="0000FF"/>
                              </a:solidFill>
                              <a:latin typeface="Cambria Math" panose="02040503050406030204" pitchFamily="18" charset="0"/>
                            </a:rPr>
                            <m:t>𝑆</m:t>
                          </m:r>
                        </m:e>
                        <m:sup>
                          <m:r>
                            <a:rPr lang="en-US" sz="2000" b="0" i="1" smtClean="0">
                              <a:solidFill>
                                <a:srgbClr val="0000FF"/>
                              </a:solidFill>
                              <a:latin typeface="Cambria Math" panose="02040503050406030204" pitchFamily="18" charset="0"/>
                            </a:rPr>
                            <m:t>′</m:t>
                          </m:r>
                        </m:sup>
                      </m:sSup>
                      <m:d>
                        <m:dPr>
                          <m:ctrlPr>
                            <a:rPr lang="en-US" sz="2000" b="0" i="1" smtClean="0">
                              <a:solidFill>
                                <a:srgbClr val="0000FF"/>
                              </a:solidFill>
                              <a:latin typeface="Cambria Math" panose="02040503050406030204" pitchFamily="18" charset="0"/>
                            </a:rPr>
                          </m:ctrlPr>
                        </m:dPr>
                        <m:e>
                          <m:r>
                            <a:rPr lang="en-US" sz="2000" b="0" i="1" smtClean="0">
                              <a:solidFill>
                                <a:srgbClr val="0000FF"/>
                              </a:solidFill>
                              <a:latin typeface="Cambria Math" panose="02040503050406030204" pitchFamily="18" charset="0"/>
                            </a:rPr>
                            <m:t>𝑖</m:t>
                          </m:r>
                        </m:e>
                      </m:d>
                      <m:r>
                        <a:rPr lang="en-US" sz="2000" b="0" i="1" smtClean="0">
                          <a:solidFill>
                            <a:srgbClr val="0000FF"/>
                          </a:solidFill>
                          <a:latin typeface="Cambria Math" panose="02040503050406030204" pitchFamily="18" charset="0"/>
                        </a:rPr>
                        <m:t>= </m:t>
                      </m:r>
                      <m:func>
                        <m:funcPr>
                          <m:ctrlPr>
                            <a:rPr lang="en-US" sz="2000" b="0" i="1" smtClean="0">
                              <a:solidFill>
                                <a:srgbClr val="0000FF"/>
                              </a:solidFill>
                              <a:latin typeface="Cambria Math" panose="02040503050406030204" pitchFamily="18" charset="0"/>
                            </a:rPr>
                          </m:ctrlPr>
                        </m:funcPr>
                        <m:fName>
                          <m:r>
                            <a:rPr lang="en-US" sz="2000" b="0" i="1" smtClean="0">
                              <a:solidFill>
                                <a:srgbClr val="0000FF"/>
                              </a:solidFill>
                              <a:latin typeface="Cambria Math" panose="02040503050406030204" pitchFamily="18" charset="0"/>
                            </a:rPr>
                            <m:t>1+</m:t>
                          </m:r>
                          <m:limLow>
                            <m:limLowPr>
                              <m:ctrlPr>
                                <a:rPr lang="en-US" sz="2000" b="0" i="1" smtClean="0">
                                  <a:solidFill>
                                    <a:srgbClr val="0000FF"/>
                                  </a:solidFill>
                                  <a:latin typeface="Cambria Math" panose="02040503050406030204" pitchFamily="18" charset="0"/>
                                </a:rPr>
                              </m:ctrlPr>
                            </m:limLowPr>
                            <m:e>
                              <m:r>
                                <m:rPr>
                                  <m:sty m:val="p"/>
                                </m:rPr>
                                <a:rPr lang="en-US" sz="2000" b="0" i="0" smtClean="0">
                                  <a:solidFill>
                                    <a:srgbClr val="0000FF"/>
                                  </a:solidFill>
                                  <a:latin typeface="Cambria Math" panose="02040503050406030204" pitchFamily="18" charset="0"/>
                                </a:rPr>
                                <m:t>max</m:t>
                              </m:r>
                            </m:e>
                            <m:lim>
                              <m:r>
                                <a:rPr lang="en-US" sz="2000" b="0" i="1" smtClean="0">
                                  <a:solidFill>
                                    <a:srgbClr val="0000FF"/>
                                  </a:solidFill>
                                  <a:latin typeface="Cambria Math" panose="02040503050406030204" pitchFamily="18" charset="0"/>
                                </a:rPr>
                                <m:t>𝑗</m:t>
                              </m:r>
                              <m:r>
                                <a:rPr lang="en-US" sz="2000" b="0" i="1" smtClean="0">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𝑖</m:t>
                              </m:r>
                              <m:r>
                                <a:rPr lang="en-US" sz="2000" b="0" i="1" smtClean="0">
                                  <a:solidFill>
                                    <a:srgbClr val="0000FF"/>
                                  </a:solidFill>
                                  <a:latin typeface="Cambria Math" panose="02040503050406030204" pitchFamily="18" charset="0"/>
                                </a:rPr>
                                <m:t>&lt;</m:t>
                              </m:r>
                              <m:r>
                                <a:rPr lang="en-US" sz="2000" b="0" i="1" smtClean="0">
                                  <a:solidFill>
                                    <a:srgbClr val="0000FF"/>
                                  </a:solidFill>
                                  <a:latin typeface="Cambria Math" panose="02040503050406030204" pitchFamily="18" charset="0"/>
                                </a:rPr>
                                <m:t>𝑗</m:t>
                              </m:r>
                              <m:r>
                                <a:rPr lang="en-US" sz="2000" b="0" i="1" smtClean="0">
                                  <a:solidFill>
                                    <a:srgbClr val="0000FF"/>
                                  </a:solidFill>
                                  <a:latin typeface="Cambria Math" panose="02040503050406030204" pitchFamily="18" charset="0"/>
                                  <a:ea typeface="Cambria Math" panose="02040503050406030204" pitchFamily="18" charset="0"/>
                                </a:rPr>
                                <m:t>≤</m:t>
                              </m:r>
                              <m:r>
                                <a:rPr lang="en-US" sz="2000" b="0" i="1" smtClean="0">
                                  <a:solidFill>
                                    <a:srgbClr val="0000FF"/>
                                  </a:solidFill>
                                  <a:latin typeface="Cambria Math" panose="02040503050406030204" pitchFamily="18" charset="0"/>
                                  <a:ea typeface="Cambria Math" panose="02040503050406030204" pitchFamily="18" charset="0"/>
                                </a:rPr>
                                <m:t>𝑛</m:t>
                              </m:r>
                              <m:r>
                                <a:rPr lang="en-US" sz="2000" b="0" i="1" smtClean="0">
                                  <a:solidFill>
                                    <a:srgbClr val="0000FF"/>
                                  </a:solidFill>
                                  <a:latin typeface="Cambria Math" panose="02040503050406030204" pitchFamily="18" charset="0"/>
                                </a:rPr>
                                <m:t> </m:t>
                              </m:r>
                              <m:r>
                                <a:rPr lang="en-US" sz="2000" b="0" i="1" smtClean="0">
                                  <a:solidFill>
                                    <a:srgbClr val="0000FF"/>
                                  </a:solidFill>
                                  <a:latin typeface="Cambria Math" panose="02040503050406030204" pitchFamily="18" charset="0"/>
                                </a:rPr>
                                <m:t>𝑎𝑛𝑑</m:t>
                              </m:r>
                              <m:r>
                                <a:rPr lang="en-US" sz="2000" b="0" i="1" smtClean="0">
                                  <a:solidFill>
                                    <a:srgbClr val="0000FF"/>
                                  </a:solidFill>
                                  <a:latin typeface="Cambria Math" panose="02040503050406030204" pitchFamily="18" charset="0"/>
                                </a:rPr>
                                <m:t> </m:t>
                              </m:r>
                              <m:r>
                                <a:rPr lang="en-US" sz="2000" b="0" i="1" smtClean="0">
                                  <a:solidFill>
                                    <a:srgbClr val="0000FF"/>
                                  </a:solidFill>
                                  <a:latin typeface="Cambria Math" panose="02040503050406030204" pitchFamily="18" charset="0"/>
                                </a:rPr>
                                <m:t>𝑥𝑗</m:t>
                              </m:r>
                              <m:r>
                                <a:rPr lang="en-US" sz="2000" b="0" i="1" smtClean="0">
                                  <a:solidFill>
                                    <a:srgbClr val="0000FF"/>
                                  </a:solidFill>
                                  <a:latin typeface="Cambria Math" panose="02040503050406030204" pitchFamily="18" charset="0"/>
                                </a:rPr>
                                <m:t>&gt;</m:t>
                              </m:r>
                              <m:r>
                                <a:rPr lang="en-US" sz="2000" b="0" i="1" smtClean="0">
                                  <a:solidFill>
                                    <a:srgbClr val="0000FF"/>
                                  </a:solidFill>
                                  <a:latin typeface="Cambria Math" panose="02040503050406030204" pitchFamily="18" charset="0"/>
                                </a:rPr>
                                <m:t>𝑥𝑖</m:t>
                              </m:r>
                            </m:lim>
                          </m:limLow>
                        </m:fName>
                        <m:e>
                          <m:r>
                            <a:rPr lang="en-US" sz="2000" i="1">
                              <a:solidFill>
                                <a:srgbClr val="0000FF"/>
                              </a:solidFill>
                              <a:latin typeface="Cambria Math" panose="02040503050406030204" pitchFamily="18" charset="0"/>
                            </a:rPr>
                            <m:t>𝐿𝐼𝑆</m:t>
                          </m:r>
                          <m:r>
                            <a:rPr lang="en-US" sz="2000" i="1">
                              <a:solidFill>
                                <a:srgbClr val="0000FF"/>
                              </a:solidFill>
                              <a:latin typeface="Cambria Math" panose="02040503050406030204" pitchFamily="18" charset="0"/>
                            </a:rPr>
                            <m:t>′(</m:t>
                          </m:r>
                          <m:r>
                            <a:rPr lang="en-US" sz="2000" i="1">
                              <a:solidFill>
                                <a:srgbClr val="0000FF"/>
                              </a:solidFill>
                              <a:latin typeface="Cambria Math" panose="02040503050406030204" pitchFamily="18" charset="0"/>
                            </a:rPr>
                            <m:t>𝑗</m:t>
                          </m:r>
                          <m:r>
                            <a:rPr lang="en-US" sz="2000" i="1">
                              <a:solidFill>
                                <a:srgbClr val="0000FF"/>
                              </a:solidFill>
                              <a:latin typeface="Cambria Math" panose="02040503050406030204" pitchFamily="18" charset="0"/>
                            </a:rPr>
                            <m:t>)</m:t>
                          </m:r>
                        </m:e>
                      </m:func>
                    </m:oMath>
                  </m:oMathPara>
                </a14:m>
                <a:endParaRPr lang="en-US" sz="2000" dirty="0">
                  <a:solidFill>
                    <a:srgbClr val="0000FF"/>
                  </a:solidFill>
                </a:endParaRPr>
              </a:p>
            </p:txBody>
          </p:sp>
        </mc:Choice>
        <mc:Fallback xmlns="">
          <p:sp>
            <p:nvSpPr>
              <p:cNvPr id="6" name="TextBox 5">
                <a:extLst>
                  <a:ext uri="{FF2B5EF4-FFF2-40B4-BE49-F238E27FC236}">
                    <a16:creationId xmlns:a16="http://schemas.microsoft.com/office/drawing/2014/main" id="{FBA0D7E8-3E8C-1641-9EA5-29B8E23055CF}"/>
                  </a:ext>
                </a:extLst>
              </p:cNvPr>
              <p:cNvSpPr txBox="1">
                <a:spLocks noRot="1" noChangeAspect="1" noMove="1" noResize="1" noEditPoints="1" noAdjustHandles="1" noChangeArrowheads="1" noChangeShapeType="1" noTextEdit="1"/>
              </p:cNvSpPr>
              <p:nvPr/>
            </p:nvSpPr>
            <p:spPr>
              <a:xfrm>
                <a:off x="4689348" y="2600654"/>
                <a:ext cx="4082721" cy="437492"/>
              </a:xfrm>
              <a:prstGeom prst="rect">
                <a:avLst/>
              </a:prstGeom>
              <a:blipFill>
                <a:blip r:embed="rId5"/>
                <a:stretch>
                  <a:fillRect l="-619" t="-2857" r="-1238" b="-22857"/>
                </a:stretch>
              </a:blipFill>
            </p:spPr>
            <p:txBody>
              <a:bodyPr/>
              <a:lstStyle/>
              <a:p>
                <a:r>
                  <a:rPr lang="en-US">
                    <a:noFill/>
                  </a:rPr>
                  <a:t> </a:t>
                </a:r>
              </a:p>
            </p:txBody>
          </p:sp>
        </mc:Fallback>
      </mc:AlternateContent>
    </p:spTree>
    <p:extLst>
      <p:ext uri="{BB962C8B-B14F-4D97-AF65-F5344CB8AC3E}">
        <p14:creationId xmlns:p14="http://schemas.microsoft.com/office/powerpoint/2010/main" val="78216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59ABC74-85EB-254C-A790-F2788BDF1DE0}"/>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45058" name="Object 3">
            <a:extLst>
              <a:ext uri="{FF2B5EF4-FFF2-40B4-BE49-F238E27FC236}">
                <a16:creationId xmlns:a16="http://schemas.microsoft.com/office/drawing/2014/main" id="{0AE40987-E23F-0545-B091-D6F6E03FC9A5}"/>
              </a:ext>
            </a:extLst>
          </p:cNvPr>
          <p:cNvGraphicFramePr>
            <a:graphicFrameLocks noChangeAspect="1"/>
          </p:cNvGraphicFramePr>
          <p:nvPr/>
        </p:nvGraphicFramePr>
        <p:xfrm>
          <a:off x="533400" y="2133600"/>
          <a:ext cx="5486400" cy="4225925"/>
        </p:xfrm>
        <a:graphic>
          <a:graphicData uri="http://schemas.openxmlformats.org/presentationml/2006/ole">
            <mc:AlternateContent xmlns:mc="http://schemas.openxmlformats.org/markup-compatibility/2006">
              <mc:Choice xmlns:v="urn:schemas-microsoft-com:vml" Requires="v">
                <p:oleObj name="Bitmap Image" r:id="rId2" imgW="5473700" imgH="4216400" progId="Paint.Picture">
                  <p:embed/>
                </p:oleObj>
              </mc:Choice>
              <mc:Fallback>
                <p:oleObj name="Bitmap Image" r:id="rId2" imgW="5473700" imgH="4216400" progId="Paint.Picture">
                  <p:embed/>
                  <p:pic>
                    <p:nvPicPr>
                      <p:cNvPr id="45058" name="Object 3">
                        <a:extLst>
                          <a:ext uri="{FF2B5EF4-FFF2-40B4-BE49-F238E27FC236}">
                            <a16:creationId xmlns:a16="http://schemas.microsoft.com/office/drawing/2014/main" id="{0AE40987-E23F-0545-B091-D6F6E03FC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5486400"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3124" name="Rectangle 4">
            <a:extLst>
              <a:ext uri="{FF2B5EF4-FFF2-40B4-BE49-F238E27FC236}">
                <a16:creationId xmlns:a16="http://schemas.microsoft.com/office/drawing/2014/main" id="{9011A6EA-FBA5-9E49-8C1A-2A49317EC51E}"/>
              </a:ext>
            </a:extLst>
          </p:cNvPr>
          <p:cNvSpPr>
            <a:spLocks noChangeArrowheads="1"/>
          </p:cNvSpPr>
          <p:nvPr/>
        </p:nvSpPr>
        <p:spPr bwMode="auto">
          <a:xfrm>
            <a:off x="533400" y="4953000"/>
            <a:ext cx="3657600" cy="10668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133126" name="Object 6">
            <a:extLst>
              <a:ext uri="{FF2B5EF4-FFF2-40B4-BE49-F238E27FC236}">
                <a16:creationId xmlns:a16="http://schemas.microsoft.com/office/drawing/2014/main" id="{A3376195-4CD3-7D45-BE63-959531331ECC}"/>
              </a:ext>
            </a:extLst>
          </p:cNvPr>
          <p:cNvGraphicFramePr>
            <a:graphicFrameLocks noChangeAspect="1"/>
          </p:cNvGraphicFramePr>
          <p:nvPr>
            <p:extLst>
              <p:ext uri="{D42A27DB-BD31-4B8C-83A1-F6EECF244321}">
                <p14:modId xmlns:p14="http://schemas.microsoft.com/office/powerpoint/2010/main" val="2281512840"/>
              </p:ext>
            </p:extLst>
          </p:nvPr>
        </p:nvGraphicFramePr>
        <p:xfrm>
          <a:off x="5237163" y="5160963"/>
          <a:ext cx="2916237" cy="554037"/>
        </p:xfrm>
        <a:graphic>
          <a:graphicData uri="http://schemas.openxmlformats.org/presentationml/2006/ole">
            <mc:AlternateContent xmlns:mc="http://schemas.openxmlformats.org/markup-compatibility/2006">
              <mc:Choice xmlns:v="urn:schemas-microsoft-com:vml" Requires="v">
                <p:oleObj name="Equation" r:id="rId4" imgW="33934400" imgH="6438900" progId="Equation.3">
                  <p:embed/>
                </p:oleObj>
              </mc:Choice>
              <mc:Fallback>
                <p:oleObj name="Equation" r:id="rId4" imgW="33934400" imgH="6438900" progId="Equation.3">
                  <p:embed/>
                  <p:pic>
                    <p:nvPicPr>
                      <p:cNvPr id="133126" name="Object 6">
                        <a:extLst>
                          <a:ext uri="{FF2B5EF4-FFF2-40B4-BE49-F238E27FC236}">
                            <a16:creationId xmlns:a16="http://schemas.microsoft.com/office/drawing/2014/main" id="{A3376195-4CD3-7D45-BE63-959531331E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7163" y="5160963"/>
                        <a:ext cx="2916237" cy="554037"/>
                      </a:xfrm>
                      <a:prstGeom prst="rect">
                        <a:avLst/>
                      </a:prstGeom>
                      <a:noFill/>
                      <a:ln w="9525">
                        <a:solidFill>
                          <a:srgbClr val="0000FF"/>
                        </a:solidFill>
                        <a:miter lim="800000"/>
                        <a:headEnd/>
                        <a:tailEnd/>
                      </a:ln>
                      <a:effectLst/>
                    </p:spPr>
                  </p:pic>
                </p:oleObj>
              </mc:Fallback>
            </mc:AlternateContent>
          </a:graphicData>
        </a:graphic>
      </p:graphicFrame>
    </p:spTree>
    <p:extLst>
      <p:ext uri="{BB962C8B-B14F-4D97-AF65-F5344CB8AC3E}">
        <p14:creationId xmlns:p14="http://schemas.microsoft.com/office/powerpoint/2010/main" val="424820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641A087-7A0F-3F49-AA9F-439CF2911865}"/>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7106" name="Picture 5">
            <a:extLst>
              <a:ext uri="{FF2B5EF4-FFF2-40B4-BE49-F238E27FC236}">
                <a16:creationId xmlns:a16="http://schemas.microsoft.com/office/drawing/2014/main" id="{5214A8A3-DF27-9D43-B6D8-E7FE96D8A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54864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1FE3D8C-1935-F04E-A19D-A4A6AC5C5EB7}"/>
              </a:ext>
            </a:extLst>
          </p:cNvPr>
          <p:cNvSpPr txBox="1"/>
          <p:nvPr/>
        </p:nvSpPr>
        <p:spPr>
          <a:xfrm>
            <a:off x="4768516" y="2129757"/>
            <a:ext cx="3143809" cy="1384995"/>
          </a:xfrm>
          <a:prstGeom prst="rect">
            <a:avLst/>
          </a:prstGeom>
          <a:noFill/>
        </p:spPr>
        <p:txBody>
          <a:bodyPr wrap="none" rtlCol="0">
            <a:spAutoFit/>
          </a:bodyPr>
          <a:lstStyle/>
          <a:p>
            <a:r>
              <a:rPr lang="en-US" sz="2800" dirty="0">
                <a:solidFill>
                  <a:srgbClr val="FF0000"/>
                </a:solidFill>
              </a:rPr>
              <a:t>Space requirements?</a:t>
            </a:r>
          </a:p>
          <a:p>
            <a:endParaRPr lang="en-US" sz="2800" dirty="0">
              <a:solidFill>
                <a:srgbClr val="FF0000"/>
              </a:solidFill>
            </a:endParaRPr>
          </a:p>
          <a:p>
            <a:r>
              <a:rPr lang="en-US" sz="2800" dirty="0">
                <a:solidFill>
                  <a:srgbClr val="FF0000"/>
                </a:solidFill>
              </a:rPr>
              <a:t>Running time?</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2129056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641A087-7A0F-3F49-AA9F-439CF2911865}"/>
              </a:ext>
            </a:extLst>
          </p:cNvPr>
          <p:cNvSpPr>
            <a:spLocks noGrp="1" noChangeArrowheads="1"/>
          </p:cNvSpPr>
          <p:nvPr>
            <p:ph type="title"/>
          </p:nvPr>
        </p:nvSpPr>
        <p:spPr/>
        <p:txBody>
          <a:bodyPr/>
          <a:lstStyle/>
          <a:p>
            <a:pPr eaLnBrk="1" hangingPunct="1">
              <a:defRPr/>
            </a:pPr>
            <a:r>
              <a:rPr lang="en-US" dirty="0">
                <a:cs typeface="+mj-cs"/>
              </a:rPr>
              <a:t>3: Analysis</a:t>
            </a:r>
          </a:p>
        </p:txBody>
      </p:sp>
      <p:pic>
        <p:nvPicPr>
          <p:cNvPr id="47106" name="Picture 5">
            <a:extLst>
              <a:ext uri="{FF2B5EF4-FFF2-40B4-BE49-F238E27FC236}">
                <a16:creationId xmlns:a16="http://schemas.microsoft.com/office/drawing/2014/main" id="{5214A8A3-DF27-9D43-B6D8-E7FE96D8A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54864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1FE3D8C-1935-F04E-A19D-A4A6AC5C5EB7}"/>
              </a:ext>
            </a:extLst>
          </p:cNvPr>
          <p:cNvSpPr txBox="1"/>
          <p:nvPr/>
        </p:nvSpPr>
        <p:spPr>
          <a:xfrm>
            <a:off x="4768516" y="2129757"/>
            <a:ext cx="3773790" cy="1384995"/>
          </a:xfrm>
          <a:prstGeom prst="rect">
            <a:avLst/>
          </a:prstGeom>
          <a:noFill/>
        </p:spPr>
        <p:txBody>
          <a:bodyPr wrap="none" rtlCol="0">
            <a:spAutoFit/>
          </a:bodyPr>
          <a:lstStyle/>
          <a:p>
            <a:r>
              <a:rPr lang="en-US" sz="2800" dirty="0"/>
              <a:t>Space requirements: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endParaRPr lang="en-US" sz="2800" dirty="0"/>
          </a:p>
          <a:p>
            <a:endParaRPr lang="en-US" sz="2800" dirty="0"/>
          </a:p>
          <a:p>
            <a:r>
              <a:rPr lang="en-US" sz="2800" dirty="0"/>
              <a:t>Running time:</a:t>
            </a:r>
            <a:r>
              <a:rPr lang="en-US" sz="2800" dirty="0">
                <a:solidFill>
                  <a:srgbClr val="FF0000"/>
                </a:solidFill>
              </a:rPr>
              <a:t> </a:t>
            </a:r>
            <a:r>
              <a:rPr lang="el-GR" altLang="en-US" sz="2800" dirty="0">
                <a:solidFill>
                  <a:srgbClr val="0000FF"/>
                </a:solidFill>
                <a:cs typeface="Arial" panose="020B0604020202020204" pitchFamily="34" charset="0"/>
              </a:rPr>
              <a:t>Θ</a:t>
            </a:r>
            <a:r>
              <a:rPr lang="en-US" altLang="en-US" sz="2800" dirty="0">
                <a:solidFill>
                  <a:srgbClr val="0000FF"/>
                </a:solidFill>
                <a:cs typeface="Arial" panose="020B0604020202020204" pitchFamily="34" charset="0"/>
              </a:rPr>
              <a:t>(n</a:t>
            </a:r>
            <a:r>
              <a:rPr lang="en-US" altLang="en-US" sz="2800" baseline="30000" dirty="0">
                <a:solidFill>
                  <a:srgbClr val="0000FF"/>
                </a:solidFill>
                <a:cs typeface="Arial" panose="020B0604020202020204" pitchFamily="34" charset="0"/>
              </a:rPr>
              <a:t>2</a:t>
            </a:r>
            <a:r>
              <a:rPr lang="en-US" altLang="en-US" sz="2800" dirty="0">
                <a:solidFill>
                  <a:srgbClr val="0000FF"/>
                </a:solidFill>
                <a:cs typeface="Arial" panose="020B0604020202020204" pitchFamily="34" charset="0"/>
              </a:rPr>
              <a:t>)</a:t>
            </a:r>
            <a:endParaRPr lang="el-GR" altLang="en-US" sz="2800" dirty="0">
              <a:solidFill>
                <a:srgbClr val="FF0000"/>
              </a:solidFill>
              <a:cs typeface="Arial" panose="020B0604020202020204" pitchFamily="34" charset="0"/>
            </a:endParaRPr>
          </a:p>
        </p:txBody>
      </p:sp>
    </p:spTree>
    <p:extLst>
      <p:ext uri="{BB962C8B-B14F-4D97-AF65-F5344CB8AC3E}">
        <p14:creationId xmlns:p14="http://schemas.microsoft.com/office/powerpoint/2010/main" val="27951325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5AE0694-BBA1-6148-847A-4D7F1E27D5AD}"/>
              </a:ext>
            </a:extLst>
          </p:cNvPr>
          <p:cNvSpPr>
            <a:spLocks noGrp="1" noChangeArrowheads="1"/>
          </p:cNvSpPr>
          <p:nvPr>
            <p:ph type="title"/>
          </p:nvPr>
        </p:nvSpPr>
        <p:spPr/>
        <p:txBody>
          <a:bodyPr/>
          <a:lstStyle/>
          <a:p>
            <a:pPr eaLnBrk="1" hangingPunct="1">
              <a:defRPr/>
            </a:pPr>
            <a:r>
              <a:rPr lang="en-US">
                <a:cs typeface="+mj-cs"/>
              </a:rPr>
              <a:t>Another solution</a:t>
            </a:r>
          </a:p>
        </p:txBody>
      </p:sp>
      <p:sp>
        <p:nvSpPr>
          <p:cNvPr id="135171" name="Rectangle 3">
            <a:extLst>
              <a:ext uri="{FF2B5EF4-FFF2-40B4-BE49-F238E27FC236}">
                <a16:creationId xmlns:a16="http://schemas.microsoft.com/office/drawing/2014/main" id="{2EC24043-5583-4241-A8FB-0FF6F8818D37}"/>
              </a:ext>
            </a:extLst>
          </p:cNvPr>
          <p:cNvSpPr>
            <a:spLocks noGrp="1" noChangeArrowheads="1"/>
          </p:cNvSpPr>
          <p:nvPr>
            <p:ph type="body" idx="1"/>
          </p:nvPr>
        </p:nvSpPr>
        <p:spPr>
          <a:xfrm>
            <a:off x="457200" y="1719263"/>
            <a:ext cx="8229600" cy="719137"/>
          </a:xfrm>
        </p:spPr>
        <p:txBody>
          <a:bodyPr/>
          <a:lstStyle/>
          <a:p>
            <a:pPr marL="0" indent="0" eaLnBrk="1" hangingPunct="1">
              <a:buFont typeface="Wingdings" charset="0"/>
              <a:buNone/>
              <a:defRPr/>
            </a:pPr>
            <a:r>
              <a:rPr lang="en-US" dirty="0">
                <a:solidFill>
                  <a:srgbClr val="FF0000"/>
                </a:solidFill>
                <a:cs typeface="+mn-cs"/>
              </a:rPr>
              <a:t>Can we use LCS to solve this problem?</a:t>
            </a:r>
          </a:p>
        </p:txBody>
      </p:sp>
      <p:sp>
        <p:nvSpPr>
          <p:cNvPr id="135172" name="Text Box 4">
            <a:extLst>
              <a:ext uri="{FF2B5EF4-FFF2-40B4-BE49-F238E27FC236}">
                <a16:creationId xmlns:a16="http://schemas.microsoft.com/office/drawing/2014/main" id="{6C7CA66B-826F-8647-854A-D3CBE7C54C20}"/>
              </a:ext>
            </a:extLst>
          </p:cNvPr>
          <p:cNvSpPr txBox="1">
            <a:spLocks noChangeArrowheads="1"/>
          </p:cNvSpPr>
          <p:nvPr/>
        </p:nvSpPr>
        <p:spPr bwMode="auto">
          <a:xfrm>
            <a:off x="1752600" y="2590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5  2  8  6  3  6  9  7</a:t>
            </a:r>
          </a:p>
        </p:txBody>
      </p:sp>
      <p:sp>
        <p:nvSpPr>
          <p:cNvPr id="135173" name="Text Box 5">
            <a:extLst>
              <a:ext uri="{FF2B5EF4-FFF2-40B4-BE49-F238E27FC236}">
                <a16:creationId xmlns:a16="http://schemas.microsoft.com/office/drawing/2014/main" id="{0F069DE6-2BAE-8148-A604-A4960C3F5DD7}"/>
              </a:ext>
            </a:extLst>
          </p:cNvPr>
          <p:cNvSpPr txBox="1">
            <a:spLocks noChangeArrowheads="1"/>
          </p:cNvSpPr>
          <p:nvPr/>
        </p:nvSpPr>
        <p:spPr bwMode="auto">
          <a:xfrm>
            <a:off x="1752600" y="3657600"/>
            <a:ext cx="4114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2  3  5  6  6  7  8  9</a:t>
            </a:r>
          </a:p>
        </p:txBody>
      </p:sp>
      <p:sp>
        <p:nvSpPr>
          <p:cNvPr id="135174" name="Text Box 6">
            <a:extLst>
              <a:ext uri="{FF2B5EF4-FFF2-40B4-BE49-F238E27FC236}">
                <a16:creationId xmlns:a16="http://schemas.microsoft.com/office/drawing/2014/main" id="{388684EA-F014-EE47-B81D-0E977019A0C8}"/>
              </a:ext>
            </a:extLst>
          </p:cNvPr>
          <p:cNvSpPr txBox="1">
            <a:spLocks noChangeArrowheads="1"/>
          </p:cNvSpPr>
          <p:nvPr/>
        </p:nvSpPr>
        <p:spPr bwMode="auto">
          <a:xfrm>
            <a:off x="6172200" y="3138488"/>
            <a:ext cx="1828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00FF00"/>
                </a:solidFill>
                <a:latin typeface="Arial" charset="0"/>
                <a:ea typeface="ＭＳ Ｐゴシック" charset="0"/>
              </a:rPr>
              <a:t>LCS</a:t>
            </a:r>
          </a:p>
        </p:txBody>
      </p:sp>
    </p:spTree>
    <p:extLst>
      <p:ext uri="{BB962C8B-B14F-4D97-AF65-F5344CB8AC3E}">
        <p14:creationId xmlns:p14="http://schemas.microsoft.com/office/powerpoint/2010/main" val="2228506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7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C0C2A821-6BAA-344E-92EC-B11C9931C6D0}"/>
              </a:ext>
            </a:extLst>
          </p:cNvPr>
          <p:cNvSpPr>
            <a:spLocks noGrp="1" noChangeArrowheads="1"/>
          </p:cNvSpPr>
          <p:nvPr>
            <p:ph type="title"/>
          </p:nvPr>
        </p:nvSpPr>
        <p:spPr/>
        <p:txBody>
          <a:bodyPr/>
          <a:lstStyle/>
          <a:p>
            <a:pPr eaLnBrk="1" hangingPunct="1">
              <a:defRPr/>
            </a:pPr>
            <a:r>
              <a:rPr lang="en-US">
                <a:cs typeface="+mj-cs"/>
              </a:rPr>
              <a:t>Another solution</a:t>
            </a:r>
          </a:p>
        </p:txBody>
      </p:sp>
      <p:sp>
        <p:nvSpPr>
          <p:cNvPr id="136195" name="Rectangle 3">
            <a:extLst>
              <a:ext uri="{FF2B5EF4-FFF2-40B4-BE49-F238E27FC236}">
                <a16:creationId xmlns:a16="http://schemas.microsoft.com/office/drawing/2014/main" id="{F5839D39-11C6-6C42-85D9-697496BD2DE6}"/>
              </a:ext>
            </a:extLst>
          </p:cNvPr>
          <p:cNvSpPr>
            <a:spLocks noGrp="1" noChangeArrowheads="1"/>
          </p:cNvSpPr>
          <p:nvPr>
            <p:ph type="body" idx="1"/>
          </p:nvPr>
        </p:nvSpPr>
        <p:spPr>
          <a:xfrm>
            <a:off x="457200" y="1719263"/>
            <a:ext cx="8229600" cy="719137"/>
          </a:xfrm>
        </p:spPr>
        <p:txBody>
          <a:bodyPr/>
          <a:lstStyle/>
          <a:p>
            <a:pPr marL="0" indent="0" eaLnBrk="1" hangingPunct="1">
              <a:buFont typeface="Wingdings" charset="0"/>
              <a:buNone/>
              <a:defRPr/>
            </a:pPr>
            <a:r>
              <a:rPr lang="en-US" dirty="0">
                <a:cs typeface="+mn-cs"/>
              </a:rPr>
              <a:t>Can we use LCS to solve this problem?</a:t>
            </a:r>
          </a:p>
        </p:txBody>
      </p:sp>
      <p:sp>
        <p:nvSpPr>
          <p:cNvPr id="136196" name="Text Box 4">
            <a:extLst>
              <a:ext uri="{FF2B5EF4-FFF2-40B4-BE49-F238E27FC236}">
                <a16:creationId xmlns:a16="http://schemas.microsoft.com/office/drawing/2014/main" id="{4EE5F648-3037-0B40-A3EA-FC141087BC9E}"/>
              </a:ext>
            </a:extLst>
          </p:cNvPr>
          <p:cNvSpPr txBox="1">
            <a:spLocks noChangeArrowheads="1"/>
          </p:cNvSpPr>
          <p:nvPr/>
        </p:nvSpPr>
        <p:spPr bwMode="auto">
          <a:xfrm>
            <a:off x="1752600" y="2590800"/>
            <a:ext cx="5105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00FF"/>
                </a:solidFill>
                <a:latin typeface="Arial" charset="0"/>
                <a:ea typeface="ＭＳ Ｐゴシック" charset="0"/>
              </a:rPr>
              <a:t>5  </a:t>
            </a:r>
            <a:r>
              <a:rPr lang="en-US" sz="3600">
                <a:solidFill>
                  <a:srgbClr val="00FF00"/>
                </a:solidFill>
                <a:latin typeface="Arial" charset="0"/>
                <a:ea typeface="ＭＳ Ｐゴシック" charset="0"/>
              </a:rPr>
              <a:t>2</a:t>
            </a:r>
            <a:r>
              <a:rPr lang="en-US" sz="3600">
                <a:solidFill>
                  <a:srgbClr val="0000FF"/>
                </a:solidFill>
                <a:latin typeface="Arial" charset="0"/>
                <a:ea typeface="ＭＳ Ｐゴシック" charset="0"/>
              </a:rPr>
              <a:t>  8  6  </a:t>
            </a:r>
            <a:r>
              <a:rPr lang="en-US" sz="3600">
                <a:solidFill>
                  <a:srgbClr val="00FF00"/>
                </a:solidFill>
                <a:latin typeface="Arial" charset="0"/>
                <a:ea typeface="ＭＳ Ｐゴシック" charset="0"/>
              </a:rPr>
              <a:t>3  6</a:t>
            </a:r>
            <a:r>
              <a:rPr lang="en-US" sz="3600">
                <a:solidFill>
                  <a:srgbClr val="0000FF"/>
                </a:solidFill>
                <a:latin typeface="Arial" charset="0"/>
                <a:ea typeface="ＭＳ Ｐゴシック" charset="0"/>
              </a:rPr>
              <a:t>  9  </a:t>
            </a:r>
            <a:r>
              <a:rPr lang="en-US" sz="3600">
                <a:solidFill>
                  <a:srgbClr val="00FF00"/>
                </a:solidFill>
                <a:latin typeface="Arial" charset="0"/>
                <a:ea typeface="ＭＳ Ｐゴシック" charset="0"/>
              </a:rPr>
              <a:t>7</a:t>
            </a:r>
          </a:p>
        </p:txBody>
      </p:sp>
      <p:sp>
        <p:nvSpPr>
          <p:cNvPr id="136197" name="Text Box 5">
            <a:extLst>
              <a:ext uri="{FF2B5EF4-FFF2-40B4-BE49-F238E27FC236}">
                <a16:creationId xmlns:a16="http://schemas.microsoft.com/office/drawing/2014/main" id="{5FD757DC-832F-1542-A4A8-00EB03435218}"/>
              </a:ext>
            </a:extLst>
          </p:cNvPr>
          <p:cNvSpPr txBox="1">
            <a:spLocks noChangeArrowheads="1"/>
          </p:cNvSpPr>
          <p:nvPr/>
        </p:nvSpPr>
        <p:spPr bwMode="auto">
          <a:xfrm>
            <a:off x="1752600" y="3657600"/>
            <a:ext cx="4114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solidFill>
                  <a:srgbClr val="00FF00"/>
                </a:solidFill>
                <a:latin typeface="Arial" charset="0"/>
                <a:ea typeface="ＭＳ Ｐゴシック" charset="0"/>
              </a:rPr>
              <a:t>2  3 </a:t>
            </a:r>
            <a:r>
              <a:rPr lang="en-US" sz="3600">
                <a:solidFill>
                  <a:srgbClr val="0000FF"/>
                </a:solidFill>
                <a:latin typeface="Arial" charset="0"/>
                <a:ea typeface="ＭＳ Ｐゴシック" charset="0"/>
              </a:rPr>
              <a:t> 5  </a:t>
            </a:r>
            <a:r>
              <a:rPr lang="en-US" sz="3600">
                <a:solidFill>
                  <a:srgbClr val="00FF00"/>
                </a:solidFill>
                <a:latin typeface="Arial" charset="0"/>
                <a:ea typeface="ＭＳ Ｐゴシック" charset="0"/>
              </a:rPr>
              <a:t>6</a:t>
            </a:r>
            <a:r>
              <a:rPr lang="en-US" sz="3600">
                <a:solidFill>
                  <a:srgbClr val="0000FF"/>
                </a:solidFill>
                <a:latin typeface="Arial" charset="0"/>
                <a:ea typeface="ＭＳ Ｐゴシック" charset="0"/>
              </a:rPr>
              <a:t>  6  </a:t>
            </a:r>
            <a:r>
              <a:rPr lang="en-US" sz="3600">
                <a:solidFill>
                  <a:srgbClr val="00FF00"/>
                </a:solidFill>
                <a:latin typeface="Arial" charset="0"/>
                <a:ea typeface="ＭＳ Ｐゴシック" charset="0"/>
              </a:rPr>
              <a:t>7</a:t>
            </a:r>
            <a:r>
              <a:rPr lang="en-US" sz="3600">
                <a:solidFill>
                  <a:srgbClr val="0000FF"/>
                </a:solidFill>
                <a:latin typeface="Arial" charset="0"/>
                <a:ea typeface="ＭＳ Ｐゴシック" charset="0"/>
              </a:rPr>
              <a:t>  8  9</a:t>
            </a:r>
          </a:p>
        </p:txBody>
      </p:sp>
      <p:sp>
        <p:nvSpPr>
          <p:cNvPr id="136198" name="Text Box 6">
            <a:extLst>
              <a:ext uri="{FF2B5EF4-FFF2-40B4-BE49-F238E27FC236}">
                <a16:creationId xmlns:a16="http://schemas.microsoft.com/office/drawing/2014/main" id="{CE077751-8E55-864C-A298-135A909E3EB7}"/>
              </a:ext>
            </a:extLst>
          </p:cNvPr>
          <p:cNvSpPr txBox="1">
            <a:spLocks noChangeArrowheads="1"/>
          </p:cNvSpPr>
          <p:nvPr/>
        </p:nvSpPr>
        <p:spPr bwMode="auto">
          <a:xfrm>
            <a:off x="6172200" y="3138488"/>
            <a:ext cx="18288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LCS</a:t>
            </a:r>
          </a:p>
        </p:txBody>
      </p:sp>
    </p:spTree>
    <p:extLst>
      <p:ext uri="{BB962C8B-B14F-4D97-AF65-F5344CB8AC3E}">
        <p14:creationId xmlns:p14="http://schemas.microsoft.com/office/powerpoint/2010/main" val="120601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F139-D1A9-6226-1E5A-D5AC66A4F427}"/>
              </a:ext>
            </a:extLst>
          </p:cNvPr>
          <p:cNvSpPr>
            <a:spLocks noGrp="1"/>
          </p:cNvSpPr>
          <p:nvPr>
            <p:ph type="title"/>
          </p:nvPr>
        </p:nvSpPr>
        <p:spPr/>
        <p:txBody>
          <a:bodyPr/>
          <a:lstStyle/>
          <a:p>
            <a:r>
              <a:rPr lang="en-US" dirty="0"/>
              <a:t>What could be improved?</a:t>
            </a:r>
          </a:p>
        </p:txBody>
      </p:sp>
      <p:sp>
        <p:nvSpPr>
          <p:cNvPr id="3" name="Content Placeholder 2">
            <a:extLst>
              <a:ext uri="{FF2B5EF4-FFF2-40B4-BE49-F238E27FC236}">
                <a16:creationId xmlns:a16="http://schemas.microsoft.com/office/drawing/2014/main" id="{86D6E7EA-3BFC-5F9C-FF8F-A065AB69C559}"/>
              </a:ext>
            </a:extLst>
          </p:cNvPr>
          <p:cNvSpPr>
            <a:spLocks noGrp="1"/>
          </p:cNvSpPr>
          <p:nvPr>
            <p:ph sz="quarter" idx="1"/>
          </p:nvPr>
        </p:nvSpPr>
        <p:spPr>
          <a:xfrm>
            <a:off x="612648" y="1783080"/>
            <a:ext cx="8153400" cy="4495800"/>
          </a:xfrm>
        </p:spPr>
        <p:txBody>
          <a:bodyPr>
            <a:normAutofit fontScale="77500" lnSpcReduction="20000"/>
          </a:bodyPr>
          <a:lstStyle/>
          <a:p>
            <a:pPr marL="0" indent="0">
              <a:buNone/>
            </a:pPr>
            <a:r>
              <a:rPr lang="en-US" b="0" i="0" dirty="0">
                <a:solidFill>
                  <a:srgbClr val="202124"/>
                </a:solidFill>
                <a:effectLst/>
                <a:latin typeface="Roboto" panose="02000000000000000000" pitchFamily="2" charset="0"/>
              </a:rPr>
              <a:t>sometimes the pace of the lectures feel a bit fast</a:t>
            </a:r>
          </a:p>
          <a:p>
            <a:pPr marL="0" indent="0">
              <a:buNone/>
            </a:pPr>
            <a:endParaRPr lang="en-US" dirty="0">
              <a:solidFill>
                <a:srgbClr val="202124"/>
              </a:solidFill>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no group sessions</a:t>
            </a:r>
          </a:p>
          <a:p>
            <a:pPr marL="0" indent="0" algn="l">
              <a:buNone/>
            </a:pPr>
            <a:endParaRPr lang="en-US" dirty="0">
              <a:solidFill>
                <a:srgbClr val="202124"/>
              </a:solidFill>
              <a:latin typeface="Roboto" panose="02000000000000000000" pitchFamily="2" charset="0"/>
            </a:endParaRPr>
          </a:p>
          <a:p>
            <a:pPr marL="0" indent="0" algn="l">
              <a:buNone/>
            </a:pPr>
            <a:r>
              <a:rPr lang="en-US" b="0" dirty="0">
                <a:solidFill>
                  <a:srgbClr val="202124"/>
                </a:solidFill>
                <a:effectLst/>
                <a:latin typeface="Roboto" panose="02000000000000000000" pitchFamily="2" charset="0"/>
              </a:rPr>
              <a:t>late days</a:t>
            </a:r>
          </a:p>
          <a:p>
            <a:pPr marL="0" indent="0">
              <a:buNone/>
            </a:pPr>
            <a:endParaRPr lang="en-US" dirty="0"/>
          </a:p>
          <a:p>
            <a:pPr marL="0" indent="0">
              <a:buNone/>
            </a:pPr>
            <a:r>
              <a:rPr lang="en-US" b="0" i="0" dirty="0">
                <a:solidFill>
                  <a:srgbClr val="202124"/>
                </a:solidFill>
                <a:effectLst/>
                <a:latin typeface="Roboto" panose="02000000000000000000" pitchFamily="2" charset="0"/>
              </a:rPr>
              <a:t>The content feels way too theoretical</a:t>
            </a:r>
          </a:p>
          <a:p>
            <a:pPr marL="0" indent="0">
              <a:buNone/>
            </a:pPr>
            <a:endParaRPr lang="en-US" b="0" i="0" dirty="0">
              <a:solidFill>
                <a:srgbClr val="202124"/>
              </a:solidFill>
              <a:effectLst/>
              <a:latin typeface="Roboto" panose="02000000000000000000" pitchFamily="2" charset="0"/>
            </a:endParaRPr>
          </a:p>
          <a:p>
            <a:pPr marL="0" indent="0">
              <a:buNone/>
            </a:pPr>
            <a:r>
              <a:rPr lang="en-US" b="0" dirty="0">
                <a:solidFill>
                  <a:srgbClr val="202124"/>
                </a:solidFill>
                <a:effectLst/>
                <a:latin typeface="Roboto" panose="02000000000000000000" pitchFamily="2" charset="0"/>
              </a:rPr>
              <a:t>Less proofs, less inductions pls</a:t>
            </a:r>
            <a:endParaRPr lang="en-US" b="0" i="0" dirty="0">
              <a:solidFill>
                <a:srgbClr val="202124"/>
              </a:solidFill>
              <a:effectLst/>
              <a:latin typeface="Roboto" panose="02000000000000000000" pitchFamily="2" charset="0"/>
            </a:endParaRPr>
          </a:p>
          <a:p>
            <a:pPr marL="0" indent="0">
              <a:buNone/>
            </a:pPr>
            <a:endParaRPr lang="en-US" dirty="0"/>
          </a:p>
          <a:p>
            <a:pPr marL="0" indent="0" algn="l">
              <a:buNone/>
            </a:pPr>
            <a:r>
              <a:rPr lang="en-US" b="0" dirty="0">
                <a:solidFill>
                  <a:srgbClr val="202124"/>
                </a:solidFill>
                <a:effectLst/>
                <a:latin typeface="Roboto" panose="02000000000000000000" pitchFamily="2" charset="0"/>
              </a:rPr>
              <a:t>Possible </a:t>
            </a:r>
            <a:r>
              <a:rPr lang="en-US" dirty="0">
                <a:solidFill>
                  <a:srgbClr val="202124"/>
                </a:solidFill>
                <a:latin typeface="Roboto" panose="02000000000000000000" pitchFamily="2" charset="0"/>
              </a:rPr>
              <a:t>S</a:t>
            </a:r>
            <a:r>
              <a:rPr lang="en-US" b="0" dirty="0">
                <a:solidFill>
                  <a:srgbClr val="202124"/>
                </a:solidFill>
                <a:effectLst/>
                <a:latin typeface="Roboto" panose="02000000000000000000" pitchFamily="2" charset="0"/>
              </a:rPr>
              <a:t>aturday mentor sessions</a:t>
            </a:r>
            <a:br>
              <a:rPr lang="en-US" dirty="0"/>
            </a:br>
            <a:endParaRPr lang="en-US" dirty="0"/>
          </a:p>
        </p:txBody>
      </p:sp>
    </p:spTree>
    <p:extLst>
      <p:ext uri="{BB962C8B-B14F-4D97-AF65-F5344CB8AC3E}">
        <p14:creationId xmlns:p14="http://schemas.microsoft.com/office/powerpoint/2010/main" val="3137241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795B3DC-8C17-2A42-9E18-04B9610D9647}"/>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19459" name="Rectangle 3">
            <a:extLst>
              <a:ext uri="{FF2B5EF4-FFF2-40B4-BE49-F238E27FC236}">
                <a16:creationId xmlns:a16="http://schemas.microsoft.com/office/drawing/2014/main" id="{90FD377E-69AB-E44D-87E2-863A3DB72C76}"/>
              </a:ext>
            </a:extLst>
          </p:cNvPr>
          <p:cNvSpPr>
            <a:spLocks noGrp="1" noChangeArrowheads="1"/>
          </p:cNvSpPr>
          <p:nvPr>
            <p:ph type="body" idx="1"/>
          </p:nvPr>
        </p:nvSpPr>
        <p:spPr>
          <a:xfrm>
            <a:off x="457200" y="1719263"/>
            <a:ext cx="8229600" cy="2090737"/>
          </a:xfrm>
        </p:spPr>
        <p:txBody>
          <a:bodyPr/>
          <a:lstStyle/>
          <a:p>
            <a:pPr marL="0" indent="0" eaLnBrk="1" hangingPunct="1">
              <a:buFont typeface="Wingdings" charset="0"/>
              <a:buNone/>
              <a:defRPr/>
            </a:pPr>
            <a:r>
              <a:rPr lang="en-US" sz="2800" dirty="0">
                <a:cs typeface="+mn-cs"/>
              </a:rPr>
              <a:t>Edit distance between two strings is the minimum number of insertions, deletions and substitutions required to transform string s</a:t>
            </a:r>
            <a:r>
              <a:rPr lang="en-US" sz="2800" baseline="-25000" dirty="0">
                <a:cs typeface="+mn-cs"/>
              </a:rPr>
              <a:t>1 </a:t>
            </a:r>
            <a:r>
              <a:rPr lang="en-US" sz="2800" dirty="0">
                <a:cs typeface="+mn-cs"/>
              </a:rPr>
              <a:t>into string s</a:t>
            </a:r>
            <a:r>
              <a:rPr lang="en-US" sz="2800" baseline="-25000" dirty="0">
                <a:cs typeface="+mn-cs"/>
              </a:rPr>
              <a:t>2</a:t>
            </a:r>
            <a:endParaRPr lang="en-US" sz="2800" dirty="0">
              <a:cs typeface="+mn-cs"/>
            </a:endParaRPr>
          </a:p>
        </p:txBody>
      </p:sp>
      <p:sp>
        <p:nvSpPr>
          <p:cNvPr id="19460" name="Text Box 4">
            <a:extLst>
              <a:ext uri="{FF2B5EF4-FFF2-40B4-BE49-F238E27FC236}">
                <a16:creationId xmlns:a16="http://schemas.microsoft.com/office/drawing/2014/main" id="{5A2C76D2-1BF0-DF4E-BC6D-08EA7B5EFB46}"/>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EF9600"/>
                </a:solidFill>
                <a:latin typeface="Arial" charset="0"/>
                <a:ea typeface="ＭＳ Ｐゴシック" charset="0"/>
              </a:rPr>
              <a:t>Insertion:</a:t>
            </a:r>
          </a:p>
        </p:txBody>
      </p:sp>
      <p:sp>
        <p:nvSpPr>
          <p:cNvPr id="19461" name="Text Box 5">
            <a:extLst>
              <a:ext uri="{FF2B5EF4-FFF2-40B4-BE49-F238E27FC236}">
                <a16:creationId xmlns:a16="http://schemas.microsoft.com/office/drawing/2014/main" id="{06A9E410-52FC-7743-A87D-76A3C4D188A4}"/>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19462" name="AutoShape 6">
            <a:extLst>
              <a:ext uri="{FF2B5EF4-FFF2-40B4-BE49-F238E27FC236}">
                <a16:creationId xmlns:a16="http://schemas.microsoft.com/office/drawing/2014/main" id="{AADD6517-83B3-5A44-864F-D581DFAF72A6}"/>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3" name="Text Box 7">
            <a:extLst>
              <a:ext uri="{FF2B5EF4-FFF2-40B4-BE49-F238E27FC236}">
                <a16:creationId xmlns:a16="http://schemas.microsoft.com/office/drawing/2014/main" id="{AC3F3EBC-6A2A-C646-8084-C0A3B1B5DEAA}"/>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ABAC</a:t>
            </a:r>
            <a:r>
              <a:rPr lang="en-US" sz="2400" dirty="0">
                <a:solidFill>
                  <a:srgbClr val="FF9E00"/>
                </a:solidFill>
                <a:latin typeface="Arial" charset="0"/>
                <a:ea typeface="ＭＳ Ｐゴシック" charset="0"/>
              </a:rPr>
              <a:t>C</a:t>
            </a:r>
            <a:r>
              <a:rPr lang="en-US" sz="2400" dirty="0">
                <a:solidFill>
                  <a:srgbClr val="0000FF"/>
                </a:solidFill>
                <a:latin typeface="Arial" charset="0"/>
                <a:ea typeface="ＭＳ Ｐゴシック" charset="0"/>
              </a:rPr>
              <a:t>ED</a:t>
            </a:r>
          </a:p>
        </p:txBody>
      </p:sp>
      <p:sp>
        <p:nvSpPr>
          <p:cNvPr id="19464" name="AutoShape 8">
            <a:extLst>
              <a:ext uri="{FF2B5EF4-FFF2-40B4-BE49-F238E27FC236}">
                <a16:creationId xmlns:a16="http://schemas.microsoft.com/office/drawing/2014/main" id="{DA923EE1-9995-C54D-8ABA-AEB734CEB436}"/>
              </a:ext>
            </a:extLst>
          </p:cNvPr>
          <p:cNvSpPr>
            <a:spLocks noChangeArrowheads="1"/>
          </p:cNvSpPr>
          <p:nvPr/>
        </p:nvSpPr>
        <p:spPr bwMode="auto">
          <a:xfrm>
            <a:off x="54864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5" name="Text Box 9">
            <a:extLst>
              <a:ext uri="{FF2B5EF4-FFF2-40B4-BE49-F238E27FC236}">
                <a16:creationId xmlns:a16="http://schemas.microsoft.com/office/drawing/2014/main" id="{1430DEFA-2E68-7F44-9FFC-7E57075B4ADA}"/>
              </a:ext>
            </a:extLst>
          </p:cNvPr>
          <p:cNvSpPr txBox="1">
            <a:spLocks noChangeArrowheads="1"/>
          </p:cNvSpPr>
          <p:nvPr/>
        </p:nvSpPr>
        <p:spPr bwMode="auto">
          <a:xfrm>
            <a:off x="6324600" y="4648200"/>
            <a:ext cx="2057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9E00"/>
                </a:solidFill>
                <a:latin typeface="Arial" charset="0"/>
                <a:ea typeface="ＭＳ Ｐゴシック" charset="0"/>
              </a:rPr>
              <a:t>D</a:t>
            </a:r>
            <a:r>
              <a:rPr lang="en-US" sz="2400" dirty="0">
                <a:solidFill>
                  <a:srgbClr val="0000FF"/>
                </a:solidFill>
                <a:latin typeface="Arial" charset="0"/>
                <a:ea typeface="ＭＳ Ｐゴシック" charset="0"/>
              </a:rPr>
              <a:t>ABACCED</a:t>
            </a:r>
          </a:p>
        </p:txBody>
      </p:sp>
      <p:sp>
        <p:nvSpPr>
          <p:cNvPr id="19466" name="Text Box 10">
            <a:extLst>
              <a:ext uri="{FF2B5EF4-FFF2-40B4-BE49-F238E27FC236}">
                <a16:creationId xmlns:a16="http://schemas.microsoft.com/office/drawing/2014/main" id="{A48C826D-F136-8541-BFF8-C50BD4C91B41}"/>
              </a:ext>
            </a:extLst>
          </p:cNvPr>
          <p:cNvSpPr txBox="1">
            <a:spLocks noChangeArrowheads="1"/>
          </p:cNvSpPr>
          <p:nvPr/>
        </p:nvSpPr>
        <p:spPr bwMode="auto">
          <a:xfrm>
            <a:off x="3810000" y="5410200"/>
            <a:ext cx="12954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Insert </a:t>
            </a:r>
            <a:r>
              <a:rPr lang="ja-JP" altLang="en-US" sz="2000">
                <a:solidFill>
                  <a:srgbClr val="FF9E00"/>
                </a:solidFill>
              </a:rPr>
              <a:t>‘</a:t>
            </a:r>
            <a:r>
              <a:rPr lang="en-US" altLang="ja-JP" sz="2000" dirty="0">
                <a:solidFill>
                  <a:srgbClr val="FF9E00"/>
                </a:solidFill>
              </a:rPr>
              <a:t>C</a:t>
            </a:r>
            <a:r>
              <a:rPr lang="ja-JP" altLang="en-US" sz="2000">
                <a:solidFill>
                  <a:srgbClr val="FF9E00"/>
                </a:solidFill>
              </a:rPr>
              <a:t>’</a:t>
            </a:r>
            <a:endParaRPr lang="en-US" altLang="en-US" sz="2000" dirty="0">
              <a:solidFill>
                <a:srgbClr val="FF9E00"/>
              </a:solidFill>
            </a:endParaRPr>
          </a:p>
        </p:txBody>
      </p:sp>
      <p:sp>
        <p:nvSpPr>
          <p:cNvPr id="19467" name="Text Box 11">
            <a:extLst>
              <a:ext uri="{FF2B5EF4-FFF2-40B4-BE49-F238E27FC236}">
                <a16:creationId xmlns:a16="http://schemas.microsoft.com/office/drawing/2014/main" id="{CD005840-CD7E-1E41-94B1-271C7128B8D5}"/>
              </a:ext>
            </a:extLst>
          </p:cNvPr>
          <p:cNvSpPr txBox="1">
            <a:spLocks noChangeArrowheads="1"/>
          </p:cNvSpPr>
          <p:nvPr/>
        </p:nvSpPr>
        <p:spPr bwMode="auto">
          <a:xfrm>
            <a:off x="6553200" y="5410200"/>
            <a:ext cx="12954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Insert </a:t>
            </a:r>
            <a:r>
              <a:rPr lang="ja-JP" altLang="en-US" sz="2000">
                <a:solidFill>
                  <a:srgbClr val="FF9E00"/>
                </a:solidFill>
              </a:rPr>
              <a:t>‘</a:t>
            </a:r>
            <a:r>
              <a:rPr lang="en-US" altLang="ja-JP" sz="2000" dirty="0">
                <a:solidFill>
                  <a:srgbClr val="FF9E00"/>
                </a:solidFill>
              </a:rPr>
              <a:t>D</a:t>
            </a:r>
            <a:r>
              <a:rPr lang="ja-JP" altLang="en-US" sz="2000">
                <a:solidFill>
                  <a:srgbClr val="FF9E00"/>
                </a:solidFill>
              </a:rPr>
              <a:t>’</a:t>
            </a:r>
            <a:endParaRPr lang="en-US" altLang="en-US" sz="2000" dirty="0">
              <a:solidFill>
                <a:srgbClr val="FF9E00"/>
              </a:solidFill>
            </a:endParaRPr>
          </a:p>
        </p:txBody>
      </p:sp>
    </p:spTree>
    <p:extLst>
      <p:ext uri="{BB962C8B-B14F-4D97-AF65-F5344CB8AC3E}">
        <p14:creationId xmlns:p14="http://schemas.microsoft.com/office/powerpoint/2010/main" val="1758740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animBg="1"/>
      <p:bldP spid="19463" grpId="0"/>
      <p:bldP spid="19464" grpId="0" animBg="1"/>
      <p:bldP spid="19465" grpId="0"/>
      <p:bldP spid="19466" grpId="0"/>
      <p:bldP spid="1946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28DF856-0D99-4543-B0A7-88EAEA9E66E5}"/>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20484" name="Text Box 4">
            <a:extLst>
              <a:ext uri="{FF2B5EF4-FFF2-40B4-BE49-F238E27FC236}">
                <a16:creationId xmlns:a16="http://schemas.microsoft.com/office/drawing/2014/main" id="{F60D9CD1-75BD-DE4F-8190-B3100FCACAC1}"/>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9E00"/>
                </a:solidFill>
                <a:latin typeface="Arial" charset="0"/>
                <a:ea typeface="ＭＳ Ｐゴシック" charset="0"/>
              </a:rPr>
              <a:t>Deletion:</a:t>
            </a:r>
          </a:p>
        </p:txBody>
      </p:sp>
      <p:sp>
        <p:nvSpPr>
          <p:cNvPr id="20485" name="Text Box 5">
            <a:extLst>
              <a:ext uri="{FF2B5EF4-FFF2-40B4-BE49-F238E27FC236}">
                <a16:creationId xmlns:a16="http://schemas.microsoft.com/office/drawing/2014/main" id="{4A1BBBB6-4B6B-2D48-AA08-6A96494257D9}"/>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9" name="Rectangle 3">
            <a:extLst>
              <a:ext uri="{FF2B5EF4-FFF2-40B4-BE49-F238E27FC236}">
                <a16:creationId xmlns:a16="http://schemas.microsoft.com/office/drawing/2014/main" id="{5E207895-C16C-FD42-87FB-F818F537AA19}"/>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650843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4DB4298-E265-A149-9903-8F4C93E880A1}"/>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21508" name="Text Box 4">
            <a:extLst>
              <a:ext uri="{FF2B5EF4-FFF2-40B4-BE49-F238E27FC236}">
                <a16:creationId xmlns:a16="http://schemas.microsoft.com/office/drawing/2014/main" id="{4E3161CC-43B2-2142-AFFB-2B2B71F62B28}"/>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9E00"/>
                </a:solidFill>
                <a:latin typeface="Arial" charset="0"/>
                <a:ea typeface="ＭＳ Ｐゴシック" charset="0"/>
              </a:rPr>
              <a:t>Deletion:</a:t>
            </a:r>
          </a:p>
        </p:txBody>
      </p:sp>
      <p:sp>
        <p:nvSpPr>
          <p:cNvPr id="21509" name="Text Box 5">
            <a:extLst>
              <a:ext uri="{FF2B5EF4-FFF2-40B4-BE49-F238E27FC236}">
                <a16:creationId xmlns:a16="http://schemas.microsoft.com/office/drawing/2014/main" id="{1B8DA643-BBF3-1744-8D77-3E1CDC50DA29}"/>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9E00"/>
                </a:solidFill>
                <a:latin typeface="Arial" charset="0"/>
                <a:ea typeface="ＭＳ Ｐゴシック" charset="0"/>
              </a:rPr>
              <a:t>A</a:t>
            </a:r>
            <a:r>
              <a:rPr lang="en-US" sz="2400" dirty="0">
                <a:solidFill>
                  <a:srgbClr val="0000FF"/>
                </a:solidFill>
                <a:latin typeface="Arial" charset="0"/>
                <a:ea typeface="ＭＳ Ｐゴシック" charset="0"/>
              </a:rPr>
              <a:t>BACED</a:t>
            </a:r>
          </a:p>
        </p:txBody>
      </p:sp>
      <p:sp>
        <p:nvSpPr>
          <p:cNvPr id="21510" name="AutoShape 6">
            <a:extLst>
              <a:ext uri="{FF2B5EF4-FFF2-40B4-BE49-F238E27FC236}">
                <a16:creationId xmlns:a16="http://schemas.microsoft.com/office/drawing/2014/main" id="{37F49E0A-5FCD-114E-BAF1-CBF6DDFAC9BF}"/>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511" name="Text Box 7">
            <a:extLst>
              <a:ext uri="{FF2B5EF4-FFF2-40B4-BE49-F238E27FC236}">
                <a16:creationId xmlns:a16="http://schemas.microsoft.com/office/drawing/2014/main" id="{82838E2B-74E4-3F46-9F75-173DDEB06893}"/>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BACED</a:t>
            </a:r>
          </a:p>
        </p:txBody>
      </p:sp>
      <p:sp>
        <p:nvSpPr>
          <p:cNvPr id="21514" name="Text Box 10">
            <a:extLst>
              <a:ext uri="{FF2B5EF4-FFF2-40B4-BE49-F238E27FC236}">
                <a16:creationId xmlns:a16="http://schemas.microsoft.com/office/drawing/2014/main" id="{BB0E64A4-2F35-9E4E-AB6F-541337D4D175}"/>
              </a:ext>
            </a:extLst>
          </p:cNvPr>
          <p:cNvSpPr txBox="1">
            <a:spLocks noChangeArrowheads="1"/>
          </p:cNvSpPr>
          <p:nvPr/>
        </p:nvSpPr>
        <p:spPr bwMode="auto">
          <a:xfrm>
            <a:off x="3657600" y="5334000"/>
            <a:ext cx="12954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Delete </a:t>
            </a:r>
            <a:r>
              <a:rPr lang="ja-JP" altLang="en-US" sz="2000">
                <a:solidFill>
                  <a:srgbClr val="FF9E00"/>
                </a:solidFill>
              </a:rPr>
              <a:t>‘</a:t>
            </a:r>
            <a:r>
              <a:rPr lang="en-US" altLang="ja-JP" sz="2000" dirty="0">
                <a:solidFill>
                  <a:srgbClr val="FF9E00"/>
                </a:solidFill>
              </a:rPr>
              <a:t>A</a:t>
            </a:r>
            <a:r>
              <a:rPr lang="ja-JP" altLang="en-US" sz="2000">
                <a:solidFill>
                  <a:srgbClr val="FF9E00"/>
                </a:solidFill>
              </a:rPr>
              <a:t>’</a:t>
            </a:r>
            <a:endParaRPr lang="en-US" altLang="en-US" sz="2000" dirty="0">
              <a:solidFill>
                <a:srgbClr val="FF9E00"/>
              </a:solidFill>
            </a:endParaRPr>
          </a:p>
        </p:txBody>
      </p:sp>
      <p:sp>
        <p:nvSpPr>
          <p:cNvPr id="12" name="Rectangle 3">
            <a:extLst>
              <a:ext uri="{FF2B5EF4-FFF2-40B4-BE49-F238E27FC236}">
                <a16:creationId xmlns:a16="http://schemas.microsoft.com/office/drawing/2014/main" id="{46F92AB4-CFBC-EB48-8B67-BE1BE599E95D}"/>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701079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45565FB-7EBF-774B-BAE7-4C1D3292D1D2}"/>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22532" name="Text Box 4">
            <a:extLst>
              <a:ext uri="{FF2B5EF4-FFF2-40B4-BE49-F238E27FC236}">
                <a16:creationId xmlns:a16="http://schemas.microsoft.com/office/drawing/2014/main" id="{705116BA-BCB5-DA48-9F4A-4832FE87A25F}"/>
              </a:ext>
            </a:extLst>
          </p:cNvPr>
          <p:cNvSpPr txBox="1">
            <a:spLocks noChangeArrowheads="1"/>
          </p:cNvSpPr>
          <p:nvPr/>
        </p:nvSpPr>
        <p:spPr bwMode="auto">
          <a:xfrm>
            <a:off x="533400" y="3810000"/>
            <a:ext cx="1676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9E00"/>
                </a:solidFill>
                <a:latin typeface="Arial" charset="0"/>
                <a:ea typeface="ＭＳ Ｐゴシック" charset="0"/>
              </a:rPr>
              <a:t>Deletion:</a:t>
            </a:r>
          </a:p>
        </p:txBody>
      </p:sp>
      <p:sp>
        <p:nvSpPr>
          <p:cNvPr id="22533" name="Text Box 5">
            <a:extLst>
              <a:ext uri="{FF2B5EF4-FFF2-40B4-BE49-F238E27FC236}">
                <a16:creationId xmlns:a16="http://schemas.microsoft.com/office/drawing/2014/main" id="{CC9C301F-8D9D-FC46-98B6-AE6DFF536E91}"/>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22534" name="AutoShape 6">
            <a:extLst>
              <a:ext uri="{FF2B5EF4-FFF2-40B4-BE49-F238E27FC236}">
                <a16:creationId xmlns:a16="http://schemas.microsoft.com/office/drawing/2014/main" id="{82BD40DD-25AC-CD44-8E22-D3BDDA97165D}"/>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5" name="Text Box 7">
            <a:extLst>
              <a:ext uri="{FF2B5EF4-FFF2-40B4-BE49-F238E27FC236}">
                <a16:creationId xmlns:a16="http://schemas.microsoft.com/office/drawing/2014/main" id="{E0667A0E-BF83-A247-BD5C-0A93A31AD8B9}"/>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BACE</a:t>
            </a:r>
            <a:r>
              <a:rPr lang="en-US" sz="2400" dirty="0">
                <a:solidFill>
                  <a:srgbClr val="FF9E00"/>
                </a:solidFill>
                <a:latin typeface="Arial" charset="0"/>
                <a:ea typeface="ＭＳ Ｐゴシック" charset="0"/>
              </a:rPr>
              <a:t>D</a:t>
            </a:r>
          </a:p>
        </p:txBody>
      </p:sp>
      <p:sp>
        <p:nvSpPr>
          <p:cNvPr id="22536" name="AutoShape 8">
            <a:extLst>
              <a:ext uri="{FF2B5EF4-FFF2-40B4-BE49-F238E27FC236}">
                <a16:creationId xmlns:a16="http://schemas.microsoft.com/office/drawing/2014/main" id="{0B094888-DFDA-4948-A02B-9572CEDEF921}"/>
              </a:ext>
            </a:extLst>
          </p:cNvPr>
          <p:cNvSpPr>
            <a:spLocks noChangeArrowheads="1"/>
          </p:cNvSpPr>
          <p:nvPr/>
        </p:nvSpPr>
        <p:spPr bwMode="auto">
          <a:xfrm>
            <a:off x="54864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537" name="Text Box 9">
            <a:extLst>
              <a:ext uri="{FF2B5EF4-FFF2-40B4-BE49-F238E27FC236}">
                <a16:creationId xmlns:a16="http://schemas.microsoft.com/office/drawing/2014/main" id="{72317FF5-34A4-8244-ADE2-34A6B610D439}"/>
              </a:ext>
            </a:extLst>
          </p:cNvPr>
          <p:cNvSpPr txBox="1">
            <a:spLocks noChangeArrowheads="1"/>
          </p:cNvSpPr>
          <p:nvPr/>
        </p:nvSpPr>
        <p:spPr bwMode="auto">
          <a:xfrm>
            <a:off x="6324600" y="4648200"/>
            <a:ext cx="2057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BACE</a:t>
            </a:r>
          </a:p>
        </p:txBody>
      </p:sp>
      <p:sp>
        <p:nvSpPr>
          <p:cNvPr id="22538" name="Text Box 10">
            <a:extLst>
              <a:ext uri="{FF2B5EF4-FFF2-40B4-BE49-F238E27FC236}">
                <a16:creationId xmlns:a16="http://schemas.microsoft.com/office/drawing/2014/main" id="{A17AED24-8190-514C-89A5-9BCA1C8BAFFA}"/>
              </a:ext>
            </a:extLst>
          </p:cNvPr>
          <p:cNvSpPr txBox="1">
            <a:spLocks noChangeArrowheads="1"/>
          </p:cNvSpPr>
          <p:nvPr/>
        </p:nvSpPr>
        <p:spPr bwMode="auto">
          <a:xfrm>
            <a:off x="3657600" y="5334000"/>
            <a:ext cx="12954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Delete </a:t>
            </a:r>
            <a:r>
              <a:rPr lang="ja-JP" altLang="en-US" sz="2000">
                <a:solidFill>
                  <a:srgbClr val="FF9E00"/>
                </a:solidFill>
              </a:rPr>
              <a:t>‘</a:t>
            </a:r>
            <a:r>
              <a:rPr lang="en-US" altLang="ja-JP" sz="2000" dirty="0">
                <a:solidFill>
                  <a:srgbClr val="FF9E00"/>
                </a:solidFill>
              </a:rPr>
              <a:t>A</a:t>
            </a:r>
            <a:r>
              <a:rPr lang="ja-JP" altLang="en-US" sz="2000">
                <a:solidFill>
                  <a:srgbClr val="FF9E00"/>
                </a:solidFill>
              </a:rPr>
              <a:t>’</a:t>
            </a:r>
            <a:endParaRPr lang="en-US" altLang="en-US" sz="2000" dirty="0">
              <a:solidFill>
                <a:srgbClr val="FF9E00"/>
              </a:solidFill>
            </a:endParaRPr>
          </a:p>
        </p:txBody>
      </p:sp>
      <p:sp>
        <p:nvSpPr>
          <p:cNvPr id="22539" name="Text Box 11">
            <a:extLst>
              <a:ext uri="{FF2B5EF4-FFF2-40B4-BE49-F238E27FC236}">
                <a16:creationId xmlns:a16="http://schemas.microsoft.com/office/drawing/2014/main" id="{80A98243-455D-ED41-BF35-9DFC545110D2}"/>
              </a:ext>
            </a:extLst>
          </p:cNvPr>
          <p:cNvSpPr txBox="1">
            <a:spLocks noChangeArrowheads="1"/>
          </p:cNvSpPr>
          <p:nvPr/>
        </p:nvSpPr>
        <p:spPr bwMode="auto">
          <a:xfrm>
            <a:off x="6400800" y="5334000"/>
            <a:ext cx="1295400"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Delete </a:t>
            </a:r>
            <a:r>
              <a:rPr lang="ja-JP" altLang="en-US" sz="2000">
                <a:solidFill>
                  <a:srgbClr val="FF9E00"/>
                </a:solidFill>
              </a:rPr>
              <a:t>‘</a:t>
            </a:r>
            <a:r>
              <a:rPr lang="en-US" altLang="ja-JP" sz="2000" dirty="0">
                <a:solidFill>
                  <a:srgbClr val="FF9E00"/>
                </a:solidFill>
              </a:rPr>
              <a:t>D</a:t>
            </a:r>
            <a:r>
              <a:rPr lang="ja-JP" altLang="en-US" sz="2000">
                <a:solidFill>
                  <a:srgbClr val="FF9E00"/>
                </a:solidFill>
              </a:rPr>
              <a:t>’</a:t>
            </a:r>
            <a:endParaRPr lang="en-US" altLang="en-US" sz="2000" dirty="0">
              <a:solidFill>
                <a:srgbClr val="FF9E00"/>
              </a:solidFill>
            </a:endParaRPr>
          </a:p>
        </p:txBody>
      </p:sp>
      <p:sp>
        <p:nvSpPr>
          <p:cNvPr id="15" name="Rectangle 3">
            <a:extLst>
              <a:ext uri="{FF2B5EF4-FFF2-40B4-BE49-F238E27FC236}">
                <a16:creationId xmlns:a16="http://schemas.microsoft.com/office/drawing/2014/main" id="{C0AFEBDC-CCC7-714A-A0BB-B90269BCAFE9}"/>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11882017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B993BEF-2C8F-0D43-B91F-2C8CD4C234D9}"/>
              </a:ext>
            </a:extLst>
          </p:cNvPr>
          <p:cNvSpPr>
            <a:spLocks noGrp="1" noChangeArrowheads="1"/>
          </p:cNvSpPr>
          <p:nvPr>
            <p:ph type="title"/>
          </p:nvPr>
        </p:nvSpPr>
        <p:spPr/>
        <p:txBody>
          <a:bodyPr>
            <a:normAutofit fontScale="90000"/>
          </a:bodyPr>
          <a:lstStyle/>
          <a:p>
            <a:pPr eaLnBrk="1" hangingPunct="1">
              <a:defRPr/>
            </a:pPr>
            <a:r>
              <a:rPr lang="en-US">
                <a:cs typeface="+mj-cs"/>
              </a:rPr>
              <a:t>Edit distance </a:t>
            </a:r>
            <a:br>
              <a:rPr lang="en-US">
                <a:cs typeface="+mj-cs"/>
              </a:rPr>
            </a:br>
            <a:r>
              <a:rPr lang="en-US">
                <a:cs typeface="+mj-cs"/>
              </a:rPr>
              <a:t>(aka Levenshtein distance)</a:t>
            </a:r>
          </a:p>
        </p:txBody>
      </p:sp>
      <p:sp>
        <p:nvSpPr>
          <p:cNvPr id="23556" name="Text Box 4">
            <a:extLst>
              <a:ext uri="{FF2B5EF4-FFF2-40B4-BE49-F238E27FC236}">
                <a16:creationId xmlns:a16="http://schemas.microsoft.com/office/drawing/2014/main" id="{A6BFE98D-A12A-4541-BE3A-CE6AB5486CFC}"/>
              </a:ext>
            </a:extLst>
          </p:cNvPr>
          <p:cNvSpPr txBox="1">
            <a:spLocks noChangeArrowheads="1"/>
          </p:cNvSpPr>
          <p:nvPr/>
        </p:nvSpPr>
        <p:spPr bwMode="auto">
          <a:xfrm>
            <a:off x="533400" y="3810000"/>
            <a:ext cx="2286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9E00"/>
                </a:solidFill>
                <a:latin typeface="Arial" charset="0"/>
                <a:ea typeface="ＭＳ Ｐゴシック" charset="0"/>
              </a:rPr>
              <a:t>Substitution:</a:t>
            </a:r>
          </a:p>
        </p:txBody>
      </p:sp>
      <p:sp>
        <p:nvSpPr>
          <p:cNvPr id="23557" name="Text Box 5">
            <a:extLst>
              <a:ext uri="{FF2B5EF4-FFF2-40B4-BE49-F238E27FC236}">
                <a16:creationId xmlns:a16="http://schemas.microsoft.com/office/drawing/2014/main" id="{4D652C9F-76EB-A54B-9588-6ECCCD1D7F67}"/>
              </a:ext>
            </a:extLst>
          </p:cNvPr>
          <p:cNvSpPr txBox="1">
            <a:spLocks noChangeArrowheads="1"/>
          </p:cNvSpPr>
          <p:nvPr/>
        </p:nvSpPr>
        <p:spPr bwMode="auto">
          <a:xfrm>
            <a:off x="1066800" y="4648200"/>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ABACED</a:t>
            </a:r>
          </a:p>
        </p:txBody>
      </p:sp>
      <p:sp>
        <p:nvSpPr>
          <p:cNvPr id="23558" name="AutoShape 6">
            <a:extLst>
              <a:ext uri="{FF2B5EF4-FFF2-40B4-BE49-F238E27FC236}">
                <a16:creationId xmlns:a16="http://schemas.microsoft.com/office/drawing/2014/main" id="{A4514BAB-070F-954E-B9F8-DCE5884B532D}"/>
              </a:ext>
            </a:extLst>
          </p:cNvPr>
          <p:cNvSpPr>
            <a:spLocks noChangeArrowheads="1"/>
          </p:cNvSpPr>
          <p:nvPr/>
        </p:nvSpPr>
        <p:spPr bwMode="auto">
          <a:xfrm>
            <a:off x="27432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9" name="Text Box 7">
            <a:extLst>
              <a:ext uri="{FF2B5EF4-FFF2-40B4-BE49-F238E27FC236}">
                <a16:creationId xmlns:a16="http://schemas.microsoft.com/office/drawing/2014/main" id="{07593B59-B51A-B14D-A6A4-2A7A7ECB7C79}"/>
              </a:ext>
            </a:extLst>
          </p:cNvPr>
          <p:cNvSpPr txBox="1">
            <a:spLocks noChangeArrowheads="1"/>
          </p:cNvSpPr>
          <p:nvPr/>
        </p:nvSpPr>
        <p:spPr bwMode="auto">
          <a:xfrm>
            <a:off x="3581400" y="46482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ABA</a:t>
            </a:r>
            <a:r>
              <a:rPr lang="en-US" sz="2400" dirty="0">
                <a:solidFill>
                  <a:srgbClr val="FF9E00"/>
                </a:solidFill>
                <a:latin typeface="Arial" charset="0"/>
                <a:ea typeface="ＭＳ Ｐゴシック" charset="0"/>
              </a:rPr>
              <a:t>D</a:t>
            </a:r>
            <a:r>
              <a:rPr lang="en-US" sz="2400" dirty="0">
                <a:solidFill>
                  <a:srgbClr val="0000FF"/>
                </a:solidFill>
                <a:latin typeface="Arial" charset="0"/>
                <a:ea typeface="ＭＳ Ｐゴシック" charset="0"/>
              </a:rPr>
              <a:t>ED</a:t>
            </a:r>
          </a:p>
        </p:txBody>
      </p:sp>
      <p:sp>
        <p:nvSpPr>
          <p:cNvPr id="23560" name="AutoShape 8">
            <a:extLst>
              <a:ext uri="{FF2B5EF4-FFF2-40B4-BE49-F238E27FC236}">
                <a16:creationId xmlns:a16="http://schemas.microsoft.com/office/drawing/2014/main" id="{8A512148-E360-9C42-B4A3-C8009807B26D}"/>
              </a:ext>
            </a:extLst>
          </p:cNvPr>
          <p:cNvSpPr>
            <a:spLocks noChangeArrowheads="1"/>
          </p:cNvSpPr>
          <p:nvPr/>
        </p:nvSpPr>
        <p:spPr bwMode="auto">
          <a:xfrm>
            <a:off x="5486400" y="4648200"/>
            <a:ext cx="609600" cy="457200"/>
          </a:xfrm>
          <a:prstGeom prst="right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1" name="Text Box 9">
            <a:extLst>
              <a:ext uri="{FF2B5EF4-FFF2-40B4-BE49-F238E27FC236}">
                <a16:creationId xmlns:a16="http://schemas.microsoft.com/office/drawing/2014/main" id="{4BD06BDD-E6C7-2C4B-918F-3F524BB9AAB9}"/>
              </a:ext>
            </a:extLst>
          </p:cNvPr>
          <p:cNvSpPr txBox="1">
            <a:spLocks noChangeArrowheads="1"/>
          </p:cNvSpPr>
          <p:nvPr/>
        </p:nvSpPr>
        <p:spPr bwMode="auto">
          <a:xfrm>
            <a:off x="6324600" y="4648200"/>
            <a:ext cx="2057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ABADE</a:t>
            </a:r>
            <a:r>
              <a:rPr lang="en-US" sz="2400" dirty="0">
                <a:solidFill>
                  <a:srgbClr val="FF9E00"/>
                </a:solidFill>
                <a:latin typeface="Arial" charset="0"/>
                <a:ea typeface="ＭＳ Ｐゴシック" charset="0"/>
              </a:rPr>
              <a:t>S</a:t>
            </a:r>
          </a:p>
        </p:txBody>
      </p:sp>
      <p:sp>
        <p:nvSpPr>
          <p:cNvPr id="23562" name="Text Box 10">
            <a:extLst>
              <a:ext uri="{FF2B5EF4-FFF2-40B4-BE49-F238E27FC236}">
                <a16:creationId xmlns:a16="http://schemas.microsoft.com/office/drawing/2014/main" id="{688D3DE9-8A84-574A-81B7-7E42F3888760}"/>
              </a:ext>
            </a:extLst>
          </p:cNvPr>
          <p:cNvSpPr txBox="1">
            <a:spLocks noChangeArrowheads="1"/>
          </p:cNvSpPr>
          <p:nvPr/>
        </p:nvSpPr>
        <p:spPr bwMode="auto">
          <a:xfrm>
            <a:off x="3276600" y="5410200"/>
            <a:ext cx="2057400"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FF9E00"/>
                </a:solidFill>
              </a:rPr>
              <a:t>Sub </a:t>
            </a:r>
            <a:r>
              <a:rPr lang="ja-JP" altLang="en-US" sz="2000">
                <a:solidFill>
                  <a:srgbClr val="FF9E00"/>
                </a:solidFill>
              </a:rPr>
              <a:t>‘</a:t>
            </a:r>
            <a:r>
              <a:rPr lang="en-US" altLang="ja-JP" sz="2000" dirty="0">
                <a:solidFill>
                  <a:srgbClr val="FF9E00"/>
                </a:solidFill>
              </a:rPr>
              <a:t>D</a:t>
            </a:r>
            <a:r>
              <a:rPr lang="ja-JP" altLang="en-US" sz="2000">
                <a:solidFill>
                  <a:srgbClr val="FF9E00"/>
                </a:solidFill>
              </a:rPr>
              <a:t>’</a:t>
            </a:r>
            <a:r>
              <a:rPr lang="en-US" altLang="ja-JP" sz="2000" dirty="0">
                <a:solidFill>
                  <a:srgbClr val="FF9E00"/>
                </a:solidFill>
              </a:rPr>
              <a:t> for </a:t>
            </a:r>
            <a:r>
              <a:rPr lang="ja-JP" altLang="en-US" sz="2000">
                <a:solidFill>
                  <a:srgbClr val="FF9E00"/>
                </a:solidFill>
              </a:rPr>
              <a:t>‘</a:t>
            </a:r>
            <a:r>
              <a:rPr lang="en-US" altLang="ja-JP" sz="2000" dirty="0">
                <a:solidFill>
                  <a:srgbClr val="FF9E00"/>
                </a:solidFill>
              </a:rPr>
              <a:t>C</a:t>
            </a:r>
            <a:r>
              <a:rPr lang="ja-JP" altLang="en-US" sz="2000">
                <a:solidFill>
                  <a:srgbClr val="FF9E00"/>
                </a:solidFill>
              </a:rPr>
              <a:t>’</a:t>
            </a:r>
            <a:endParaRPr lang="en-US" altLang="en-US" sz="2000" dirty="0">
              <a:solidFill>
                <a:srgbClr val="FF9E00"/>
              </a:solidFill>
            </a:endParaRPr>
          </a:p>
        </p:txBody>
      </p:sp>
      <p:sp>
        <p:nvSpPr>
          <p:cNvPr id="23563" name="Text Box 11">
            <a:extLst>
              <a:ext uri="{FF2B5EF4-FFF2-40B4-BE49-F238E27FC236}">
                <a16:creationId xmlns:a16="http://schemas.microsoft.com/office/drawing/2014/main" id="{F54FA2D3-7353-1B44-8ABE-15A1FAF76DE6}"/>
              </a:ext>
            </a:extLst>
          </p:cNvPr>
          <p:cNvSpPr txBox="1">
            <a:spLocks noChangeArrowheads="1"/>
          </p:cNvSpPr>
          <p:nvPr/>
        </p:nvSpPr>
        <p:spPr bwMode="auto">
          <a:xfrm>
            <a:off x="6248400" y="5410200"/>
            <a:ext cx="2514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dirty="0">
                <a:solidFill>
                  <a:srgbClr val="EF9600"/>
                </a:solidFill>
              </a:rPr>
              <a:t>Sub </a:t>
            </a:r>
            <a:r>
              <a:rPr lang="ja-JP" altLang="en-US" sz="2000">
                <a:solidFill>
                  <a:srgbClr val="EF9600"/>
                </a:solidFill>
              </a:rPr>
              <a:t>‘</a:t>
            </a:r>
            <a:r>
              <a:rPr lang="en-US" altLang="ja-JP" sz="2000" dirty="0">
                <a:solidFill>
                  <a:srgbClr val="EF9600"/>
                </a:solidFill>
              </a:rPr>
              <a:t>S</a:t>
            </a:r>
            <a:r>
              <a:rPr lang="ja-JP" altLang="en-US" sz="2000">
                <a:solidFill>
                  <a:srgbClr val="EF9600"/>
                </a:solidFill>
              </a:rPr>
              <a:t>’</a:t>
            </a:r>
            <a:r>
              <a:rPr lang="en-US" altLang="ja-JP" sz="2000" dirty="0">
                <a:solidFill>
                  <a:srgbClr val="EF9600"/>
                </a:solidFill>
              </a:rPr>
              <a:t> for </a:t>
            </a:r>
            <a:r>
              <a:rPr lang="ja-JP" altLang="en-US" sz="2000">
                <a:solidFill>
                  <a:srgbClr val="EF9600"/>
                </a:solidFill>
              </a:rPr>
              <a:t>‘</a:t>
            </a:r>
            <a:r>
              <a:rPr lang="en-US" altLang="ja-JP" sz="2000" dirty="0">
                <a:solidFill>
                  <a:srgbClr val="EF9600"/>
                </a:solidFill>
              </a:rPr>
              <a:t>D</a:t>
            </a:r>
            <a:r>
              <a:rPr lang="ja-JP" altLang="en-US" sz="2000">
                <a:solidFill>
                  <a:srgbClr val="EF9600"/>
                </a:solidFill>
              </a:rPr>
              <a:t>’</a:t>
            </a:r>
            <a:endParaRPr lang="en-US" altLang="en-US" sz="2000" dirty="0">
              <a:solidFill>
                <a:srgbClr val="EF9600"/>
              </a:solidFill>
            </a:endParaRPr>
          </a:p>
        </p:txBody>
      </p:sp>
      <p:sp>
        <p:nvSpPr>
          <p:cNvPr id="15" name="Rectangle 3">
            <a:extLst>
              <a:ext uri="{FF2B5EF4-FFF2-40B4-BE49-F238E27FC236}">
                <a16:creationId xmlns:a16="http://schemas.microsoft.com/office/drawing/2014/main" id="{D5D775DF-6306-B440-A447-4A572D5E96FA}"/>
              </a:ext>
            </a:extLst>
          </p:cNvPr>
          <p:cNvSpPr txBox="1">
            <a:spLocks noChangeArrowheads="1"/>
          </p:cNvSpPr>
          <p:nvPr/>
        </p:nvSpPr>
        <p:spPr bwMode="auto">
          <a:xfrm>
            <a:off x="457200" y="1719263"/>
            <a:ext cx="8229600" cy="2090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a:lstStyle>
          <a:p>
            <a:pPr marL="0" indent="0">
              <a:buFont typeface="Wingdings" charset="0"/>
              <a:buNone/>
              <a:defRPr/>
            </a:pPr>
            <a:r>
              <a:rPr lang="en-US" sz="2800"/>
              <a:t>Edit distance between two strings is the minimum number of insertions, deletions and substitutions required to transform string s</a:t>
            </a:r>
            <a:r>
              <a:rPr lang="en-US" sz="2800" baseline="-25000"/>
              <a:t>1 </a:t>
            </a:r>
            <a:r>
              <a:rPr lang="en-US" sz="2800"/>
              <a:t>into string s</a:t>
            </a:r>
            <a:r>
              <a:rPr lang="en-US" sz="2800" baseline="-25000"/>
              <a:t>2</a:t>
            </a:r>
            <a:endParaRPr lang="en-US" sz="2800" dirty="0"/>
          </a:p>
        </p:txBody>
      </p:sp>
    </p:spTree>
    <p:extLst>
      <p:ext uri="{BB962C8B-B14F-4D97-AF65-F5344CB8AC3E}">
        <p14:creationId xmlns:p14="http://schemas.microsoft.com/office/powerpoint/2010/main" val="521704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P spid="23559" grpId="0"/>
      <p:bldP spid="23560" grpId="0" animBg="1"/>
      <p:bldP spid="23561" grpId="0"/>
      <p:bldP spid="23562" grpId="0"/>
      <p:bldP spid="2356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470ED05-E0AB-CC43-B8A6-5316F0B2AB31}"/>
              </a:ext>
            </a:extLst>
          </p:cNvPr>
          <p:cNvSpPr>
            <a:spLocks noGrp="1" noChangeArrowheads="1"/>
          </p:cNvSpPr>
          <p:nvPr>
            <p:ph type="title"/>
          </p:nvPr>
        </p:nvSpPr>
        <p:spPr/>
        <p:txBody>
          <a:bodyPr/>
          <a:lstStyle/>
          <a:p>
            <a:pPr eaLnBrk="1" hangingPunct="1">
              <a:defRPr/>
            </a:pPr>
            <a:r>
              <a:rPr lang="en-US">
                <a:cs typeface="+mj-cs"/>
              </a:rPr>
              <a:t>Edit distance examples</a:t>
            </a:r>
          </a:p>
        </p:txBody>
      </p:sp>
      <p:sp>
        <p:nvSpPr>
          <p:cNvPr id="24580" name="Text Box 4">
            <a:extLst>
              <a:ext uri="{FF2B5EF4-FFF2-40B4-BE49-F238E27FC236}">
                <a16:creationId xmlns:a16="http://schemas.microsoft.com/office/drawing/2014/main" id="{E16FAD67-4BC4-2E4F-A8C9-87D12F52C596}"/>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Edit(</a:t>
            </a:r>
            <a:r>
              <a:rPr lang="en-US" sz="2800" dirty="0">
                <a:solidFill>
                  <a:srgbClr val="0000FF"/>
                </a:solidFill>
                <a:latin typeface="Arial" charset="0"/>
                <a:ea typeface="ＭＳ Ｐゴシック" charset="0"/>
              </a:rPr>
              <a:t>Kitten</a:t>
            </a:r>
            <a:r>
              <a:rPr lang="en-US" sz="2800" dirty="0">
                <a:latin typeface="Arial" charset="0"/>
                <a:ea typeface="ＭＳ Ｐゴシック" charset="0"/>
              </a:rPr>
              <a:t>, </a:t>
            </a:r>
            <a:r>
              <a:rPr lang="en-US" sz="2800" dirty="0">
                <a:solidFill>
                  <a:srgbClr val="0000FF"/>
                </a:solidFill>
                <a:latin typeface="Arial" charset="0"/>
                <a:ea typeface="ＭＳ Ｐゴシック" charset="0"/>
              </a:rPr>
              <a:t>Mitten</a:t>
            </a:r>
            <a:r>
              <a:rPr lang="en-US" sz="2800" dirty="0">
                <a:latin typeface="Arial" charset="0"/>
                <a:ea typeface="ＭＳ Ｐゴシック" charset="0"/>
              </a:rPr>
              <a:t>) = </a:t>
            </a:r>
          </a:p>
        </p:txBody>
      </p:sp>
      <p:sp>
        <p:nvSpPr>
          <p:cNvPr id="24581" name="Text Box 5">
            <a:extLst>
              <a:ext uri="{FF2B5EF4-FFF2-40B4-BE49-F238E27FC236}">
                <a16:creationId xmlns:a16="http://schemas.microsoft.com/office/drawing/2014/main" id="{B2B5A73E-39EB-C745-8D18-9B5AC7E46EAA}"/>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1</a:t>
            </a:r>
          </a:p>
        </p:txBody>
      </p:sp>
      <p:sp>
        <p:nvSpPr>
          <p:cNvPr id="24586" name="Text Box 10">
            <a:extLst>
              <a:ext uri="{FF2B5EF4-FFF2-40B4-BE49-F238E27FC236}">
                <a16:creationId xmlns:a16="http://schemas.microsoft.com/office/drawing/2014/main" id="{9ACDDF9D-DBDC-7245-A61E-200CB897F43B}"/>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Operations:</a:t>
            </a:r>
          </a:p>
        </p:txBody>
      </p:sp>
      <p:sp>
        <p:nvSpPr>
          <p:cNvPr id="24587" name="Text Box 11">
            <a:extLst>
              <a:ext uri="{FF2B5EF4-FFF2-40B4-BE49-F238E27FC236}">
                <a16:creationId xmlns:a16="http://schemas.microsoft.com/office/drawing/2014/main" id="{F4BEDAA2-11CF-3344-8C1A-990688BE9001}"/>
              </a:ext>
            </a:extLst>
          </p:cNvPr>
          <p:cNvSpPr txBox="1">
            <a:spLocks noChangeArrowheads="1"/>
          </p:cNvSpPr>
          <p:nvPr/>
        </p:nvSpPr>
        <p:spPr bwMode="auto">
          <a:xfrm>
            <a:off x="1524000" y="39624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dirty="0">
                <a:solidFill>
                  <a:srgbClr val="FF0000"/>
                </a:solidFill>
              </a:rPr>
              <a:t>Sub </a:t>
            </a:r>
            <a:r>
              <a:rPr lang="ja-JP" altLang="en-US">
                <a:solidFill>
                  <a:srgbClr val="FF0000"/>
                </a:solidFill>
              </a:rPr>
              <a:t>‘</a:t>
            </a:r>
            <a:r>
              <a:rPr lang="en-US" altLang="ja-JP" dirty="0">
                <a:solidFill>
                  <a:srgbClr val="FF0000"/>
                </a:solidFill>
              </a:rPr>
              <a:t>M</a:t>
            </a:r>
            <a:r>
              <a:rPr lang="ja-JP" altLang="en-US">
                <a:solidFill>
                  <a:srgbClr val="FF0000"/>
                </a:solidFill>
              </a:rPr>
              <a:t>’</a:t>
            </a:r>
            <a:r>
              <a:rPr lang="en-US" altLang="ja-JP" dirty="0">
                <a:solidFill>
                  <a:srgbClr val="FF0000"/>
                </a:solidFill>
              </a:rPr>
              <a:t> for </a:t>
            </a:r>
            <a:r>
              <a:rPr lang="ja-JP" altLang="en-US">
                <a:solidFill>
                  <a:srgbClr val="FF0000"/>
                </a:solidFill>
              </a:rPr>
              <a:t>‘</a:t>
            </a:r>
            <a:r>
              <a:rPr lang="en-US" altLang="ja-JP" dirty="0">
                <a:solidFill>
                  <a:srgbClr val="FF0000"/>
                </a:solidFill>
              </a:rPr>
              <a:t>K</a:t>
            </a:r>
            <a:r>
              <a:rPr lang="ja-JP" altLang="en-US">
                <a:solidFill>
                  <a:srgbClr val="FF0000"/>
                </a:solidFill>
              </a:rPr>
              <a:t>’</a:t>
            </a:r>
            <a:endParaRPr lang="en-US" altLang="en-US" dirty="0">
              <a:solidFill>
                <a:srgbClr val="FF0000"/>
              </a:solidFill>
            </a:endParaRPr>
          </a:p>
        </p:txBody>
      </p:sp>
      <p:sp>
        <p:nvSpPr>
          <p:cNvPr id="24588" name="Text Box 12">
            <a:extLst>
              <a:ext uri="{FF2B5EF4-FFF2-40B4-BE49-F238E27FC236}">
                <a16:creationId xmlns:a16="http://schemas.microsoft.com/office/drawing/2014/main" id="{47862ED1-C75F-AF45-A0AF-16EAFE7BB178}"/>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M</a:t>
            </a:r>
            <a:r>
              <a:rPr lang="en-US" sz="2400" dirty="0">
                <a:solidFill>
                  <a:srgbClr val="0000FF"/>
                </a:solidFill>
                <a:latin typeface="Arial" charset="0"/>
                <a:ea typeface="ＭＳ Ｐゴシック" charset="0"/>
              </a:rPr>
              <a:t>itten</a:t>
            </a:r>
          </a:p>
        </p:txBody>
      </p:sp>
    </p:spTree>
    <p:extLst>
      <p:ext uri="{BB962C8B-B14F-4D97-AF65-F5344CB8AC3E}">
        <p14:creationId xmlns:p14="http://schemas.microsoft.com/office/powerpoint/2010/main" val="3608552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6" grpId="0"/>
      <p:bldP spid="24587" grpId="0"/>
      <p:bldP spid="2458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9369750-1B86-1F4E-ACED-473C855B8E14}"/>
              </a:ext>
            </a:extLst>
          </p:cNvPr>
          <p:cNvSpPr>
            <a:spLocks noGrp="1" noChangeArrowheads="1"/>
          </p:cNvSpPr>
          <p:nvPr>
            <p:ph type="title"/>
          </p:nvPr>
        </p:nvSpPr>
        <p:spPr/>
        <p:txBody>
          <a:bodyPr/>
          <a:lstStyle/>
          <a:p>
            <a:pPr eaLnBrk="1" hangingPunct="1">
              <a:defRPr/>
            </a:pPr>
            <a:r>
              <a:rPr lang="en-US" dirty="0">
                <a:cs typeface="+mj-cs"/>
              </a:rPr>
              <a:t>Edit distance examples</a:t>
            </a:r>
          </a:p>
        </p:txBody>
      </p:sp>
      <p:sp>
        <p:nvSpPr>
          <p:cNvPr id="26627" name="Text Box 3">
            <a:extLst>
              <a:ext uri="{FF2B5EF4-FFF2-40B4-BE49-F238E27FC236}">
                <a16:creationId xmlns:a16="http://schemas.microsoft.com/office/drawing/2014/main" id="{4DB7FDB1-61A0-494E-86FC-04B83E3E49AF}"/>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Edit(</a:t>
            </a:r>
            <a:r>
              <a:rPr lang="en-US" sz="2800" dirty="0">
                <a:solidFill>
                  <a:srgbClr val="0000FF"/>
                </a:solidFill>
                <a:latin typeface="Arial" charset="0"/>
                <a:ea typeface="ＭＳ Ｐゴシック" charset="0"/>
              </a:rPr>
              <a:t>Happy</a:t>
            </a:r>
            <a:r>
              <a:rPr lang="en-US" sz="2800" dirty="0">
                <a:latin typeface="Arial" charset="0"/>
                <a:ea typeface="ＭＳ Ｐゴシック" charset="0"/>
              </a:rPr>
              <a:t>, </a:t>
            </a:r>
            <a:r>
              <a:rPr lang="en-US" sz="2800" dirty="0">
                <a:solidFill>
                  <a:srgbClr val="0000FF"/>
                </a:solidFill>
                <a:latin typeface="Arial" charset="0"/>
                <a:ea typeface="ＭＳ Ｐゴシック" charset="0"/>
              </a:rPr>
              <a:t>Hilly</a:t>
            </a:r>
            <a:r>
              <a:rPr lang="en-US" sz="2800" dirty="0">
                <a:latin typeface="Arial" charset="0"/>
                <a:ea typeface="ＭＳ Ｐゴシック" charset="0"/>
              </a:rPr>
              <a:t>) = </a:t>
            </a:r>
          </a:p>
        </p:txBody>
      </p:sp>
      <p:sp>
        <p:nvSpPr>
          <p:cNvPr id="26628" name="Text Box 4">
            <a:extLst>
              <a:ext uri="{FF2B5EF4-FFF2-40B4-BE49-F238E27FC236}">
                <a16:creationId xmlns:a16="http://schemas.microsoft.com/office/drawing/2014/main" id="{122192D3-F3E3-8D43-8C61-67A4076BFE11}"/>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3</a:t>
            </a:r>
          </a:p>
        </p:txBody>
      </p:sp>
      <p:sp>
        <p:nvSpPr>
          <p:cNvPr id="26629" name="Text Box 5">
            <a:extLst>
              <a:ext uri="{FF2B5EF4-FFF2-40B4-BE49-F238E27FC236}">
                <a16:creationId xmlns:a16="http://schemas.microsoft.com/office/drawing/2014/main" id="{FA232082-B1D7-2B47-8783-DF735A95A928}"/>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FF0000"/>
                </a:solidFill>
                <a:latin typeface="Arial" charset="0"/>
                <a:ea typeface="ＭＳ Ｐゴシック" charset="0"/>
              </a:rPr>
              <a:t>Operations:</a:t>
            </a:r>
          </a:p>
        </p:txBody>
      </p:sp>
      <p:sp>
        <p:nvSpPr>
          <p:cNvPr id="26630" name="Text Box 6">
            <a:extLst>
              <a:ext uri="{FF2B5EF4-FFF2-40B4-BE49-F238E27FC236}">
                <a16:creationId xmlns:a16="http://schemas.microsoft.com/office/drawing/2014/main" id="{AE8B2985-A990-0447-9664-4CA837331042}"/>
              </a:ext>
            </a:extLst>
          </p:cNvPr>
          <p:cNvSpPr txBox="1">
            <a:spLocks noChangeArrowheads="1"/>
          </p:cNvSpPr>
          <p:nvPr/>
        </p:nvSpPr>
        <p:spPr bwMode="auto">
          <a:xfrm>
            <a:off x="1752600" y="39624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a</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i</a:t>
            </a:r>
            <a:r>
              <a:rPr lang="ja-JP" altLang="en-US">
                <a:solidFill>
                  <a:srgbClr val="FF0000"/>
                </a:solidFill>
              </a:rPr>
              <a:t>’</a:t>
            </a:r>
            <a:endParaRPr lang="en-US" altLang="en-US">
              <a:solidFill>
                <a:srgbClr val="FF0000"/>
              </a:solidFill>
            </a:endParaRPr>
          </a:p>
        </p:txBody>
      </p:sp>
      <p:sp>
        <p:nvSpPr>
          <p:cNvPr id="26631" name="Text Box 7">
            <a:extLst>
              <a:ext uri="{FF2B5EF4-FFF2-40B4-BE49-F238E27FC236}">
                <a16:creationId xmlns:a16="http://schemas.microsoft.com/office/drawing/2014/main" id="{C6115961-1080-3E45-9D3C-929296A96686}"/>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H</a:t>
            </a:r>
            <a:r>
              <a:rPr lang="en-US" sz="2400" dirty="0">
                <a:solidFill>
                  <a:srgbClr val="FF0000"/>
                </a:solidFill>
                <a:latin typeface="Arial" charset="0"/>
                <a:ea typeface="ＭＳ Ｐゴシック" charset="0"/>
              </a:rPr>
              <a:t>i</a:t>
            </a:r>
            <a:r>
              <a:rPr lang="en-US" sz="2400" dirty="0">
                <a:solidFill>
                  <a:srgbClr val="0000FF"/>
                </a:solidFill>
                <a:latin typeface="Arial" charset="0"/>
                <a:ea typeface="ＭＳ Ｐゴシック" charset="0"/>
              </a:rPr>
              <a:t>ppy</a:t>
            </a:r>
          </a:p>
        </p:txBody>
      </p:sp>
      <p:sp>
        <p:nvSpPr>
          <p:cNvPr id="26634" name="Text Box 10">
            <a:extLst>
              <a:ext uri="{FF2B5EF4-FFF2-40B4-BE49-F238E27FC236}">
                <a16:creationId xmlns:a16="http://schemas.microsoft.com/office/drawing/2014/main" id="{0B4EF8BC-C828-3E4A-A7EF-B4824E8F4EAD}"/>
              </a:ext>
            </a:extLst>
          </p:cNvPr>
          <p:cNvSpPr txBox="1">
            <a:spLocks noChangeArrowheads="1"/>
          </p:cNvSpPr>
          <p:nvPr/>
        </p:nvSpPr>
        <p:spPr bwMode="auto">
          <a:xfrm>
            <a:off x="1752600" y="44958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l</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p</a:t>
            </a:r>
            <a:r>
              <a:rPr lang="ja-JP" altLang="en-US">
                <a:solidFill>
                  <a:srgbClr val="FF0000"/>
                </a:solidFill>
              </a:rPr>
              <a:t>’</a:t>
            </a:r>
            <a:endParaRPr lang="en-US" altLang="en-US">
              <a:solidFill>
                <a:srgbClr val="FF0000"/>
              </a:solidFill>
            </a:endParaRPr>
          </a:p>
        </p:txBody>
      </p:sp>
      <p:sp>
        <p:nvSpPr>
          <p:cNvPr id="26635" name="Text Box 11">
            <a:extLst>
              <a:ext uri="{FF2B5EF4-FFF2-40B4-BE49-F238E27FC236}">
                <a16:creationId xmlns:a16="http://schemas.microsoft.com/office/drawing/2014/main" id="{B0DE7E97-8E93-0847-8EEF-829B47C7EDF5}"/>
              </a:ext>
            </a:extLst>
          </p:cNvPr>
          <p:cNvSpPr txBox="1">
            <a:spLocks noChangeArrowheads="1"/>
          </p:cNvSpPr>
          <p:nvPr/>
        </p:nvSpPr>
        <p:spPr bwMode="auto">
          <a:xfrm>
            <a:off x="4191000" y="44958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Hi</a:t>
            </a:r>
            <a:r>
              <a:rPr lang="en-US" sz="2400">
                <a:solidFill>
                  <a:srgbClr val="FF0000"/>
                </a:solidFill>
                <a:latin typeface="Arial" charset="0"/>
                <a:ea typeface="ＭＳ Ｐゴシック" charset="0"/>
              </a:rPr>
              <a:t>l</a:t>
            </a:r>
            <a:r>
              <a:rPr lang="en-US" sz="2400">
                <a:solidFill>
                  <a:srgbClr val="0000FF"/>
                </a:solidFill>
                <a:latin typeface="Arial" charset="0"/>
                <a:ea typeface="ＭＳ Ｐゴシック" charset="0"/>
              </a:rPr>
              <a:t>py</a:t>
            </a:r>
          </a:p>
        </p:txBody>
      </p:sp>
      <p:sp>
        <p:nvSpPr>
          <p:cNvPr id="26636" name="Text Box 12">
            <a:extLst>
              <a:ext uri="{FF2B5EF4-FFF2-40B4-BE49-F238E27FC236}">
                <a16:creationId xmlns:a16="http://schemas.microsoft.com/office/drawing/2014/main" id="{F24656BE-6D5E-5A4C-A011-48D4727B3036}"/>
              </a:ext>
            </a:extLst>
          </p:cNvPr>
          <p:cNvSpPr txBox="1">
            <a:spLocks noChangeArrowheads="1"/>
          </p:cNvSpPr>
          <p:nvPr/>
        </p:nvSpPr>
        <p:spPr bwMode="auto">
          <a:xfrm>
            <a:off x="1752600" y="50292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l</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p</a:t>
            </a:r>
            <a:r>
              <a:rPr lang="ja-JP" altLang="en-US">
                <a:solidFill>
                  <a:srgbClr val="FF0000"/>
                </a:solidFill>
              </a:rPr>
              <a:t>’</a:t>
            </a:r>
            <a:endParaRPr lang="en-US" altLang="en-US">
              <a:solidFill>
                <a:srgbClr val="FF0000"/>
              </a:solidFill>
            </a:endParaRPr>
          </a:p>
        </p:txBody>
      </p:sp>
      <p:sp>
        <p:nvSpPr>
          <p:cNvPr id="26637" name="Text Box 13">
            <a:extLst>
              <a:ext uri="{FF2B5EF4-FFF2-40B4-BE49-F238E27FC236}">
                <a16:creationId xmlns:a16="http://schemas.microsoft.com/office/drawing/2014/main" id="{8811A845-D925-D849-A0C6-702BF6876F56}"/>
              </a:ext>
            </a:extLst>
          </p:cNvPr>
          <p:cNvSpPr txBox="1">
            <a:spLocks noChangeArrowheads="1"/>
          </p:cNvSpPr>
          <p:nvPr/>
        </p:nvSpPr>
        <p:spPr bwMode="auto">
          <a:xfrm>
            <a:off x="4191000" y="50292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Hil</a:t>
            </a:r>
            <a:r>
              <a:rPr lang="en-US" sz="2400">
                <a:solidFill>
                  <a:srgbClr val="FF0000"/>
                </a:solidFill>
                <a:latin typeface="Arial" charset="0"/>
                <a:ea typeface="ＭＳ Ｐゴシック" charset="0"/>
              </a:rPr>
              <a:t>l</a:t>
            </a:r>
            <a:r>
              <a:rPr lang="en-US" sz="2400">
                <a:solidFill>
                  <a:srgbClr val="0000FF"/>
                </a:solidFill>
                <a:latin typeface="Arial" charset="0"/>
                <a:ea typeface="ＭＳ Ｐゴシック" charset="0"/>
              </a:rPr>
              <a:t>y</a:t>
            </a:r>
          </a:p>
        </p:txBody>
      </p:sp>
    </p:spTree>
    <p:extLst>
      <p:ext uri="{BB962C8B-B14F-4D97-AF65-F5344CB8AC3E}">
        <p14:creationId xmlns:p14="http://schemas.microsoft.com/office/powerpoint/2010/main" val="276544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0" grpId="0"/>
      <p:bldP spid="26631" grpId="0"/>
      <p:bldP spid="26634" grpId="0"/>
      <p:bldP spid="26635" grpId="0"/>
      <p:bldP spid="26636" grpId="0"/>
      <p:bldP spid="2663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190CE2-8D42-0341-BFE6-2D9C1A05F188}"/>
              </a:ext>
            </a:extLst>
          </p:cNvPr>
          <p:cNvSpPr>
            <a:spLocks noGrp="1" noChangeArrowheads="1"/>
          </p:cNvSpPr>
          <p:nvPr>
            <p:ph type="title"/>
          </p:nvPr>
        </p:nvSpPr>
        <p:spPr/>
        <p:txBody>
          <a:bodyPr/>
          <a:lstStyle/>
          <a:p>
            <a:pPr eaLnBrk="1" hangingPunct="1">
              <a:defRPr/>
            </a:pPr>
            <a:r>
              <a:rPr lang="en-US">
                <a:cs typeface="+mj-cs"/>
              </a:rPr>
              <a:t>Edit distance examples</a:t>
            </a:r>
          </a:p>
        </p:txBody>
      </p:sp>
      <p:sp>
        <p:nvSpPr>
          <p:cNvPr id="28675" name="Text Box 3">
            <a:extLst>
              <a:ext uri="{FF2B5EF4-FFF2-40B4-BE49-F238E27FC236}">
                <a16:creationId xmlns:a16="http://schemas.microsoft.com/office/drawing/2014/main" id="{0C32BC2C-1378-444A-AF67-EBCBAEEEB88A}"/>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Edit(</a:t>
            </a:r>
            <a:r>
              <a:rPr lang="en-US" sz="2800">
                <a:solidFill>
                  <a:srgbClr val="0000FF"/>
                </a:solidFill>
                <a:latin typeface="Arial" charset="0"/>
                <a:ea typeface="ＭＳ Ｐゴシック" charset="0"/>
              </a:rPr>
              <a:t>Banana</a:t>
            </a:r>
            <a:r>
              <a:rPr lang="en-US" sz="2800">
                <a:latin typeface="Arial" charset="0"/>
                <a:ea typeface="ＭＳ Ｐゴシック" charset="0"/>
              </a:rPr>
              <a:t>, </a:t>
            </a:r>
            <a:r>
              <a:rPr lang="en-US" sz="2800">
                <a:solidFill>
                  <a:srgbClr val="0000FF"/>
                </a:solidFill>
                <a:latin typeface="Arial" charset="0"/>
                <a:ea typeface="ＭＳ Ｐゴシック" charset="0"/>
              </a:rPr>
              <a:t>Car</a:t>
            </a:r>
            <a:r>
              <a:rPr lang="en-US" sz="2800">
                <a:latin typeface="Arial" charset="0"/>
                <a:ea typeface="ＭＳ Ｐゴシック" charset="0"/>
              </a:rPr>
              <a:t>) = </a:t>
            </a:r>
          </a:p>
        </p:txBody>
      </p:sp>
      <p:sp>
        <p:nvSpPr>
          <p:cNvPr id="28676" name="Text Box 4">
            <a:extLst>
              <a:ext uri="{FF2B5EF4-FFF2-40B4-BE49-F238E27FC236}">
                <a16:creationId xmlns:a16="http://schemas.microsoft.com/office/drawing/2014/main" id="{59DB1742-E29E-4748-B0F1-D003277E159F}"/>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5</a:t>
            </a:r>
          </a:p>
        </p:txBody>
      </p:sp>
      <p:sp>
        <p:nvSpPr>
          <p:cNvPr id="28677" name="Text Box 5">
            <a:extLst>
              <a:ext uri="{FF2B5EF4-FFF2-40B4-BE49-F238E27FC236}">
                <a16:creationId xmlns:a16="http://schemas.microsoft.com/office/drawing/2014/main" id="{68303E0D-5050-7D47-932E-AA43E5C23B47}"/>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Operations:</a:t>
            </a:r>
          </a:p>
        </p:txBody>
      </p:sp>
      <p:sp>
        <p:nvSpPr>
          <p:cNvPr id="28678" name="Text Box 6">
            <a:extLst>
              <a:ext uri="{FF2B5EF4-FFF2-40B4-BE49-F238E27FC236}">
                <a16:creationId xmlns:a16="http://schemas.microsoft.com/office/drawing/2014/main" id="{50947920-BF51-9643-9878-AEC43FDF3249}"/>
              </a:ext>
            </a:extLst>
          </p:cNvPr>
          <p:cNvSpPr txBox="1">
            <a:spLocks noChangeArrowheads="1"/>
          </p:cNvSpPr>
          <p:nvPr/>
        </p:nvSpPr>
        <p:spPr bwMode="auto">
          <a:xfrm>
            <a:off x="1752600" y="39624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B</a:t>
            </a:r>
            <a:r>
              <a:rPr lang="ja-JP" altLang="en-US">
                <a:solidFill>
                  <a:srgbClr val="FF0000"/>
                </a:solidFill>
              </a:rPr>
              <a:t>’</a:t>
            </a:r>
            <a:endParaRPr lang="en-US" altLang="en-US">
              <a:solidFill>
                <a:srgbClr val="FF0000"/>
              </a:solidFill>
            </a:endParaRPr>
          </a:p>
        </p:txBody>
      </p:sp>
      <p:sp>
        <p:nvSpPr>
          <p:cNvPr id="28679" name="Text Box 7">
            <a:extLst>
              <a:ext uri="{FF2B5EF4-FFF2-40B4-BE49-F238E27FC236}">
                <a16:creationId xmlns:a16="http://schemas.microsoft.com/office/drawing/2014/main" id="{8E827BB5-6E1D-B749-9066-72909AB5A5A1}"/>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anana</a:t>
            </a:r>
          </a:p>
        </p:txBody>
      </p:sp>
      <p:sp>
        <p:nvSpPr>
          <p:cNvPr id="28680" name="Text Box 8">
            <a:extLst>
              <a:ext uri="{FF2B5EF4-FFF2-40B4-BE49-F238E27FC236}">
                <a16:creationId xmlns:a16="http://schemas.microsoft.com/office/drawing/2014/main" id="{A48517EA-1FC4-FC42-A686-C66D64A2A83B}"/>
              </a:ext>
            </a:extLst>
          </p:cNvPr>
          <p:cNvSpPr txBox="1">
            <a:spLocks noChangeArrowheads="1"/>
          </p:cNvSpPr>
          <p:nvPr/>
        </p:nvSpPr>
        <p:spPr bwMode="auto">
          <a:xfrm>
            <a:off x="1752600" y="44958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a</a:t>
            </a:r>
            <a:r>
              <a:rPr lang="ja-JP" altLang="en-US">
                <a:solidFill>
                  <a:srgbClr val="FF0000"/>
                </a:solidFill>
              </a:rPr>
              <a:t>’</a:t>
            </a:r>
            <a:endParaRPr lang="en-US" altLang="en-US">
              <a:solidFill>
                <a:srgbClr val="FF0000"/>
              </a:solidFill>
            </a:endParaRPr>
          </a:p>
        </p:txBody>
      </p:sp>
      <p:sp>
        <p:nvSpPr>
          <p:cNvPr id="28681" name="Text Box 9">
            <a:extLst>
              <a:ext uri="{FF2B5EF4-FFF2-40B4-BE49-F238E27FC236}">
                <a16:creationId xmlns:a16="http://schemas.microsoft.com/office/drawing/2014/main" id="{AA616B35-CE2D-4E4E-BCCB-E38A7039040A}"/>
              </a:ext>
            </a:extLst>
          </p:cNvPr>
          <p:cNvSpPr txBox="1">
            <a:spLocks noChangeArrowheads="1"/>
          </p:cNvSpPr>
          <p:nvPr/>
        </p:nvSpPr>
        <p:spPr bwMode="auto">
          <a:xfrm>
            <a:off x="4191000" y="44958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nana</a:t>
            </a:r>
          </a:p>
        </p:txBody>
      </p:sp>
      <p:sp>
        <p:nvSpPr>
          <p:cNvPr id="28682" name="Text Box 10">
            <a:extLst>
              <a:ext uri="{FF2B5EF4-FFF2-40B4-BE49-F238E27FC236}">
                <a16:creationId xmlns:a16="http://schemas.microsoft.com/office/drawing/2014/main" id="{8A580264-8A4B-624F-B181-78CD0A0FD8D3}"/>
              </a:ext>
            </a:extLst>
          </p:cNvPr>
          <p:cNvSpPr txBox="1">
            <a:spLocks noChangeArrowheads="1"/>
          </p:cNvSpPr>
          <p:nvPr/>
        </p:nvSpPr>
        <p:spPr bwMode="auto">
          <a:xfrm>
            <a:off x="1752600" y="50292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n</a:t>
            </a:r>
            <a:r>
              <a:rPr lang="ja-JP" altLang="en-US">
                <a:solidFill>
                  <a:srgbClr val="FF0000"/>
                </a:solidFill>
              </a:rPr>
              <a:t>’</a:t>
            </a:r>
            <a:endParaRPr lang="en-US" altLang="en-US">
              <a:solidFill>
                <a:srgbClr val="FF0000"/>
              </a:solidFill>
            </a:endParaRPr>
          </a:p>
        </p:txBody>
      </p:sp>
      <p:sp>
        <p:nvSpPr>
          <p:cNvPr id="28683" name="Text Box 11">
            <a:extLst>
              <a:ext uri="{FF2B5EF4-FFF2-40B4-BE49-F238E27FC236}">
                <a16:creationId xmlns:a16="http://schemas.microsoft.com/office/drawing/2014/main" id="{E953623F-3F3C-8F4C-8FBA-44F11F0B8FDD}"/>
              </a:ext>
            </a:extLst>
          </p:cNvPr>
          <p:cNvSpPr txBox="1">
            <a:spLocks noChangeArrowheads="1"/>
          </p:cNvSpPr>
          <p:nvPr/>
        </p:nvSpPr>
        <p:spPr bwMode="auto">
          <a:xfrm>
            <a:off x="4191000" y="50292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naa</a:t>
            </a:r>
          </a:p>
        </p:txBody>
      </p:sp>
      <p:sp>
        <p:nvSpPr>
          <p:cNvPr id="28684" name="Text Box 12">
            <a:extLst>
              <a:ext uri="{FF2B5EF4-FFF2-40B4-BE49-F238E27FC236}">
                <a16:creationId xmlns:a16="http://schemas.microsoft.com/office/drawing/2014/main" id="{A761905A-1F66-CE43-B5C7-6B9675210679}"/>
              </a:ext>
            </a:extLst>
          </p:cNvPr>
          <p:cNvSpPr txBox="1">
            <a:spLocks noChangeArrowheads="1"/>
          </p:cNvSpPr>
          <p:nvPr/>
        </p:nvSpPr>
        <p:spPr bwMode="auto">
          <a:xfrm>
            <a:off x="1752600" y="56388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C</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n</a:t>
            </a:r>
            <a:r>
              <a:rPr lang="ja-JP" altLang="en-US">
                <a:solidFill>
                  <a:srgbClr val="FF0000"/>
                </a:solidFill>
              </a:rPr>
              <a:t>’</a:t>
            </a:r>
            <a:endParaRPr lang="en-US" altLang="en-US">
              <a:solidFill>
                <a:srgbClr val="FF0000"/>
              </a:solidFill>
            </a:endParaRPr>
          </a:p>
        </p:txBody>
      </p:sp>
      <p:sp>
        <p:nvSpPr>
          <p:cNvPr id="28685" name="Text Box 13">
            <a:extLst>
              <a:ext uri="{FF2B5EF4-FFF2-40B4-BE49-F238E27FC236}">
                <a16:creationId xmlns:a16="http://schemas.microsoft.com/office/drawing/2014/main" id="{6CCC22C4-8061-8847-B894-7E470F829D87}"/>
              </a:ext>
            </a:extLst>
          </p:cNvPr>
          <p:cNvSpPr txBox="1">
            <a:spLocks noChangeArrowheads="1"/>
          </p:cNvSpPr>
          <p:nvPr/>
        </p:nvSpPr>
        <p:spPr bwMode="auto">
          <a:xfrm>
            <a:off x="4191000" y="56388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C</a:t>
            </a:r>
            <a:r>
              <a:rPr lang="en-US" sz="2400">
                <a:solidFill>
                  <a:srgbClr val="0000FF"/>
                </a:solidFill>
                <a:latin typeface="Arial" charset="0"/>
                <a:ea typeface="ＭＳ Ｐゴシック" charset="0"/>
              </a:rPr>
              <a:t>aa</a:t>
            </a:r>
          </a:p>
        </p:txBody>
      </p:sp>
      <p:sp>
        <p:nvSpPr>
          <p:cNvPr id="28686" name="Text Box 14">
            <a:extLst>
              <a:ext uri="{FF2B5EF4-FFF2-40B4-BE49-F238E27FC236}">
                <a16:creationId xmlns:a16="http://schemas.microsoft.com/office/drawing/2014/main" id="{319D18C2-ADFA-234E-943F-6327CEDADC3C}"/>
              </a:ext>
            </a:extLst>
          </p:cNvPr>
          <p:cNvSpPr txBox="1">
            <a:spLocks noChangeArrowheads="1"/>
          </p:cNvSpPr>
          <p:nvPr/>
        </p:nvSpPr>
        <p:spPr bwMode="auto">
          <a:xfrm>
            <a:off x="1752600" y="61722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a</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r</a:t>
            </a:r>
            <a:r>
              <a:rPr lang="ja-JP" altLang="en-US">
                <a:solidFill>
                  <a:srgbClr val="FF0000"/>
                </a:solidFill>
              </a:rPr>
              <a:t>’</a:t>
            </a:r>
            <a:endParaRPr lang="en-US" altLang="en-US">
              <a:solidFill>
                <a:srgbClr val="FF0000"/>
              </a:solidFill>
            </a:endParaRPr>
          </a:p>
        </p:txBody>
      </p:sp>
      <p:sp>
        <p:nvSpPr>
          <p:cNvPr id="28687" name="Text Box 15">
            <a:extLst>
              <a:ext uri="{FF2B5EF4-FFF2-40B4-BE49-F238E27FC236}">
                <a16:creationId xmlns:a16="http://schemas.microsoft.com/office/drawing/2014/main" id="{CD1F00A7-6193-064C-BE14-B4C7CE27BB77}"/>
              </a:ext>
            </a:extLst>
          </p:cNvPr>
          <p:cNvSpPr txBox="1">
            <a:spLocks noChangeArrowheads="1"/>
          </p:cNvSpPr>
          <p:nvPr/>
        </p:nvSpPr>
        <p:spPr bwMode="auto">
          <a:xfrm>
            <a:off x="4191000" y="61722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Ca</a:t>
            </a:r>
            <a:r>
              <a:rPr lang="en-US" sz="2400">
                <a:solidFill>
                  <a:srgbClr val="FF0000"/>
                </a:solidFill>
                <a:latin typeface="Arial" charset="0"/>
                <a:ea typeface="ＭＳ Ｐゴシック" charset="0"/>
              </a:rPr>
              <a:t>r</a:t>
            </a:r>
          </a:p>
        </p:txBody>
      </p:sp>
    </p:spTree>
    <p:extLst>
      <p:ext uri="{BB962C8B-B14F-4D97-AF65-F5344CB8AC3E}">
        <p14:creationId xmlns:p14="http://schemas.microsoft.com/office/powerpoint/2010/main" val="2857993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P spid="28678" grpId="0"/>
      <p:bldP spid="28679" grpId="0"/>
      <p:bldP spid="28680" grpId="0"/>
      <p:bldP spid="28681" grpId="0"/>
      <p:bldP spid="28682" grpId="0"/>
      <p:bldP spid="28683" grpId="0"/>
      <p:bldP spid="28684" grpId="0"/>
      <p:bldP spid="28685" grpId="0"/>
      <p:bldP spid="28686" grpId="0"/>
      <p:bldP spid="2868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3A88025-1E99-6846-875E-E52A312E5753}"/>
              </a:ext>
            </a:extLst>
          </p:cNvPr>
          <p:cNvSpPr>
            <a:spLocks noGrp="1" noChangeArrowheads="1"/>
          </p:cNvSpPr>
          <p:nvPr>
            <p:ph type="title"/>
          </p:nvPr>
        </p:nvSpPr>
        <p:spPr/>
        <p:txBody>
          <a:bodyPr/>
          <a:lstStyle/>
          <a:p>
            <a:pPr eaLnBrk="1" hangingPunct="1">
              <a:defRPr/>
            </a:pPr>
            <a:r>
              <a:rPr lang="en-US">
                <a:cs typeface="+mj-cs"/>
              </a:rPr>
              <a:t>Edit distance examples</a:t>
            </a:r>
          </a:p>
        </p:txBody>
      </p:sp>
      <p:sp>
        <p:nvSpPr>
          <p:cNvPr id="29699" name="Text Box 3">
            <a:extLst>
              <a:ext uri="{FF2B5EF4-FFF2-40B4-BE49-F238E27FC236}">
                <a16:creationId xmlns:a16="http://schemas.microsoft.com/office/drawing/2014/main" id="{D55123B7-773B-5E44-89D7-AC37F1F64BE6}"/>
              </a:ext>
            </a:extLst>
          </p:cNvPr>
          <p:cNvSpPr txBox="1">
            <a:spLocks noChangeArrowheads="1"/>
          </p:cNvSpPr>
          <p:nvPr/>
        </p:nvSpPr>
        <p:spPr bwMode="auto">
          <a:xfrm>
            <a:off x="1219200" y="2133600"/>
            <a:ext cx="5715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latin typeface="Arial" charset="0"/>
                <a:ea typeface="ＭＳ Ｐゴシック" charset="0"/>
              </a:rPr>
              <a:t>Edit(</a:t>
            </a:r>
            <a:r>
              <a:rPr lang="en-US" sz="2800" dirty="0">
                <a:solidFill>
                  <a:srgbClr val="0000FF"/>
                </a:solidFill>
                <a:latin typeface="Arial" charset="0"/>
                <a:ea typeface="ＭＳ Ｐゴシック" charset="0"/>
              </a:rPr>
              <a:t>Simple</a:t>
            </a:r>
            <a:r>
              <a:rPr lang="en-US" sz="2800" dirty="0">
                <a:latin typeface="Arial" charset="0"/>
                <a:ea typeface="ＭＳ Ｐゴシック" charset="0"/>
              </a:rPr>
              <a:t>, </a:t>
            </a:r>
            <a:r>
              <a:rPr lang="en-US" sz="2800" dirty="0">
                <a:solidFill>
                  <a:srgbClr val="0000FF"/>
                </a:solidFill>
                <a:latin typeface="Arial" charset="0"/>
                <a:ea typeface="ＭＳ Ｐゴシック" charset="0"/>
              </a:rPr>
              <a:t>Apple</a:t>
            </a:r>
            <a:r>
              <a:rPr lang="en-US" sz="2800" dirty="0">
                <a:latin typeface="Arial" charset="0"/>
                <a:ea typeface="ＭＳ Ｐゴシック" charset="0"/>
              </a:rPr>
              <a:t>) = </a:t>
            </a:r>
          </a:p>
        </p:txBody>
      </p:sp>
      <p:sp>
        <p:nvSpPr>
          <p:cNvPr id="29700" name="Text Box 4">
            <a:extLst>
              <a:ext uri="{FF2B5EF4-FFF2-40B4-BE49-F238E27FC236}">
                <a16:creationId xmlns:a16="http://schemas.microsoft.com/office/drawing/2014/main" id="{D782CBCD-E2BC-A048-A455-BC2024B44E85}"/>
              </a:ext>
            </a:extLst>
          </p:cNvPr>
          <p:cNvSpPr txBox="1">
            <a:spLocks noChangeArrowheads="1"/>
          </p:cNvSpPr>
          <p:nvPr/>
        </p:nvSpPr>
        <p:spPr bwMode="auto">
          <a:xfrm>
            <a:off x="4876800" y="2133600"/>
            <a:ext cx="2057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FF0000"/>
                </a:solidFill>
                <a:latin typeface="Arial" charset="0"/>
                <a:ea typeface="ＭＳ Ｐゴシック" charset="0"/>
              </a:rPr>
              <a:t>3</a:t>
            </a:r>
          </a:p>
        </p:txBody>
      </p:sp>
      <p:sp>
        <p:nvSpPr>
          <p:cNvPr id="29701" name="Text Box 5">
            <a:extLst>
              <a:ext uri="{FF2B5EF4-FFF2-40B4-BE49-F238E27FC236}">
                <a16:creationId xmlns:a16="http://schemas.microsoft.com/office/drawing/2014/main" id="{5EF8AAA1-B080-D142-9968-1607C62F0DB3}"/>
              </a:ext>
            </a:extLst>
          </p:cNvPr>
          <p:cNvSpPr txBox="1">
            <a:spLocks noChangeArrowheads="1"/>
          </p:cNvSpPr>
          <p:nvPr/>
        </p:nvSpPr>
        <p:spPr bwMode="auto">
          <a:xfrm>
            <a:off x="685800" y="3200400"/>
            <a:ext cx="4724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Operations:</a:t>
            </a:r>
          </a:p>
        </p:txBody>
      </p:sp>
      <p:sp>
        <p:nvSpPr>
          <p:cNvPr id="29702" name="Text Box 6">
            <a:extLst>
              <a:ext uri="{FF2B5EF4-FFF2-40B4-BE49-F238E27FC236}">
                <a16:creationId xmlns:a16="http://schemas.microsoft.com/office/drawing/2014/main" id="{F7A323C9-62B1-1C4E-9CB7-F958AF83DD0D}"/>
              </a:ext>
            </a:extLst>
          </p:cNvPr>
          <p:cNvSpPr txBox="1">
            <a:spLocks noChangeArrowheads="1"/>
          </p:cNvSpPr>
          <p:nvPr/>
        </p:nvSpPr>
        <p:spPr bwMode="auto">
          <a:xfrm>
            <a:off x="1752600" y="39624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Delete </a:t>
            </a:r>
            <a:r>
              <a:rPr lang="ja-JP" altLang="en-US">
                <a:solidFill>
                  <a:srgbClr val="FF0000"/>
                </a:solidFill>
              </a:rPr>
              <a:t>‘</a:t>
            </a:r>
            <a:r>
              <a:rPr lang="en-US" altLang="ja-JP">
                <a:solidFill>
                  <a:srgbClr val="FF0000"/>
                </a:solidFill>
              </a:rPr>
              <a:t>S</a:t>
            </a:r>
            <a:r>
              <a:rPr lang="ja-JP" altLang="en-US">
                <a:solidFill>
                  <a:srgbClr val="FF0000"/>
                </a:solidFill>
              </a:rPr>
              <a:t>’</a:t>
            </a:r>
            <a:endParaRPr lang="en-US" altLang="en-US">
              <a:solidFill>
                <a:srgbClr val="FF0000"/>
              </a:solidFill>
            </a:endParaRPr>
          </a:p>
        </p:txBody>
      </p:sp>
      <p:sp>
        <p:nvSpPr>
          <p:cNvPr id="29703" name="Text Box 7">
            <a:extLst>
              <a:ext uri="{FF2B5EF4-FFF2-40B4-BE49-F238E27FC236}">
                <a16:creationId xmlns:a16="http://schemas.microsoft.com/office/drawing/2014/main" id="{0C1AEEA1-B049-0343-8961-21F904E84DA9}"/>
              </a:ext>
            </a:extLst>
          </p:cNvPr>
          <p:cNvSpPr txBox="1">
            <a:spLocks noChangeArrowheads="1"/>
          </p:cNvSpPr>
          <p:nvPr/>
        </p:nvSpPr>
        <p:spPr bwMode="auto">
          <a:xfrm>
            <a:off x="4191000" y="39624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imple</a:t>
            </a:r>
          </a:p>
        </p:txBody>
      </p:sp>
      <p:sp>
        <p:nvSpPr>
          <p:cNvPr id="29704" name="Text Box 8">
            <a:extLst>
              <a:ext uri="{FF2B5EF4-FFF2-40B4-BE49-F238E27FC236}">
                <a16:creationId xmlns:a16="http://schemas.microsoft.com/office/drawing/2014/main" id="{FB310B90-0CA2-5141-940E-759D60274B4F}"/>
              </a:ext>
            </a:extLst>
          </p:cNvPr>
          <p:cNvSpPr txBox="1">
            <a:spLocks noChangeArrowheads="1"/>
          </p:cNvSpPr>
          <p:nvPr/>
        </p:nvSpPr>
        <p:spPr bwMode="auto">
          <a:xfrm>
            <a:off x="1752600" y="44958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A</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i</a:t>
            </a:r>
            <a:r>
              <a:rPr lang="ja-JP" altLang="en-US">
                <a:solidFill>
                  <a:srgbClr val="FF0000"/>
                </a:solidFill>
              </a:rPr>
              <a:t>’</a:t>
            </a:r>
            <a:endParaRPr lang="en-US" altLang="en-US">
              <a:solidFill>
                <a:srgbClr val="FF0000"/>
              </a:solidFill>
            </a:endParaRPr>
          </a:p>
        </p:txBody>
      </p:sp>
      <p:sp>
        <p:nvSpPr>
          <p:cNvPr id="29705" name="Text Box 9">
            <a:extLst>
              <a:ext uri="{FF2B5EF4-FFF2-40B4-BE49-F238E27FC236}">
                <a16:creationId xmlns:a16="http://schemas.microsoft.com/office/drawing/2014/main" id="{2377E1E1-E854-204B-BDE7-4ED2C5CDCA08}"/>
              </a:ext>
            </a:extLst>
          </p:cNvPr>
          <p:cNvSpPr txBox="1">
            <a:spLocks noChangeArrowheads="1"/>
          </p:cNvSpPr>
          <p:nvPr/>
        </p:nvSpPr>
        <p:spPr bwMode="auto">
          <a:xfrm>
            <a:off x="4191000" y="44958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FF0000"/>
                </a:solidFill>
                <a:latin typeface="Arial" charset="0"/>
                <a:ea typeface="ＭＳ Ｐゴシック" charset="0"/>
              </a:rPr>
              <a:t>A</a:t>
            </a:r>
            <a:r>
              <a:rPr lang="en-US" sz="2400">
                <a:solidFill>
                  <a:srgbClr val="0000FF"/>
                </a:solidFill>
                <a:latin typeface="Arial" charset="0"/>
                <a:ea typeface="ＭＳ Ｐゴシック" charset="0"/>
              </a:rPr>
              <a:t>mple</a:t>
            </a:r>
          </a:p>
        </p:txBody>
      </p:sp>
      <p:sp>
        <p:nvSpPr>
          <p:cNvPr id="29706" name="Text Box 10">
            <a:extLst>
              <a:ext uri="{FF2B5EF4-FFF2-40B4-BE49-F238E27FC236}">
                <a16:creationId xmlns:a16="http://schemas.microsoft.com/office/drawing/2014/main" id="{D401235A-AECB-B246-A1BE-BCF3F9F98484}"/>
              </a:ext>
            </a:extLst>
          </p:cNvPr>
          <p:cNvSpPr txBox="1">
            <a:spLocks noChangeArrowheads="1"/>
          </p:cNvSpPr>
          <p:nvPr/>
        </p:nvSpPr>
        <p:spPr bwMode="auto">
          <a:xfrm>
            <a:off x="1752600" y="5029200"/>
            <a:ext cx="2438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solidFill>
                  <a:srgbClr val="FF0000"/>
                </a:solidFill>
              </a:rPr>
              <a:t>Sub </a:t>
            </a:r>
            <a:r>
              <a:rPr lang="ja-JP" altLang="en-US">
                <a:solidFill>
                  <a:srgbClr val="FF0000"/>
                </a:solidFill>
              </a:rPr>
              <a:t>‘</a:t>
            </a:r>
            <a:r>
              <a:rPr lang="en-US" altLang="ja-JP">
                <a:solidFill>
                  <a:srgbClr val="FF0000"/>
                </a:solidFill>
              </a:rPr>
              <a:t>m</a:t>
            </a:r>
            <a:r>
              <a:rPr lang="ja-JP" altLang="en-US">
                <a:solidFill>
                  <a:srgbClr val="FF0000"/>
                </a:solidFill>
              </a:rPr>
              <a:t>’</a:t>
            </a:r>
            <a:r>
              <a:rPr lang="en-US" altLang="ja-JP">
                <a:solidFill>
                  <a:srgbClr val="FF0000"/>
                </a:solidFill>
              </a:rPr>
              <a:t> for </a:t>
            </a:r>
            <a:r>
              <a:rPr lang="ja-JP" altLang="en-US">
                <a:solidFill>
                  <a:srgbClr val="FF0000"/>
                </a:solidFill>
              </a:rPr>
              <a:t>‘</a:t>
            </a:r>
            <a:r>
              <a:rPr lang="en-US" altLang="ja-JP">
                <a:solidFill>
                  <a:srgbClr val="FF0000"/>
                </a:solidFill>
              </a:rPr>
              <a:t>p</a:t>
            </a:r>
            <a:r>
              <a:rPr lang="ja-JP" altLang="en-US">
                <a:solidFill>
                  <a:srgbClr val="FF0000"/>
                </a:solidFill>
              </a:rPr>
              <a:t>’</a:t>
            </a:r>
            <a:endParaRPr lang="en-US" altLang="en-US">
              <a:solidFill>
                <a:srgbClr val="FF0000"/>
              </a:solidFill>
            </a:endParaRPr>
          </a:p>
        </p:txBody>
      </p:sp>
      <p:sp>
        <p:nvSpPr>
          <p:cNvPr id="29707" name="Text Box 11">
            <a:extLst>
              <a:ext uri="{FF2B5EF4-FFF2-40B4-BE49-F238E27FC236}">
                <a16:creationId xmlns:a16="http://schemas.microsoft.com/office/drawing/2014/main" id="{C4909174-7A41-C34F-A69E-36AF68B2FE9B}"/>
              </a:ext>
            </a:extLst>
          </p:cNvPr>
          <p:cNvSpPr txBox="1">
            <a:spLocks noChangeArrowheads="1"/>
          </p:cNvSpPr>
          <p:nvPr/>
        </p:nvSpPr>
        <p:spPr bwMode="auto">
          <a:xfrm>
            <a:off x="4191000" y="5029200"/>
            <a:ext cx="2209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A</a:t>
            </a:r>
            <a:r>
              <a:rPr lang="en-US" sz="2400">
                <a:solidFill>
                  <a:srgbClr val="FF0000"/>
                </a:solidFill>
                <a:latin typeface="Arial" charset="0"/>
                <a:ea typeface="ＭＳ Ｐゴシック" charset="0"/>
              </a:rPr>
              <a:t>p</a:t>
            </a:r>
            <a:r>
              <a:rPr lang="en-US" sz="2400">
                <a:solidFill>
                  <a:srgbClr val="0000FF"/>
                </a:solidFill>
                <a:latin typeface="Arial" charset="0"/>
                <a:ea typeface="ＭＳ Ｐゴシック" charset="0"/>
              </a:rPr>
              <a:t>ple</a:t>
            </a:r>
          </a:p>
        </p:txBody>
      </p:sp>
    </p:spTree>
    <p:extLst>
      <p:ext uri="{BB962C8B-B14F-4D97-AF65-F5344CB8AC3E}">
        <p14:creationId xmlns:p14="http://schemas.microsoft.com/office/powerpoint/2010/main" val="3275765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03" grpId="0"/>
      <p:bldP spid="29704" grpId="0"/>
      <p:bldP spid="29705" grpId="0"/>
      <p:bldP spid="29706" grpId="0"/>
      <p:bldP spid="2970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F77B-2465-D74C-8928-974A9325D01D}"/>
              </a:ext>
            </a:extLst>
          </p:cNvPr>
          <p:cNvSpPr>
            <a:spLocks noGrp="1"/>
          </p:cNvSpPr>
          <p:nvPr>
            <p:ph type="title"/>
          </p:nvPr>
        </p:nvSpPr>
        <p:spPr/>
        <p:txBody>
          <a:bodyPr/>
          <a:lstStyle/>
          <a:p>
            <a:pPr eaLnBrk="1" hangingPunct="1">
              <a:defRPr/>
            </a:pPr>
            <a:r>
              <a:rPr lang="en-US" dirty="0">
                <a:cs typeface="+mj-cs"/>
              </a:rPr>
              <a:t>Edit distance</a:t>
            </a:r>
          </a:p>
        </p:txBody>
      </p:sp>
      <p:sp>
        <p:nvSpPr>
          <p:cNvPr id="68610" name="TextBox 3">
            <a:extLst>
              <a:ext uri="{FF2B5EF4-FFF2-40B4-BE49-F238E27FC236}">
                <a16:creationId xmlns:a16="http://schemas.microsoft.com/office/drawing/2014/main" id="{E0305102-C831-9246-8549-0F7CBE4DABE8}"/>
              </a:ext>
            </a:extLst>
          </p:cNvPr>
          <p:cNvSpPr txBox="1">
            <a:spLocks noChangeArrowheads="1"/>
          </p:cNvSpPr>
          <p:nvPr/>
        </p:nvSpPr>
        <p:spPr bwMode="auto">
          <a:xfrm>
            <a:off x="1752600" y="3276600"/>
            <a:ext cx="4883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a:solidFill>
                  <a:srgbClr val="FF0000"/>
                </a:solidFill>
              </a:rPr>
              <a:t>Why might this be useful?</a:t>
            </a:r>
          </a:p>
        </p:txBody>
      </p:sp>
    </p:spTree>
    <p:extLst>
      <p:ext uri="{BB962C8B-B14F-4D97-AF65-F5344CB8AC3E}">
        <p14:creationId xmlns:p14="http://schemas.microsoft.com/office/powerpoint/2010/main" val="255672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B7F4-7305-D160-9416-6EB5EC8E0C30}"/>
              </a:ext>
            </a:extLst>
          </p:cNvPr>
          <p:cNvSpPr>
            <a:spLocks noGrp="1"/>
          </p:cNvSpPr>
          <p:nvPr>
            <p:ph type="title"/>
          </p:nvPr>
        </p:nvSpPr>
        <p:spPr/>
        <p:txBody>
          <a:bodyPr/>
          <a:lstStyle/>
          <a:p>
            <a:r>
              <a:rPr lang="en-US" dirty="0"/>
              <a:t>What could be improved?</a:t>
            </a:r>
          </a:p>
        </p:txBody>
      </p:sp>
      <p:sp>
        <p:nvSpPr>
          <p:cNvPr id="3" name="Content Placeholder 2">
            <a:extLst>
              <a:ext uri="{FF2B5EF4-FFF2-40B4-BE49-F238E27FC236}">
                <a16:creationId xmlns:a16="http://schemas.microsoft.com/office/drawing/2014/main" id="{9C556526-0955-64EE-ABB1-4F4F72DCD7D4}"/>
              </a:ext>
            </a:extLst>
          </p:cNvPr>
          <p:cNvSpPr>
            <a:spLocks noGrp="1"/>
          </p:cNvSpPr>
          <p:nvPr>
            <p:ph sz="quarter" idx="1"/>
          </p:nvPr>
        </p:nvSpPr>
        <p:spPr/>
        <p:txBody>
          <a:bodyPr/>
          <a:lstStyle/>
          <a:p>
            <a:pPr marL="0" indent="0">
              <a:buNone/>
            </a:pPr>
            <a:r>
              <a:rPr lang="en-US" b="0" i="0" dirty="0">
                <a:solidFill>
                  <a:srgbClr val="202124"/>
                </a:solidFill>
                <a:effectLst/>
                <a:latin typeface="Roboto" panose="02000000000000000000" pitchFamily="2" charset="0"/>
              </a:rPr>
              <a:t>It also feels like a level of background is expected from students, even though that background has not been built through previous Pomona CS classes so it feels very unfair to those of us who weren't exposed to CS beyond or before Pomona.</a:t>
            </a:r>
            <a:endParaRPr lang="en-US" dirty="0"/>
          </a:p>
        </p:txBody>
      </p:sp>
    </p:spTree>
    <p:extLst>
      <p:ext uri="{BB962C8B-B14F-4D97-AF65-F5344CB8AC3E}">
        <p14:creationId xmlns:p14="http://schemas.microsoft.com/office/powerpoint/2010/main" val="8197255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0532A8B-68F0-E542-B9A1-70A8A4DAAC55}"/>
              </a:ext>
            </a:extLst>
          </p:cNvPr>
          <p:cNvSpPr>
            <a:spLocks noGrp="1" noChangeArrowheads="1"/>
          </p:cNvSpPr>
          <p:nvPr>
            <p:ph type="title"/>
          </p:nvPr>
        </p:nvSpPr>
        <p:spPr/>
        <p:txBody>
          <a:bodyPr/>
          <a:lstStyle/>
          <a:p>
            <a:pPr eaLnBrk="1" hangingPunct="1">
              <a:defRPr/>
            </a:pPr>
            <a:r>
              <a:rPr lang="en-US">
                <a:cs typeface="+mj-cs"/>
              </a:rPr>
              <a:t>Is edit distance symmetric?</a:t>
            </a:r>
          </a:p>
        </p:txBody>
      </p:sp>
      <p:sp>
        <p:nvSpPr>
          <p:cNvPr id="30723" name="Rectangle 3">
            <a:extLst>
              <a:ext uri="{FF2B5EF4-FFF2-40B4-BE49-F238E27FC236}">
                <a16:creationId xmlns:a16="http://schemas.microsoft.com/office/drawing/2014/main" id="{6E29C33D-6EB2-A247-8E1D-8FBEDB67F12D}"/>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a:t>that is, is Edit(s</a:t>
            </a:r>
            <a:r>
              <a:rPr lang="en-US" altLang="en-US" baseline="-25000"/>
              <a:t>1</a:t>
            </a:r>
            <a:r>
              <a:rPr lang="en-US" altLang="en-US"/>
              <a:t>, s</a:t>
            </a:r>
            <a:r>
              <a:rPr lang="en-US" altLang="en-US" baseline="-25000"/>
              <a:t>2</a:t>
            </a:r>
            <a:r>
              <a:rPr lang="en-US" altLang="en-US"/>
              <a:t>) = Edit(s</a:t>
            </a:r>
            <a:r>
              <a:rPr lang="en-US" altLang="en-US" baseline="-25000"/>
              <a:t>2</a:t>
            </a:r>
            <a:r>
              <a:rPr lang="en-US" altLang="en-US"/>
              <a:t>, s</a:t>
            </a:r>
            <a:r>
              <a:rPr lang="en-US" altLang="en-US" baseline="-25000"/>
              <a:t>1</a:t>
            </a:r>
            <a:r>
              <a:rPr lang="en-US" altLang="en-US"/>
              <a:t>)?</a:t>
            </a:r>
          </a:p>
          <a:p>
            <a:pPr marL="0" indent="0" eaLnBrk="1" hangingPunct="1"/>
            <a:endParaRPr lang="en-US" altLang="en-US"/>
          </a:p>
          <a:p>
            <a:pPr marL="0" indent="0" eaLnBrk="1" hangingPunct="1"/>
            <a:endParaRPr lang="en-US" altLang="en-US"/>
          </a:p>
          <a:p>
            <a:pPr marL="0" indent="0" eaLnBrk="1" hangingPunct="1"/>
            <a:endParaRPr lang="en-US" altLang="en-US"/>
          </a:p>
          <a:p>
            <a:pPr marL="0" indent="0" eaLnBrk="1" hangingPunct="1">
              <a:buFont typeface="Wingdings" pitchFamily="2" charset="2"/>
              <a:buNone/>
            </a:pPr>
            <a:r>
              <a:rPr lang="en-US" altLang="en-US">
                <a:solidFill>
                  <a:srgbClr val="FF0000"/>
                </a:solidFill>
              </a:rPr>
              <a:t>Why?</a:t>
            </a:r>
          </a:p>
          <a:p>
            <a:pPr lvl="1" eaLnBrk="1" hangingPunct="1"/>
            <a:r>
              <a:rPr lang="en-US" altLang="en-US"/>
              <a:t>sub </a:t>
            </a:r>
            <a:r>
              <a:rPr lang="ja-JP" altLang="en-US"/>
              <a:t>‘</a:t>
            </a:r>
            <a:r>
              <a:rPr lang="en-US" altLang="ja-JP"/>
              <a:t>i</a:t>
            </a:r>
            <a:r>
              <a:rPr lang="ja-JP" altLang="en-US"/>
              <a:t>’</a:t>
            </a:r>
            <a:r>
              <a:rPr lang="en-US" altLang="ja-JP"/>
              <a:t> for </a:t>
            </a:r>
            <a:r>
              <a:rPr lang="ja-JP" altLang="en-US"/>
              <a:t>‘</a:t>
            </a:r>
            <a:r>
              <a:rPr lang="en-US" altLang="ja-JP"/>
              <a:t>j</a:t>
            </a:r>
            <a:r>
              <a:rPr lang="ja-JP" altLang="en-US"/>
              <a:t>’</a:t>
            </a:r>
            <a:r>
              <a:rPr lang="en-US" altLang="ja-JP"/>
              <a:t> </a:t>
            </a:r>
            <a:r>
              <a:rPr lang="en-US" altLang="ja-JP">
                <a:cs typeface="Arial" panose="020B0604020202020204" pitchFamily="34" charset="0"/>
              </a:rPr>
              <a:t>→ sub </a:t>
            </a:r>
            <a:r>
              <a:rPr lang="ja-JP" altLang="en-US">
                <a:cs typeface="Arial" panose="020B0604020202020204" pitchFamily="34" charset="0"/>
              </a:rPr>
              <a:t>‘</a:t>
            </a:r>
            <a:r>
              <a:rPr lang="en-US" altLang="ja-JP">
                <a:cs typeface="Arial" panose="020B0604020202020204" pitchFamily="34" charset="0"/>
              </a:rPr>
              <a:t>j</a:t>
            </a:r>
            <a:r>
              <a:rPr lang="ja-JP" altLang="en-US">
                <a:cs typeface="Arial" panose="020B0604020202020204" pitchFamily="34" charset="0"/>
              </a:rPr>
              <a:t>’</a:t>
            </a:r>
            <a:r>
              <a:rPr lang="en-US" altLang="ja-JP">
                <a:cs typeface="Arial" panose="020B0604020202020204" pitchFamily="34" charset="0"/>
              </a:rPr>
              <a:t> for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endParaRPr lang="en-US" altLang="ja-JP">
              <a:cs typeface="Arial" panose="020B0604020202020204" pitchFamily="34" charset="0"/>
            </a:endParaRPr>
          </a:p>
          <a:p>
            <a:pPr lvl="1" eaLnBrk="1" hangingPunct="1"/>
            <a:r>
              <a:rPr lang="en-US" altLang="en-US">
                <a:cs typeface="Arial" panose="020B0604020202020204" pitchFamily="34" charset="0"/>
              </a:rPr>
              <a:t>delete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r>
              <a:rPr lang="en-US" altLang="ja-JP">
                <a:cs typeface="Arial" panose="020B0604020202020204" pitchFamily="34" charset="0"/>
              </a:rPr>
              <a:t> → insert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endParaRPr lang="en-US" altLang="ja-JP">
              <a:cs typeface="Arial" panose="020B0604020202020204" pitchFamily="34" charset="0"/>
            </a:endParaRPr>
          </a:p>
          <a:p>
            <a:pPr lvl="1" eaLnBrk="1" hangingPunct="1"/>
            <a:r>
              <a:rPr lang="en-US" altLang="en-US">
                <a:cs typeface="Arial" panose="020B0604020202020204" pitchFamily="34" charset="0"/>
              </a:rPr>
              <a:t>insert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r>
              <a:rPr lang="en-US" altLang="ja-JP">
                <a:cs typeface="Arial" panose="020B0604020202020204" pitchFamily="34" charset="0"/>
              </a:rPr>
              <a:t> → delete </a:t>
            </a:r>
            <a:r>
              <a:rPr lang="ja-JP" altLang="en-US">
                <a:cs typeface="Arial" panose="020B0604020202020204" pitchFamily="34" charset="0"/>
              </a:rPr>
              <a:t>‘</a:t>
            </a:r>
            <a:r>
              <a:rPr lang="en-US" altLang="ja-JP">
                <a:cs typeface="Arial" panose="020B0604020202020204" pitchFamily="34" charset="0"/>
              </a:rPr>
              <a:t>i</a:t>
            </a:r>
            <a:r>
              <a:rPr lang="ja-JP" altLang="en-US">
                <a:cs typeface="Arial" panose="020B0604020202020204" pitchFamily="34" charset="0"/>
              </a:rPr>
              <a:t>’</a:t>
            </a:r>
            <a:endParaRPr lang="en-US" altLang="en-US">
              <a:cs typeface="Arial" panose="020B0604020202020204" pitchFamily="34" charset="0"/>
            </a:endParaRPr>
          </a:p>
        </p:txBody>
      </p:sp>
      <p:sp>
        <p:nvSpPr>
          <p:cNvPr id="30724" name="Text Box 4">
            <a:extLst>
              <a:ext uri="{FF2B5EF4-FFF2-40B4-BE49-F238E27FC236}">
                <a16:creationId xmlns:a16="http://schemas.microsoft.com/office/drawing/2014/main" id="{74E23865-E1B4-F849-A285-7597E9C1ECA5}"/>
              </a:ext>
            </a:extLst>
          </p:cNvPr>
          <p:cNvSpPr txBox="1">
            <a:spLocks noChangeArrowheads="1"/>
          </p:cNvSpPr>
          <p:nvPr/>
        </p:nvSpPr>
        <p:spPr bwMode="auto">
          <a:xfrm>
            <a:off x="1066800" y="2667000"/>
            <a:ext cx="7162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Edit(</a:t>
            </a:r>
            <a:r>
              <a:rPr lang="en-US" sz="2800">
                <a:solidFill>
                  <a:srgbClr val="0000FF"/>
                </a:solidFill>
                <a:latin typeface="Arial" charset="0"/>
                <a:ea typeface="ＭＳ Ｐゴシック" charset="0"/>
              </a:rPr>
              <a:t>Simple</a:t>
            </a:r>
            <a:r>
              <a:rPr lang="en-US" sz="2800">
                <a:latin typeface="Arial" charset="0"/>
                <a:ea typeface="ＭＳ Ｐゴシック" charset="0"/>
              </a:rPr>
              <a:t>, </a:t>
            </a:r>
            <a:r>
              <a:rPr lang="en-US" sz="2800">
                <a:solidFill>
                  <a:srgbClr val="0000FF"/>
                </a:solidFill>
                <a:latin typeface="Arial" charset="0"/>
                <a:ea typeface="ＭＳ Ｐゴシック" charset="0"/>
              </a:rPr>
              <a:t>Apple</a:t>
            </a:r>
            <a:r>
              <a:rPr lang="en-US" sz="2800">
                <a:latin typeface="Arial" charset="0"/>
                <a:ea typeface="ＭＳ Ｐゴシック" charset="0"/>
              </a:rPr>
              <a:t>) =? Edit(</a:t>
            </a:r>
            <a:r>
              <a:rPr lang="en-US" sz="2800">
                <a:solidFill>
                  <a:srgbClr val="0000FF"/>
                </a:solidFill>
                <a:latin typeface="Arial" charset="0"/>
                <a:ea typeface="ＭＳ Ｐゴシック" charset="0"/>
              </a:rPr>
              <a:t>Apple</a:t>
            </a:r>
            <a:r>
              <a:rPr lang="en-US" sz="2800">
                <a:latin typeface="Arial" charset="0"/>
                <a:ea typeface="ＭＳ Ｐゴシック" charset="0"/>
              </a:rPr>
              <a:t>, </a:t>
            </a:r>
            <a:r>
              <a:rPr lang="en-US" sz="2800">
                <a:solidFill>
                  <a:srgbClr val="0000FF"/>
                </a:solidFill>
                <a:latin typeface="Arial" charset="0"/>
                <a:ea typeface="ＭＳ Ｐゴシック" charset="0"/>
              </a:rPr>
              <a:t>Simple</a:t>
            </a:r>
            <a:r>
              <a:rPr lang="en-US" sz="2800">
                <a:latin typeface="Arial" charset="0"/>
                <a:ea typeface="ＭＳ Ｐゴシック" charset="0"/>
              </a:rPr>
              <a:t>) </a:t>
            </a:r>
          </a:p>
        </p:txBody>
      </p:sp>
    </p:spTree>
    <p:extLst>
      <p:ext uri="{BB962C8B-B14F-4D97-AF65-F5344CB8AC3E}">
        <p14:creationId xmlns:p14="http://schemas.microsoft.com/office/powerpoint/2010/main" val="2383673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64C0C73-EBD8-F74D-B3BD-E651696D043E}"/>
              </a:ext>
            </a:extLst>
          </p:cNvPr>
          <p:cNvSpPr>
            <a:spLocks noGrp="1" noChangeArrowheads="1"/>
          </p:cNvSpPr>
          <p:nvPr>
            <p:ph type="title"/>
          </p:nvPr>
        </p:nvSpPr>
        <p:spPr/>
        <p:txBody>
          <a:bodyPr/>
          <a:lstStyle/>
          <a:p>
            <a:pPr eaLnBrk="1" hangingPunct="1">
              <a:defRPr/>
            </a:pPr>
            <a:r>
              <a:rPr lang="en-US">
                <a:cs typeface="+mj-cs"/>
              </a:rPr>
              <a:t>Calculating edit distance</a:t>
            </a:r>
          </a:p>
        </p:txBody>
      </p:sp>
      <p:sp>
        <p:nvSpPr>
          <p:cNvPr id="31749" name="Text Box 5">
            <a:extLst>
              <a:ext uri="{FF2B5EF4-FFF2-40B4-BE49-F238E27FC236}">
                <a16:creationId xmlns:a16="http://schemas.microsoft.com/office/drawing/2014/main" id="{EA1412E1-80A7-A24D-9994-9CAB150D17E6}"/>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B</a:t>
            </a:r>
          </a:p>
        </p:txBody>
      </p:sp>
      <p:sp>
        <p:nvSpPr>
          <p:cNvPr id="31750" name="Text Box 6">
            <a:extLst>
              <a:ext uri="{FF2B5EF4-FFF2-40B4-BE49-F238E27FC236}">
                <a16:creationId xmlns:a16="http://schemas.microsoft.com/office/drawing/2014/main" id="{BD66DF14-0E3A-C044-9506-A2906BD5B16E}"/>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a:t>
            </a:r>
          </a:p>
        </p:txBody>
      </p:sp>
      <p:sp>
        <p:nvSpPr>
          <p:cNvPr id="31751" name="Text Box 7">
            <a:extLst>
              <a:ext uri="{FF2B5EF4-FFF2-40B4-BE49-F238E27FC236}">
                <a16:creationId xmlns:a16="http://schemas.microsoft.com/office/drawing/2014/main" id="{59E29B7E-CD2C-2845-96CD-9EADC3D63E0E}"/>
              </a:ext>
            </a:extLst>
          </p:cNvPr>
          <p:cNvSpPr txBox="1">
            <a:spLocks noChangeArrowheads="1"/>
          </p:cNvSpPr>
          <p:nvPr/>
        </p:nvSpPr>
        <p:spPr bwMode="auto">
          <a:xfrm>
            <a:off x="1911927" y="4876800"/>
            <a:ext cx="4412673"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FF0000"/>
                </a:solidFill>
                <a:latin typeface="Arial" charset="0"/>
                <a:ea typeface="ＭＳ Ｐゴシック" charset="0"/>
              </a:rPr>
              <a:t>Ideas? How can we break this into subproblems?</a:t>
            </a:r>
          </a:p>
        </p:txBody>
      </p:sp>
      <p:sp>
        <p:nvSpPr>
          <p:cNvPr id="6" name="Down Arrow 5">
            <a:extLst>
              <a:ext uri="{FF2B5EF4-FFF2-40B4-BE49-F238E27FC236}">
                <a16:creationId xmlns:a16="http://schemas.microsoft.com/office/drawing/2014/main" id="{318F3107-3347-C54A-B484-18E9DC0BFCB4}"/>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1692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E673747-A2C4-3F40-9D85-AE7C74FF9F54}"/>
              </a:ext>
            </a:extLst>
          </p:cNvPr>
          <p:cNvSpPr>
            <a:spLocks noGrp="1" noChangeArrowheads="1"/>
          </p:cNvSpPr>
          <p:nvPr>
            <p:ph type="title"/>
          </p:nvPr>
        </p:nvSpPr>
        <p:spPr/>
        <p:txBody>
          <a:bodyPr/>
          <a:lstStyle/>
          <a:p>
            <a:pPr eaLnBrk="1" hangingPunct="1">
              <a:defRPr/>
            </a:pPr>
            <a:r>
              <a:rPr lang="en-US">
                <a:cs typeface="+mj-cs"/>
              </a:rPr>
              <a:t>Calculating edit distance</a:t>
            </a:r>
          </a:p>
        </p:txBody>
      </p:sp>
      <p:sp>
        <p:nvSpPr>
          <p:cNvPr id="32772" name="Text Box 4">
            <a:extLst>
              <a:ext uri="{FF2B5EF4-FFF2-40B4-BE49-F238E27FC236}">
                <a16:creationId xmlns:a16="http://schemas.microsoft.com/office/drawing/2014/main" id="{A3E6B348-F034-B94C-A6CF-94F8A3DB1D15}"/>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32773" name="Text Box 5">
            <a:extLst>
              <a:ext uri="{FF2B5EF4-FFF2-40B4-BE49-F238E27FC236}">
                <a16:creationId xmlns:a16="http://schemas.microsoft.com/office/drawing/2014/main" id="{FE7C5721-2957-9240-80F7-5AA66A777FED}"/>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2779" name="Text Box 11">
            <a:extLst>
              <a:ext uri="{FF2B5EF4-FFF2-40B4-BE49-F238E27FC236}">
                <a16:creationId xmlns:a16="http://schemas.microsoft.com/office/drawing/2014/main" id="{2BB732F3-D0A2-4646-B308-3FC4E009BB88}"/>
              </a:ext>
            </a:extLst>
          </p:cNvPr>
          <p:cNvSpPr txBox="1">
            <a:spLocks noChangeArrowheads="1"/>
          </p:cNvSpPr>
          <p:nvPr/>
        </p:nvSpPr>
        <p:spPr bwMode="auto">
          <a:xfrm>
            <a:off x="1295400" y="4800600"/>
            <a:ext cx="5943600" cy="1600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9E00"/>
                </a:solidFill>
                <a:latin typeface="Arial" charset="0"/>
                <a:ea typeface="ＭＳ Ｐゴシック" charset="0"/>
              </a:rPr>
              <a:t>After all of the operations, X needs to equal Y</a:t>
            </a:r>
          </a:p>
          <a:p>
            <a:pPr>
              <a:spcBef>
                <a:spcPct val="50000"/>
              </a:spcBef>
              <a:defRPr/>
            </a:pPr>
            <a:r>
              <a:rPr lang="en-US" sz="2800" dirty="0">
                <a:solidFill>
                  <a:srgbClr val="FF9E00"/>
                </a:solidFill>
                <a:latin typeface="Arial" charset="0"/>
                <a:ea typeface="ＭＳ Ｐゴシック" charset="0"/>
              </a:rPr>
              <a:t>Start with the last two characters</a:t>
            </a:r>
          </a:p>
        </p:txBody>
      </p:sp>
      <p:sp>
        <p:nvSpPr>
          <p:cNvPr id="2" name="Down Arrow 1">
            <a:extLst>
              <a:ext uri="{FF2B5EF4-FFF2-40B4-BE49-F238E27FC236}">
                <a16:creationId xmlns:a16="http://schemas.microsoft.com/office/drawing/2014/main" id="{FA245057-42DF-C94A-B6A2-4270B079426F}"/>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5778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504E076-D117-EE4A-AF86-3161D8BB3BF2}"/>
              </a:ext>
            </a:extLst>
          </p:cNvPr>
          <p:cNvSpPr>
            <a:spLocks noGrp="1" noChangeArrowheads="1"/>
          </p:cNvSpPr>
          <p:nvPr>
            <p:ph type="title"/>
          </p:nvPr>
        </p:nvSpPr>
        <p:spPr/>
        <p:txBody>
          <a:bodyPr/>
          <a:lstStyle/>
          <a:p>
            <a:pPr eaLnBrk="1" hangingPunct="1">
              <a:defRPr/>
            </a:pPr>
            <a:r>
              <a:rPr lang="en-US">
                <a:cs typeface="+mj-cs"/>
              </a:rPr>
              <a:t>Calculating edit distance</a:t>
            </a:r>
          </a:p>
        </p:txBody>
      </p:sp>
      <p:sp>
        <p:nvSpPr>
          <p:cNvPr id="40963" name="Text Box 3">
            <a:extLst>
              <a:ext uri="{FF2B5EF4-FFF2-40B4-BE49-F238E27FC236}">
                <a16:creationId xmlns:a16="http://schemas.microsoft.com/office/drawing/2014/main" id="{1E02715C-F091-594F-AA1C-3E90873A07AF}"/>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40964" name="Text Box 4">
            <a:extLst>
              <a:ext uri="{FF2B5EF4-FFF2-40B4-BE49-F238E27FC236}">
                <a16:creationId xmlns:a16="http://schemas.microsoft.com/office/drawing/2014/main" id="{4829B34A-0016-294D-B96B-F2BB3218B324}"/>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0967" name="Text Box 7">
            <a:extLst>
              <a:ext uri="{FF2B5EF4-FFF2-40B4-BE49-F238E27FC236}">
                <a16:creationId xmlns:a16="http://schemas.microsoft.com/office/drawing/2014/main" id="{89A1D1DC-E39A-644E-890C-796222CB37B2}"/>
              </a:ext>
            </a:extLst>
          </p:cNvPr>
          <p:cNvSpPr txBox="1">
            <a:spLocks noChangeArrowheads="1"/>
          </p:cNvSpPr>
          <p:nvPr/>
        </p:nvSpPr>
        <p:spPr bwMode="auto">
          <a:xfrm>
            <a:off x="283029" y="4845050"/>
            <a:ext cx="3276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rPr>
              <a:t>Operations:</a:t>
            </a:r>
          </a:p>
        </p:txBody>
      </p:sp>
      <p:sp>
        <p:nvSpPr>
          <p:cNvPr id="40968" name="Text Box 8">
            <a:extLst>
              <a:ext uri="{FF2B5EF4-FFF2-40B4-BE49-F238E27FC236}">
                <a16:creationId xmlns:a16="http://schemas.microsoft.com/office/drawing/2014/main" id="{F7EAE84A-574C-0948-919C-D17683FC31B0}"/>
              </a:ext>
            </a:extLst>
          </p:cNvPr>
          <p:cNvSpPr txBox="1">
            <a:spLocks noChangeArrowheads="1"/>
          </p:cNvSpPr>
          <p:nvPr/>
        </p:nvSpPr>
        <p:spPr bwMode="auto">
          <a:xfrm>
            <a:off x="2264229" y="4845050"/>
            <a:ext cx="1447800"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Insert</a:t>
            </a:r>
          </a:p>
          <a:p>
            <a:pPr>
              <a:spcBef>
                <a:spcPct val="50000"/>
              </a:spcBef>
              <a:defRPr/>
            </a:pPr>
            <a:r>
              <a:rPr lang="en-US" sz="2000">
                <a:solidFill>
                  <a:srgbClr val="FF0000"/>
                </a:solidFill>
                <a:latin typeface="Arial" charset="0"/>
                <a:ea typeface="ＭＳ Ｐゴシック" charset="0"/>
              </a:rPr>
              <a:t>Delete</a:t>
            </a:r>
          </a:p>
          <a:p>
            <a:pPr>
              <a:spcBef>
                <a:spcPct val="50000"/>
              </a:spcBef>
              <a:defRPr/>
            </a:pPr>
            <a:r>
              <a:rPr lang="en-US" sz="2000">
                <a:solidFill>
                  <a:srgbClr val="FF0000"/>
                </a:solidFill>
                <a:latin typeface="Arial" charset="0"/>
                <a:ea typeface="ＭＳ Ｐゴシック" charset="0"/>
              </a:rPr>
              <a:t>Substitute</a:t>
            </a:r>
          </a:p>
        </p:txBody>
      </p:sp>
      <p:sp>
        <p:nvSpPr>
          <p:cNvPr id="11" name="Down Arrow 10">
            <a:extLst>
              <a:ext uri="{FF2B5EF4-FFF2-40B4-BE49-F238E27FC236}">
                <a16:creationId xmlns:a16="http://schemas.microsoft.com/office/drawing/2014/main" id="{71264FC6-0A43-0546-9E11-6F3B3FD08EFB}"/>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9596F0-CC6F-D944-8EA4-56F9AED50431}"/>
              </a:ext>
            </a:extLst>
          </p:cNvPr>
          <p:cNvSpPr txBox="1"/>
          <p:nvPr/>
        </p:nvSpPr>
        <p:spPr>
          <a:xfrm>
            <a:off x="4402994" y="5043487"/>
            <a:ext cx="4363054" cy="830997"/>
          </a:xfrm>
          <a:prstGeom prst="rect">
            <a:avLst/>
          </a:prstGeom>
          <a:noFill/>
        </p:spPr>
        <p:txBody>
          <a:bodyPr wrap="none" rtlCol="0">
            <a:spAutoFit/>
          </a:bodyPr>
          <a:lstStyle/>
          <a:p>
            <a:r>
              <a:rPr lang="en-US" sz="2400" dirty="0">
                <a:solidFill>
                  <a:srgbClr val="FF0000"/>
                </a:solidFill>
              </a:rPr>
              <a:t>Assume they’re different</a:t>
            </a:r>
          </a:p>
          <a:p>
            <a:r>
              <a:rPr lang="en-US" sz="2400" dirty="0">
                <a:solidFill>
                  <a:srgbClr val="FF0000"/>
                </a:solidFill>
              </a:rPr>
              <a:t>How can we make them the same?</a:t>
            </a:r>
          </a:p>
        </p:txBody>
      </p:sp>
    </p:spTree>
    <p:extLst>
      <p:ext uri="{BB962C8B-B14F-4D97-AF65-F5344CB8AC3E}">
        <p14:creationId xmlns:p14="http://schemas.microsoft.com/office/powerpoint/2010/main" val="4965610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07E02E-61E9-4347-9604-9E056FF2656D}"/>
              </a:ext>
            </a:extLst>
          </p:cNvPr>
          <p:cNvSpPr>
            <a:spLocks noGrp="1" noChangeArrowheads="1"/>
          </p:cNvSpPr>
          <p:nvPr>
            <p:ph type="title"/>
          </p:nvPr>
        </p:nvSpPr>
        <p:spPr/>
        <p:txBody>
          <a:bodyPr/>
          <a:lstStyle/>
          <a:p>
            <a:pPr eaLnBrk="1" hangingPunct="1">
              <a:defRPr/>
            </a:pPr>
            <a:r>
              <a:rPr lang="en-US">
                <a:cs typeface="+mj-cs"/>
              </a:rPr>
              <a:t>Insert</a:t>
            </a:r>
          </a:p>
        </p:txBody>
      </p:sp>
      <p:sp>
        <p:nvSpPr>
          <p:cNvPr id="38915" name="Text Box 3">
            <a:extLst>
              <a:ext uri="{FF2B5EF4-FFF2-40B4-BE49-F238E27FC236}">
                <a16:creationId xmlns:a16="http://schemas.microsoft.com/office/drawing/2014/main" id="{43814F42-6D26-F345-BBAD-A24A4CED99F8}"/>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38916" name="Text Box 4">
            <a:extLst>
              <a:ext uri="{FF2B5EF4-FFF2-40B4-BE49-F238E27FC236}">
                <a16:creationId xmlns:a16="http://schemas.microsoft.com/office/drawing/2014/main" id="{91DCC2FF-C65B-9A4D-9E4A-2B109E24A837}"/>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8921" name="Oval 9">
            <a:extLst>
              <a:ext uri="{FF2B5EF4-FFF2-40B4-BE49-F238E27FC236}">
                <a16:creationId xmlns:a16="http://schemas.microsoft.com/office/drawing/2014/main" id="{4A4CAD09-C45F-E248-A0DE-50C3C8D1E3D3}"/>
              </a:ext>
            </a:extLst>
          </p:cNvPr>
          <p:cNvSpPr>
            <a:spLocks noChangeArrowheads="1"/>
          </p:cNvSpPr>
          <p:nvPr/>
        </p:nvSpPr>
        <p:spPr bwMode="auto">
          <a:xfrm>
            <a:off x="4953000" y="3352800"/>
            <a:ext cx="533400" cy="6858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E7A1904B-798E-D74F-8EB1-6B6A6F778CEE}"/>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2651E9-FF79-9846-BD30-A39E7ACEE90B}"/>
              </a:ext>
            </a:extLst>
          </p:cNvPr>
          <p:cNvSpPr txBox="1"/>
          <p:nvPr/>
        </p:nvSpPr>
        <p:spPr>
          <a:xfrm>
            <a:off x="1235183" y="5145559"/>
            <a:ext cx="6600077" cy="523220"/>
          </a:xfrm>
          <a:prstGeom prst="rect">
            <a:avLst/>
          </a:prstGeom>
          <a:noFill/>
        </p:spPr>
        <p:txBody>
          <a:bodyPr wrap="none" rtlCol="0">
            <a:spAutoFit/>
          </a:bodyPr>
          <a:lstStyle/>
          <a:p>
            <a:r>
              <a:rPr lang="en-US" sz="2800" dirty="0">
                <a:solidFill>
                  <a:srgbClr val="FF0000"/>
                </a:solidFill>
              </a:rPr>
              <a:t>How can we use insert to transform X into Y? </a:t>
            </a:r>
          </a:p>
        </p:txBody>
      </p:sp>
    </p:spTree>
    <p:extLst>
      <p:ext uri="{BB962C8B-B14F-4D97-AF65-F5344CB8AC3E}">
        <p14:creationId xmlns:p14="http://schemas.microsoft.com/office/powerpoint/2010/main" val="2674871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07E02E-61E9-4347-9604-9E056FF2656D}"/>
              </a:ext>
            </a:extLst>
          </p:cNvPr>
          <p:cNvSpPr>
            <a:spLocks noGrp="1" noChangeArrowheads="1"/>
          </p:cNvSpPr>
          <p:nvPr>
            <p:ph type="title"/>
          </p:nvPr>
        </p:nvSpPr>
        <p:spPr/>
        <p:txBody>
          <a:bodyPr/>
          <a:lstStyle/>
          <a:p>
            <a:pPr eaLnBrk="1" hangingPunct="1">
              <a:defRPr/>
            </a:pPr>
            <a:r>
              <a:rPr lang="en-US">
                <a:cs typeface="+mj-cs"/>
              </a:rPr>
              <a:t>Insert</a:t>
            </a:r>
          </a:p>
        </p:txBody>
      </p:sp>
      <p:sp>
        <p:nvSpPr>
          <p:cNvPr id="38915" name="Text Box 3">
            <a:extLst>
              <a:ext uri="{FF2B5EF4-FFF2-40B4-BE49-F238E27FC236}">
                <a16:creationId xmlns:a16="http://schemas.microsoft.com/office/drawing/2014/main" id="{43814F42-6D26-F345-BBAD-A24A4CED99F8}"/>
              </a:ext>
            </a:extLst>
          </p:cNvPr>
          <p:cNvSpPr txBox="1">
            <a:spLocks noChangeArrowheads="1"/>
          </p:cNvSpPr>
          <p:nvPr/>
        </p:nvSpPr>
        <p:spPr bwMode="auto">
          <a:xfrm>
            <a:off x="1600199" y="1889125"/>
            <a:ext cx="5275613"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r>
              <a:rPr lang="en-US" sz="4000" dirty="0">
                <a:solidFill>
                  <a:srgbClr val="0000FF"/>
                </a:solidFill>
                <a:latin typeface="Arial" charset="0"/>
                <a:ea typeface="ＭＳ Ｐゴシック" charset="0"/>
              </a:rPr>
              <a:t> </a:t>
            </a:r>
            <a:r>
              <a:rPr lang="en-US" sz="4000" b="1" dirty="0">
                <a:solidFill>
                  <a:schemeClr val="bg2">
                    <a:lumMod val="50000"/>
                  </a:schemeClr>
                </a:solidFill>
                <a:latin typeface="Arial" charset="0"/>
                <a:ea typeface="ＭＳ Ｐゴシック" charset="0"/>
              </a:rPr>
              <a:t>?</a:t>
            </a:r>
            <a:endParaRPr lang="en-US" sz="4000" dirty="0">
              <a:solidFill>
                <a:srgbClr val="0000FF"/>
              </a:solidFill>
              <a:latin typeface="Arial" charset="0"/>
              <a:ea typeface="ＭＳ Ｐゴシック" charset="0"/>
            </a:endParaRPr>
          </a:p>
        </p:txBody>
      </p:sp>
      <p:sp>
        <p:nvSpPr>
          <p:cNvPr id="38916" name="Text Box 4">
            <a:extLst>
              <a:ext uri="{FF2B5EF4-FFF2-40B4-BE49-F238E27FC236}">
                <a16:creationId xmlns:a16="http://schemas.microsoft.com/office/drawing/2014/main" id="{91DCC2FF-C65B-9A4D-9E4A-2B109E24A837}"/>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8921" name="Oval 9">
            <a:extLst>
              <a:ext uri="{FF2B5EF4-FFF2-40B4-BE49-F238E27FC236}">
                <a16:creationId xmlns:a16="http://schemas.microsoft.com/office/drawing/2014/main" id="{4A4CAD09-C45F-E248-A0DE-50C3C8D1E3D3}"/>
              </a:ext>
            </a:extLst>
          </p:cNvPr>
          <p:cNvSpPr>
            <a:spLocks noChangeArrowheads="1"/>
          </p:cNvSpPr>
          <p:nvPr/>
        </p:nvSpPr>
        <p:spPr bwMode="auto">
          <a:xfrm>
            <a:off x="4953000" y="3352800"/>
            <a:ext cx="533400" cy="6858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E7A1904B-798E-D74F-8EB1-6B6A6F778CEE}"/>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2651E9-FF79-9846-BD30-A39E7ACEE90B}"/>
              </a:ext>
            </a:extLst>
          </p:cNvPr>
          <p:cNvSpPr txBox="1"/>
          <p:nvPr/>
        </p:nvSpPr>
        <p:spPr>
          <a:xfrm>
            <a:off x="1235183" y="5145559"/>
            <a:ext cx="6493444" cy="523220"/>
          </a:xfrm>
          <a:prstGeom prst="rect">
            <a:avLst/>
          </a:prstGeom>
          <a:noFill/>
        </p:spPr>
        <p:txBody>
          <a:bodyPr wrap="none" rtlCol="0">
            <a:spAutoFit/>
          </a:bodyPr>
          <a:lstStyle/>
          <a:p>
            <a:r>
              <a:rPr lang="en-US" sz="2800" dirty="0">
                <a:solidFill>
                  <a:srgbClr val="00B050"/>
                </a:solidFill>
              </a:rPr>
              <a:t>insert the last character of Y to the end of X</a:t>
            </a:r>
          </a:p>
        </p:txBody>
      </p:sp>
    </p:spTree>
    <p:extLst>
      <p:ext uri="{BB962C8B-B14F-4D97-AF65-F5344CB8AC3E}">
        <p14:creationId xmlns:p14="http://schemas.microsoft.com/office/powerpoint/2010/main" val="2865357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07E02E-61E9-4347-9604-9E056FF2656D}"/>
              </a:ext>
            </a:extLst>
          </p:cNvPr>
          <p:cNvSpPr>
            <a:spLocks noGrp="1" noChangeArrowheads="1"/>
          </p:cNvSpPr>
          <p:nvPr>
            <p:ph type="title"/>
          </p:nvPr>
        </p:nvSpPr>
        <p:spPr/>
        <p:txBody>
          <a:bodyPr/>
          <a:lstStyle/>
          <a:p>
            <a:pPr eaLnBrk="1" hangingPunct="1">
              <a:defRPr/>
            </a:pPr>
            <a:r>
              <a:rPr lang="en-US">
                <a:cs typeface="+mj-cs"/>
              </a:rPr>
              <a:t>Insert</a:t>
            </a:r>
          </a:p>
        </p:txBody>
      </p:sp>
      <p:sp>
        <p:nvSpPr>
          <p:cNvPr id="38915" name="Text Box 3">
            <a:extLst>
              <a:ext uri="{FF2B5EF4-FFF2-40B4-BE49-F238E27FC236}">
                <a16:creationId xmlns:a16="http://schemas.microsoft.com/office/drawing/2014/main" id="{43814F42-6D26-F345-BBAD-A24A4CED99F8}"/>
              </a:ext>
            </a:extLst>
          </p:cNvPr>
          <p:cNvSpPr txBox="1">
            <a:spLocks noChangeArrowheads="1"/>
          </p:cNvSpPr>
          <p:nvPr/>
        </p:nvSpPr>
        <p:spPr bwMode="auto">
          <a:xfrm>
            <a:off x="1600200" y="1889125"/>
            <a:ext cx="501435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r>
              <a:rPr lang="en-US" sz="4000" dirty="0">
                <a:solidFill>
                  <a:srgbClr val="0000FF"/>
                </a:solidFill>
                <a:latin typeface="Arial" charset="0"/>
                <a:ea typeface="ＭＳ Ｐゴシック" charset="0"/>
              </a:rPr>
              <a:t> </a:t>
            </a:r>
            <a:r>
              <a:rPr lang="en-US" sz="4000" b="1" dirty="0">
                <a:solidFill>
                  <a:schemeClr val="bg2">
                    <a:lumMod val="50000"/>
                  </a:schemeClr>
                </a:solidFill>
                <a:latin typeface="Arial" charset="0"/>
                <a:ea typeface="ＭＳ Ｐゴシック" charset="0"/>
              </a:rPr>
              <a:t>?</a:t>
            </a:r>
            <a:endParaRPr lang="en-US" sz="4000" dirty="0">
              <a:solidFill>
                <a:srgbClr val="0000FF"/>
              </a:solidFill>
              <a:latin typeface="Arial" charset="0"/>
              <a:ea typeface="ＭＳ Ｐゴシック" charset="0"/>
            </a:endParaRPr>
          </a:p>
        </p:txBody>
      </p:sp>
      <p:sp>
        <p:nvSpPr>
          <p:cNvPr id="38916" name="Text Box 4">
            <a:extLst>
              <a:ext uri="{FF2B5EF4-FFF2-40B4-BE49-F238E27FC236}">
                <a16:creationId xmlns:a16="http://schemas.microsoft.com/office/drawing/2014/main" id="{91DCC2FF-C65B-9A4D-9E4A-2B109E24A837}"/>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8921" name="Oval 9">
            <a:extLst>
              <a:ext uri="{FF2B5EF4-FFF2-40B4-BE49-F238E27FC236}">
                <a16:creationId xmlns:a16="http://schemas.microsoft.com/office/drawing/2014/main" id="{4A4CAD09-C45F-E248-A0DE-50C3C8D1E3D3}"/>
              </a:ext>
            </a:extLst>
          </p:cNvPr>
          <p:cNvSpPr>
            <a:spLocks noChangeArrowheads="1"/>
          </p:cNvSpPr>
          <p:nvPr/>
        </p:nvSpPr>
        <p:spPr bwMode="auto">
          <a:xfrm>
            <a:off x="4953000" y="3352800"/>
            <a:ext cx="533400" cy="6858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E7A1904B-798E-D74F-8EB1-6B6A6F778CEE}"/>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E2651E9-FF79-9846-BD30-A39E7ACEE90B}"/>
              </a:ext>
            </a:extLst>
          </p:cNvPr>
          <p:cNvSpPr txBox="1"/>
          <p:nvPr/>
        </p:nvSpPr>
        <p:spPr>
          <a:xfrm>
            <a:off x="1235183" y="5145559"/>
            <a:ext cx="6077882" cy="523220"/>
          </a:xfrm>
          <a:prstGeom prst="rect">
            <a:avLst/>
          </a:prstGeom>
          <a:noFill/>
        </p:spPr>
        <p:txBody>
          <a:bodyPr wrap="none" rtlCol="0">
            <a:spAutoFit/>
          </a:bodyPr>
          <a:lstStyle/>
          <a:p>
            <a:r>
              <a:rPr lang="en-US" sz="2800" dirty="0">
                <a:solidFill>
                  <a:srgbClr val="FF0000"/>
                </a:solidFill>
              </a:rPr>
              <a:t>How does this make the problem smaller?</a:t>
            </a:r>
          </a:p>
        </p:txBody>
      </p:sp>
    </p:spTree>
    <p:extLst>
      <p:ext uri="{BB962C8B-B14F-4D97-AF65-F5344CB8AC3E}">
        <p14:creationId xmlns:p14="http://schemas.microsoft.com/office/powerpoint/2010/main" val="10387987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92BBA51-61EA-E241-B01E-4887BE19C573}"/>
              </a:ext>
            </a:extLst>
          </p:cNvPr>
          <p:cNvSpPr>
            <a:spLocks noGrp="1" noChangeArrowheads="1"/>
          </p:cNvSpPr>
          <p:nvPr>
            <p:ph type="title"/>
          </p:nvPr>
        </p:nvSpPr>
        <p:spPr/>
        <p:txBody>
          <a:bodyPr/>
          <a:lstStyle/>
          <a:p>
            <a:pPr eaLnBrk="1" hangingPunct="1">
              <a:defRPr/>
            </a:pPr>
            <a:r>
              <a:rPr lang="en-US">
                <a:cs typeface="+mj-cs"/>
              </a:rPr>
              <a:t>Insert</a:t>
            </a:r>
          </a:p>
        </p:txBody>
      </p:sp>
      <p:sp>
        <p:nvSpPr>
          <p:cNvPr id="41987" name="Text Box 3">
            <a:extLst>
              <a:ext uri="{FF2B5EF4-FFF2-40B4-BE49-F238E27FC236}">
                <a16:creationId xmlns:a16="http://schemas.microsoft.com/office/drawing/2014/main" id="{5DB98328-03EF-0941-9E3A-9BB1F69F77A1}"/>
              </a:ext>
            </a:extLst>
          </p:cNvPr>
          <p:cNvSpPr txBox="1">
            <a:spLocks noChangeArrowheads="1"/>
          </p:cNvSpPr>
          <p:nvPr/>
        </p:nvSpPr>
        <p:spPr bwMode="auto">
          <a:xfrm>
            <a:off x="1600200" y="1889125"/>
            <a:ext cx="5299364"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r>
              <a:rPr lang="en-US" sz="4000" dirty="0">
                <a:solidFill>
                  <a:srgbClr val="0000FF"/>
                </a:solidFill>
                <a:latin typeface="Arial" charset="0"/>
                <a:ea typeface="ＭＳ Ｐゴシック" charset="0"/>
              </a:rPr>
              <a:t> </a:t>
            </a:r>
            <a:r>
              <a:rPr lang="en-US" sz="4000" b="1" dirty="0">
                <a:solidFill>
                  <a:schemeClr val="bg2">
                    <a:lumMod val="50000"/>
                  </a:schemeClr>
                </a:solidFill>
                <a:latin typeface="Arial" charset="0"/>
                <a:ea typeface="ＭＳ Ｐゴシック" charset="0"/>
              </a:rPr>
              <a:t>?</a:t>
            </a:r>
            <a:endParaRPr lang="en-US" sz="4000" dirty="0">
              <a:solidFill>
                <a:srgbClr val="0000FF"/>
              </a:solidFill>
              <a:latin typeface="Arial" charset="0"/>
              <a:ea typeface="ＭＳ Ｐゴシック" charset="0"/>
            </a:endParaRPr>
          </a:p>
        </p:txBody>
      </p:sp>
      <p:sp>
        <p:nvSpPr>
          <p:cNvPr id="41988" name="Text Box 4">
            <a:extLst>
              <a:ext uri="{FF2B5EF4-FFF2-40B4-BE49-F238E27FC236}">
                <a16:creationId xmlns:a16="http://schemas.microsoft.com/office/drawing/2014/main" id="{FDA5F075-A01D-B345-AD51-D3DE91691E39}"/>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1992" name="Rectangle 8">
            <a:extLst>
              <a:ext uri="{FF2B5EF4-FFF2-40B4-BE49-F238E27FC236}">
                <a16:creationId xmlns:a16="http://schemas.microsoft.com/office/drawing/2014/main" id="{4533C695-52ED-584F-919F-84C6217F41E6}"/>
              </a:ext>
            </a:extLst>
          </p:cNvPr>
          <p:cNvSpPr>
            <a:spLocks noChangeArrowheads="1"/>
          </p:cNvSpPr>
          <p:nvPr/>
        </p:nvSpPr>
        <p:spPr bwMode="auto">
          <a:xfrm>
            <a:off x="2590800" y="3429000"/>
            <a:ext cx="233746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93" name="Rectangle 9">
            <a:extLst>
              <a:ext uri="{FF2B5EF4-FFF2-40B4-BE49-F238E27FC236}">
                <a16:creationId xmlns:a16="http://schemas.microsoft.com/office/drawing/2014/main" id="{565B44F9-00DE-734E-B615-4582D46F72E2}"/>
              </a:ext>
            </a:extLst>
          </p:cNvPr>
          <p:cNvSpPr>
            <a:spLocks noChangeArrowheads="1"/>
          </p:cNvSpPr>
          <p:nvPr/>
        </p:nvSpPr>
        <p:spPr bwMode="auto">
          <a:xfrm>
            <a:off x="2590800" y="1981200"/>
            <a:ext cx="3168732"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1994" name="Text Box 10">
            <a:extLst>
              <a:ext uri="{FF2B5EF4-FFF2-40B4-BE49-F238E27FC236}">
                <a16:creationId xmlns:a16="http://schemas.microsoft.com/office/drawing/2014/main" id="{80618A0F-9AF5-EE4C-AA68-754D7B4487BB}"/>
              </a:ext>
            </a:extLst>
          </p:cNvPr>
          <p:cNvSpPr txBox="1">
            <a:spLocks noChangeArrowheads="1"/>
          </p:cNvSpPr>
          <p:nvPr/>
        </p:nvSpPr>
        <p:spPr bwMode="auto">
          <a:xfrm>
            <a:off x="3505200" y="26670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Edit</a:t>
            </a:r>
          </a:p>
        </p:txBody>
      </p:sp>
      <p:graphicFrame>
        <p:nvGraphicFramePr>
          <p:cNvPr id="74759" name="Object 11">
            <a:extLst>
              <a:ext uri="{FF2B5EF4-FFF2-40B4-BE49-F238E27FC236}">
                <a16:creationId xmlns:a16="http://schemas.microsoft.com/office/drawing/2014/main" id="{4A0110E1-5585-3A4E-80BE-D14F91F1919F}"/>
              </a:ext>
            </a:extLst>
          </p:cNvPr>
          <p:cNvGraphicFramePr>
            <a:graphicFrameLocks noChangeAspect="1"/>
          </p:cNvGraphicFramePr>
          <p:nvPr/>
        </p:nvGraphicFramePr>
        <p:xfrm>
          <a:off x="1371600" y="5334000"/>
          <a:ext cx="6019800" cy="652463"/>
        </p:xfrm>
        <a:graphic>
          <a:graphicData uri="http://schemas.openxmlformats.org/presentationml/2006/ole">
            <mc:AlternateContent xmlns:mc="http://schemas.openxmlformats.org/markup-compatibility/2006">
              <mc:Choice xmlns:v="urn:schemas-microsoft-com:vml" Requires="v">
                <p:oleObj name="Equation" r:id="rId2" imgW="48564800" imgH="5270500" progId="Equation.3">
                  <p:embed/>
                </p:oleObj>
              </mc:Choice>
              <mc:Fallback>
                <p:oleObj name="Equation" r:id="rId2" imgW="48564800" imgH="5270500" progId="Equation.3">
                  <p:embed/>
                  <p:pic>
                    <p:nvPicPr>
                      <p:cNvPr id="74759" name="Object 11">
                        <a:extLst>
                          <a:ext uri="{FF2B5EF4-FFF2-40B4-BE49-F238E27FC236}">
                            <a16:creationId xmlns:a16="http://schemas.microsoft.com/office/drawing/2014/main" id="{4A0110E1-5585-3A4E-80BE-D14F91F19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0"/>
                        <a:ext cx="60198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759499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28BA53D-B85C-B04F-8444-BFEBF912BFA0}"/>
              </a:ext>
            </a:extLst>
          </p:cNvPr>
          <p:cNvSpPr>
            <a:spLocks noGrp="1" noChangeArrowheads="1"/>
          </p:cNvSpPr>
          <p:nvPr>
            <p:ph type="title"/>
          </p:nvPr>
        </p:nvSpPr>
        <p:spPr/>
        <p:txBody>
          <a:bodyPr/>
          <a:lstStyle/>
          <a:p>
            <a:pPr eaLnBrk="1" hangingPunct="1">
              <a:defRPr/>
            </a:pPr>
            <a:r>
              <a:rPr lang="en-US" dirty="0">
                <a:cs typeface="+mj-cs"/>
              </a:rPr>
              <a:t>Delete</a:t>
            </a:r>
          </a:p>
        </p:txBody>
      </p:sp>
      <p:sp>
        <p:nvSpPr>
          <p:cNvPr id="35843" name="Text Box 3">
            <a:extLst>
              <a:ext uri="{FF2B5EF4-FFF2-40B4-BE49-F238E27FC236}">
                <a16:creationId xmlns:a16="http://schemas.microsoft.com/office/drawing/2014/main" id="{C3141968-06E7-B946-B1BF-F4623751D827}"/>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35844" name="Text Box 4">
            <a:extLst>
              <a:ext uri="{FF2B5EF4-FFF2-40B4-BE49-F238E27FC236}">
                <a16:creationId xmlns:a16="http://schemas.microsoft.com/office/drawing/2014/main" id="{A7620252-330A-6E4D-A506-3CB7B8914056}"/>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35853" name="Oval 13">
            <a:extLst>
              <a:ext uri="{FF2B5EF4-FFF2-40B4-BE49-F238E27FC236}">
                <a16:creationId xmlns:a16="http://schemas.microsoft.com/office/drawing/2014/main" id="{7B6B07BA-768C-C842-9684-546BBA81CAC6}"/>
              </a:ext>
            </a:extLst>
          </p:cNvPr>
          <p:cNvSpPr>
            <a:spLocks noChangeArrowheads="1"/>
          </p:cNvSpPr>
          <p:nvPr/>
        </p:nvSpPr>
        <p:spPr bwMode="auto">
          <a:xfrm>
            <a:off x="5410200" y="1828800"/>
            <a:ext cx="533400" cy="7620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Down Arrow 9">
            <a:extLst>
              <a:ext uri="{FF2B5EF4-FFF2-40B4-BE49-F238E27FC236}">
                <a16:creationId xmlns:a16="http://schemas.microsoft.com/office/drawing/2014/main" id="{3AAFA4A9-0AF1-3745-B0C1-B3A5AB78149A}"/>
              </a:ext>
            </a:extLst>
          </p:cNvPr>
          <p:cNvSpPr/>
          <p:nvPr/>
        </p:nvSpPr>
        <p:spPr>
          <a:xfrm>
            <a:off x="3536867" y="2638280"/>
            <a:ext cx="546265" cy="651164"/>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096047-AD48-1D4E-9874-F48AE57E988B}"/>
              </a:ext>
            </a:extLst>
          </p:cNvPr>
          <p:cNvSpPr txBox="1"/>
          <p:nvPr/>
        </p:nvSpPr>
        <p:spPr>
          <a:xfrm>
            <a:off x="1235183" y="5145559"/>
            <a:ext cx="6753195" cy="523220"/>
          </a:xfrm>
          <a:prstGeom prst="rect">
            <a:avLst/>
          </a:prstGeom>
          <a:noFill/>
        </p:spPr>
        <p:txBody>
          <a:bodyPr wrap="none" rtlCol="0">
            <a:spAutoFit/>
          </a:bodyPr>
          <a:lstStyle/>
          <a:p>
            <a:r>
              <a:rPr lang="en-US" sz="2800" dirty="0">
                <a:solidFill>
                  <a:srgbClr val="FF0000"/>
                </a:solidFill>
              </a:rPr>
              <a:t>How can we use delete to transform X into Y? </a:t>
            </a:r>
          </a:p>
        </p:txBody>
      </p:sp>
    </p:spTree>
    <p:extLst>
      <p:ext uri="{BB962C8B-B14F-4D97-AF65-F5344CB8AC3E}">
        <p14:creationId xmlns:p14="http://schemas.microsoft.com/office/powerpoint/2010/main" val="407331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DDD9ECD-3D0A-EB4A-9A35-F0886CE38A36}"/>
              </a:ext>
            </a:extLst>
          </p:cNvPr>
          <p:cNvSpPr>
            <a:spLocks noGrp="1" noChangeArrowheads="1"/>
          </p:cNvSpPr>
          <p:nvPr>
            <p:ph type="title"/>
          </p:nvPr>
        </p:nvSpPr>
        <p:spPr/>
        <p:txBody>
          <a:bodyPr/>
          <a:lstStyle/>
          <a:p>
            <a:pPr eaLnBrk="1" hangingPunct="1">
              <a:defRPr/>
            </a:pPr>
            <a:r>
              <a:rPr lang="en-US">
                <a:cs typeface="+mj-cs"/>
              </a:rPr>
              <a:t>Delete</a:t>
            </a:r>
          </a:p>
        </p:txBody>
      </p:sp>
      <p:sp>
        <p:nvSpPr>
          <p:cNvPr id="36867" name="Text Box 3">
            <a:extLst>
              <a:ext uri="{FF2B5EF4-FFF2-40B4-BE49-F238E27FC236}">
                <a16:creationId xmlns:a16="http://schemas.microsoft.com/office/drawing/2014/main" id="{556F0195-38D0-444D-8970-405D583AFADC}"/>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endParaRPr lang="en-US" sz="4000" b="1" dirty="0">
              <a:solidFill>
                <a:srgbClr val="00B050"/>
              </a:solidFill>
              <a:latin typeface="Arial" charset="0"/>
              <a:ea typeface="ＭＳ Ｐゴシック" charset="0"/>
            </a:endParaRPr>
          </a:p>
        </p:txBody>
      </p:sp>
      <p:sp>
        <p:nvSpPr>
          <p:cNvPr id="36868" name="Text Box 4">
            <a:extLst>
              <a:ext uri="{FF2B5EF4-FFF2-40B4-BE49-F238E27FC236}">
                <a16:creationId xmlns:a16="http://schemas.microsoft.com/office/drawing/2014/main" id="{A7F2C917-C274-3443-A56B-D682D492833C}"/>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graphicFrame>
        <p:nvGraphicFramePr>
          <p:cNvPr id="76804" name="Object 7">
            <a:extLst>
              <a:ext uri="{FF2B5EF4-FFF2-40B4-BE49-F238E27FC236}">
                <a16:creationId xmlns:a16="http://schemas.microsoft.com/office/drawing/2014/main" id="{9727101D-A944-AE44-98B6-8861B78EDD10}"/>
              </a:ext>
            </a:extLst>
          </p:cNvPr>
          <p:cNvGraphicFramePr>
            <a:graphicFrameLocks noChangeAspect="1"/>
          </p:cNvGraphicFramePr>
          <p:nvPr/>
        </p:nvGraphicFramePr>
        <p:xfrm>
          <a:off x="1371600" y="5334000"/>
          <a:ext cx="6019800" cy="652463"/>
        </p:xfrm>
        <a:graphic>
          <a:graphicData uri="http://schemas.openxmlformats.org/presentationml/2006/ole">
            <mc:AlternateContent xmlns:mc="http://schemas.openxmlformats.org/markup-compatibility/2006">
              <mc:Choice xmlns:v="urn:schemas-microsoft-com:vml" Requires="v">
                <p:oleObj name="Equation" r:id="rId2" imgW="48564800" imgH="5270500" progId="Equation.3">
                  <p:embed/>
                </p:oleObj>
              </mc:Choice>
              <mc:Fallback>
                <p:oleObj name="Equation" r:id="rId2" imgW="48564800" imgH="5270500" progId="Equation.3">
                  <p:embed/>
                  <p:pic>
                    <p:nvPicPr>
                      <p:cNvPr id="76804" name="Object 7">
                        <a:extLst>
                          <a:ext uri="{FF2B5EF4-FFF2-40B4-BE49-F238E27FC236}">
                            <a16:creationId xmlns:a16="http://schemas.microsoft.com/office/drawing/2014/main" id="{9727101D-A944-AE44-98B6-8861B78ED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334000"/>
                        <a:ext cx="60198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72" name="Rectangle 8">
            <a:extLst>
              <a:ext uri="{FF2B5EF4-FFF2-40B4-BE49-F238E27FC236}">
                <a16:creationId xmlns:a16="http://schemas.microsoft.com/office/drawing/2014/main" id="{C1B9FE57-A68C-6B41-8F8B-8217A3EF597C}"/>
              </a:ext>
            </a:extLst>
          </p:cNvPr>
          <p:cNvSpPr>
            <a:spLocks noChangeArrowheads="1"/>
          </p:cNvSpPr>
          <p:nvPr/>
        </p:nvSpPr>
        <p:spPr bwMode="auto">
          <a:xfrm>
            <a:off x="2590800" y="3429000"/>
            <a:ext cx="28194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73" name="Rectangle 9">
            <a:extLst>
              <a:ext uri="{FF2B5EF4-FFF2-40B4-BE49-F238E27FC236}">
                <a16:creationId xmlns:a16="http://schemas.microsoft.com/office/drawing/2014/main" id="{E8F71744-E21C-F243-8005-DE8B252D1241}"/>
              </a:ext>
            </a:extLst>
          </p:cNvPr>
          <p:cNvSpPr>
            <a:spLocks noChangeArrowheads="1"/>
          </p:cNvSpPr>
          <p:nvPr/>
        </p:nvSpPr>
        <p:spPr bwMode="auto">
          <a:xfrm>
            <a:off x="2514600" y="1981200"/>
            <a:ext cx="28956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874" name="Text Box 10">
            <a:extLst>
              <a:ext uri="{FF2B5EF4-FFF2-40B4-BE49-F238E27FC236}">
                <a16:creationId xmlns:a16="http://schemas.microsoft.com/office/drawing/2014/main" id="{D4A7E535-F220-9242-A4F5-D2DDED08A167}"/>
              </a:ext>
            </a:extLst>
          </p:cNvPr>
          <p:cNvSpPr txBox="1">
            <a:spLocks noChangeArrowheads="1"/>
          </p:cNvSpPr>
          <p:nvPr/>
        </p:nvSpPr>
        <p:spPr bwMode="auto">
          <a:xfrm>
            <a:off x="3505200" y="26670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Edit</a:t>
            </a:r>
          </a:p>
        </p:txBody>
      </p:sp>
    </p:spTree>
    <p:extLst>
      <p:ext uri="{BB962C8B-B14F-4D97-AF65-F5344CB8AC3E}">
        <p14:creationId xmlns:p14="http://schemas.microsoft.com/office/powerpoint/2010/main" val="305135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8608-EC07-B749-2172-5D0063D9061D}"/>
              </a:ext>
            </a:extLst>
          </p:cNvPr>
          <p:cNvSpPr>
            <a:spLocks noGrp="1"/>
          </p:cNvSpPr>
          <p:nvPr>
            <p:ph type="title"/>
          </p:nvPr>
        </p:nvSpPr>
        <p:spPr/>
        <p:txBody>
          <a:bodyPr/>
          <a:lstStyle/>
          <a:p>
            <a:r>
              <a:rPr lang="en-US" dirty="0"/>
              <a:t>Rod splitting example</a:t>
            </a:r>
          </a:p>
        </p:txBody>
      </p:sp>
      <p:sp>
        <p:nvSpPr>
          <p:cNvPr id="3" name="Content Placeholder 2">
            <a:extLst>
              <a:ext uri="{FF2B5EF4-FFF2-40B4-BE49-F238E27FC236}">
                <a16:creationId xmlns:a16="http://schemas.microsoft.com/office/drawing/2014/main" id="{D8B99368-E776-68D3-E9E5-0C8FEA4D4912}"/>
              </a:ext>
            </a:extLst>
          </p:cNvPr>
          <p:cNvSpPr>
            <a:spLocks noGrp="1"/>
          </p:cNvSpPr>
          <p:nvPr>
            <p:ph sz="quarter" idx="1"/>
          </p:nvPr>
        </p:nvSpPr>
        <p:spPr>
          <a:xfrm>
            <a:off x="612648" y="1600200"/>
            <a:ext cx="8153400" cy="1061720"/>
          </a:xfrm>
        </p:spPr>
        <p:txBody>
          <a:bodyPr>
            <a:normAutofit lnSpcReduction="10000"/>
          </a:bodyPr>
          <a:lstStyle/>
          <a:p>
            <a:pPr marL="0" indent="0">
              <a:buNone/>
            </a:pPr>
            <a:r>
              <a:rPr lang="en-US" dirty="0"/>
              <a:t>length: 1  3  5  6    8</a:t>
            </a:r>
          </a:p>
          <a:p>
            <a:pPr marL="0" indent="0">
              <a:buNone/>
            </a:pPr>
            <a:r>
              <a:rPr lang="en-US" dirty="0"/>
              <a:t>price:   1  6  9  13  16</a:t>
            </a:r>
          </a:p>
        </p:txBody>
      </p:sp>
      <p:sp>
        <p:nvSpPr>
          <p:cNvPr id="4" name="TextBox 3">
            <a:extLst>
              <a:ext uri="{FF2B5EF4-FFF2-40B4-BE49-F238E27FC236}">
                <a16:creationId xmlns:a16="http://schemas.microsoft.com/office/drawing/2014/main" id="{D616C8A6-0CD9-BAAD-8ADB-E0FC14201C78}"/>
              </a:ext>
            </a:extLst>
          </p:cNvPr>
          <p:cNvSpPr txBox="1"/>
          <p:nvPr/>
        </p:nvSpPr>
        <p:spPr>
          <a:xfrm>
            <a:off x="677344" y="4679891"/>
            <a:ext cx="7221849" cy="523220"/>
          </a:xfrm>
          <a:prstGeom prst="rect">
            <a:avLst/>
          </a:prstGeom>
          <a:noFill/>
        </p:spPr>
        <p:txBody>
          <a:bodyPr wrap="none" rtlCol="0">
            <a:spAutoFit/>
          </a:bodyPr>
          <a:lstStyle/>
          <a:p>
            <a:r>
              <a:rPr lang="en-US" sz="2800" dirty="0"/>
              <a:t>R   0   1   2   3   4   5   6   7   8   9   10  11  12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7F233B5-D10D-031F-62A1-DE3CFDC64686}"/>
                  </a:ext>
                </a:extLst>
              </p:cNvPr>
              <p:cNvSpPr txBox="1"/>
              <p:nvPr/>
            </p:nvSpPr>
            <p:spPr>
              <a:xfrm>
                <a:off x="4572000" y="1865410"/>
                <a:ext cx="4216987"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FF"/>
                          </a:solidFill>
                          <a:latin typeface="Cambria Math" panose="02040503050406030204" pitchFamily="18" charset="0"/>
                        </a:rPr>
                        <m:t>𝑅</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𝑛</m:t>
                          </m:r>
                        </m:e>
                      </m:d>
                      <m:r>
                        <a:rPr lang="en-US" sz="2400" b="0" i="1" smtClean="0">
                          <a:solidFill>
                            <a:srgbClr val="0000FF"/>
                          </a:solidFill>
                          <a:latin typeface="Cambria Math" panose="02040503050406030204" pitchFamily="18" charset="0"/>
                        </a:rPr>
                        <m:t>=</m:t>
                      </m:r>
                      <m:func>
                        <m:funcPr>
                          <m:ctrlPr>
                            <a:rPr lang="en-US" sz="2400" b="0" i="1" smtClean="0">
                              <a:solidFill>
                                <a:srgbClr val="0000FF"/>
                              </a:solidFill>
                              <a:latin typeface="Cambria Math" panose="02040503050406030204" pitchFamily="18" charset="0"/>
                            </a:rPr>
                          </m:ctrlPr>
                        </m:funcPr>
                        <m:fName>
                          <m:limLow>
                            <m:limLowPr>
                              <m:ctrlPr>
                                <a:rPr lang="en-US" sz="2400" b="0" i="1" smtClean="0">
                                  <a:solidFill>
                                    <a:srgbClr val="0000FF"/>
                                  </a:solidFill>
                                  <a:latin typeface="Cambria Math" panose="02040503050406030204" pitchFamily="18" charset="0"/>
                                </a:rPr>
                              </m:ctrlPr>
                            </m:limLowPr>
                            <m:e>
                              <m:r>
                                <m:rPr>
                                  <m:sty m:val="p"/>
                                </m:rPr>
                                <a:rPr lang="en-US" sz="2400" b="0" i="0" smtClean="0">
                                  <a:solidFill>
                                    <a:srgbClr val="0000FF"/>
                                  </a:solidFill>
                                  <a:latin typeface="Cambria Math" panose="02040503050406030204" pitchFamily="18" charset="0"/>
                                </a:rPr>
                                <m:t>max</m:t>
                              </m:r>
                              <m:r>
                                <a:rPr lang="en-US" sz="2400" b="0" i="1" smtClean="0">
                                  <a:solidFill>
                                    <a:srgbClr val="0000FF"/>
                                  </a:solidFill>
                                  <a:latin typeface="Cambria Math" panose="02040503050406030204" pitchFamily="18" charset="0"/>
                                </a:rPr>
                                <m:t>    </m:t>
                              </m:r>
                            </m:e>
                            <m:lim>
                              <m:r>
                                <a:rPr lang="en-US" sz="2400" b="0" i="1" smtClean="0">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𝑛</m:t>
                              </m:r>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𝑙</m:t>
                                  </m:r>
                                </m:e>
                                <m:sub>
                                  <m:r>
                                    <a:rPr lang="en-US" sz="2400" b="0" i="1" smtClean="0">
                                      <a:solidFill>
                                        <a:srgbClr val="0000FF"/>
                                      </a:solidFill>
                                      <a:latin typeface="Cambria Math" panose="02040503050406030204" pitchFamily="18" charset="0"/>
                                    </a:rPr>
                                    <m:t>𝑖</m:t>
                                  </m:r>
                                </m:sub>
                              </m:sSub>
                              <m:r>
                                <a:rPr lang="en-US" sz="2400" b="0" i="1" smtClean="0">
                                  <a:solidFill>
                                    <a:srgbClr val="0000FF"/>
                                  </a:solidFill>
                                  <a:latin typeface="Cambria Math" panose="02040503050406030204" pitchFamily="18" charset="0"/>
                                  <a:ea typeface="Cambria Math" panose="02040503050406030204" pitchFamily="18" charset="0"/>
                                </a:rPr>
                                <m:t>≥0</m:t>
                              </m:r>
                            </m:lim>
                          </m:limLow>
                        </m:fName>
                        <m:e>
                          <m:d>
                            <m:dPr>
                              <m:begChr m:val="{"/>
                              <m:endChr m:val="}"/>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𝑝</m:t>
                              </m:r>
                              <m:r>
                                <a:rPr lang="en-US" sz="2400" b="0" i="1" baseline="-25000" smtClean="0">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m:t>
                              </m:r>
                              <m:r>
                                <a:rPr lang="en-US" sz="2400" b="0" i="1" smtClean="0">
                                  <a:solidFill>
                                    <a:srgbClr val="0000FF"/>
                                  </a:solidFill>
                                  <a:latin typeface="Cambria Math" panose="02040503050406030204" pitchFamily="18" charset="0"/>
                                </a:rPr>
                                <m:t>𝑅</m:t>
                              </m:r>
                              <m:d>
                                <m:dPr>
                                  <m:ctrlPr>
                                    <a:rPr lang="en-US" sz="2400" b="0" i="1" smtClean="0">
                                      <a:solidFill>
                                        <a:srgbClr val="0000FF"/>
                                      </a:solidFill>
                                      <a:latin typeface="Cambria Math" panose="02040503050406030204" pitchFamily="18" charset="0"/>
                                    </a:rPr>
                                  </m:ctrlPr>
                                </m:dPr>
                                <m:e>
                                  <m:r>
                                    <a:rPr lang="en-US" sz="2400" b="0" i="1" smtClean="0">
                                      <a:solidFill>
                                        <a:srgbClr val="0000FF"/>
                                      </a:solidFill>
                                      <a:latin typeface="Cambria Math" panose="02040503050406030204" pitchFamily="18" charset="0"/>
                                    </a:rPr>
                                    <m:t>𝑛</m:t>
                                  </m:r>
                                  <m:r>
                                    <a:rPr lang="en-US" sz="2400" b="0" i="1" smtClean="0">
                                      <a:solidFill>
                                        <a:srgbClr val="0000FF"/>
                                      </a:solidFill>
                                      <a:latin typeface="Cambria Math" panose="02040503050406030204" pitchFamily="18" charset="0"/>
                                    </a:rPr>
                                    <m:t>−</m:t>
                                  </m:r>
                                  <m:sSub>
                                    <m:sSubPr>
                                      <m:ctrlPr>
                                        <a:rPr lang="en-US" sz="2400" b="0" i="1" smtClean="0">
                                          <a:solidFill>
                                            <a:srgbClr val="0000FF"/>
                                          </a:solidFill>
                                          <a:latin typeface="Cambria Math" panose="02040503050406030204" pitchFamily="18" charset="0"/>
                                        </a:rPr>
                                      </m:ctrlPr>
                                    </m:sSubPr>
                                    <m:e>
                                      <m:r>
                                        <a:rPr lang="en-US" sz="2400" b="0" i="1" smtClean="0">
                                          <a:solidFill>
                                            <a:srgbClr val="0000FF"/>
                                          </a:solidFill>
                                          <a:latin typeface="Cambria Math" panose="02040503050406030204" pitchFamily="18" charset="0"/>
                                        </a:rPr>
                                        <m:t>𝑙</m:t>
                                      </m:r>
                                    </m:e>
                                    <m:sub>
                                      <m:r>
                                        <a:rPr lang="en-US" sz="2400" b="0" i="1" smtClean="0">
                                          <a:solidFill>
                                            <a:srgbClr val="0000FF"/>
                                          </a:solidFill>
                                          <a:latin typeface="Cambria Math" panose="02040503050406030204" pitchFamily="18" charset="0"/>
                                        </a:rPr>
                                        <m:t>𝑖</m:t>
                                      </m:r>
                                    </m:sub>
                                  </m:sSub>
                                </m:e>
                              </m:d>
                            </m:e>
                          </m:d>
                          <m:r>
                            <a:rPr lang="en-US" sz="2400" b="0" i="1" baseline="-25000" smtClean="0">
                              <a:solidFill>
                                <a:srgbClr val="0000FF"/>
                              </a:solidFill>
                              <a:latin typeface="Cambria Math" panose="02040503050406030204" pitchFamily="18" charset="0"/>
                            </a:rPr>
                            <m:t> </m:t>
                          </m:r>
                        </m:e>
                      </m:func>
                    </m:oMath>
                  </m:oMathPara>
                </a14:m>
                <a:endParaRPr lang="en-US" sz="2400" b="0" i="1" dirty="0">
                  <a:solidFill>
                    <a:srgbClr val="0000FF"/>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7F233B5-D10D-031F-62A1-DE3CFDC64686}"/>
                  </a:ext>
                </a:extLst>
              </p:cNvPr>
              <p:cNvSpPr txBox="1">
                <a:spLocks noRot="1" noChangeAspect="1" noMove="1" noResize="1" noEditPoints="1" noAdjustHandles="1" noChangeArrowheads="1" noChangeShapeType="1" noTextEdit="1"/>
              </p:cNvSpPr>
              <p:nvPr/>
            </p:nvSpPr>
            <p:spPr>
              <a:xfrm>
                <a:off x="4572000" y="1865410"/>
                <a:ext cx="4216987" cy="531299"/>
              </a:xfrm>
              <a:prstGeom prst="rect">
                <a:avLst/>
              </a:prstGeom>
              <a:blipFill>
                <a:blip r:embed="rId2"/>
                <a:stretch>
                  <a:fillRect t="-4651" b="-11628"/>
                </a:stretch>
              </a:blipFill>
            </p:spPr>
            <p:txBody>
              <a:bodyPr/>
              <a:lstStyle/>
              <a:p>
                <a:r>
                  <a:rPr lang="en-US">
                    <a:noFill/>
                  </a:rPr>
                  <a:t> </a:t>
                </a:r>
              </a:p>
            </p:txBody>
          </p:sp>
        </mc:Fallback>
      </mc:AlternateContent>
    </p:spTree>
    <p:extLst>
      <p:ext uri="{BB962C8B-B14F-4D97-AF65-F5344CB8AC3E}">
        <p14:creationId xmlns:p14="http://schemas.microsoft.com/office/powerpoint/2010/main" val="39463401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1355FE5-96FB-9244-8DBF-FA14C5A9E099}"/>
              </a:ext>
            </a:extLst>
          </p:cNvPr>
          <p:cNvSpPr>
            <a:spLocks noGrp="1" noChangeArrowheads="1"/>
          </p:cNvSpPr>
          <p:nvPr>
            <p:ph type="title"/>
          </p:nvPr>
        </p:nvSpPr>
        <p:spPr/>
        <p:txBody>
          <a:bodyPr/>
          <a:lstStyle/>
          <a:p>
            <a:pPr eaLnBrk="1" hangingPunct="1">
              <a:defRPr/>
            </a:pPr>
            <a:r>
              <a:rPr lang="en-US">
                <a:cs typeface="+mj-cs"/>
              </a:rPr>
              <a:t>Substition</a:t>
            </a:r>
          </a:p>
        </p:txBody>
      </p:sp>
      <p:sp>
        <p:nvSpPr>
          <p:cNvPr id="43011" name="Text Box 3">
            <a:extLst>
              <a:ext uri="{FF2B5EF4-FFF2-40B4-BE49-F238E27FC236}">
                <a16:creationId xmlns:a16="http://schemas.microsoft.com/office/drawing/2014/main" id="{D19F9F1C-5AC4-4F42-96A4-769C66DC0666}"/>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rgbClr val="00B050"/>
                </a:solidFill>
                <a:latin typeface="Arial" charset="0"/>
                <a:ea typeface="ＭＳ Ｐゴシック" charset="0"/>
              </a:rPr>
              <a:t>?</a:t>
            </a:r>
          </a:p>
        </p:txBody>
      </p:sp>
      <p:sp>
        <p:nvSpPr>
          <p:cNvPr id="43012" name="Text Box 4">
            <a:extLst>
              <a:ext uri="{FF2B5EF4-FFF2-40B4-BE49-F238E27FC236}">
                <a16:creationId xmlns:a16="http://schemas.microsoft.com/office/drawing/2014/main" id="{72D32B41-797F-2347-9856-C748526A0E11}"/>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3016" name="AutoShape 8">
            <a:extLst>
              <a:ext uri="{FF2B5EF4-FFF2-40B4-BE49-F238E27FC236}">
                <a16:creationId xmlns:a16="http://schemas.microsoft.com/office/drawing/2014/main" id="{673A629C-64B9-6742-BBE3-230DCD026CA6}"/>
              </a:ext>
            </a:extLst>
          </p:cNvPr>
          <p:cNvSpPr>
            <a:spLocks noChangeArrowheads="1"/>
          </p:cNvSpPr>
          <p:nvPr/>
        </p:nvSpPr>
        <p:spPr bwMode="auto">
          <a:xfrm rot="1161313">
            <a:off x="5181600" y="2667000"/>
            <a:ext cx="381000" cy="609600"/>
          </a:xfrm>
          <a:prstGeom prst="downArrow">
            <a:avLst>
              <a:gd name="adj1" fmla="val 50000"/>
              <a:gd name="adj2" fmla="val 40000"/>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 name="TextBox 7">
            <a:extLst>
              <a:ext uri="{FF2B5EF4-FFF2-40B4-BE49-F238E27FC236}">
                <a16:creationId xmlns:a16="http://schemas.microsoft.com/office/drawing/2014/main" id="{1FC78369-26D2-CC42-B952-E91A56D5029E}"/>
              </a:ext>
            </a:extLst>
          </p:cNvPr>
          <p:cNvSpPr txBox="1"/>
          <p:nvPr/>
        </p:nvSpPr>
        <p:spPr>
          <a:xfrm>
            <a:off x="1235183" y="5145559"/>
            <a:ext cx="7379969" cy="523220"/>
          </a:xfrm>
          <a:prstGeom prst="rect">
            <a:avLst/>
          </a:prstGeom>
          <a:noFill/>
        </p:spPr>
        <p:txBody>
          <a:bodyPr wrap="none" rtlCol="0">
            <a:spAutoFit/>
          </a:bodyPr>
          <a:lstStyle/>
          <a:p>
            <a:r>
              <a:rPr lang="en-US" sz="2800" dirty="0">
                <a:solidFill>
                  <a:srgbClr val="FF0000"/>
                </a:solidFill>
              </a:rPr>
              <a:t>How can we use substitution to transform X into Y? </a:t>
            </a:r>
          </a:p>
        </p:txBody>
      </p:sp>
    </p:spTree>
    <p:extLst>
      <p:ext uri="{BB962C8B-B14F-4D97-AF65-F5344CB8AC3E}">
        <p14:creationId xmlns:p14="http://schemas.microsoft.com/office/powerpoint/2010/main" val="2098197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18D39AD-5BA2-134D-AE6B-815375997A05}"/>
              </a:ext>
            </a:extLst>
          </p:cNvPr>
          <p:cNvSpPr>
            <a:spLocks noGrp="1" noChangeArrowheads="1"/>
          </p:cNvSpPr>
          <p:nvPr>
            <p:ph type="title"/>
          </p:nvPr>
        </p:nvSpPr>
        <p:spPr/>
        <p:txBody>
          <a:bodyPr/>
          <a:lstStyle/>
          <a:p>
            <a:pPr eaLnBrk="1" hangingPunct="1">
              <a:defRPr/>
            </a:pPr>
            <a:r>
              <a:rPr lang="en-US">
                <a:cs typeface="+mj-cs"/>
              </a:rPr>
              <a:t>Substition</a:t>
            </a:r>
          </a:p>
        </p:txBody>
      </p:sp>
      <p:sp>
        <p:nvSpPr>
          <p:cNvPr id="44035" name="Text Box 3">
            <a:extLst>
              <a:ext uri="{FF2B5EF4-FFF2-40B4-BE49-F238E27FC236}">
                <a16:creationId xmlns:a16="http://schemas.microsoft.com/office/drawing/2014/main" id="{74788661-4638-CA49-A9DD-4D545B7308C9}"/>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X = A B C B D A </a:t>
            </a:r>
            <a:r>
              <a:rPr lang="en-US" sz="4000" b="1" dirty="0">
                <a:solidFill>
                  <a:schemeClr val="bg2">
                    <a:lumMod val="50000"/>
                  </a:schemeClr>
                </a:solidFill>
                <a:latin typeface="Arial" charset="0"/>
                <a:ea typeface="ＭＳ Ｐゴシック" charset="0"/>
              </a:rPr>
              <a:t>?</a:t>
            </a:r>
          </a:p>
        </p:txBody>
      </p:sp>
      <p:sp>
        <p:nvSpPr>
          <p:cNvPr id="44036" name="Text Box 4">
            <a:extLst>
              <a:ext uri="{FF2B5EF4-FFF2-40B4-BE49-F238E27FC236}">
                <a16:creationId xmlns:a16="http://schemas.microsoft.com/office/drawing/2014/main" id="{084CC215-B454-654D-A426-97BD9EECF6FE}"/>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dirty="0">
                <a:solidFill>
                  <a:srgbClr val="0000FF"/>
                </a:solidFill>
                <a:latin typeface="Arial" charset="0"/>
                <a:ea typeface="ＭＳ Ｐゴシック" charset="0"/>
              </a:rPr>
              <a:t>Y = B D C A B </a:t>
            </a:r>
            <a:r>
              <a:rPr lang="en-US" sz="4000" b="1" dirty="0">
                <a:solidFill>
                  <a:schemeClr val="bg2">
                    <a:lumMod val="50000"/>
                  </a:schemeClr>
                </a:solidFill>
                <a:latin typeface="Arial" charset="0"/>
                <a:ea typeface="ＭＳ Ｐゴシック" charset="0"/>
              </a:rPr>
              <a:t>?</a:t>
            </a:r>
          </a:p>
        </p:txBody>
      </p:sp>
      <p:sp>
        <p:nvSpPr>
          <p:cNvPr id="44040" name="Text Box 8">
            <a:extLst>
              <a:ext uri="{FF2B5EF4-FFF2-40B4-BE49-F238E27FC236}">
                <a16:creationId xmlns:a16="http://schemas.microsoft.com/office/drawing/2014/main" id="{C5FAAAB7-AD70-AC49-919A-5D453588F82A}"/>
              </a:ext>
            </a:extLst>
          </p:cNvPr>
          <p:cNvSpPr txBox="1">
            <a:spLocks noChangeArrowheads="1"/>
          </p:cNvSpPr>
          <p:nvPr/>
        </p:nvSpPr>
        <p:spPr bwMode="auto">
          <a:xfrm>
            <a:off x="3505200" y="26670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Edit</a:t>
            </a:r>
          </a:p>
        </p:txBody>
      </p:sp>
      <p:sp>
        <p:nvSpPr>
          <p:cNvPr id="44041" name="Rectangle 9">
            <a:extLst>
              <a:ext uri="{FF2B5EF4-FFF2-40B4-BE49-F238E27FC236}">
                <a16:creationId xmlns:a16="http://schemas.microsoft.com/office/drawing/2014/main" id="{2F139933-7D97-E545-8EC6-7EE5661F3CDA}"/>
              </a:ext>
            </a:extLst>
          </p:cNvPr>
          <p:cNvSpPr>
            <a:spLocks noChangeArrowheads="1"/>
          </p:cNvSpPr>
          <p:nvPr/>
        </p:nvSpPr>
        <p:spPr bwMode="auto">
          <a:xfrm>
            <a:off x="2590800" y="3429000"/>
            <a:ext cx="23622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4042" name="Rectangle 10">
            <a:extLst>
              <a:ext uri="{FF2B5EF4-FFF2-40B4-BE49-F238E27FC236}">
                <a16:creationId xmlns:a16="http://schemas.microsoft.com/office/drawing/2014/main" id="{9C932288-A5D5-5943-9D8A-DB59397CEB22}"/>
              </a:ext>
            </a:extLst>
          </p:cNvPr>
          <p:cNvSpPr>
            <a:spLocks noChangeArrowheads="1"/>
          </p:cNvSpPr>
          <p:nvPr/>
        </p:nvSpPr>
        <p:spPr bwMode="auto">
          <a:xfrm>
            <a:off x="2590800" y="1981200"/>
            <a:ext cx="28194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78855" name="Object 11">
            <a:extLst>
              <a:ext uri="{FF2B5EF4-FFF2-40B4-BE49-F238E27FC236}">
                <a16:creationId xmlns:a16="http://schemas.microsoft.com/office/drawing/2014/main" id="{DBC33B20-A616-0547-8A3C-42B88737DA7E}"/>
              </a:ext>
            </a:extLst>
          </p:cNvPr>
          <p:cNvGraphicFramePr>
            <a:graphicFrameLocks noChangeAspect="1"/>
          </p:cNvGraphicFramePr>
          <p:nvPr/>
        </p:nvGraphicFramePr>
        <p:xfrm>
          <a:off x="1263650" y="5334000"/>
          <a:ext cx="6237288" cy="652463"/>
        </p:xfrm>
        <a:graphic>
          <a:graphicData uri="http://schemas.openxmlformats.org/presentationml/2006/ole">
            <mc:AlternateContent xmlns:mc="http://schemas.openxmlformats.org/markup-compatibility/2006">
              <mc:Choice xmlns:v="urn:schemas-microsoft-com:vml" Requires="v">
                <p:oleObj name="Equation" r:id="rId2" imgW="50317400" imgH="5270500" progId="Equation.3">
                  <p:embed/>
                </p:oleObj>
              </mc:Choice>
              <mc:Fallback>
                <p:oleObj name="Equation" r:id="rId2" imgW="50317400" imgH="5270500" progId="Equation.3">
                  <p:embed/>
                  <p:pic>
                    <p:nvPicPr>
                      <p:cNvPr id="78855" name="Object 11">
                        <a:extLst>
                          <a:ext uri="{FF2B5EF4-FFF2-40B4-BE49-F238E27FC236}">
                            <a16:creationId xmlns:a16="http://schemas.microsoft.com/office/drawing/2014/main" id="{DBC33B20-A616-0547-8A3C-42B88737D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5334000"/>
                        <a:ext cx="6237288"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531182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1C501BE-20E9-8244-9012-56BF9D98D82A}"/>
              </a:ext>
            </a:extLst>
          </p:cNvPr>
          <p:cNvSpPr>
            <a:spLocks noGrp="1" noChangeArrowheads="1"/>
          </p:cNvSpPr>
          <p:nvPr>
            <p:ph type="title"/>
          </p:nvPr>
        </p:nvSpPr>
        <p:spPr/>
        <p:txBody>
          <a:bodyPr/>
          <a:lstStyle/>
          <a:p>
            <a:pPr eaLnBrk="1" hangingPunct="1">
              <a:defRPr/>
            </a:pPr>
            <a:r>
              <a:rPr lang="en-US">
                <a:cs typeface="+mj-cs"/>
              </a:rPr>
              <a:t>Anything else?</a:t>
            </a:r>
          </a:p>
        </p:txBody>
      </p:sp>
      <p:sp>
        <p:nvSpPr>
          <p:cNvPr id="46083" name="Text Box 3">
            <a:extLst>
              <a:ext uri="{FF2B5EF4-FFF2-40B4-BE49-F238E27FC236}">
                <a16:creationId xmlns:a16="http://schemas.microsoft.com/office/drawing/2014/main" id="{3EDC6B35-81AF-B741-BEE3-AABACF2EC3DA}"/>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46084" name="Text Box 4">
            <a:extLst>
              <a:ext uri="{FF2B5EF4-FFF2-40B4-BE49-F238E27FC236}">
                <a16:creationId xmlns:a16="http://schemas.microsoft.com/office/drawing/2014/main" id="{E2CA6D27-AA70-4542-83F0-8525D825D59F}"/>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Tree>
    <p:extLst>
      <p:ext uri="{BB962C8B-B14F-4D97-AF65-F5344CB8AC3E}">
        <p14:creationId xmlns:p14="http://schemas.microsoft.com/office/powerpoint/2010/main" val="29774718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EC553BB-303C-9748-B4DE-1560C4B9AF4E}"/>
              </a:ext>
            </a:extLst>
          </p:cNvPr>
          <p:cNvSpPr>
            <a:spLocks noGrp="1" noChangeArrowheads="1"/>
          </p:cNvSpPr>
          <p:nvPr>
            <p:ph type="title"/>
          </p:nvPr>
        </p:nvSpPr>
        <p:spPr/>
        <p:txBody>
          <a:bodyPr/>
          <a:lstStyle/>
          <a:p>
            <a:pPr eaLnBrk="1" hangingPunct="1">
              <a:defRPr/>
            </a:pPr>
            <a:r>
              <a:rPr lang="en-US">
                <a:cs typeface="+mj-cs"/>
              </a:rPr>
              <a:t>Equal</a:t>
            </a:r>
          </a:p>
        </p:txBody>
      </p:sp>
      <p:sp>
        <p:nvSpPr>
          <p:cNvPr id="48131" name="Text Box 3">
            <a:extLst>
              <a:ext uri="{FF2B5EF4-FFF2-40B4-BE49-F238E27FC236}">
                <a16:creationId xmlns:a16="http://schemas.microsoft.com/office/drawing/2014/main" id="{4B376885-487B-E449-BBCA-EA6CA0FFA766}"/>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48132" name="Text Box 4">
            <a:extLst>
              <a:ext uri="{FF2B5EF4-FFF2-40B4-BE49-F238E27FC236}">
                <a16:creationId xmlns:a16="http://schemas.microsoft.com/office/drawing/2014/main" id="{C70803AC-CD8E-BA40-90B9-28DA2BBE4485}"/>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7" name="TextBox 6">
            <a:extLst>
              <a:ext uri="{FF2B5EF4-FFF2-40B4-BE49-F238E27FC236}">
                <a16:creationId xmlns:a16="http://schemas.microsoft.com/office/drawing/2014/main" id="{8DED90BC-B669-3A4E-9E9A-4240F2DCC024}"/>
              </a:ext>
            </a:extLst>
          </p:cNvPr>
          <p:cNvSpPr txBox="1"/>
          <p:nvPr/>
        </p:nvSpPr>
        <p:spPr>
          <a:xfrm>
            <a:off x="1353936" y="5157434"/>
            <a:ext cx="5661230" cy="523220"/>
          </a:xfrm>
          <a:prstGeom prst="rect">
            <a:avLst/>
          </a:prstGeom>
          <a:noFill/>
        </p:spPr>
        <p:txBody>
          <a:bodyPr wrap="none" rtlCol="0">
            <a:spAutoFit/>
          </a:bodyPr>
          <a:lstStyle/>
          <a:p>
            <a:r>
              <a:rPr lang="en-US" sz="2800" dirty="0">
                <a:solidFill>
                  <a:srgbClr val="FF0000"/>
                </a:solidFill>
              </a:rPr>
              <a:t>What if the last characters are equal?</a:t>
            </a:r>
          </a:p>
        </p:txBody>
      </p:sp>
    </p:spTree>
    <p:extLst>
      <p:ext uri="{BB962C8B-B14F-4D97-AF65-F5344CB8AC3E}">
        <p14:creationId xmlns:p14="http://schemas.microsoft.com/office/powerpoint/2010/main" val="20491474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7F3BE5D-D158-7047-84F2-0DF9DD7498AB}"/>
              </a:ext>
            </a:extLst>
          </p:cNvPr>
          <p:cNvSpPr>
            <a:spLocks noGrp="1" noChangeArrowheads="1"/>
          </p:cNvSpPr>
          <p:nvPr>
            <p:ph type="title"/>
          </p:nvPr>
        </p:nvSpPr>
        <p:spPr/>
        <p:txBody>
          <a:bodyPr/>
          <a:lstStyle/>
          <a:p>
            <a:pPr eaLnBrk="1" hangingPunct="1">
              <a:defRPr/>
            </a:pPr>
            <a:r>
              <a:rPr lang="en-US">
                <a:cs typeface="+mj-cs"/>
              </a:rPr>
              <a:t>Equal</a:t>
            </a:r>
          </a:p>
        </p:txBody>
      </p:sp>
      <p:sp>
        <p:nvSpPr>
          <p:cNvPr id="50179" name="Text Box 3">
            <a:extLst>
              <a:ext uri="{FF2B5EF4-FFF2-40B4-BE49-F238E27FC236}">
                <a16:creationId xmlns:a16="http://schemas.microsoft.com/office/drawing/2014/main" id="{B18CC45C-6B9D-C24F-81AE-E7B7DB00D208}"/>
              </a:ext>
            </a:extLst>
          </p:cNvPr>
          <p:cNvSpPr txBox="1">
            <a:spLocks noChangeArrowheads="1"/>
          </p:cNvSpPr>
          <p:nvPr/>
        </p:nvSpPr>
        <p:spPr bwMode="auto">
          <a:xfrm>
            <a:off x="1600200" y="1889125"/>
            <a:ext cx="4419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X = A B C B D A ?</a:t>
            </a:r>
          </a:p>
        </p:txBody>
      </p:sp>
      <p:sp>
        <p:nvSpPr>
          <p:cNvPr id="50180" name="Text Box 4">
            <a:extLst>
              <a:ext uri="{FF2B5EF4-FFF2-40B4-BE49-F238E27FC236}">
                <a16:creationId xmlns:a16="http://schemas.microsoft.com/office/drawing/2014/main" id="{1829579E-B145-7B4B-85C2-69DDAB4CB739}"/>
              </a:ext>
            </a:extLst>
          </p:cNvPr>
          <p:cNvSpPr txBox="1">
            <a:spLocks noChangeArrowheads="1"/>
          </p:cNvSpPr>
          <p:nvPr/>
        </p:nvSpPr>
        <p:spPr bwMode="auto">
          <a:xfrm>
            <a:off x="1600200" y="3336925"/>
            <a:ext cx="47244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solidFill>
                  <a:srgbClr val="0000FF"/>
                </a:solidFill>
                <a:latin typeface="Arial" charset="0"/>
                <a:ea typeface="ＭＳ Ｐゴシック" charset="0"/>
              </a:rPr>
              <a:t>Y = B D C A B ?</a:t>
            </a:r>
          </a:p>
        </p:txBody>
      </p:sp>
      <p:sp>
        <p:nvSpPr>
          <p:cNvPr id="50181" name="Text Box 5">
            <a:extLst>
              <a:ext uri="{FF2B5EF4-FFF2-40B4-BE49-F238E27FC236}">
                <a16:creationId xmlns:a16="http://schemas.microsoft.com/office/drawing/2014/main" id="{F95DC025-AE8E-0C42-9002-8C66C522090F}"/>
              </a:ext>
            </a:extLst>
          </p:cNvPr>
          <p:cNvSpPr txBox="1">
            <a:spLocks noChangeArrowheads="1"/>
          </p:cNvSpPr>
          <p:nvPr/>
        </p:nvSpPr>
        <p:spPr bwMode="auto">
          <a:xfrm>
            <a:off x="3505200" y="26670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solidFill>
                  <a:srgbClr val="00FF00"/>
                </a:solidFill>
                <a:latin typeface="Arial" charset="0"/>
                <a:ea typeface="ＭＳ Ｐゴシック" charset="0"/>
              </a:rPr>
              <a:t>Edit</a:t>
            </a:r>
          </a:p>
        </p:txBody>
      </p:sp>
      <p:sp>
        <p:nvSpPr>
          <p:cNvPr id="50182" name="Rectangle 6">
            <a:extLst>
              <a:ext uri="{FF2B5EF4-FFF2-40B4-BE49-F238E27FC236}">
                <a16:creationId xmlns:a16="http://schemas.microsoft.com/office/drawing/2014/main" id="{7D000268-BAD6-F647-ADB4-951A1A9A3DE2}"/>
              </a:ext>
            </a:extLst>
          </p:cNvPr>
          <p:cNvSpPr>
            <a:spLocks noChangeArrowheads="1"/>
          </p:cNvSpPr>
          <p:nvPr/>
        </p:nvSpPr>
        <p:spPr bwMode="auto">
          <a:xfrm>
            <a:off x="2590800" y="3429000"/>
            <a:ext cx="23622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0183" name="Rectangle 7">
            <a:extLst>
              <a:ext uri="{FF2B5EF4-FFF2-40B4-BE49-F238E27FC236}">
                <a16:creationId xmlns:a16="http://schemas.microsoft.com/office/drawing/2014/main" id="{8750FDE6-0E30-7543-B79E-FF4A72249A8B}"/>
              </a:ext>
            </a:extLst>
          </p:cNvPr>
          <p:cNvSpPr>
            <a:spLocks noChangeArrowheads="1"/>
          </p:cNvSpPr>
          <p:nvPr/>
        </p:nvSpPr>
        <p:spPr bwMode="auto">
          <a:xfrm>
            <a:off x="2590800" y="1981200"/>
            <a:ext cx="2819400" cy="5334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aphicFrame>
        <p:nvGraphicFramePr>
          <p:cNvPr id="81927" name="Object 8">
            <a:extLst>
              <a:ext uri="{FF2B5EF4-FFF2-40B4-BE49-F238E27FC236}">
                <a16:creationId xmlns:a16="http://schemas.microsoft.com/office/drawing/2014/main" id="{C8E5AC75-9BC0-7543-961E-DC935D072AC0}"/>
              </a:ext>
            </a:extLst>
          </p:cNvPr>
          <p:cNvGraphicFramePr>
            <a:graphicFrameLocks noChangeAspect="1"/>
          </p:cNvGraphicFramePr>
          <p:nvPr/>
        </p:nvGraphicFramePr>
        <p:xfrm>
          <a:off x="1517650" y="5334000"/>
          <a:ext cx="5729288" cy="652463"/>
        </p:xfrm>
        <a:graphic>
          <a:graphicData uri="http://schemas.openxmlformats.org/presentationml/2006/ole">
            <mc:AlternateContent xmlns:mc="http://schemas.openxmlformats.org/markup-compatibility/2006">
              <mc:Choice xmlns:v="urn:schemas-microsoft-com:vml" Requires="v">
                <p:oleObj name="Equation" r:id="rId2" imgW="46228000" imgH="5270500" progId="Equation.3">
                  <p:embed/>
                </p:oleObj>
              </mc:Choice>
              <mc:Fallback>
                <p:oleObj name="Equation" r:id="rId2" imgW="46228000" imgH="5270500" progId="Equation.3">
                  <p:embed/>
                  <p:pic>
                    <p:nvPicPr>
                      <p:cNvPr id="81927" name="Object 8">
                        <a:extLst>
                          <a:ext uri="{FF2B5EF4-FFF2-40B4-BE49-F238E27FC236}">
                            <a16:creationId xmlns:a16="http://schemas.microsoft.com/office/drawing/2014/main" id="{C8E5AC75-9BC0-7543-961E-DC935D072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650" y="5334000"/>
                        <a:ext cx="5729288"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884028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681F756-4A22-474F-8082-70D0204CC4E0}"/>
              </a:ext>
            </a:extLst>
          </p:cNvPr>
          <p:cNvSpPr>
            <a:spLocks noGrp="1" noChangeArrowheads="1"/>
          </p:cNvSpPr>
          <p:nvPr>
            <p:ph type="title"/>
          </p:nvPr>
        </p:nvSpPr>
        <p:spPr>
          <a:xfrm>
            <a:off x="612648" y="228600"/>
            <a:ext cx="8302752" cy="990600"/>
          </a:xfrm>
        </p:spPr>
        <p:txBody>
          <a:bodyPr>
            <a:normAutofit fontScale="90000"/>
          </a:bodyPr>
          <a:lstStyle/>
          <a:p>
            <a:pPr eaLnBrk="1" hangingPunct="1">
              <a:defRPr/>
            </a:pPr>
            <a:r>
              <a:rPr lang="en-US" dirty="0">
                <a:cs typeface="+mj-cs"/>
              </a:rPr>
              <a:t>1b: recursive solution - combining results</a:t>
            </a:r>
          </a:p>
        </p:txBody>
      </p:sp>
      <p:graphicFrame>
        <p:nvGraphicFramePr>
          <p:cNvPr id="82946" name="Object 4">
            <a:extLst>
              <a:ext uri="{FF2B5EF4-FFF2-40B4-BE49-F238E27FC236}">
                <a16:creationId xmlns:a16="http://schemas.microsoft.com/office/drawing/2014/main" id="{503730E7-72DD-5840-8A83-1F394F9EA4B3}"/>
              </a:ext>
            </a:extLst>
          </p:cNvPr>
          <p:cNvGraphicFramePr>
            <a:graphicFrameLocks noChangeAspect="1"/>
          </p:cNvGraphicFramePr>
          <p:nvPr/>
        </p:nvGraphicFramePr>
        <p:xfrm>
          <a:off x="2667000" y="5181600"/>
          <a:ext cx="5729288" cy="652463"/>
        </p:xfrm>
        <a:graphic>
          <a:graphicData uri="http://schemas.openxmlformats.org/presentationml/2006/ole">
            <mc:AlternateContent xmlns:mc="http://schemas.openxmlformats.org/markup-compatibility/2006">
              <mc:Choice xmlns:v="urn:schemas-microsoft-com:vml" Requires="v">
                <p:oleObj name="Equation" r:id="rId2" imgW="46228000" imgH="5270500" progId="Equation.3">
                  <p:embed/>
                </p:oleObj>
              </mc:Choice>
              <mc:Fallback>
                <p:oleObj name="Equation" r:id="rId2" imgW="46228000" imgH="5270500" progId="Equation.3">
                  <p:embed/>
                  <p:pic>
                    <p:nvPicPr>
                      <p:cNvPr id="82946" name="Object 4">
                        <a:extLst>
                          <a:ext uri="{FF2B5EF4-FFF2-40B4-BE49-F238E27FC236}">
                            <a16:creationId xmlns:a16="http://schemas.microsoft.com/office/drawing/2014/main" id="{503730E7-72DD-5840-8A83-1F394F9EA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181600"/>
                        <a:ext cx="5729288"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947" name="Object 5">
            <a:extLst>
              <a:ext uri="{FF2B5EF4-FFF2-40B4-BE49-F238E27FC236}">
                <a16:creationId xmlns:a16="http://schemas.microsoft.com/office/drawing/2014/main" id="{90DE93E0-33C5-5B4E-B891-3407FA90960B}"/>
              </a:ext>
            </a:extLst>
          </p:cNvPr>
          <p:cNvGraphicFramePr>
            <a:graphicFrameLocks noChangeAspect="1"/>
          </p:cNvGraphicFramePr>
          <p:nvPr/>
        </p:nvGraphicFramePr>
        <p:xfrm>
          <a:off x="2678113" y="4038600"/>
          <a:ext cx="6237287" cy="652463"/>
        </p:xfrm>
        <a:graphic>
          <a:graphicData uri="http://schemas.openxmlformats.org/presentationml/2006/ole">
            <mc:AlternateContent xmlns:mc="http://schemas.openxmlformats.org/markup-compatibility/2006">
              <mc:Choice xmlns:v="urn:schemas-microsoft-com:vml" Requires="v">
                <p:oleObj name="Equation" r:id="rId4" imgW="50317400" imgH="5270500" progId="Equation.3">
                  <p:embed/>
                </p:oleObj>
              </mc:Choice>
              <mc:Fallback>
                <p:oleObj name="Equation" r:id="rId4" imgW="50317400" imgH="5270500" progId="Equation.3">
                  <p:embed/>
                  <p:pic>
                    <p:nvPicPr>
                      <p:cNvPr id="82947" name="Object 5">
                        <a:extLst>
                          <a:ext uri="{FF2B5EF4-FFF2-40B4-BE49-F238E27FC236}">
                            <a16:creationId xmlns:a16="http://schemas.microsoft.com/office/drawing/2014/main" id="{90DE93E0-33C5-5B4E-B891-3407FA909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4038600"/>
                        <a:ext cx="6237287"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948" name="Object 6">
            <a:extLst>
              <a:ext uri="{FF2B5EF4-FFF2-40B4-BE49-F238E27FC236}">
                <a16:creationId xmlns:a16="http://schemas.microsoft.com/office/drawing/2014/main" id="{52BADBF9-E85B-8D48-A82E-AFFA45D600ED}"/>
              </a:ext>
            </a:extLst>
          </p:cNvPr>
          <p:cNvGraphicFramePr>
            <a:graphicFrameLocks noChangeAspect="1"/>
          </p:cNvGraphicFramePr>
          <p:nvPr/>
        </p:nvGraphicFramePr>
        <p:xfrm>
          <a:off x="2667000" y="2895600"/>
          <a:ext cx="6019800" cy="652463"/>
        </p:xfrm>
        <a:graphic>
          <a:graphicData uri="http://schemas.openxmlformats.org/presentationml/2006/ole">
            <mc:AlternateContent xmlns:mc="http://schemas.openxmlformats.org/markup-compatibility/2006">
              <mc:Choice xmlns:v="urn:schemas-microsoft-com:vml" Requires="v">
                <p:oleObj name="Equation" r:id="rId6" imgW="48564800" imgH="5270500" progId="Equation.3">
                  <p:embed/>
                </p:oleObj>
              </mc:Choice>
              <mc:Fallback>
                <p:oleObj name="Equation" r:id="rId6" imgW="48564800" imgH="5270500" progId="Equation.3">
                  <p:embed/>
                  <p:pic>
                    <p:nvPicPr>
                      <p:cNvPr id="82948" name="Object 6">
                        <a:extLst>
                          <a:ext uri="{FF2B5EF4-FFF2-40B4-BE49-F238E27FC236}">
                            <a16:creationId xmlns:a16="http://schemas.microsoft.com/office/drawing/2014/main" id="{52BADBF9-E85B-8D48-A82E-AFFA45D600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2895600"/>
                        <a:ext cx="601980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2949" name="Object 7">
            <a:extLst>
              <a:ext uri="{FF2B5EF4-FFF2-40B4-BE49-F238E27FC236}">
                <a16:creationId xmlns:a16="http://schemas.microsoft.com/office/drawing/2014/main" id="{0E7662D5-2E8D-AC46-B843-BBAEB3078349}"/>
              </a:ext>
            </a:extLst>
          </p:cNvPr>
          <p:cNvGraphicFramePr>
            <a:graphicFrameLocks noChangeAspect="1"/>
          </p:cNvGraphicFramePr>
          <p:nvPr/>
        </p:nvGraphicFramePr>
        <p:xfrm>
          <a:off x="2667000" y="1785938"/>
          <a:ext cx="6019800" cy="652462"/>
        </p:xfrm>
        <a:graphic>
          <a:graphicData uri="http://schemas.openxmlformats.org/presentationml/2006/ole">
            <mc:AlternateContent xmlns:mc="http://schemas.openxmlformats.org/markup-compatibility/2006">
              <mc:Choice xmlns:v="urn:schemas-microsoft-com:vml" Requires="v">
                <p:oleObj name="Equation" r:id="rId8" imgW="48564800" imgH="5270500" progId="Equation.3">
                  <p:embed/>
                </p:oleObj>
              </mc:Choice>
              <mc:Fallback>
                <p:oleObj name="Equation" r:id="rId8" imgW="48564800" imgH="5270500" progId="Equation.3">
                  <p:embed/>
                  <p:pic>
                    <p:nvPicPr>
                      <p:cNvPr id="82949" name="Object 7">
                        <a:extLst>
                          <a:ext uri="{FF2B5EF4-FFF2-40B4-BE49-F238E27FC236}">
                            <a16:creationId xmlns:a16="http://schemas.microsoft.com/office/drawing/2014/main" id="{0E7662D5-2E8D-AC46-B843-BBAEB3078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1785938"/>
                        <a:ext cx="6019800"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1208" name="Text Box 8">
            <a:extLst>
              <a:ext uri="{FF2B5EF4-FFF2-40B4-BE49-F238E27FC236}">
                <a16:creationId xmlns:a16="http://schemas.microsoft.com/office/drawing/2014/main" id="{5C970E8A-12BD-3B49-A340-BF0F4DEC7E27}"/>
              </a:ext>
            </a:extLst>
          </p:cNvPr>
          <p:cNvSpPr txBox="1">
            <a:spLocks noChangeArrowheads="1"/>
          </p:cNvSpPr>
          <p:nvPr/>
        </p:nvSpPr>
        <p:spPr bwMode="auto">
          <a:xfrm>
            <a:off x="762000" y="1828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Insert:</a:t>
            </a:r>
          </a:p>
        </p:txBody>
      </p:sp>
      <p:sp>
        <p:nvSpPr>
          <p:cNvPr id="51209" name="Text Box 9">
            <a:extLst>
              <a:ext uri="{FF2B5EF4-FFF2-40B4-BE49-F238E27FC236}">
                <a16:creationId xmlns:a16="http://schemas.microsoft.com/office/drawing/2014/main" id="{37933823-1537-8D45-825B-B27AE41A1149}"/>
              </a:ext>
            </a:extLst>
          </p:cNvPr>
          <p:cNvSpPr txBox="1">
            <a:spLocks noChangeArrowheads="1"/>
          </p:cNvSpPr>
          <p:nvPr/>
        </p:nvSpPr>
        <p:spPr bwMode="auto">
          <a:xfrm>
            <a:off x="762000" y="2971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Delete:</a:t>
            </a:r>
          </a:p>
        </p:txBody>
      </p:sp>
      <p:sp>
        <p:nvSpPr>
          <p:cNvPr id="51210" name="Text Box 10">
            <a:extLst>
              <a:ext uri="{FF2B5EF4-FFF2-40B4-BE49-F238E27FC236}">
                <a16:creationId xmlns:a16="http://schemas.microsoft.com/office/drawing/2014/main" id="{3327CBB8-906B-C944-8899-86E4DED40042}"/>
              </a:ext>
            </a:extLst>
          </p:cNvPr>
          <p:cNvSpPr txBox="1">
            <a:spLocks noChangeArrowheads="1"/>
          </p:cNvSpPr>
          <p:nvPr/>
        </p:nvSpPr>
        <p:spPr bwMode="auto">
          <a:xfrm>
            <a:off x="762000" y="41148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solidFill>
                  <a:srgbClr val="0000FF"/>
                </a:solidFill>
                <a:latin typeface="Arial" charset="0"/>
                <a:ea typeface="ＭＳ Ｐゴシック" charset="0"/>
              </a:rPr>
              <a:t>Substitute:</a:t>
            </a:r>
          </a:p>
        </p:txBody>
      </p:sp>
      <p:sp>
        <p:nvSpPr>
          <p:cNvPr id="51211" name="Text Box 11">
            <a:extLst>
              <a:ext uri="{FF2B5EF4-FFF2-40B4-BE49-F238E27FC236}">
                <a16:creationId xmlns:a16="http://schemas.microsoft.com/office/drawing/2014/main" id="{E952AAAF-3900-EA49-BE95-0AF28474DE6B}"/>
              </a:ext>
            </a:extLst>
          </p:cNvPr>
          <p:cNvSpPr txBox="1">
            <a:spLocks noChangeArrowheads="1"/>
          </p:cNvSpPr>
          <p:nvPr/>
        </p:nvSpPr>
        <p:spPr bwMode="auto">
          <a:xfrm>
            <a:off x="762000" y="5257800"/>
            <a:ext cx="1600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dirty="0">
                <a:solidFill>
                  <a:srgbClr val="0000FF"/>
                </a:solidFill>
                <a:latin typeface="Arial" charset="0"/>
                <a:ea typeface="ＭＳ Ｐゴシック" charset="0"/>
              </a:rPr>
              <a:t>Equal: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F0BF7-0C2C-6A44-B33C-2589A548AB6E}"/>
                  </a:ext>
                </a:extLst>
              </p:cNvPr>
              <p:cNvSpPr txBox="1"/>
              <p:nvPr/>
            </p:nvSpPr>
            <p:spPr>
              <a:xfrm>
                <a:off x="99639" y="3787134"/>
                <a:ext cx="1324722"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baseline="-25000"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𝑌𝑚</m:t>
                      </m:r>
                    </m:oMath>
                  </m:oMathPara>
                </a14:m>
                <a:endParaRPr lang="en-US" sz="2400" baseline="-25000" dirty="0"/>
              </a:p>
            </p:txBody>
          </p:sp>
        </mc:Choice>
        <mc:Fallback xmlns="">
          <p:sp>
            <p:nvSpPr>
              <p:cNvPr id="3" name="TextBox 2">
                <a:extLst>
                  <a:ext uri="{FF2B5EF4-FFF2-40B4-BE49-F238E27FC236}">
                    <a16:creationId xmlns:a16="http://schemas.microsoft.com/office/drawing/2014/main" id="{BC3F0BF7-0C2C-6A44-B33C-2589A548AB6E}"/>
                  </a:ext>
                </a:extLst>
              </p:cNvPr>
              <p:cNvSpPr txBox="1">
                <a:spLocks noRot="1" noChangeAspect="1" noMove="1" noResize="1" noEditPoints="1" noAdjustHandles="1" noChangeArrowheads="1" noChangeShapeType="1" noTextEdit="1"/>
              </p:cNvSpPr>
              <p:nvPr/>
            </p:nvSpPr>
            <p:spPr>
              <a:xfrm>
                <a:off x="99639" y="3787134"/>
                <a:ext cx="1324722" cy="45313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E7EE26D-898E-2E4A-A1BF-A9A23E244BFB}"/>
                  </a:ext>
                </a:extLst>
              </p:cNvPr>
              <p:cNvSpPr txBox="1"/>
              <p:nvPr/>
            </p:nvSpPr>
            <p:spPr>
              <a:xfrm>
                <a:off x="99639" y="4955031"/>
                <a:ext cx="1324722"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baseline="-25000"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𝑌</m:t>
                      </m:r>
                      <m:r>
                        <a:rPr lang="en-US" sz="2400" b="0" i="1" baseline="-25000" smtClean="0">
                          <a:latin typeface="Cambria Math" panose="02040503050406030204" pitchFamily="18" charset="0"/>
                          <a:ea typeface="Cambria Math" panose="02040503050406030204" pitchFamily="18" charset="0"/>
                        </a:rPr>
                        <m:t>𝑚</m:t>
                      </m:r>
                    </m:oMath>
                  </m:oMathPara>
                </a14:m>
                <a:endParaRPr lang="en-US" sz="2400" baseline="-25000" dirty="0"/>
              </a:p>
            </p:txBody>
          </p:sp>
        </mc:Choice>
        <mc:Fallback xmlns="">
          <p:sp>
            <p:nvSpPr>
              <p:cNvPr id="13" name="TextBox 12">
                <a:extLst>
                  <a:ext uri="{FF2B5EF4-FFF2-40B4-BE49-F238E27FC236}">
                    <a16:creationId xmlns:a16="http://schemas.microsoft.com/office/drawing/2014/main" id="{FE7EE26D-898E-2E4A-A1BF-A9A23E244BFB}"/>
                  </a:ext>
                </a:extLst>
              </p:cNvPr>
              <p:cNvSpPr txBox="1">
                <a:spLocks noRot="1" noChangeAspect="1" noMove="1" noResize="1" noEditPoints="1" noAdjustHandles="1" noChangeArrowheads="1" noChangeShapeType="1" noTextEdit="1"/>
              </p:cNvSpPr>
              <p:nvPr/>
            </p:nvSpPr>
            <p:spPr>
              <a:xfrm>
                <a:off x="99639" y="4955031"/>
                <a:ext cx="1324722" cy="453137"/>
              </a:xfrm>
              <a:prstGeom prst="rect">
                <a:avLst/>
              </a:prstGeom>
              <a:blipFill>
                <a:blip r:embed="rId12"/>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086F59F-19BC-1641-B2F8-49B6589F7E87}"/>
              </a:ext>
            </a:extLst>
          </p:cNvPr>
          <p:cNvSpPr txBox="1"/>
          <p:nvPr/>
        </p:nvSpPr>
        <p:spPr>
          <a:xfrm>
            <a:off x="1562100" y="6032212"/>
            <a:ext cx="5875519" cy="584775"/>
          </a:xfrm>
          <a:prstGeom prst="rect">
            <a:avLst/>
          </a:prstGeom>
          <a:noFill/>
        </p:spPr>
        <p:txBody>
          <a:bodyPr wrap="none" rtlCol="0">
            <a:spAutoFit/>
          </a:bodyPr>
          <a:lstStyle/>
          <a:p>
            <a:r>
              <a:rPr lang="en-US" sz="3200" dirty="0">
                <a:solidFill>
                  <a:srgbClr val="FF0000"/>
                </a:solidFill>
              </a:rPr>
              <a:t>How do we decide between these?</a:t>
            </a:r>
          </a:p>
        </p:txBody>
      </p:sp>
    </p:spTree>
    <p:extLst>
      <p:ext uri="{BB962C8B-B14F-4D97-AF65-F5344CB8AC3E}">
        <p14:creationId xmlns:p14="http://schemas.microsoft.com/office/powerpoint/2010/main" val="421563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1331A2-4FB1-1747-AEC1-292A4299F290}"/>
              </a:ext>
            </a:extLst>
          </p:cNvPr>
          <p:cNvSpPr>
            <a:spLocks noGrp="1" noChangeArrowheads="1"/>
          </p:cNvSpPr>
          <p:nvPr>
            <p:ph type="title"/>
          </p:nvPr>
        </p:nvSpPr>
        <p:spPr>
          <a:xfrm>
            <a:off x="612647" y="228600"/>
            <a:ext cx="8436349" cy="990600"/>
          </a:xfrm>
        </p:spPr>
        <p:txBody>
          <a:bodyPr>
            <a:normAutofit fontScale="90000"/>
          </a:bodyPr>
          <a:lstStyle/>
          <a:p>
            <a:pPr eaLnBrk="1" hangingPunct="1">
              <a:defRPr/>
            </a:pPr>
            <a:r>
              <a:rPr lang="en-US" dirty="0">
                <a:cs typeface="+mj-cs"/>
              </a:rPr>
              <a:t>1b: recursive solution - combining results</a:t>
            </a:r>
          </a:p>
        </p:txBody>
      </p:sp>
      <p:graphicFrame>
        <p:nvGraphicFramePr>
          <p:cNvPr id="83970" name="Object 4">
            <a:extLst>
              <a:ext uri="{FF2B5EF4-FFF2-40B4-BE49-F238E27FC236}">
                <a16:creationId xmlns:a16="http://schemas.microsoft.com/office/drawing/2014/main" id="{7F34C589-3187-8F4B-A98A-E9C7101413E6}"/>
              </a:ext>
            </a:extLst>
          </p:cNvPr>
          <p:cNvGraphicFramePr>
            <a:graphicFrameLocks noChangeAspect="1"/>
          </p:cNvGraphicFramePr>
          <p:nvPr>
            <p:extLst>
              <p:ext uri="{D42A27DB-BD31-4B8C-83A1-F6EECF244321}">
                <p14:modId xmlns:p14="http://schemas.microsoft.com/office/powerpoint/2010/main" val="2500083747"/>
              </p:ext>
            </p:extLst>
          </p:nvPr>
        </p:nvGraphicFramePr>
        <p:xfrm>
          <a:off x="743276" y="3350820"/>
          <a:ext cx="7262961" cy="1161802"/>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76" y="3350820"/>
                        <a:ext cx="7262961" cy="1161802"/>
                      </a:xfrm>
                      <a:prstGeom prst="rect">
                        <a:avLst/>
                      </a:prstGeom>
                      <a:noFill/>
                      <a:ln>
                        <a:noFill/>
                      </a:ln>
                      <a:effectLst/>
                    </p:spPr>
                  </p:pic>
                </p:oleObj>
              </mc:Fallback>
            </mc:AlternateContent>
          </a:graphicData>
        </a:graphic>
      </p:graphicFrame>
      <p:cxnSp>
        <p:nvCxnSpPr>
          <p:cNvPr id="3" name="Straight Arrow Connector 2">
            <a:extLst>
              <a:ext uri="{FF2B5EF4-FFF2-40B4-BE49-F238E27FC236}">
                <a16:creationId xmlns:a16="http://schemas.microsoft.com/office/drawing/2014/main" id="{03194EC2-D0C3-0C4E-AB8F-C3DC2DF2AC36}"/>
              </a:ext>
            </a:extLst>
          </p:cNvPr>
          <p:cNvCxnSpPr>
            <a:cxnSpLocks/>
          </p:cNvCxnSpPr>
          <p:nvPr/>
        </p:nvCxnSpPr>
        <p:spPr>
          <a:xfrm flipV="1">
            <a:off x="3218215" y="4512623"/>
            <a:ext cx="0" cy="51063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B95C836-2E98-DD41-82AC-328610B8CDBF}"/>
              </a:ext>
            </a:extLst>
          </p:cNvPr>
          <p:cNvSpPr txBox="1"/>
          <p:nvPr/>
        </p:nvSpPr>
        <p:spPr>
          <a:xfrm>
            <a:off x="2045971" y="5023262"/>
            <a:ext cx="2344488" cy="707886"/>
          </a:xfrm>
          <a:prstGeom prst="rect">
            <a:avLst/>
          </a:prstGeom>
          <a:noFill/>
        </p:spPr>
        <p:txBody>
          <a:bodyPr wrap="none" rtlCol="0">
            <a:spAutoFit/>
          </a:bodyPr>
          <a:lstStyle/>
          <a:p>
            <a:r>
              <a:rPr lang="en-US" sz="2000" dirty="0"/>
              <a:t>1: if they’re different</a:t>
            </a:r>
          </a:p>
          <a:p>
            <a:r>
              <a:rPr lang="en-US" sz="2000" dirty="0"/>
              <a:t>0: if they’re the same</a:t>
            </a:r>
          </a:p>
        </p:txBody>
      </p:sp>
    </p:spTree>
    <p:extLst>
      <p:ext uri="{BB962C8B-B14F-4D97-AF65-F5344CB8AC3E}">
        <p14:creationId xmlns:p14="http://schemas.microsoft.com/office/powerpoint/2010/main" val="41540833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5" name="Object 4">
                        <a:extLst>
                          <a:ext uri="{FF2B5EF4-FFF2-40B4-BE49-F238E27FC236}">
                            <a16:creationId xmlns:a16="http://schemas.microsoft.com/office/drawing/2014/main" id="{CDEDBFF6-0608-F840-A356-C8F15ABC6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p:sp>
        <p:nvSpPr>
          <p:cNvPr id="6" name="TextBox 2">
            <a:extLst>
              <a:ext uri="{FF2B5EF4-FFF2-40B4-BE49-F238E27FC236}">
                <a16:creationId xmlns:a16="http://schemas.microsoft.com/office/drawing/2014/main" id="{7F10E4D7-A817-2A49-8537-024EA0AF476D}"/>
              </a:ext>
            </a:extLst>
          </p:cNvPr>
          <p:cNvSpPr txBox="1">
            <a:spLocks noChangeArrowheads="1"/>
          </p:cNvSpPr>
          <p:nvPr/>
        </p:nvSpPr>
        <p:spPr bwMode="auto">
          <a:xfrm>
            <a:off x="1600200" y="36576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dirty="0">
                <a:solidFill>
                  <a:srgbClr val="FF0000"/>
                </a:solidFill>
              </a:rPr>
              <a:t>What does the table for storing answers look like?</a:t>
            </a:r>
          </a:p>
        </p:txBody>
      </p:sp>
    </p:spTree>
    <p:extLst>
      <p:ext uri="{BB962C8B-B14F-4D97-AF65-F5344CB8AC3E}">
        <p14:creationId xmlns:p14="http://schemas.microsoft.com/office/powerpoint/2010/main" val="27638023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2" imgW="102400100" imgH="16383000" progId="Equation.3">
                  <p:embed/>
                </p:oleObj>
              </mc:Choice>
              <mc:Fallback>
                <p:oleObj name="Equation" r:id="rId2" imgW="102400100" imgH="16383000" progId="Equation.3">
                  <p:embed/>
                  <p:pic>
                    <p:nvPicPr>
                      <p:cNvPr id="5" name="Object 4">
                        <a:extLst>
                          <a:ext uri="{FF2B5EF4-FFF2-40B4-BE49-F238E27FC236}">
                            <a16:creationId xmlns:a16="http://schemas.microsoft.com/office/drawing/2014/main" id="{CDEDBFF6-0608-F840-A356-C8F15ABC6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FEE0F3-0153-C540-BB51-3D7BE4D3B671}"/>
                  </a:ext>
                </a:extLst>
              </p:cNvPr>
              <p:cNvSpPr txBox="1"/>
              <p:nvPr/>
            </p:nvSpPr>
            <p:spPr>
              <a:xfrm>
                <a:off x="2939142" y="3568535"/>
                <a:ext cx="2544864" cy="465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0000FF"/>
                          </a:solidFill>
                          <a:latin typeface="Cambria Math" panose="02040503050406030204" pitchFamily="18" charset="0"/>
                        </a:rPr>
                        <m:t>𝐸𝑑𝑖𝑡</m:t>
                      </m:r>
                      <m:r>
                        <a:rPr lang="en-US" sz="2800" b="0" i="1" smtClean="0">
                          <a:solidFill>
                            <a:srgbClr val="0000FF"/>
                          </a:solidFill>
                          <a:latin typeface="Cambria Math" panose="02040503050406030204" pitchFamily="18" charset="0"/>
                        </a:rPr>
                        <m:t>(</m:t>
                      </m:r>
                      <m:sSub>
                        <m:sSubPr>
                          <m:ctrlPr>
                            <a:rPr lang="en-US" sz="2800" b="0" i="1" smtClean="0">
                              <a:solidFill>
                                <a:srgbClr val="0000FF"/>
                              </a:solidFill>
                              <a:latin typeface="Cambria Math" panose="02040503050406030204" pitchFamily="18" charset="0"/>
                            </a:rPr>
                          </m:ctrlPr>
                        </m:sSubPr>
                        <m:e>
                          <m:r>
                            <a:rPr lang="en-US" sz="2800" b="0" i="1" smtClean="0">
                              <a:solidFill>
                                <a:srgbClr val="0000FF"/>
                              </a:solidFill>
                              <a:latin typeface="Cambria Math" panose="02040503050406030204" pitchFamily="18" charset="0"/>
                            </a:rPr>
                            <m:t>𝑋</m:t>
                          </m:r>
                        </m:e>
                        <m:sub>
                          <m:r>
                            <a:rPr lang="en-US" sz="2800" b="0" i="1" smtClean="0">
                              <a:solidFill>
                                <a:srgbClr val="0000FF"/>
                              </a:solidFill>
                              <a:latin typeface="Cambria Math" panose="02040503050406030204" pitchFamily="18" charset="0"/>
                            </a:rPr>
                            <m:t>1…</m:t>
                          </m:r>
                          <m:r>
                            <a:rPr lang="en-US" sz="2800" b="0" i="1" smtClean="0">
                              <a:solidFill>
                                <a:srgbClr val="0000FF"/>
                              </a:solidFill>
                              <a:latin typeface="Cambria Math" panose="02040503050406030204" pitchFamily="18" charset="0"/>
                            </a:rPr>
                            <m:t>𝑖</m:t>
                          </m:r>
                        </m:sub>
                      </m:sSub>
                      <m:r>
                        <a:rPr lang="en-US" sz="2800" b="0" i="1" smtClean="0">
                          <a:solidFill>
                            <a:srgbClr val="0000FF"/>
                          </a:solidFill>
                          <a:latin typeface="Cambria Math" panose="02040503050406030204" pitchFamily="18" charset="0"/>
                        </a:rPr>
                        <m:t>,</m:t>
                      </m:r>
                      <m:sSub>
                        <m:sSubPr>
                          <m:ctrlPr>
                            <a:rPr lang="en-US" sz="2800" b="0" i="1" smtClean="0">
                              <a:solidFill>
                                <a:srgbClr val="0000FF"/>
                              </a:solidFill>
                              <a:latin typeface="Cambria Math" panose="02040503050406030204" pitchFamily="18" charset="0"/>
                            </a:rPr>
                          </m:ctrlPr>
                        </m:sSubPr>
                        <m:e>
                          <m:r>
                            <a:rPr lang="en-US" sz="2800" b="0" i="1" smtClean="0">
                              <a:solidFill>
                                <a:srgbClr val="0000FF"/>
                              </a:solidFill>
                              <a:latin typeface="Cambria Math" panose="02040503050406030204" pitchFamily="18" charset="0"/>
                            </a:rPr>
                            <m:t>𝑌</m:t>
                          </m:r>
                        </m:e>
                        <m:sub>
                          <m:r>
                            <a:rPr lang="en-US" sz="2800" b="0" i="1" smtClean="0">
                              <a:solidFill>
                                <a:srgbClr val="0000FF"/>
                              </a:solidFill>
                              <a:latin typeface="Cambria Math" panose="02040503050406030204" pitchFamily="18" charset="0"/>
                            </a:rPr>
                            <m:t>1…</m:t>
                          </m:r>
                          <m:r>
                            <a:rPr lang="en-US" sz="2800" b="0" i="1" smtClean="0">
                              <a:solidFill>
                                <a:srgbClr val="0000FF"/>
                              </a:solidFill>
                              <a:latin typeface="Cambria Math" panose="02040503050406030204" pitchFamily="18" charset="0"/>
                            </a:rPr>
                            <m:t>𝑗</m:t>
                          </m:r>
                        </m:sub>
                      </m:sSub>
                      <m:r>
                        <a:rPr lang="en-US" sz="2800" b="0" i="1" smtClean="0">
                          <a:solidFill>
                            <a:srgbClr val="0000FF"/>
                          </a:solidFill>
                          <a:latin typeface="Cambria Math" panose="02040503050406030204" pitchFamily="18" charset="0"/>
                        </a:rPr>
                        <m:t>)</m:t>
                      </m:r>
                    </m:oMath>
                  </m:oMathPara>
                </a14:m>
                <a:endParaRPr lang="en-US" sz="2800" dirty="0">
                  <a:solidFill>
                    <a:srgbClr val="0000FF"/>
                  </a:solidFill>
                </a:endParaRPr>
              </a:p>
            </p:txBody>
          </p:sp>
        </mc:Choice>
        <mc:Fallback xmlns="">
          <p:sp>
            <p:nvSpPr>
              <p:cNvPr id="2" name="TextBox 1">
                <a:extLst>
                  <a:ext uri="{FF2B5EF4-FFF2-40B4-BE49-F238E27FC236}">
                    <a16:creationId xmlns:a16="http://schemas.microsoft.com/office/drawing/2014/main" id="{24FEE0F3-0153-C540-BB51-3D7BE4D3B671}"/>
                  </a:ext>
                </a:extLst>
              </p:cNvPr>
              <p:cNvSpPr txBox="1">
                <a:spLocks noRot="1" noChangeAspect="1" noMove="1" noResize="1" noEditPoints="1" noAdjustHandles="1" noChangeArrowheads="1" noChangeShapeType="1" noTextEdit="1"/>
              </p:cNvSpPr>
              <p:nvPr/>
            </p:nvSpPr>
            <p:spPr>
              <a:xfrm>
                <a:off x="2939142" y="3568535"/>
                <a:ext cx="2544864" cy="465577"/>
              </a:xfrm>
              <a:prstGeom prst="rect">
                <a:avLst/>
              </a:prstGeom>
              <a:blipFill>
                <a:blip r:embed="rId5"/>
                <a:stretch>
                  <a:fillRect l="-1980" r="-3960" b="-23684"/>
                </a:stretch>
              </a:blipFill>
            </p:spPr>
            <p:txBody>
              <a:bodyPr/>
              <a:lstStyle/>
              <a:p>
                <a:r>
                  <a:rPr lang="en-US">
                    <a:noFill/>
                  </a:rPr>
                  <a:t> </a:t>
                </a:r>
              </a:p>
            </p:txBody>
          </p:sp>
        </mc:Fallback>
      </mc:AlternateContent>
      <p:sp>
        <p:nvSpPr>
          <p:cNvPr id="3" name="Down Arrow 2">
            <a:extLst>
              <a:ext uri="{FF2B5EF4-FFF2-40B4-BE49-F238E27FC236}">
                <a16:creationId xmlns:a16="http://schemas.microsoft.com/office/drawing/2014/main" id="{9216FA20-D41A-DF4A-8380-3CEDA74FACB3}"/>
              </a:ext>
            </a:extLst>
          </p:cNvPr>
          <p:cNvSpPr/>
          <p:nvPr/>
        </p:nvSpPr>
        <p:spPr>
          <a:xfrm>
            <a:off x="3954483" y="4381995"/>
            <a:ext cx="522514" cy="736270"/>
          </a:xfrm>
          <a:prstGeom prst="downArrow">
            <a:avLst/>
          </a:prstGeom>
          <a:solidFill>
            <a:srgbClr val="FF9600"/>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6911C1-956D-7945-B4DD-967E87E67DEA}"/>
                  </a:ext>
                </a:extLst>
              </p:cNvPr>
              <p:cNvSpPr txBox="1"/>
              <p:nvPr/>
            </p:nvSpPr>
            <p:spPr>
              <a:xfrm>
                <a:off x="1597230" y="5466148"/>
                <a:ext cx="6337376" cy="465577"/>
              </a:xfrm>
              <a:prstGeom prst="rect">
                <a:avLst/>
              </a:prstGeom>
              <a:noFill/>
            </p:spPr>
            <p:txBody>
              <a:bodyPr wrap="none" lIns="0" tIns="0" rIns="0" bIns="0" rtlCol="0">
                <a:spAutoFit/>
              </a:bodyPr>
              <a:lstStyle/>
              <a:p>
                <a:r>
                  <a:rPr lang="en-US" sz="2800" b="0" dirty="0">
                    <a:solidFill>
                      <a:srgbClr val="0000FF"/>
                    </a:solidFill>
                  </a:rPr>
                  <a:t>d</a:t>
                </a:r>
                <a14:m>
                  <m:oMath xmlns:m="http://schemas.openxmlformats.org/officeDocument/2006/math">
                    <m:d>
                      <m:dPr>
                        <m:begChr m:val="["/>
                        <m:endChr m:val="]"/>
                        <m:ctrlPr>
                          <a:rPr lang="en-US" sz="2800" b="0" i="1" smtClean="0">
                            <a:solidFill>
                              <a:srgbClr val="0000FF"/>
                            </a:solidFill>
                            <a:latin typeface="Cambria Math" panose="02040503050406030204" pitchFamily="18" charset="0"/>
                          </a:rPr>
                        </m:ctrlPr>
                      </m:dPr>
                      <m:e>
                        <m:r>
                          <a:rPr lang="en-US" sz="2800" b="0" i="1" smtClean="0">
                            <a:solidFill>
                              <a:srgbClr val="0000FF"/>
                            </a:solidFill>
                            <a:latin typeface="Cambria Math" panose="02040503050406030204" pitchFamily="18" charset="0"/>
                          </a:rPr>
                          <m:t>𝑖</m:t>
                        </m:r>
                        <m:r>
                          <a:rPr lang="en-US" sz="2800" b="0" i="1" smtClean="0">
                            <a:solidFill>
                              <a:srgbClr val="0000FF"/>
                            </a:solidFill>
                            <a:latin typeface="Cambria Math" panose="02040503050406030204" pitchFamily="18" charset="0"/>
                          </a:rPr>
                          <m:t>,</m:t>
                        </m:r>
                        <m:r>
                          <a:rPr lang="en-US" sz="2800" b="0" i="1" smtClean="0">
                            <a:solidFill>
                              <a:srgbClr val="0000FF"/>
                            </a:solidFill>
                            <a:latin typeface="Cambria Math" panose="02040503050406030204" pitchFamily="18" charset="0"/>
                          </a:rPr>
                          <m:t>𝑗</m:t>
                        </m:r>
                      </m:e>
                    </m:d>
                  </m:oMath>
                </a14:m>
                <a:r>
                  <a:rPr lang="en-US" sz="2800" dirty="0">
                    <a:solidFill>
                      <a:srgbClr val="0000FF"/>
                    </a:solidFill>
                  </a:rPr>
                  <a:t>: edit distance between </a:t>
                </a:r>
                <a14:m>
                  <m:oMath xmlns:m="http://schemas.openxmlformats.org/officeDocument/2006/math">
                    <m:sSub>
                      <m:sSubPr>
                        <m:ctrlPr>
                          <a:rPr lang="en-US"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𝑋</m:t>
                        </m:r>
                      </m:e>
                      <m:sub>
                        <m:r>
                          <a:rPr lang="en-US" sz="2800" i="1">
                            <a:solidFill>
                              <a:srgbClr val="0000FF"/>
                            </a:solidFill>
                            <a:latin typeface="Cambria Math" panose="02040503050406030204" pitchFamily="18" charset="0"/>
                          </a:rPr>
                          <m:t>1…</m:t>
                        </m:r>
                        <m:r>
                          <a:rPr lang="en-US" sz="2800" i="1">
                            <a:solidFill>
                              <a:srgbClr val="0000FF"/>
                            </a:solidFill>
                            <a:latin typeface="Cambria Math" panose="02040503050406030204" pitchFamily="18" charset="0"/>
                          </a:rPr>
                          <m:t>𝑖</m:t>
                        </m:r>
                      </m:sub>
                    </m:sSub>
                  </m:oMath>
                </a14:m>
                <a:r>
                  <a:rPr lang="en-US" sz="2800" dirty="0">
                    <a:solidFill>
                      <a:srgbClr val="0000FF"/>
                    </a:solidFill>
                  </a:rPr>
                  <a:t> and </a:t>
                </a:r>
                <a14:m>
                  <m:oMath xmlns:m="http://schemas.openxmlformats.org/officeDocument/2006/math">
                    <m:sSub>
                      <m:sSubPr>
                        <m:ctrlPr>
                          <a:rPr lang="en-US" sz="2800" i="1">
                            <a:solidFill>
                              <a:srgbClr val="0000FF"/>
                            </a:solidFill>
                            <a:latin typeface="Cambria Math" panose="02040503050406030204" pitchFamily="18" charset="0"/>
                          </a:rPr>
                        </m:ctrlPr>
                      </m:sSubPr>
                      <m:e>
                        <m:r>
                          <a:rPr lang="en-US" sz="2800" i="1">
                            <a:solidFill>
                              <a:srgbClr val="0000FF"/>
                            </a:solidFill>
                            <a:latin typeface="Cambria Math" panose="02040503050406030204" pitchFamily="18" charset="0"/>
                          </a:rPr>
                          <m:t>𝑌</m:t>
                        </m:r>
                      </m:e>
                      <m:sub>
                        <m:r>
                          <a:rPr lang="en-US" sz="2800" i="1">
                            <a:solidFill>
                              <a:srgbClr val="0000FF"/>
                            </a:solidFill>
                            <a:latin typeface="Cambria Math" panose="02040503050406030204" pitchFamily="18" charset="0"/>
                          </a:rPr>
                          <m:t>1…</m:t>
                        </m:r>
                        <m:r>
                          <a:rPr lang="en-US" sz="2800" i="1">
                            <a:solidFill>
                              <a:srgbClr val="0000FF"/>
                            </a:solidFill>
                            <a:latin typeface="Cambria Math" panose="02040503050406030204" pitchFamily="18" charset="0"/>
                          </a:rPr>
                          <m:t>𝑗</m:t>
                        </m:r>
                      </m:sub>
                    </m:sSub>
                  </m:oMath>
                </a14:m>
                <a:endParaRPr lang="en-US" sz="2800" dirty="0">
                  <a:solidFill>
                    <a:srgbClr val="0000FF"/>
                  </a:solidFill>
                </a:endParaRPr>
              </a:p>
            </p:txBody>
          </p:sp>
        </mc:Choice>
        <mc:Fallback xmlns="">
          <p:sp>
            <p:nvSpPr>
              <p:cNvPr id="7" name="TextBox 6">
                <a:extLst>
                  <a:ext uri="{FF2B5EF4-FFF2-40B4-BE49-F238E27FC236}">
                    <a16:creationId xmlns:a16="http://schemas.microsoft.com/office/drawing/2014/main" id="{656911C1-956D-7945-B4DD-967E87E67DEA}"/>
                  </a:ext>
                </a:extLst>
              </p:cNvPr>
              <p:cNvSpPr txBox="1">
                <a:spLocks noRot="1" noChangeAspect="1" noMove="1" noResize="1" noEditPoints="1" noAdjustHandles="1" noChangeArrowheads="1" noChangeShapeType="1" noTextEdit="1"/>
              </p:cNvSpPr>
              <p:nvPr/>
            </p:nvSpPr>
            <p:spPr>
              <a:xfrm>
                <a:off x="1597230" y="5466148"/>
                <a:ext cx="6337376" cy="465577"/>
              </a:xfrm>
              <a:prstGeom prst="rect">
                <a:avLst/>
              </a:prstGeom>
              <a:blipFill>
                <a:blip r:embed="rId6"/>
                <a:stretch>
                  <a:fillRect l="-3400" t="-18421" r="-400" b="-36842"/>
                </a:stretch>
              </a:blipFill>
            </p:spPr>
            <p:txBody>
              <a:bodyPr/>
              <a:lstStyle/>
              <a:p>
                <a:r>
                  <a:rPr lang="en-US">
                    <a:noFill/>
                  </a:rPr>
                  <a:t> </a:t>
                </a:r>
              </a:p>
            </p:txBody>
          </p:sp>
        </mc:Fallback>
      </mc:AlternateContent>
    </p:spTree>
    <p:extLst>
      <p:ext uri="{BB962C8B-B14F-4D97-AF65-F5344CB8AC3E}">
        <p14:creationId xmlns:p14="http://schemas.microsoft.com/office/powerpoint/2010/main" val="8779747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0D2BA4E-21AF-9245-BBEB-09DCF7FD5627}"/>
              </a:ext>
            </a:extLst>
          </p:cNvPr>
          <p:cNvSpPr>
            <a:spLocks noGrp="1" noChangeArrowheads="1"/>
          </p:cNvSpPr>
          <p:nvPr>
            <p:ph type="title"/>
          </p:nvPr>
        </p:nvSpPr>
        <p:spPr/>
        <p:txBody>
          <a:bodyPr>
            <a:normAutofit/>
          </a:bodyPr>
          <a:lstStyle/>
          <a:p>
            <a:pPr>
              <a:defRPr/>
            </a:pPr>
            <a:r>
              <a:rPr lang="en-US" dirty="0"/>
              <a:t>2: DP solution (bottom-up)</a:t>
            </a:r>
            <a:endParaRPr lang="en-US" dirty="0">
              <a:cs typeface="+mj-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D775B6-4CB0-3E45-812D-FB46C198AD76}"/>
                  </a:ext>
                </a:extLst>
              </p:cNvPr>
              <p:cNvSpPr txBox="1"/>
              <p:nvPr/>
            </p:nvSpPr>
            <p:spPr>
              <a:xfrm>
                <a:off x="485250" y="2806638"/>
                <a:ext cx="8280798" cy="3970318"/>
              </a:xfrm>
              <a:prstGeom prst="rect">
                <a:avLst/>
              </a:prstGeom>
              <a:noFill/>
            </p:spPr>
            <p:txBody>
              <a:bodyPr wrap="square" rtlCol="0">
                <a:spAutoFit/>
              </a:bodyPr>
              <a:lstStyle/>
              <a:p>
                <a:r>
                  <a:rPr lang="en-US" sz="2800" dirty="0">
                    <a:solidFill>
                      <a:srgbClr val="FF0000"/>
                    </a:solidFill>
                  </a:rPr>
                  <a:t>What are the “smallest” possible subproblems?</a:t>
                </a:r>
              </a:p>
              <a:p>
                <a:endParaRPr lang="en-US" sz="2800" dirty="0">
                  <a:solidFill>
                    <a:srgbClr val="FF0000"/>
                  </a:solidFill>
                </a:endParaRPr>
              </a:p>
              <a:p>
                <a:r>
                  <a:rPr lang="en-US" sz="2800" dirty="0">
                    <a:solidFill>
                      <a:srgbClr val="FF0000"/>
                    </a:solidFill>
                  </a:rPr>
                  <a:t>To calculate </a:t>
                </a:r>
                <a14:m>
                  <m:oMath xmlns:m="http://schemas.openxmlformats.org/officeDocument/2006/math">
                    <m:r>
                      <a:rPr lang="en-US" sz="2800" i="1" dirty="0" smtClean="0">
                        <a:solidFill>
                          <a:srgbClr val="FF0000"/>
                        </a:solidFill>
                        <a:latin typeface="Cambria Math" panose="02040503050406030204" pitchFamily="18" charset="0"/>
                      </a:rPr>
                      <m:t>𝑑</m:t>
                    </m:r>
                    <m:r>
                      <a:rPr lang="en-US" sz="2800" b="0" i="1" dirty="0" smtClean="0">
                        <a:solidFill>
                          <a:srgbClr val="FF0000"/>
                        </a:solidFill>
                        <a:latin typeface="Cambria Math" panose="02040503050406030204" pitchFamily="18" charset="0"/>
                      </a:rPr>
                      <m:t>(</m:t>
                    </m:r>
                    <m:r>
                      <a:rPr lang="en-US" sz="2800" b="0" i="1" dirty="0" smtClean="0">
                        <a:solidFill>
                          <a:srgbClr val="FF0000"/>
                        </a:solidFill>
                        <a:latin typeface="Cambria Math" panose="02040503050406030204" pitchFamily="18" charset="0"/>
                      </a:rPr>
                      <m:t>𝑛</m:t>
                    </m:r>
                    <m:r>
                      <a:rPr lang="en-US" sz="2800" i="1" dirty="0" err="1" smtClean="0">
                        <a:solidFill>
                          <a:srgbClr val="FF0000"/>
                        </a:solidFill>
                        <a:latin typeface="Cambria Math" panose="02040503050406030204" pitchFamily="18" charset="0"/>
                      </a:rPr>
                      <m:t>,</m:t>
                    </m:r>
                    <m:r>
                      <a:rPr lang="en-US" sz="2800" b="0" i="1" dirty="0" smtClean="0">
                        <a:solidFill>
                          <a:srgbClr val="FF0000"/>
                        </a:solidFill>
                        <a:latin typeface="Cambria Math" panose="02040503050406030204" pitchFamily="18" charset="0"/>
                      </a:rPr>
                      <m:t>𝑚</m:t>
                    </m:r>
                    <m:r>
                      <a:rPr lang="en-US" sz="2800" i="1" dirty="0" smtClean="0">
                        <a:solidFill>
                          <a:srgbClr val="FF0000"/>
                        </a:solidFill>
                        <a:latin typeface="Cambria Math" panose="02040503050406030204" pitchFamily="18" charset="0"/>
                      </a:rPr>
                      <m:t>)</m:t>
                    </m:r>
                  </m:oMath>
                </a14:m>
                <a:r>
                  <a:rPr lang="en-US" sz="2800" dirty="0">
                    <a:solidFill>
                      <a:srgbClr val="FF0000"/>
                    </a:solidFill>
                  </a:rPr>
                  <a:t>, what are all the subproblems we need to calculate? This is the “table”.</a:t>
                </a:r>
                <a:br>
                  <a:rPr lang="en-US" sz="2800" dirty="0">
                    <a:solidFill>
                      <a:srgbClr val="FF0000"/>
                    </a:solidFill>
                  </a:rPr>
                </a:br>
                <a:endParaRPr lang="en-US" sz="2800" dirty="0">
                  <a:solidFill>
                    <a:srgbClr val="FF0000"/>
                  </a:solidFill>
                </a:endParaRPr>
              </a:p>
              <a:p>
                <a:endParaRPr lang="en-US" sz="2800" dirty="0">
                  <a:solidFill>
                    <a:srgbClr val="FF0000"/>
                  </a:solidFill>
                </a:endParaRPr>
              </a:p>
              <a:p>
                <a:r>
                  <a:rPr lang="en-US" sz="2800" dirty="0">
                    <a:solidFill>
                      <a:srgbClr val="FF0000"/>
                    </a:solidFill>
                  </a:rPr>
                  <a:t>How should we fill in the table?</a:t>
                </a:r>
              </a:p>
              <a:p>
                <a:endParaRPr lang="en-US" sz="2800" dirty="0">
                  <a:solidFill>
                    <a:srgbClr val="FF0000"/>
                  </a:solidFill>
                </a:endParaRPr>
              </a:p>
              <a:p>
                <a:r>
                  <a:rPr lang="en-US" sz="2800" dirty="0">
                    <a:solidFill>
                      <a:srgbClr val="FF0000"/>
                    </a:solidFill>
                  </a:rPr>
                  <a:t>Where will the answer be?</a:t>
                </a:r>
              </a:p>
            </p:txBody>
          </p:sp>
        </mc:Choice>
        <mc:Fallback xmlns="">
          <p:sp>
            <p:nvSpPr>
              <p:cNvPr id="7" name="TextBox 6">
                <a:extLst>
                  <a:ext uri="{FF2B5EF4-FFF2-40B4-BE49-F238E27FC236}">
                    <a16:creationId xmlns:a16="http://schemas.microsoft.com/office/drawing/2014/main" id="{5BD775B6-4CB0-3E45-812D-FB46C198AD76}"/>
                  </a:ext>
                </a:extLst>
              </p:cNvPr>
              <p:cNvSpPr txBox="1">
                <a:spLocks noRot="1" noChangeAspect="1" noMove="1" noResize="1" noEditPoints="1" noAdjustHandles="1" noChangeArrowheads="1" noChangeShapeType="1" noTextEdit="1"/>
              </p:cNvSpPr>
              <p:nvPr/>
            </p:nvSpPr>
            <p:spPr>
              <a:xfrm>
                <a:off x="485250" y="2806638"/>
                <a:ext cx="8280798" cy="3970318"/>
              </a:xfrm>
              <a:prstGeom prst="rect">
                <a:avLst/>
              </a:prstGeom>
              <a:blipFill>
                <a:blip r:embed="rId3"/>
                <a:stretch>
                  <a:fillRect l="-1378" t="-1274" b="-2866"/>
                </a:stretch>
              </a:blipFill>
            </p:spPr>
            <p:txBody>
              <a:bodyPr/>
              <a:lstStyle/>
              <a:p>
                <a:r>
                  <a:rPr lang="en-US">
                    <a:noFill/>
                  </a:rPr>
                  <a:t> </a:t>
                </a:r>
              </a:p>
            </p:txBody>
          </p:sp>
        </mc:Fallback>
      </mc:AlternateContent>
      <p:graphicFrame>
        <p:nvGraphicFramePr>
          <p:cNvPr id="5" name="Object 4">
            <a:extLst>
              <a:ext uri="{FF2B5EF4-FFF2-40B4-BE49-F238E27FC236}">
                <a16:creationId xmlns:a16="http://schemas.microsoft.com/office/drawing/2014/main" id="{CDEDBFF6-0608-F840-A356-C8F15ABC631E}"/>
              </a:ext>
            </a:extLst>
          </p:cNvPr>
          <p:cNvGraphicFramePr>
            <a:graphicFrameLocks noChangeAspect="1"/>
          </p:cNvGraphicFramePr>
          <p:nvPr>
            <p:extLst>
              <p:ext uri="{D42A27DB-BD31-4B8C-83A1-F6EECF244321}">
                <p14:modId xmlns:p14="http://schemas.microsoft.com/office/powerpoint/2010/main" val="1326754641"/>
              </p:ext>
            </p:extLst>
          </p:nvPr>
        </p:nvGraphicFramePr>
        <p:xfrm>
          <a:off x="1057867" y="1559731"/>
          <a:ext cx="7262961" cy="1161802"/>
        </p:xfrm>
        <a:graphic>
          <a:graphicData uri="http://schemas.openxmlformats.org/presentationml/2006/ole">
            <mc:AlternateContent xmlns:mc="http://schemas.openxmlformats.org/markup-compatibility/2006">
              <mc:Choice xmlns:v="urn:schemas-microsoft-com:vml" Requires="v">
                <p:oleObj name="Equation" r:id="rId4" imgW="102400100" imgH="16383000" progId="Equation.3">
                  <p:embed/>
                </p:oleObj>
              </mc:Choice>
              <mc:Fallback>
                <p:oleObj name="Equation" r:id="rId4" imgW="102400100" imgH="16383000" progId="Equation.3">
                  <p:embed/>
                  <p:pic>
                    <p:nvPicPr>
                      <p:cNvPr id="83970" name="Object 4">
                        <a:extLst>
                          <a:ext uri="{FF2B5EF4-FFF2-40B4-BE49-F238E27FC236}">
                            <a16:creationId xmlns:a16="http://schemas.microsoft.com/office/drawing/2014/main" id="{7F34C589-3187-8F4B-A98A-E9C710141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867" y="1559731"/>
                        <a:ext cx="7262961" cy="11618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137249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12170</TotalTime>
  <Words>4319</Words>
  <Application>Microsoft Macintosh PowerPoint</Application>
  <PresentationFormat>On-screen Show (4:3)</PresentationFormat>
  <Paragraphs>618</Paragraphs>
  <Slides>110</Slides>
  <Notes>3</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110</vt:i4>
      </vt:variant>
    </vt:vector>
  </HeadingPairs>
  <TitlesOfParts>
    <vt:vector size="121" baseType="lpstr">
      <vt:lpstr>Arial</vt:lpstr>
      <vt:lpstr>Calibri</vt:lpstr>
      <vt:lpstr>Cambria Math</vt:lpstr>
      <vt:lpstr>Courier</vt:lpstr>
      <vt:lpstr>Roboto</vt:lpstr>
      <vt:lpstr>Tw Cen MT</vt:lpstr>
      <vt:lpstr>Wingdings</vt:lpstr>
      <vt:lpstr>Wingdings 2</vt:lpstr>
      <vt:lpstr>Median</vt:lpstr>
      <vt:lpstr>Equation</vt:lpstr>
      <vt:lpstr>Bitmap Image</vt:lpstr>
      <vt:lpstr>Dynamic programming: Even More fun!</vt:lpstr>
      <vt:lpstr>Admin</vt:lpstr>
      <vt:lpstr>Overall how is the class going</vt:lpstr>
      <vt:lpstr>How difficult is the class</vt:lpstr>
      <vt:lpstr>Time spent</vt:lpstr>
      <vt:lpstr>What’s going well?</vt:lpstr>
      <vt:lpstr>What could be improved?</vt:lpstr>
      <vt:lpstr>What could be improved?</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Rod splitting example</vt:lpstr>
      <vt:lpstr>Longest increasing subsequence</vt:lpstr>
      <vt:lpstr>Longest increasing subsequence</vt:lpstr>
      <vt:lpstr>1a: optimal substructure</vt:lpstr>
      <vt:lpstr>1a: optimal substructure</vt:lpstr>
      <vt:lpstr>1a: optimal substructure </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1b: recursive solution</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2: DP solution (bottom-up)</vt:lpstr>
      <vt:lpstr>3: Analysis</vt:lpstr>
      <vt:lpstr>3: Analysis</vt:lpstr>
      <vt:lpstr>Another solution</vt:lpstr>
      <vt:lpstr>Another solution</vt:lpstr>
      <vt:lpstr>Edit distance  (aka Levenshtein distance)</vt:lpstr>
      <vt:lpstr>Edit distance  (aka Levenshtein distance)</vt:lpstr>
      <vt:lpstr>Edit distance  (aka Levenshtein distance)</vt:lpstr>
      <vt:lpstr>Edit distance  (aka Levenshtein distance)</vt:lpstr>
      <vt:lpstr>Edit distance  (aka Levenshtein distance)</vt:lpstr>
      <vt:lpstr>Edit distance examples</vt:lpstr>
      <vt:lpstr>Edit distance examples</vt:lpstr>
      <vt:lpstr>Edit distance examples</vt:lpstr>
      <vt:lpstr>Edit distance examples</vt:lpstr>
      <vt:lpstr>Edit distance</vt:lpstr>
      <vt:lpstr>Is edit distance symmetric?</vt:lpstr>
      <vt:lpstr>Calculating edit distance</vt:lpstr>
      <vt:lpstr>Calculating edit distance</vt:lpstr>
      <vt:lpstr>Calculating edit distance</vt:lpstr>
      <vt:lpstr>Insert</vt:lpstr>
      <vt:lpstr>Insert</vt:lpstr>
      <vt:lpstr>Insert</vt:lpstr>
      <vt:lpstr>Insert</vt:lpstr>
      <vt:lpstr>Delete</vt:lpstr>
      <vt:lpstr>Delete</vt:lpstr>
      <vt:lpstr>Substition</vt:lpstr>
      <vt:lpstr>Substition</vt:lpstr>
      <vt:lpstr>Anything else?</vt:lpstr>
      <vt:lpstr>Equal</vt:lpstr>
      <vt:lpstr>Equal</vt:lpstr>
      <vt:lpstr>1b: recursive solution - combining results</vt:lpstr>
      <vt:lpstr>1b: recursive solution - combining results</vt:lpstr>
      <vt:lpstr>2: DP solution (bottom-up)</vt:lpstr>
      <vt:lpstr>2: DP solution (bottom-up)</vt:lpstr>
      <vt:lpstr>2: DP solution (bottom-up)</vt:lpstr>
      <vt:lpstr>2: DP solution (bottom-up)</vt:lpstr>
      <vt:lpstr>2: DP solution (bottom-up)</vt:lpstr>
      <vt:lpstr>3: analysis</vt:lpstr>
      <vt:lpstr>3: analysis</vt:lpstr>
      <vt:lpstr>Edit distance variants</vt:lpstr>
      <vt:lpstr>DP in practice</vt:lpstr>
      <vt:lpstr>PowerPoint Presentation</vt:lpstr>
      <vt:lpstr>Skiers and Skis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Collins Munene Kariuki</cp:lastModifiedBy>
  <cp:revision>658</cp:revision>
  <cp:lastPrinted>2023-03-27T17:30:16Z</cp:lastPrinted>
  <dcterms:created xsi:type="dcterms:W3CDTF">2013-09-08T20:10:23Z</dcterms:created>
  <dcterms:modified xsi:type="dcterms:W3CDTF">2024-02-23T17:46:20Z</dcterms:modified>
</cp:coreProperties>
</file>