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2"/>
  </p:notesMasterIdLst>
  <p:sldIdLst>
    <p:sldId id="256" r:id="rId2"/>
    <p:sldId id="257" r:id="rId3"/>
    <p:sldId id="412" r:id="rId4"/>
    <p:sldId id="416" r:id="rId5"/>
    <p:sldId id="372" r:id="rId6"/>
    <p:sldId id="435" r:id="rId7"/>
    <p:sldId id="436" r:id="rId8"/>
    <p:sldId id="313" r:id="rId9"/>
    <p:sldId id="315" r:id="rId10"/>
    <p:sldId id="320" r:id="rId11"/>
    <p:sldId id="321" r:id="rId12"/>
    <p:sldId id="322" r:id="rId13"/>
    <p:sldId id="323" r:id="rId14"/>
    <p:sldId id="314" r:id="rId15"/>
    <p:sldId id="317" r:id="rId16"/>
    <p:sldId id="318" r:id="rId17"/>
    <p:sldId id="319" r:id="rId18"/>
    <p:sldId id="420" r:id="rId19"/>
    <p:sldId id="421" r:id="rId20"/>
    <p:sldId id="324" r:id="rId21"/>
    <p:sldId id="325" r:id="rId22"/>
    <p:sldId id="326" r:id="rId23"/>
    <p:sldId id="327" r:id="rId24"/>
    <p:sldId id="328" r:id="rId25"/>
    <p:sldId id="419" r:id="rId26"/>
    <p:sldId id="329" r:id="rId27"/>
    <p:sldId id="331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410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11" r:id="rId56"/>
    <p:sldId id="400" r:id="rId57"/>
    <p:sldId id="401" r:id="rId58"/>
    <p:sldId id="402" r:id="rId59"/>
    <p:sldId id="403" r:id="rId60"/>
    <p:sldId id="404" r:id="rId61"/>
    <p:sldId id="424" r:id="rId62"/>
    <p:sldId id="434" r:id="rId63"/>
    <p:sldId id="405" r:id="rId64"/>
    <p:sldId id="406" r:id="rId65"/>
    <p:sldId id="407" r:id="rId66"/>
    <p:sldId id="408" r:id="rId67"/>
    <p:sldId id="409" r:id="rId68"/>
    <p:sldId id="437" r:id="rId69"/>
    <p:sldId id="439" r:id="rId70"/>
    <p:sldId id="426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/>
    <p:restoredTop sz="94719"/>
  </p:normalViewPr>
  <p:slideViewPr>
    <p:cSldViewPr>
      <p:cViewPr varScale="1">
        <p:scale>
          <a:sx n="147" d="100"/>
          <a:sy n="147" d="100"/>
        </p:scale>
        <p:origin x="2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761EE-DC21-5B4E-9BAD-600263961ED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EA449-0EF4-D147-905E-D98CB94F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of the tree and the lowest frequency things at the bottom of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EA449-0EF4-D147-905E-D98CB94FC1B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446F130E-11A4-98BA-5AED-52EB096A8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F899F739-522D-B32A-DE37-4F97C18F161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4C32E920-256B-BA1A-C355-D7BD5D166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DBE5FC0D-C4EE-D714-EB66-6504C4C81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7D751F6C-206A-25B1-2DCE-28E8439D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A20AF3B9-005E-366E-DD90-20D2373A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D40412DE-C389-DD5C-4467-CDDEB404F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D91D1E30-AF49-3A0D-5CFA-FEDBF460B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A8E0432F-5DF1-3E6C-5C5A-F924A9191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0A897218-D4FF-93C6-5C39-010457914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D6C9264B-86D2-902F-583D-045DF011B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749A97FE-27DE-8E41-C936-7B08F78F7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215793B3-8D7E-37EB-5CAB-0B3A1EFB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2CFC2865-5111-BA2B-2F12-D4316E1E5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3051D28D-BFCD-A0A2-9E47-5D8EB3A5F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F87081AD-C0F3-F2B7-9150-1A6D8407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F1F8A0F9-232A-C9DD-8D3E-364AF07D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CB82DB34-9653-EF7C-D87A-046A1F514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AEFAA820-FE87-8140-AE70-A3029B259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0E5E37E4-7384-1D9B-3095-445E36D9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79CA6E37-2908-EF19-14ED-7B3CF85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EB6F1111-1FC8-E4B4-6912-BB8FB96B4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6AF2D5C1-496E-9E85-1A21-0B4C09D0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547E6D0E-C38F-6EC7-DB9E-6BC9DE55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45EFBD3A-2738-AE32-27B7-BE7D3FB49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5A8E4E62-48A5-E46F-53AA-2C6543CA2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BD417F51-1512-28DD-755F-0ECBDEBD6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967254F9-ECC2-14C6-52EE-52F709D8B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E9BF31CA-030F-D3F8-C345-CD94A1D41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E6245471-7053-B5BC-335A-5DDC5FFDB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0E143EDE-44FB-72D9-8C7D-FA8EE1650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310AA943-2EB3-6CAE-52E3-1CC1B51BA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BC23A75F-3123-58E0-B0F2-DC7418D0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48C3DA2A-C596-89FF-28E7-E452B6F38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F64AF5DD-1314-4CC9-A660-87E1FB76F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E0BD73E0-AF55-049D-1E0A-939605158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F2BB56E6-84EE-2FBD-DF19-C3D69AC514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3808-4B8F-674D-B76D-5F93F3C2E1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2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A1FA25-24FA-1B00-A0F8-74A63F5CA0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2B25F5-34AC-06BE-603F-00C57DC95E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9E2ADB1-0E4E-0C02-D836-E47998B121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9D3F-8BA3-EB45-9C7D-0F91FE47DA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95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BAF6E2-78F2-E3FD-758F-8D948A2A2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BFEB92A-6005-6825-390E-15E37476C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E9C124A-BCF4-2267-BEC6-F5130B803F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352D8-C759-4C46-B5CC-9DF79481D5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50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10344F-849E-2E1D-334B-C6A8821BE0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E38B1D-0F9E-3C35-B291-E83FF8A3D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5AF02FC-C4FF-7ABF-5F14-7E4B95E19C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63360-C7A3-724C-9636-F8A6172AA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1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421339-4F9C-82B8-5BC7-1DFB65507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69735E-F715-9C6D-2D78-4A8A3458D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214E2E5-8455-0908-B322-99727BF3C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7CEF1-9F46-9C43-BA44-DA64745BA0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64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72E9BE-48AD-4DB8-256E-4E82CEBA0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FDD2B0-A0BB-00B8-6081-55EBC6CD23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008533-0586-5903-0542-C7DB63701B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E2784-80C6-9C44-93FD-86074C937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85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183348-496F-6336-ECFB-28AB46878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3BA8BA1-DEFA-4421-0E04-FDBF2447F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EF622D-58B3-A20F-6288-1C7DC7328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04F4C-6B00-5841-B7E4-62AC682FD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8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4253A9-ED7B-5303-E6C4-A57982F65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E4DA3F-A29E-D9A9-D914-CABC0FE80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22262A-6A93-FC09-85A3-A9E5ECB7F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C4480-D932-CC47-8BD9-ED49AF6D6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28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391CE58-C083-2CDC-CAB2-9856CC923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F3C981A-86E2-8801-5198-52CFE10F96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886ED8A-AB79-B51B-6488-7218AE15D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39461-C676-874F-93E0-65A12807D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7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0CE0D3-CE21-4BC7-A68E-4D4AFCEAD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AC846A-115F-0308-2D82-A8B3F6701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3DDE5EA-D8C0-DD54-1B11-CD810C0E8A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50820-6150-EB4D-870D-A8B5BC56A0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0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0D5F6F-5673-E27F-A76B-F48E4EAC3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F033B0-D3AE-2198-00E8-5125530839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80B9837-42B0-7942-9AF6-4214F8270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61A30-B10A-A940-B1CB-5F2F9068E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2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F2B3BFB-2A13-0ECE-D4AF-070B7A9F8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9D22B4-4D78-38B6-9E76-E3082831B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1C6CFE-3778-7E3C-B5F1-638D3AC03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6FC047C-AACF-4B1C-1C51-88990341C7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0AE4EAA-C452-7ACB-1AEF-C60CE4D4E5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C577AF15-7471-F343-2A31-ECE84E6964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779F3199-09FA-5C42-BB94-8ABB26A7C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D200095E-C2B3-13B0-4AC9-58B5CB95366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7682EF2-ACC4-024B-29FD-88F2C958E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36B27D4F-0847-C0C6-A5BE-94E11105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A55DE360-F36D-C675-4304-CA7E5A003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B4C685C6-73C5-D154-F52E-A7CC4C58E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7FDAF8C9-8381-AE17-E5BD-5645A6B6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B31F71F2-0CBD-6F60-2D9E-D5EA7B8F2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94F90C4-B52F-C615-38C5-F86E3CE36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0F6B5B0A-F06E-E45B-F42E-DFF785162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5B2C8852-ED66-7B99-1FA5-D4F26CE4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8D19987A-9698-F73E-9F4B-6BD4E4E2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6E6C3120-42B6-43DA-CC88-39DD41813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3A792706-F068-0A78-DA68-78035F363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AC9C5FED-8BEA-3AD1-AC03-702AC9AEF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9F356E70-61E1-09E8-B6FB-DF9EF340E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F8DCB19A-88FD-EA73-D37E-6F330B82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0C2B7F04-1A4D-1E56-1EFF-1E81BDC97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C2F4E1E1-8D6F-2548-0BE7-9098FD086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F603C904-8C54-0FAA-5E44-D050EF8AA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B9F3233B-C2F3-5A09-981F-2CDEC99B9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1687BAD3-C7F0-FE18-EAA5-F882A1F7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FB4AB8B5-F03C-9413-6422-A2E0CD1D9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EC7CDE1-3EFA-313B-7F6B-33EEF010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AA0FD2A8-4011-6474-CA0C-1C6558B16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A01460DE-EBB3-D9FF-6577-0032D9944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CD139258-50E6-0D23-CA87-8DA7DC22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88A93BE5-2CD0-A644-7761-8FC2B3FC6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5FFD653-CBD4-30FC-CCDA-0B374EFE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24CB1E9D-FA38-7C69-7C7E-A95D1048D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BAB4B261-BE21-9737-5E69-367F4C0E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A01C2A6D-3174-B44F-D202-0F6BD83F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F9ED408-9644-0A8B-388B-E5531267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30289A8-9CC0-F518-675E-0FBFE10290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Greedy algorithms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9373295-9CD7-3BE6-DB77-6E87371CE2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David Kauchak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cs140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Spring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849B189-ECBE-7933-62A0-294A0DCC8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solution?</a:t>
            </a:r>
          </a:p>
        </p:txBody>
      </p:sp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347AE99D-A074-BC3C-2C99-474EEC521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1752600"/>
          <a:ext cx="11128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23100" imgH="3505200" progId="Equation.3">
                  <p:embed/>
                </p:oleObj>
              </mc:Choice>
              <mc:Fallback>
                <p:oleObj name="Equation" r:id="rId2" imgW="7023100" imgH="350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752600"/>
                        <a:ext cx="11128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64421D63-D5B5-1FBB-482D-FE56FE27A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3" y="2590800"/>
          <a:ext cx="1574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44100" imgH="4102100" progId="Equation.3">
                  <p:embed/>
                </p:oleObj>
              </mc:Choice>
              <mc:Fallback>
                <p:oleObj name="Equation" r:id="rId4" imgW="9944100" imgH="410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590800"/>
                        <a:ext cx="1574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>
            <a:extLst>
              <a:ext uri="{FF2B5EF4-FFF2-40B4-BE49-F238E27FC236}">
                <a16:creationId xmlns:a16="http://schemas.microsoft.com/office/drawing/2014/main" id="{4E302A9A-8577-2C93-49FC-68FB7E365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1798638"/>
          <a:ext cx="2409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14600" imgH="3505200" progId="Equation.3">
                  <p:embed/>
                </p:oleObj>
              </mc:Choice>
              <mc:Fallback>
                <p:oleObj name="Equation" r:id="rId6" imgW="15214600" imgH="350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798638"/>
                        <a:ext cx="24098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>
            <a:extLst>
              <a:ext uri="{FF2B5EF4-FFF2-40B4-BE49-F238E27FC236}">
                <a16:creationId xmlns:a16="http://schemas.microsoft.com/office/drawing/2014/main" id="{5D1F5279-7CCC-D10E-4FFE-2208A4FE6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913" y="2514600"/>
          <a:ext cx="23177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30400" imgH="4394200" progId="Equation.3">
                  <p:embed/>
                </p:oleObj>
              </mc:Choice>
              <mc:Fallback>
                <p:oleObj name="Equation" r:id="rId8" imgW="14630400" imgH="439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2514600"/>
                        <a:ext cx="23177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>
            <a:extLst>
              <a:ext uri="{FF2B5EF4-FFF2-40B4-BE49-F238E27FC236}">
                <a16:creationId xmlns:a16="http://schemas.microsoft.com/office/drawing/2014/main" id="{121833ED-4C6B-FB2C-66C9-72FBD5944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54288"/>
          <a:ext cx="24558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506700" imgH="4102100" progId="Equation.3">
                  <p:embed/>
                </p:oleObj>
              </mc:Choice>
              <mc:Fallback>
                <p:oleObj name="Equation" r:id="rId10" imgW="15506700" imgH="410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54288"/>
                        <a:ext cx="24558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>
            <a:extLst>
              <a:ext uri="{FF2B5EF4-FFF2-40B4-BE49-F238E27FC236}">
                <a16:creationId xmlns:a16="http://schemas.microsoft.com/office/drawing/2014/main" id="{8EFB5D98-1D42-636C-43E2-AAB6409EB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792288"/>
          <a:ext cx="32448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85100" imgH="4102100" progId="Equation.3">
                  <p:embed/>
                </p:oleObj>
              </mc:Choice>
              <mc:Fallback>
                <p:oleObj name="Equation" r:id="rId12" imgW="20485100" imgH="410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792288"/>
                        <a:ext cx="324485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9">
            <a:extLst>
              <a:ext uri="{FF2B5EF4-FFF2-40B4-BE49-F238E27FC236}">
                <a16:creationId xmlns:a16="http://schemas.microsoft.com/office/drawing/2014/main" id="{2F69D726-F365-E9AE-0A54-BF15CBE7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524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w 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x    </a:t>
            </a:r>
            <a:r>
              <a:rPr lang="en-US" altLang="en-US" sz="280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y  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z    0</a:t>
            </a: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5CF2B390-75BF-C187-D710-162E89352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1752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E07A063-41C3-22F9-A953-2D7DE9461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solution?</a:t>
            </a:r>
          </a:p>
        </p:txBody>
      </p:sp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F0787178-FB88-93C2-0831-AC9DAECC1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1752600"/>
          <a:ext cx="11128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23100" imgH="3505200" progId="Equation.3">
                  <p:embed/>
                </p:oleObj>
              </mc:Choice>
              <mc:Fallback>
                <p:oleObj name="Equation" r:id="rId2" imgW="7023100" imgH="350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752600"/>
                        <a:ext cx="11128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E73AE9CB-F1E9-0890-E656-D07FD62FF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3" y="2590800"/>
          <a:ext cx="1574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44100" imgH="4102100" progId="Equation.3">
                  <p:embed/>
                </p:oleObj>
              </mc:Choice>
              <mc:Fallback>
                <p:oleObj name="Equation" r:id="rId4" imgW="9944100" imgH="410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590800"/>
                        <a:ext cx="1574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>
            <a:extLst>
              <a:ext uri="{FF2B5EF4-FFF2-40B4-BE49-F238E27FC236}">
                <a16:creationId xmlns:a16="http://schemas.microsoft.com/office/drawing/2014/main" id="{C720DDFC-614C-AF29-5F3D-85D4C71F0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1798638"/>
          <a:ext cx="2409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14600" imgH="3505200" progId="Equation.3">
                  <p:embed/>
                </p:oleObj>
              </mc:Choice>
              <mc:Fallback>
                <p:oleObj name="Equation" r:id="rId6" imgW="15214600" imgH="350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798638"/>
                        <a:ext cx="24098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>
            <a:extLst>
              <a:ext uri="{FF2B5EF4-FFF2-40B4-BE49-F238E27FC236}">
                <a16:creationId xmlns:a16="http://schemas.microsoft.com/office/drawing/2014/main" id="{20BCAC9F-FC89-03BD-CD46-91AB4638B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913" y="2514600"/>
          <a:ext cx="23177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30400" imgH="4394200" progId="Equation.3">
                  <p:embed/>
                </p:oleObj>
              </mc:Choice>
              <mc:Fallback>
                <p:oleObj name="Equation" r:id="rId8" imgW="14630400" imgH="439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2514600"/>
                        <a:ext cx="23177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7">
            <a:extLst>
              <a:ext uri="{FF2B5EF4-FFF2-40B4-BE49-F238E27FC236}">
                <a16:creationId xmlns:a16="http://schemas.microsoft.com/office/drawing/2014/main" id="{FFE18275-6D65-E544-13E3-717B189C1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54288"/>
          <a:ext cx="24558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506700" imgH="4102100" progId="Equation.3">
                  <p:embed/>
                </p:oleObj>
              </mc:Choice>
              <mc:Fallback>
                <p:oleObj name="Equation" r:id="rId10" imgW="15506700" imgH="410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54288"/>
                        <a:ext cx="24558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8">
            <a:extLst>
              <a:ext uri="{FF2B5EF4-FFF2-40B4-BE49-F238E27FC236}">
                <a16:creationId xmlns:a16="http://schemas.microsoft.com/office/drawing/2014/main" id="{9C4B0F42-75F5-BACC-8508-FA6E7CE58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792288"/>
          <a:ext cx="32448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85100" imgH="4102100" progId="Equation.3">
                  <p:embed/>
                </p:oleObj>
              </mc:Choice>
              <mc:Fallback>
                <p:oleObj name="Equation" r:id="rId12" imgW="20485100" imgH="410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792288"/>
                        <a:ext cx="324485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9">
            <a:extLst>
              <a:ext uri="{FF2B5EF4-FFF2-40B4-BE49-F238E27FC236}">
                <a16:creationId xmlns:a16="http://schemas.microsoft.com/office/drawing/2014/main" id="{96C2A966-52CA-FB26-8FB2-F5F10E2B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524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w 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x   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y    </a:t>
            </a:r>
            <a:r>
              <a:rPr lang="en-US" altLang="en-US" sz="280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z    0</a:t>
            </a: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A5507B3F-4818-DD76-E38A-9F48153BE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1752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8058733-DA25-49EF-79D4-A3DEADD44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solution?</a:t>
            </a:r>
          </a:p>
        </p:txBody>
      </p:sp>
      <p:graphicFrame>
        <p:nvGraphicFramePr>
          <p:cNvPr id="25602" name="Object 3">
            <a:extLst>
              <a:ext uri="{FF2B5EF4-FFF2-40B4-BE49-F238E27FC236}">
                <a16:creationId xmlns:a16="http://schemas.microsoft.com/office/drawing/2014/main" id="{FAF2F681-9C88-916E-B572-FCA3D51B3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1752600"/>
          <a:ext cx="11128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23100" imgH="3505200" progId="Equation.3">
                  <p:embed/>
                </p:oleObj>
              </mc:Choice>
              <mc:Fallback>
                <p:oleObj name="Equation" r:id="rId2" imgW="7023100" imgH="350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752600"/>
                        <a:ext cx="11128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1C52ECCE-F8A3-E956-E3E8-7994A8609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3" y="2590800"/>
          <a:ext cx="1574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44100" imgH="4102100" progId="Equation.3">
                  <p:embed/>
                </p:oleObj>
              </mc:Choice>
              <mc:Fallback>
                <p:oleObj name="Equation" r:id="rId4" imgW="9944100" imgH="410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590800"/>
                        <a:ext cx="1574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>
            <a:extLst>
              <a:ext uri="{FF2B5EF4-FFF2-40B4-BE49-F238E27FC236}">
                <a16:creationId xmlns:a16="http://schemas.microsoft.com/office/drawing/2014/main" id="{9A82977A-9FC9-BFEC-B5CA-6DC63E42A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1798638"/>
          <a:ext cx="2409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14600" imgH="3505200" progId="Equation.3">
                  <p:embed/>
                </p:oleObj>
              </mc:Choice>
              <mc:Fallback>
                <p:oleObj name="Equation" r:id="rId6" imgW="15214600" imgH="350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798638"/>
                        <a:ext cx="24098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>
            <a:extLst>
              <a:ext uri="{FF2B5EF4-FFF2-40B4-BE49-F238E27FC236}">
                <a16:creationId xmlns:a16="http://schemas.microsoft.com/office/drawing/2014/main" id="{1E0FB5C5-2D67-8BD5-0748-B0BDFE457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913" y="2514600"/>
          <a:ext cx="23177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30400" imgH="4394200" progId="Equation.3">
                  <p:embed/>
                </p:oleObj>
              </mc:Choice>
              <mc:Fallback>
                <p:oleObj name="Equation" r:id="rId8" imgW="14630400" imgH="439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2514600"/>
                        <a:ext cx="23177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>
            <a:extLst>
              <a:ext uri="{FF2B5EF4-FFF2-40B4-BE49-F238E27FC236}">
                <a16:creationId xmlns:a16="http://schemas.microsoft.com/office/drawing/2014/main" id="{59AA4974-A0C6-A3AD-F884-47B927C38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54288"/>
          <a:ext cx="24558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506700" imgH="4102100" progId="Equation.3">
                  <p:embed/>
                </p:oleObj>
              </mc:Choice>
              <mc:Fallback>
                <p:oleObj name="Equation" r:id="rId10" imgW="15506700" imgH="410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54288"/>
                        <a:ext cx="24558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8">
            <a:extLst>
              <a:ext uri="{FF2B5EF4-FFF2-40B4-BE49-F238E27FC236}">
                <a16:creationId xmlns:a16="http://schemas.microsoft.com/office/drawing/2014/main" id="{49DAD625-359D-4530-C2CB-CE3D4B63A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792288"/>
          <a:ext cx="32448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85100" imgH="4102100" progId="Equation.3">
                  <p:embed/>
                </p:oleObj>
              </mc:Choice>
              <mc:Fallback>
                <p:oleObj name="Equation" r:id="rId12" imgW="20485100" imgH="410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792288"/>
                        <a:ext cx="324485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9">
            <a:extLst>
              <a:ext uri="{FF2B5EF4-FFF2-40B4-BE49-F238E27FC236}">
                <a16:creationId xmlns:a16="http://schemas.microsoft.com/office/drawing/2014/main" id="{9E29A70F-0A74-E994-8F86-0E4D613B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524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w   </a:t>
            </a:r>
            <a:r>
              <a:rPr lang="en-US" altLang="en-US" sz="2800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x   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y   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z    0</a:t>
            </a:r>
          </a:p>
        </p:txBody>
      </p:sp>
      <p:sp>
        <p:nvSpPr>
          <p:cNvPr id="25609" name="Rectangle 10">
            <a:extLst>
              <a:ext uri="{FF2B5EF4-FFF2-40B4-BE49-F238E27FC236}">
                <a16:creationId xmlns:a16="http://schemas.microsoft.com/office/drawing/2014/main" id="{4CF32A12-8B51-779D-2FC5-E5F5FBF64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2362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22B0AC1-FC4A-1ECF-9D74-5D8E4E99E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solution?</a:t>
            </a:r>
          </a:p>
        </p:txBody>
      </p:sp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269FD150-6655-7CA9-3944-B6E78BD51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1752600"/>
          <a:ext cx="11128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23100" imgH="3505200" progId="Equation.3">
                  <p:embed/>
                </p:oleObj>
              </mc:Choice>
              <mc:Fallback>
                <p:oleObj name="Equation" r:id="rId2" imgW="7023100" imgH="350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752600"/>
                        <a:ext cx="11128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F346D282-60FC-E91D-6E81-36035A9A4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3" y="2590800"/>
          <a:ext cx="1574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44100" imgH="4102100" progId="Equation.3">
                  <p:embed/>
                </p:oleObj>
              </mc:Choice>
              <mc:Fallback>
                <p:oleObj name="Equation" r:id="rId4" imgW="9944100" imgH="410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590800"/>
                        <a:ext cx="1574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50539EEC-EBEE-2499-934F-3D8C8EBCA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1798638"/>
          <a:ext cx="2409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14600" imgH="3505200" progId="Equation.3">
                  <p:embed/>
                </p:oleObj>
              </mc:Choice>
              <mc:Fallback>
                <p:oleObj name="Equation" r:id="rId6" imgW="15214600" imgH="350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798638"/>
                        <a:ext cx="24098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>
            <a:extLst>
              <a:ext uri="{FF2B5EF4-FFF2-40B4-BE49-F238E27FC236}">
                <a16:creationId xmlns:a16="http://schemas.microsoft.com/office/drawing/2014/main" id="{74B54FE1-33B5-17A6-AF47-E76AC99B4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913" y="2514600"/>
          <a:ext cx="23177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30400" imgH="4394200" progId="Equation.3">
                  <p:embed/>
                </p:oleObj>
              </mc:Choice>
              <mc:Fallback>
                <p:oleObj name="Equation" r:id="rId8" imgW="14630400" imgH="439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2514600"/>
                        <a:ext cx="23177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>
            <a:extLst>
              <a:ext uri="{FF2B5EF4-FFF2-40B4-BE49-F238E27FC236}">
                <a16:creationId xmlns:a16="http://schemas.microsoft.com/office/drawing/2014/main" id="{F4D9B0A3-5AB8-0601-E753-C251AA261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54288"/>
          <a:ext cx="24558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506700" imgH="4102100" progId="Equation.3">
                  <p:embed/>
                </p:oleObj>
              </mc:Choice>
              <mc:Fallback>
                <p:oleObj name="Equation" r:id="rId10" imgW="15506700" imgH="410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54288"/>
                        <a:ext cx="24558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8">
            <a:extLst>
              <a:ext uri="{FF2B5EF4-FFF2-40B4-BE49-F238E27FC236}">
                <a16:creationId xmlns:a16="http://schemas.microsoft.com/office/drawing/2014/main" id="{5251E2DE-F255-F9F0-B0BB-66C15C5BC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792288"/>
          <a:ext cx="32448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85100" imgH="4102100" progId="Equation.3">
                  <p:embed/>
                </p:oleObj>
              </mc:Choice>
              <mc:Fallback>
                <p:oleObj name="Equation" r:id="rId12" imgW="20485100" imgH="410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792288"/>
                        <a:ext cx="324485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9">
            <a:extLst>
              <a:ext uri="{FF2B5EF4-FFF2-40B4-BE49-F238E27FC236}">
                <a16:creationId xmlns:a16="http://schemas.microsoft.com/office/drawing/2014/main" id="{6EDBC21A-8CCA-3106-8373-2A8B91829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524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w  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x   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y   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z    0</a:t>
            </a: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EF5CA2A5-C3D6-56D6-8B18-A33212BE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2362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DF9939F6-DD51-4128-6A6B-60B147B7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not satisfiable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C9147A0-3E11-9955-CCF2-CE911CADB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</a:t>
            </a:r>
          </a:p>
        </p:txBody>
      </p:sp>
      <p:pic>
        <p:nvPicPr>
          <p:cNvPr id="27650" name="Picture 1">
            <a:extLst>
              <a:ext uri="{FF2B5EF4-FFF2-40B4-BE49-F238E27FC236}">
                <a16:creationId xmlns:a16="http://schemas.microsoft.com/office/drawing/2014/main" id="{5F2C90DF-04D1-605F-7CDF-60D0D9E8E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6188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5">
            <a:extLst>
              <a:ext uri="{FF2B5EF4-FFF2-40B4-BE49-F238E27FC236}">
                <a16:creationId xmlns:a16="http://schemas.microsoft.com/office/drawing/2014/main" id="{1019AB62-2B06-E944-B2C2-66EA21DB6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6188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4C1830F4-44C2-B2A7-B135-581418D5B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1AF7E6BD-34C7-CBBE-05FE-7AC9F467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486400" cy="838200"/>
          </a:xfrm>
          <a:prstGeom prst="rect">
            <a:avLst/>
          </a:prstGeom>
          <a:noFill/>
          <a:ln w="9525">
            <a:solidFill>
              <a:srgbClr val="4A2A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6AEDE256-F42E-DCAE-E6D0-842A87B10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1336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4A2AFB"/>
                </a:solidFill>
              </a:rPr>
              <a:t>set all variables of the implications of the form </a:t>
            </a:r>
            <a:r>
              <a:rPr lang="ja-JP" altLang="en-US" sz="1800">
                <a:solidFill>
                  <a:srgbClr val="4A2AFB"/>
                </a:solidFill>
              </a:rPr>
              <a:t>“</a:t>
            </a:r>
            <a:r>
              <a:rPr lang="en-US" altLang="ja-JP" sz="1800">
                <a:solidFill>
                  <a:srgbClr val="4A2AFB"/>
                </a:solidFill>
                <a:sym typeface="Symbol" pitchFamily="2" charset="2"/>
              </a:rPr>
              <a:t>x</a:t>
            </a:r>
            <a:r>
              <a:rPr lang="ja-JP" altLang="en-US" sz="1800">
                <a:solidFill>
                  <a:srgbClr val="4A2AFB"/>
                </a:solidFill>
                <a:sym typeface="Symbol" pitchFamily="2" charset="2"/>
              </a:rPr>
              <a:t>”</a:t>
            </a:r>
            <a:r>
              <a:rPr lang="en-US" altLang="ja-JP" sz="1800">
                <a:solidFill>
                  <a:srgbClr val="4A2AFB"/>
                </a:solidFill>
                <a:sym typeface="Symbol" pitchFamily="2" charset="2"/>
              </a:rPr>
              <a:t> to true</a:t>
            </a:r>
            <a:endParaRPr lang="en-US" altLang="en-US" sz="1800">
              <a:solidFill>
                <a:srgbClr val="4A2AFB"/>
              </a:solidFill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5">
            <a:extLst>
              <a:ext uri="{FF2B5EF4-FFF2-40B4-BE49-F238E27FC236}">
                <a16:creationId xmlns:a16="http://schemas.microsoft.com/office/drawing/2014/main" id="{40047E69-102A-C129-A910-E72EF49B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6188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>
            <a:extLst>
              <a:ext uri="{FF2B5EF4-FFF2-40B4-BE49-F238E27FC236}">
                <a16:creationId xmlns:a16="http://schemas.microsoft.com/office/drawing/2014/main" id="{E4A5BC24-9D34-6992-EF98-4569AE292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D9C151DA-1AFF-164B-5EFF-96C097678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76600"/>
            <a:ext cx="6172200" cy="1752600"/>
          </a:xfrm>
          <a:prstGeom prst="rect">
            <a:avLst/>
          </a:prstGeom>
          <a:noFill/>
          <a:ln w="9525">
            <a:solidFill>
              <a:srgbClr val="4A2A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4A2AFB"/>
              </a:solidFill>
            </a:endParaRP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160316AB-7DA0-AAD2-2A65-D777FE682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29000"/>
            <a:ext cx="2362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4A2AFB"/>
                </a:solidFill>
              </a:rPr>
              <a:t>if the all variables of the lhs of an implication are true, then set the rhs variable to true</a:t>
            </a:r>
            <a:endParaRPr lang="en-US" altLang="en-US">
              <a:solidFill>
                <a:srgbClr val="4A2AFB"/>
              </a:solidFill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5">
            <a:extLst>
              <a:ext uri="{FF2B5EF4-FFF2-40B4-BE49-F238E27FC236}">
                <a16:creationId xmlns:a16="http://schemas.microsoft.com/office/drawing/2014/main" id="{3D187AEF-D6B8-7E1B-09F7-E3F8F8997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6188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>
            <a:extLst>
              <a:ext uri="{FF2B5EF4-FFF2-40B4-BE49-F238E27FC236}">
                <a16:creationId xmlns:a16="http://schemas.microsoft.com/office/drawing/2014/main" id="{35D0A2E1-54B2-50B9-633E-FE4BB0E92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1F71EBDC-EF5E-63AE-B0C5-8777083C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6019800" cy="1219200"/>
          </a:xfrm>
          <a:prstGeom prst="rect">
            <a:avLst/>
          </a:prstGeom>
          <a:noFill/>
          <a:ln w="9525">
            <a:solidFill>
              <a:srgbClr val="4A2A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Text Box 5">
            <a:extLst>
              <a:ext uri="{FF2B5EF4-FFF2-40B4-BE49-F238E27FC236}">
                <a16:creationId xmlns:a16="http://schemas.microsoft.com/office/drawing/2014/main" id="{2E45F1AA-C7EB-EF01-2CB3-E560E8133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1413"/>
            <a:ext cx="2362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4A2AFB"/>
                </a:solidFill>
              </a:rPr>
              <a:t>see if all of the negative clauses are satisfied</a:t>
            </a:r>
            <a:endParaRPr lang="en-US" altLang="en-US">
              <a:solidFill>
                <a:srgbClr val="4A2AFB"/>
              </a:solidFill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5">
            <a:extLst>
              <a:ext uri="{FF2B5EF4-FFF2-40B4-BE49-F238E27FC236}">
                <a16:creationId xmlns:a16="http://schemas.microsoft.com/office/drawing/2014/main" id="{8C5827D4-BF8A-D510-91EE-0E1BEF6E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6188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>
            <a:extLst>
              <a:ext uri="{FF2B5EF4-FFF2-40B4-BE49-F238E27FC236}">
                <a16:creationId xmlns:a16="http://schemas.microsoft.com/office/drawing/2014/main" id="{B1F6B644-C704-3842-5A67-A44B593A0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</a:t>
            </a:r>
          </a:p>
        </p:txBody>
      </p:sp>
      <p:sp>
        <p:nvSpPr>
          <p:cNvPr id="31747" name="TextBox 2">
            <a:extLst>
              <a:ext uri="{FF2B5EF4-FFF2-40B4-BE49-F238E27FC236}">
                <a16:creationId xmlns:a16="http://schemas.microsoft.com/office/drawing/2014/main" id="{A0D9769D-AA2E-8A58-FCFF-AE7DF307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14600"/>
            <a:ext cx="340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How is this a greedy algorithm?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5">
            <a:extLst>
              <a:ext uri="{FF2B5EF4-FFF2-40B4-BE49-F238E27FC236}">
                <a16:creationId xmlns:a16="http://schemas.microsoft.com/office/drawing/2014/main" id="{CBF8DFE2-00C0-E505-0DA0-DC45191F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6188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>
            <a:extLst>
              <a:ext uri="{FF2B5EF4-FFF2-40B4-BE49-F238E27FC236}">
                <a16:creationId xmlns:a16="http://schemas.microsoft.com/office/drawing/2014/main" id="{CE35FD41-5486-A5B6-094D-6768F2ABA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</a:t>
            </a:r>
          </a:p>
        </p:txBody>
      </p:sp>
      <p:sp>
        <p:nvSpPr>
          <p:cNvPr id="32771" name="TextBox 2">
            <a:extLst>
              <a:ext uri="{FF2B5EF4-FFF2-40B4-BE49-F238E27FC236}">
                <a16:creationId xmlns:a16="http://schemas.microsoft.com/office/drawing/2014/main" id="{BF0476DA-F295-C2F9-A5A0-913C5C36F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44650"/>
            <a:ext cx="340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How is this a greedy algorithm?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2F879E0E-316F-D543-7C22-2CC22935D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6172200" cy="2895600"/>
          </a:xfrm>
          <a:prstGeom prst="rect">
            <a:avLst/>
          </a:prstGeom>
          <a:noFill/>
          <a:ln w="9525">
            <a:solidFill>
              <a:srgbClr val="4A2A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4A2AFB"/>
              </a:solidFill>
            </a:endParaRPr>
          </a:p>
        </p:txBody>
      </p:sp>
      <p:sp>
        <p:nvSpPr>
          <p:cNvPr id="32773" name="TextBox 1">
            <a:extLst>
              <a:ext uri="{FF2B5EF4-FFF2-40B4-BE49-F238E27FC236}">
                <a16:creationId xmlns:a16="http://schemas.microsoft.com/office/drawing/2014/main" id="{D2B01B09-1946-2F4F-787B-E73171276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81600"/>
            <a:ext cx="3486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4A2AFB"/>
                </a:solidFill>
              </a:rPr>
              <a:t>Make a greedy decision about which variables to set and then moves 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8D3074C-85FC-8901-F5B6-587F52131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Administrative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DB15B24-E80D-5363-30FB-87F2544C7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Assignment 6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Grades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Dr. Dave’s grades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9D71C50-5EB7-67AB-0533-0F18C6DE3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greedy solution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FDA8D90-974F-0A14-2FAD-A9D9FEBAB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29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Two parts: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If our algorithm returns an assignment, is it a valid assignment?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If our algorithm does not return an assignment, does an assignment exist?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DF9D978-7E00-DE67-5B72-C1A701990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greedy solution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75F3F0B-5DFC-27E3-6861-4B43414A8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If our algorithm returns an assignment, is it a valid assignment?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>
              <a:cs typeface="+mn-cs"/>
            </a:endParaRP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4E4911A8-CB80-DD0E-E67D-CD8D191B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47988"/>
            <a:ext cx="464820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6">
            <a:extLst>
              <a:ext uri="{FF2B5EF4-FFF2-40B4-BE49-F238E27FC236}">
                <a16:creationId xmlns:a16="http://schemas.microsoft.com/office/drawing/2014/main" id="{60371080-DD42-F8BC-1F8F-EA37BCE1A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47988"/>
            <a:ext cx="464820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8" name="Rectangle 2">
            <a:extLst>
              <a:ext uri="{FF2B5EF4-FFF2-40B4-BE49-F238E27FC236}">
                <a16:creationId xmlns:a16="http://schemas.microsoft.com/office/drawing/2014/main" id="{BC901D79-D71A-9610-B23B-ABBAEB8B6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greedy solution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E1B0135-47FA-9932-062F-530EED03C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If our algorithm returns an assignment, is it a valid assignment?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>
              <a:cs typeface="+mn-cs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90200978-6566-72EC-11D8-C26D2FE7D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562600"/>
            <a:ext cx="4953000" cy="990600"/>
          </a:xfrm>
          <a:prstGeom prst="rect">
            <a:avLst/>
          </a:prstGeom>
          <a:noFill/>
          <a:ln w="9525">
            <a:solidFill>
              <a:srgbClr val="4A2A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Text Box 6">
            <a:extLst>
              <a:ext uri="{FF2B5EF4-FFF2-40B4-BE49-F238E27FC236}">
                <a16:creationId xmlns:a16="http://schemas.microsoft.com/office/drawing/2014/main" id="{2F76960F-AECA-B18C-7051-5EC6519F7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38800"/>
            <a:ext cx="289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4A2AFB"/>
                </a:solidFill>
              </a:rPr>
              <a:t>explicitly check all negative clauses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6">
            <a:extLst>
              <a:ext uri="{FF2B5EF4-FFF2-40B4-BE49-F238E27FC236}">
                <a16:creationId xmlns:a16="http://schemas.microsoft.com/office/drawing/2014/main" id="{5A8EFCBB-7B5E-047E-2F09-A863233AF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47988"/>
            <a:ext cx="464820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>
            <a:extLst>
              <a:ext uri="{FF2B5EF4-FFF2-40B4-BE49-F238E27FC236}">
                <a16:creationId xmlns:a16="http://schemas.microsoft.com/office/drawing/2014/main" id="{91FB8366-CDD3-3518-5DCF-EF29DB45F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greedy solution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92160F5-C8A6-5A00-334A-121A92762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If our algorithm returns an assignment, is it a valid assignment?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>
              <a:cs typeface="+mn-cs"/>
            </a:endParaRP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33F5C50A-C2AD-68E6-1175-528D6877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4953000" cy="304800"/>
          </a:xfrm>
          <a:prstGeom prst="rect">
            <a:avLst/>
          </a:prstGeom>
          <a:noFill/>
          <a:ln w="9525">
            <a:solidFill>
              <a:srgbClr val="4A2A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9" name="Text Box 6">
            <a:extLst>
              <a:ext uri="{FF2B5EF4-FFF2-40B4-BE49-F238E27FC236}">
                <a16:creationId xmlns:a16="http://schemas.microsoft.com/office/drawing/2014/main" id="{B2E02D5A-673D-1791-4880-1301FEEC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289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4A2AFB"/>
                </a:solidFill>
              </a:rPr>
              <a:t>don’</a:t>
            </a:r>
            <a:r>
              <a:rPr lang="en-US" altLang="ja-JP" sz="2400">
                <a:solidFill>
                  <a:srgbClr val="4A2AFB"/>
                </a:solidFill>
              </a:rPr>
              <a:t>t stop until all implications with all lhs elements true have rhs true</a:t>
            </a:r>
            <a:endParaRPr lang="en-US" altLang="en-US" sz="2400">
              <a:solidFill>
                <a:srgbClr val="4A2AFB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9F78E29-1055-A754-9BCC-B96D0300D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greedy solution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BB853B2-8EB7-5218-6985-75A4DD43A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391400" cy="1066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If our algorithm does not return an assignment, does an assignment exist?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cs typeface="+mn-cs"/>
            </a:endParaRP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517E7266-8E1E-863F-E292-C58E11186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24200"/>
            <a:ext cx="289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4A2AFB"/>
                </a:solidFill>
              </a:rPr>
              <a:t>Our algorithm is </a:t>
            </a:r>
            <a:r>
              <a:rPr lang="ja-JP" altLang="en-US" sz="2400">
                <a:solidFill>
                  <a:srgbClr val="4A2AFB"/>
                </a:solidFill>
              </a:rPr>
              <a:t>“</a:t>
            </a:r>
            <a:r>
              <a:rPr lang="en-US" altLang="ja-JP" sz="2400" dirty="0">
                <a:solidFill>
                  <a:srgbClr val="4A2AFB"/>
                </a:solidFill>
              </a:rPr>
              <a:t>stingy</a:t>
            </a:r>
            <a:r>
              <a:rPr lang="ja-JP" altLang="en-US" sz="2400">
                <a:solidFill>
                  <a:srgbClr val="4A2AFB"/>
                </a:solidFill>
              </a:rPr>
              <a:t>”</a:t>
            </a:r>
            <a:r>
              <a:rPr lang="en-US" altLang="ja-JP" sz="2400" dirty="0">
                <a:solidFill>
                  <a:srgbClr val="4A2AFB"/>
                </a:solidFill>
              </a:rPr>
              <a:t>. It only sets those variables that </a:t>
            </a:r>
            <a:r>
              <a:rPr lang="en-US" altLang="ja-JP" sz="2400" b="1" dirty="0">
                <a:solidFill>
                  <a:srgbClr val="4A2AFB"/>
                </a:solidFill>
              </a:rPr>
              <a:t>have</a:t>
            </a:r>
            <a:r>
              <a:rPr lang="en-US" altLang="ja-JP" sz="2400" dirty="0">
                <a:solidFill>
                  <a:srgbClr val="4A2AFB"/>
                </a:solidFill>
              </a:rPr>
              <a:t> to be true. All others remain false.</a:t>
            </a:r>
            <a:endParaRPr lang="en-US" altLang="en-US" sz="2400" dirty="0">
              <a:solidFill>
                <a:srgbClr val="4A2AFB"/>
              </a:solidFill>
            </a:endParaRP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FECA5734-65D2-F9B0-0D19-D126450B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47988"/>
            <a:ext cx="464820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15F34D8-E824-A609-95FF-A00F798DB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 of greedy solution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AF26529-2864-87EA-BDBD-2645F6BE3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391400" cy="10668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If our algorithm does not return an assignment, does an assignment exist?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>
              <a:cs typeface="+mn-cs"/>
            </a:endParaRP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430A3AB8-294F-4D73-655E-DF6DAA341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47988"/>
            <a:ext cx="464820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">
            <a:extLst>
              <a:ext uri="{FF2B5EF4-FFF2-40B4-BE49-F238E27FC236}">
                <a16:creationId xmlns:a16="http://schemas.microsoft.com/office/drawing/2014/main" id="{39EB7210-9453-9DF1-9699-73C3376FB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5578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0" name="Rectangle 2">
            <a:extLst>
              <a:ext uri="{FF2B5EF4-FFF2-40B4-BE49-F238E27FC236}">
                <a16:creationId xmlns:a16="http://schemas.microsoft.com/office/drawing/2014/main" id="{4FFCE182-956C-D5B4-38D6-B13083DFB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time?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0493E5D8-B519-DC3B-DDB2-E7D632D8B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29000"/>
            <a:ext cx="5791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Text Box 6">
            <a:extLst>
              <a:ext uri="{FF2B5EF4-FFF2-40B4-BE49-F238E27FC236}">
                <a16:creationId xmlns:a16="http://schemas.microsoft.com/office/drawing/2014/main" id="{DE6FAB3F-A758-1010-1353-C2CEDF195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657600"/>
            <a:ext cx="68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9941" name="Text Box 6">
            <a:extLst>
              <a:ext uri="{FF2B5EF4-FFF2-40B4-BE49-F238E27FC236}">
                <a16:creationId xmlns:a16="http://schemas.microsoft.com/office/drawing/2014/main" id="{BA5CE35C-2216-A53F-242C-BB79F1F05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362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n = number of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m = number of formulas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6">
            <a:extLst>
              <a:ext uri="{FF2B5EF4-FFF2-40B4-BE49-F238E27FC236}">
                <a16:creationId xmlns:a16="http://schemas.microsoft.com/office/drawing/2014/main" id="{B37B5D77-8DAE-6CFC-F3F8-52BDA8B1D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5578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Rectangle 2">
            <a:extLst>
              <a:ext uri="{FF2B5EF4-FFF2-40B4-BE49-F238E27FC236}">
                <a16:creationId xmlns:a16="http://schemas.microsoft.com/office/drawing/2014/main" id="{B2F30150-EA97-0A50-4EB6-70FE5A3E2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time?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FC4B037A-B705-BE47-7714-309F2EC3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29000"/>
            <a:ext cx="5791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A59B9835-67AD-855E-C24D-9100DED47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338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O(nm)</a:t>
            </a:r>
          </a:p>
        </p:txBody>
      </p:sp>
      <p:sp>
        <p:nvSpPr>
          <p:cNvPr id="40965" name="Text Box 6">
            <a:extLst>
              <a:ext uri="{FF2B5EF4-FFF2-40B4-BE49-F238E27FC236}">
                <a16:creationId xmlns:a16="http://schemas.microsoft.com/office/drawing/2014/main" id="{9F84649E-4600-5208-2068-78CDAF413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13263"/>
            <a:ext cx="23622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n = number of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m = number of formulas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BDA7563-8A3A-FE76-1DE4-4FEE863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Data compression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00DA7628-04D1-DFC3-E88E-13CFE5649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859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/>
              <a:t>Given a file containing some data of a fixed alphabet </a:t>
            </a:r>
            <a:r>
              <a:rPr lang="el-GR" altLang="en-US" sz="2600" dirty="0">
                <a:cs typeface="Arial" panose="020B0604020202020204" pitchFamily="34" charset="0"/>
              </a:rPr>
              <a:t>Σ</a:t>
            </a:r>
            <a:r>
              <a:rPr lang="en-US" altLang="en-US" sz="2600" dirty="0">
                <a:cs typeface="Arial" panose="020B0604020202020204" pitchFamily="34" charset="0"/>
              </a:rPr>
              <a:t> (e.g., A, B, C, D), we would like to pick a binary character code that minimizes the number of bits required to represent the data.</a:t>
            </a:r>
            <a:endParaRPr lang="el-GR" altLang="en-US" sz="2600" dirty="0">
              <a:cs typeface="Arial" panose="020B0604020202020204" pitchFamily="34" charset="0"/>
            </a:endParaRPr>
          </a:p>
        </p:txBody>
      </p:sp>
      <p:grpSp>
        <p:nvGrpSpPr>
          <p:cNvPr id="41987" name="Group 11">
            <a:extLst>
              <a:ext uri="{FF2B5EF4-FFF2-40B4-BE49-F238E27FC236}">
                <a16:creationId xmlns:a16="http://schemas.microsoft.com/office/drawing/2014/main" id="{9EAC73F9-50D3-B820-ED56-4E12B8C2101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2743200" cy="2286000"/>
            <a:chOff x="672" y="2688"/>
            <a:chExt cx="1728" cy="1440"/>
          </a:xfrm>
        </p:grpSpPr>
        <p:sp>
          <p:nvSpPr>
            <p:cNvPr id="41998" name="Text Box 4">
              <a:extLst>
                <a:ext uri="{FF2B5EF4-FFF2-40B4-BE49-F238E27FC236}">
                  <a16:creationId xmlns:a16="http://schemas.microsoft.com/office/drawing/2014/main" id="{3EFE5605-E9DB-AF56-B0B1-A25C4A752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84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 C A D A A D B …</a:t>
              </a:r>
            </a:p>
          </p:txBody>
        </p:sp>
        <p:sp>
          <p:nvSpPr>
            <p:cNvPr id="41999" name="Rectangle 5">
              <a:extLst>
                <a:ext uri="{FF2B5EF4-FFF2-40B4-BE49-F238E27FC236}">
                  <a16:creationId xmlns:a16="http://schemas.microsoft.com/office/drawing/2014/main" id="{62A7D374-3D43-E3A2-9EF0-DF14BA6D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1488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0" name="Line 6">
              <a:extLst>
                <a:ext uri="{FF2B5EF4-FFF2-40B4-BE49-F238E27FC236}">
                  <a16:creationId xmlns:a16="http://schemas.microsoft.com/office/drawing/2014/main" id="{EA8E5F94-C5DA-CD36-4432-331D560A6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2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7">
              <a:extLst>
                <a:ext uri="{FF2B5EF4-FFF2-40B4-BE49-F238E27FC236}">
                  <a16:creationId xmlns:a16="http://schemas.microsoft.com/office/drawing/2014/main" id="{D5702C7D-CC7B-29F1-4146-44F417BEC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1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8">
              <a:extLst>
                <a:ext uri="{FF2B5EF4-FFF2-40B4-BE49-F238E27FC236}">
                  <a16:creationId xmlns:a16="http://schemas.microsoft.com/office/drawing/2014/main" id="{F1FA7F2B-00ED-4717-A4CF-A8BF0B5D0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9">
              <a:extLst>
                <a:ext uri="{FF2B5EF4-FFF2-40B4-BE49-F238E27FC236}">
                  <a16:creationId xmlns:a16="http://schemas.microsoft.com/office/drawing/2014/main" id="{7897BE3D-98EA-E1E4-1FC2-F9B450C18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10">
              <a:extLst>
                <a:ext uri="{FF2B5EF4-FFF2-40B4-BE49-F238E27FC236}">
                  <a16:creationId xmlns:a16="http://schemas.microsoft.com/office/drawing/2014/main" id="{BBDF51A4-50EF-CEA2-36AA-705821EAA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8" name="AutoShape 12">
            <a:extLst>
              <a:ext uri="{FF2B5EF4-FFF2-40B4-BE49-F238E27FC236}">
                <a16:creationId xmlns:a16="http://schemas.microsoft.com/office/drawing/2014/main" id="{77F666A7-5928-C633-6D78-9F8204DB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00600"/>
            <a:ext cx="1295400" cy="1066800"/>
          </a:xfrm>
          <a:prstGeom prst="rightArrow">
            <a:avLst>
              <a:gd name="adj1" fmla="val 50000"/>
              <a:gd name="adj2" fmla="val 303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989" name="Group 13">
            <a:extLst>
              <a:ext uri="{FF2B5EF4-FFF2-40B4-BE49-F238E27FC236}">
                <a16:creationId xmlns:a16="http://schemas.microsoft.com/office/drawing/2014/main" id="{75D36A7E-8D84-DB92-47EC-A1796BC5D15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267200"/>
            <a:ext cx="2743200" cy="2286000"/>
            <a:chOff x="672" y="2688"/>
            <a:chExt cx="1728" cy="1440"/>
          </a:xfrm>
        </p:grpSpPr>
        <p:sp>
          <p:nvSpPr>
            <p:cNvPr id="41991" name="Text Box 14">
              <a:extLst>
                <a:ext uri="{FF2B5EF4-FFF2-40B4-BE49-F238E27FC236}">
                  <a16:creationId xmlns:a16="http://schemas.microsoft.com/office/drawing/2014/main" id="{7C44269B-9970-2A85-66A4-DF23A989C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84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0010100100100  …</a:t>
              </a:r>
            </a:p>
          </p:txBody>
        </p:sp>
        <p:sp>
          <p:nvSpPr>
            <p:cNvPr id="41992" name="Rectangle 15">
              <a:extLst>
                <a:ext uri="{FF2B5EF4-FFF2-40B4-BE49-F238E27FC236}">
                  <a16:creationId xmlns:a16="http://schemas.microsoft.com/office/drawing/2014/main" id="{B5392734-1EB7-C534-8D4B-147BD868E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1488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993" name="Line 16">
              <a:extLst>
                <a:ext uri="{FF2B5EF4-FFF2-40B4-BE49-F238E27FC236}">
                  <a16:creationId xmlns:a16="http://schemas.microsoft.com/office/drawing/2014/main" id="{6C5EC3C4-FB50-89BF-900D-DCAB6DBF2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2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17">
              <a:extLst>
                <a:ext uri="{FF2B5EF4-FFF2-40B4-BE49-F238E27FC236}">
                  <a16:creationId xmlns:a16="http://schemas.microsoft.com/office/drawing/2014/main" id="{10498D0D-E95D-6E9B-5B24-8D6ACB4EE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1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18">
              <a:extLst>
                <a:ext uri="{FF2B5EF4-FFF2-40B4-BE49-F238E27FC236}">
                  <a16:creationId xmlns:a16="http://schemas.microsoft.com/office/drawing/2014/main" id="{DC0E5A38-CAD3-D20A-5581-1AC911738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9">
              <a:extLst>
                <a:ext uri="{FF2B5EF4-FFF2-40B4-BE49-F238E27FC236}">
                  <a16:creationId xmlns:a16="http://schemas.microsoft.com/office/drawing/2014/main" id="{AC3ACB8A-1448-74EC-19F2-2032AA14B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20">
              <a:extLst>
                <a:ext uri="{FF2B5EF4-FFF2-40B4-BE49-F238E27FC236}">
                  <a16:creationId xmlns:a16="http://schemas.microsoft.com/office/drawing/2014/main" id="{828A3CE3-0344-4060-CE0F-FA612F538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0" name="Text Box 21">
            <a:extLst>
              <a:ext uri="{FF2B5EF4-FFF2-40B4-BE49-F238E27FC236}">
                <a16:creationId xmlns:a16="http://schemas.microsoft.com/office/drawing/2014/main" id="{4AEF3593-8996-90D9-179F-22AE04F7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352800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minimize the size of the encoded file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9781834-6F04-6EB7-5E60-8F6C71677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Compression algorithms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9F985FBE-301F-64AA-36CD-9DF22EC2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324600"/>
            <a:ext cx="5856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http://en.wikipedia.org/wiki/Lossless_data_compression</a:t>
            </a:r>
          </a:p>
        </p:txBody>
      </p:sp>
      <p:pic>
        <p:nvPicPr>
          <p:cNvPr id="94211" name="Picture 1">
            <a:extLst>
              <a:ext uri="{FF2B5EF4-FFF2-40B4-BE49-F238E27FC236}">
                <a16:creationId xmlns:a16="http://schemas.microsoft.com/office/drawing/2014/main" id="{4AA4CF27-BF51-C7AF-4E66-24D7C62C1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5410200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5077CAA0-0D55-38E2-D795-1D5F8F484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735F-D666-36EC-5429-8CB9875B7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0000FF"/>
                </a:solidFill>
              </a:rPr>
              <a:t>Algorithm that makes a local decision with the goal of creating a globally optimal solution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00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0000FF"/>
                </a:solidFill>
              </a:rPr>
              <a:t>Method for solving problems where optimal solutions can be defined in terms of optimal solutions to sub-problems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8C796C6-0826-265E-FB98-ED2A5CA4C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Simplifying assumption: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frequency only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1CC2D4C-FB4A-5830-3C7C-320D62F52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162800" cy="15573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Assume that we only have character frequency information for a file</a:t>
            </a: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D4CFF334-CE94-2004-0505-CF12B5CC893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86200"/>
            <a:ext cx="2743200" cy="2286000"/>
            <a:chOff x="672" y="2688"/>
            <a:chExt cx="1728" cy="1440"/>
          </a:xfrm>
        </p:grpSpPr>
        <p:sp>
          <p:nvSpPr>
            <p:cNvPr id="44048" name="Text Box 5">
              <a:extLst>
                <a:ext uri="{FF2B5EF4-FFF2-40B4-BE49-F238E27FC236}">
                  <a16:creationId xmlns:a16="http://schemas.microsoft.com/office/drawing/2014/main" id="{CB69D7CE-B72D-D1A3-210D-4F45EA6F6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84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A C A D A A D B …</a:t>
              </a:r>
            </a:p>
          </p:txBody>
        </p:sp>
        <p:sp>
          <p:nvSpPr>
            <p:cNvPr id="44049" name="Rectangle 6">
              <a:extLst>
                <a:ext uri="{FF2B5EF4-FFF2-40B4-BE49-F238E27FC236}">
                  <a16:creationId xmlns:a16="http://schemas.microsoft.com/office/drawing/2014/main" id="{9CFC32DC-D4DF-EB2E-81E8-BF7F8F78A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1488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0" name="Line 7">
              <a:extLst>
                <a:ext uri="{FF2B5EF4-FFF2-40B4-BE49-F238E27FC236}">
                  <a16:creationId xmlns:a16="http://schemas.microsoft.com/office/drawing/2014/main" id="{F915E022-E45E-3BC5-83D7-7949B064D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2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8">
              <a:extLst>
                <a:ext uri="{FF2B5EF4-FFF2-40B4-BE49-F238E27FC236}">
                  <a16:creationId xmlns:a16="http://schemas.microsoft.com/office/drawing/2014/main" id="{0724800C-0881-9F1A-F35C-5C06F51F7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1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9">
              <a:extLst>
                <a:ext uri="{FF2B5EF4-FFF2-40B4-BE49-F238E27FC236}">
                  <a16:creationId xmlns:a16="http://schemas.microsoft.com/office/drawing/2014/main" id="{CD7367B2-BE30-E148-7EDD-033621B02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10">
              <a:extLst>
                <a:ext uri="{FF2B5EF4-FFF2-40B4-BE49-F238E27FC236}">
                  <a16:creationId xmlns:a16="http://schemas.microsoft.com/office/drawing/2014/main" id="{EB5EFDC2-5277-4ED7-5189-0EC955EEA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Line 11">
              <a:extLst>
                <a:ext uri="{FF2B5EF4-FFF2-40B4-BE49-F238E27FC236}">
                  <a16:creationId xmlns:a16="http://schemas.microsoft.com/office/drawing/2014/main" id="{93A35DB1-D5F3-701E-3777-BF178C185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6" name="Text Box 13">
            <a:extLst>
              <a:ext uri="{FF2B5EF4-FFF2-40B4-BE49-F238E27FC236}">
                <a16:creationId xmlns:a16="http://schemas.microsoft.com/office/drawing/2014/main" id="{BA1EC7D4-C4C2-7785-F97C-36626137E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7200"/>
            <a:ext cx="1066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8000"/>
              <a:t>=</a:t>
            </a:r>
          </a:p>
        </p:txBody>
      </p:sp>
      <p:graphicFrame>
        <p:nvGraphicFramePr>
          <p:cNvPr id="94251" name="Group 43">
            <a:extLst>
              <a:ext uri="{FF2B5EF4-FFF2-40B4-BE49-F238E27FC236}">
                <a16:creationId xmlns:a16="http://schemas.microsoft.com/office/drawing/2014/main" id="{018575D9-21A4-0D31-A775-02AF55C46DD3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932238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CC76394-F597-C260-1804-9DFFDF5EA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Fixed length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3">
                <a:extLst>
                  <a:ext uri="{FF2B5EF4-FFF2-40B4-BE49-F238E27FC236}">
                    <a16:creationId xmlns:a16="http://schemas.microsoft.com/office/drawing/2014/main" id="{42B5D4BF-FDC4-4237-EAB0-72F190E1F36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19263"/>
                <a:ext cx="8229600" cy="642937"/>
              </a:xfrm>
            </p:spPr>
            <p:txBody>
              <a:bodyPr/>
              <a:lstStyle/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dirty="0"/>
                  <a:t>Use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 bits for each character</a:t>
                </a:r>
                <a:endParaRPr lang="el-GR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058" name="Rectangle 3">
                <a:extLst>
                  <a:ext uri="{FF2B5EF4-FFF2-40B4-BE49-F238E27FC236}">
                    <a16:creationId xmlns:a16="http://schemas.microsoft.com/office/drawing/2014/main" id="{42B5D4BF-FDC4-4237-EAB0-72F190E1F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19263"/>
                <a:ext cx="8229600" cy="642937"/>
              </a:xfrm>
              <a:blipFill>
                <a:blip r:embed="rId2"/>
                <a:stretch>
                  <a:fillRect l="-1852" t="-11538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59" name="Text Box 4">
            <a:extLst>
              <a:ext uri="{FF2B5EF4-FFF2-40B4-BE49-F238E27FC236}">
                <a16:creationId xmlns:a16="http://schemas.microsoft.com/office/drawing/2014/main" id="{FF027623-87CD-AB7D-7E13-F54647725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05175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</a:t>
            </a:r>
            <a:br>
              <a:rPr lang="en-US" altLang="en-US" sz="2800"/>
            </a:br>
            <a:r>
              <a:rPr lang="en-US" altLang="en-US" sz="2800"/>
              <a:t>B = </a:t>
            </a:r>
            <a:br>
              <a:rPr lang="en-US" altLang="en-US" sz="2800"/>
            </a:br>
            <a:r>
              <a:rPr lang="en-US" altLang="en-US" sz="2800"/>
              <a:t>C = </a:t>
            </a:r>
            <a:br>
              <a:rPr lang="en-US" altLang="en-US" sz="2800"/>
            </a:br>
            <a:r>
              <a:rPr lang="en-US" altLang="en-US" sz="2800"/>
              <a:t>D =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431B441-765D-360E-CAB5-03ADAFAE6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Fixed length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Rectangle 3">
                <a:extLst>
                  <a:ext uri="{FF2B5EF4-FFF2-40B4-BE49-F238E27FC236}">
                    <a16:creationId xmlns:a16="http://schemas.microsoft.com/office/drawing/2014/main" id="{0D2F73FB-6ADA-9C6B-62BA-98E1715CC62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19263"/>
                <a:ext cx="8229600" cy="642937"/>
              </a:xfrm>
            </p:spPr>
            <p:txBody>
              <a:bodyPr/>
              <a:lstStyle/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dirty="0"/>
                  <a:t>Use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 bits for each character</a:t>
                </a:r>
                <a:endParaRPr lang="el-GR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082" name="Rectangle 3">
                <a:extLst>
                  <a:ext uri="{FF2B5EF4-FFF2-40B4-BE49-F238E27FC236}">
                    <a16:creationId xmlns:a16="http://schemas.microsoft.com/office/drawing/2014/main" id="{0D2F73FB-6ADA-9C6B-62BA-98E1715CC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19263"/>
                <a:ext cx="8229600" cy="642937"/>
              </a:xfrm>
              <a:blipFill>
                <a:blip r:embed="rId2"/>
                <a:stretch>
                  <a:fillRect l="-1852" t="-11538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Text Box 4">
            <a:extLst>
              <a:ext uri="{FF2B5EF4-FFF2-40B4-BE49-F238E27FC236}">
                <a16:creationId xmlns:a16="http://schemas.microsoft.com/office/drawing/2014/main" id="{EA8FBEC8-F53C-DAD4-01A4-8E310096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05175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00</a:t>
            </a:r>
            <a:br>
              <a:rPr lang="en-US" altLang="en-US" sz="2800"/>
            </a:br>
            <a:r>
              <a:rPr lang="en-US" altLang="en-US" sz="2800"/>
              <a:t>B = 01</a:t>
            </a:r>
            <a:br>
              <a:rPr lang="en-US" altLang="en-US" sz="2800"/>
            </a:br>
            <a:r>
              <a:rPr lang="en-US" altLang="en-US" sz="2800"/>
              <a:t>C = 10</a:t>
            </a:r>
            <a:br>
              <a:rPr lang="en-US" altLang="en-US" sz="2800"/>
            </a:br>
            <a:r>
              <a:rPr lang="en-US" altLang="en-US" sz="2800"/>
              <a:t>D = 11</a:t>
            </a:r>
          </a:p>
        </p:txBody>
      </p:sp>
      <p:graphicFrame>
        <p:nvGraphicFramePr>
          <p:cNvPr id="100357" name="Group 5">
            <a:extLst>
              <a:ext uri="{FF2B5EF4-FFF2-40B4-BE49-F238E27FC236}">
                <a16:creationId xmlns:a16="http://schemas.microsoft.com/office/drawing/2014/main" id="{83F599F7-8D32-79CB-CBFB-28721F06E333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86385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368" name="Text Box 16">
            <a:extLst>
              <a:ext uri="{FF2B5EF4-FFF2-40B4-BE49-F238E27FC236}">
                <a16:creationId xmlns:a16="http://schemas.microsoft.com/office/drawing/2014/main" id="{F5072E65-1AE5-9C80-688E-05D8BCC5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78450"/>
            <a:ext cx="304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How many bits to encode the file?</a:t>
            </a:r>
          </a:p>
        </p:txBody>
      </p:sp>
      <p:sp>
        <p:nvSpPr>
          <p:cNvPr id="100369" name="Text Box 17">
            <a:extLst>
              <a:ext uri="{FF2B5EF4-FFF2-40B4-BE49-F238E27FC236}">
                <a16:creationId xmlns:a16="http://schemas.microsoft.com/office/drawing/2014/main" id="{BAAB67AB-1F86-14AB-11F4-52295AB2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19050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2 x 70 +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x 3 +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x 20 + 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x 37  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260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8" grpId="0"/>
      <p:bldP spid="10036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CE31E5F-40BD-C457-EBD1-7BFD13474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Fixed length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Rectangle 3">
                <a:extLst>
                  <a:ext uri="{FF2B5EF4-FFF2-40B4-BE49-F238E27FC236}">
                    <a16:creationId xmlns:a16="http://schemas.microsoft.com/office/drawing/2014/main" id="{358550FC-36D4-E054-1992-B10717B57A3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19263"/>
                <a:ext cx="8229600" cy="642937"/>
              </a:xfrm>
            </p:spPr>
            <p:txBody>
              <a:bodyPr/>
              <a:lstStyle/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dirty="0"/>
                  <a:t>Use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 bits for each character</a:t>
                </a:r>
                <a:endParaRPr lang="el-GR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106" name="Rectangle 3">
                <a:extLst>
                  <a:ext uri="{FF2B5EF4-FFF2-40B4-BE49-F238E27FC236}">
                    <a16:creationId xmlns:a16="http://schemas.microsoft.com/office/drawing/2014/main" id="{358550FC-36D4-E054-1992-B10717B5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19263"/>
                <a:ext cx="8229600" cy="642937"/>
              </a:xfrm>
              <a:blipFill>
                <a:blip r:embed="rId2"/>
                <a:stretch>
                  <a:fillRect l="-1852" t="-11538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7" name="Text Box 4">
            <a:extLst>
              <a:ext uri="{FF2B5EF4-FFF2-40B4-BE49-F238E27FC236}">
                <a16:creationId xmlns:a16="http://schemas.microsoft.com/office/drawing/2014/main" id="{96135A9A-0F46-FEF3-28F2-8E299267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05175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00</a:t>
            </a:r>
            <a:br>
              <a:rPr lang="en-US" altLang="en-US" sz="2800"/>
            </a:br>
            <a:r>
              <a:rPr lang="en-US" altLang="en-US" sz="2800"/>
              <a:t>B = 01</a:t>
            </a:r>
            <a:br>
              <a:rPr lang="en-US" altLang="en-US" sz="2800"/>
            </a:br>
            <a:r>
              <a:rPr lang="en-US" altLang="en-US" sz="2800"/>
              <a:t>C = 10</a:t>
            </a:r>
            <a:br>
              <a:rPr lang="en-US" altLang="en-US" sz="2800"/>
            </a:br>
            <a:r>
              <a:rPr lang="en-US" altLang="en-US" sz="2800"/>
              <a:t>D = 11</a:t>
            </a:r>
          </a:p>
        </p:txBody>
      </p:sp>
      <p:graphicFrame>
        <p:nvGraphicFramePr>
          <p:cNvPr id="103429" name="Group 5">
            <a:extLst>
              <a:ext uri="{FF2B5EF4-FFF2-40B4-BE49-F238E27FC236}">
                <a16:creationId xmlns:a16="http://schemas.microsoft.com/office/drawing/2014/main" id="{8A21FC61-924D-E9FD-B70A-95A4EE675A25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86385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19" name="Text Box 16">
            <a:extLst>
              <a:ext uri="{FF2B5EF4-FFF2-40B4-BE49-F238E27FC236}">
                <a16:creationId xmlns:a16="http://schemas.microsoft.com/office/drawing/2014/main" id="{1111324C-16FB-D2EB-B730-0C63A044B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67400"/>
            <a:ext cx="556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>
                <a:solidFill>
                  <a:srgbClr val="FF0000"/>
                </a:solidFill>
              </a:rPr>
              <a:t>Can we do better?</a:t>
            </a:r>
          </a:p>
        </p:txBody>
      </p:sp>
      <p:sp>
        <p:nvSpPr>
          <p:cNvPr id="47120" name="Text Box 17">
            <a:extLst>
              <a:ext uri="{FF2B5EF4-FFF2-40B4-BE49-F238E27FC236}">
                <a16:creationId xmlns:a16="http://schemas.microsoft.com/office/drawing/2014/main" id="{0570785C-1747-55A1-2DE5-B40F2777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19050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2 x 70 +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x 3 +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x 20 + 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x 37  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260 bits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22A10DA-57A8-77DF-8A02-2D8E244F3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Variable length code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1E24B4E-8CBE-89D8-6C73-6BC8859D4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What about:</a:t>
            </a:r>
            <a:endParaRPr lang="el-GR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BF66DA29-9AB1-2F71-CBB8-8B956A4CB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05175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</a:t>
            </a:r>
            <a:br>
              <a:rPr lang="en-US" altLang="en-US" sz="2800"/>
            </a:br>
            <a:r>
              <a:rPr lang="en-US" altLang="en-US" sz="2800"/>
              <a:t>B = 01</a:t>
            </a:r>
            <a:br>
              <a:rPr lang="en-US" altLang="en-US" sz="2800"/>
            </a:br>
            <a:r>
              <a:rPr lang="en-US" altLang="en-US" sz="2800"/>
              <a:t>C = 10</a:t>
            </a:r>
            <a:br>
              <a:rPr lang="en-US" altLang="en-US" sz="2800"/>
            </a:br>
            <a:r>
              <a:rPr lang="en-US" altLang="en-US" sz="2800"/>
              <a:t>D = 1</a:t>
            </a:r>
          </a:p>
        </p:txBody>
      </p:sp>
      <p:graphicFrame>
        <p:nvGraphicFramePr>
          <p:cNvPr id="104453" name="Group 5">
            <a:extLst>
              <a:ext uri="{FF2B5EF4-FFF2-40B4-BE49-F238E27FC236}">
                <a16:creationId xmlns:a16="http://schemas.microsoft.com/office/drawing/2014/main" id="{FFE0AE3E-9490-2F1E-36DC-9CC85C4F121E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86385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465" name="Text Box 17">
            <a:extLst>
              <a:ext uri="{FF2B5EF4-FFF2-40B4-BE49-F238E27FC236}">
                <a16:creationId xmlns:a16="http://schemas.microsoft.com/office/drawing/2014/main" id="{6BC90D81-3806-99FF-6FE8-9B5E540B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19050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 x 70 +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x 3 +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x 20 + 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1 x 37  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153 bits</a:t>
            </a:r>
          </a:p>
        </p:txBody>
      </p:sp>
      <p:sp>
        <p:nvSpPr>
          <p:cNvPr id="48144" name="Text Box 16">
            <a:extLst>
              <a:ext uri="{FF2B5EF4-FFF2-40B4-BE49-F238E27FC236}">
                <a16:creationId xmlns:a16="http://schemas.microsoft.com/office/drawing/2014/main" id="{8694A927-275C-07AC-2F06-88803D3A0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78450"/>
            <a:ext cx="304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How many bits to encode the file?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EC964D2-3621-E4BF-F223-67DAD6CD3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a file</a:t>
            </a:r>
          </a:p>
        </p:txBody>
      </p:sp>
      <p:sp>
        <p:nvSpPr>
          <p:cNvPr id="49154" name="Text Box 4">
            <a:extLst>
              <a:ext uri="{FF2B5EF4-FFF2-40B4-BE49-F238E27FC236}">
                <a16:creationId xmlns:a16="http://schemas.microsoft.com/office/drawing/2014/main" id="{B056BFEB-E630-FD7A-570A-F02794635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</a:t>
            </a:r>
            <a:br>
              <a:rPr lang="en-US" altLang="en-US" sz="2800"/>
            </a:br>
            <a:r>
              <a:rPr lang="en-US" altLang="en-US" sz="2800"/>
              <a:t>B = 01</a:t>
            </a:r>
            <a:br>
              <a:rPr lang="en-US" altLang="en-US" sz="2800"/>
            </a:br>
            <a:r>
              <a:rPr lang="en-US" altLang="en-US" sz="2800"/>
              <a:t>C = 10</a:t>
            </a:r>
            <a:br>
              <a:rPr lang="en-US" altLang="en-US" sz="2800"/>
            </a:br>
            <a:r>
              <a:rPr lang="en-US" altLang="en-US" sz="2800"/>
              <a:t>D = 1</a:t>
            </a:r>
          </a:p>
        </p:txBody>
      </p:sp>
      <p:sp>
        <p:nvSpPr>
          <p:cNvPr id="49155" name="Text Box 5">
            <a:extLst>
              <a:ext uri="{FF2B5EF4-FFF2-40B4-BE49-F238E27FC236}">
                <a16:creationId xmlns:a16="http://schemas.microsoft.com/office/drawing/2014/main" id="{26E0CEBE-F5A5-541B-1D2A-2DE14DF14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7526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010100011010</a:t>
            </a:r>
          </a:p>
        </p:txBody>
      </p:sp>
      <p:sp>
        <p:nvSpPr>
          <p:cNvPr id="49156" name="Text Box 6">
            <a:extLst>
              <a:ext uri="{FF2B5EF4-FFF2-40B4-BE49-F238E27FC236}">
                <a16:creationId xmlns:a16="http://schemas.microsoft.com/office/drawing/2014/main" id="{7501DAAB-846D-750C-FA7A-B2D901E7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34000"/>
            <a:ext cx="388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What characters does this sequence represent?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7B2E4E7-CD20-5F0D-ACC4-586CAABF7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a file</a:t>
            </a:r>
          </a:p>
        </p:txBody>
      </p:sp>
      <p:sp>
        <p:nvSpPr>
          <p:cNvPr id="50178" name="Text Box 3">
            <a:extLst>
              <a:ext uri="{FF2B5EF4-FFF2-40B4-BE49-F238E27FC236}">
                <a16:creationId xmlns:a16="http://schemas.microsoft.com/office/drawing/2014/main" id="{3F9F47B7-3D10-71B3-200F-8002B8AAC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</a:t>
            </a:r>
            <a:br>
              <a:rPr lang="en-US" altLang="en-US" sz="2800"/>
            </a:br>
            <a:r>
              <a:rPr lang="en-US" altLang="en-US" sz="2800"/>
              <a:t>B = 01</a:t>
            </a:r>
            <a:br>
              <a:rPr lang="en-US" altLang="en-US" sz="2800"/>
            </a:br>
            <a:r>
              <a:rPr lang="en-US" altLang="en-US" sz="2800"/>
              <a:t>C = 10</a:t>
            </a:r>
            <a:br>
              <a:rPr lang="en-US" altLang="en-US" sz="2800"/>
            </a:br>
            <a:r>
              <a:rPr lang="en-US" altLang="en-US" sz="2800"/>
              <a:t>D = 1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B52E9FD5-3C6A-D7C1-E17D-FEB19CFB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7526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010100011010</a:t>
            </a:r>
          </a:p>
        </p:txBody>
      </p:sp>
      <p:sp>
        <p:nvSpPr>
          <p:cNvPr id="50180" name="Text Box 5">
            <a:extLst>
              <a:ext uri="{FF2B5EF4-FFF2-40B4-BE49-F238E27FC236}">
                <a16:creationId xmlns:a16="http://schemas.microsoft.com/office/drawing/2014/main" id="{2B82BBD3-187A-0BC9-435F-533106BBB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34000"/>
            <a:ext cx="388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What characters does this sequence represent?</a:t>
            </a:r>
          </a:p>
        </p:txBody>
      </p:sp>
      <p:sp>
        <p:nvSpPr>
          <p:cNvPr id="50181" name="AutoShape 6">
            <a:extLst>
              <a:ext uri="{FF2B5EF4-FFF2-40B4-BE49-F238E27FC236}">
                <a16:creationId xmlns:a16="http://schemas.microsoft.com/office/drawing/2014/main" id="{BEABB23E-5D44-09E0-EC8C-8796918216A4}"/>
              </a:ext>
            </a:extLst>
          </p:cNvPr>
          <p:cNvSpPr>
            <a:spLocks/>
          </p:cNvSpPr>
          <p:nvPr/>
        </p:nvSpPr>
        <p:spPr bwMode="auto">
          <a:xfrm rot="-5400000">
            <a:off x="3467100" y="2171700"/>
            <a:ext cx="228600" cy="4572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Text Box 7">
            <a:extLst>
              <a:ext uri="{FF2B5EF4-FFF2-40B4-BE49-F238E27FC236}">
                <a16:creationId xmlns:a16="http://schemas.microsoft.com/office/drawing/2014/main" id="{A756B86D-39D1-D602-153F-A62E7B507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908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/>
              <a:t>A D</a:t>
            </a:r>
            <a:r>
              <a:rPr lang="en-US" altLang="en-US" sz="2800"/>
              <a:t> or </a:t>
            </a:r>
            <a:r>
              <a:rPr lang="en-US" altLang="en-US" sz="2800" b="1"/>
              <a:t>B?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049C8B8-26D6-EA57-CBA6-27B902315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Variable length code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1996F43-AC1D-0E55-FB0C-93114E3F2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What about:</a:t>
            </a:r>
            <a:endParaRPr lang="el-GR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585C78B0-8E9E-2516-FEDB-793D47E33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05175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</a:t>
            </a:r>
            <a:br>
              <a:rPr lang="en-US" altLang="en-US" sz="2800"/>
            </a:br>
            <a:r>
              <a:rPr lang="en-US" altLang="en-US" sz="2800"/>
              <a:t>B = 100</a:t>
            </a:r>
            <a:br>
              <a:rPr lang="en-US" altLang="en-US" sz="2800"/>
            </a:br>
            <a:r>
              <a:rPr lang="en-US" altLang="en-US" sz="2800"/>
              <a:t>C = 101</a:t>
            </a:r>
            <a:br>
              <a:rPr lang="en-US" altLang="en-US" sz="2800"/>
            </a:br>
            <a:r>
              <a:rPr lang="en-US" altLang="en-US" sz="2800"/>
              <a:t>D = 11</a:t>
            </a:r>
          </a:p>
        </p:txBody>
      </p:sp>
      <p:graphicFrame>
        <p:nvGraphicFramePr>
          <p:cNvPr id="109573" name="Group 5">
            <a:extLst>
              <a:ext uri="{FF2B5EF4-FFF2-40B4-BE49-F238E27FC236}">
                <a16:creationId xmlns:a16="http://schemas.microsoft.com/office/drawing/2014/main" id="{E6FBFB0C-58F5-39C1-BCF9-6BFFA478BE1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86385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15" name="Text Box 16">
            <a:extLst>
              <a:ext uri="{FF2B5EF4-FFF2-40B4-BE49-F238E27FC236}">
                <a16:creationId xmlns:a16="http://schemas.microsoft.com/office/drawing/2014/main" id="{3AA65121-91D5-39C5-E143-6895FA31D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6200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Is it decodeable?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49865453-CE34-CD22-623F-DA139219A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Variable length code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C5E8CC3C-3671-1BED-A550-5FB1DFC7C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What about:</a:t>
            </a:r>
            <a:endParaRPr lang="el-GR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B98DD0C0-0CC6-452C-748A-9B500FDA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05175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</a:t>
            </a:r>
            <a:br>
              <a:rPr lang="en-US" altLang="en-US" sz="2800"/>
            </a:br>
            <a:r>
              <a:rPr lang="en-US" altLang="en-US" sz="2800"/>
              <a:t>B = 100</a:t>
            </a:r>
            <a:br>
              <a:rPr lang="en-US" altLang="en-US" sz="2800"/>
            </a:br>
            <a:r>
              <a:rPr lang="en-US" altLang="en-US" sz="2800"/>
              <a:t>C = 101</a:t>
            </a:r>
            <a:br>
              <a:rPr lang="en-US" altLang="en-US" sz="2800"/>
            </a:br>
            <a:r>
              <a:rPr lang="en-US" altLang="en-US" sz="2800"/>
              <a:t>D = 11</a:t>
            </a:r>
          </a:p>
        </p:txBody>
      </p:sp>
      <p:graphicFrame>
        <p:nvGraphicFramePr>
          <p:cNvPr id="109573" name="Group 5">
            <a:extLst>
              <a:ext uri="{FF2B5EF4-FFF2-40B4-BE49-F238E27FC236}">
                <a16:creationId xmlns:a16="http://schemas.microsoft.com/office/drawing/2014/main" id="{E7DE454C-B1E9-261A-C51E-C0C9A67487FA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86385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39" name="Text Box 16">
            <a:extLst>
              <a:ext uri="{FF2B5EF4-FFF2-40B4-BE49-F238E27FC236}">
                <a16:creationId xmlns:a16="http://schemas.microsoft.com/office/drawing/2014/main" id="{CB7AB861-AF21-1537-497B-F21C0A12B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78450"/>
            <a:ext cx="304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How many bits to encode the file?</a:t>
            </a:r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C5DC43A3-1049-222E-13A4-1E75CC7F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190500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 x 70 +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3 x 3 +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3 x 20 + 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2 x 37  =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213 bits</a:t>
            </a: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(18% reduction)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1FCE616-282C-0D95-5565-870F6CD9F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Prefix codes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F158B5F-67B0-37C2-131B-AAA55965E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19263"/>
            <a:ext cx="8077200" cy="1100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A prefix code is a set of codes where no </a:t>
            </a:r>
            <a:r>
              <a:rPr lang="en-US" dirty="0" err="1">
                <a:cs typeface="+mn-cs"/>
              </a:rPr>
              <a:t>codeword</a:t>
            </a:r>
            <a:r>
              <a:rPr lang="en-US" dirty="0">
                <a:cs typeface="+mn-cs"/>
              </a:rPr>
              <a:t> is a </a:t>
            </a:r>
            <a:r>
              <a:rPr lang="en-US" b="1" dirty="0">
                <a:cs typeface="+mn-cs"/>
              </a:rPr>
              <a:t>prefix</a:t>
            </a:r>
            <a:r>
              <a:rPr lang="en-US" dirty="0">
                <a:cs typeface="+mn-cs"/>
              </a:rPr>
              <a:t> of any other </a:t>
            </a:r>
            <a:r>
              <a:rPr lang="en-US" dirty="0" err="1">
                <a:cs typeface="+mn-cs"/>
              </a:rPr>
              <a:t>codeword</a:t>
            </a:r>
            <a:endParaRPr lang="en-US" dirty="0">
              <a:cs typeface="+mn-cs"/>
            </a:endParaRP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3A9D3B00-FAC0-F753-E330-6729DACF5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</a:t>
            </a:r>
            <a:br>
              <a:rPr lang="en-US" altLang="en-US" sz="2800"/>
            </a:br>
            <a:r>
              <a:rPr lang="en-US" altLang="en-US" sz="2800"/>
              <a:t>B = 100</a:t>
            </a:r>
            <a:br>
              <a:rPr lang="en-US" altLang="en-US" sz="2800"/>
            </a:br>
            <a:r>
              <a:rPr lang="en-US" altLang="en-US" sz="2800"/>
              <a:t>C = 101</a:t>
            </a:r>
            <a:br>
              <a:rPr lang="en-US" altLang="en-US" sz="2800"/>
            </a:br>
            <a:r>
              <a:rPr lang="en-US" altLang="en-US" sz="2800"/>
              <a:t>D = 11</a:t>
            </a:r>
          </a:p>
        </p:txBody>
      </p:sp>
      <p:sp>
        <p:nvSpPr>
          <p:cNvPr id="53252" name="Text Box 5">
            <a:extLst>
              <a:ext uri="{FF2B5EF4-FFF2-40B4-BE49-F238E27FC236}">
                <a16:creationId xmlns:a16="http://schemas.microsoft.com/office/drawing/2014/main" id="{2DCC60E0-8441-FD60-1694-8434A7A7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05200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</a:t>
            </a:r>
            <a:br>
              <a:rPr lang="en-US" altLang="en-US" sz="2800"/>
            </a:br>
            <a:r>
              <a:rPr lang="en-US" altLang="en-US" sz="2800"/>
              <a:t>B = 01</a:t>
            </a:r>
            <a:br>
              <a:rPr lang="en-US" altLang="en-US" sz="2800"/>
            </a:br>
            <a:r>
              <a:rPr lang="en-US" altLang="en-US" sz="2800"/>
              <a:t>C = 10</a:t>
            </a:r>
            <a:br>
              <a:rPr lang="en-US" altLang="en-US" sz="2800"/>
            </a:br>
            <a:r>
              <a:rPr lang="en-US" altLang="en-US" sz="2800"/>
              <a:t>D =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256E6B6D-05D7-F90F-524B-948EAF8EC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Greedy</a:t>
            </a:r>
          </a:p>
        </p:txBody>
      </p:sp>
      <p:sp>
        <p:nvSpPr>
          <p:cNvPr id="18434" name="TextBox 3">
            <a:extLst>
              <a:ext uri="{FF2B5EF4-FFF2-40B4-BE49-F238E27FC236}">
                <a16:creationId xmlns:a16="http://schemas.microsoft.com/office/drawing/2014/main" id="{749812E3-1483-DB44-75B8-A428AC2F8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Greedy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D4510-875D-61B1-F411-5D5531B59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00400"/>
            <a:ext cx="5943600" cy="381000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9631E-EA2E-90C8-477A-886A755B2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29200"/>
            <a:ext cx="685800" cy="381000"/>
          </a:xfrm>
          <a:prstGeom prst="rect">
            <a:avLst/>
          </a:prstGeom>
          <a:solidFill>
            <a:srgbClr val="0000FF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A1F7F-85C4-3655-079D-002B1DAE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29200"/>
            <a:ext cx="5105400" cy="381000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E701466-10C6-5BC5-FA6F-5992B0F15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62400"/>
            <a:ext cx="609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439" name="TextBox 11">
            <a:extLst>
              <a:ext uri="{FF2B5EF4-FFF2-40B4-BE49-F238E27FC236}">
                <a16:creationId xmlns:a16="http://schemas.microsoft.com/office/drawing/2014/main" id="{A53F4103-9191-2996-540A-2F2750C2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2633663"/>
            <a:ext cx="321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To solve the general problem:</a:t>
            </a:r>
          </a:p>
        </p:txBody>
      </p:sp>
      <p:sp>
        <p:nvSpPr>
          <p:cNvPr id="18440" name="TextBox 12">
            <a:extLst>
              <a:ext uri="{FF2B5EF4-FFF2-40B4-BE49-F238E27FC236}">
                <a16:creationId xmlns:a16="http://schemas.microsoft.com/office/drawing/2014/main" id="{E4DEF4DD-83D3-1752-BB44-B4BD75FF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435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Pick a locally optimal solution and repeat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C3E8AC2-836C-F15C-1EC6-534A476E4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Prefix tree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16E0E45-BE1E-BDB9-D324-FF5BFAEC9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We can encode a prefix code using a </a:t>
            </a:r>
            <a:r>
              <a:rPr lang="en-US" sz="2600" b="1" dirty="0">
                <a:cs typeface="+mn-cs"/>
              </a:rPr>
              <a:t>full</a:t>
            </a:r>
            <a:r>
              <a:rPr lang="en-US" sz="2600" dirty="0">
                <a:cs typeface="+mn-cs"/>
              </a:rPr>
              <a:t> binary tree where each leaf represents an encoding of a symbol</a:t>
            </a: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81263FFB-4FE7-EE25-253F-D9D8FE077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</a:t>
            </a:r>
            <a:br>
              <a:rPr lang="en-US" altLang="en-US" sz="2800"/>
            </a:br>
            <a:r>
              <a:rPr lang="en-US" altLang="en-US" sz="2800"/>
              <a:t>B = 100</a:t>
            </a:r>
            <a:br>
              <a:rPr lang="en-US" altLang="en-US" sz="2800"/>
            </a:br>
            <a:r>
              <a:rPr lang="en-US" altLang="en-US" sz="2800"/>
              <a:t>C = 101</a:t>
            </a:r>
            <a:br>
              <a:rPr lang="en-US" altLang="en-US" sz="2800"/>
            </a:br>
            <a:r>
              <a:rPr lang="en-US" altLang="en-US" sz="2800"/>
              <a:t>D = 11</a:t>
            </a:r>
          </a:p>
        </p:txBody>
      </p:sp>
      <p:grpSp>
        <p:nvGrpSpPr>
          <p:cNvPr id="54276" name="Group 5">
            <a:extLst>
              <a:ext uri="{FF2B5EF4-FFF2-40B4-BE49-F238E27FC236}">
                <a16:creationId xmlns:a16="http://schemas.microsoft.com/office/drawing/2014/main" id="{18E0F4BD-26C6-D038-D164-FA8AED5EE8E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54305" name="Oval 6">
              <a:extLst>
                <a:ext uri="{FF2B5EF4-FFF2-40B4-BE49-F238E27FC236}">
                  <a16:creationId xmlns:a16="http://schemas.microsoft.com/office/drawing/2014/main" id="{82DA4088-FA15-AD7A-D399-D93D18F86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6" name="Text Box 7">
              <a:extLst>
                <a:ext uri="{FF2B5EF4-FFF2-40B4-BE49-F238E27FC236}">
                  <a16:creationId xmlns:a16="http://schemas.microsoft.com/office/drawing/2014/main" id="{1BD0899A-07D9-93FA-B32A-B34D5233B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4277" name="Group 8">
            <a:extLst>
              <a:ext uri="{FF2B5EF4-FFF2-40B4-BE49-F238E27FC236}">
                <a16:creationId xmlns:a16="http://schemas.microsoft.com/office/drawing/2014/main" id="{82E83294-EEFD-0BD4-52F4-45128FA9803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54303" name="Oval 9">
              <a:extLst>
                <a:ext uri="{FF2B5EF4-FFF2-40B4-BE49-F238E27FC236}">
                  <a16:creationId xmlns:a16="http://schemas.microsoft.com/office/drawing/2014/main" id="{FA1388B5-FA6A-1D78-08C1-3E08DC0C9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4" name="Text Box 10">
              <a:extLst>
                <a:ext uri="{FF2B5EF4-FFF2-40B4-BE49-F238E27FC236}">
                  <a16:creationId xmlns:a16="http://schemas.microsoft.com/office/drawing/2014/main" id="{2F43BB36-8A71-5ED3-5CC8-7D6E59B70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4278" name="Group 11">
            <a:extLst>
              <a:ext uri="{FF2B5EF4-FFF2-40B4-BE49-F238E27FC236}">
                <a16:creationId xmlns:a16="http://schemas.microsoft.com/office/drawing/2014/main" id="{37DF1037-3CA4-58BC-71BC-BF3587F36A8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54301" name="Oval 12">
              <a:extLst>
                <a:ext uri="{FF2B5EF4-FFF2-40B4-BE49-F238E27FC236}">
                  <a16:creationId xmlns:a16="http://schemas.microsoft.com/office/drawing/2014/main" id="{253F3DFA-F79F-1083-7B5A-E72578AC8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2" name="Text Box 13">
              <a:extLst>
                <a:ext uri="{FF2B5EF4-FFF2-40B4-BE49-F238E27FC236}">
                  <a16:creationId xmlns:a16="http://schemas.microsoft.com/office/drawing/2014/main" id="{8658B757-A061-5EA8-37AB-E4A3BD963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4279" name="Group 14">
            <a:extLst>
              <a:ext uri="{FF2B5EF4-FFF2-40B4-BE49-F238E27FC236}">
                <a16:creationId xmlns:a16="http://schemas.microsoft.com/office/drawing/2014/main" id="{C0193A97-8ED7-EC25-4E86-065DF9DFF0C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54299" name="Oval 15">
              <a:extLst>
                <a:ext uri="{FF2B5EF4-FFF2-40B4-BE49-F238E27FC236}">
                  <a16:creationId xmlns:a16="http://schemas.microsoft.com/office/drawing/2014/main" id="{AD566B17-A2C1-BB79-BAAF-09A1A0CF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00" name="Text Box 16">
              <a:extLst>
                <a:ext uri="{FF2B5EF4-FFF2-40B4-BE49-F238E27FC236}">
                  <a16:creationId xmlns:a16="http://schemas.microsoft.com/office/drawing/2014/main" id="{FCEAB554-34F3-8161-730A-C6EF6225D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4280" name="Group 17">
            <a:extLst>
              <a:ext uri="{FF2B5EF4-FFF2-40B4-BE49-F238E27FC236}">
                <a16:creationId xmlns:a16="http://schemas.microsoft.com/office/drawing/2014/main" id="{C217144B-18FF-9447-A292-FFD48E5C44F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54297" name="Oval 18">
              <a:extLst>
                <a:ext uri="{FF2B5EF4-FFF2-40B4-BE49-F238E27FC236}">
                  <a16:creationId xmlns:a16="http://schemas.microsoft.com/office/drawing/2014/main" id="{063F23E4-74FE-172F-1942-3B09E21E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98" name="Text Box 19">
              <a:extLst>
                <a:ext uri="{FF2B5EF4-FFF2-40B4-BE49-F238E27FC236}">
                  <a16:creationId xmlns:a16="http://schemas.microsoft.com/office/drawing/2014/main" id="{209418BE-8F30-1F90-B72B-DE641EB2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4281" name="Group 20">
            <a:extLst>
              <a:ext uri="{FF2B5EF4-FFF2-40B4-BE49-F238E27FC236}">
                <a16:creationId xmlns:a16="http://schemas.microsoft.com/office/drawing/2014/main" id="{3B9BF9D6-EA5A-B947-3475-74B57CF5FD9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54295" name="Oval 21">
              <a:extLst>
                <a:ext uri="{FF2B5EF4-FFF2-40B4-BE49-F238E27FC236}">
                  <a16:creationId xmlns:a16="http://schemas.microsoft.com/office/drawing/2014/main" id="{7F1C8284-BDAD-A839-4518-8E0D0B8F2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96" name="Text Box 22">
              <a:extLst>
                <a:ext uri="{FF2B5EF4-FFF2-40B4-BE49-F238E27FC236}">
                  <a16:creationId xmlns:a16="http://schemas.microsoft.com/office/drawing/2014/main" id="{CB772966-C5E4-5E2B-AE82-AA7C8F25C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4282" name="Group 23">
            <a:extLst>
              <a:ext uri="{FF2B5EF4-FFF2-40B4-BE49-F238E27FC236}">
                <a16:creationId xmlns:a16="http://schemas.microsoft.com/office/drawing/2014/main" id="{7A1C7D79-04F0-9456-3A28-C096F18A63E1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54293" name="Oval 24">
              <a:extLst>
                <a:ext uri="{FF2B5EF4-FFF2-40B4-BE49-F238E27FC236}">
                  <a16:creationId xmlns:a16="http://schemas.microsoft.com/office/drawing/2014/main" id="{EB46F96E-3B10-EC10-D4C5-1F9AC52D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94" name="Text Box 25">
              <a:extLst>
                <a:ext uri="{FF2B5EF4-FFF2-40B4-BE49-F238E27FC236}">
                  <a16:creationId xmlns:a16="http://schemas.microsoft.com/office/drawing/2014/main" id="{8111F637-B21B-D587-17AE-A9BB4F6D2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4283" name="Line 26">
            <a:extLst>
              <a:ext uri="{FF2B5EF4-FFF2-40B4-BE49-F238E27FC236}">
                <a16:creationId xmlns:a16="http://schemas.microsoft.com/office/drawing/2014/main" id="{A09FE9B1-C532-16C0-BFE7-531595D498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27">
            <a:extLst>
              <a:ext uri="{FF2B5EF4-FFF2-40B4-BE49-F238E27FC236}">
                <a16:creationId xmlns:a16="http://schemas.microsoft.com/office/drawing/2014/main" id="{73776092-4A1B-D292-09E3-B922AE3C2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28">
            <a:extLst>
              <a:ext uri="{FF2B5EF4-FFF2-40B4-BE49-F238E27FC236}">
                <a16:creationId xmlns:a16="http://schemas.microsoft.com/office/drawing/2014/main" id="{8F5A6570-A795-3ABE-5812-EA1F472416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29">
            <a:extLst>
              <a:ext uri="{FF2B5EF4-FFF2-40B4-BE49-F238E27FC236}">
                <a16:creationId xmlns:a16="http://schemas.microsoft.com/office/drawing/2014/main" id="{221625CF-2054-706E-981E-014D4F6AC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30">
            <a:extLst>
              <a:ext uri="{FF2B5EF4-FFF2-40B4-BE49-F238E27FC236}">
                <a16:creationId xmlns:a16="http://schemas.microsoft.com/office/drawing/2014/main" id="{A57A6B37-C119-99A0-6C5F-1FACEC523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31">
            <a:extLst>
              <a:ext uri="{FF2B5EF4-FFF2-40B4-BE49-F238E27FC236}">
                <a16:creationId xmlns:a16="http://schemas.microsoft.com/office/drawing/2014/main" id="{1A3261B8-C4DB-8F8C-D506-B821E1880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32">
            <a:extLst>
              <a:ext uri="{FF2B5EF4-FFF2-40B4-BE49-F238E27FC236}">
                <a16:creationId xmlns:a16="http://schemas.microsoft.com/office/drawing/2014/main" id="{5C3242F4-4299-2B3B-96CA-CBF71EBFFF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33">
            <a:extLst>
              <a:ext uri="{FF2B5EF4-FFF2-40B4-BE49-F238E27FC236}">
                <a16:creationId xmlns:a16="http://schemas.microsoft.com/office/drawing/2014/main" id="{24822D7A-CA4E-54F8-313A-8C9A42EB6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54291" name="Line 34">
            <a:extLst>
              <a:ext uri="{FF2B5EF4-FFF2-40B4-BE49-F238E27FC236}">
                <a16:creationId xmlns:a16="http://schemas.microsoft.com/office/drawing/2014/main" id="{693BC1CE-1B0B-A707-E758-714200EA1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Text Box 35">
            <a:extLst>
              <a:ext uri="{FF2B5EF4-FFF2-40B4-BE49-F238E27FC236}">
                <a16:creationId xmlns:a16="http://schemas.microsoft.com/office/drawing/2014/main" id="{BE7CC9EA-2282-DC1E-4908-AF6736033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4BA310A-A71F-480F-BE92-E3EBCFEA4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using a prefix tree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978915C-E3C3-745F-FC39-1D047162C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To decode, we traverse the graph until a leaf node is reached and output the symbol</a:t>
            </a:r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71DCD5A0-F6CD-76FB-FDBE-D680F70DD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 = 0</a:t>
            </a:r>
            <a:br>
              <a:rPr lang="en-US" altLang="en-US" sz="2800"/>
            </a:br>
            <a:r>
              <a:rPr lang="en-US" altLang="en-US" sz="2800"/>
              <a:t>B = 100</a:t>
            </a:r>
            <a:br>
              <a:rPr lang="en-US" altLang="en-US" sz="2800"/>
            </a:br>
            <a:r>
              <a:rPr lang="en-US" altLang="en-US" sz="2800"/>
              <a:t>C = 101</a:t>
            </a:r>
            <a:br>
              <a:rPr lang="en-US" altLang="en-US" sz="2800"/>
            </a:br>
            <a:r>
              <a:rPr lang="en-US" altLang="en-US" sz="2800"/>
              <a:t>D = 11</a:t>
            </a:r>
          </a:p>
        </p:txBody>
      </p:sp>
      <p:grpSp>
        <p:nvGrpSpPr>
          <p:cNvPr id="55300" name="Group 5">
            <a:extLst>
              <a:ext uri="{FF2B5EF4-FFF2-40B4-BE49-F238E27FC236}">
                <a16:creationId xmlns:a16="http://schemas.microsoft.com/office/drawing/2014/main" id="{7DF58DF0-AD23-2AA1-D527-8B409196C3C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55329" name="Oval 6">
              <a:extLst>
                <a:ext uri="{FF2B5EF4-FFF2-40B4-BE49-F238E27FC236}">
                  <a16:creationId xmlns:a16="http://schemas.microsoft.com/office/drawing/2014/main" id="{C3CB6256-D811-000C-C4CD-17091AB8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0" name="Text Box 7">
              <a:extLst>
                <a:ext uri="{FF2B5EF4-FFF2-40B4-BE49-F238E27FC236}">
                  <a16:creationId xmlns:a16="http://schemas.microsoft.com/office/drawing/2014/main" id="{BE24F8B9-9BD2-F681-403D-E140F7F9C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5301" name="Group 8">
            <a:extLst>
              <a:ext uri="{FF2B5EF4-FFF2-40B4-BE49-F238E27FC236}">
                <a16:creationId xmlns:a16="http://schemas.microsoft.com/office/drawing/2014/main" id="{17881874-AE44-4477-2E80-7505EB82158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55327" name="Oval 9">
              <a:extLst>
                <a:ext uri="{FF2B5EF4-FFF2-40B4-BE49-F238E27FC236}">
                  <a16:creationId xmlns:a16="http://schemas.microsoft.com/office/drawing/2014/main" id="{4B47C895-581A-7491-D772-E679CB363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8" name="Text Box 10">
              <a:extLst>
                <a:ext uri="{FF2B5EF4-FFF2-40B4-BE49-F238E27FC236}">
                  <a16:creationId xmlns:a16="http://schemas.microsoft.com/office/drawing/2014/main" id="{55B36B07-A9DC-79D0-8A8D-EA6005358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5302" name="Group 11">
            <a:extLst>
              <a:ext uri="{FF2B5EF4-FFF2-40B4-BE49-F238E27FC236}">
                <a16:creationId xmlns:a16="http://schemas.microsoft.com/office/drawing/2014/main" id="{6B2B4E3C-78C9-42FC-29E5-D68AF2FD2B3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55325" name="Oval 12">
              <a:extLst>
                <a:ext uri="{FF2B5EF4-FFF2-40B4-BE49-F238E27FC236}">
                  <a16:creationId xmlns:a16="http://schemas.microsoft.com/office/drawing/2014/main" id="{B72F212E-7F20-020C-B2BC-E9A9F485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6" name="Text Box 13">
              <a:extLst>
                <a:ext uri="{FF2B5EF4-FFF2-40B4-BE49-F238E27FC236}">
                  <a16:creationId xmlns:a16="http://schemas.microsoft.com/office/drawing/2014/main" id="{CE4A5A0A-EEBC-E07B-B862-F3E0A7BE3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5303" name="Group 14">
            <a:extLst>
              <a:ext uri="{FF2B5EF4-FFF2-40B4-BE49-F238E27FC236}">
                <a16:creationId xmlns:a16="http://schemas.microsoft.com/office/drawing/2014/main" id="{08AC6380-9BC8-FF0F-E887-6DCE5CEDAA2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55323" name="Oval 15">
              <a:extLst>
                <a:ext uri="{FF2B5EF4-FFF2-40B4-BE49-F238E27FC236}">
                  <a16:creationId xmlns:a16="http://schemas.microsoft.com/office/drawing/2014/main" id="{4AF7E98A-FE79-3744-6D7A-C040A1035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4" name="Text Box 16">
              <a:extLst>
                <a:ext uri="{FF2B5EF4-FFF2-40B4-BE49-F238E27FC236}">
                  <a16:creationId xmlns:a16="http://schemas.microsoft.com/office/drawing/2014/main" id="{08A58110-4C37-DDF8-5C63-69F87BB91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5304" name="Group 17">
            <a:extLst>
              <a:ext uri="{FF2B5EF4-FFF2-40B4-BE49-F238E27FC236}">
                <a16:creationId xmlns:a16="http://schemas.microsoft.com/office/drawing/2014/main" id="{CB03EDC5-F502-5546-B440-1FFE0689333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55321" name="Oval 18">
              <a:extLst>
                <a:ext uri="{FF2B5EF4-FFF2-40B4-BE49-F238E27FC236}">
                  <a16:creationId xmlns:a16="http://schemas.microsoft.com/office/drawing/2014/main" id="{5235C09B-0227-0871-0DF7-B0B885F24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2" name="Text Box 19">
              <a:extLst>
                <a:ext uri="{FF2B5EF4-FFF2-40B4-BE49-F238E27FC236}">
                  <a16:creationId xmlns:a16="http://schemas.microsoft.com/office/drawing/2014/main" id="{9144FF9D-E24F-DAA8-DEF5-064DEEDC5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5305" name="Group 20">
            <a:extLst>
              <a:ext uri="{FF2B5EF4-FFF2-40B4-BE49-F238E27FC236}">
                <a16:creationId xmlns:a16="http://schemas.microsoft.com/office/drawing/2014/main" id="{BD98F68B-9B5E-0B60-40C0-17788E1BC11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55319" name="Oval 21">
              <a:extLst>
                <a:ext uri="{FF2B5EF4-FFF2-40B4-BE49-F238E27FC236}">
                  <a16:creationId xmlns:a16="http://schemas.microsoft.com/office/drawing/2014/main" id="{F46BB5A8-5307-82A7-624D-AA1F2872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0" name="Text Box 22">
              <a:extLst>
                <a:ext uri="{FF2B5EF4-FFF2-40B4-BE49-F238E27FC236}">
                  <a16:creationId xmlns:a16="http://schemas.microsoft.com/office/drawing/2014/main" id="{C2E0FB14-FA78-50E7-7BA2-2AA98D47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5306" name="Group 23">
            <a:extLst>
              <a:ext uri="{FF2B5EF4-FFF2-40B4-BE49-F238E27FC236}">
                <a16:creationId xmlns:a16="http://schemas.microsoft.com/office/drawing/2014/main" id="{6F0FCDC0-7A7A-7355-DF6D-A884A00DF3F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55317" name="Oval 24">
              <a:extLst>
                <a:ext uri="{FF2B5EF4-FFF2-40B4-BE49-F238E27FC236}">
                  <a16:creationId xmlns:a16="http://schemas.microsoft.com/office/drawing/2014/main" id="{FC2E7C2C-190B-3F44-D073-0A0E5A7E0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8" name="Text Box 25">
              <a:extLst>
                <a:ext uri="{FF2B5EF4-FFF2-40B4-BE49-F238E27FC236}">
                  <a16:creationId xmlns:a16="http://schemas.microsoft.com/office/drawing/2014/main" id="{1D541349-6919-F197-554B-07D074FD4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5307" name="Line 26">
            <a:extLst>
              <a:ext uri="{FF2B5EF4-FFF2-40B4-BE49-F238E27FC236}">
                <a16:creationId xmlns:a16="http://schemas.microsoft.com/office/drawing/2014/main" id="{E415B525-996C-D0BB-309F-8A2F10D244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27">
            <a:extLst>
              <a:ext uri="{FF2B5EF4-FFF2-40B4-BE49-F238E27FC236}">
                <a16:creationId xmlns:a16="http://schemas.microsoft.com/office/drawing/2014/main" id="{6C160A07-DBE7-8953-5CBE-B63A25DB1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28">
            <a:extLst>
              <a:ext uri="{FF2B5EF4-FFF2-40B4-BE49-F238E27FC236}">
                <a16:creationId xmlns:a16="http://schemas.microsoft.com/office/drawing/2014/main" id="{1E32135A-CF98-F46D-5F60-214BE865C9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29">
            <a:extLst>
              <a:ext uri="{FF2B5EF4-FFF2-40B4-BE49-F238E27FC236}">
                <a16:creationId xmlns:a16="http://schemas.microsoft.com/office/drawing/2014/main" id="{600735EA-9EED-8ABB-FBE7-CFDBCBD68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Line 30">
            <a:extLst>
              <a:ext uri="{FF2B5EF4-FFF2-40B4-BE49-F238E27FC236}">
                <a16:creationId xmlns:a16="http://schemas.microsoft.com/office/drawing/2014/main" id="{6C280582-2CD5-DA7F-EB47-CC82BCCC2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31">
            <a:extLst>
              <a:ext uri="{FF2B5EF4-FFF2-40B4-BE49-F238E27FC236}">
                <a16:creationId xmlns:a16="http://schemas.microsoft.com/office/drawing/2014/main" id="{0FDFE8C4-5547-B719-2DF5-36ECA20E7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32">
            <a:extLst>
              <a:ext uri="{FF2B5EF4-FFF2-40B4-BE49-F238E27FC236}">
                <a16:creationId xmlns:a16="http://schemas.microsoft.com/office/drawing/2014/main" id="{B5B1B166-04D8-F113-EF36-FA3DC76FEB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Text Box 33">
            <a:extLst>
              <a:ext uri="{FF2B5EF4-FFF2-40B4-BE49-F238E27FC236}">
                <a16:creationId xmlns:a16="http://schemas.microsoft.com/office/drawing/2014/main" id="{99934BB6-77FC-2852-A7AE-A509AF6A1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55315" name="Line 34">
            <a:extLst>
              <a:ext uri="{FF2B5EF4-FFF2-40B4-BE49-F238E27FC236}">
                <a16:creationId xmlns:a16="http://schemas.microsoft.com/office/drawing/2014/main" id="{E010A653-7597-F3B4-4B64-EC128A9FF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35">
            <a:extLst>
              <a:ext uri="{FF2B5EF4-FFF2-40B4-BE49-F238E27FC236}">
                <a16:creationId xmlns:a16="http://schemas.microsoft.com/office/drawing/2014/main" id="{3E9D4927-C942-5CB2-46E6-3D1C73174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60EEE7A2-7C05-D2B8-9FB1-A65879FF2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using a prefix tree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A88A774-6276-03F0-4F7C-29516FEB8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Traverse the graph until a leaf node is reached and output the symbol</a:t>
            </a:r>
          </a:p>
        </p:txBody>
      </p:sp>
      <p:grpSp>
        <p:nvGrpSpPr>
          <p:cNvPr id="56323" name="Group 5">
            <a:extLst>
              <a:ext uri="{FF2B5EF4-FFF2-40B4-BE49-F238E27FC236}">
                <a16:creationId xmlns:a16="http://schemas.microsoft.com/office/drawing/2014/main" id="{3A5ADC6E-0EB1-34B4-296F-B32DE5E6546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56353" name="Oval 6">
              <a:extLst>
                <a:ext uri="{FF2B5EF4-FFF2-40B4-BE49-F238E27FC236}">
                  <a16:creationId xmlns:a16="http://schemas.microsoft.com/office/drawing/2014/main" id="{451A2E7D-CAB1-61B8-56A9-FEF2FAAA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4" name="Text Box 7">
              <a:extLst>
                <a:ext uri="{FF2B5EF4-FFF2-40B4-BE49-F238E27FC236}">
                  <a16:creationId xmlns:a16="http://schemas.microsoft.com/office/drawing/2014/main" id="{1609E2BB-53E8-5CDD-E677-507FE1A1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6324" name="Group 8">
            <a:extLst>
              <a:ext uri="{FF2B5EF4-FFF2-40B4-BE49-F238E27FC236}">
                <a16:creationId xmlns:a16="http://schemas.microsoft.com/office/drawing/2014/main" id="{313562A9-3040-7AEE-49CF-1FF6AE1D02C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56351" name="Oval 9">
              <a:extLst>
                <a:ext uri="{FF2B5EF4-FFF2-40B4-BE49-F238E27FC236}">
                  <a16:creationId xmlns:a16="http://schemas.microsoft.com/office/drawing/2014/main" id="{1A46778B-A10D-A915-B83B-B9657B5E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2" name="Text Box 10">
              <a:extLst>
                <a:ext uri="{FF2B5EF4-FFF2-40B4-BE49-F238E27FC236}">
                  <a16:creationId xmlns:a16="http://schemas.microsoft.com/office/drawing/2014/main" id="{78555429-3CAE-5F4A-C23C-5082E343F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6325" name="Group 11">
            <a:extLst>
              <a:ext uri="{FF2B5EF4-FFF2-40B4-BE49-F238E27FC236}">
                <a16:creationId xmlns:a16="http://schemas.microsoft.com/office/drawing/2014/main" id="{CA2037FF-EE22-9446-1B02-185EECDFCF8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56349" name="Oval 12">
              <a:extLst>
                <a:ext uri="{FF2B5EF4-FFF2-40B4-BE49-F238E27FC236}">
                  <a16:creationId xmlns:a16="http://schemas.microsoft.com/office/drawing/2014/main" id="{BD6CBEF0-CEFD-1AB5-DF02-EE1EA203D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0" name="Text Box 13">
              <a:extLst>
                <a:ext uri="{FF2B5EF4-FFF2-40B4-BE49-F238E27FC236}">
                  <a16:creationId xmlns:a16="http://schemas.microsoft.com/office/drawing/2014/main" id="{AA264E3C-2299-8CC6-FEE0-72EFBB8E5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6326" name="Group 14">
            <a:extLst>
              <a:ext uri="{FF2B5EF4-FFF2-40B4-BE49-F238E27FC236}">
                <a16:creationId xmlns:a16="http://schemas.microsoft.com/office/drawing/2014/main" id="{211EDDC4-64E7-B102-DFCD-9A3C4F32108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56347" name="Oval 15">
              <a:extLst>
                <a:ext uri="{FF2B5EF4-FFF2-40B4-BE49-F238E27FC236}">
                  <a16:creationId xmlns:a16="http://schemas.microsoft.com/office/drawing/2014/main" id="{D43B0622-2851-6020-814A-6781100B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8" name="Text Box 16">
              <a:extLst>
                <a:ext uri="{FF2B5EF4-FFF2-40B4-BE49-F238E27FC236}">
                  <a16:creationId xmlns:a16="http://schemas.microsoft.com/office/drawing/2014/main" id="{28AAC10C-B92A-BE22-FC7D-D3F53E48E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6327" name="Group 17">
            <a:extLst>
              <a:ext uri="{FF2B5EF4-FFF2-40B4-BE49-F238E27FC236}">
                <a16:creationId xmlns:a16="http://schemas.microsoft.com/office/drawing/2014/main" id="{C754FB09-028E-09CD-316E-BF26D43E316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56345" name="Oval 18">
              <a:extLst>
                <a:ext uri="{FF2B5EF4-FFF2-40B4-BE49-F238E27FC236}">
                  <a16:creationId xmlns:a16="http://schemas.microsoft.com/office/drawing/2014/main" id="{9867A32D-E1E6-6CFB-5AC3-F4EAC4D07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6" name="Text Box 19">
              <a:extLst>
                <a:ext uri="{FF2B5EF4-FFF2-40B4-BE49-F238E27FC236}">
                  <a16:creationId xmlns:a16="http://schemas.microsoft.com/office/drawing/2014/main" id="{87286BD8-4B4F-5340-F47F-B70DC02CA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6328" name="Group 20">
            <a:extLst>
              <a:ext uri="{FF2B5EF4-FFF2-40B4-BE49-F238E27FC236}">
                <a16:creationId xmlns:a16="http://schemas.microsoft.com/office/drawing/2014/main" id="{4680CF5D-62DF-3B1E-18C2-BC1F02FF09F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56343" name="Oval 21">
              <a:extLst>
                <a:ext uri="{FF2B5EF4-FFF2-40B4-BE49-F238E27FC236}">
                  <a16:creationId xmlns:a16="http://schemas.microsoft.com/office/drawing/2014/main" id="{E8D1DF5F-4D59-077E-CACA-ABE3BE45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4" name="Text Box 22">
              <a:extLst>
                <a:ext uri="{FF2B5EF4-FFF2-40B4-BE49-F238E27FC236}">
                  <a16:creationId xmlns:a16="http://schemas.microsoft.com/office/drawing/2014/main" id="{F6E64EF0-D960-5C88-D52E-B98A16A6F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6329" name="Group 23">
            <a:extLst>
              <a:ext uri="{FF2B5EF4-FFF2-40B4-BE49-F238E27FC236}">
                <a16:creationId xmlns:a16="http://schemas.microsoft.com/office/drawing/2014/main" id="{F83C8281-E7AE-AD6B-8104-0F7CEE0E9F2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56341" name="Oval 24">
              <a:extLst>
                <a:ext uri="{FF2B5EF4-FFF2-40B4-BE49-F238E27FC236}">
                  <a16:creationId xmlns:a16="http://schemas.microsoft.com/office/drawing/2014/main" id="{7A63A95B-13E5-F8D3-9A03-DEB27AC2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2" name="Text Box 25">
              <a:extLst>
                <a:ext uri="{FF2B5EF4-FFF2-40B4-BE49-F238E27FC236}">
                  <a16:creationId xmlns:a16="http://schemas.microsoft.com/office/drawing/2014/main" id="{EC139CEC-5D48-96FE-01AD-E32B7E468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6330" name="Line 26">
            <a:extLst>
              <a:ext uri="{FF2B5EF4-FFF2-40B4-BE49-F238E27FC236}">
                <a16:creationId xmlns:a16="http://schemas.microsoft.com/office/drawing/2014/main" id="{A06BA630-2463-1C4A-E7DD-4C42EB5E7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27">
            <a:extLst>
              <a:ext uri="{FF2B5EF4-FFF2-40B4-BE49-F238E27FC236}">
                <a16:creationId xmlns:a16="http://schemas.microsoft.com/office/drawing/2014/main" id="{EE5A56BB-0A13-8B88-0EB7-445BC64DE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28">
            <a:extLst>
              <a:ext uri="{FF2B5EF4-FFF2-40B4-BE49-F238E27FC236}">
                <a16:creationId xmlns:a16="http://schemas.microsoft.com/office/drawing/2014/main" id="{4165BC58-45C7-4B15-8E9F-5B4E18F6D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29">
            <a:extLst>
              <a:ext uri="{FF2B5EF4-FFF2-40B4-BE49-F238E27FC236}">
                <a16:creationId xmlns:a16="http://schemas.microsoft.com/office/drawing/2014/main" id="{B9FB8F17-655E-020B-18FE-C0497DC0A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30">
            <a:extLst>
              <a:ext uri="{FF2B5EF4-FFF2-40B4-BE49-F238E27FC236}">
                <a16:creationId xmlns:a16="http://schemas.microsoft.com/office/drawing/2014/main" id="{B2F23C76-054F-AB71-46D0-A95F8B59B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31">
            <a:extLst>
              <a:ext uri="{FF2B5EF4-FFF2-40B4-BE49-F238E27FC236}">
                <a16:creationId xmlns:a16="http://schemas.microsoft.com/office/drawing/2014/main" id="{988EF3E9-EC61-22CF-F49E-772EF53DA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32">
            <a:extLst>
              <a:ext uri="{FF2B5EF4-FFF2-40B4-BE49-F238E27FC236}">
                <a16:creationId xmlns:a16="http://schemas.microsoft.com/office/drawing/2014/main" id="{2B7762E9-8889-3B87-3922-750EC990B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Text Box 33">
            <a:extLst>
              <a:ext uri="{FF2B5EF4-FFF2-40B4-BE49-F238E27FC236}">
                <a16:creationId xmlns:a16="http://schemas.microsoft.com/office/drawing/2014/main" id="{A8E5EAC7-DA2C-6B64-6856-FA456C300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56338" name="Line 34">
            <a:extLst>
              <a:ext uri="{FF2B5EF4-FFF2-40B4-BE49-F238E27FC236}">
                <a16:creationId xmlns:a16="http://schemas.microsoft.com/office/drawing/2014/main" id="{BCA6756F-B31D-5895-1160-21F4D92A2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Text Box 35">
            <a:extLst>
              <a:ext uri="{FF2B5EF4-FFF2-40B4-BE49-F238E27FC236}">
                <a16:creationId xmlns:a16="http://schemas.microsoft.com/office/drawing/2014/main" id="{57CB3042-6C40-C5AF-252C-688ADDF42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6340" name="Text Box 36">
            <a:extLst>
              <a:ext uri="{FF2B5EF4-FFF2-40B4-BE49-F238E27FC236}">
                <a16:creationId xmlns:a16="http://schemas.microsoft.com/office/drawing/2014/main" id="{6E606744-CA8C-D89A-47E0-CFCB11E5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1000111010100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7F4A0F48-5C72-7987-E670-6A1E0F8F3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using a prefix tree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634A341F-A64A-7B38-563F-1C9315110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Traverse the graph until a leaf node is reached and output the symbol</a:t>
            </a:r>
          </a:p>
        </p:txBody>
      </p:sp>
      <p:grpSp>
        <p:nvGrpSpPr>
          <p:cNvPr id="57347" name="Group 4">
            <a:extLst>
              <a:ext uri="{FF2B5EF4-FFF2-40B4-BE49-F238E27FC236}">
                <a16:creationId xmlns:a16="http://schemas.microsoft.com/office/drawing/2014/main" id="{30438FAC-1419-3DFC-D886-E6EA42569CD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57379" name="Oval 5">
              <a:extLst>
                <a:ext uri="{FF2B5EF4-FFF2-40B4-BE49-F238E27FC236}">
                  <a16:creationId xmlns:a16="http://schemas.microsoft.com/office/drawing/2014/main" id="{9C6C29BC-7432-EE41-7327-AC671494D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0" name="Text Box 6">
              <a:extLst>
                <a:ext uri="{FF2B5EF4-FFF2-40B4-BE49-F238E27FC236}">
                  <a16:creationId xmlns:a16="http://schemas.microsoft.com/office/drawing/2014/main" id="{5D3CC514-63F1-BA32-D39E-E18063EC6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7348" name="Group 7">
            <a:extLst>
              <a:ext uri="{FF2B5EF4-FFF2-40B4-BE49-F238E27FC236}">
                <a16:creationId xmlns:a16="http://schemas.microsoft.com/office/drawing/2014/main" id="{6628C97C-B961-D969-1B7C-AA2BA24D2643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57377" name="Oval 8">
              <a:extLst>
                <a:ext uri="{FF2B5EF4-FFF2-40B4-BE49-F238E27FC236}">
                  <a16:creationId xmlns:a16="http://schemas.microsoft.com/office/drawing/2014/main" id="{1DC53CF9-82FC-9012-5C42-8B8F7CCEC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78" name="Text Box 9">
              <a:extLst>
                <a:ext uri="{FF2B5EF4-FFF2-40B4-BE49-F238E27FC236}">
                  <a16:creationId xmlns:a16="http://schemas.microsoft.com/office/drawing/2014/main" id="{53135044-0CC6-2B00-B5B1-1D8745B39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7349" name="Group 10">
            <a:extLst>
              <a:ext uri="{FF2B5EF4-FFF2-40B4-BE49-F238E27FC236}">
                <a16:creationId xmlns:a16="http://schemas.microsoft.com/office/drawing/2014/main" id="{AF46058B-D7F7-58C2-0874-B48141F470C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57375" name="Oval 11">
              <a:extLst>
                <a:ext uri="{FF2B5EF4-FFF2-40B4-BE49-F238E27FC236}">
                  <a16:creationId xmlns:a16="http://schemas.microsoft.com/office/drawing/2014/main" id="{9D7EDE36-974E-8177-BD9E-1F2A5DAC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76" name="Text Box 12">
              <a:extLst>
                <a:ext uri="{FF2B5EF4-FFF2-40B4-BE49-F238E27FC236}">
                  <a16:creationId xmlns:a16="http://schemas.microsoft.com/office/drawing/2014/main" id="{AFEDA6CB-0B28-69AC-E3A6-CA0B66E77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7350" name="Group 13">
            <a:extLst>
              <a:ext uri="{FF2B5EF4-FFF2-40B4-BE49-F238E27FC236}">
                <a16:creationId xmlns:a16="http://schemas.microsoft.com/office/drawing/2014/main" id="{01C1351A-A31F-9352-5032-C8A0FF85C7C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57373" name="Oval 14">
              <a:extLst>
                <a:ext uri="{FF2B5EF4-FFF2-40B4-BE49-F238E27FC236}">
                  <a16:creationId xmlns:a16="http://schemas.microsoft.com/office/drawing/2014/main" id="{1277D8C3-AC40-2D9F-6B3F-E7023644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74" name="Text Box 15">
              <a:extLst>
                <a:ext uri="{FF2B5EF4-FFF2-40B4-BE49-F238E27FC236}">
                  <a16:creationId xmlns:a16="http://schemas.microsoft.com/office/drawing/2014/main" id="{DD06ED82-B029-FCC7-DD53-AC8EA5AB7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7351" name="Group 16">
            <a:extLst>
              <a:ext uri="{FF2B5EF4-FFF2-40B4-BE49-F238E27FC236}">
                <a16:creationId xmlns:a16="http://schemas.microsoft.com/office/drawing/2014/main" id="{15634F21-DDD5-2CE5-CA60-A862AED815C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57371" name="Oval 17">
              <a:extLst>
                <a:ext uri="{FF2B5EF4-FFF2-40B4-BE49-F238E27FC236}">
                  <a16:creationId xmlns:a16="http://schemas.microsoft.com/office/drawing/2014/main" id="{F03CAEE2-BDCA-F631-269C-EA0DF9DE8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72" name="Text Box 18">
              <a:extLst>
                <a:ext uri="{FF2B5EF4-FFF2-40B4-BE49-F238E27FC236}">
                  <a16:creationId xmlns:a16="http://schemas.microsoft.com/office/drawing/2014/main" id="{C9FFA11F-6FE4-253A-84D0-966F599C7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7352" name="Group 19">
            <a:extLst>
              <a:ext uri="{FF2B5EF4-FFF2-40B4-BE49-F238E27FC236}">
                <a16:creationId xmlns:a16="http://schemas.microsoft.com/office/drawing/2014/main" id="{89EF2F47-7A12-575F-4185-7D42267AA3F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57369" name="Oval 20">
              <a:extLst>
                <a:ext uri="{FF2B5EF4-FFF2-40B4-BE49-F238E27FC236}">
                  <a16:creationId xmlns:a16="http://schemas.microsoft.com/office/drawing/2014/main" id="{CE9331AD-2936-2FA0-6EB0-2D1BA4E82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70" name="Text Box 21">
              <a:extLst>
                <a:ext uri="{FF2B5EF4-FFF2-40B4-BE49-F238E27FC236}">
                  <a16:creationId xmlns:a16="http://schemas.microsoft.com/office/drawing/2014/main" id="{B51874EF-7703-66A7-9248-DC1E0A86A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7353" name="Group 22">
            <a:extLst>
              <a:ext uri="{FF2B5EF4-FFF2-40B4-BE49-F238E27FC236}">
                <a16:creationId xmlns:a16="http://schemas.microsoft.com/office/drawing/2014/main" id="{A4286DE0-3291-1B67-88BA-E344315D6CA1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57367" name="Oval 23">
              <a:extLst>
                <a:ext uri="{FF2B5EF4-FFF2-40B4-BE49-F238E27FC236}">
                  <a16:creationId xmlns:a16="http://schemas.microsoft.com/office/drawing/2014/main" id="{87EEEB64-3697-55DE-8B32-A55EFAB95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5841E5E2-FC48-2DC5-2C10-50DB0E348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7354" name="Line 25">
            <a:extLst>
              <a:ext uri="{FF2B5EF4-FFF2-40B4-BE49-F238E27FC236}">
                <a16:creationId xmlns:a16="http://schemas.microsoft.com/office/drawing/2014/main" id="{866BAEDB-B728-2815-2E06-8951CBE2CC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26">
            <a:extLst>
              <a:ext uri="{FF2B5EF4-FFF2-40B4-BE49-F238E27FC236}">
                <a16:creationId xmlns:a16="http://schemas.microsoft.com/office/drawing/2014/main" id="{355D7172-3FFF-59CD-2B43-7B2A1A5A4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27">
            <a:extLst>
              <a:ext uri="{FF2B5EF4-FFF2-40B4-BE49-F238E27FC236}">
                <a16:creationId xmlns:a16="http://schemas.microsoft.com/office/drawing/2014/main" id="{9D5EBC47-D286-EC05-95BE-1B737B471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28">
            <a:extLst>
              <a:ext uri="{FF2B5EF4-FFF2-40B4-BE49-F238E27FC236}">
                <a16:creationId xmlns:a16="http://schemas.microsoft.com/office/drawing/2014/main" id="{ECAC1764-076B-D4FB-0E5B-147C4999F7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29">
            <a:extLst>
              <a:ext uri="{FF2B5EF4-FFF2-40B4-BE49-F238E27FC236}">
                <a16:creationId xmlns:a16="http://schemas.microsoft.com/office/drawing/2014/main" id="{FE79B913-70B7-D578-5524-2E422333F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30">
            <a:extLst>
              <a:ext uri="{FF2B5EF4-FFF2-40B4-BE49-F238E27FC236}">
                <a16:creationId xmlns:a16="http://schemas.microsoft.com/office/drawing/2014/main" id="{2D636EDC-7399-BB6F-BD26-9909A8A89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31">
            <a:extLst>
              <a:ext uri="{FF2B5EF4-FFF2-40B4-BE49-F238E27FC236}">
                <a16:creationId xmlns:a16="http://schemas.microsoft.com/office/drawing/2014/main" id="{A1C4CA50-A292-B56A-AA50-B36FDD1FC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Text Box 32">
            <a:extLst>
              <a:ext uri="{FF2B5EF4-FFF2-40B4-BE49-F238E27FC236}">
                <a16:creationId xmlns:a16="http://schemas.microsoft.com/office/drawing/2014/main" id="{C6EDB86D-AF19-B652-D1FD-7F71331A5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57362" name="Line 33">
            <a:extLst>
              <a:ext uri="{FF2B5EF4-FFF2-40B4-BE49-F238E27FC236}">
                <a16:creationId xmlns:a16="http://schemas.microsoft.com/office/drawing/2014/main" id="{8863C43D-20B6-E110-4345-5F40A7A7E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Text Box 34">
            <a:extLst>
              <a:ext uri="{FF2B5EF4-FFF2-40B4-BE49-F238E27FC236}">
                <a16:creationId xmlns:a16="http://schemas.microsoft.com/office/drawing/2014/main" id="{473857A0-C397-6561-4940-D43D76F2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7364" name="Text Box 35">
            <a:extLst>
              <a:ext uri="{FF2B5EF4-FFF2-40B4-BE49-F238E27FC236}">
                <a16:creationId xmlns:a16="http://schemas.microsoft.com/office/drawing/2014/main" id="{13985515-DD37-D1BF-4C71-A13957425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1000111010100</a:t>
            </a:r>
          </a:p>
        </p:txBody>
      </p:sp>
      <p:sp>
        <p:nvSpPr>
          <p:cNvPr id="57365" name="Line 36">
            <a:extLst>
              <a:ext uri="{FF2B5EF4-FFF2-40B4-BE49-F238E27FC236}">
                <a16:creationId xmlns:a16="http://schemas.microsoft.com/office/drawing/2014/main" id="{47DCC146-F40C-F578-D3A6-D4EA6738E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Text Box 37">
            <a:extLst>
              <a:ext uri="{FF2B5EF4-FFF2-40B4-BE49-F238E27FC236}">
                <a16:creationId xmlns:a16="http://schemas.microsoft.com/office/drawing/2014/main" id="{384E9AAB-F45A-950C-7C49-7670D63C7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A3A753C-CC11-911A-EA65-6A15050CE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using a prefix tree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1B64AE69-AC12-5E55-D5F7-1C7D4B4E2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Traverse the graph until a leaf node is reached and output the symbol</a:t>
            </a:r>
          </a:p>
        </p:txBody>
      </p:sp>
      <p:grpSp>
        <p:nvGrpSpPr>
          <p:cNvPr id="58371" name="Group 4">
            <a:extLst>
              <a:ext uri="{FF2B5EF4-FFF2-40B4-BE49-F238E27FC236}">
                <a16:creationId xmlns:a16="http://schemas.microsoft.com/office/drawing/2014/main" id="{B0988744-A810-1C0E-E5D8-76B68E7AF5C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58404" name="Oval 5">
              <a:extLst>
                <a:ext uri="{FF2B5EF4-FFF2-40B4-BE49-F238E27FC236}">
                  <a16:creationId xmlns:a16="http://schemas.microsoft.com/office/drawing/2014/main" id="{A4306337-26BD-A8B3-F8A9-650E88C59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05" name="Text Box 6">
              <a:extLst>
                <a:ext uri="{FF2B5EF4-FFF2-40B4-BE49-F238E27FC236}">
                  <a16:creationId xmlns:a16="http://schemas.microsoft.com/office/drawing/2014/main" id="{DD1590F0-6FDE-83E6-2EB7-9BB03DA0C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D4345E1C-260F-A9D1-E808-7715333C1A1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58402" name="Oval 8">
              <a:extLst>
                <a:ext uri="{FF2B5EF4-FFF2-40B4-BE49-F238E27FC236}">
                  <a16:creationId xmlns:a16="http://schemas.microsoft.com/office/drawing/2014/main" id="{00F636A3-BFA7-9383-9EA7-A6E6F260D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03" name="Text Box 9">
              <a:extLst>
                <a:ext uri="{FF2B5EF4-FFF2-40B4-BE49-F238E27FC236}">
                  <a16:creationId xmlns:a16="http://schemas.microsoft.com/office/drawing/2014/main" id="{AC1364FC-F088-AC72-4223-00CE5C0B1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0F90FC59-D880-5C95-8F4A-67A7626ED99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58400" name="Oval 11">
              <a:extLst>
                <a:ext uri="{FF2B5EF4-FFF2-40B4-BE49-F238E27FC236}">
                  <a16:creationId xmlns:a16="http://schemas.microsoft.com/office/drawing/2014/main" id="{DA4308C5-E7B2-EC63-E929-04EE7EDAB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401" name="Text Box 12">
              <a:extLst>
                <a:ext uri="{FF2B5EF4-FFF2-40B4-BE49-F238E27FC236}">
                  <a16:creationId xmlns:a16="http://schemas.microsoft.com/office/drawing/2014/main" id="{56DEE8CA-594D-F69D-D50F-B7A571B9D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1BC8DA9F-0AF5-FF2E-2E71-D53EF092322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58398" name="Oval 14">
              <a:extLst>
                <a:ext uri="{FF2B5EF4-FFF2-40B4-BE49-F238E27FC236}">
                  <a16:creationId xmlns:a16="http://schemas.microsoft.com/office/drawing/2014/main" id="{3BA4010D-594F-41A8-3083-D74998D8B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99" name="Text Box 15">
              <a:extLst>
                <a:ext uri="{FF2B5EF4-FFF2-40B4-BE49-F238E27FC236}">
                  <a16:creationId xmlns:a16="http://schemas.microsoft.com/office/drawing/2014/main" id="{DCF33C6F-CD26-C01E-7742-D96654D24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5D23329E-3DF5-BA02-0521-26F3B06EF73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58396" name="Oval 17">
              <a:extLst>
                <a:ext uri="{FF2B5EF4-FFF2-40B4-BE49-F238E27FC236}">
                  <a16:creationId xmlns:a16="http://schemas.microsoft.com/office/drawing/2014/main" id="{73FBE806-C809-87F8-443E-F62DEACD0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58397" name="Text Box 18">
              <a:extLst>
                <a:ext uri="{FF2B5EF4-FFF2-40B4-BE49-F238E27FC236}">
                  <a16:creationId xmlns:a16="http://schemas.microsoft.com/office/drawing/2014/main" id="{001D72D3-BC90-D86C-EA0F-38AA9BF44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8376" name="Group 19">
            <a:extLst>
              <a:ext uri="{FF2B5EF4-FFF2-40B4-BE49-F238E27FC236}">
                <a16:creationId xmlns:a16="http://schemas.microsoft.com/office/drawing/2014/main" id="{92512343-C6F3-D23F-495C-37DF99F3D7E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58394" name="Oval 20">
              <a:extLst>
                <a:ext uri="{FF2B5EF4-FFF2-40B4-BE49-F238E27FC236}">
                  <a16:creationId xmlns:a16="http://schemas.microsoft.com/office/drawing/2014/main" id="{3F951FE9-2E6B-D29C-3E19-5FD5E20A0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95" name="Text Box 21">
              <a:extLst>
                <a:ext uri="{FF2B5EF4-FFF2-40B4-BE49-F238E27FC236}">
                  <a16:creationId xmlns:a16="http://schemas.microsoft.com/office/drawing/2014/main" id="{EF83EE87-2605-1B3A-3B4D-8A2030291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8377" name="Group 22">
            <a:extLst>
              <a:ext uri="{FF2B5EF4-FFF2-40B4-BE49-F238E27FC236}">
                <a16:creationId xmlns:a16="http://schemas.microsoft.com/office/drawing/2014/main" id="{513F3BAD-B4CB-3315-E269-A889F4E1BABB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58392" name="Oval 23">
              <a:extLst>
                <a:ext uri="{FF2B5EF4-FFF2-40B4-BE49-F238E27FC236}">
                  <a16:creationId xmlns:a16="http://schemas.microsoft.com/office/drawing/2014/main" id="{7BDB8C61-2638-8434-9351-92F77281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93" name="Text Box 24">
              <a:extLst>
                <a:ext uri="{FF2B5EF4-FFF2-40B4-BE49-F238E27FC236}">
                  <a16:creationId xmlns:a16="http://schemas.microsoft.com/office/drawing/2014/main" id="{2B3ABE7B-98A9-5419-6A13-26502BF62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8378" name="Line 25">
            <a:extLst>
              <a:ext uri="{FF2B5EF4-FFF2-40B4-BE49-F238E27FC236}">
                <a16:creationId xmlns:a16="http://schemas.microsoft.com/office/drawing/2014/main" id="{8FB80349-0F2A-03C2-A8D0-F17587B1C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26">
            <a:extLst>
              <a:ext uri="{FF2B5EF4-FFF2-40B4-BE49-F238E27FC236}">
                <a16:creationId xmlns:a16="http://schemas.microsoft.com/office/drawing/2014/main" id="{F141FBCE-1BA4-3827-B939-D0920C867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27">
            <a:extLst>
              <a:ext uri="{FF2B5EF4-FFF2-40B4-BE49-F238E27FC236}">
                <a16:creationId xmlns:a16="http://schemas.microsoft.com/office/drawing/2014/main" id="{E896352F-6394-69F3-01B5-FF1B4D84F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Line 28">
            <a:extLst>
              <a:ext uri="{FF2B5EF4-FFF2-40B4-BE49-F238E27FC236}">
                <a16:creationId xmlns:a16="http://schemas.microsoft.com/office/drawing/2014/main" id="{84D4396C-032B-3BAE-397A-7B6D95815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2" name="Line 29">
            <a:extLst>
              <a:ext uri="{FF2B5EF4-FFF2-40B4-BE49-F238E27FC236}">
                <a16:creationId xmlns:a16="http://schemas.microsoft.com/office/drawing/2014/main" id="{61BFFFC7-A0BF-8F27-75A4-512587164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3" name="Line 30">
            <a:extLst>
              <a:ext uri="{FF2B5EF4-FFF2-40B4-BE49-F238E27FC236}">
                <a16:creationId xmlns:a16="http://schemas.microsoft.com/office/drawing/2014/main" id="{681D5EEB-0D72-36E7-2063-719B6B67D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31">
            <a:extLst>
              <a:ext uri="{FF2B5EF4-FFF2-40B4-BE49-F238E27FC236}">
                <a16:creationId xmlns:a16="http://schemas.microsoft.com/office/drawing/2014/main" id="{12DD02A6-4DD1-3AF5-2331-8E18AA4FF7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Text Box 32">
            <a:extLst>
              <a:ext uri="{FF2B5EF4-FFF2-40B4-BE49-F238E27FC236}">
                <a16:creationId xmlns:a16="http://schemas.microsoft.com/office/drawing/2014/main" id="{22FDD637-C57A-CEC3-A02A-2A312B5F9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58386" name="Line 33">
            <a:extLst>
              <a:ext uri="{FF2B5EF4-FFF2-40B4-BE49-F238E27FC236}">
                <a16:creationId xmlns:a16="http://schemas.microsoft.com/office/drawing/2014/main" id="{B4D22349-3E0D-9631-BFE5-E854A6F9D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Text Box 34">
            <a:extLst>
              <a:ext uri="{FF2B5EF4-FFF2-40B4-BE49-F238E27FC236}">
                <a16:creationId xmlns:a16="http://schemas.microsoft.com/office/drawing/2014/main" id="{E36C5AD2-578A-61F0-6137-4D04C0BFC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8388" name="Text Box 35">
            <a:extLst>
              <a:ext uri="{FF2B5EF4-FFF2-40B4-BE49-F238E27FC236}">
                <a16:creationId xmlns:a16="http://schemas.microsoft.com/office/drawing/2014/main" id="{9E0C20D2-4ACD-95B3-021C-440FF22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1000111010100</a:t>
            </a:r>
          </a:p>
        </p:txBody>
      </p:sp>
      <p:sp>
        <p:nvSpPr>
          <p:cNvPr id="58389" name="Line 36">
            <a:extLst>
              <a:ext uri="{FF2B5EF4-FFF2-40B4-BE49-F238E27FC236}">
                <a16:creationId xmlns:a16="http://schemas.microsoft.com/office/drawing/2014/main" id="{53DF75B0-83EA-7E5C-7764-B8C8F08A2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Text Box 37">
            <a:extLst>
              <a:ext uri="{FF2B5EF4-FFF2-40B4-BE49-F238E27FC236}">
                <a16:creationId xmlns:a16="http://schemas.microsoft.com/office/drawing/2014/main" id="{3B8F5730-4A28-1886-FBF1-1ACB1239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B  </a:t>
            </a:r>
            <a:r>
              <a:rPr lang="en-US" alt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8391" name="Line 38">
            <a:extLst>
              <a:ext uri="{FF2B5EF4-FFF2-40B4-BE49-F238E27FC236}">
                <a16:creationId xmlns:a16="http://schemas.microsoft.com/office/drawing/2014/main" id="{5153E3A8-BD76-4388-F4D4-30E530777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1C79DD86-D503-6CBB-EA5B-12BEF5028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using a prefix tree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C848C04-0583-F02B-D54F-F0F37B2DC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Traverse the graph until a leaf node is reached and output the symbol</a:t>
            </a:r>
          </a:p>
        </p:txBody>
      </p:sp>
      <p:grpSp>
        <p:nvGrpSpPr>
          <p:cNvPr id="59395" name="Group 4">
            <a:extLst>
              <a:ext uri="{FF2B5EF4-FFF2-40B4-BE49-F238E27FC236}">
                <a16:creationId xmlns:a16="http://schemas.microsoft.com/office/drawing/2014/main" id="{C40E2391-CB8A-0A7A-7651-053B094CFF3F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59429" name="Oval 5">
              <a:extLst>
                <a:ext uri="{FF2B5EF4-FFF2-40B4-BE49-F238E27FC236}">
                  <a16:creationId xmlns:a16="http://schemas.microsoft.com/office/drawing/2014/main" id="{1A4D005F-F43E-8091-0A73-1A90A9C9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30" name="Text Box 6">
              <a:extLst>
                <a:ext uri="{FF2B5EF4-FFF2-40B4-BE49-F238E27FC236}">
                  <a16:creationId xmlns:a16="http://schemas.microsoft.com/office/drawing/2014/main" id="{28B7D15A-8BED-C58D-BF17-654DC0B28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9396" name="Group 7">
            <a:extLst>
              <a:ext uri="{FF2B5EF4-FFF2-40B4-BE49-F238E27FC236}">
                <a16:creationId xmlns:a16="http://schemas.microsoft.com/office/drawing/2014/main" id="{5C5374AA-033F-6DB0-7604-DA8D18EF3383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59427" name="Oval 8">
              <a:extLst>
                <a:ext uri="{FF2B5EF4-FFF2-40B4-BE49-F238E27FC236}">
                  <a16:creationId xmlns:a16="http://schemas.microsoft.com/office/drawing/2014/main" id="{0A9CB7A2-AF21-2784-9813-E5CEA99F0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28" name="Text Box 9">
              <a:extLst>
                <a:ext uri="{FF2B5EF4-FFF2-40B4-BE49-F238E27FC236}">
                  <a16:creationId xmlns:a16="http://schemas.microsoft.com/office/drawing/2014/main" id="{B384F10B-D0CE-2AC8-65B7-44C84CB11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9397" name="Group 10">
            <a:extLst>
              <a:ext uri="{FF2B5EF4-FFF2-40B4-BE49-F238E27FC236}">
                <a16:creationId xmlns:a16="http://schemas.microsoft.com/office/drawing/2014/main" id="{52BA6D6F-F9E3-C58F-C30C-A8E51322D3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59425" name="Oval 11">
              <a:extLst>
                <a:ext uri="{FF2B5EF4-FFF2-40B4-BE49-F238E27FC236}">
                  <a16:creationId xmlns:a16="http://schemas.microsoft.com/office/drawing/2014/main" id="{DFCD72F6-D404-1A3A-36A6-947638DF8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26" name="Text Box 12">
              <a:extLst>
                <a:ext uri="{FF2B5EF4-FFF2-40B4-BE49-F238E27FC236}">
                  <a16:creationId xmlns:a16="http://schemas.microsoft.com/office/drawing/2014/main" id="{C78CD0A9-407F-0725-91DC-17D1DCA5E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9398" name="Group 13">
            <a:extLst>
              <a:ext uri="{FF2B5EF4-FFF2-40B4-BE49-F238E27FC236}">
                <a16:creationId xmlns:a16="http://schemas.microsoft.com/office/drawing/2014/main" id="{56F994E5-91A0-ACDC-1876-F7BAC8B3D09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59423" name="Oval 14">
              <a:extLst>
                <a:ext uri="{FF2B5EF4-FFF2-40B4-BE49-F238E27FC236}">
                  <a16:creationId xmlns:a16="http://schemas.microsoft.com/office/drawing/2014/main" id="{4112B9A0-6058-D01E-D7F8-637B8E78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24" name="Text Box 15">
              <a:extLst>
                <a:ext uri="{FF2B5EF4-FFF2-40B4-BE49-F238E27FC236}">
                  <a16:creationId xmlns:a16="http://schemas.microsoft.com/office/drawing/2014/main" id="{EFC3A1C7-4724-3DB7-14CF-024B46F88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9399" name="Group 16">
            <a:extLst>
              <a:ext uri="{FF2B5EF4-FFF2-40B4-BE49-F238E27FC236}">
                <a16:creationId xmlns:a16="http://schemas.microsoft.com/office/drawing/2014/main" id="{913A6A13-2441-EEA3-E8E7-77F84B7CB0E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59421" name="Oval 17">
              <a:extLst>
                <a:ext uri="{FF2B5EF4-FFF2-40B4-BE49-F238E27FC236}">
                  <a16:creationId xmlns:a16="http://schemas.microsoft.com/office/drawing/2014/main" id="{56D0C827-F912-028C-ECBF-EB9757B5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22" name="Text Box 18">
              <a:extLst>
                <a:ext uri="{FF2B5EF4-FFF2-40B4-BE49-F238E27FC236}">
                  <a16:creationId xmlns:a16="http://schemas.microsoft.com/office/drawing/2014/main" id="{8845BC04-8F6D-B296-08FE-CC4404F66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9400" name="Group 19">
            <a:extLst>
              <a:ext uri="{FF2B5EF4-FFF2-40B4-BE49-F238E27FC236}">
                <a16:creationId xmlns:a16="http://schemas.microsoft.com/office/drawing/2014/main" id="{4EC774E4-E40D-F1B2-3557-98B28E3E4B1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59419" name="Oval 20">
              <a:extLst>
                <a:ext uri="{FF2B5EF4-FFF2-40B4-BE49-F238E27FC236}">
                  <a16:creationId xmlns:a16="http://schemas.microsoft.com/office/drawing/2014/main" id="{65527B05-DBA9-FB59-6731-EF4DFBCD4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20" name="Text Box 21">
              <a:extLst>
                <a:ext uri="{FF2B5EF4-FFF2-40B4-BE49-F238E27FC236}">
                  <a16:creationId xmlns:a16="http://schemas.microsoft.com/office/drawing/2014/main" id="{05F17794-9EEC-133D-F564-58D99B46B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9401" name="Group 22">
            <a:extLst>
              <a:ext uri="{FF2B5EF4-FFF2-40B4-BE49-F238E27FC236}">
                <a16:creationId xmlns:a16="http://schemas.microsoft.com/office/drawing/2014/main" id="{A6A1FDA4-BD77-E7CD-13E9-44F154FD867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59417" name="Oval 23">
              <a:extLst>
                <a:ext uri="{FF2B5EF4-FFF2-40B4-BE49-F238E27FC236}">
                  <a16:creationId xmlns:a16="http://schemas.microsoft.com/office/drawing/2014/main" id="{1E8BC1A0-B743-8064-3A4A-8A0D3D23B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418" name="Text Box 24">
              <a:extLst>
                <a:ext uri="{FF2B5EF4-FFF2-40B4-BE49-F238E27FC236}">
                  <a16:creationId xmlns:a16="http://schemas.microsoft.com/office/drawing/2014/main" id="{DC9D8D43-8D82-90DD-4729-FCB0CF578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9402" name="Line 25">
            <a:extLst>
              <a:ext uri="{FF2B5EF4-FFF2-40B4-BE49-F238E27FC236}">
                <a16:creationId xmlns:a16="http://schemas.microsoft.com/office/drawing/2014/main" id="{B046FF06-5B8E-60D6-6952-EFA66AFA38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26">
            <a:extLst>
              <a:ext uri="{FF2B5EF4-FFF2-40B4-BE49-F238E27FC236}">
                <a16:creationId xmlns:a16="http://schemas.microsoft.com/office/drawing/2014/main" id="{C93D0F68-ABAC-EEFE-5EB0-C54CBF3A3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27">
            <a:extLst>
              <a:ext uri="{FF2B5EF4-FFF2-40B4-BE49-F238E27FC236}">
                <a16:creationId xmlns:a16="http://schemas.microsoft.com/office/drawing/2014/main" id="{D4E649CD-DA45-DCE3-EFBF-E199071DBC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28">
            <a:extLst>
              <a:ext uri="{FF2B5EF4-FFF2-40B4-BE49-F238E27FC236}">
                <a16:creationId xmlns:a16="http://schemas.microsoft.com/office/drawing/2014/main" id="{A0F27DF7-5382-5542-5430-3757E5CDB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29">
            <a:extLst>
              <a:ext uri="{FF2B5EF4-FFF2-40B4-BE49-F238E27FC236}">
                <a16:creationId xmlns:a16="http://schemas.microsoft.com/office/drawing/2014/main" id="{C8D6B9AB-ADFE-5B30-F372-3FFF318C6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30">
            <a:extLst>
              <a:ext uri="{FF2B5EF4-FFF2-40B4-BE49-F238E27FC236}">
                <a16:creationId xmlns:a16="http://schemas.microsoft.com/office/drawing/2014/main" id="{6FDFA11F-6216-CF68-9334-1DA82272D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31">
            <a:extLst>
              <a:ext uri="{FF2B5EF4-FFF2-40B4-BE49-F238E27FC236}">
                <a16:creationId xmlns:a16="http://schemas.microsoft.com/office/drawing/2014/main" id="{A5BAFC4A-8FA1-5389-21F1-D894EC5C7D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Text Box 32">
            <a:extLst>
              <a:ext uri="{FF2B5EF4-FFF2-40B4-BE49-F238E27FC236}">
                <a16:creationId xmlns:a16="http://schemas.microsoft.com/office/drawing/2014/main" id="{045033CF-56FF-F25B-529A-ED5301D27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59410" name="Line 33">
            <a:extLst>
              <a:ext uri="{FF2B5EF4-FFF2-40B4-BE49-F238E27FC236}">
                <a16:creationId xmlns:a16="http://schemas.microsoft.com/office/drawing/2014/main" id="{FDBDA128-8E35-B5CF-7A7D-B9B8F329C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Text Box 34">
            <a:extLst>
              <a:ext uri="{FF2B5EF4-FFF2-40B4-BE49-F238E27FC236}">
                <a16:creationId xmlns:a16="http://schemas.microsoft.com/office/drawing/2014/main" id="{0997D029-556F-CFB4-E2FA-6C73EDAC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9412" name="Text Box 35">
            <a:extLst>
              <a:ext uri="{FF2B5EF4-FFF2-40B4-BE49-F238E27FC236}">
                <a16:creationId xmlns:a16="http://schemas.microsoft.com/office/drawing/2014/main" id="{81B2DFAC-E682-F868-F61A-79181E375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1000111010100</a:t>
            </a:r>
          </a:p>
        </p:txBody>
      </p:sp>
      <p:sp>
        <p:nvSpPr>
          <p:cNvPr id="59413" name="Line 36">
            <a:extLst>
              <a:ext uri="{FF2B5EF4-FFF2-40B4-BE49-F238E27FC236}">
                <a16:creationId xmlns:a16="http://schemas.microsoft.com/office/drawing/2014/main" id="{8C62F7C1-4C0A-2BE8-C92A-D8065413E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Text Box 37">
            <a:extLst>
              <a:ext uri="{FF2B5EF4-FFF2-40B4-BE49-F238E27FC236}">
                <a16:creationId xmlns:a16="http://schemas.microsoft.com/office/drawing/2014/main" id="{2B1664B3-6164-FF67-950E-76B3C1A6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B  A  </a:t>
            </a:r>
            <a:r>
              <a:rPr lang="en-US" altLang="en-US" sz="24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9415" name="Line 38">
            <a:extLst>
              <a:ext uri="{FF2B5EF4-FFF2-40B4-BE49-F238E27FC236}">
                <a16:creationId xmlns:a16="http://schemas.microsoft.com/office/drawing/2014/main" id="{A13456DD-EAE5-FFE3-CB77-8920B2936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Line 39">
            <a:extLst>
              <a:ext uri="{FF2B5EF4-FFF2-40B4-BE49-F238E27FC236}">
                <a16:creationId xmlns:a16="http://schemas.microsoft.com/office/drawing/2014/main" id="{0CAF348B-5231-F3B2-FBD5-5280D664A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2201C53D-180B-579C-316F-31FD0558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using a prefix tree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1F9A98D-4D1A-471D-DD08-563008173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Traverse the graph until a leaf node is reached and output the symbol</a:t>
            </a:r>
          </a:p>
        </p:txBody>
      </p:sp>
      <p:grpSp>
        <p:nvGrpSpPr>
          <p:cNvPr id="60419" name="Group 4">
            <a:extLst>
              <a:ext uri="{FF2B5EF4-FFF2-40B4-BE49-F238E27FC236}">
                <a16:creationId xmlns:a16="http://schemas.microsoft.com/office/drawing/2014/main" id="{138FC579-813B-7A13-3508-E286EF133DA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60454" name="Oval 5">
              <a:extLst>
                <a:ext uri="{FF2B5EF4-FFF2-40B4-BE49-F238E27FC236}">
                  <a16:creationId xmlns:a16="http://schemas.microsoft.com/office/drawing/2014/main" id="{9D6F688A-5065-6276-188F-5AAD755E2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55" name="Text Box 6">
              <a:extLst>
                <a:ext uri="{FF2B5EF4-FFF2-40B4-BE49-F238E27FC236}">
                  <a16:creationId xmlns:a16="http://schemas.microsoft.com/office/drawing/2014/main" id="{8A466B46-73E5-0B5E-9CEE-D5F1A9AFD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0420" name="Group 7">
            <a:extLst>
              <a:ext uri="{FF2B5EF4-FFF2-40B4-BE49-F238E27FC236}">
                <a16:creationId xmlns:a16="http://schemas.microsoft.com/office/drawing/2014/main" id="{6A17F479-AFC3-A541-EF40-1908D3AAE69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60452" name="Oval 8">
              <a:extLst>
                <a:ext uri="{FF2B5EF4-FFF2-40B4-BE49-F238E27FC236}">
                  <a16:creationId xmlns:a16="http://schemas.microsoft.com/office/drawing/2014/main" id="{4AF78EAA-3939-5C1B-FE9B-7D51ACDFE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53" name="Text Box 9">
              <a:extLst>
                <a:ext uri="{FF2B5EF4-FFF2-40B4-BE49-F238E27FC236}">
                  <a16:creationId xmlns:a16="http://schemas.microsoft.com/office/drawing/2014/main" id="{52A9C8C2-A9F0-275A-D80B-C954FCD31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0421" name="Group 10">
            <a:extLst>
              <a:ext uri="{FF2B5EF4-FFF2-40B4-BE49-F238E27FC236}">
                <a16:creationId xmlns:a16="http://schemas.microsoft.com/office/drawing/2014/main" id="{F2FF7906-7523-40C4-DEFE-EEFA1237FCB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60450" name="Oval 11">
              <a:extLst>
                <a:ext uri="{FF2B5EF4-FFF2-40B4-BE49-F238E27FC236}">
                  <a16:creationId xmlns:a16="http://schemas.microsoft.com/office/drawing/2014/main" id="{6BD83A30-0D0B-7AE4-08D9-FE46CF80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51" name="Text Box 12">
              <a:extLst>
                <a:ext uri="{FF2B5EF4-FFF2-40B4-BE49-F238E27FC236}">
                  <a16:creationId xmlns:a16="http://schemas.microsoft.com/office/drawing/2014/main" id="{8B24D9C7-2D73-B8C2-70DA-671849AE0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0422" name="Group 13">
            <a:extLst>
              <a:ext uri="{FF2B5EF4-FFF2-40B4-BE49-F238E27FC236}">
                <a16:creationId xmlns:a16="http://schemas.microsoft.com/office/drawing/2014/main" id="{13F607C8-760A-6C8F-133C-ED9A35033F8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60448" name="Oval 14">
              <a:extLst>
                <a:ext uri="{FF2B5EF4-FFF2-40B4-BE49-F238E27FC236}">
                  <a16:creationId xmlns:a16="http://schemas.microsoft.com/office/drawing/2014/main" id="{217020BF-2ABB-FA9A-4935-445A23FF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49" name="Text Box 15">
              <a:extLst>
                <a:ext uri="{FF2B5EF4-FFF2-40B4-BE49-F238E27FC236}">
                  <a16:creationId xmlns:a16="http://schemas.microsoft.com/office/drawing/2014/main" id="{88FA1DCF-461A-7926-89F2-8B14BA75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0423" name="Group 16">
            <a:extLst>
              <a:ext uri="{FF2B5EF4-FFF2-40B4-BE49-F238E27FC236}">
                <a16:creationId xmlns:a16="http://schemas.microsoft.com/office/drawing/2014/main" id="{DEDE6E38-14C1-8E5D-3C5B-AE9F5FBA655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60446" name="Oval 17">
              <a:extLst>
                <a:ext uri="{FF2B5EF4-FFF2-40B4-BE49-F238E27FC236}">
                  <a16:creationId xmlns:a16="http://schemas.microsoft.com/office/drawing/2014/main" id="{9BD46224-3AD9-A8E0-A45A-CA98A7BF0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47" name="Text Box 18">
              <a:extLst>
                <a:ext uri="{FF2B5EF4-FFF2-40B4-BE49-F238E27FC236}">
                  <a16:creationId xmlns:a16="http://schemas.microsoft.com/office/drawing/2014/main" id="{60164B5E-A473-5DBD-1D01-D78C7A3CE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0424" name="Group 19">
            <a:extLst>
              <a:ext uri="{FF2B5EF4-FFF2-40B4-BE49-F238E27FC236}">
                <a16:creationId xmlns:a16="http://schemas.microsoft.com/office/drawing/2014/main" id="{08BC99CC-D418-AEA5-98C4-A012798CDA8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60444" name="Oval 20">
              <a:extLst>
                <a:ext uri="{FF2B5EF4-FFF2-40B4-BE49-F238E27FC236}">
                  <a16:creationId xmlns:a16="http://schemas.microsoft.com/office/drawing/2014/main" id="{7E6DF658-9AC8-2D7D-4F2A-50DBA8CD9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45" name="Text Box 21">
              <a:extLst>
                <a:ext uri="{FF2B5EF4-FFF2-40B4-BE49-F238E27FC236}">
                  <a16:creationId xmlns:a16="http://schemas.microsoft.com/office/drawing/2014/main" id="{79A82D8D-B01F-5D75-ABD4-228DAF981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0425" name="Group 22">
            <a:extLst>
              <a:ext uri="{FF2B5EF4-FFF2-40B4-BE49-F238E27FC236}">
                <a16:creationId xmlns:a16="http://schemas.microsoft.com/office/drawing/2014/main" id="{BF99565A-B8A6-D61C-A69F-2383CE7E6DDB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60442" name="Oval 23">
              <a:extLst>
                <a:ext uri="{FF2B5EF4-FFF2-40B4-BE49-F238E27FC236}">
                  <a16:creationId xmlns:a16="http://schemas.microsoft.com/office/drawing/2014/main" id="{FBAA2EDE-B609-7848-117E-24970A11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43" name="Text Box 24">
              <a:extLst>
                <a:ext uri="{FF2B5EF4-FFF2-40B4-BE49-F238E27FC236}">
                  <a16:creationId xmlns:a16="http://schemas.microsoft.com/office/drawing/2014/main" id="{02746D19-5CA9-1E6D-5CAE-84CC632FC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0426" name="Line 25">
            <a:extLst>
              <a:ext uri="{FF2B5EF4-FFF2-40B4-BE49-F238E27FC236}">
                <a16:creationId xmlns:a16="http://schemas.microsoft.com/office/drawing/2014/main" id="{01905127-8EE6-FCC7-8742-2E226463E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26">
            <a:extLst>
              <a:ext uri="{FF2B5EF4-FFF2-40B4-BE49-F238E27FC236}">
                <a16:creationId xmlns:a16="http://schemas.microsoft.com/office/drawing/2014/main" id="{656B3FF6-1F98-E0F0-AD8E-81404CF76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Line 27">
            <a:extLst>
              <a:ext uri="{FF2B5EF4-FFF2-40B4-BE49-F238E27FC236}">
                <a16:creationId xmlns:a16="http://schemas.microsoft.com/office/drawing/2014/main" id="{CEBC2A5E-E585-836A-86C0-230418000A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Line 28">
            <a:extLst>
              <a:ext uri="{FF2B5EF4-FFF2-40B4-BE49-F238E27FC236}">
                <a16:creationId xmlns:a16="http://schemas.microsoft.com/office/drawing/2014/main" id="{D58CCDDB-FB38-A5C0-C0E2-B89AB940B9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Line 29">
            <a:extLst>
              <a:ext uri="{FF2B5EF4-FFF2-40B4-BE49-F238E27FC236}">
                <a16:creationId xmlns:a16="http://schemas.microsoft.com/office/drawing/2014/main" id="{C222031E-1C66-16E8-8E90-B13F812C6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30">
            <a:extLst>
              <a:ext uri="{FF2B5EF4-FFF2-40B4-BE49-F238E27FC236}">
                <a16:creationId xmlns:a16="http://schemas.microsoft.com/office/drawing/2014/main" id="{FA3C56FC-FC0A-2539-2E6E-2AB068355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31">
            <a:extLst>
              <a:ext uri="{FF2B5EF4-FFF2-40B4-BE49-F238E27FC236}">
                <a16:creationId xmlns:a16="http://schemas.microsoft.com/office/drawing/2014/main" id="{4C845323-895E-F2C9-A1A5-1F400FDD30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Text Box 32">
            <a:extLst>
              <a:ext uri="{FF2B5EF4-FFF2-40B4-BE49-F238E27FC236}">
                <a16:creationId xmlns:a16="http://schemas.microsoft.com/office/drawing/2014/main" id="{CA6FB9AE-2E37-8B2D-885E-8AF13557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60434" name="Line 33">
            <a:extLst>
              <a:ext uri="{FF2B5EF4-FFF2-40B4-BE49-F238E27FC236}">
                <a16:creationId xmlns:a16="http://schemas.microsoft.com/office/drawing/2014/main" id="{4821CFD3-A596-757E-3F78-9BBF288C5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Text Box 34">
            <a:extLst>
              <a:ext uri="{FF2B5EF4-FFF2-40B4-BE49-F238E27FC236}">
                <a16:creationId xmlns:a16="http://schemas.microsoft.com/office/drawing/2014/main" id="{E08A974D-8D22-426C-AD8B-97A39BA86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0436" name="Text Box 35">
            <a:extLst>
              <a:ext uri="{FF2B5EF4-FFF2-40B4-BE49-F238E27FC236}">
                <a16:creationId xmlns:a16="http://schemas.microsoft.com/office/drawing/2014/main" id="{09FE3E14-AB8D-769B-C66B-CAC8A68E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1000111010100</a:t>
            </a:r>
          </a:p>
        </p:txBody>
      </p:sp>
      <p:sp>
        <p:nvSpPr>
          <p:cNvPr id="60437" name="Line 36">
            <a:extLst>
              <a:ext uri="{FF2B5EF4-FFF2-40B4-BE49-F238E27FC236}">
                <a16:creationId xmlns:a16="http://schemas.microsoft.com/office/drawing/2014/main" id="{7ED71930-1754-AFCC-9378-59F2EA06F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Text Box 37">
            <a:extLst>
              <a:ext uri="{FF2B5EF4-FFF2-40B4-BE49-F238E27FC236}">
                <a16:creationId xmlns:a16="http://schemas.microsoft.com/office/drawing/2014/main" id="{E4863E6F-BDEC-A2A6-E6AD-FA67569A0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B  A  D</a:t>
            </a:r>
            <a:r>
              <a:rPr lang="en-US" altLang="en-US" sz="2400">
                <a:solidFill>
                  <a:srgbClr val="FF0000"/>
                </a:solidFill>
              </a:rPr>
              <a:t>   C</a:t>
            </a:r>
          </a:p>
        </p:txBody>
      </p:sp>
      <p:sp>
        <p:nvSpPr>
          <p:cNvPr id="60439" name="Line 38">
            <a:extLst>
              <a:ext uri="{FF2B5EF4-FFF2-40B4-BE49-F238E27FC236}">
                <a16:creationId xmlns:a16="http://schemas.microsoft.com/office/drawing/2014/main" id="{F8602FDA-886E-8595-4B15-7160973C7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0" name="Line 39">
            <a:extLst>
              <a:ext uri="{FF2B5EF4-FFF2-40B4-BE49-F238E27FC236}">
                <a16:creationId xmlns:a16="http://schemas.microsoft.com/office/drawing/2014/main" id="{EAFF38E6-92CA-8617-FE57-0BC98469E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Line 40">
            <a:extLst>
              <a:ext uri="{FF2B5EF4-FFF2-40B4-BE49-F238E27FC236}">
                <a16:creationId xmlns:a16="http://schemas.microsoft.com/office/drawing/2014/main" id="{B145D5A9-EC45-23C7-4211-AAA3A7613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1FF695AB-77AE-4502-348F-D4DC3B205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using a prefix tree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362AB9D-809C-C1FB-8B02-B7B946DBB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Traverse the graph until a leaf node is reached and output the symbol</a:t>
            </a:r>
          </a:p>
        </p:txBody>
      </p:sp>
      <p:grpSp>
        <p:nvGrpSpPr>
          <p:cNvPr id="61443" name="Group 4">
            <a:extLst>
              <a:ext uri="{FF2B5EF4-FFF2-40B4-BE49-F238E27FC236}">
                <a16:creationId xmlns:a16="http://schemas.microsoft.com/office/drawing/2014/main" id="{5596A135-EF8E-0467-3B79-A5896F06FC4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61479" name="Oval 5">
              <a:extLst>
                <a:ext uri="{FF2B5EF4-FFF2-40B4-BE49-F238E27FC236}">
                  <a16:creationId xmlns:a16="http://schemas.microsoft.com/office/drawing/2014/main" id="{942D02AF-A2E5-684F-CE07-6158C8FC4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80" name="Text Box 6">
              <a:extLst>
                <a:ext uri="{FF2B5EF4-FFF2-40B4-BE49-F238E27FC236}">
                  <a16:creationId xmlns:a16="http://schemas.microsoft.com/office/drawing/2014/main" id="{3A184185-4F23-1887-E5B3-CCAA3057C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1444" name="Group 7">
            <a:extLst>
              <a:ext uri="{FF2B5EF4-FFF2-40B4-BE49-F238E27FC236}">
                <a16:creationId xmlns:a16="http://schemas.microsoft.com/office/drawing/2014/main" id="{7EFDBB52-3F7C-B4A5-6FE6-89117CD7409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61477" name="Oval 8">
              <a:extLst>
                <a:ext uri="{FF2B5EF4-FFF2-40B4-BE49-F238E27FC236}">
                  <a16:creationId xmlns:a16="http://schemas.microsoft.com/office/drawing/2014/main" id="{467A9B08-1C3B-753E-6DD6-E91038611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78" name="Text Box 9">
              <a:extLst>
                <a:ext uri="{FF2B5EF4-FFF2-40B4-BE49-F238E27FC236}">
                  <a16:creationId xmlns:a16="http://schemas.microsoft.com/office/drawing/2014/main" id="{564CDA04-F02A-D8DC-3172-53562E2DF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1445" name="Group 10">
            <a:extLst>
              <a:ext uri="{FF2B5EF4-FFF2-40B4-BE49-F238E27FC236}">
                <a16:creationId xmlns:a16="http://schemas.microsoft.com/office/drawing/2014/main" id="{6B65DE65-A100-5C63-BFC7-F3062DCC6EF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61475" name="Oval 11">
              <a:extLst>
                <a:ext uri="{FF2B5EF4-FFF2-40B4-BE49-F238E27FC236}">
                  <a16:creationId xmlns:a16="http://schemas.microsoft.com/office/drawing/2014/main" id="{E6C761E3-6427-4D66-1672-600A62833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76" name="Text Box 12">
              <a:extLst>
                <a:ext uri="{FF2B5EF4-FFF2-40B4-BE49-F238E27FC236}">
                  <a16:creationId xmlns:a16="http://schemas.microsoft.com/office/drawing/2014/main" id="{5FC5DB92-B4A9-2AA6-FD8B-F1B845E27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1446" name="Group 13">
            <a:extLst>
              <a:ext uri="{FF2B5EF4-FFF2-40B4-BE49-F238E27FC236}">
                <a16:creationId xmlns:a16="http://schemas.microsoft.com/office/drawing/2014/main" id="{B9E97CE6-2AF2-8A74-60CB-AAF0EDD222C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61473" name="Oval 14">
              <a:extLst>
                <a:ext uri="{FF2B5EF4-FFF2-40B4-BE49-F238E27FC236}">
                  <a16:creationId xmlns:a16="http://schemas.microsoft.com/office/drawing/2014/main" id="{643557E4-C100-D370-2224-FAC651A48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74" name="Text Box 15">
              <a:extLst>
                <a:ext uri="{FF2B5EF4-FFF2-40B4-BE49-F238E27FC236}">
                  <a16:creationId xmlns:a16="http://schemas.microsoft.com/office/drawing/2014/main" id="{AFF00DB3-F75C-B9DD-6B23-DE41434C9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D247DF68-3E87-A369-402E-D94A7A8A2A2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61471" name="Oval 17">
              <a:extLst>
                <a:ext uri="{FF2B5EF4-FFF2-40B4-BE49-F238E27FC236}">
                  <a16:creationId xmlns:a16="http://schemas.microsoft.com/office/drawing/2014/main" id="{94EED5C3-8D14-FBEE-2FFF-3790EC73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72" name="Text Box 18">
              <a:extLst>
                <a:ext uri="{FF2B5EF4-FFF2-40B4-BE49-F238E27FC236}">
                  <a16:creationId xmlns:a16="http://schemas.microsoft.com/office/drawing/2014/main" id="{A888D927-C76E-8EF4-989B-43D052E53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1448" name="Group 19">
            <a:extLst>
              <a:ext uri="{FF2B5EF4-FFF2-40B4-BE49-F238E27FC236}">
                <a16:creationId xmlns:a16="http://schemas.microsoft.com/office/drawing/2014/main" id="{853CACFD-2AFC-2AE7-C553-A8AB202D447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61469" name="Oval 20">
              <a:extLst>
                <a:ext uri="{FF2B5EF4-FFF2-40B4-BE49-F238E27FC236}">
                  <a16:creationId xmlns:a16="http://schemas.microsoft.com/office/drawing/2014/main" id="{4ECAEBD3-54D2-4F4F-6101-061FB56A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70" name="Text Box 21">
              <a:extLst>
                <a:ext uri="{FF2B5EF4-FFF2-40B4-BE49-F238E27FC236}">
                  <a16:creationId xmlns:a16="http://schemas.microsoft.com/office/drawing/2014/main" id="{EE297046-8544-CA2D-87A6-2A17A3C11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1449" name="Group 22">
            <a:extLst>
              <a:ext uri="{FF2B5EF4-FFF2-40B4-BE49-F238E27FC236}">
                <a16:creationId xmlns:a16="http://schemas.microsoft.com/office/drawing/2014/main" id="{43DBD65C-6F18-CF2D-01DE-E57F4BB3936B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61467" name="Oval 23">
              <a:extLst>
                <a:ext uri="{FF2B5EF4-FFF2-40B4-BE49-F238E27FC236}">
                  <a16:creationId xmlns:a16="http://schemas.microsoft.com/office/drawing/2014/main" id="{07583839-2A47-BC49-A80C-2AD55FCCA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68" name="Text Box 24">
              <a:extLst>
                <a:ext uri="{FF2B5EF4-FFF2-40B4-BE49-F238E27FC236}">
                  <a16:creationId xmlns:a16="http://schemas.microsoft.com/office/drawing/2014/main" id="{2B0DB363-F47C-D297-6A7D-FE5520696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1450" name="Line 25">
            <a:extLst>
              <a:ext uri="{FF2B5EF4-FFF2-40B4-BE49-F238E27FC236}">
                <a16:creationId xmlns:a16="http://schemas.microsoft.com/office/drawing/2014/main" id="{88B0A0A5-31F9-8B39-F1BC-94B33BB20D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26">
            <a:extLst>
              <a:ext uri="{FF2B5EF4-FFF2-40B4-BE49-F238E27FC236}">
                <a16:creationId xmlns:a16="http://schemas.microsoft.com/office/drawing/2014/main" id="{539989A0-60D4-18D4-D97A-6EF2FA5D3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27">
            <a:extLst>
              <a:ext uri="{FF2B5EF4-FFF2-40B4-BE49-F238E27FC236}">
                <a16:creationId xmlns:a16="http://schemas.microsoft.com/office/drawing/2014/main" id="{11E018C3-BFA7-0463-180B-FB15C602A3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Line 28">
            <a:extLst>
              <a:ext uri="{FF2B5EF4-FFF2-40B4-BE49-F238E27FC236}">
                <a16:creationId xmlns:a16="http://schemas.microsoft.com/office/drawing/2014/main" id="{CD4E32C0-07D9-1FFC-9245-0F13BF71D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29">
            <a:extLst>
              <a:ext uri="{FF2B5EF4-FFF2-40B4-BE49-F238E27FC236}">
                <a16:creationId xmlns:a16="http://schemas.microsoft.com/office/drawing/2014/main" id="{91E094A1-E06C-3BA2-A6A8-90CD1CA1C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30">
            <a:extLst>
              <a:ext uri="{FF2B5EF4-FFF2-40B4-BE49-F238E27FC236}">
                <a16:creationId xmlns:a16="http://schemas.microsoft.com/office/drawing/2014/main" id="{FAD95AA1-E0F1-F5BC-4BB4-5A3912F99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Line 31">
            <a:extLst>
              <a:ext uri="{FF2B5EF4-FFF2-40B4-BE49-F238E27FC236}">
                <a16:creationId xmlns:a16="http://schemas.microsoft.com/office/drawing/2014/main" id="{4D0C6859-1B6B-C56C-0910-FAD43011C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Text Box 32">
            <a:extLst>
              <a:ext uri="{FF2B5EF4-FFF2-40B4-BE49-F238E27FC236}">
                <a16:creationId xmlns:a16="http://schemas.microsoft.com/office/drawing/2014/main" id="{D42070D4-9E6E-BC47-3806-A936471D2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61458" name="Line 33">
            <a:extLst>
              <a:ext uri="{FF2B5EF4-FFF2-40B4-BE49-F238E27FC236}">
                <a16:creationId xmlns:a16="http://schemas.microsoft.com/office/drawing/2014/main" id="{9B378298-33A6-40F2-DD4A-6604FED1B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Text Box 34">
            <a:extLst>
              <a:ext uri="{FF2B5EF4-FFF2-40B4-BE49-F238E27FC236}">
                <a16:creationId xmlns:a16="http://schemas.microsoft.com/office/drawing/2014/main" id="{3143851E-D5CA-8580-5A5E-01AB550AC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1460" name="Text Box 35">
            <a:extLst>
              <a:ext uri="{FF2B5EF4-FFF2-40B4-BE49-F238E27FC236}">
                <a16:creationId xmlns:a16="http://schemas.microsoft.com/office/drawing/2014/main" id="{CC02ED48-D3D8-57F3-4BEB-1514206D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1000111010100</a:t>
            </a:r>
          </a:p>
        </p:txBody>
      </p:sp>
      <p:sp>
        <p:nvSpPr>
          <p:cNvPr id="61461" name="Line 36">
            <a:extLst>
              <a:ext uri="{FF2B5EF4-FFF2-40B4-BE49-F238E27FC236}">
                <a16:creationId xmlns:a16="http://schemas.microsoft.com/office/drawing/2014/main" id="{0F6159B3-F7FC-B8C6-D67B-FA4D47F72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2" name="Text Box 37">
            <a:extLst>
              <a:ext uri="{FF2B5EF4-FFF2-40B4-BE49-F238E27FC236}">
                <a16:creationId xmlns:a16="http://schemas.microsoft.com/office/drawing/2014/main" id="{EB23AF45-BA8B-41A4-96FA-25C201F8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B  A  D</a:t>
            </a:r>
            <a:r>
              <a:rPr lang="en-US" altLang="en-US" sz="2400">
                <a:solidFill>
                  <a:srgbClr val="FF0000"/>
                </a:solidFill>
              </a:rPr>
              <a:t>  </a:t>
            </a:r>
            <a:r>
              <a:rPr lang="en-US" altLang="en-US" sz="2400">
                <a:solidFill>
                  <a:srgbClr val="66FF33"/>
                </a:solidFill>
              </a:rPr>
              <a:t> C</a:t>
            </a:r>
            <a:r>
              <a:rPr lang="en-US" altLang="en-US" sz="2400">
                <a:solidFill>
                  <a:srgbClr val="FF0000"/>
                </a:solidFill>
              </a:rPr>
              <a:t> A</a:t>
            </a:r>
          </a:p>
        </p:txBody>
      </p:sp>
      <p:sp>
        <p:nvSpPr>
          <p:cNvPr id="61463" name="Line 38">
            <a:extLst>
              <a:ext uri="{FF2B5EF4-FFF2-40B4-BE49-F238E27FC236}">
                <a16:creationId xmlns:a16="http://schemas.microsoft.com/office/drawing/2014/main" id="{0A8871C3-5BD7-188A-B52C-6BC43BDB0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4" name="Line 39">
            <a:extLst>
              <a:ext uri="{FF2B5EF4-FFF2-40B4-BE49-F238E27FC236}">
                <a16:creationId xmlns:a16="http://schemas.microsoft.com/office/drawing/2014/main" id="{06DEE111-958B-D9CB-3187-F1D7FBB2A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5" name="Line 40">
            <a:extLst>
              <a:ext uri="{FF2B5EF4-FFF2-40B4-BE49-F238E27FC236}">
                <a16:creationId xmlns:a16="http://schemas.microsoft.com/office/drawing/2014/main" id="{5BAF2FB0-5ED7-D3F5-5114-E992D1F26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6" name="Line 41">
            <a:extLst>
              <a:ext uri="{FF2B5EF4-FFF2-40B4-BE49-F238E27FC236}">
                <a16:creationId xmlns:a16="http://schemas.microsoft.com/office/drawing/2014/main" id="{1B7668A2-BB63-E8A0-7F33-6B67A2FE6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24C6954B-D758-A346-5085-02CF696D5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using a prefix tree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D4D5C49-0CC2-8DE9-554A-B5082163F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Traverse the graph until a leaf node is reached and output the symbol</a:t>
            </a:r>
          </a:p>
        </p:txBody>
      </p:sp>
      <p:grpSp>
        <p:nvGrpSpPr>
          <p:cNvPr id="62467" name="Group 4">
            <a:extLst>
              <a:ext uri="{FF2B5EF4-FFF2-40B4-BE49-F238E27FC236}">
                <a16:creationId xmlns:a16="http://schemas.microsoft.com/office/drawing/2014/main" id="{E5B8F81D-00EC-CA07-42C6-16E298DF76A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62503" name="Oval 5">
              <a:extLst>
                <a:ext uri="{FF2B5EF4-FFF2-40B4-BE49-F238E27FC236}">
                  <a16:creationId xmlns:a16="http://schemas.microsoft.com/office/drawing/2014/main" id="{0C338053-1C18-57EF-2663-78CE3E12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504" name="Text Box 6">
              <a:extLst>
                <a:ext uri="{FF2B5EF4-FFF2-40B4-BE49-F238E27FC236}">
                  <a16:creationId xmlns:a16="http://schemas.microsoft.com/office/drawing/2014/main" id="{30BB25F7-3EF0-545D-206B-D67D8E393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2468" name="Group 7">
            <a:extLst>
              <a:ext uri="{FF2B5EF4-FFF2-40B4-BE49-F238E27FC236}">
                <a16:creationId xmlns:a16="http://schemas.microsoft.com/office/drawing/2014/main" id="{D7E24247-98C4-84B4-00A1-D6850A3B849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62501" name="Oval 8">
              <a:extLst>
                <a:ext uri="{FF2B5EF4-FFF2-40B4-BE49-F238E27FC236}">
                  <a16:creationId xmlns:a16="http://schemas.microsoft.com/office/drawing/2014/main" id="{43690950-51D4-3EDA-5E3A-6A2B02A79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502" name="Text Box 9">
              <a:extLst>
                <a:ext uri="{FF2B5EF4-FFF2-40B4-BE49-F238E27FC236}">
                  <a16:creationId xmlns:a16="http://schemas.microsoft.com/office/drawing/2014/main" id="{C0D59A5A-4D99-5904-5427-3AA3CAB99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2469" name="Group 10">
            <a:extLst>
              <a:ext uri="{FF2B5EF4-FFF2-40B4-BE49-F238E27FC236}">
                <a16:creationId xmlns:a16="http://schemas.microsoft.com/office/drawing/2014/main" id="{DF33D12E-B0D8-77D1-6F3B-EE8DFD6B289C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62499" name="Oval 11">
              <a:extLst>
                <a:ext uri="{FF2B5EF4-FFF2-40B4-BE49-F238E27FC236}">
                  <a16:creationId xmlns:a16="http://schemas.microsoft.com/office/drawing/2014/main" id="{612D2E2A-AEB4-2051-FCDC-230BF8255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500" name="Text Box 12">
              <a:extLst>
                <a:ext uri="{FF2B5EF4-FFF2-40B4-BE49-F238E27FC236}">
                  <a16:creationId xmlns:a16="http://schemas.microsoft.com/office/drawing/2014/main" id="{663C2C0F-C5FB-06BC-D71E-391C1C931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2470" name="Group 13">
            <a:extLst>
              <a:ext uri="{FF2B5EF4-FFF2-40B4-BE49-F238E27FC236}">
                <a16:creationId xmlns:a16="http://schemas.microsoft.com/office/drawing/2014/main" id="{D6C81F1C-5C4F-77FF-9402-B74F96C5A00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62497" name="Oval 14">
              <a:extLst>
                <a:ext uri="{FF2B5EF4-FFF2-40B4-BE49-F238E27FC236}">
                  <a16:creationId xmlns:a16="http://schemas.microsoft.com/office/drawing/2014/main" id="{4B80E9D7-8E38-D2AC-AC7F-43E7130F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98" name="Text Box 15">
              <a:extLst>
                <a:ext uri="{FF2B5EF4-FFF2-40B4-BE49-F238E27FC236}">
                  <a16:creationId xmlns:a16="http://schemas.microsoft.com/office/drawing/2014/main" id="{B48898D0-02F1-43EB-6441-6A53DFA01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2471" name="Group 16">
            <a:extLst>
              <a:ext uri="{FF2B5EF4-FFF2-40B4-BE49-F238E27FC236}">
                <a16:creationId xmlns:a16="http://schemas.microsoft.com/office/drawing/2014/main" id="{ED1DA3B0-03EF-7DFE-54E0-E52E6F00363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62495" name="Oval 17">
              <a:extLst>
                <a:ext uri="{FF2B5EF4-FFF2-40B4-BE49-F238E27FC236}">
                  <a16:creationId xmlns:a16="http://schemas.microsoft.com/office/drawing/2014/main" id="{669E11D3-A544-28E0-CB87-A7FC1890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96" name="Text Box 18">
              <a:extLst>
                <a:ext uri="{FF2B5EF4-FFF2-40B4-BE49-F238E27FC236}">
                  <a16:creationId xmlns:a16="http://schemas.microsoft.com/office/drawing/2014/main" id="{5936BDCC-1384-0648-2EB3-5A70ACC0E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2472" name="Group 19">
            <a:extLst>
              <a:ext uri="{FF2B5EF4-FFF2-40B4-BE49-F238E27FC236}">
                <a16:creationId xmlns:a16="http://schemas.microsoft.com/office/drawing/2014/main" id="{3E9FF3B2-D145-B41C-614D-BBAC53BB0B3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62493" name="Oval 20">
              <a:extLst>
                <a:ext uri="{FF2B5EF4-FFF2-40B4-BE49-F238E27FC236}">
                  <a16:creationId xmlns:a16="http://schemas.microsoft.com/office/drawing/2014/main" id="{4BFE1541-562C-B255-AF61-36CF4DBBF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94" name="Text Box 21">
              <a:extLst>
                <a:ext uri="{FF2B5EF4-FFF2-40B4-BE49-F238E27FC236}">
                  <a16:creationId xmlns:a16="http://schemas.microsoft.com/office/drawing/2014/main" id="{C4ECBE64-7ACD-A745-2C6D-A83806D6E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2473" name="Group 22">
            <a:extLst>
              <a:ext uri="{FF2B5EF4-FFF2-40B4-BE49-F238E27FC236}">
                <a16:creationId xmlns:a16="http://schemas.microsoft.com/office/drawing/2014/main" id="{5AFC023C-C3C4-DE0C-2E42-87D4C8F0C397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62491" name="Oval 23">
              <a:extLst>
                <a:ext uri="{FF2B5EF4-FFF2-40B4-BE49-F238E27FC236}">
                  <a16:creationId xmlns:a16="http://schemas.microsoft.com/office/drawing/2014/main" id="{88937333-1803-C195-D805-855F4B819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492" name="Text Box 24">
              <a:extLst>
                <a:ext uri="{FF2B5EF4-FFF2-40B4-BE49-F238E27FC236}">
                  <a16:creationId xmlns:a16="http://schemas.microsoft.com/office/drawing/2014/main" id="{1476131F-4304-C96D-11D9-76FD249A6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2474" name="Line 25">
            <a:extLst>
              <a:ext uri="{FF2B5EF4-FFF2-40B4-BE49-F238E27FC236}">
                <a16:creationId xmlns:a16="http://schemas.microsoft.com/office/drawing/2014/main" id="{B90D8ED1-A4F0-EF86-13BE-C48199B44D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26">
            <a:extLst>
              <a:ext uri="{FF2B5EF4-FFF2-40B4-BE49-F238E27FC236}">
                <a16:creationId xmlns:a16="http://schemas.microsoft.com/office/drawing/2014/main" id="{6729E344-1F46-7820-4DDD-EB890FF4B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Line 27">
            <a:extLst>
              <a:ext uri="{FF2B5EF4-FFF2-40B4-BE49-F238E27FC236}">
                <a16:creationId xmlns:a16="http://schemas.microsoft.com/office/drawing/2014/main" id="{09789715-A1A7-E9B6-E2F5-1A7B5DB59E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Line 28">
            <a:extLst>
              <a:ext uri="{FF2B5EF4-FFF2-40B4-BE49-F238E27FC236}">
                <a16:creationId xmlns:a16="http://schemas.microsoft.com/office/drawing/2014/main" id="{88837AD2-7169-730A-D193-758A246D4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Line 29">
            <a:extLst>
              <a:ext uri="{FF2B5EF4-FFF2-40B4-BE49-F238E27FC236}">
                <a16:creationId xmlns:a16="http://schemas.microsoft.com/office/drawing/2014/main" id="{11AADE24-1AC3-D68A-A10A-1C8BF9A94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30">
            <a:extLst>
              <a:ext uri="{FF2B5EF4-FFF2-40B4-BE49-F238E27FC236}">
                <a16:creationId xmlns:a16="http://schemas.microsoft.com/office/drawing/2014/main" id="{547F77A5-9154-9058-41D6-CE4BE426C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31">
            <a:extLst>
              <a:ext uri="{FF2B5EF4-FFF2-40B4-BE49-F238E27FC236}">
                <a16:creationId xmlns:a16="http://schemas.microsoft.com/office/drawing/2014/main" id="{84447C37-84D3-61D9-853B-C36C33EDDD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Text Box 32">
            <a:extLst>
              <a:ext uri="{FF2B5EF4-FFF2-40B4-BE49-F238E27FC236}">
                <a16:creationId xmlns:a16="http://schemas.microsoft.com/office/drawing/2014/main" id="{E60976D3-D7A3-699D-A6FC-59C26162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62482" name="Line 33">
            <a:extLst>
              <a:ext uri="{FF2B5EF4-FFF2-40B4-BE49-F238E27FC236}">
                <a16:creationId xmlns:a16="http://schemas.microsoft.com/office/drawing/2014/main" id="{A425E623-6010-6CE7-DC66-18484859E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Text Box 34">
            <a:extLst>
              <a:ext uri="{FF2B5EF4-FFF2-40B4-BE49-F238E27FC236}">
                <a16:creationId xmlns:a16="http://schemas.microsoft.com/office/drawing/2014/main" id="{0F1B9A22-F612-6809-ADFB-015F6A7A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2484" name="Text Box 35">
            <a:extLst>
              <a:ext uri="{FF2B5EF4-FFF2-40B4-BE49-F238E27FC236}">
                <a16:creationId xmlns:a16="http://schemas.microsoft.com/office/drawing/2014/main" id="{C8BDF3BF-4C80-49AB-5C47-4D0805F1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1000111010100</a:t>
            </a:r>
          </a:p>
        </p:txBody>
      </p:sp>
      <p:sp>
        <p:nvSpPr>
          <p:cNvPr id="62485" name="Line 36">
            <a:extLst>
              <a:ext uri="{FF2B5EF4-FFF2-40B4-BE49-F238E27FC236}">
                <a16:creationId xmlns:a16="http://schemas.microsoft.com/office/drawing/2014/main" id="{F6621BA6-8ECB-A815-32F9-075FBA23C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Text Box 37">
            <a:extLst>
              <a:ext uri="{FF2B5EF4-FFF2-40B4-BE49-F238E27FC236}">
                <a16:creationId xmlns:a16="http://schemas.microsoft.com/office/drawing/2014/main" id="{D9D4DF84-8825-829C-C532-DF28FCE69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66FF33"/>
                </a:solidFill>
              </a:rPr>
              <a:t>B  A  D</a:t>
            </a:r>
            <a:r>
              <a:rPr lang="en-US" altLang="en-US" sz="2400">
                <a:solidFill>
                  <a:srgbClr val="FF0000"/>
                </a:solidFill>
              </a:rPr>
              <a:t>  </a:t>
            </a:r>
            <a:r>
              <a:rPr lang="en-US" altLang="en-US" sz="2400">
                <a:solidFill>
                  <a:srgbClr val="66FF33"/>
                </a:solidFill>
              </a:rPr>
              <a:t> C A</a:t>
            </a:r>
            <a:r>
              <a:rPr lang="en-US" altLang="en-US" sz="2400">
                <a:solidFill>
                  <a:srgbClr val="FF0000"/>
                </a:solidFill>
              </a:rPr>
              <a:t>  B</a:t>
            </a:r>
          </a:p>
        </p:txBody>
      </p:sp>
      <p:sp>
        <p:nvSpPr>
          <p:cNvPr id="62487" name="Line 38">
            <a:extLst>
              <a:ext uri="{FF2B5EF4-FFF2-40B4-BE49-F238E27FC236}">
                <a16:creationId xmlns:a16="http://schemas.microsoft.com/office/drawing/2014/main" id="{AD21E45C-6D9A-4B20-39FC-D6996450D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39">
            <a:extLst>
              <a:ext uri="{FF2B5EF4-FFF2-40B4-BE49-F238E27FC236}">
                <a16:creationId xmlns:a16="http://schemas.microsoft.com/office/drawing/2014/main" id="{13A54D4B-F023-10C3-B2A4-E15B14ECC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0">
            <a:extLst>
              <a:ext uri="{FF2B5EF4-FFF2-40B4-BE49-F238E27FC236}">
                <a16:creationId xmlns:a16="http://schemas.microsoft.com/office/drawing/2014/main" id="{806881F0-BCCA-40B1-AFC1-97F0E800C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41">
            <a:extLst>
              <a:ext uri="{FF2B5EF4-FFF2-40B4-BE49-F238E27FC236}">
                <a16:creationId xmlns:a16="http://schemas.microsoft.com/office/drawing/2014/main" id="{4312A1EF-C5B9-E460-71DF-3A8BF4466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0040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2B5DDCF-5122-A6AA-5DBA-C0C2620A9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Determining the cost of a file</a:t>
            </a:r>
          </a:p>
        </p:txBody>
      </p:sp>
      <p:grpSp>
        <p:nvGrpSpPr>
          <p:cNvPr id="63490" name="Group 4">
            <a:extLst>
              <a:ext uri="{FF2B5EF4-FFF2-40B4-BE49-F238E27FC236}">
                <a16:creationId xmlns:a16="http://schemas.microsoft.com/office/drawing/2014/main" id="{40650698-DF2A-A2D8-F142-4AA0D297A1D2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133600"/>
            <a:ext cx="533400" cy="533400"/>
            <a:chOff x="1824" y="2736"/>
            <a:chExt cx="336" cy="336"/>
          </a:xfrm>
        </p:grpSpPr>
        <p:sp>
          <p:nvSpPr>
            <p:cNvPr id="63530" name="Oval 5">
              <a:extLst>
                <a:ext uri="{FF2B5EF4-FFF2-40B4-BE49-F238E27FC236}">
                  <a16:creationId xmlns:a16="http://schemas.microsoft.com/office/drawing/2014/main" id="{B742DACC-07F1-00FB-98E2-3F6CF71A2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31" name="Text Box 6">
              <a:extLst>
                <a:ext uri="{FF2B5EF4-FFF2-40B4-BE49-F238E27FC236}">
                  <a16:creationId xmlns:a16="http://schemas.microsoft.com/office/drawing/2014/main" id="{23D45EEE-4C2C-3B90-A219-0CE597D67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3491" name="Group 7">
            <a:extLst>
              <a:ext uri="{FF2B5EF4-FFF2-40B4-BE49-F238E27FC236}">
                <a16:creationId xmlns:a16="http://schemas.microsoft.com/office/drawing/2014/main" id="{9165EC87-2C15-1BC8-ECD5-2F417CB4422E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124200"/>
            <a:ext cx="533400" cy="533400"/>
            <a:chOff x="1824" y="2736"/>
            <a:chExt cx="336" cy="336"/>
          </a:xfrm>
        </p:grpSpPr>
        <p:sp>
          <p:nvSpPr>
            <p:cNvPr id="63528" name="Oval 8">
              <a:extLst>
                <a:ext uri="{FF2B5EF4-FFF2-40B4-BE49-F238E27FC236}">
                  <a16:creationId xmlns:a16="http://schemas.microsoft.com/office/drawing/2014/main" id="{D793CAD5-2E12-C2CE-949E-93EAD827A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29" name="Text Box 9">
              <a:extLst>
                <a:ext uri="{FF2B5EF4-FFF2-40B4-BE49-F238E27FC236}">
                  <a16:creationId xmlns:a16="http://schemas.microsoft.com/office/drawing/2014/main" id="{3B2DD812-325E-0C9C-AD0F-D6C3B3F28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3492" name="Group 10">
            <a:extLst>
              <a:ext uri="{FF2B5EF4-FFF2-40B4-BE49-F238E27FC236}">
                <a16:creationId xmlns:a16="http://schemas.microsoft.com/office/drawing/2014/main" id="{E095236A-FF59-13AA-1724-297A7F982EBA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124200"/>
            <a:ext cx="533400" cy="533400"/>
            <a:chOff x="1824" y="2736"/>
            <a:chExt cx="336" cy="336"/>
          </a:xfrm>
        </p:grpSpPr>
        <p:sp>
          <p:nvSpPr>
            <p:cNvPr id="63526" name="Oval 11">
              <a:extLst>
                <a:ext uri="{FF2B5EF4-FFF2-40B4-BE49-F238E27FC236}">
                  <a16:creationId xmlns:a16="http://schemas.microsoft.com/office/drawing/2014/main" id="{7EAB024B-2813-40C0-3C99-D915AE46F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27" name="Text Box 12">
              <a:extLst>
                <a:ext uri="{FF2B5EF4-FFF2-40B4-BE49-F238E27FC236}">
                  <a16:creationId xmlns:a16="http://schemas.microsoft.com/office/drawing/2014/main" id="{37A11DEF-7BDD-CB23-D828-7EDAAF646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3493" name="Group 13">
            <a:extLst>
              <a:ext uri="{FF2B5EF4-FFF2-40B4-BE49-F238E27FC236}">
                <a16:creationId xmlns:a16="http://schemas.microsoft.com/office/drawing/2014/main" id="{0BA0CC09-2DBB-181F-5DD1-92056E159C20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191000"/>
            <a:ext cx="533400" cy="533400"/>
            <a:chOff x="1824" y="2736"/>
            <a:chExt cx="336" cy="336"/>
          </a:xfrm>
        </p:grpSpPr>
        <p:sp>
          <p:nvSpPr>
            <p:cNvPr id="63524" name="Oval 14">
              <a:extLst>
                <a:ext uri="{FF2B5EF4-FFF2-40B4-BE49-F238E27FC236}">
                  <a16:creationId xmlns:a16="http://schemas.microsoft.com/office/drawing/2014/main" id="{5AF2965D-3948-11E5-A3F3-30D1B0BB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25" name="Text Box 15">
              <a:extLst>
                <a:ext uri="{FF2B5EF4-FFF2-40B4-BE49-F238E27FC236}">
                  <a16:creationId xmlns:a16="http://schemas.microsoft.com/office/drawing/2014/main" id="{C9B0E199-34B6-AFB1-058B-1575065E3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3494" name="Group 16">
            <a:extLst>
              <a:ext uri="{FF2B5EF4-FFF2-40B4-BE49-F238E27FC236}">
                <a16:creationId xmlns:a16="http://schemas.microsoft.com/office/drawing/2014/main" id="{502C3BCF-A6DD-ABC6-0D84-DBEBAC8CC41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533400" cy="533400"/>
            <a:chOff x="1824" y="2736"/>
            <a:chExt cx="336" cy="336"/>
          </a:xfrm>
        </p:grpSpPr>
        <p:sp>
          <p:nvSpPr>
            <p:cNvPr id="63522" name="Oval 17">
              <a:extLst>
                <a:ext uri="{FF2B5EF4-FFF2-40B4-BE49-F238E27FC236}">
                  <a16:creationId xmlns:a16="http://schemas.microsoft.com/office/drawing/2014/main" id="{5CE0E4E0-B054-111B-4142-70C0F88DE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23" name="Text Box 18">
              <a:extLst>
                <a:ext uri="{FF2B5EF4-FFF2-40B4-BE49-F238E27FC236}">
                  <a16:creationId xmlns:a16="http://schemas.microsoft.com/office/drawing/2014/main" id="{B39515A0-82B4-712D-2ECA-3FB8C2B02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3495" name="Group 19">
            <a:extLst>
              <a:ext uri="{FF2B5EF4-FFF2-40B4-BE49-F238E27FC236}">
                <a16:creationId xmlns:a16="http://schemas.microsoft.com/office/drawing/2014/main" id="{5FA56F66-C433-FB5F-042B-A57F2222DFFF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181600"/>
            <a:ext cx="533400" cy="533400"/>
            <a:chOff x="1824" y="2736"/>
            <a:chExt cx="336" cy="336"/>
          </a:xfrm>
        </p:grpSpPr>
        <p:sp>
          <p:nvSpPr>
            <p:cNvPr id="63520" name="Oval 20">
              <a:extLst>
                <a:ext uri="{FF2B5EF4-FFF2-40B4-BE49-F238E27FC236}">
                  <a16:creationId xmlns:a16="http://schemas.microsoft.com/office/drawing/2014/main" id="{63330159-BED1-6CD9-8493-2C503DE9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21" name="Text Box 21">
              <a:extLst>
                <a:ext uri="{FF2B5EF4-FFF2-40B4-BE49-F238E27FC236}">
                  <a16:creationId xmlns:a16="http://schemas.microsoft.com/office/drawing/2014/main" id="{F01952B1-59DC-A255-95C7-112067C9C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3496" name="Group 22">
            <a:extLst>
              <a:ext uri="{FF2B5EF4-FFF2-40B4-BE49-F238E27FC236}">
                <a16:creationId xmlns:a16="http://schemas.microsoft.com/office/drawing/2014/main" id="{0AEE372B-52DB-5346-03AA-47A707959FB6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4191000"/>
            <a:ext cx="533400" cy="533400"/>
            <a:chOff x="1824" y="2736"/>
            <a:chExt cx="336" cy="336"/>
          </a:xfrm>
        </p:grpSpPr>
        <p:sp>
          <p:nvSpPr>
            <p:cNvPr id="63518" name="Oval 23">
              <a:extLst>
                <a:ext uri="{FF2B5EF4-FFF2-40B4-BE49-F238E27FC236}">
                  <a16:creationId xmlns:a16="http://schemas.microsoft.com/office/drawing/2014/main" id="{D5341868-5865-17E9-F395-FED22D567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19" name="Text Box 24">
              <a:extLst>
                <a:ext uri="{FF2B5EF4-FFF2-40B4-BE49-F238E27FC236}">
                  <a16:creationId xmlns:a16="http://schemas.microsoft.com/office/drawing/2014/main" id="{DD5B33A9-5369-178F-B004-74705D1FE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3497" name="Line 25">
            <a:extLst>
              <a:ext uri="{FF2B5EF4-FFF2-40B4-BE49-F238E27FC236}">
                <a16:creationId xmlns:a16="http://schemas.microsoft.com/office/drawing/2014/main" id="{2C349CE9-1C8F-6ED0-1FD0-9BDEA087F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26">
            <a:extLst>
              <a:ext uri="{FF2B5EF4-FFF2-40B4-BE49-F238E27FC236}">
                <a16:creationId xmlns:a16="http://schemas.microsoft.com/office/drawing/2014/main" id="{EB389FF9-A592-A907-6436-5AF4FB4B0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27">
            <a:extLst>
              <a:ext uri="{FF2B5EF4-FFF2-40B4-BE49-F238E27FC236}">
                <a16:creationId xmlns:a16="http://schemas.microsoft.com/office/drawing/2014/main" id="{CA213C83-4EE1-F1DA-AD9C-DB13CB99C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28">
            <a:extLst>
              <a:ext uri="{FF2B5EF4-FFF2-40B4-BE49-F238E27FC236}">
                <a16:creationId xmlns:a16="http://schemas.microsoft.com/office/drawing/2014/main" id="{83BFE746-8D24-7A8F-C5B3-F526065337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29">
            <a:extLst>
              <a:ext uri="{FF2B5EF4-FFF2-40B4-BE49-F238E27FC236}">
                <a16:creationId xmlns:a16="http://schemas.microsoft.com/office/drawing/2014/main" id="{DD1FB6AB-DD98-02BF-9EB5-C3C51034D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648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30">
            <a:extLst>
              <a:ext uri="{FF2B5EF4-FFF2-40B4-BE49-F238E27FC236}">
                <a16:creationId xmlns:a16="http://schemas.microsoft.com/office/drawing/2014/main" id="{0824CA01-D01E-9D3B-5F4B-6E42FF4BE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31">
            <a:extLst>
              <a:ext uri="{FF2B5EF4-FFF2-40B4-BE49-F238E27FC236}">
                <a16:creationId xmlns:a16="http://schemas.microsoft.com/office/drawing/2014/main" id="{608CAFE5-3707-4191-07EE-EFE92D3AA2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Text Box 32">
            <a:extLst>
              <a:ext uri="{FF2B5EF4-FFF2-40B4-BE49-F238E27FC236}">
                <a16:creationId xmlns:a16="http://schemas.microsoft.com/office/drawing/2014/main" id="{A9CDD0B1-ECE5-7573-41D4-B131C64EA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24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63505" name="Line 33">
            <a:extLst>
              <a:ext uri="{FF2B5EF4-FFF2-40B4-BE49-F238E27FC236}">
                <a16:creationId xmlns:a16="http://schemas.microsoft.com/office/drawing/2014/main" id="{508803D9-0157-D0CA-DA2A-4219CB32F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Text Box 34">
            <a:extLst>
              <a:ext uri="{FF2B5EF4-FFF2-40B4-BE49-F238E27FC236}">
                <a16:creationId xmlns:a16="http://schemas.microsoft.com/office/drawing/2014/main" id="{87DD4BEB-BAE0-6C1B-AD7A-3F78897C1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graphicFrame>
        <p:nvGraphicFramePr>
          <p:cNvPr id="116771" name="Group 35">
            <a:extLst>
              <a:ext uri="{FF2B5EF4-FFF2-40B4-BE49-F238E27FC236}">
                <a16:creationId xmlns:a16="http://schemas.microsoft.com/office/drawing/2014/main" id="{1E6CA532-1F9C-FBEF-1FA5-03CF8329C848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1336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AD36AC0-7D59-2787-A257-CA33F090E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Horn formula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4EF82FE-C854-EAEE-5C58-2DAA5A7D0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/>
              <a:t>A horn formula is a </a:t>
            </a:r>
            <a:r>
              <a:rPr lang="en-US" altLang="en-US" sz="3200"/>
              <a:t>set of implications and negative clauses</a:t>
            </a:r>
            <a:r>
              <a:rPr lang="en-US" altLang="en-US"/>
              <a:t>: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22E426D7-229B-6961-83EC-B5CC980E7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306763"/>
          <a:ext cx="11128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23100" imgH="3505200" progId="Equation.3">
                  <p:embed/>
                </p:oleObj>
              </mc:Choice>
              <mc:Fallback>
                <p:oleObj name="Equation" r:id="rId2" imgW="7023100" imgH="350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06763"/>
                        <a:ext cx="11128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AD5AAA50-30D2-D3AF-2F31-8FAFC0DE7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191000"/>
          <a:ext cx="1158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15200" imgH="4102100" progId="Equation.3">
                  <p:embed/>
                </p:oleObj>
              </mc:Choice>
              <mc:Fallback>
                <p:oleObj name="Equation" r:id="rId4" imgW="7315200" imgH="410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1158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188B4C24-56A0-D198-744E-2943BDB9D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2013" y="3276600"/>
          <a:ext cx="23161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30400" imgH="3505200" progId="Equation.3">
                  <p:embed/>
                </p:oleObj>
              </mc:Choice>
              <mc:Fallback>
                <p:oleObj name="Equation" r:id="rId6" imgW="14630400" imgH="350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3276600"/>
                        <a:ext cx="23161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1D2505E2-7E1D-7CC2-3A84-25271DAB8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152900"/>
          <a:ext cx="21320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0" imgH="4394200" progId="Equation.3">
                  <p:embed/>
                </p:oleObj>
              </mc:Choice>
              <mc:Fallback>
                <p:oleObj name="Equation" r:id="rId8" imgW="13462000" imgH="439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52900"/>
                        <a:ext cx="21320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0DEE697F-F0B3-36E8-C811-1F5B71065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Determining the cost of a file</a:t>
            </a:r>
          </a:p>
        </p:txBody>
      </p:sp>
      <p:grpSp>
        <p:nvGrpSpPr>
          <p:cNvPr id="64514" name="Group 3">
            <a:extLst>
              <a:ext uri="{FF2B5EF4-FFF2-40B4-BE49-F238E27FC236}">
                <a16:creationId xmlns:a16="http://schemas.microsoft.com/office/drawing/2014/main" id="{14DC0394-A828-95DE-36C4-5186DB15913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133600"/>
            <a:ext cx="533400" cy="533400"/>
            <a:chOff x="1824" y="2736"/>
            <a:chExt cx="336" cy="336"/>
          </a:xfrm>
        </p:grpSpPr>
        <p:sp>
          <p:nvSpPr>
            <p:cNvPr id="64559" name="Oval 4">
              <a:extLst>
                <a:ext uri="{FF2B5EF4-FFF2-40B4-BE49-F238E27FC236}">
                  <a16:creationId xmlns:a16="http://schemas.microsoft.com/office/drawing/2014/main" id="{E6093DE3-9DF1-5A9F-811C-1E3A78F7F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60" name="Text Box 5">
              <a:extLst>
                <a:ext uri="{FF2B5EF4-FFF2-40B4-BE49-F238E27FC236}">
                  <a16:creationId xmlns:a16="http://schemas.microsoft.com/office/drawing/2014/main" id="{30B1C92A-8261-3BEC-AC5A-3C1DA512B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4515" name="Group 6">
            <a:extLst>
              <a:ext uri="{FF2B5EF4-FFF2-40B4-BE49-F238E27FC236}">
                <a16:creationId xmlns:a16="http://schemas.microsoft.com/office/drawing/2014/main" id="{A4E912D4-350F-C795-D4B9-83E34D5788F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124200"/>
            <a:ext cx="533400" cy="533400"/>
            <a:chOff x="1824" y="2736"/>
            <a:chExt cx="336" cy="336"/>
          </a:xfrm>
        </p:grpSpPr>
        <p:sp>
          <p:nvSpPr>
            <p:cNvPr id="64557" name="Oval 7">
              <a:extLst>
                <a:ext uri="{FF2B5EF4-FFF2-40B4-BE49-F238E27FC236}">
                  <a16:creationId xmlns:a16="http://schemas.microsoft.com/office/drawing/2014/main" id="{B3D1001B-B2AD-9F9F-BA02-3F137027B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58" name="Text Box 8">
              <a:extLst>
                <a:ext uri="{FF2B5EF4-FFF2-40B4-BE49-F238E27FC236}">
                  <a16:creationId xmlns:a16="http://schemas.microsoft.com/office/drawing/2014/main" id="{E5A771C1-565B-26C8-F5FB-0F607520F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4516" name="Group 9">
            <a:extLst>
              <a:ext uri="{FF2B5EF4-FFF2-40B4-BE49-F238E27FC236}">
                <a16:creationId xmlns:a16="http://schemas.microsoft.com/office/drawing/2014/main" id="{AC4D5BFC-65D6-3DF1-4941-47FD72594AFF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124200"/>
            <a:ext cx="533400" cy="533400"/>
            <a:chOff x="1824" y="2736"/>
            <a:chExt cx="336" cy="336"/>
          </a:xfrm>
        </p:grpSpPr>
        <p:sp>
          <p:nvSpPr>
            <p:cNvPr id="64555" name="Oval 10">
              <a:extLst>
                <a:ext uri="{FF2B5EF4-FFF2-40B4-BE49-F238E27FC236}">
                  <a16:creationId xmlns:a16="http://schemas.microsoft.com/office/drawing/2014/main" id="{5B89E6A9-6BDF-FB9F-2E86-B584D27F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56" name="Text Box 11">
              <a:extLst>
                <a:ext uri="{FF2B5EF4-FFF2-40B4-BE49-F238E27FC236}">
                  <a16:creationId xmlns:a16="http://schemas.microsoft.com/office/drawing/2014/main" id="{5B9D73E4-1ABB-D36B-9D46-4330B64DF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4517" name="Group 12">
            <a:extLst>
              <a:ext uri="{FF2B5EF4-FFF2-40B4-BE49-F238E27FC236}">
                <a16:creationId xmlns:a16="http://schemas.microsoft.com/office/drawing/2014/main" id="{A0C8EAEC-661C-B69E-A413-013B0CE5FE5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191000"/>
            <a:ext cx="533400" cy="533400"/>
            <a:chOff x="1824" y="2736"/>
            <a:chExt cx="336" cy="336"/>
          </a:xfrm>
        </p:grpSpPr>
        <p:sp>
          <p:nvSpPr>
            <p:cNvPr id="64553" name="Oval 13">
              <a:extLst>
                <a:ext uri="{FF2B5EF4-FFF2-40B4-BE49-F238E27FC236}">
                  <a16:creationId xmlns:a16="http://schemas.microsoft.com/office/drawing/2014/main" id="{0B017003-0DB3-F612-71AA-AB8D4455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54" name="Text Box 14">
              <a:extLst>
                <a:ext uri="{FF2B5EF4-FFF2-40B4-BE49-F238E27FC236}">
                  <a16:creationId xmlns:a16="http://schemas.microsoft.com/office/drawing/2014/main" id="{174DC37A-7EDD-C80B-2CA2-F3789CA49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4518" name="Group 15">
            <a:extLst>
              <a:ext uri="{FF2B5EF4-FFF2-40B4-BE49-F238E27FC236}">
                <a16:creationId xmlns:a16="http://schemas.microsoft.com/office/drawing/2014/main" id="{24D9255A-EBFA-E75D-846F-FCE557FC7B6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533400" cy="533400"/>
            <a:chOff x="1824" y="2736"/>
            <a:chExt cx="336" cy="336"/>
          </a:xfrm>
        </p:grpSpPr>
        <p:sp>
          <p:nvSpPr>
            <p:cNvPr id="64551" name="Oval 16">
              <a:extLst>
                <a:ext uri="{FF2B5EF4-FFF2-40B4-BE49-F238E27FC236}">
                  <a16:creationId xmlns:a16="http://schemas.microsoft.com/office/drawing/2014/main" id="{BFC2AD10-E2CF-6C57-5B4C-1638D8EF0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52" name="Text Box 17">
              <a:extLst>
                <a:ext uri="{FF2B5EF4-FFF2-40B4-BE49-F238E27FC236}">
                  <a16:creationId xmlns:a16="http://schemas.microsoft.com/office/drawing/2014/main" id="{A05EFF45-A256-BFB0-70A4-4C63EF5CA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4519" name="Group 18">
            <a:extLst>
              <a:ext uri="{FF2B5EF4-FFF2-40B4-BE49-F238E27FC236}">
                <a16:creationId xmlns:a16="http://schemas.microsoft.com/office/drawing/2014/main" id="{2A43D9E2-5D0E-3B2D-85B7-8436519FCC77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181600"/>
            <a:ext cx="533400" cy="533400"/>
            <a:chOff x="1824" y="2736"/>
            <a:chExt cx="336" cy="336"/>
          </a:xfrm>
        </p:grpSpPr>
        <p:sp>
          <p:nvSpPr>
            <p:cNvPr id="64549" name="Oval 19">
              <a:extLst>
                <a:ext uri="{FF2B5EF4-FFF2-40B4-BE49-F238E27FC236}">
                  <a16:creationId xmlns:a16="http://schemas.microsoft.com/office/drawing/2014/main" id="{5E03111F-E7BE-7E98-42B2-BCBE305E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50" name="Text Box 20">
              <a:extLst>
                <a:ext uri="{FF2B5EF4-FFF2-40B4-BE49-F238E27FC236}">
                  <a16:creationId xmlns:a16="http://schemas.microsoft.com/office/drawing/2014/main" id="{F1C24D13-4D53-E4CC-ECD0-1AB6CDAD2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4520" name="Group 21">
            <a:extLst>
              <a:ext uri="{FF2B5EF4-FFF2-40B4-BE49-F238E27FC236}">
                <a16:creationId xmlns:a16="http://schemas.microsoft.com/office/drawing/2014/main" id="{F4B7F702-00BB-EDE8-3F16-F5FDC2D6D09C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4191000"/>
            <a:ext cx="533400" cy="533400"/>
            <a:chOff x="1824" y="2736"/>
            <a:chExt cx="336" cy="336"/>
          </a:xfrm>
        </p:grpSpPr>
        <p:sp>
          <p:nvSpPr>
            <p:cNvPr id="64547" name="Oval 22">
              <a:extLst>
                <a:ext uri="{FF2B5EF4-FFF2-40B4-BE49-F238E27FC236}">
                  <a16:creationId xmlns:a16="http://schemas.microsoft.com/office/drawing/2014/main" id="{649BE6AB-5BF9-5B7D-5120-0AA1343A8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548" name="Text Box 23">
              <a:extLst>
                <a:ext uri="{FF2B5EF4-FFF2-40B4-BE49-F238E27FC236}">
                  <a16:creationId xmlns:a16="http://schemas.microsoft.com/office/drawing/2014/main" id="{F59982F6-658C-C5E3-EEDB-279F1A92B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4521" name="Line 24">
            <a:extLst>
              <a:ext uri="{FF2B5EF4-FFF2-40B4-BE49-F238E27FC236}">
                <a16:creationId xmlns:a16="http://schemas.microsoft.com/office/drawing/2014/main" id="{B42A116E-DFC2-001A-7F09-043EA47B3B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Line 25">
            <a:extLst>
              <a:ext uri="{FF2B5EF4-FFF2-40B4-BE49-F238E27FC236}">
                <a16:creationId xmlns:a16="http://schemas.microsoft.com/office/drawing/2014/main" id="{0592BD50-6FD7-069E-7B4D-6A513F774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Line 26">
            <a:extLst>
              <a:ext uri="{FF2B5EF4-FFF2-40B4-BE49-F238E27FC236}">
                <a16:creationId xmlns:a16="http://schemas.microsoft.com/office/drawing/2014/main" id="{50A21A6F-7F9B-AC4C-EBC4-74B4BE721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27">
            <a:extLst>
              <a:ext uri="{FF2B5EF4-FFF2-40B4-BE49-F238E27FC236}">
                <a16:creationId xmlns:a16="http://schemas.microsoft.com/office/drawing/2014/main" id="{6DB7AC57-A7E4-CD65-CE40-7BE00D2CC2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28">
            <a:extLst>
              <a:ext uri="{FF2B5EF4-FFF2-40B4-BE49-F238E27FC236}">
                <a16:creationId xmlns:a16="http://schemas.microsoft.com/office/drawing/2014/main" id="{30B41014-01FC-5964-B0CF-F0C29B728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648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29">
            <a:extLst>
              <a:ext uri="{FF2B5EF4-FFF2-40B4-BE49-F238E27FC236}">
                <a16:creationId xmlns:a16="http://schemas.microsoft.com/office/drawing/2014/main" id="{AD4170FE-7692-C0FF-BBBE-E4BC8C084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Line 30">
            <a:extLst>
              <a:ext uri="{FF2B5EF4-FFF2-40B4-BE49-F238E27FC236}">
                <a16:creationId xmlns:a16="http://schemas.microsoft.com/office/drawing/2014/main" id="{F6577791-E3CE-4854-2C08-E80401ED5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Text Box 31">
            <a:extLst>
              <a:ext uri="{FF2B5EF4-FFF2-40B4-BE49-F238E27FC236}">
                <a16:creationId xmlns:a16="http://schemas.microsoft.com/office/drawing/2014/main" id="{5CB46A2A-586E-1CA0-3DC0-42EB851BD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24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64529" name="Line 32">
            <a:extLst>
              <a:ext uri="{FF2B5EF4-FFF2-40B4-BE49-F238E27FC236}">
                <a16:creationId xmlns:a16="http://schemas.microsoft.com/office/drawing/2014/main" id="{601512CC-A0CE-9C6F-152B-A2AE00037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Text Box 33">
            <a:extLst>
              <a:ext uri="{FF2B5EF4-FFF2-40B4-BE49-F238E27FC236}">
                <a16:creationId xmlns:a16="http://schemas.microsoft.com/office/drawing/2014/main" id="{2FBBA44F-A15F-73DF-F152-1B4DF290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graphicFrame>
        <p:nvGraphicFramePr>
          <p:cNvPr id="117794" name="Group 34">
            <a:extLst>
              <a:ext uri="{FF2B5EF4-FFF2-40B4-BE49-F238E27FC236}">
                <a16:creationId xmlns:a16="http://schemas.microsoft.com/office/drawing/2014/main" id="{781CF911-847D-0300-2F84-2BC60DA2795B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1336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42" name="Text Box 45">
            <a:extLst>
              <a:ext uri="{FF2B5EF4-FFF2-40B4-BE49-F238E27FC236}">
                <a16:creationId xmlns:a16="http://schemas.microsoft.com/office/drawing/2014/main" id="{5FF5B2A6-6860-3A6C-5F41-782F2119C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70</a:t>
            </a:r>
          </a:p>
        </p:txBody>
      </p:sp>
      <p:sp>
        <p:nvSpPr>
          <p:cNvPr id="64543" name="Text Box 46">
            <a:extLst>
              <a:ext uri="{FF2B5EF4-FFF2-40B4-BE49-F238E27FC236}">
                <a16:creationId xmlns:a16="http://schemas.microsoft.com/office/drawing/2014/main" id="{F16D1E79-66ED-58C2-32D9-A7F63C06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79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64544" name="Text Box 47">
            <a:extLst>
              <a:ext uri="{FF2B5EF4-FFF2-40B4-BE49-F238E27FC236}">
                <a16:creationId xmlns:a16="http://schemas.microsoft.com/office/drawing/2014/main" id="{C628C79D-15CF-0502-E81B-D23268A54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4545" name="Text Box 48">
            <a:extLst>
              <a:ext uri="{FF2B5EF4-FFF2-40B4-BE49-F238E27FC236}">
                <a16:creationId xmlns:a16="http://schemas.microsoft.com/office/drawing/2014/main" id="{A5620BDE-F5B0-F0B6-368C-C273112D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800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37</a:t>
            </a:r>
          </a:p>
        </p:txBody>
      </p:sp>
      <p:graphicFrame>
        <p:nvGraphicFramePr>
          <p:cNvPr id="117809" name="Object 49">
            <a:extLst>
              <a:ext uri="{FF2B5EF4-FFF2-40B4-BE49-F238E27FC236}">
                <a16:creationId xmlns:a16="http://schemas.microsoft.com/office/drawing/2014/main" id="{DD6E9B54-E165-1A6C-05E7-A4D253C70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05400"/>
          <a:ext cx="4648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283900" imgH="6731000" progId="Equation.3">
                  <p:embed/>
                </p:oleObj>
              </mc:Choice>
              <mc:Fallback>
                <p:oleObj name="Equation" r:id="rId2" imgW="36283900" imgH="6731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4648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C2D5965-9328-7D34-ACCC-AF4AB7927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Determining the cost of a file</a:t>
            </a:r>
          </a:p>
        </p:txBody>
      </p:sp>
      <p:grpSp>
        <p:nvGrpSpPr>
          <p:cNvPr id="65538" name="Group 3">
            <a:extLst>
              <a:ext uri="{FF2B5EF4-FFF2-40B4-BE49-F238E27FC236}">
                <a16:creationId xmlns:a16="http://schemas.microsoft.com/office/drawing/2014/main" id="{A6F91E99-FDB3-A0AC-EA79-F75035E655F2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133600"/>
            <a:ext cx="533400" cy="533400"/>
            <a:chOff x="1824" y="2736"/>
            <a:chExt cx="336" cy="336"/>
          </a:xfrm>
        </p:grpSpPr>
        <p:sp>
          <p:nvSpPr>
            <p:cNvPr id="65585" name="Oval 4">
              <a:extLst>
                <a:ext uri="{FF2B5EF4-FFF2-40B4-BE49-F238E27FC236}">
                  <a16:creationId xmlns:a16="http://schemas.microsoft.com/office/drawing/2014/main" id="{AB928FED-F6C3-DFFD-1D51-8DE88E7AF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586" name="Text Box 5">
              <a:extLst>
                <a:ext uri="{FF2B5EF4-FFF2-40B4-BE49-F238E27FC236}">
                  <a16:creationId xmlns:a16="http://schemas.microsoft.com/office/drawing/2014/main" id="{346B882F-121C-9922-2492-893ED6ED1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5539" name="Group 6">
            <a:extLst>
              <a:ext uri="{FF2B5EF4-FFF2-40B4-BE49-F238E27FC236}">
                <a16:creationId xmlns:a16="http://schemas.microsoft.com/office/drawing/2014/main" id="{440A0AF1-3C15-83A6-5DE9-9C3700BDBE4E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124200"/>
            <a:ext cx="533400" cy="533400"/>
            <a:chOff x="1824" y="2736"/>
            <a:chExt cx="336" cy="336"/>
          </a:xfrm>
        </p:grpSpPr>
        <p:sp>
          <p:nvSpPr>
            <p:cNvPr id="65583" name="Oval 7">
              <a:extLst>
                <a:ext uri="{FF2B5EF4-FFF2-40B4-BE49-F238E27FC236}">
                  <a16:creationId xmlns:a16="http://schemas.microsoft.com/office/drawing/2014/main" id="{0A8B6E4E-8709-BF1C-E3FB-57D7D430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584" name="Text Box 8">
              <a:extLst>
                <a:ext uri="{FF2B5EF4-FFF2-40B4-BE49-F238E27FC236}">
                  <a16:creationId xmlns:a16="http://schemas.microsoft.com/office/drawing/2014/main" id="{7503F8A3-6990-3CEA-4237-1E422D269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5540" name="Group 9">
            <a:extLst>
              <a:ext uri="{FF2B5EF4-FFF2-40B4-BE49-F238E27FC236}">
                <a16:creationId xmlns:a16="http://schemas.microsoft.com/office/drawing/2014/main" id="{CCD721A4-B6A9-5594-72DB-4221AC9D2A4C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124200"/>
            <a:ext cx="533400" cy="533400"/>
            <a:chOff x="1824" y="2736"/>
            <a:chExt cx="336" cy="336"/>
          </a:xfrm>
        </p:grpSpPr>
        <p:sp>
          <p:nvSpPr>
            <p:cNvPr id="65581" name="Oval 10">
              <a:extLst>
                <a:ext uri="{FF2B5EF4-FFF2-40B4-BE49-F238E27FC236}">
                  <a16:creationId xmlns:a16="http://schemas.microsoft.com/office/drawing/2014/main" id="{094DBBF6-AC30-4C4D-25EB-FD3004712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582" name="Text Box 11">
              <a:extLst>
                <a:ext uri="{FF2B5EF4-FFF2-40B4-BE49-F238E27FC236}">
                  <a16:creationId xmlns:a16="http://schemas.microsoft.com/office/drawing/2014/main" id="{51CB3087-11BE-173C-9AB7-DD53C3F50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5541" name="Group 12">
            <a:extLst>
              <a:ext uri="{FF2B5EF4-FFF2-40B4-BE49-F238E27FC236}">
                <a16:creationId xmlns:a16="http://schemas.microsoft.com/office/drawing/2014/main" id="{7AEE2624-2419-41D6-6D0D-54D7DC0399AB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191000"/>
            <a:ext cx="533400" cy="533400"/>
            <a:chOff x="1824" y="2736"/>
            <a:chExt cx="336" cy="336"/>
          </a:xfrm>
        </p:grpSpPr>
        <p:sp>
          <p:nvSpPr>
            <p:cNvPr id="65579" name="Oval 13">
              <a:extLst>
                <a:ext uri="{FF2B5EF4-FFF2-40B4-BE49-F238E27FC236}">
                  <a16:creationId xmlns:a16="http://schemas.microsoft.com/office/drawing/2014/main" id="{F9AE3C28-347F-CC20-E6F0-B28B886C4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580" name="Text Box 14">
              <a:extLst>
                <a:ext uri="{FF2B5EF4-FFF2-40B4-BE49-F238E27FC236}">
                  <a16:creationId xmlns:a16="http://schemas.microsoft.com/office/drawing/2014/main" id="{EB31D787-7D47-219B-6332-5BD2960A5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5542" name="Group 15">
            <a:extLst>
              <a:ext uri="{FF2B5EF4-FFF2-40B4-BE49-F238E27FC236}">
                <a16:creationId xmlns:a16="http://schemas.microsoft.com/office/drawing/2014/main" id="{DD443A2F-1770-3C8E-E270-035281BDE0DF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533400" cy="533400"/>
            <a:chOff x="1824" y="2736"/>
            <a:chExt cx="336" cy="336"/>
          </a:xfrm>
        </p:grpSpPr>
        <p:sp>
          <p:nvSpPr>
            <p:cNvPr id="65577" name="Oval 16">
              <a:extLst>
                <a:ext uri="{FF2B5EF4-FFF2-40B4-BE49-F238E27FC236}">
                  <a16:creationId xmlns:a16="http://schemas.microsoft.com/office/drawing/2014/main" id="{310EBE27-921D-FBAA-FE65-B2C35E81F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578" name="Text Box 17">
              <a:extLst>
                <a:ext uri="{FF2B5EF4-FFF2-40B4-BE49-F238E27FC236}">
                  <a16:creationId xmlns:a16="http://schemas.microsoft.com/office/drawing/2014/main" id="{132F5029-9FA7-073A-8F0A-F0B447CE5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5543" name="Group 18">
            <a:extLst>
              <a:ext uri="{FF2B5EF4-FFF2-40B4-BE49-F238E27FC236}">
                <a16:creationId xmlns:a16="http://schemas.microsoft.com/office/drawing/2014/main" id="{641E0B95-DCF1-C621-BAA1-349316422D9E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181600"/>
            <a:ext cx="533400" cy="533400"/>
            <a:chOff x="1824" y="2736"/>
            <a:chExt cx="336" cy="336"/>
          </a:xfrm>
        </p:grpSpPr>
        <p:sp>
          <p:nvSpPr>
            <p:cNvPr id="65575" name="Oval 19">
              <a:extLst>
                <a:ext uri="{FF2B5EF4-FFF2-40B4-BE49-F238E27FC236}">
                  <a16:creationId xmlns:a16="http://schemas.microsoft.com/office/drawing/2014/main" id="{85C3B898-0468-7A0F-6CE6-B8AEB775C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576" name="Text Box 20">
              <a:extLst>
                <a:ext uri="{FF2B5EF4-FFF2-40B4-BE49-F238E27FC236}">
                  <a16:creationId xmlns:a16="http://schemas.microsoft.com/office/drawing/2014/main" id="{A9401F65-02E0-2F61-FB71-03B922601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5544" name="Group 21">
            <a:extLst>
              <a:ext uri="{FF2B5EF4-FFF2-40B4-BE49-F238E27FC236}">
                <a16:creationId xmlns:a16="http://schemas.microsoft.com/office/drawing/2014/main" id="{0FA77062-57DB-FBAA-CA68-A7F17F7593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4191000"/>
            <a:ext cx="533400" cy="533400"/>
            <a:chOff x="1824" y="2736"/>
            <a:chExt cx="336" cy="336"/>
          </a:xfrm>
        </p:grpSpPr>
        <p:sp>
          <p:nvSpPr>
            <p:cNvPr id="65573" name="Oval 22">
              <a:extLst>
                <a:ext uri="{FF2B5EF4-FFF2-40B4-BE49-F238E27FC236}">
                  <a16:creationId xmlns:a16="http://schemas.microsoft.com/office/drawing/2014/main" id="{19CAC70D-DF94-660F-D375-DC95B8F18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574" name="Text Box 23">
              <a:extLst>
                <a:ext uri="{FF2B5EF4-FFF2-40B4-BE49-F238E27FC236}">
                  <a16:creationId xmlns:a16="http://schemas.microsoft.com/office/drawing/2014/main" id="{6B2B5C48-0AC9-BF2F-EC38-BC8D0772F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5545" name="Line 24">
            <a:extLst>
              <a:ext uri="{FF2B5EF4-FFF2-40B4-BE49-F238E27FC236}">
                <a16:creationId xmlns:a16="http://schemas.microsoft.com/office/drawing/2014/main" id="{006E3B70-A9D3-F02B-48A9-5E0C60AB2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25">
            <a:extLst>
              <a:ext uri="{FF2B5EF4-FFF2-40B4-BE49-F238E27FC236}">
                <a16:creationId xmlns:a16="http://schemas.microsoft.com/office/drawing/2014/main" id="{5DAAC821-9EF3-679C-546D-71002FBFE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Line 26">
            <a:extLst>
              <a:ext uri="{FF2B5EF4-FFF2-40B4-BE49-F238E27FC236}">
                <a16:creationId xmlns:a16="http://schemas.microsoft.com/office/drawing/2014/main" id="{B05A938D-08C4-4644-5DF8-7EF505D94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27">
            <a:extLst>
              <a:ext uri="{FF2B5EF4-FFF2-40B4-BE49-F238E27FC236}">
                <a16:creationId xmlns:a16="http://schemas.microsoft.com/office/drawing/2014/main" id="{CBFF2ABF-0ADE-8C02-ED22-EABC296B94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8">
            <a:extLst>
              <a:ext uri="{FF2B5EF4-FFF2-40B4-BE49-F238E27FC236}">
                <a16:creationId xmlns:a16="http://schemas.microsoft.com/office/drawing/2014/main" id="{77AD2D94-BF30-8AD5-AD02-515A805ED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648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9">
            <a:extLst>
              <a:ext uri="{FF2B5EF4-FFF2-40B4-BE49-F238E27FC236}">
                <a16:creationId xmlns:a16="http://schemas.microsoft.com/office/drawing/2014/main" id="{8C4305BD-95EE-8AAE-9A57-EE623D957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30">
            <a:extLst>
              <a:ext uri="{FF2B5EF4-FFF2-40B4-BE49-F238E27FC236}">
                <a16:creationId xmlns:a16="http://schemas.microsoft.com/office/drawing/2014/main" id="{C93467F7-6829-F1BF-AF64-41E8846D8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31">
            <a:extLst>
              <a:ext uri="{FF2B5EF4-FFF2-40B4-BE49-F238E27FC236}">
                <a16:creationId xmlns:a16="http://schemas.microsoft.com/office/drawing/2014/main" id="{AAB8DA61-3B87-CC78-7596-992BEDEA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24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65553" name="Line 32">
            <a:extLst>
              <a:ext uri="{FF2B5EF4-FFF2-40B4-BE49-F238E27FC236}">
                <a16:creationId xmlns:a16="http://schemas.microsoft.com/office/drawing/2014/main" id="{660E5F00-FCD9-4488-5F95-2F1F546EE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Text Box 33">
            <a:extLst>
              <a:ext uri="{FF2B5EF4-FFF2-40B4-BE49-F238E27FC236}">
                <a16:creationId xmlns:a16="http://schemas.microsoft.com/office/drawing/2014/main" id="{C5D8723C-4880-BA69-B28D-8257B39ED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graphicFrame>
        <p:nvGraphicFramePr>
          <p:cNvPr id="119842" name="Group 34">
            <a:extLst>
              <a:ext uri="{FF2B5EF4-FFF2-40B4-BE49-F238E27FC236}">
                <a16:creationId xmlns:a16="http://schemas.microsoft.com/office/drawing/2014/main" id="{DF9A1B54-8775-7363-B053-835AE6EAFDB7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1336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66" name="Text Box 45">
            <a:extLst>
              <a:ext uri="{FF2B5EF4-FFF2-40B4-BE49-F238E27FC236}">
                <a16:creationId xmlns:a16="http://schemas.microsoft.com/office/drawing/2014/main" id="{EAEB4D7D-7EF8-6246-F15F-C7A43D713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70</a:t>
            </a:r>
          </a:p>
        </p:txBody>
      </p:sp>
      <p:sp>
        <p:nvSpPr>
          <p:cNvPr id="65567" name="Text Box 46">
            <a:extLst>
              <a:ext uri="{FF2B5EF4-FFF2-40B4-BE49-F238E27FC236}">
                <a16:creationId xmlns:a16="http://schemas.microsoft.com/office/drawing/2014/main" id="{39DC9485-99BB-B2FF-7619-04AE39ECA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79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65568" name="Text Box 47">
            <a:extLst>
              <a:ext uri="{FF2B5EF4-FFF2-40B4-BE49-F238E27FC236}">
                <a16:creationId xmlns:a16="http://schemas.microsoft.com/office/drawing/2014/main" id="{20943DE3-A2FA-92C5-2180-42DBCA37B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5569" name="Text Box 48">
            <a:extLst>
              <a:ext uri="{FF2B5EF4-FFF2-40B4-BE49-F238E27FC236}">
                <a16:creationId xmlns:a16="http://schemas.microsoft.com/office/drawing/2014/main" id="{C35A2651-BD13-44A5-9EAE-EC1A3AD4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800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37</a:t>
            </a:r>
          </a:p>
        </p:txBody>
      </p:sp>
      <p:sp>
        <p:nvSpPr>
          <p:cNvPr id="65570" name="Text Box 50">
            <a:extLst>
              <a:ext uri="{FF2B5EF4-FFF2-40B4-BE49-F238E27FC236}">
                <a16:creationId xmlns:a16="http://schemas.microsoft.com/office/drawing/2014/main" id="{E6D84883-7ADD-C59F-9C41-5526538E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23</a:t>
            </a:r>
          </a:p>
        </p:txBody>
      </p:sp>
      <p:sp>
        <p:nvSpPr>
          <p:cNvPr id="65571" name="Text Box 51">
            <a:extLst>
              <a:ext uri="{FF2B5EF4-FFF2-40B4-BE49-F238E27FC236}">
                <a16:creationId xmlns:a16="http://schemas.microsoft.com/office/drawing/2014/main" id="{3A421FA2-23D9-D1E3-094C-E8573142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60</a:t>
            </a:r>
          </a:p>
        </p:txBody>
      </p:sp>
      <p:sp>
        <p:nvSpPr>
          <p:cNvPr id="65572" name="Text Box 52">
            <a:extLst>
              <a:ext uri="{FF2B5EF4-FFF2-40B4-BE49-F238E27FC236}">
                <a16:creationId xmlns:a16="http://schemas.microsoft.com/office/drawing/2014/main" id="{E43F5D36-E627-0357-10E0-1B4E0B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00600"/>
            <a:ext cx="495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If we label the internal nodes with the sum of the children…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CF74570-E452-0C07-8234-ED5588ED9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Determining the cost of a file</a:t>
            </a:r>
          </a:p>
        </p:txBody>
      </p:sp>
      <p:grpSp>
        <p:nvGrpSpPr>
          <p:cNvPr id="66562" name="Group 3">
            <a:extLst>
              <a:ext uri="{FF2B5EF4-FFF2-40B4-BE49-F238E27FC236}">
                <a16:creationId xmlns:a16="http://schemas.microsoft.com/office/drawing/2014/main" id="{31FA5930-2E0D-7E69-D93F-31DF7D010C12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133600"/>
            <a:ext cx="533400" cy="533400"/>
            <a:chOff x="1824" y="2736"/>
            <a:chExt cx="336" cy="336"/>
          </a:xfrm>
        </p:grpSpPr>
        <p:sp>
          <p:nvSpPr>
            <p:cNvPr id="66609" name="Oval 4">
              <a:extLst>
                <a:ext uri="{FF2B5EF4-FFF2-40B4-BE49-F238E27FC236}">
                  <a16:creationId xmlns:a16="http://schemas.microsoft.com/office/drawing/2014/main" id="{23AE437D-50D4-3210-252E-247332457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610" name="Text Box 5">
              <a:extLst>
                <a:ext uri="{FF2B5EF4-FFF2-40B4-BE49-F238E27FC236}">
                  <a16:creationId xmlns:a16="http://schemas.microsoft.com/office/drawing/2014/main" id="{CA4B2455-9878-4983-E5CC-DBC5B93AD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6563" name="Group 6">
            <a:extLst>
              <a:ext uri="{FF2B5EF4-FFF2-40B4-BE49-F238E27FC236}">
                <a16:creationId xmlns:a16="http://schemas.microsoft.com/office/drawing/2014/main" id="{77410BA8-A60D-E09D-D02C-107D2466BA2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124200"/>
            <a:ext cx="533400" cy="533400"/>
            <a:chOff x="1824" y="2736"/>
            <a:chExt cx="336" cy="336"/>
          </a:xfrm>
        </p:grpSpPr>
        <p:sp>
          <p:nvSpPr>
            <p:cNvPr id="66607" name="Oval 7">
              <a:extLst>
                <a:ext uri="{FF2B5EF4-FFF2-40B4-BE49-F238E27FC236}">
                  <a16:creationId xmlns:a16="http://schemas.microsoft.com/office/drawing/2014/main" id="{08B103B2-6FE0-B4E1-9279-02AD90670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608" name="Text Box 8">
              <a:extLst>
                <a:ext uri="{FF2B5EF4-FFF2-40B4-BE49-F238E27FC236}">
                  <a16:creationId xmlns:a16="http://schemas.microsoft.com/office/drawing/2014/main" id="{1B10722C-B4F4-901F-C7F5-47CC1827D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6564" name="Group 9">
            <a:extLst>
              <a:ext uri="{FF2B5EF4-FFF2-40B4-BE49-F238E27FC236}">
                <a16:creationId xmlns:a16="http://schemas.microsoft.com/office/drawing/2014/main" id="{BABBB719-50BA-8C4E-0950-59ADE45057B5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124200"/>
            <a:ext cx="533400" cy="533400"/>
            <a:chOff x="1824" y="2736"/>
            <a:chExt cx="336" cy="336"/>
          </a:xfrm>
        </p:grpSpPr>
        <p:sp>
          <p:nvSpPr>
            <p:cNvPr id="66605" name="Oval 10">
              <a:extLst>
                <a:ext uri="{FF2B5EF4-FFF2-40B4-BE49-F238E27FC236}">
                  <a16:creationId xmlns:a16="http://schemas.microsoft.com/office/drawing/2014/main" id="{2EA71F58-5AB1-4AD3-4F4F-9813D73F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606" name="Text Box 11">
              <a:extLst>
                <a:ext uri="{FF2B5EF4-FFF2-40B4-BE49-F238E27FC236}">
                  <a16:creationId xmlns:a16="http://schemas.microsoft.com/office/drawing/2014/main" id="{0F64C124-89D1-0AF0-8C42-77C1434A8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6565" name="Group 12">
            <a:extLst>
              <a:ext uri="{FF2B5EF4-FFF2-40B4-BE49-F238E27FC236}">
                <a16:creationId xmlns:a16="http://schemas.microsoft.com/office/drawing/2014/main" id="{C7298874-8254-FE6E-6BBC-B1B3A3B6D03F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191000"/>
            <a:ext cx="533400" cy="533400"/>
            <a:chOff x="1824" y="2736"/>
            <a:chExt cx="336" cy="336"/>
          </a:xfrm>
        </p:grpSpPr>
        <p:sp>
          <p:nvSpPr>
            <p:cNvPr id="66603" name="Oval 13">
              <a:extLst>
                <a:ext uri="{FF2B5EF4-FFF2-40B4-BE49-F238E27FC236}">
                  <a16:creationId xmlns:a16="http://schemas.microsoft.com/office/drawing/2014/main" id="{18DDE4BD-8241-DE6D-42D0-F2A5F4A3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604" name="Text Box 14">
              <a:extLst>
                <a:ext uri="{FF2B5EF4-FFF2-40B4-BE49-F238E27FC236}">
                  <a16:creationId xmlns:a16="http://schemas.microsoft.com/office/drawing/2014/main" id="{1D02CCDB-E247-4EF8-C666-C3B764484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6566" name="Group 15">
            <a:extLst>
              <a:ext uri="{FF2B5EF4-FFF2-40B4-BE49-F238E27FC236}">
                <a16:creationId xmlns:a16="http://schemas.microsoft.com/office/drawing/2014/main" id="{6BF0BB3A-EB09-B562-080F-E2D669F9650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533400" cy="533400"/>
            <a:chOff x="1824" y="2736"/>
            <a:chExt cx="336" cy="336"/>
          </a:xfrm>
        </p:grpSpPr>
        <p:sp>
          <p:nvSpPr>
            <p:cNvPr id="66601" name="Oval 16">
              <a:extLst>
                <a:ext uri="{FF2B5EF4-FFF2-40B4-BE49-F238E27FC236}">
                  <a16:creationId xmlns:a16="http://schemas.microsoft.com/office/drawing/2014/main" id="{7FBEAD0C-20E9-6F5A-9F49-A17AEA22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602" name="Text Box 17">
              <a:extLst>
                <a:ext uri="{FF2B5EF4-FFF2-40B4-BE49-F238E27FC236}">
                  <a16:creationId xmlns:a16="http://schemas.microsoft.com/office/drawing/2014/main" id="{C569A430-5168-782F-B2BA-2CBA696FE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6567" name="Group 18">
            <a:extLst>
              <a:ext uri="{FF2B5EF4-FFF2-40B4-BE49-F238E27FC236}">
                <a16:creationId xmlns:a16="http://schemas.microsoft.com/office/drawing/2014/main" id="{2E146F02-4A2B-0EBA-BABA-13E8E2F76998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181600"/>
            <a:ext cx="533400" cy="533400"/>
            <a:chOff x="1824" y="2736"/>
            <a:chExt cx="336" cy="336"/>
          </a:xfrm>
        </p:grpSpPr>
        <p:sp>
          <p:nvSpPr>
            <p:cNvPr id="66599" name="Oval 19">
              <a:extLst>
                <a:ext uri="{FF2B5EF4-FFF2-40B4-BE49-F238E27FC236}">
                  <a16:creationId xmlns:a16="http://schemas.microsoft.com/office/drawing/2014/main" id="{D671C639-8C4F-77DC-D3E0-DA83242B8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600" name="Text Box 20">
              <a:extLst>
                <a:ext uri="{FF2B5EF4-FFF2-40B4-BE49-F238E27FC236}">
                  <a16:creationId xmlns:a16="http://schemas.microsoft.com/office/drawing/2014/main" id="{477D906C-F043-4083-45DB-1A3CC8F4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6568" name="Group 21">
            <a:extLst>
              <a:ext uri="{FF2B5EF4-FFF2-40B4-BE49-F238E27FC236}">
                <a16:creationId xmlns:a16="http://schemas.microsoft.com/office/drawing/2014/main" id="{1D965E0E-058E-5424-56D9-74140CA4F02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4191000"/>
            <a:ext cx="533400" cy="533400"/>
            <a:chOff x="1824" y="2736"/>
            <a:chExt cx="336" cy="336"/>
          </a:xfrm>
        </p:grpSpPr>
        <p:sp>
          <p:nvSpPr>
            <p:cNvPr id="66597" name="Oval 22">
              <a:extLst>
                <a:ext uri="{FF2B5EF4-FFF2-40B4-BE49-F238E27FC236}">
                  <a16:creationId xmlns:a16="http://schemas.microsoft.com/office/drawing/2014/main" id="{B399443F-8116-C02C-AACA-52D0979E0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98" name="Text Box 23">
              <a:extLst>
                <a:ext uri="{FF2B5EF4-FFF2-40B4-BE49-F238E27FC236}">
                  <a16:creationId xmlns:a16="http://schemas.microsoft.com/office/drawing/2014/main" id="{50C1DBE6-8BE3-D373-767F-C707C14A8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6569" name="Line 24">
            <a:extLst>
              <a:ext uri="{FF2B5EF4-FFF2-40B4-BE49-F238E27FC236}">
                <a16:creationId xmlns:a16="http://schemas.microsoft.com/office/drawing/2014/main" id="{1829B03A-4087-E412-2A7B-F8111CFBE3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25">
            <a:extLst>
              <a:ext uri="{FF2B5EF4-FFF2-40B4-BE49-F238E27FC236}">
                <a16:creationId xmlns:a16="http://schemas.microsoft.com/office/drawing/2014/main" id="{E279F91C-BCC1-3F6A-6F03-3270041E6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26">
            <a:extLst>
              <a:ext uri="{FF2B5EF4-FFF2-40B4-BE49-F238E27FC236}">
                <a16:creationId xmlns:a16="http://schemas.microsoft.com/office/drawing/2014/main" id="{08DD79C9-2672-AE13-5CC5-6C5542F35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Line 27">
            <a:extLst>
              <a:ext uri="{FF2B5EF4-FFF2-40B4-BE49-F238E27FC236}">
                <a16:creationId xmlns:a16="http://schemas.microsoft.com/office/drawing/2014/main" id="{E1D085FC-D493-5960-951A-194371E26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3" name="Line 28">
            <a:extLst>
              <a:ext uri="{FF2B5EF4-FFF2-40B4-BE49-F238E27FC236}">
                <a16:creationId xmlns:a16="http://schemas.microsoft.com/office/drawing/2014/main" id="{6FCA8690-3E7A-29F7-FD46-F579DA52F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648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29">
            <a:extLst>
              <a:ext uri="{FF2B5EF4-FFF2-40B4-BE49-F238E27FC236}">
                <a16:creationId xmlns:a16="http://schemas.microsoft.com/office/drawing/2014/main" id="{D302CD9A-0332-CAAE-0ECB-BA380148E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Line 30">
            <a:extLst>
              <a:ext uri="{FF2B5EF4-FFF2-40B4-BE49-F238E27FC236}">
                <a16:creationId xmlns:a16="http://schemas.microsoft.com/office/drawing/2014/main" id="{0722E60B-BA63-41BD-7CD7-15903C500A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6" name="Text Box 31">
            <a:extLst>
              <a:ext uri="{FF2B5EF4-FFF2-40B4-BE49-F238E27FC236}">
                <a16:creationId xmlns:a16="http://schemas.microsoft.com/office/drawing/2014/main" id="{BC507995-8DAD-1E10-4C11-C0793EDE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24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66577" name="Line 32">
            <a:extLst>
              <a:ext uri="{FF2B5EF4-FFF2-40B4-BE49-F238E27FC236}">
                <a16:creationId xmlns:a16="http://schemas.microsoft.com/office/drawing/2014/main" id="{13771694-9474-7C75-DCA7-80BB061CD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8" name="Text Box 33">
            <a:extLst>
              <a:ext uri="{FF2B5EF4-FFF2-40B4-BE49-F238E27FC236}">
                <a16:creationId xmlns:a16="http://schemas.microsoft.com/office/drawing/2014/main" id="{86C36C9D-32D5-08C6-B5A8-567071F8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graphicFrame>
        <p:nvGraphicFramePr>
          <p:cNvPr id="121890" name="Group 34">
            <a:extLst>
              <a:ext uri="{FF2B5EF4-FFF2-40B4-BE49-F238E27FC236}">
                <a16:creationId xmlns:a16="http://schemas.microsoft.com/office/drawing/2014/main" id="{05D960E0-1598-33CD-29C2-32E87F565313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1336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90" name="Text Box 45">
            <a:extLst>
              <a:ext uri="{FF2B5EF4-FFF2-40B4-BE49-F238E27FC236}">
                <a16:creationId xmlns:a16="http://schemas.microsoft.com/office/drawing/2014/main" id="{329DE011-FAFE-9AB4-5C84-7C5F275E3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70</a:t>
            </a:r>
          </a:p>
        </p:txBody>
      </p:sp>
      <p:sp>
        <p:nvSpPr>
          <p:cNvPr id="66591" name="Text Box 46">
            <a:extLst>
              <a:ext uri="{FF2B5EF4-FFF2-40B4-BE49-F238E27FC236}">
                <a16:creationId xmlns:a16="http://schemas.microsoft.com/office/drawing/2014/main" id="{823C7E50-D8B9-24A2-906D-DAB383D4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79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66592" name="Text Box 47">
            <a:extLst>
              <a:ext uri="{FF2B5EF4-FFF2-40B4-BE49-F238E27FC236}">
                <a16:creationId xmlns:a16="http://schemas.microsoft.com/office/drawing/2014/main" id="{6D91BCCB-B095-9BEA-83DB-26FB6384C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6593" name="Text Box 48">
            <a:extLst>
              <a:ext uri="{FF2B5EF4-FFF2-40B4-BE49-F238E27FC236}">
                <a16:creationId xmlns:a16="http://schemas.microsoft.com/office/drawing/2014/main" id="{864C2397-E6CE-C20D-1ACF-A8575EF53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800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37</a:t>
            </a:r>
          </a:p>
        </p:txBody>
      </p:sp>
      <p:sp>
        <p:nvSpPr>
          <p:cNvPr id="66594" name="Text Box 49">
            <a:extLst>
              <a:ext uri="{FF2B5EF4-FFF2-40B4-BE49-F238E27FC236}">
                <a16:creationId xmlns:a16="http://schemas.microsoft.com/office/drawing/2014/main" id="{D0E4C9D7-CF73-D7DD-2A6A-A236C14C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23</a:t>
            </a:r>
          </a:p>
        </p:txBody>
      </p:sp>
      <p:sp>
        <p:nvSpPr>
          <p:cNvPr id="66595" name="Text Box 50">
            <a:extLst>
              <a:ext uri="{FF2B5EF4-FFF2-40B4-BE49-F238E27FC236}">
                <a16:creationId xmlns:a16="http://schemas.microsoft.com/office/drawing/2014/main" id="{09E893B9-9413-EE4C-986D-70D5475B4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60</a:t>
            </a:r>
          </a:p>
        </p:txBody>
      </p:sp>
      <p:sp>
        <p:nvSpPr>
          <p:cNvPr id="66596" name="Text Box 51">
            <a:extLst>
              <a:ext uri="{FF2B5EF4-FFF2-40B4-BE49-F238E27FC236}">
                <a16:creationId xmlns:a16="http://schemas.microsoft.com/office/drawing/2014/main" id="{893CB44D-E9CB-7961-F858-C33BC6B3D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40275"/>
            <a:ext cx="495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Cost is equal to the sum of the internal nodes (excluding the root) and the leaf nodes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8746B349-CCD4-BA4D-1759-9ED2911F4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Determining the cost of a file</a:t>
            </a:r>
          </a:p>
        </p:txBody>
      </p:sp>
      <p:grpSp>
        <p:nvGrpSpPr>
          <p:cNvPr id="67586" name="Group 3">
            <a:extLst>
              <a:ext uri="{FF2B5EF4-FFF2-40B4-BE49-F238E27FC236}">
                <a16:creationId xmlns:a16="http://schemas.microsoft.com/office/drawing/2014/main" id="{1967EC9D-C3E4-EBF9-2ECB-67740BCCB622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133600"/>
            <a:ext cx="533400" cy="533400"/>
            <a:chOff x="1824" y="2736"/>
            <a:chExt cx="336" cy="336"/>
          </a:xfrm>
        </p:grpSpPr>
        <p:sp>
          <p:nvSpPr>
            <p:cNvPr id="67627" name="Oval 4">
              <a:extLst>
                <a:ext uri="{FF2B5EF4-FFF2-40B4-BE49-F238E27FC236}">
                  <a16:creationId xmlns:a16="http://schemas.microsoft.com/office/drawing/2014/main" id="{B455AE92-EA18-2D07-F546-1E372D521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28" name="Text Box 5">
              <a:extLst>
                <a:ext uri="{FF2B5EF4-FFF2-40B4-BE49-F238E27FC236}">
                  <a16:creationId xmlns:a16="http://schemas.microsoft.com/office/drawing/2014/main" id="{B7419567-4D23-EEC5-4F98-2B0005893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7587" name="Group 6">
            <a:extLst>
              <a:ext uri="{FF2B5EF4-FFF2-40B4-BE49-F238E27FC236}">
                <a16:creationId xmlns:a16="http://schemas.microsoft.com/office/drawing/2014/main" id="{1CF08119-2AC6-BFA4-C5CB-0646B1DA89D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124200"/>
            <a:ext cx="533400" cy="533400"/>
            <a:chOff x="1824" y="2736"/>
            <a:chExt cx="336" cy="336"/>
          </a:xfrm>
        </p:grpSpPr>
        <p:sp>
          <p:nvSpPr>
            <p:cNvPr id="67625" name="Oval 7">
              <a:extLst>
                <a:ext uri="{FF2B5EF4-FFF2-40B4-BE49-F238E27FC236}">
                  <a16:creationId xmlns:a16="http://schemas.microsoft.com/office/drawing/2014/main" id="{7C9F682F-AD10-39C7-2AAF-0D632F747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26" name="Text Box 8">
              <a:extLst>
                <a:ext uri="{FF2B5EF4-FFF2-40B4-BE49-F238E27FC236}">
                  <a16:creationId xmlns:a16="http://schemas.microsoft.com/office/drawing/2014/main" id="{6D0E3401-FEC5-B47F-A065-41C6A14A9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7588" name="Group 9">
            <a:extLst>
              <a:ext uri="{FF2B5EF4-FFF2-40B4-BE49-F238E27FC236}">
                <a16:creationId xmlns:a16="http://schemas.microsoft.com/office/drawing/2014/main" id="{9C652AF0-2999-693C-530F-9109DA88E766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124200"/>
            <a:ext cx="533400" cy="533400"/>
            <a:chOff x="1824" y="2736"/>
            <a:chExt cx="336" cy="336"/>
          </a:xfrm>
        </p:grpSpPr>
        <p:sp>
          <p:nvSpPr>
            <p:cNvPr id="67623" name="Oval 10">
              <a:extLst>
                <a:ext uri="{FF2B5EF4-FFF2-40B4-BE49-F238E27FC236}">
                  <a16:creationId xmlns:a16="http://schemas.microsoft.com/office/drawing/2014/main" id="{DFE6178C-37B0-DEEC-E018-3D5BF8497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24" name="Text Box 11">
              <a:extLst>
                <a:ext uri="{FF2B5EF4-FFF2-40B4-BE49-F238E27FC236}">
                  <a16:creationId xmlns:a16="http://schemas.microsoft.com/office/drawing/2014/main" id="{688278D5-6B33-7BE1-3AB1-D8D053C47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7589" name="Group 12">
            <a:extLst>
              <a:ext uri="{FF2B5EF4-FFF2-40B4-BE49-F238E27FC236}">
                <a16:creationId xmlns:a16="http://schemas.microsoft.com/office/drawing/2014/main" id="{6FD06CBB-FC2A-D49D-4A1E-EC704DAB87E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191000"/>
            <a:ext cx="533400" cy="533400"/>
            <a:chOff x="1824" y="2736"/>
            <a:chExt cx="336" cy="336"/>
          </a:xfrm>
        </p:grpSpPr>
        <p:sp>
          <p:nvSpPr>
            <p:cNvPr id="67621" name="Oval 13">
              <a:extLst>
                <a:ext uri="{FF2B5EF4-FFF2-40B4-BE49-F238E27FC236}">
                  <a16:creationId xmlns:a16="http://schemas.microsoft.com/office/drawing/2014/main" id="{AAE6574A-68A8-6767-0144-56306FE7D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22" name="Text Box 14">
              <a:extLst>
                <a:ext uri="{FF2B5EF4-FFF2-40B4-BE49-F238E27FC236}">
                  <a16:creationId xmlns:a16="http://schemas.microsoft.com/office/drawing/2014/main" id="{44B49395-99A3-F9D1-63A4-8C399A508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7590" name="Group 15">
            <a:extLst>
              <a:ext uri="{FF2B5EF4-FFF2-40B4-BE49-F238E27FC236}">
                <a16:creationId xmlns:a16="http://schemas.microsoft.com/office/drawing/2014/main" id="{42B628CE-1094-1F59-76A5-76FE7D685D6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533400" cy="533400"/>
            <a:chOff x="1824" y="2736"/>
            <a:chExt cx="336" cy="336"/>
          </a:xfrm>
        </p:grpSpPr>
        <p:sp>
          <p:nvSpPr>
            <p:cNvPr id="67619" name="Oval 16">
              <a:extLst>
                <a:ext uri="{FF2B5EF4-FFF2-40B4-BE49-F238E27FC236}">
                  <a16:creationId xmlns:a16="http://schemas.microsoft.com/office/drawing/2014/main" id="{2556DD0D-78F0-DECB-B107-9C89E56A1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20" name="Text Box 17">
              <a:extLst>
                <a:ext uri="{FF2B5EF4-FFF2-40B4-BE49-F238E27FC236}">
                  <a16:creationId xmlns:a16="http://schemas.microsoft.com/office/drawing/2014/main" id="{1A7078C8-AE27-2282-15DE-3C69A9E9F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7591" name="Group 18">
            <a:extLst>
              <a:ext uri="{FF2B5EF4-FFF2-40B4-BE49-F238E27FC236}">
                <a16:creationId xmlns:a16="http://schemas.microsoft.com/office/drawing/2014/main" id="{2B565768-84F1-34A1-31A8-D078BFC1CC53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181600"/>
            <a:ext cx="533400" cy="533400"/>
            <a:chOff x="1824" y="2736"/>
            <a:chExt cx="336" cy="336"/>
          </a:xfrm>
        </p:grpSpPr>
        <p:sp>
          <p:nvSpPr>
            <p:cNvPr id="67617" name="Oval 19">
              <a:extLst>
                <a:ext uri="{FF2B5EF4-FFF2-40B4-BE49-F238E27FC236}">
                  <a16:creationId xmlns:a16="http://schemas.microsoft.com/office/drawing/2014/main" id="{D361093A-7409-CEE1-D187-F6B69A976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18" name="Text Box 20">
              <a:extLst>
                <a:ext uri="{FF2B5EF4-FFF2-40B4-BE49-F238E27FC236}">
                  <a16:creationId xmlns:a16="http://schemas.microsoft.com/office/drawing/2014/main" id="{9FE2650A-A861-4B45-F1CA-904F2DC18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7592" name="Group 21">
            <a:extLst>
              <a:ext uri="{FF2B5EF4-FFF2-40B4-BE49-F238E27FC236}">
                <a16:creationId xmlns:a16="http://schemas.microsoft.com/office/drawing/2014/main" id="{B1F54FBA-B591-98AD-C2C5-51E2EC3F13C0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4191000"/>
            <a:ext cx="533400" cy="533400"/>
            <a:chOff x="1824" y="2736"/>
            <a:chExt cx="336" cy="336"/>
          </a:xfrm>
        </p:grpSpPr>
        <p:sp>
          <p:nvSpPr>
            <p:cNvPr id="67615" name="Oval 22">
              <a:extLst>
                <a:ext uri="{FF2B5EF4-FFF2-40B4-BE49-F238E27FC236}">
                  <a16:creationId xmlns:a16="http://schemas.microsoft.com/office/drawing/2014/main" id="{FB8F18C1-AA05-D649-1781-E3D8B01D1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16" name="Text Box 23">
              <a:extLst>
                <a:ext uri="{FF2B5EF4-FFF2-40B4-BE49-F238E27FC236}">
                  <a16:creationId xmlns:a16="http://schemas.microsoft.com/office/drawing/2014/main" id="{33522C75-87DC-6D95-9723-AA719B996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7593" name="Line 24">
            <a:extLst>
              <a:ext uri="{FF2B5EF4-FFF2-40B4-BE49-F238E27FC236}">
                <a16:creationId xmlns:a16="http://schemas.microsoft.com/office/drawing/2014/main" id="{61A9FBC0-10E4-3AC1-699A-1C24BD83E9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590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25">
            <a:extLst>
              <a:ext uri="{FF2B5EF4-FFF2-40B4-BE49-F238E27FC236}">
                <a16:creationId xmlns:a16="http://schemas.microsoft.com/office/drawing/2014/main" id="{9B8D8206-CF0E-A741-858C-25AEB8429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90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26">
            <a:extLst>
              <a:ext uri="{FF2B5EF4-FFF2-40B4-BE49-F238E27FC236}">
                <a16:creationId xmlns:a16="http://schemas.microsoft.com/office/drawing/2014/main" id="{7454A551-2117-00BB-7F69-0FE006A5F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Line 27">
            <a:extLst>
              <a:ext uri="{FF2B5EF4-FFF2-40B4-BE49-F238E27FC236}">
                <a16:creationId xmlns:a16="http://schemas.microsoft.com/office/drawing/2014/main" id="{974D2496-191B-DC44-1597-525377957B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7" name="Line 28">
            <a:extLst>
              <a:ext uri="{FF2B5EF4-FFF2-40B4-BE49-F238E27FC236}">
                <a16:creationId xmlns:a16="http://schemas.microsoft.com/office/drawing/2014/main" id="{6FC6D0FF-DD21-7090-1130-3353EF23E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648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Line 29">
            <a:extLst>
              <a:ext uri="{FF2B5EF4-FFF2-40B4-BE49-F238E27FC236}">
                <a16:creationId xmlns:a16="http://schemas.microsoft.com/office/drawing/2014/main" id="{66E9F560-FA1C-7F5D-D53A-D3181943F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581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9" name="Line 30">
            <a:extLst>
              <a:ext uri="{FF2B5EF4-FFF2-40B4-BE49-F238E27FC236}">
                <a16:creationId xmlns:a16="http://schemas.microsoft.com/office/drawing/2014/main" id="{3D7BE021-2206-31EB-D719-13D4104BD1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Text Box 31">
            <a:extLst>
              <a:ext uri="{FF2B5EF4-FFF2-40B4-BE49-F238E27FC236}">
                <a16:creationId xmlns:a16="http://schemas.microsoft.com/office/drawing/2014/main" id="{011C56AE-CC0B-3955-2B2D-472B3F1F6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24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67601" name="Line 32">
            <a:extLst>
              <a:ext uri="{FF2B5EF4-FFF2-40B4-BE49-F238E27FC236}">
                <a16:creationId xmlns:a16="http://schemas.microsoft.com/office/drawing/2014/main" id="{7CD6219C-17A5-A973-5089-3F152CE23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Text Box 33">
            <a:extLst>
              <a:ext uri="{FF2B5EF4-FFF2-40B4-BE49-F238E27FC236}">
                <a16:creationId xmlns:a16="http://schemas.microsoft.com/office/drawing/2014/main" id="{A5599C14-519E-ABAD-A5B2-A8C426FD7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7603" name="Text Box 45">
            <a:extLst>
              <a:ext uri="{FF2B5EF4-FFF2-40B4-BE49-F238E27FC236}">
                <a16:creationId xmlns:a16="http://schemas.microsoft.com/office/drawing/2014/main" id="{E5DC9033-D628-873E-8B25-C14D6169A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70</a:t>
            </a:r>
          </a:p>
        </p:txBody>
      </p:sp>
      <p:sp>
        <p:nvSpPr>
          <p:cNvPr id="67604" name="Text Box 46">
            <a:extLst>
              <a:ext uri="{FF2B5EF4-FFF2-40B4-BE49-F238E27FC236}">
                <a16:creationId xmlns:a16="http://schemas.microsoft.com/office/drawing/2014/main" id="{AD1A33E1-A45D-1572-454B-15F04F049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79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67605" name="Text Box 47">
            <a:extLst>
              <a:ext uri="{FF2B5EF4-FFF2-40B4-BE49-F238E27FC236}">
                <a16:creationId xmlns:a16="http://schemas.microsoft.com/office/drawing/2014/main" id="{A5E8EA10-A007-1AD9-846D-5A52BDECC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7606" name="Text Box 48">
            <a:extLst>
              <a:ext uri="{FF2B5EF4-FFF2-40B4-BE49-F238E27FC236}">
                <a16:creationId xmlns:a16="http://schemas.microsoft.com/office/drawing/2014/main" id="{5D15D69B-922B-BDA1-7755-7DC7CE84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800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37</a:t>
            </a:r>
          </a:p>
        </p:txBody>
      </p:sp>
      <p:sp>
        <p:nvSpPr>
          <p:cNvPr id="67607" name="Text Box 49">
            <a:extLst>
              <a:ext uri="{FF2B5EF4-FFF2-40B4-BE49-F238E27FC236}">
                <a16:creationId xmlns:a16="http://schemas.microsoft.com/office/drawing/2014/main" id="{5F02C07F-DC36-CECA-97C3-49761B85B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23</a:t>
            </a:r>
          </a:p>
        </p:txBody>
      </p:sp>
      <p:sp>
        <p:nvSpPr>
          <p:cNvPr id="67608" name="Text Box 50">
            <a:extLst>
              <a:ext uri="{FF2B5EF4-FFF2-40B4-BE49-F238E27FC236}">
                <a16:creationId xmlns:a16="http://schemas.microsoft.com/office/drawing/2014/main" id="{08997067-CD60-7BE4-C949-18581100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57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60</a:t>
            </a:r>
          </a:p>
        </p:txBody>
      </p:sp>
      <p:sp>
        <p:nvSpPr>
          <p:cNvPr id="122933" name="Text Box 53">
            <a:extLst>
              <a:ext uri="{FF2B5EF4-FFF2-40B4-BE49-F238E27FC236}">
                <a16:creationId xmlns:a16="http://schemas.microsoft.com/office/drawing/2014/main" id="{89C2A5A8-D9F0-5242-32AA-0878B18B9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4A2AFB"/>
                </a:solidFill>
              </a:rPr>
              <a:t>60 times we see a prefix that starts with a 1</a:t>
            </a:r>
          </a:p>
        </p:txBody>
      </p:sp>
      <p:sp>
        <p:nvSpPr>
          <p:cNvPr id="122935" name="Text Box 55">
            <a:extLst>
              <a:ext uri="{FF2B5EF4-FFF2-40B4-BE49-F238E27FC236}">
                <a16:creationId xmlns:a16="http://schemas.microsoft.com/office/drawing/2014/main" id="{45BF2D43-6584-D6F0-2F2D-BE714B10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4A2AFB"/>
                </a:solidFill>
              </a:rPr>
              <a:t>of those, 37 times we see an additional 1</a:t>
            </a:r>
          </a:p>
        </p:txBody>
      </p:sp>
      <p:sp>
        <p:nvSpPr>
          <p:cNvPr id="122936" name="Text Box 56">
            <a:extLst>
              <a:ext uri="{FF2B5EF4-FFF2-40B4-BE49-F238E27FC236}">
                <a16:creationId xmlns:a16="http://schemas.microsoft.com/office/drawing/2014/main" id="{481BB97F-EA36-AB32-A676-E61757A5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4A2AFB"/>
                </a:solidFill>
              </a:rPr>
              <a:t>the remaining 23 times we see an additional 0</a:t>
            </a:r>
          </a:p>
        </p:txBody>
      </p:sp>
      <p:sp>
        <p:nvSpPr>
          <p:cNvPr id="122937" name="Text Box 57">
            <a:extLst>
              <a:ext uri="{FF2B5EF4-FFF2-40B4-BE49-F238E27FC236}">
                <a16:creationId xmlns:a16="http://schemas.microsoft.com/office/drawing/2014/main" id="{69158F35-D160-E227-2C06-548A077F0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84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4A2AFB"/>
                </a:solidFill>
              </a:rPr>
              <a:t>70 times we see a 0 by itself</a:t>
            </a:r>
          </a:p>
        </p:txBody>
      </p:sp>
      <p:sp>
        <p:nvSpPr>
          <p:cNvPr id="122938" name="Text Box 58">
            <a:extLst>
              <a:ext uri="{FF2B5EF4-FFF2-40B4-BE49-F238E27FC236}">
                <a16:creationId xmlns:a16="http://schemas.microsoft.com/office/drawing/2014/main" id="{E6BEE7C8-7691-B677-40D7-7BD16CFF2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883275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4A2AFB"/>
                </a:solidFill>
              </a:rPr>
              <a:t>of these, 20 times we see a last 1 and 3 times a last 0</a:t>
            </a:r>
          </a:p>
        </p:txBody>
      </p:sp>
      <p:sp>
        <p:nvSpPr>
          <p:cNvPr id="67614" name="Text Box 59">
            <a:extLst>
              <a:ext uri="{FF2B5EF4-FFF2-40B4-BE49-F238E27FC236}">
                <a16:creationId xmlns:a16="http://schemas.microsoft.com/office/drawing/2014/main" id="{AD9A1205-04B9-7B59-0DC9-74A641BEC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525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As we move down the tree, one bit gets read for every nonroot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3" grpId="0"/>
      <p:bldP spid="122935" grpId="0"/>
      <p:bldP spid="122936" grpId="0"/>
      <p:bldP spid="122937" grpId="0"/>
      <p:bldP spid="1229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97574B0-B337-9915-B532-1F8DBB6D5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algorithm?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D21DF44-526C-C3F4-5EE4-077F835D3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81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Given file frequencies, can we produce a prefix-free encoding (i.e., build a prefix tree) that minimizes the number of bits? </a:t>
            </a:r>
          </a:p>
        </p:txBody>
      </p:sp>
      <p:grpSp>
        <p:nvGrpSpPr>
          <p:cNvPr id="68611" name="Group 4">
            <a:extLst>
              <a:ext uri="{FF2B5EF4-FFF2-40B4-BE49-F238E27FC236}">
                <a16:creationId xmlns:a16="http://schemas.microsoft.com/office/drawing/2014/main" id="{95283A7C-5937-DACF-D9E7-24316470A34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533400" cy="533400"/>
            <a:chOff x="1824" y="2736"/>
            <a:chExt cx="336" cy="336"/>
          </a:xfrm>
        </p:grpSpPr>
        <p:sp>
          <p:nvSpPr>
            <p:cNvPr id="68652" name="Oval 5">
              <a:extLst>
                <a:ext uri="{FF2B5EF4-FFF2-40B4-BE49-F238E27FC236}">
                  <a16:creationId xmlns:a16="http://schemas.microsoft.com/office/drawing/2014/main" id="{0D0F14EB-C468-69D0-6FDA-1E0C8BF4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53" name="Text Box 6">
              <a:extLst>
                <a:ext uri="{FF2B5EF4-FFF2-40B4-BE49-F238E27FC236}">
                  <a16:creationId xmlns:a16="http://schemas.microsoft.com/office/drawing/2014/main" id="{932EA7EE-FD20-6213-2F22-B92470FA0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8612" name="Group 7">
            <a:extLst>
              <a:ext uri="{FF2B5EF4-FFF2-40B4-BE49-F238E27FC236}">
                <a16:creationId xmlns:a16="http://schemas.microsoft.com/office/drawing/2014/main" id="{71263704-D64B-8F13-A8DB-890BACEF5B0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810000"/>
            <a:ext cx="533400" cy="533400"/>
            <a:chOff x="1824" y="2736"/>
            <a:chExt cx="336" cy="336"/>
          </a:xfrm>
        </p:grpSpPr>
        <p:sp>
          <p:nvSpPr>
            <p:cNvPr id="68650" name="Oval 8">
              <a:extLst>
                <a:ext uri="{FF2B5EF4-FFF2-40B4-BE49-F238E27FC236}">
                  <a16:creationId xmlns:a16="http://schemas.microsoft.com/office/drawing/2014/main" id="{20F15C7C-6FF7-55D4-C842-FEB8294AD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51" name="Text Box 9">
              <a:extLst>
                <a:ext uri="{FF2B5EF4-FFF2-40B4-BE49-F238E27FC236}">
                  <a16:creationId xmlns:a16="http://schemas.microsoft.com/office/drawing/2014/main" id="{E10980B8-DE7D-D7B3-F353-F6DE90DC9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8613" name="Group 10">
            <a:extLst>
              <a:ext uri="{FF2B5EF4-FFF2-40B4-BE49-F238E27FC236}">
                <a16:creationId xmlns:a16="http://schemas.microsoft.com/office/drawing/2014/main" id="{1005F3FC-53B5-427D-32B7-90A75E7C9014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810000"/>
            <a:ext cx="533400" cy="533400"/>
            <a:chOff x="1824" y="2736"/>
            <a:chExt cx="336" cy="336"/>
          </a:xfrm>
        </p:grpSpPr>
        <p:sp>
          <p:nvSpPr>
            <p:cNvPr id="68648" name="Oval 11">
              <a:extLst>
                <a:ext uri="{FF2B5EF4-FFF2-40B4-BE49-F238E27FC236}">
                  <a16:creationId xmlns:a16="http://schemas.microsoft.com/office/drawing/2014/main" id="{DFB0FEFE-C811-99FA-F80E-938AEF99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49" name="Text Box 12">
              <a:extLst>
                <a:ext uri="{FF2B5EF4-FFF2-40B4-BE49-F238E27FC236}">
                  <a16:creationId xmlns:a16="http://schemas.microsoft.com/office/drawing/2014/main" id="{DFEC67E6-FD45-D6C6-6C48-006302CC0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8614" name="Group 13">
            <a:extLst>
              <a:ext uri="{FF2B5EF4-FFF2-40B4-BE49-F238E27FC236}">
                <a16:creationId xmlns:a16="http://schemas.microsoft.com/office/drawing/2014/main" id="{3AA04E6D-C68C-B3C4-4658-BF0889ACCF62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876800"/>
            <a:ext cx="533400" cy="533400"/>
            <a:chOff x="1824" y="2736"/>
            <a:chExt cx="336" cy="336"/>
          </a:xfrm>
        </p:grpSpPr>
        <p:sp>
          <p:nvSpPr>
            <p:cNvPr id="68646" name="Oval 14">
              <a:extLst>
                <a:ext uri="{FF2B5EF4-FFF2-40B4-BE49-F238E27FC236}">
                  <a16:creationId xmlns:a16="http://schemas.microsoft.com/office/drawing/2014/main" id="{613E5782-DD20-FE6F-3247-2B6DB4AB4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47" name="Text Box 15">
              <a:extLst>
                <a:ext uri="{FF2B5EF4-FFF2-40B4-BE49-F238E27FC236}">
                  <a16:creationId xmlns:a16="http://schemas.microsoft.com/office/drawing/2014/main" id="{B6EBABAE-5883-EDF8-A2E6-C2E676564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68615" name="Group 16">
            <a:extLst>
              <a:ext uri="{FF2B5EF4-FFF2-40B4-BE49-F238E27FC236}">
                <a16:creationId xmlns:a16="http://schemas.microsoft.com/office/drawing/2014/main" id="{EF77F030-9936-6F75-455A-F85515C093BA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867400"/>
            <a:ext cx="533400" cy="533400"/>
            <a:chOff x="1824" y="2736"/>
            <a:chExt cx="336" cy="336"/>
          </a:xfrm>
        </p:grpSpPr>
        <p:sp>
          <p:nvSpPr>
            <p:cNvPr id="68644" name="Oval 17">
              <a:extLst>
                <a:ext uri="{FF2B5EF4-FFF2-40B4-BE49-F238E27FC236}">
                  <a16:creationId xmlns:a16="http://schemas.microsoft.com/office/drawing/2014/main" id="{4B7590E4-77D5-77E7-A559-E34536D11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45" name="Text Box 18">
              <a:extLst>
                <a:ext uri="{FF2B5EF4-FFF2-40B4-BE49-F238E27FC236}">
                  <a16:creationId xmlns:a16="http://schemas.microsoft.com/office/drawing/2014/main" id="{CAB0B54E-8CB8-7442-E08B-5A1F3A4FE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8616" name="Group 19">
            <a:extLst>
              <a:ext uri="{FF2B5EF4-FFF2-40B4-BE49-F238E27FC236}">
                <a16:creationId xmlns:a16="http://schemas.microsoft.com/office/drawing/2014/main" id="{68ACFE6C-6B14-C685-ADC9-EC4E6E2F1436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867400"/>
            <a:ext cx="533400" cy="533400"/>
            <a:chOff x="1824" y="2736"/>
            <a:chExt cx="336" cy="336"/>
          </a:xfrm>
        </p:grpSpPr>
        <p:sp>
          <p:nvSpPr>
            <p:cNvPr id="68642" name="Oval 20">
              <a:extLst>
                <a:ext uri="{FF2B5EF4-FFF2-40B4-BE49-F238E27FC236}">
                  <a16:creationId xmlns:a16="http://schemas.microsoft.com/office/drawing/2014/main" id="{73C52E28-0F92-0D17-5AD9-9622895EB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43" name="Text Box 21">
              <a:extLst>
                <a:ext uri="{FF2B5EF4-FFF2-40B4-BE49-F238E27FC236}">
                  <a16:creationId xmlns:a16="http://schemas.microsoft.com/office/drawing/2014/main" id="{5869AC66-ECA1-D221-DCA0-CA4DC12C0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8617" name="Group 22">
            <a:extLst>
              <a:ext uri="{FF2B5EF4-FFF2-40B4-BE49-F238E27FC236}">
                <a16:creationId xmlns:a16="http://schemas.microsoft.com/office/drawing/2014/main" id="{6A6C8B91-9090-6AB4-5443-710E72177E92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4876800"/>
            <a:ext cx="533400" cy="533400"/>
            <a:chOff x="1824" y="2736"/>
            <a:chExt cx="336" cy="336"/>
          </a:xfrm>
        </p:grpSpPr>
        <p:sp>
          <p:nvSpPr>
            <p:cNvPr id="68640" name="Oval 23">
              <a:extLst>
                <a:ext uri="{FF2B5EF4-FFF2-40B4-BE49-F238E27FC236}">
                  <a16:creationId xmlns:a16="http://schemas.microsoft.com/office/drawing/2014/main" id="{99EEAA92-4A2C-BC22-E1BD-6DD679528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641" name="Text Box 24">
              <a:extLst>
                <a:ext uri="{FF2B5EF4-FFF2-40B4-BE49-F238E27FC236}">
                  <a16:creationId xmlns:a16="http://schemas.microsoft.com/office/drawing/2014/main" id="{7886D7AD-034C-BEF1-C530-EB48B8DA3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8618" name="Line 25">
            <a:extLst>
              <a:ext uri="{FF2B5EF4-FFF2-40B4-BE49-F238E27FC236}">
                <a16:creationId xmlns:a16="http://schemas.microsoft.com/office/drawing/2014/main" id="{6EC69647-0CC1-C98C-D5AB-E82A2559B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3276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26">
            <a:extLst>
              <a:ext uri="{FF2B5EF4-FFF2-40B4-BE49-F238E27FC236}">
                <a16:creationId xmlns:a16="http://schemas.microsoft.com/office/drawing/2014/main" id="{6E91FF68-B631-6E3E-041E-E6EEABB41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276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Line 27">
            <a:extLst>
              <a:ext uri="{FF2B5EF4-FFF2-40B4-BE49-F238E27FC236}">
                <a16:creationId xmlns:a16="http://schemas.microsoft.com/office/drawing/2014/main" id="{C834CF47-89D4-03AC-B605-2947189EA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267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Line 28">
            <a:extLst>
              <a:ext uri="{FF2B5EF4-FFF2-40B4-BE49-F238E27FC236}">
                <a16:creationId xmlns:a16="http://schemas.microsoft.com/office/drawing/2014/main" id="{187FEF5F-357D-4965-C401-E573069044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5334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Line 29">
            <a:extLst>
              <a:ext uri="{FF2B5EF4-FFF2-40B4-BE49-F238E27FC236}">
                <a16:creationId xmlns:a16="http://schemas.microsoft.com/office/drawing/2014/main" id="{D54649F2-BA68-9C46-DB30-2485E2564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Line 30">
            <a:extLst>
              <a:ext uri="{FF2B5EF4-FFF2-40B4-BE49-F238E27FC236}">
                <a16:creationId xmlns:a16="http://schemas.microsoft.com/office/drawing/2014/main" id="{535D5CC7-88E4-D223-4644-E0009C121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267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Line 31">
            <a:extLst>
              <a:ext uri="{FF2B5EF4-FFF2-40B4-BE49-F238E27FC236}">
                <a16:creationId xmlns:a16="http://schemas.microsoft.com/office/drawing/2014/main" id="{DD99DD4C-CC33-22FF-45DD-D5706478A0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971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Text Box 32">
            <a:extLst>
              <a:ext uri="{FF2B5EF4-FFF2-40B4-BE49-F238E27FC236}">
                <a16:creationId xmlns:a16="http://schemas.microsoft.com/office/drawing/2014/main" id="{5C1448A8-B7CE-837F-A9F5-D7877D7BD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098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68626" name="Line 33">
            <a:extLst>
              <a:ext uri="{FF2B5EF4-FFF2-40B4-BE49-F238E27FC236}">
                <a16:creationId xmlns:a16="http://schemas.microsoft.com/office/drawing/2014/main" id="{E77C6D77-EC78-F4A4-1A45-99CD346DF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971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Text Box 34">
            <a:extLst>
              <a:ext uri="{FF2B5EF4-FFF2-40B4-BE49-F238E27FC236}">
                <a16:creationId xmlns:a16="http://schemas.microsoft.com/office/drawing/2014/main" id="{E00CB1E6-6BF5-A0C4-6B9E-483A80EE3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graphicFrame>
        <p:nvGraphicFramePr>
          <p:cNvPr id="36" name="Group 35">
            <a:extLst>
              <a:ext uri="{FF2B5EF4-FFF2-40B4-BE49-F238E27FC236}">
                <a16:creationId xmlns:a16="http://schemas.microsoft.com/office/drawing/2014/main" id="{D7D84611-FA08-2626-1BF5-66BFF4A26F6F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624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7502432B-0B42-8593-711E-64A808806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19600"/>
            <a:ext cx="1143000" cy="1066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7C488-A8C1-B1C3-47AF-7D935F63BBB1}"/>
              </a:ext>
            </a:extLst>
          </p:cNvPr>
          <p:cNvSpPr txBox="1"/>
          <p:nvPr/>
        </p:nvSpPr>
        <p:spPr>
          <a:xfrm>
            <a:off x="772621" y="6336268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Where should the highest frequency items be?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579FFD8A-FC80-F72C-2DC9-1C4FE91C4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algorithm?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D4D453F-742C-F85B-178B-6C58F9347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81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Given file frequencies, can we come up with a prefix-free encoding (i.e. build a prefix tree) that minimizes the number of bits? </a:t>
            </a:r>
          </a:p>
        </p:txBody>
      </p:sp>
      <p:pic>
        <p:nvPicPr>
          <p:cNvPr id="69635" name="Picture 4" descr="huffman">
            <a:extLst>
              <a:ext uri="{FF2B5EF4-FFF2-40B4-BE49-F238E27FC236}">
                <a16:creationId xmlns:a16="http://schemas.microsoft.com/office/drawing/2014/main" id="{30B9623F-F558-31CA-B1AF-4F1360F9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51074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4" descr="huffman">
            <a:extLst>
              <a:ext uri="{FF2B5EF4-FFF2-40B4-BE49-F238E27FC236}">
                <a16:creationId xmlns:a16="http://schemas.microsoft.com/office/drawing/2014/main" id="{935DBC68-D4B4-64B1-E83C-3C69C65BC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4191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4933" name="Group 5">
            <a:extLst>
              <a:ext uri="{FF2B5EF4-FFF2-40B4-BE49-F238E27FC236}">
                <a16:creationId xmlns:a16="http://schemas.microsoft.com/office/drawing/2014/main" id="{754E74B3-7F3D-1BA5-8727-D0B5971C41FB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5334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669" name="Text Box 16">
            <a:extLst>
              <a:ext uri="{FF2B5EF4-FFF2-40B4-BE49-F238E27FC236}">
                <a16:creationId xmlns:a16="http://schemas.microsoft.com/office/drawing/2014/main" id="{48BD9155-4686-02F1-11CE-F397E913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Heap</a:t>
            </a:r>
          </a:p>
        </p:txBody>
      </p:sp>
      <p:sp>
        <p:nvSpPr>
          <p:cNvPr id="70670" name="Line 17">
            <a:extLst>
              <a:ext uri="{FF2B5EF4-FFF2-40B4-BE49-F238E27FC236}">
                <a16:creationId xmlns:a16="http://schemas.microsoft.com/office/drawing/2014/main" id="{D9042AE5-92DD-3E45-2855-35391A208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 descr="huffman">
            <a:extLst>
              <a:ext uri="{FF2B5EF4-FFF2-40B4-BE49-F238E27FC236}">
                <a16:creationId xmlns:a16="http://schemas.microsoft.com/office/drawing/2014/main" id="{C0AB077D-9AE6-918C-3C40-54B48CB9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4191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5955" name="Group 3">
            <a:extLst>
              <a:ext uri="{FF2B5EF4-FFF2-40B4-BE49-F238E27FC236}">
                <a16:creationId xmlns:a16="http://schemas.microsoft.com/office/drawing/2014/main" id="{840FE07D-4A4A-BF56-15C7-4AD1C610F2E2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5334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93" name="Text Box 14">
            <a:extLst>
              <a:ext uri="{FF2B5EF4-FFF2-40B4-BE49-F238E27FC236}">
                <a16:creationId xmlns:a16="http://schemas.microsoft.com/office/drawing/2014/main" id="{37D597F7-39CE-2922-E802-9B3B88EC2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Heap</a:t>
            </a:r>
          </a:p>
        </p:txBody>
      </p:sp>
      <p:sp>
        <p:nvSpPr>
          <p:cNvPr id="71694" name="Line 15">
            <a:extLst>
              <a:ext uri="{FF2B5EF4-FFF2-40B4-BE49-F238E27FC236}">
                <a16:creationId xmlns:a16="http://schemas.microsoft.com/office/drawing/2014/main" id="{F3274587-A8F2-00DB-1EBD-C38150E40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5" name="Text Box 16">
            <a:extLst>
              <a:ext uri="{FF2B5EF4-FFF2-40B4-BE49-F238E27FC236}">
                <a16:creationId xmlns:a16="http://schemas.microsoft.com/office/drawing/2014/main" id="{6B670A8E-D963-0599-E9C1-4F9418581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1752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B	3</a:t>
            </a:r>
            <a:br>
              <a:rPr lang="en-US" altLang="en-US" sz="3200">
                <a:solidFill>
                  <a:srgbClr val="FF0000"/>
                </a:solidFill>
              </a:rPr>
            </a:br>
            <a:r>
              <a:rPr lang="en-US" altLang="en-US" sz="3200">
                <a:solidFill>
                  <a:srgbClr val="FF0000"/>
                </a:solidFill>
              </a:rPr>
              <a:t>C 	20</a:t>
            </a:r>
            <a:br>
              <a:rPr lang="en-US" altLang="en-US" sz="3200">
                <a:solidFill>
                  <a:srgbClr val="FF0000"/>
                </a:solidFill>
              </a:rPr>
            </a:br>
            <a:r>
              <a:rPr lang="en-US" altLang="en-US" sz="3200">
                <a:solidFill>
                  <a:srgbClr val="FF0000"/>
                </a:solidFill>
              </a:rPr>
              <a:t>D	37</a:t>
            </a:r>
            <a:br>
              <a:rPr lang="en-US" altLang="en-US" sz="3200">
                <a:solidFill>
                  <a:srgbClr val="FF0000"/>
                </a:solidFill>
              </a:rPr>
            </a:br>
            <a:r>
              <a:rPr lang="en-US" altLang="en-US" sz="3200">
                <a:solidFill>
                  <a:srgbClr val="FF0000"/>
                </a:solidFill>
              </a:rPr>
              <a:t>A	70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 descr="huffman">
            <a:extLst>
              <a:ext uri="{FF2B5EF4-FFF2-40B4-BE49-F238E27FC236}">
                <a16:creationId xmlns:a16="http://schemas.microsoft.com/office/drawing/2014/main" id="{12E772D6-40F6-2DAC-A66D-A431EC12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4191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6979" name="Group 3">
            <a:extLst>
              <a:ext uri="{FF2B5EF4-FFF2-40B4-BE49-F238E27FC236}">
                <a16:creationId xmlns:a16="http://schemas.microsoft.com/office/drawing/2014/main" id="{496BCCC0-DBE3-AA0C-7702-3FA026187458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5334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17" name="Text Box 14">
            <a:extLst>
              <a:ext uri="{FF2B5EF4-FFF2-40B4-BE49-F238E27FC236}">
                <a16:creationId xmlns:a16="http://schemas.microsoft.com/office/drawing/2014/main" id="{BAAF6CEA-C332-22C8-E42C-EF142269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Heap</a:t>
            </a:r>
          </a:p>
        </p:txBody>
      </p:sp>
      <p:sp>
        <p:nvSpPr>
          <p:cNvPr id="72718" name="Line 15">
            <a:extLst>
              <a:ext uri="{FF2B5EF4-FFF2-40B4-BE49-F238E27FC236}">
                <a16:creationId xmlns:a16="http://schemas.microsoft.com/office/drawing/2014/main" id="{EC553408-9CEA-1523-E22E-F910EE4C3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Text Box 16">
            <a:extLst>
              <a:ext uri="{FF2B5EF4-FFF2-40B4-BE49-F238E27FC236}">
                <a16:creationId xmlns:a16="http://schemas.microsoft.com/office/drawing/2014/main" id="{71518376-EF91-1553-9985-F27768D4F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1752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BC	23</a:t>
            </a:r>
            <a:br>
              <a:rPr lang="en-US" altLang="en-US" sz="3200">
                <a:solidFill>
                  <a:srgbClr val="FF0000"/>
                </a:solidFill>
              </a:rPr>
            </a:br>
            <a:r>
              <a:rPr lang="en-US" altLang="en-US" sz="3200">
                <a:solidFill>
                  <a:srgbClr val="0000FF"/>
                </a:solidFill>
              </a:rPr>
              <a:t>D	37</a:t>
            </a:r>
            <a:br>
              <a:rPr lang="en-US" altLang="en-US" sz="3200">
                <a:solidFill>
                  <a:srgbClr val="0000FF"/>
                </a:solidFill>
              </a:rPr>
            </a:br>
            <a:r>
              <a:rPr lang="en-US" altLang="en-US" sz="3200">
                <a:solidFill>
                  <a:srgbClr val="0000FF"/>
                </a:solidFill>
              </a:rPr>
              <a:t>A	70</a:t>
            </a:r>
          </a:p>
        </p:txBody>
      </p:sp>
      <p:grpSp>
        <p:nvGrpSpPr>
          <p:cNvPr id="72720" name="Group 17">
            <a:extLst>
              <a:ext uri="{FF2B5EF4-FFF2-40B4-BE49-F238E27FC236}">
                <a16:creationId xmlns:a16="http://schemas.microsoft.com/office/drawing/2014/main" id="{8DFE8D85-48D5-2B7E-81A1-FE87257D4BD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715000"/>
            <a:ext cx="533400" cy="533400"/>
            <a:chOff x="1824" y="2736"/>
            <a:chExt cx="336" cy="336"/>
          </a:xfrm>
        </p:grpSpPr>
        <p:sp>
          <p:nvSpPr>
            <p:cNvPr id="72734" name="Oval 18">
              <a:extLst>
                <a:ext uri="{FF2B5EF4-FFF2-40B4-BE49-F238E27FC236}">
                  <a16:creationId xmlns:a16="http://schemas.microsoft.com/office/drawing/2014/main" id="{2E56AE34-37D8-CE48-3E49-5B5BB83AE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35" name="Text Box 19">
              <a:extLst>
                <a:ext uri="{FF2B5EF4-FFF2-40B4-BE49-F238E27FC236}">
                  <a16:creationId xmlns:a16="http://schemas.microsoft.com/office/drawing/2014/main" id="{988FEB5C-5BCC-7A92-204A-40A246F48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72721" name="Group 20">
            <a:extLst>
              <a:ext uri="{FF2B5EF4-FFF2-40B4-BE49-F238E27FC236}">
                <a16:creationId xmlns:a16="http://schemas.microsoft.com/office/drawing/2014/main" id="{BC251B1E-1E59-8916-329B-EF2BDD7CCDA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15000"/>
            <a:ext cx="533400" cy="533400"/>
            <a:chOff x="1824" y="2736"/>
            <a:chExt cx="336" cy="336"/>
          </a:xfrm>
        </p:grpSpPr>
        <p:sp>
          <p:nvSpPr>
            <p:cNvPr id="72732" name="Oval 21">
              <a:extLst>
                <a:ext uri="{FF2B5EF4-FFF2-40B4-BE49-F238E27FC236}">
                  <a16:creationId xmlns:a16="http://schemas.microsoft.com/office/drawing/2014/main" id="{4846938B-D8B8-9BFF-39E5-115AA63D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33" name="Text Box 22">
              <a:extLst>
                <a:ext uri="{FF2B5EF4-FFF2-40B4-BE49-F238E27FC236}">
                  <a16:creationId xmlns:a16="http://schemas.microsoft.com/office/drawing/2014/main" id="{51860898-8541-5066-1739-B4EA566C9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72722" name="Text Box 23">
            <a:extLst>
              <a:ext uri="{FF2B5EF4-FFF2-40B4-BE49-F238E27FC236}">
                <a16:creationId xmlns:a16="http://schemas.microsoft.com/office/drawing/2014/main" id="{509ED0ED-76C2-7448-7DEA-5BEA84EFA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32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72723" name="Text Box 24">
            <a:extLst>
              <a:ext uri="{FF2B5EF4-FFF2-40B4-BE49-F238E27FC236}">
                <a16:creationId xmlns:a16="http://schemas.microsoft.com/office/drawing/2014/main" id="{A2E3E9D8-B8DE-FB7B-5C4D-16FFF79D8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32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20</a:t>
            </a:r>
          </a:p>
        </p:txBody>
      </p:sp>
      <p:grpSp>
        <p:nvGrpSpPr>
          <p:cNvPr id="72724" name="Group 25">
            <a:extLst>
              <a:ext uri="{FF2B5EF4-FFF2-40B4-BE49-F238E27FC236}">
                <a16:creationId xmlns:a16="http://schemas.microsoft.com/office/drawing/2014/main" id="{87D8B136-A479-4E1F-E23B-0297D5CE73C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724400"/>
            <a:ext cx="533400" cy="533400"/>
            <a:chOff x="1824" y="2736"/>
            <a:chExt cx="336" cy="336"/>
          </a:xfrm>
        </p:grpSpPr>
        <p:sp>
          <p:nvSpPr>
            <p:cNvPr id="72730" name="Oval 26">
              <a:extLst>
                <a:ext uri="{FF2B5EF4-FFF2-40B4-BE49-F238E27FC236}">
                  <a16:creationId xmlns:a16="http://schemas.microsoft.com/office/drawing/2014/main" id="{ADAFDCAC-5EA2-312D-C2AD-F9512AE8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731" name="Text Box 27">
              <a:extLst>
                <a:ext uri="{FF2B5EF4-FFF2-40B4-BE49-F238E27FC236}">
                  <a16:creationId xmlns:a16="http://schemas.microsoft.com/office/drawing/2014/main" id="{A6FFF04C-543F-932F-1B83-D1788978E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sp>
        <p:nvSpPr>
          <p:cNvPr id="72725" name="Line 28">
            <a:extLst>
              <a:ext uri="{FF2B5EF4-FFF2-40B4-BE49-F238E27FC236}">
                <a16:creationId xmlns:a16="http://schemas.microsoft.com/office/drawing/2014/main" id="{3CCBF483-26DE-D414-98B2-80921C953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18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6" name="Text Box 29">
            <a:extLst>
              <a:ext uri="{FF2B5EF4-FFF2-40B4-BE49-F238E27FC236}">
                <a16:creationId xmlns:a16="http://schemas.microsoft.com/office/drawing/2014/main" id="{B5B32002-528D-0BE0-779F-92DF98865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257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23</a:t>
            </a:r>
          </a:p>
        </p:txBody>
      </p:sp>
      <p:sp>
        <p:nvSpPr>
          <p:cNvPr id="72727" name="Line 30">
            <a:extLst>
              <a:ext uri="{FF2B5EF4-FFF2-40B4-BE49-F238E27FC236}">
                <a16:creationId xmlns:a16="http://schemas.microsoft.com/office/drawing/2014/main" id="{7C92B0B3-948C-D6F7-3AAE-B96017317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81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07" name="Line 31">
            <a:extLst>
              <a:ext uri="{FF2B5EF4-FFF2-40B4-BE49-F238E27FC236}">
                <a16:creationId xmlns:a16="http://schemas.microsoft.com/office/drawing/2014/main" id="{8066BF9F-E46B-3283-1357-1486D7882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08" name="Text Box 32">
            <a:extLst>
              <a:ext uri="{FF2B5EF4-FFF2-40B4-BE49-F238E27FC236}">
                <a16:creationId xmlns:a16="http://schemas.microsoft.com/office/drawing/2014/main" id="{44239E90-8B67-94E3-0C49-D8E6786D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81400"/>
            <a:ext cx="2286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merging with this node will incur an additional cost of 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2" descr="huffman">
            <a:extLst>
              <a:ext uri="{FF2B5EF4-FFF2-40B4-BE49-F238E27FC236}">
                <a16:creationId xmlns:a16="http://schemas.microsoft.com/office/drawing/2014/main" id="{294A3035-7358-DB24-0C22-7AD85B43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4191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8003" name="Group 3">
            <a:extLst>
              <a:ext uri="{FF2B5EF4-FFF2-40B4-BE49-F238E27FC236}">
                <a16:creationId xmlns:a16="http://schemas.microsoft.com/office/drawing/2014/main" id="{61208EEA-F74A-72CC-F70D-C30184636F01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5334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741" name="Text Box 14">
            <a:extLst>
              <a:ext uri="{FF2B5EF4-FFF2-40B4-BE49-F238E27FC236}">
                <a16:creationId xmlns:a16="http://schemas.microsoft.com/office/drawing/2014/main" id="{74E30058-5110-A53F-BAC3-E5F8BA9A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Heap</a:t>
            </a:r>
          </a:p>
        </p:txBody>
      </p:sp>
      <p:sp>
        <p:nvSpPr>
          <p:cNvPr id="73742" name="Line 15">
            <a:extLst>
              <a:ext uri="{FF2B5EF4-FFF2-40B4-BE49-F238E27FC236}">
                <a16:creationId xmlns:a16="http://schemas.microsoft.com/office/drawing/2014/main" id="{13E40386-BE4D-92E7-740A-3F70B49D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Text Box 16">
            <a:extLst>
              <a:ext uri="{FF2B5EF4-FFF2-40B4-BE49-F238E27FC236}">
                <a16:creationId xmlns:a16="http://schemas.microsoft.com/office/drawing/2014/main" id="{99FF98CB-15A2-A20E-B6F1-5EB3AE1F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1905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BCD	 60</a:t>
            </a:r>
            <a:br>
              <a:rPr lang="en-US" altLang="en-US" sz="3200">
                <a:solidFill>
                  <a:srgbClr val="0000FF"/>
                </a:solidFill>
              </a:rPr>
            </a:br>
            <a:r>
              <a:rPr lang="en-US" altLang="en-US" sz="3200">
                <a:solidFill>
                  <a:srgbClr val="0000FF"/>
                </a:solidFill>
              </a:rPr>
              <a:t>A	 70</a:t>
            </a:r>
          </a:p>
        </p:txBody>
      </p:sp>
      <p:grpSp>
        <p:nvGrpSpPr>
          <p:cNvPr id="73744" name="Group 17">
            <a:extLst>
              <a:ext uri="{FF2B5EF4-FFF2-40B4-BE49-F238E27FC236}">
                <a16:creationId xmlns:a16="http://schemas.microsoft.com/office/drawing/2014/main" id="{772395B0-0280-F299-7420-A3F5F016969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715000"/>
            <a:ext cx="533400" cy="533400"/>
            <a:chOff x="1824" y="2736"/>
            <a:chExt cx="336" cy="336"/>
          </a:xfrm>
        </p:grpSpPr>
        <p:sp>
          <p:nvSpPr>
            <p:cNvPr id="73766" name="Oval 18">
              <a:extLst>
                <a:ext uri="{FF2B5EF4-FFF2-40B4-BE49-F238E27FC236}">
                  <a16:creationId xmlns:a16="http://schemas.microsoft.com/office/drawing/2014/main" id="{315C1FB0-DAC5-78AE-0170-24A66513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67" name="Text Box 19">
              <a:extLst>
                <a:ext uri="{FF2B5EF4-FFF2-40B4-BE49-F238E27FC236}">
                  <a16:creationId xmlns:a16="http://schemas.microsoft.com/office/drawing/2014/main" id="{D318F9AB-2267-8C87-A1A2-2252996EC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73745" name="Group 20">
            <a:extLst>
              <a:ext uri="{FF2B5EF4-FFF2-40B4-BE49-F238E27FC236}">
                <a16:creationId xmlns:a16="http://schemas.microsoft.com/office/drawing/2014/main" id="{0B40A24C-A28C-D5C6-CB63-FEF918B6A86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15000"/>
            <a:ext cx="533400" cy="533400"/>
            <a:chOff x="1824" y="2736"/>
            <a:chExt cx="336" cy="336"/>
          </a:xfrm>
        </p:grpSpPr>
        <p:sp>
          <p:nvSpPr>
            <p:cNvPr id="73764" name="Oval 21">
              <a:extLst>
                <a:ext uri="{FF2B5EF4-FFF2-40B4-BE49-F238E27FC236}">
                  <a16:creationId xmlns:a16="http://schemas.microsoft.com/office/drawing/2014/main" id="{C2B8BCE5-25DE-4EB9-AAA9-4980700E5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65" name="Text Box 22">
              <a:extLst>
                <a:ext uri="{FF2B5EF4-FFF2-40B4-BE49-F238E27FC236}">
                  <a16:creationId xmlns:a16="http://schemas.microsoft.com/office/drawing/2014/main" id="{5C46C4EA-3C97-8706-D345-B34613107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73746" name="Text Box 23">
            <a:extLst>
              <a:ext uri="{FF2B5EF4-FFF2-40B4-BE49-F238E27FC236}">
                <a16:creationId xmlns:a16="http://schemas.microsoft.com/office/drawing/2014/main" id="{1854F06F-87E5-0224-378D-FB4B0D662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32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73747" name="Text Box 24">
            <a:extLst>
              <a:ext uri="{FF2B5EF4-FFF2-40B4-BE49-F238E27FC236}">
                <a16:creationId xmlns:a16="http://schemas.microsoft.com/office/drawing/2014/main" id="{15948EDA-D9AE-ACAA-9798-2D8BE6C3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32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20</a:t>
            </a:r>
          </a:p>
        </p:txBody>
      </p:sp>
      <p:grpSp>
        <p:nvGrpSpPr>
          <p:cNvPr id="73748" name="Group 25">
            <a:extLst>
              <a:ext uri="{FF2B5EF4-FFF2-40B4-BE49-F238E27FC236}">
                <a16:creationId xmlns:a16="http://schemas.microsoft.com/office/drawing/2014/main" id="{453D7B2D-B3D5-702A-311D-5AC64E75718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724400"/>
            <a:ext cx="533400" cy="533400"/>
            <a:chOff x="1824" y="2736"/>
            <a:chExt cx="336" cy="336"/>
          </a:xfrm>
        </p:grpSpPr>
        <p:sp>
          <p:nvSpPr>
            <p:cNvPr id="73762" name="Oval 26">
              <a:extLst>
                <a:ext uri="{FF2B5EF4-FFF2-40B4-BE49-F238E27FC236}">
                  <a16:creationId xmlns:a16="http://schemas.microsoft.com/office/drawing/2014/main" id="{EE1492E3-A94C-C8C0-903A-63E3903F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63" name="Text Box 27">
              <a:extLst>
                <a:ext uri="{FF2B5EF4-FFF2-40B4-BE49-F238E27FC236}">
                  <a16:creationId xmlns:a16="http://schemas.microsoft.com/office/drawing/2014/main" id="{CB9E2905-F06C-9E79-F12E-6264866B5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sp>
        <p:nvSpPr>
          <p:cNvPr id="73749" name="Line 28">
            <a:extLst>
              <a:ext uri="{FF2B5EF4-FFF2-40B4-BE49-F238E27FC236}">
                <a16:creationId xmlns:a16="http://schemas.microsoft.com/office/drawing/2014/main" id="{F1E8E1A3-A72D-59A6-9306-A6672B85B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18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0" name="Text Box 29">
            <a:extLst>
              <a:ext uri="{FF2B5EF4-FFF2-40B4-BE49-F238E27FC236}">
                <a16:creationId xmlns:a16="http://schemas.microsoft.com/office/drawing/2014/main" id="{F9758E68-1ED4-EF44-C032-ABE6F313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257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23</a:t>
            </a:r>
          </a:p>
        </p:txBody>
      </p:sp>
      <p:sp>
        <p:nvSpPr>
          <p:cNvPr id="73751" name="Line 30">
            <a:extLst>
              <a:ext uri="{FF2B5EF4-FFF2-40B4-BE49-F238E27FC236}">
                <a16:creationId xmlns:a16="http://schemas.microsoft.com/office/drawing/2014/main" id="{2F3BEA67-7DC2-3763-F1E7-CEA2F5AAE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81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52" name="Group 31">
            <a:extLst>
              <a:ext uri="{FF2B5EF4-FFF2-40B4-BE49-F238E27FC236}">
                <a16:creationId xmlns:a16="http://schemas.microsoft.com/office/drawing/2014/main" id="{417AB069-6DF3-EE99-381D-27B6F4292A2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657600"/>
            <a:ext cx="533400" cy="533400"/>
            <a:chOff x="1824" y="2736"/>
            <a:chExt cx="336" cy="336"/>
          </a:xfrm>
        </p:grpSpPr>
        <p:sp>
          <p:nvSpPr>
            <p:cNvPr id="73760" name="Oval 32">
              <a:extLst>
                <a:ext uri="{FF2B5EF4-FFF2-40B4-BE49-F238E27FC236}">
                  <a16:creationId xmlns:a16="http://schemas.microsoft.com/office/drawing/2014/main" id="{645B4E33-6A30-3B7C-9091-7B609CFE0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61" name="Text Box 33">
              <a:extLst>
                <a:ext uri="{FF2B5EF4-FFF2-40B4-BE49-F238E27FC236}">
                  <a16:creationId xmlns:a16="http://schemas.microsoft.com/office/drawing/2014/main" id="{C0BB3CDD-BFE7-1115-C7AF-8E7D4F94A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73753" name="Group 34">
            <a:extLst>
              <a:ext uri="{FF2B5EF4-FFF2-40B4-BE49-F238E27FC236}">
                <a16:creationId xmlns:a16="http://schemas.microsoft.com/office/drawing/2014/main" id="{29B5A306-E22B-0887-843F-07587A6A4DC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724400"/>
            <a:ext cx="533400" cy="533400"/>
            <a:chOff x="1824" y="2736"/>
            <a:chExt cx="336" cy="336"/>
          </a:xfrm>
        </p:grpSpPr>
        <p:sp>
          <p:nvSpPr>
            <p:cNvPr id="73758" name="Oval 35">
              <a:extLst>
                <a:ext uri="{FF2B5EF4-FFF2-40B4-BE49-F238E27FC236}">
                  <a16:creationId xmlns:a16="http://schemas.microsoft.com/office/drawing/2014/main" id="{DF86B731-6466-76F4-ED55-AC39A695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59" name="Text Box 36">
              <a:extLst>
                <a:ext uri="{FF2B5EF4-FFF2-40B4-BE49-F238E27FC236}">
                  <a16:creationId xmlns:a16="http://schemas.microsoft.com/office/drawing/2014/main" id="{367F0952-F3D5-C531-5000-379873ABA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73754" name="Line 37">
            <a:extLst>
              <a:ext uri="{FF2B5EF4-FFF2-40B4-BE49-F238E27FC236}">
                <a16:creationId xmlns:a16="http://schemas.microsoft.com/office/drawing/2014/main" id="{168BF61D-782A-36A5-A405-C4026B4992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5" name="Line 39">
            <a:extLst>
              <a:ext uri="{FF2B5EF4-FFF2-40B4-BE49-F238E27FC236}">
                <a16:creationId xmlns:a16="http://schemas.microsoft.com/office/drawing/2014/main" id="{2F616C54-FF61-0454-A004-F95FC1880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Text Box 40">
            <a:extLst>
              <a:ext uri="{FF2B5EF4-FFF2-40B4-BE49-F238E27FC236}">
                <a16:creationId xmlns:a16="http://schemas.microsoft.com/office/drawing/2014/main" id="{D76363B1-A45F-5997-BD50-85063689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37</a:t>
            </a:r>
          </a:p>
        </p:txBody>
      </p:sp>
      <p:sp>
        <p:nvSpPr>
          <p:cNvPr id="73757" name="Text Box 41">
            <a:extLst>
              <a:ext uri="{FF2B5EF4-FFF2-40B4-BE49-F238E27FC236}">
                <a16:creationId xmlns:a16="http://schemas.microsoft.com/office/drawing/2014/main" id="{BE89D086-D788-684C-787E-FBFAD878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91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60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AD36AC0-7D59-2787-A257-CA33F090E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Horn formula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4EF82FE-C854-EAEE-5C58-2DAA5A7D0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3462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/>
              <a:t>A horn formula is a </a:t>
            </a:r>
            <a:r>
              <a:rPr lang="en-US" altLang="en-US" sz="3200" dirty="0"/>
              <a:t>set of </a:t>
            </a:r>
            <a:r>
              <a:rPr lang="en-US" altLang="en-US" sz="3200" b="1" dirty="0">
                <a:solidFill>
                  <a:srgbClr val="0000FF"/>
                </a:solidFill>
              </a:rPr>
              <a:t>implications</a:t>
            </a:r>
            <a:r>
              <a:rPr lang="en-US" altLang="en-US" sz="3200" dirty="0"/>
              <a:t> and negative clauses</a:t>
            </a:r>
            <a:r>
              <a:rPr lang="en-US" altLang="en-US" dirty="0"/>
              <a:t>: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22E426D7-229B-6961-83EC-B5CC980E7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451066"/>
              </p:ext>
            </p:extLst>
          </p:nvPr>
        </p:nvGraphicFramePr>
        <p:xfrm>
          <a:off x="1676400" y="3306763"/>
          <a:ext cx="11128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23100" imgH="3505200" progId="Equation.3">
                  <p:embed/>
                </p:oleObj>
              </mc:Choice>
              <mc:Fallback>
                <p:oleObj name="Equation" r:id="rId2" imgW="7023100" imgH="3505200" progId="Equation.3">
                  <p:embed/>
                  <p:pic>
                    <p:nvPicPr>
                      <p:cNvPr id="20483" name="Object 4">
                        <a:extLst>
                          <a:ext uri="{FF2B5EF4-FFF2-40B4-BE49-F238E27FC236}">
                            <a16:creationId xmlns:a16="http://schemas.microsoft.com/office/drawing/2014/main" id="{22E426D7-229B-6961-83EC-B5CC980E7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06763"/>
                        <a:ext cx="11128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AD5AAA50-30D2-D3AF-2F31-8FAFC0DE7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191000"/>
          <a:ext cx="1158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15200" imgH="4102100" progId="Equation.3">
                  <p:embed/>
                </p:oleObj>
              </mc:Choice>
              <mc:Fallback>
                <p:oleObj name="Equation" r:id="rId4" imgW="7315200" imgH="4102100" progId="Equation.3">
                  <p:embed/>
                  <p:pic>
                    <p:nvPicPr>
                      <p:cNvPr id="20484" name="Object 5">
                        <a:extLst>
                          <a:ext uri="{FF2B5EF4-FFF2-40B4-BE49-F238E27FC236}">
                            <a16:creationId xmlns:a16="http://schemas.microsoft.com/office/drawing/2014/main" id="{AD5AAA50-30D2-D3AF-2F31-8FAFC0DE7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1158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188B4C24-56A0-D198-744E-2943BDB9D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2013" y="3276600"/>
          <a:ext cx="23161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30400" imgH="3505200" progId="Equation.3">
                  <p:embed/>
                </p:oleObj>
              </mc:Choice>
              <mc:Fallback>
                <p:oleObj name="Equation" r:id="rId6" imgW="14630400" imgH="3505200" progId="Equation.3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188B4C24-56A0-D198-744E-2943BDB9D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3276600"/>
                        <a:ext cx="23161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1D2505E2-7E1D-7CC2-3A84-25271DAB8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152900"/>
          <a:ext cx="21320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0" imgH="4394200" progId="Equation.3">
                  <p:embed/>
                </p:oleObj>
              </mc:Choice>
              <mc:Fallback>
                <p:oleObj name="Equation" r:id="rId8" imgW="13462000" imgH="4394200" progId="Equation.3">
                  <p:embed/>
                  <p:pic>
                    <p:nvPicPr>
                      <p:cNvPr id="20486" name="Object 7">
                        <a:extLst>
                          <a:ext uri="{FF2B5EF4-FFF2-40B4-BE49-F238E27FC236}">
                            <a16:creationId xmlns:a16="http://schemas.microsoft.com/office/drawing/2014/main" id="{1D2505E2-7E1D-7CC2-3A84-25271DAB8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52900"/>
                        <a:ext cx="21320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9D24AC0-A636-8DD2-E7E0-81361BF0BA5A}"/>
              </a:ext>
            </a:extLst>
          </p:cNvPr>
          <p:cNvSpPr/>
          <p:nvPr/>
        </p:nvSpPr>
        <p:spPr>
          <a:xfrm>
            <a:off x="1447800" y="3276600"/>
            <a:ext cx="1524000" cy="685800"/>
          </a:xfrm>
          <a:prstGeom prst="rect">
            <a:avLst/>
          </a:prstGeom>
          <a:solidFill>
            <a:srgbClr val="0000FF">
              <a:alpha val="1710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71EBCD-6A07-DAA6-C3F4-8C7866179473}"/>
              </a:ext>
            </a:extLst>
          </p:cNvPr>
          <p:cNvSpPr/>
          <p:nvPr/>
        </p:nvSpPr>
        <p:spPr>
          <a:xfrm>
            <a:off x="1406799" y="4152900"/>
            <a:ext cx="1524000" cy="685800"/>
          </a:xfrm>
          <a:prstGeom prst="rect">
            <a:avLst/>
          </a:prstGeom>
          <a:solidFill>
            <a:srgbClr val="0000FF">
              <a:alpha val="1710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9301D-7923-C725-A80B-CC0E72D20406}"/>
              </a:ext>
            </a:extLst>
          </p:cNvPr>
          <p:cNvSpPr/>
          <p:nvPr/>
        </p:nvSpPr>
        <p:spPr>
          <a:xfrm>
            <a:off x="4653457" y="3241675"/>
            <a:ext cx="2316162" cy="685800"/>
          </a:xfrm>
          <a:prstGeom prst="rect">
            <a:avLst/>
          </a:prstGeom>
          <a:solidFill>
            <a:srgbClr val="0000FF">
              <a:alpha val="1710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89235-2C37-2BFE-E3EB-98B94A275C9A}"/>
              </a:ext>
            </a:extLst>
          </p:cNvPr>
          <p:cNvSpPr txBox="1"/>
          <p:nvPr/>
        </p:nvSpPr>
        <p:spPr>
          <a:xfrm>
            <a:off x="659183" y="5449887"/>
            <a:ext cx="4543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LHS: positive literals </a:t>
            </a:r>
            <a:r>
              <a:rPr lang="en-US" sz="2800" dirty="0" err="1">
                <a:solidFill>
                  <a:srgbClr val="0000FF"/>
                </a:solidFill>
              </a:rPr>
              <a:t>anded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RHS: single positive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77CB4-2158-05E5-F7B0-44E46742811B}"/>
                  </a:ext>
                </a:extLst>
              </p:cNvPr>
              <p:cNvSpPr txBox="1"/>
              <p:nvPr/>
            </p:nvSpPr>
            <p:spPr>
              <a:xfrm>
                <a:off x="6400800" y="4988222"/>
                <a:ext cx="18773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77CB4-2158-05E5-F7B0-44E46742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988222"/>
                <a:ext cx="1877373" cy="461665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0E0C9C-DBA3-4523-B746-B66131ACCBA9}"/>
              </a:ext>
            </a:extLst>
          </p:cNvPr>
          <p:cNvCxnSpPr>
            <a:cxnSpLocks/>
          </p:cNvCxnSpPr>
          <p:nvPr/>
        </p:nvCxnSpPr>
        <p:spPr>
          <a:xfrm>
            <a:off x="6781800" y="5118249"/>
            <a:ext cx="0" cy="166355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162D6A-1DAE-DDDD-04A5-9767395BC22C}"/>
              </a:ext>
            </a:extLst>
          </p:cNvPr>
          <p:cNvCxnSpPr>
            <a:cxnSpLocks/>
          </p:cNvCxnSpPr>
          <p:nvPr/>
        </p:nvCxnSpPr>
        <p:spPr>
          <a:xfrm>
            <a:off x="7162800" y="5095164"/>
            <a:ext cx="0" cy="166355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B5752-B164-B61C-87CC-91D9AB49E73E}"/>
              </a:ext>
            </a:extLst>
          </p:cNvPr>
          <p:cNvCxnSpPr>
            <a:cxnSpLocks/>
          </p:cNvCxnSpPr>
          <p:nvPr/>
        </p:nvCxnSpPr>
        <p:spPr>
          <a:xfrm>
            <a:off x="6400800" y="5449887"/>
            <a:ext cx="1752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75E230-DE83-16DD-6C42-7848B9E3CE7A}"/>
              </a:ext>
            </a:extLst>
          </p:cNvPr>
          <p:cNvSpPr txBox="1"/>
          <p:nvPr/>
        </p:nvSpPr>
        <p:spPr>
          <a:xfrm>
            <a:off x="6393781" y="5492840"/>
            <a:ext cx="32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9EE47-5D37-A858-C7D3-77F9819ED2C2}"/>
              </a:ext>
            </a:extLst>
          </p:cNvPr>
          <p:cNvSpPr txBox="1"/>
          <p:nvPr/>
        </p:nvSpPr>
        <p:spPr>
          <a:xfrm>
            <a:off x="6788505" y="5504136"/>
            <a:ext cx="32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9184B-1759-7EF8-10CD-078F0E480A29}"/>
              </a:ext>
            </a:extLst>
          </p:cNvPr>
          <p:cNvSpPr txBox="1"/>
          <p:nvPr/>
        </p:nvSpPr>
        <p:spPr>
          <a:xfrm>
            <a:off x="7509056" y="5498990"/>
            <a:ext cx="32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  <a:p>
            <a:r>
              <a:rPr lang="en-US" dirty="0"/>
              <a:t>F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51482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2" descr="huffman">
            <a:extLst>
              <a:ext uri="{FF2B5EF4-FFF2-40B4-BE49-F238E27FC236}">
                <a16:creationId xmlns:a16="http://schemas.microsoft.com/office/drawing/2014/main" id="{15D7C78F-01E4-69DA-0291-3F305FF1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4191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9027" name="Group 3">
            <a:extLst>
              <a:ext uri="{FF2B5EF4-FFF2-40B4-BE49-F238E27FC236}">
                <a16:creationId xmlns:a16="http://schemas.microsoft.com/office/drawing/2014/main" id="{AE9445BE-B578-FC32-C892-89EE8052B09C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5334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765" name="Text Box 14">
            <a:extLst>
              <a:ext uri="{FF2B5EF4-FFF2-40B4-BE49-F238E27FC236}">
                <a16:creationId xmlns:a16="http://schemas.microsoft.com/office/drawing/2014/main" id="{987D9FDE-12A3-581B-AB83-387F29980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Heap</a:t>
            </a:r>
          </a:p>
        </p:txBody>
      </p:sp>
      <p:sp>
        <p:nvSpPr>
          <p:cNvPr id="74766" name="Line 15">
            <a:extLst>
              <a:ext uri="{FF2B5EF4-FFF2-40B4-BE49-F238E27FC236}">
                <a16:creationId xmlns:a16="http://schemas.microsoft.com/office/drawing/2014/main" id="{F232B8FC-41C6-47C7-D1A4-BF3590157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Text Box 16">
            <a:extLst>
              <a:ext uri="{FF2B5EF4-FFF2-40B4-BE49-F238E27FC236}">
                <a16:creationId xmlns:a16="http://schemas.microsoft.com/office/drawing/2014/main" id="{94D5FFC6-D32A-9D97-DC07-897A0F36C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ABCD 130</a:t>
            </a:r>
            <a:endParaRPr lang="en-US" altLang="en-US" sz="3200">
              <a:solidFill>
                <a:srgbClr val="0000FF"/>
              </a:solidFill>
            </a:endParaRPr>
          </a:p>
        </p:txBody>
      </p:sp>
      <p:grpSp>
        <p:nvGrpSpPr>
          <p:cNvPr id="74768" name="Group 17">
            <a:extLst>
              <a:ext uri="{FF2B5EF4-FFF2-40B4-BE49-F238E27FC236}">
                <a16:creationId xmlns:a16="http://schemas.microsoft.com/office/drawing/2014/main" id="{734FE002-0C0E-B1EA-733D-0A45C1E7130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715000"/>
            <a:ext cx="533400" cy="533400"/>
            <a:chOff x="1824" y="2736"/>
            <a:chExt cx="336" cy="336"/>
          </a:xfrm>
        </p:grpSpPr>
        <p:sp>
          <p:nvSpPr>
            <p:cNvPr id="74799" name="Oval 18">
              <a:extLst>
                <a:ext uri="{FF2B5EF4-FFF2-40B4-BE49-F238E27FC236}">
                  <a16:creationId xmlns:a16="http://schemas.microsoft.com/office/drawing/2014/main" id="{9EB40237-C738-9A81-2A5B-AC38EDD44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800" name="Text Box 19">
              <a:extLst>
                <a:ext uri="{FF2B5EF4-FFF2-40B4-BE49-F238E27FC236}">
                  <a16:creationId xmlns:a16="http://schemas.microsoft.com/office/drawing/2014/main" id="{175F10BF-76EE-5C63-9706-C34030573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74769" name="Group 20">
            <a:extLst>
              <a:ext uri="{FF2B5EF4-FFF2-40B4-BE49-F238E27FC236}">
                <a16:creationId xmlns:a16="http://schemas.microsoft.com/office/drawing/2014/main" id="{3A1DEFA5-3C09-80C6-F21A-9D58D7E0C93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715000"/>
            <a:ext cx="533400" cy="533400"/>
            <a:chOff x="1824" y="2736"/>
            <a:chExt cx="336" cy="336"/>
          </a:xfrm>
        </p:grpSpPr>
        <p:sp>
          <p:nvSpPr>
            <p:cNvPr id="74797" name="Oval 21">
              <a:extLst>
                <a:ext uri="{FF2B5EF4-FFF2-40B4-BE49-F238E27FC236}">
                  <a16:creationId xmlns:a16="http://schemas.microsoft.com/office/drawing/2014/main" id="{A58115E7-2160-8909-13A9-96A7A671B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798" name="Text Box 22">
              <a:extLst>
                <a:ext uri="{FF2B5EF4-FFF2-40B4-BE49-F238E27FC236}">
                  <a16:creationId xmlns:a16="http://schemas.microsoft.com/office/drawing/2014/main" id="{7464AB86-6F47-2E02-EAEA-B69ABC1FD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74770" name="Text Box 23">
            <a:extLst>
              <a:ext uri="{FF2B5EF4-FFF2-40B4-BE49-F238E27FC236}">
                <a16:creationId xmlns:a16="http://schemas.microsoft.com/office/drawing/2014/main" id="{26EEA911-257B-C9C6-7E81-839066194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32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74771" name="Text Box 24">
            <a:extLst>
              <a:ext uri="{FF2B5EF4-FFF2-40B4-BE49-F238E27FC236}">
                <a16:creationId xmlns:a16="http://schemas.microsoft.com/office/drawing/2014/main" id="{18004EBA-A44E-8D57-184A-221E7FA62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324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20</a:t>
            </a:r>
          </a:p>
        </p:txBody>
      </p:sp>
      <p:grpSp>
        <p:nvGrpSpPr>
          <p:cNvPr id="74772" name="Group 25">
            <a:extLst>
              <a:ext uri="{FF2B5EF4-FFF2-40B4-BE49-F238E27FC236}">
                <a16:creationId xmlns:a16="http://schemas.microsoft.com/office/drawing/2014/main" id="{C71F1668-17CB-1826-207A-B9BFDF3524E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724400"/>
            <a:ext cx="533400" cy="533400"/>
            <a:chOff x="1824" y="2736"/>
            <a:chExt cx="336" cy="336"/>
          </a:xfrm>
        </p:grpSpPr>
        <p:sp>
          <p:nvSpPr>
            <p:cNvPr id="74795" name="Oval 26">
              <a:extLst>
                <a:ext uri="{FF2B5EF4-FFF2-40B4-BE49-F238E27FC236}">
                  <a16:creationId xmlns:a16="http://schemas.microsoft.com/office/drawing/2014/main" id="{2F4F7BA8-39D3-102C-3284-B00F2B845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796" name="Text Box 27">
              <a:extLst>
                <a:ext uri="{FF2B5EF4-FFF2-40B4-BE49-F238E27FC236}">
                  <a16:creationId xmlns:a16="http://schemas.microsoft.com/office/drawing/2014/main" id="{795061DB-D7C3-6EF2-2306-D512C46E9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sp>
        <p:nvSpPr>
          <p:cNvPr id="74773" name="Line 28">
            <a:extLst>
              <a:ext uri="{FF2B5EF4-FFF2-40B4-BE49-F238E27FC236}">
                <a16:creationId xmlns:a16="http://schemas.microsoft.com/office/drawing/2014/main" id="{BB89B669-A52E-B67C-1931-290E68A56D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181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4" name="Text Box 29">
            <a:extLst>
              <a:ext uri="{FF2B5EF4-FFF2-40B4-BE49-F238E27FC236}">
                <a16:creationId xmlns:a16="http://schemas.microsoft.com/office/drawing/2014/main" id="{A15762C4-75F6-91EE-2E3E-BB3F3118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257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23</a:t>
            </a:r>
          </a:p>
        </p:txBody>
      </p:sp>
      <p:sp>
        <p:nvSpPr>
          <p:cNvPr id="74775" name="Line 30">
            <a:extLst>
              <a:ext uri="{FF2B5EF4-FFF2-40B4-BE49-F238E27FC236}">
                <a16:creationId xmlns:a16="http://schemas.microsoft.com/office/drawing/2014/main" id="{86379F7D-E435-FEFD-DA29-3000F0425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81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76" name="Group 31">
            <a:extLst>
              <a:ext uri="{FF2B5EF4-FFF2-40B4-BE49-F238E27FC236}">
                <a16:creationId xmlns:a16="http://schemas.microsoft.com/office/drawing/2014/main" id="{372F3068-94BB-3116-4F7C-F904301BF0A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657600"/>
            <a:ext cx="533400" cy="533400"/>
            <a:chOff x="1824" y="2736"/>
            <a:chExt cx="336" cy="336"/>
          </a:xfrm>
        </p:grpSpPr>
        <p:sp>
          <p:nvSpPr>
            <p:cNvPr id="74793" name="Oval 32">
              <a:extLst>
                <a:ext uri="{FF2B5EF4-FFF2-40B4-BE49-F238E27FC236}">
                  <a16:creationId xmlns:a16="http://schemas.microsoft.com/office/drawing/2014/main" id="{51CD256A-D372-BAE6-B6EC-453977CE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794" name="Text Box 33">
              <a:extLst>
                <a:ext uri="{FF2B5EF4-FFF2-40B4-BE49-F238E27FC236}">
                  <a16:creationId xmlns:a16="http://schemas.microsoft.com/office/drawing/2014/main" id="{A1FDD9D1-A718-6A7D-75DE-52FD6B590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74777" name="Group 34">
            <a:extLst>
              <a:ext uri="{FF2B5EF4-FFF2-40B4-BE49-F238E27FC236}">
                <a16:creationId xmlns:a16="http://schemas.microsoft.com/office/drawing/2014/main" id="{70048C8E-34F0-B28D-4367-C66D3F8CD9B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724400"/>
            <a:ext cx="533400" cy="533400"/>
            <a:chOff x="1824" y="2736"/>
            <a:chExt cx="336" cy="336"/>
          </a:xfrm>
        </p:grpSpPr>
        <p:sp>
          <p:nvSpPr>
            <p:cNvPr id="74791" name="Oval 35">
              <a:extLst>
                <a:ext uri="{FF2B5EF4-FFF2-40B4-BE49-F238E27FC236}">
                  <a16:creationId xmlns:a16="http://schemas.microsoft.com/office/drawing/2014/main" id="{5EB19302-A2C0-D757-A4D7-C6C32B4DF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792" name="Text Box 36">
              <a:extLst>
                <a:ext uri="{FF2B5EF4-FFF2-40B4-BE49-F238E27FC236}">
                  <a16:creationId xmlns:a16="http://schemas.microsoft.com/office/drawing/2014/main" id="{A4EB3C1B-6D89-2490-C46E-9751ED8FA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74778" name="Line 37">
            <a:extLst>
              <a:ext uri="{FF2B5EF4-FFF2-40B4-BE49-F238E27FC236}">
                <a16:creationId xmlns:a16="http://schemas.microsoft.com/office/drawing/2014/main" id="{3A30B91D-C915-C1A6-094C-17E2F4107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9" name="Line 38">
            <a:extLst>
              <a:ext uri="{FF2B5EF4-FFF2-40B4-BE49-F238E27FC236}">
                <a16:creationId xmlns:a16="http://schemas.microsoft.com/office/drawing/2014/main" id="{074B86DB-33D7-82D5-11BC-D4C56EF4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14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0" name="Text Box 39">
            <a:extLst>
              <a:ext uri="{FF2B5EF4-FFF2-40B4-BE49-F238E27FC236}">
                <a16:creationId xmlns:a16="http://schemas.microsoft.com/office/drawing/2014/main" id="{6FCDC95D-61F5-D798-658F-619B20EE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37</a:t>
            </a:r>
          </a:p>
        </p:txBody>
      </p:sp>
      <p:sp>
        <p:nvSpPr>
          <p:cNvPr id="74781" name="Text Box 40">
            <a:extLst>
              <a:ext uri="{FF2B5EF4-FFF2-40B4-BE49-F238E27FC236}">
                <a16:creationId xmlns:a16="http://schemas.microsoft.com/office/drawing/2014/main" id="{B05F553F-433F-4A09-A8C0-74074A83E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91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60</a:t>
            </a:r>
          </a:p>
        </p:txBody>
      </p:sp>
      <p:grpSp>
        <p:nvGrpSpPr>
          <p:cNvPr id="74782" name="Group 41">
            <a:extLst>
              <a:ext uri="{FF2B5EF4-FFF2-40B4-BE49-F238E27FC236}">
                <a16:creationId xmlns:a16="http://schemas.microsoft.com/office/drawing/2014/main" id="{DEEDE6C2-8ED3-0C2B-BBF0-F64C4892CEB2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2614613"/>
            <a:ext cx="533400" cy="533400"/>
            <a:chOff x="1824" y="2736"/>
            <a:chExt cx="336" cy="336"/>
          </a:xfrm>
        </p:grpSpPr>
        <p:sp>
          <p:nvSpPr>
            <p:cNvPr id="74789" name="Oval 42">
              <a:extLst>
                <a:ext uri="{FF2B5EF4-FFF2-40B4-BE49-F238E27FC236}">
                  <a16:creationId xmlns:a16="http://schemas.microsoft.com/office/drawing/2014/main" id="{0979D02E-EF34-EA81-3540-908E8078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790" name="Text Box 43">
              <a:extLst>
                <a:ext uri="{FF2B5EF4-FFF2-40B4-BE49-F238E27FC236}">
                  <a16:creationId xmlns:a16="http://schemas.microsoft.com/office/drawing/2014/main" id="{062B0F35-FC56-B2EC-7D03-5666133B5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74783" name="Group 44">
            <a:extLst>
              <a:ext uri="{FF2B5EF4-FFF2-40B4-BE49-F238E27FC236}">
                <a16:creationId xmlns:a16="http://schemas.microsoft.com/office/drawing/2014/main" id="{1B893538-280F-68F2-6839-239596459AB6}"/>
              </a:ext>
            </a:extLst>
          </p:cNvPr>
          <p:cNvGrpSpPr>
            <a:grpSpLocks/>
          </p:cNvGrpSpPr>
          <p:nvPr/>
        </p:nvGrpSpPr>
        <p:grpSpPr bwMode="auto">
          <a:xfrm>
            <a:off x="4445000" y="3657600"/>
            <a:ext cx="533400" cy="533400"/>
            <a:chOff x="1824" y="2736"/>
            <a:chExt cx="336" cy="336"/>
          </a:xfrm>
        </p:grpSpPr>
        <p:sp>
          <p:nvSpPr>
            <p:cNvPr id="74787" name="Oval 45">
              <a:extLst>
                <a:ext uri="{FF2B5EF4-FFF2-40B4-BE49-F238E27FC236}">
                  <a16:creationId xmlns:a16="http://schemas.microsoft.com/office/drawing/2014/main" id="{D4532F5B-E9A3-5002-1B20-E3D1A6B3E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788" name="Text Box 46">
              <a:extLst>
                <a:ext uri="{FF2B5EF4-FFF2-40B4-BE49-F238E27FC236}">
                  <a16:creationId xmlns:a16="http://schemas.microsoft.com/office/drawing/2014/main" id="{764EEFF2-2709-F9D3-3C01-514FC5306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sp>
        <p:nvSpPr>
          <p:cNvPr id="74784" name="Line 47">
            <a:extLst>
              <a:ext uri="{FF2B5EF4-FFF2-40B4-BE49-F238E27FC236}">
                <a16:creationId xmlns:a16="http://schemas.microsoft.com/office/drawing/2014/main" id="{3449A162-73BE-92D0-1E09-8EC376092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888" y="30765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Line 48">
            <a:extLst>
              <a:ext uri="{FF2B5EF4-FFF2-40B4-BE49-F238E27FC236}">
                <a16:creationId xmlns:a16="http://schemas.microsoft.com/office/drawing/2014/main" id="{5AEA3DE0-E1B9-A324-7228-E9B847C86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075" y="30765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6" name="Text Box 49">
            <a:extLst>
              <a:ext uri="{FF2B5EF4-FFF2-40B4-BE49-F238E27FC236}">
                <a16:creationId xmlns:a16="http://schemas.microsoft.com/office/drawing/2014/main" id="{628323B3-E68E-F64F-A4A1-10B41217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2386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70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7" name="Group 3">
            <a:extLst>
              <a:ext uri="{FF2B5EF4-FFF2-40B4-BE49-F238E27FC236}">
                <a16:creationId xmlns:a16="http://schemas.microsoft.com/office/drawing/2014/main" id="{25A7F98A-9746-9453-1DCF-64F243A6CABC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5334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5789" name="Group 17">
            <a:extLst>
              <a:ext uri="{FF2B5EF4-FFF2-40B4-BE49-F238E27FC236}">
                <a16:creationId xmlns:a16="http://schemas.microsoft.com/office/drawing/2014/main" id="{F8975407-7475-7A0C-8879-160D4EE78938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5410200"/>
            <a:ext cx="533400" cy="533400"/>
            <a:chOff x="1824" y="2736"/>
            <a:chExt cx="336" cy="336"/>
          </a:xfrm>
        </p:grpSpPr>
        <p:sp>
          <p:nvSpPr>
            <p:cNvPr id="75820" name="Oval 18">
              <a:extLst>
                <a:ext uri="{FF2B5EF4-FFF2-40B4-BE49-F238E27FC236}">
                  <a16:creationId xmlns:a16="http://schemas.microsoft.com/office/drawing/2014/main" id="{4CF3EE85-A577-540D-120B-40F8755FB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21" name="Text Box 19">
              <a:extLst>
                <a:ext uri="{FF2B5EF4-FFF2-40B4-BE49-F238E27FC236}">
                  <a16:creationId xmlns:a16="http://schemas.microsoft.com/office/drawing/2014/main" id="{BB49108B-FAC8-3B96-1579-BBEE67A20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75790" name="Group 20">
            <a:extLst>
              <a:ext uri="{FF2B5EF4-FFF2-40B4-BE49-F238E27FC236}">
                <a16:creationId xmlns:a16="http://schemas.microsoft.com/office/drawing/2014/main" id="{6FB48251-9865-EFEC-74BE-F0FEF20CC053}"/>
              </a:ext>
            </a:extLst>
          </p:cNvPr>
          <p:cNvGrpSpPr>
            <a:grpSpLocks/>
          </p:cNvGrpSpPr>
          <p:nvPr/>
        </p:nvGrpSpPr>
        <p:grpSpPr bwMode="auto">
          <a:xfrm>
            <a:off x="1965325" y="5410200"/>
            <a:ext cx="533400" cy="533400"/>
            <a:chOff x="1824" y="2736"/>
            <a:chExt cx="336" cy="336"/>
          </a:xfrm>
        </p:grpSpPr>
        <p:sp>
          <p:nvSpPr>
            <p:cNvPr id="75818" name="Oval 21">
              <a:extLst>
                <a:ext uri="{FF2B5EF4-FFF2-40B4-BE49-F238E27FC236}">
                  <a16:creationId xmlns:a16="http://schemas.microsoft.com/office/drawing/2014/main" id="{7C23D0AC-6ED1-D87C-6576-5538C74AC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19" name="Text Box 22">
              <a:extLst>
                <a:ext uri="{FF2B5EF4-FFF2-40B4-BE49-F238E27FC236}">
                  <a16:creationId xmlns:a16="http://schemas.microsoft.com/office/drawing/2014/main" id="{F27EBB35-262B-A4CE-6F79-B4A95D486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75791" name="Text Box 23">
            <a:extLst>
              <a:ext uri="{FF2B5EF4-FFF2-40B4-BE49-F238E27FC236}">
                <a16:creationId xmlns:a16="http://schemas.microsoft.com/office/drawing/2014/main" id="{237EFA98-2D19-2CF1-8418-6F9D6D05E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75792" name="Text Box 24">
            <a:extLst>
              <a:ext uri="{FF2B5EF4-FFF2-40B4-BE49-F238E27FC236}">
                <a16:creationId xmlns:a16="http://schemas.microsoft.com/office/drawing/2014/main" id="{E6B7945D-B5F3-7406-0567-7AB8794D9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20</a:t>
            </a:r>
          </a:p>
        </p:txBody>
      </p:sp>
      <p:grpSp>
        <p:nvGrpSpPr>
          <p:cNvPr id="75793" name="Group 25">
            <a:extLst>
              <a:ext uri="{FF2B5EF4-FFF2-40B4-BE49-F238E27FC236}">
                <a16:creationId xmlns:a16="http://schemas.microsoft.com/office/drawing/2014/main" id="{A6B38E82-D2EB-9F46-856A-3F58BE149578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4419600"/>
            <a:ext cx="533400" cy="533400"/>
            <a:chOff x="1824" y="2736"/>
            <a:chExt cx="336" cy="336"/>
          </a:xfrm>
        </p:grpSpPr>
        <p:sp>
          <p:nvSpPr>
            <p:cNvPr id="75816" name="Oval 26">
              <a:extLst>
                <a:ext uri="{FF2B5EF4-FFF2-40B4-BE49-F238E27FC236}">
                  <a16:creationId xmlns:a16="http://schemas.microsoft.com/office/drawing/2014/main" id="{58E3956C-AA13-104B-812D-950777CAD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17" name="Text Box 27">
              <a:extLst>
                <a:ext uri="{FF2B5EF4-FFF2-40B4-BE49-F238E27FC236}">
                  <a16:creationId xmlns:a16="http://schemas.microsoft.com/office/drawing/2014/main" id="{B4DA1AD1-BEF6-1E13-F27B-07E37D2D0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sp>
        <p:nvSpPr>
          <p:cNvPr id="75794" name="Line 28">
            <a:extLst>
              <a:ext uri="{FF2B5EF4-FFF2-40B4-BE49-F238E27FC236}">
                <a16:creationId xmlns:a16="http://schemas.microsoft.com/office/drawing/2014/main" id="{2359C2FA-3901-7414-CC03-114EFBBD95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4725" y="4876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5" name="Text Box 29">
            <a:extLst>
              <a:ext uri="{FF2B5EF4-FFF2-40B4-BE49-F238E27FC236}">
                <a16:creationId xmlns:a16="http://schemas.microsoft.com/office/drawing/2014/main" id="{CA48CD51-8CFB-7BCF-7463-654DC8260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95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23</a:t>
            </a:r>
          </a:p>
        </p:txBody>
      </p:sp>
      <p:sp>
        <p:nvSpPr>
          <p:cNvPr id="75796" name="Line 30">
            <a:extLst>
              <a:ext uri="{FF2B5EF4-FFF2-40B4-BE49-F238E27FC236}">
                <a16:creationId xmlns:a16="http://schemas.microsoft.com/office/drawing/2014/main" id="{52553AFE-291A-771B-CE19-DEF3CDD98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4876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797" name="Group 31">
            <a:extLst>
              <a:ext uri="{FF2B5EF4-FFF2-40B4-BE49-F238E27FC236}">
                <a16:creationId xmlns:a16="http://schemas.microsoft.com/office/drawing/2014/main" id="{CDF1A6E5-9382-1473-E425-DC51ACA6DC0B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3352800"/>
            <a:ext cx="533400" cy="533400"/>
            <a:chOff x="1824" y="2736"/>
            <a:chExt cx="336" cy="336"/>
          </a:xfrm>
        </p:grpSpPr>
        <p:sp>
          <p:nvSpPr>
            <p:cNvPr id="75814" name="Oval 32">
              <a:extLst>
                <a:ext uri="{FF2B5EF4-FFF2-40B4-BE49-F238E27FC236}">
                  <a16:creationId xmlns:a16="http://schemas.microsoft.com/office/drawing/2014/main" id="{9FC59F02-647F-86F4-E91A-CA46EE66D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15" name="Text Box 33">
              <a:extLst>
                <a:ext uri="{FF2B5EF4-FFF2-40B4-BE49-F238E27FC236}">
                  <a16:creationId xmlns:a16="http://schemas.microsoft.com/office/drawing/2014/main" id="{7A3F604F-2B3E-BF65-DA4F-61E28E475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75798" name="Group 34">
            <a:extLst>
              <a:ext uri="{FF2B5EF4-FFF2-40B4-BE49-F238E27FC236}">
                <a16:creationId xmlns:a16="http://schemas.microsoft.com/office/drawing/2014/main" id="{9604CDD9-1D40-AA38-94B6-1EE437148058}"/>
              </a:ext>
            </a:extLst>
          </p:cNvPr>
          <p:cNvGrpSpPr>
            <a:grpSpLocks/>
          </p:cNvGrpSpPr>
          <p:nvPr/>
        </p:nvGrpSpPr>
        <p:grpSpPr bwMode="auto">
          <a:xfrm>
            <a:off x="2727325" y="4419600"/>
            <a:ext cx="533400" cy="533400"/>
            <a:chOff x="1824" y="2736"/>
            <a:chExt cx="336" cy="336"/>
          </a:xfrm>
        </p:grpSpPr>
        <p:sp>
          <p:nvSpPr>
            <p:cNvPr id="75812" name="Oval 35">
              <a:extLst>
                <a:ext uri="{FF2B5EF4-FFF2-40B4-BE49-F238E27FC236}">
                  <a16:creationId xmlns:a16="http://schemas.microsoft.com/office/drawing/2014/main" id="{7752FEC8-C4C7-353A-E9FE-64B534054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13" name="Text Box 36">
              <a:extLst>
                <a:ext uri="{FF2B5EF4-FFF2-40B4-BE49-F238E27FC236}">
                  <a16:creationId xmlns:a16="http://schemas.microsoft.com/office/drawing/2014/main" id="{ABD52580-6865-1AD8-BE7C-B5A3E54E7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75799" name="Line 37">
            <a:extLst>
              <a:ext uri="{FF2B5EF4-FFF2-40B4-BE49-F238E27FC236}">
                <a16:creationId xmlns:a16="http://schemas.microsoft.com/office/drawing/2014/main" id="{D8395D3D-D8B3-850C-1291-3469802E9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4325" y="3810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Line 38">
            <a:extLst>
              <a:ext uri="{FF2B5EF4-FFF2-40B4-BE49-F238E27FC236}">
                <a16:creationId xmlns:a16="http://schemas.microsoft.com/office/drawing/2014/main" id="{50D116DD-480A-19BA-4810-76AE6BD71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3810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1" name="Text Box 39">
            <a:extLst>
              <a:ext uri="{FF2B5EF4-FFF2-40B4-BE49-F238E27FC236}">
                <a16:creationId xmlns:a16="http://schemas.microsoft.com/office/drawing/2014/main" id="{1838E7F2-6AED-B59B-6959-729578940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37</a:t>
            </a:r>
          </a:p>
        </p:txBody>
      </p:sp>
      <p:sp>
        <p:nvSpPr>
          <p:cNvPr id="75802" name="Text Box 40">
            <a:extLst>
              <a:ext uri="{FF2B5EF4-FFF2-40B4-BE49-F238E27FC236}">
                <a16:creationId xmlns:a16="http://schemas.microsoft.com/office/drawing/2014/main" id="{0C1AF326-8684-1323-C81E-99CA2E63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886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60</a:t>
            </a:r>
          </a:p>
        </p:txBody>
      </p:sp>
      <p:grpSp>
        <p:nvGrpSpPr>
          <p:cNvPr id="75803" name="Group 41">
            <a:extLst>
              <a:ext uri="{FF2B5EF4-FFF2-40B4-BE49-F238E27FC236}">
                <a16:creationId xmlns:a16="http://schemas.microsoft.com/office/drawing/2014/main" id="{50EE3D86-3B76-6107-E375-B6E0D672FB00}"/>
              </a:ext>
            </a:extLst>
          </p:cNvPr>
          <p:cNvGrpSpPr>
            <a:grpSpLocks/>
          </p:cNvGrpSpPr>
          <p:nvPr/>
        </p:nvGrpSpPr>
        <p:grpSpPr bwMode="auto">
          <a:xfrm>
            <a:off x="2549525" y="2309813"/>
            <a:ext cx="533400" cy="533400"/>
            <a:chOff x="1824" y="2736"/>
            <a:chExt cx="336" cy="336"/>
          </a:xfrm>
        </p:grpSpPr>
        <p:sp>
          <p:nvSpPr>
            <p:cNvPr id="75810" name="Oval 42">
              <a:extLst>
                <a:ext uri="{FF2B5EF4-FFF2-40B4-BE49-F238E27FC236}">
                  <a16:creationId xmlns:a16="http://schemas.microsoft.com/office/drawing/2014/main" id="{69B45D4C-2B73-B668-D1EA-A579A421E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11" name="Text Box 43">
              <a:extLst>
                <a:ext uri="{FF2B5EF4-FFF2-40B4-BE49-F238E27FC236}">
                  <a16:creationId xmlns:a16="http://schemas.microsoft.com/office/drawing/2014/main" id="{A0462DAF-873B-08FB-F42F-D393E2981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75804" name="Group 44">
            <a:extLst>
              <a:ext uri="{FF2B5EF4-FFF2-40B4-BE49-F238E27FC236}">
                <a16:creationId xmlns:a16="http://schemas.microsoft.com/office/drawing/2014/main" id="{01B9170F-EE82-3900-D56B-B4D3A8132FCB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3352800"/>
            <a:ext cx="533400" cy="533400"/>
            <a:chOff x="1824" y="2736"/>
            <a:chExt cx="336" cy="336"/>
          </a:xfrm>
        </p:grpSpPr>
        <p:sp>
          <p:nvSpPr>
            <p:cNvPr id="75808" name="Oval 45">
              <a:extLst>
                <a:ext uri="{FF2B5EF4-FFF2-40B4-BE49-F238E27FC236}">
                  <a16:creationId xmlns:a16="http://schemas.microsoft.com/office/drawing/2014/main" id="{CFA6987F-19E3-2760-7BA5-F69E49EFD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809" name="Text Box 46">
              <a:extLst>
                <a:ext uri="{FF2B5EF4-FFF2-40B4-BE49-F238E27FC236}">
                  <a16:creationId xmlns:a16="http://schemas.microsoft.com/office/drawing/2014/main" id="{0A7D8A4E-01F6-65AA-FB25-8742296D7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sp>
        <p:nvSpPr>
          <p:cNvPr id="75805" name="Line 47">
            <a:extLst>
              <a:ext uri="{FF2B5EF4-FFF2-40B4-BE49-F238E27FC236}">
                <a16:creationId xmlns:a16="http://schemas.microsoft.com/office/drawing/2014/main" id="{51C4D6C4-7FBC-78B1-CE6E-00798126C4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9013" y="27717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6" name="Line 48">
            <a:extLst>
              <a:ext uri="{FF2B5EF4-FFF2-40B4-BE49-F238E27FC236}">
                <a16:creationId xmlns:a16="http://schemas.microsoft.com/office/drawing/2014/main" id="{D719C703-3D50-1DB7-AA97-599E78CDB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27717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7" name="Text Box 49">
            <a:extLst>
              <a:ext uri="{FF2B5EF4-FFF2-40B4-BE49-F238E27FC236}">
                <a16:creationId xmlns:a16="http://schemas.microsoft.com/office/drawing/2014/main" id="{1D8BDC34-D3E9-6EBE-BB2A-B7B926B24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39338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70</a:t>
            </a:r>
          </a:p>
        </p:txBody>
      </p:sp>
      <p:sp>
        <p:nvSpPr>
          <p:cNvPr id="2" name="Text Box 16">
            <a:extLst>
              <a:ext uri="{FF2B5EF4-FFF2-40B4-BE49-F238E27FC236}">
                <a16:creationId xmlns:a16="http://schemas.microsoft.com/office/drawing/2014/main" id="{D056C89E-86BB-AC99-E25A-81D14774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611991"/>
            <a:ext cx="3962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What is the code (assume left = 0)?</a:t>
            </a:r>
            <a:endParaRPr lang="en-US" altLang="en-US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7" name="Group 3">
            <a:extLst>
              <a:ext uri="{FF2B5EF4-FFF2-40B4-BE49-F238E27FC236}">
                <a16:creationId xmlns:a16="http://schemas.microsoft.com/office/drawing/2014/main" id="{E7EBDC0A-0C9F-64EB-C368-EA3564C69AC1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533400"/>
          <a:ext cx="2667000" cy="209075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812" name="Text Box 16">
            <a:extLst>
              <a:ext uri="{FF2B5EF4-FFF2-40B4-BE49-F238E27FC236}">
                <a16:creationId xmlns:a16="http://schemas.microsoft.com/office/drawing/2014/main" id="{117B41F0-BF6F-C567-88CA-06A23B37B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611991"/>
            <a:ext cx="3962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What is the code (assume left = 0)?</a:t>
            </a:r>
            <a:endParaRPr lang="en-US" altLang="en-US" sz="3200" dirty="0">
              <a:solidFill>
                <a:srgbClr val="0000FF"/>
              </a:solidFill>
            </a:endParaRPr>
          </a:p>
        </p:txBody>
      </p:sp>
      <p:grpSp>
        <p:nvGrpSpPr>
          <p:cNvPr id="76813" name="Group 17">
            <a:extLst>
              <a:ext uri="{FF2B5EF4-FFF2-40B4-BE49-F238E27FC236}">
                <a16:creationId xmlns:a16="http://schemas.microsoft.com/office/drawing/2014/main" id="{964D7E59-9621-F337-1C52-EEFC3BED2252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5410200"/>
            <a:ext cx="533400" cy="533400"/>
            <a:chOff x="1824" y="2736"/>
            <a:chExt cx="336" cy="336"/>
          </a:xfrm>
        </p:grpSpPr>
        <p:sp>
          <p:nvSpPr>
            <p:cNvPr id="76845" name="Oval 18">
              <a:extLst>
                <a:ext uri="{FF2B5EF4-FFF2-40B4-BE49-F238E27FC236}">
                  <a16:creationId xmlns:a16="http://schemas.microsoft.com/office/drawing/2014/main" id="{B23E0951-04BF-19C8-CCCD-75A0F1C4C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6" name="Text Box 19">
              <a:extLst>
                <a:ext uri="{FF2B5EF4-FFF2-40B4-BE49-F238E27FC236}">
                  <a16:creationId xmlns:a16="http://schemas.microsoft.com/office/drawing/2014/main" id="{8ED20CCA-2F59-A56A-542D-F72785EE8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76814" name="Group 20">
            <a:extLst>
              <a:ext uri="{FF2B5EF4-FFF2-40B4-BE49-F238E27FC236}">
                <a16:creationId xmlns:a16="http://schemas.microsoft.com/office/drawing/2014/main" id="{297A8B4F-165A-D563-7506-99FFCA5F234F}"/>
              </a:ext>
            </a:extLst>
          </p:cNvPr>
          <p:cNvGrpSpPr>
            <a:grpSpLocks/>
          </p:cNvGrpSpPr>
          <p:nvPr/>
        </p:nvGrpSpPr>
        <p:grpSpPr bwMode="auto">
          <a:xfrm>
            <a:off x="1965325" y="5410200"/>
            <a:ext cx="533400" cy="533400"/>
            <a:chOff x="1824" y="2736"/>
            <a:chExt cx="336" cy="336"/>
          </a:xfrm>
        </p:grpSpPr>
        <p:sp>
          <p:nvSpPr>
            <p:cNvPr id="76843" name="Oval 21">
              <a:extLst>
                <a:ext uri="{FF2B5EF4-FFF2-40B4-BE49-F238E27FC236}">
                  <a16:creationId xmlns:a16="http://schemas.microsoft.com/office/drawing/2014/main" id="{CF5CF6D4-E743-CCA3-6503-6685E519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4" name="Text Box 22">
              <a:extLst>
                <a:ext uri="{FF2B5EF4-FFF2-40B4-BE49-F238E27FC236}">
                  <a16:creationId xmlns:a16="http://schemas.microsoft.com/office/drawing/2014/main" id="{172FA30D-B3A5-E5DB-EE3F-F0A58DBFB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76815" name="Text Box 23">
            <a:extLst>
              <a:ext uri="{FF2B5EF4-FFF2-40B4-BE49-F238E27FC236}">
                <a16:creationId xmlns:a16="http://schemas.microsoft.com/office/drawing/2014/main" id="{25210824-05C2-35CE-AD79-8238C0877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76816" name="Text Box 24">
            <a:extLst>
              <a:ext uri="{FF2B5EF4-FFF2-40B4-BE49-F238E27FC236}">
                <a16:creationId xmlns:a16="http://schemas.microsoft.com/office/drawing/2014/main" id="{1660D0BC-8E5A-4DB1-8C4C-A8122FBDA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20</a:t>
            </a:r>
          </a:p>
        </p:txBody>
      </p:sp>
      <p:grpSp>
        <p:nvGrpSpPr>
          <p:cNvPr id="76817" name="Group 25">
            <a:extLst>
              <a:ext uri="{FF2B5EF4-FFF2-40B4-BE49-F238E27FC236}">
                <a16:creationId xmlns:a16="http://schemas.microsoft.com/office/drawing/2014/main" id="{B949574B-7957-9427-C2C1-CDE4F2EEB3CF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4419600"/>
            <a:ext cx="533400" cy="533400"/>
            <a:chOff x="1824" y="2736"/>
            <a:chExt cx="336" cy="336"/>
          </a:xfrm>
        </p:grpSpPr>
        <p:sp>
          <p:nvSpPr>
            <p:cNvPr id="76841" name="Oval 26">
              <a:extLst>
                <a:ext uri="{FF2B5EF4-FFF2-40B4-BE49-F238E27FC236}">
                  <a16:creationId xmlns:a16="http://schemas.microsoft.com/office/drawing/2014/main" id="{73C96559-2490-DF14-E3A5-24412DF5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2" name="Text Box 27">
              <a:extLst>
                <a:ext uri="{FF2B5EF4-FFF2-40B4-BE49-F238E27FC236}">
                  <a16:creationId xmlns:a16="http://schemas.microsoft.com/office/drawing/2014/main" id="{BDB9B472-627F-B0C9-E1D9-F4B468752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sp>
        <p:nvSpPr>
          <p:cNvPr id="76818" name="Line 28">
            <a:extLst>
              <a:ext uri="{FF2B5EF4-FFF2-40B4-BE49-F238E27FC236}">
                <a16:creationId xmlns:a16="http://schemas.microsoft.com/office/drawing/2014/main" id="{9C8CAFCE-AF2B-7358-9E80-EBF05BAC3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4725" y="4876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9" name="Text Box 29">
            <a:extLst>
              <a:ext uri="{FF2B5EF4-FFF2-40B4-BE49-F238E27FC236}">
                <a16:creationId xmlns:a16="http://schemas.microsoft.com/office/drawing/2014/main" id="{7EACCEF7-989D-ECBC-58EA-953944B4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95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23</a:t>
            </a:r>
          </a:p>
        </p:txBody>
      </p:sp>
      <p:sp>
        <p:nvSpPr>
          <p:cNvPr id="76820" name="Line 30">
            <a:extLst>
              <a:ext uri="{FF2B5EF4-FFF2-40B4-BE49-F238E27FC236}">
                <a16:creationId xmlns:a16="http://schemas.microsoft.com/office/drawing/2014/main" id="{B6E9FFD1-092C-5103-9EFE-25020CBE8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725" y="4876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821" name="Group 31">
            <a:extLst>
              <a:ext uri="{FF2B5EF4-FFF2-40B4-BE49-F238E27FC236}">
                <a16:creationId xmlns:a16="http://schemas.microsoft.com/office/drawing/2014/main" id="{712F3F3F-E0D9-50C1-172F-FDE7D661D071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3352800"/>
            <a:ext cx="533400" cy="533400"/>
            <a:chOff x="1824" y="2736"/>
            <a:chExt cx="336" cy="336"/>
          </a:xfrm>
        </p:grpSpPr>
        <p:sp>
          <p:nvSpPr>
            <p:cNvPr id="76839" name="Oval 32">
              <a:extLst>
                <a:ext uri="{FF2B5EF4-FFF2-40B4-BE49-F238E27FC236}">
                  <a16:creationId xmlns:a16="http://schemas.microsoft.com/office/drawing/2014/main" id="{65B9479B-297F-B5B7-D1C4-BB377F4D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40" name="Text Box 33">
              <a:extLst>
                <a:ext uri="{FF2B5EF4-FFF2-40B4-BE49-F238E27FC236}">
                  <a16:creationId xmlns:a16="http://schemas.microsoft.com/office/drawing/2014/main" id="{6E80A9D7-D729-6421-9B37-8D11886F3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76822" name="Group 34">
            <a:extLst>
              <a:ext uri="{FF2B5EF4-FFF2-40B4-BE49-F238E27FC236}">
                <a16:creationId xmlns:a16="http://schemas.microsoft.com/office/drawing/2014/main" id="{68687839-451C-A833-2F4A-69C140CD1160}"/>
              </a:ext>
            </a:extLst>
          </p:cNvPr>
          <p:cNvGrpSpPr>
            <a:grpSpLocks/>
          </p:cNvGrpSpPr>
          <p:nvPr/>
        </p:nvGrpSpPr>
        <p:grpSpPr bwMode="auto">
          <a:xfrm>
            <a:off x="2727325" y="4419600"/>
            <a:ext cx="533400" cy="533400"/>
            <a:chOff x="1824" y="2736"/>
            <a:chExt cx="336" cy="336"/>
          </a:xfrm>
        </p:grpSpPr>
        <p:sp>
          <p:nvSpPr>
            <p:cNvPr id="76837" name="Oval 35">
              <a:extLst>
                <a:ext uri="{FF2B5EF4-FFF2-40B4-BE49-F238E27FC236}">
                  <a16:creationId xmlns:a16="http://schemas.microsoft.com/office/drawing/2014/main" id="{A7474859-E950-32B9-2315-2F73E1E1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8" name="Text Box 36">
              <a:extLst>
                <a:ext uri="{FF2B5EF4-FFF2-40B4-BE49-F238E27FC236}">
                  <a16:creationId xmlns:a16="http://schemas.microsoft.com/office/drawing/2014/main" id="{D66BB00E-A728-D08F-CD69-8D3FF104D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76823" name="Line 37">
            <a:extLst>
              <a:ext uri="{FF2B5EF4-FFF2-40B4-BE49-F238E27FC236}">
                <a16:creationId xmlns:a16="http://schemas.microsoft.com/office/drawing/2014/main" id="{A9C05928-DD3D-9028-F4B1-D2BCED592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4325" y="3810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4" name="Line 38">
            <a:extLst>
              <a:ext uri="{FF2B5EF4-FFF2-40B4-BE49-F238E27FC236}">
                <a16:creationId xmlns:a16="http://schemas.microsoft.com/office/drawing/2014/main" id="{9F218EA4-38AC-828F-B320-9A98DD3CE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3810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5" name="Text Box 39">
            <a:extLst>
              <a:ext uri="{FF2B5EF4-FFF2-40B4-BE49-F238E27FC236}">
                <a16:creationId xmlns:a16="http://schemas.microsoft.com/office/drawing/2014/main" id="{D2CE0BF3-B242-A7EC-9D87-85165116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37</a:t>
            </a:r>
          </a:p>
        </p:txBody>
      </p:sp>
      <p:sp>
        <p:nvSpPr>
          <p:cNvPr id="76826" name="Text Box 40">
            <a:extLst>
              <a:ext uri="{FF2B5EF4-FFF2-40B4-BE49-F238E27FC236}">
                <a16:creationId xmlns:a16="http://schemas.microsoft.com/office/drawing/2014/main" id="{F181AE6F-ECB5-B67A-692D-075A4DE9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886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60</a:t>
            </a:r>
          </a:p>
        </p:txBody>
      </p:sp>
      <p:grpSp>
        <p:nvGrpSpPr>
          <p:cNvPr id="76827" name="Group 41">
            <a:extLst>
              <a:ext uri="{FF2B5EF4-FFF2-40B4-BE49-F238E27FC236}">
                <a16:creationId xmlns:a16="http://schemas.microsoft.com/office/drawing/2014/main" id="{F8A1B1E1-424C-DEEA-ABE4-5FDF1F8E2011}"/>
              </a:ext>
            </a:extLst>
          </p:cNvPr>
          <p:cNvGrpSpPr>
            <a:grpSpLocks/>
          </p:cNvGrpSpPr>
          <p:nvPr/>
        </p:nvGrpSpPr>
        <p:grpSpPr bwMode="auto">
          <a:xfrm>
            <a:off x="2549525" y="2309813"/>
            <a:ext cx="533400" cy="533400"/>
            <a:chOff x="1824" y="2736"/>
            <a:chExt cx="336" cy="336"/>
          </a:xfrm>
        </p:grpSpPr>
        <p:sp>
          <p:nvSpPr>
            <p:cNvPr id="76835" name="Oval 42">
              <a:extLst>
                <a:ext uri="{FF2B5EF4-FFF2-40B4-BE49-F238E27FC236}">
                  <a16:creationId xmlns:a16="http://schemas.microsoft.com/office/drawing/2014/main" id="{88403650-04B6-BBE5-BF0D-F0CDB5AEC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6" name="Text Box 43">
              <a:extLst>
                <a:ext uri="{FF2B5EF4-FFF2-40B4-BE49-F238E27FC236}">
                  <a16:creationId xmlns:a16="http://schemas.microsoft.com/office/drawing/2014/main" id="{4E169CAD-4953-D681-9657-75833A195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76828" name="Group 44">
            <a:extLst>
              <a:ext uri="{FF2B5EF4-FFF2-40B4-BE49-F238E27FC236}">
                <a16:creationId xmlns:a16="http://schemas.microsoft.com/office/drawing/2014/main" id="{59D65FBD-AD09-CCAC-AFB1-A72B284694B5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3352800"/>
            <a:ext cx="533400" cy="533400"/>
            <a:chOff x="1824" y="2736"/>
            <a:chExt cx="336" cy="336"/>
          </a:xfrm>
        </p:grpSpPr>
        <p:sp>
          <p:nvSpPr>
            <p:cNvPr id="76833" name="Oval 45">
              <a:extLst>
                <a:ext uri="{FF2B5EF4-FFF2-40B4-BE49-F238E27FC236}">
                  <a16:creationId xmlns:a16="http://schemas.microsoft.com/office/drawing/2014/main" id="{723FE494-2497-85D7-CFD9-D5DDCEBA8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834" name="Text Box 46">
              <a:extLst>
                <a:ext uri="{FF2B5EF4-FFF2-40B4-BE49-F238E27FC236}">
                  <a16:creationId xmlns:a16="http://schemas.microsoft.com/office/drawing/2014/main" id="{7AAE4EF8-3C59-FE16-9405-8E37F7CD2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sp>
        <p:nvSpPr>
          <p:cNvPr id="76829" name="Line 47">
            <a:extLst>
              <a:ext uri="{FF2B5EF4-FFF2-40B4-BE49-F238E27FC236}">
                <a16:creationId xmlns:a16="http://schemas.microsoft.com/office/drawing/2014/main" id="{E5ECB36A-DDF9-9B5E-148A-AC4E1B6015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9013" y="277177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0" name="Line 48">
            <a:extLst>
              <a:ext uri="{FF2B5EF4-FFF2-40B4-BE49-F238E27FC236}">
                <a16:creationId xmlns:a16="http://schemas.microsoft.com/office/drawing/2014/main" id="{277546A2-FE1F-4FEF-BD58-365FA7A93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27717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1" name="Text Box 49">
            <a:extLst>
              <a:ext uri="{FF2B5EF4-FFF2-40B4-BE49-F238E27FC236}">
                <a16:creationId xmlns:a16="http://schemas.microsoft.com/office/drawing/2014/main" id="{7B083AF1-A237-81A5-05D7-453FBDC88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39338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70</a:t>
            </a:r>
          </a:p>
        </p:txBody>
      </p:sp>
      <p:sp>
        <p:nvSpPr>
          <p:cNvPr id="76832" name="Text Box 16">
            <a:extLst>
              <a:ext uri="{FF2B5EF4-FFF2-40B4-BE49-F238E27FC236}">
                <a16:creationId xmlns:a16="http://schemas.microsoft.com/office/drawing/2014/main" id="{FD5F22EE-9A9D-CD02-379D-4E3C1F109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36925"/>
            <a:ext cx="3962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solidFill>
                  <a:srgbClr val="4A2AFB"/>
                </a:solidFill>
              </a:rPr>
              <a:t>A: 1</a:t>
            </a:r>
            <a:br>
              <a:rPr lang="en-US" altLang="en-US" sz="3200">
                <a:solidFill>
                  <a:srgbClr val="4A2AFB"/>
                </a:solidFill>
              </a:rPr>
            </a:br>
            <a:r>
              <a:rPr lang="en-US" altLang="en-US" sz="3200">
                <a:solidFill>
                  <a:srgbClr val="0000FF"/>
                </a:solidFill>
              </a:rPr>
              <a:t>B: 000</a:t>
            </a:r>
            <a:br>
              <a:rPr lang="en-US" altLang="en-US" sz="3200">
                <a:solidFill>
                  <a:srgbClr val="4A2AFB"/>
                </a:solidFill>
              </a:rPr>
            </a:br>
            <a:r>
              <a:rPr lang="en-US" altLang="en-US" sz="3200">
                <a:solidFill>
                  <a:srgbClr val="4A2AFB"/>
                </a:solidFill>
              </a:rPr>
              <a:t>C: 001</a:t>
            </a:r>
            <a:br>
              <a:rPr lang="en-US" altLang="en-US" sz="3200">
                <a:solidFill>
                  <a:srgbClr val="4A2AFB"/>
                </a:solidFill>
              </a:rPr>
            </a:br>
            <a:r>
              <a:rPr lang="en-US" altLang="en-US" sz="3200">
                <a:solidFill>
                  <a:srgbClr val="4A2AFB"/>
                </a:solidFill>
              </a:rPr>
              <a:t>D: 01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8555147-E309-5994-A402-8066E34D0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Proving correctness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570D618B-33C8-629B-8CAE-AD375B2CA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The algorithm selects the symbols with the two smallest frequencies first (call them f</a:t>
            </a:r>
            <a:r>
              <a:rPr lang="en-US" sz="2600" baseline="-25000" dirty="0">
                <a:cs typeface="+mn-cs"/>
              </a:rPr>
              <a:t>1</a:t>
            </a:r>
            <a:r>
              <a:rPr lang="en-US" sz="2600" dirty="0">
                <a:cs typeface="+mn-cs"/>
              </a:rPr>
              <a:t> and f</a:t>
            </a:r>
            <a:r>
              <a:rPr lang="en-US" sz="2600" baseline="-25000" dirty="0">
                <a:cs typeface="+mn-cs"/>
              </a:rPr>
              <a:t>2</a:t>
            </a:r>
            <a:r>
              <a:rPr lang="en-US" sz="2600" dirty="0"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F2531AF-140D-34BC-0AEB-9EAE3FEB3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Proving correctness: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proof by contradiction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FAB2120-D700-F071-DA6B-1AC302F18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The algorithm selects the symbols with the two smallest frequencies first (call them f</a:t>
            </a:r>
            <a:r>
              <a:rPr lang="en-US" sz="2400" baseline="-25000" dirty="0">
                <a:cs typeface="+mn-cs"/>
              </a:rPr>
              <a:t>1</a:t>
            </a:r>
            <a:r>
              <a:rPr lang="en-US" sz="2400" dirty="0">
                <a:cs typeface="+mn-cs"/>
              </a:rPr>
              <a:t> and f</a:t>
            </a:r>
            <a:r>
              <a:rPr lang="en-US" sz="2400" baseline="-25000" dirty="0">
                <a:cs typeface="+mn-cs"/>
              </a:rPr>
              <a:t>2</a:t>
            </a:r>
            <a:r>
              <a:rPr lang="en-US" sz="2400" dirty="0">
                <a:cs typeface="+mn-cs"/>
              </a:rPr>
              <a:t>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Consider a tree that did not do this:</a:t>
            </a:r>
          </a:p>
        </p:txBody>
      </p:sp>
      <p:sp>
        <p:nvSpPr>
          <p:cNvPr id="78851" name="AutoShape 5">
            <a:extLst>
              <a:ext uri="{FF2B5EF4-FFF2-40B4-BE49-F238E27FC236}">
                <a16:creationId xmlns:a16="http://schemas.microsoft.com/office/drawing/2014/main" id="{95F1BAF1-6895-E6D7-DA55-9395679D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6858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2" name="Line 6">
            <a:extLst>
              <a:ext uri="{FF2B5EF4-FFF2-40B4-BE49-F238E27FC236}">
                <a16:creationId xmlns:a16="http://schemas.microsoft.com/office/drawing/2014/main" id="{1FD2D563-183B-48BB-FFF6-D7BAD69E7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3" name="AutoShape 7">
            <a:extLst>
              <a:ext uri="{FF2B5EF4-FFF2-40B4-BE49-F238E27FC236}">
                <a16:creationId xmlns:a16="http://schemas.microsoft.com/office/drawing/2014/main" id="{C11C8D18-0369-3138-E1DD-8E06B1D2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6858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4" name="Line 8">
            <a:extLst>
              <a:ext uri="{FF2B5EF4-FFF2-40B4-BE49-F238E27FC236}">
                <a16:creationId xmlns:a16="http://schemas.microsoft.com/office/drawing/2014/main" id="{460B6E23-12C7-C50D-4B40-CC496650E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9">
            <a:extLst>
              <a:ext uri="{FF2B5EF4-FFF2-40B4-BE49-F238E27FC236}">
                <a16:creationId xmlns:a16="http://schemas.microsoft.com/office/drawing/2014/main" id="{2757811E-6B5D-3A7A-0D7A-96574A52E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715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6" name="Text Box 10">
            <a:extLst>
              <a:ext uri="{FF2B5EF4-FFF2-40B4-BE49-F238E27FC236}">
                <a16:creationId xmlns:a16="http://schemas.microsoft.com/office/drawing/2014/main" id="{A92C578E-1F38-0A9C-AD59-433A2A391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</a:t>
            </a:r>
            <a:r>
              <a:rPr lang="en-US" altLang="en-US" sz="2400" baseline="-25000"/>
              <a:t>1</a:t>
            </a:r>
            <a:endParaRPr lang="en-US" altLang="en-US" sz="2400"/>
          </a:p>
        </p:txBody>
      </p:sp>
      <p:sp>
        <p:nvSpPr>
          <p:cNvPr id="78857" name="Text Box 11">
            <a:extLst>
              <a:ext uri="{FF2B5EF4-FFF2-40B4-BE49-F238E27FC236}">
                <a16:creationId xmlns:a16="http://schemas.microsoft.com/office/drawing/2014/main" id="{72198F18-06E5-D5DE-14BE-AE20EE6E0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1102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</a:t>
            </a:r>
            <a:r>
              <a:rPr lang="en-US" altLang="en-US" sz="2400" baseline="-25000"/>
              <a:t>i</a:t>
            </a:r>
            <a:endParaRPr lang="en-US" altLang="en-US" sz="2400"/>
          </a:p>
        </p:txBody>
      </p:sp>
      <p:sp>
        <p:nvSpPr>
          <p:cNvPr id="78858" name="Text Box 12">
            <a:extLst>
              <a:ext uri="{FF2B5EF4-FFF2-40B4-BE49-F238E27FC236}">
                <a16:creationId xmlns:a16="http://schemas.microsoft.com/office/drawing/2014/main" id="{FBFD9931-DC5F-3B03-1AE5-422C722C4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1102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</a:t>
            </a:r>
            <a:r>
              <a:rPr lang="en-US" altLang="en-US" sz="2400" baseline="-25000"/>
              <a:t>2</a:t>
            </a:r>
            <a:endParaRPr lang="en-US" altLang="en-US" sz="2400"/>
          </a:p>
        </p:txBody>
      </p:sp>
      <p:sp>
        <p:nvSpPr>
          <p:cNvPr id="78859" name="TextBox 1">
            <a:extLst>
              <a:ext uri="{FF2B5EF4-FFF2-40B4-BE49-F238E27FC236}">
                <a16:creationId xmlns:a16="http://schemas.microsoft.com/office/drawing/2014/main" id="{EF933CA4-4537-2ECE-F00B-5D6A8BCF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95800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Is it optimal?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8FC9F52A-7B32-85AB-7DD2-BD09DDF0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Proving correctness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EF47EC4-280D-8EBC-9737-5CA24A15B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097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The algorithm selects the symbols with the two smallest frequencies first (call them f</a:t>
            </a:r>
            <a:r>
              <a:rPr lang="en-US" sz="2400" baseline="-25000" dirty="0">
                <a:cs typeface="+mn-cs"/>
              </a:rPr>
              <a:t>1</a:t>
            </a:r>
            <a:r>
              <a:rPr lang="en-US" sz="2400" dirty="0">
                <a:cs typeface="+mn-cs"/>
              </a:rPr>
              <a:t> and f</a:t>
            </a:r>
            <a:r>
              <a:rPr lang="en-US" sz="2400" baseline="-25000" dirty="0">
                <a:cs typeface="+mn-cs"/>
              </a:rPr>
              <a:t>2</a:t>
            </a:r>
            <a:r>
              <a:rPr lang="en-US" sz="2400" dirty="0">
                <a:cs typeface="+mn-cs"/>
              </a:rPr>
              <a:t>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Consider a tree that did not do this:</a:t>
            </a:r>
          </a:p>
        </p:txBody>
      </p:sp>
      <p:sp>
        <p:nvSpPr>
          <p:cNvPr id="79875" name="AutoShape 4">
            <a:extLst>
              <a:ext uri="{FF2B5EF4-FFF2-40B4-BE49-F238E27FC236}">
                <a16:creationId xmlns:a16="http://schemas.microsoft.com/office/drawing/2014/main" id="{4BE854BA-0DE9-F047-71B2-067744BD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6858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76" name="Line 5">
            <a:extLst>
              <a:ext uri="{FF2B5EF4-FFF2-40B4-BE49-F238E27FC236}">
                <a16:creationId xmlns:a16="http://schemas.microsoft.com/office/drawing/2014/main" id="{F58127B8-4384-C152-236C-790623FCB3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7" name="AutoShape 6">
            <a:extLst>
              <a:ext uri="{FF2B5EF4-FFF2-40B4-BE49-F238E27FC236}">
                <a16:creationId xmlns:a16="http://schemas.microsoft.com/office/drawing/2014/main" id="{EC0E56BE-350C-92DC-69FD-EABE445F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6858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78" name="Line 7">
            <a:extLst>
              <a:ext uri="{FF2B5EF4-FFF2-40B4-BE49-F238E27FC236}">
                <a16:creationId xmlns:a16="http://schemas.microsoft.com/office/drawing/2014/main" id="{EB0C1843-753A-4CF1-0C0C-D45D872438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1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9" name="Line 8">
            <a:extLst>
              <a:ext uri="{FF2B5EF4-FFF2-40B4-BE49-F238E27FC236}">
                <a16:creationId xmlns:a16="http://schemas.microsoft.com/office/drawing/2014/main" id="{47D3BE76-88D4-A8C6-DCA2-686F27055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715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0" name="Text Box 9">
            <a:extLst>
              <a:ext uri="{FF2B5EF4-FFF2-40B4-BE49-F238E27FC236}">
                <a16:creationId xmlns:a16="http://schemas.microsoft.com/office/drawing/2014/main" id="{9CB035B8-8382-22F6-CFEF-B7F14496D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</a:t>
            </a:r>
            <a:r>
              <a:rPr lang="en-US" altLang="en-US" sz="2400" baseline="-25000"/>
              <a:t>1</a:t>
            </a:r>
            <a:endParaRPr lang="en-US" altLang="en-US" sz="2400"/>
          </a:p>
        </p:txBody>
      </p:sp>
      <p:sp>
        <p:nvSpPr>
          <p:cNvPr id="79881" name="Text Box 10">
            <a:extLst>
              <a:ext uri="{FF2B5EF4-FFF2-40B4-BE49-F238E27FC236}">
                <a16:creationId xmlns:a16="http://schemas.microsoft.com/office/drawing/2014/main" id="{2F5FD30F-F46C-4DCC-149B-88A44430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1102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</a:t>
            </a:r>
            <a:r>
              <a:rPr lang="en-US" altLang="en-US" sz="2400" baseline="-25000"/>
              <a:t>i</a:t>
            </a:r>
            <a:endParaRPr lang="en-US" altLang="en-US" sz="2400"/>
          </a:p>
        </p:txBody>
      </p:sp>
      <p:sp>
        <p:nvSpPr>
          <p:cNvPr id="79882" name="Text Box 11">
            <a:extLst>
              <a:ext uri="{FF2B5EF4-FFF2-40B4-BE49-F238E27FC236}">
                <a16:creationId xmlns:a16="http://schemas.microsoft.com/office/drawing/2014/main" id="{4879C5B7-44AF-950D-A6E1-44C3D23B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1102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</a:t>
            </a:r>
            <a:r>
              <a:rPr lang="en-US" altLang="en-US" sz="2400" baseline="-25000"/>
              <a:t>2</a:t>
            </a:r>
            <a:endParaRPr lang="en-US" altLang="en-US" sz="2400"/>
          </a:p>
        </p:txBody>
      </p:sp>
      <p:sp>
        <p:nvSpPr>
          <p:cNvPr id="79883" name="AutoShape 13">
            <a:extLst>
              <a:ext uri="{FF2B5EF4-FFF2-40B4-BE49-F238E27FC236}">
                <a16:creationId xmlns:a16="http://schemas.microsoft.com/office/drawing/2014/main" id="{242B4EFE-F1B8-E3DA-86C8-C79F6CED9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19600"/>
            <a:ext cx="533400" cy="838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84" name="AutoShape 14">
            <a:extLst>
              <a:ext uri="{FF2B5EF4-FFF2-40B4-BE49-F238E27FC236}">
                <a16:creationId xmlns:a16="http://schemas.microsoft.com/office/drawing/2014/main" id="{EE411257-F8D7-5DFD-0D79-A5F2D96E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05200"/>
            <a:ext cx="6858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85" name="Line 15">
            <a:extLst>
              <a:ext uri="{FF2B5EF4-FFF2-40B4-BE49-F238E27FC236}">
                <a16:creationId xmlns:a16="http://schemas.microsoft.com/office/drawing/2014/main" id="{AF7D5027-FAD2-1E66-DBC7-18006766C7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572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6" name="AutoShape 16">
            <a:extLst>
              <a:ext uri="{FF2B5EF4-FFF2-40B4-BE49-F238E27FC236}">
                <a16:creationId xmlns:a16="http://schemas.microsoft.com/office/drawing/2014/main" id="{70FEF4EB-7051-FD26-72A3-EDF721539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572000"/>
            <a:ext cx="6858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87" name="Line 17">
            <a:extLst>
              <a:ext uri="{FF2B5EF4-FFF2-40B4-BE49-F238E27FC236}">
                <a16:creationId xmlns:a16="http://schemas.microsoft.com/office/drawing/2014/main" id="{BE5E6324-A403-BFE0-C816-4466B829D7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5638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18">
            <a:extLst>
              <a:ext uri="{FF2B5EF4-FFF2-40B4-BE49-F238E27FC236}">
                <a16:creationId xmlns:a16="http://schemas.microsoft.com/office/drawing/2014/main" id="{7CDBE640-1D69-8E49-15C1-ECB3F74F3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63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Text Box 19">
            <a:extLst>
              <a:ext uri="{FF2B5EF4-FFF2-40B4-BE49-F238E27FC236}">
                <a16:creationId xmlns:a16="http://schemas.microsoft.com/office/drawing/2014/main" id="{B8BC8639-F9F5-395C-91B8-C9D9C23B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29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</a:t>
            </a:r>
            <a:r>
              <a:rPr lang="en-US" altLang="en-US" sz="2400" baseline="-25000"/>
              <a:t>i</a:t>
            </a:r>
            <a:endParaRPr lang="en-US" altLang="en-US" sz="2400"/>
          </a:p>
        </p:txBody>
      </p:sp>
      <p:sp>
        <p:nvSpPr>
          <p:cNvPr id="79890" name="Text Box 20">
            <a:extLst>
              <a:ext uri="{FF2B5EF4-FFF2-40B4-BE49-F238E27FC236}">
                <a16:creationId xmlns:a16="http://schemas.microsoft.com/office/drawing/2014/main" id="{052776E8-4794-52D2-F977-ED1F1D5D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340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</a:t>
            </a:r>
            <a:r>
              <a:rPr lang="en-US" altLang="en-US" sz="2400" baseline="-25000"/>
              <a:t>1</a:t>
            </a:r>
            <a:endParaRPr lang="en-US" altLang="en-US" sz="2400"/>
          </a:p>
        </p:txBody>
      </p:sp>
      <p:sp>
        <p:nvSpPr>
          <p:cNvPr id="79891" name="Text Box 21">
            <a:extLst>
              <a:ext uri="{FF2B5EF4-FFF2-40B4-BE49-F238E27FC236}">
                <a16:creationId xmlns:a16="http://schemas.microsoft.com/office/drawing/2014/main" id="{9B776800-4603-70D4-0670-FBBDF2DAE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340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f</a:t>
            </a:r>
            <a:r>
              <a:rPr lang="en-US" altLang="en-US" sz="2400" baseline="-25000"/>
              <a:t>2</a:t>
            </a:r>
            <a:endParaRPr lang="en-US" altLang="en-US" sz="2400"/>
          </a:p>
        </p:txBody>
      </p:sp>
      <p:sp>
        <p:nvSpPr>
          <p:cNvPr id="131094" name="Text Box 22">
            <a:extLst>
              <a:ext uri="{FF2B5EF4-FFF2-40B4-BE49-F238E27FC236}">
                <a16:creationId xmlns:a16="http://schemas.microsoft.com/office/drawing/2014/main" id="{06F5920E-C702-13D7-F240-A9FAC709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4A2AFB"/>
                </a:solidFill>
              </a:rPr>
              <a:t>- frequencies don’</a:t>
            </a:r>
            <a:r>
              <a:rPr lang="en-US" altLang="ja-JP" sz="2000">
                <a:solidFill>
                  <a:srgbClr val="4A2AFB"/>
                </a:solidFill>
              </a:rPr>
              <a:t>t change</a:t>
            </a:r>
            <a:br>
              <a:rPr lang="en-US" altLang="ja-JP" sz="2000">
                <a:solidFill>
                  <a:srgbClr val="4A2AFB"/>
                </a:solidFill>
              </a:rPr>
            </a:br>
            <a:r>
              <a:rPr lang="en-US" altLang="ja-JP" sz="2000">
                <a:solidFill>
                  <a:srgbClr val="4A2AFB"/>
                </a:solidFill>
              </a:rPr>
              <a:t>- cost will </a:t>
            </a:r>
            <a:r>
              <a:rPr lang="en-US" altLang="ja-JP" sz="2000" b="1">
                <a:solidFill>
                  <a:srgbClr val="4A2AFB"/>
                </a:solidFill>
              </a:rPr>
              <a:t>decrease</a:t>
            </a:r>
            <a:r>
              <a:rPr lang="en-US" altLang="ja-JP" sz="2000">
                <a:solidFill>
                  <a:srgbClr val="4A2AFB"/>
                </a:solidFill>
              </a:rPr>
              <a:t> since </a:t>
            </a:r>
            <a:br>
              <a:rPr lang="en-US" altLang="ja-JP" sz="2000">
                <a:solidFill>
                  <a:srgbClr val="4A2AFB"/>
                </a:solidFill>
              </a:rPr>
            </a:br>
            <a:r>
              <a:rPr lang="en-US" altLang="ja-JP" sz="2000">
                <a:solidFill>
                  <a:srgbClr val="4A2AFB"/>
                </a:solidFill>
              </a:rPr>
              <a:t>f</a:t>
            </a:r>
            <a:r>
              <a:rPr lang="en-US" altLang="ja-JP" sz="2000" baseline="-25000">
                <a:solidFill>
                  <a:srgbClr val="4A2AFB"/>
                </a:solidFill>
              </a:rPr>
              <a:t>1</a:t>
            </a:r>
            <a:r>
              <a:rPr lang="en-US" altLang="ja-JP" sz="2000">
                <a:solidFill>
                  <a:srgbClr val="4A2AFB"/>
                </a:solidFill>
              </a:rPr>
              <a:t> &lt; f</a:t>
            </a:r>
            <a:r>
              <a:rPr lang="en-US" altLang="ja-JP" sz="2000" baseline="-25000">
                <a:solidFill>
                  <a:srgbClr val="4A2AFB"/>
                </a:solidFill>
              </a:rPr>
              <a:t>i</a:t>
            </a:r>
            <a:endParaRPr lang="en-US" altLang="en-US" sz="2000" b="1">
              <a:solidFill>
                <a:srgbClr val="4A2AFB"/>
              </a:solidFill>
            </a:endParaRPr>
          </a:p>
        </p:txBody>
      </p:sp>
      <p:sp>
        <p:nvSpPr>
          <p:cNvPr id="131095" name="Text Box 23">
            <a:extLst>
              <a:ext uri="{FF2B5EF4-FFF2-40B4-BE49-F238E27FC236}">
                <a16:creationId xmlns:a16="http://schemas.microsoft.com/office/drawing/2014/main" id="{BE8CF1DB-62D8-F802-72FE-BF681FFC1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96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4A2AFB"/>
                </a:solidFill>
              </a:rPr>
              <a:t>contradiction</a:t>
            </a:r>
          </a:p>
        </p:txBody>
      </p:sp>
      <p:graphicFrame>
        <p:nvGraphicFramePr>
          <p:cNvPr id="131096" name="Object 24">
            <a:extLst>
              <a:ext uri="{FF2B5EF4-FFF2-40B4-BE49-F238E27FC236}">
                <a16:creationId xmlns:a16="http://schemas.microsoft.com/office/drawing/2014/main" id="{49031D7D-5B2A-55C4-21A1-633844E67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352800"/>
          <a:ext cx="3657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283900" imgH="6731000" progId="Equation.3">
                  <p:embed/>
                </p:oleObj>
              </mc:Choice>
              <mc:Fallback>
                <p:oleObj name="Equation" r:id="rId2" imgW="36283900" imgH="6731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0"/>
                        <a:ext cx="36576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4" grpId="0"/>
      <p:bldP spid="13109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E6E26537-84FB-080B-1A93-67DE2A9B3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Runtime?</a:t>
            </a:r>
          </a:p>
        </p:txBody>
      </p:sp>
      <p:pic>
        <p:nvPicPr>
          <p:cNvPr id="80898" name="Picture 4" descr="huffman">
            <a:extLst>
              <a:ext uri="{FF2B5EF4-FFF2-40B4-BE49-F238E27FC236}">
                <a16:creationId xmlns:a16="http://schemas.microsoft.com/office/drawing/2014/main" id="{62529B6E-0909-27A9-BA65-D1E6E05E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4191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1" name="Text Box 5">
            <a:extLst>
              <a:ext uri="{FF2B5EF4-FFF2-40B4-BE49-F238E27FC236}">
                <a16:creationId xmlns:a16="http://schemas.microsoft.com/office/drawing/2014/main" id="{2B8CFBEE-CAB7-95AC-E409-4E2D5E87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38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4A2AFB"/>
                </a:solidFill>
              </a:rPr>
              <a:t>1 call to MakeHeap</a:t>
            </a:r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215082B3-8298-4BD3-0F28-DE41CFD5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1948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4A2AFB"/>
                </a:solidFill>
              </a:rPr>
              <a:t>2(n-1) calls ExtractMin</a:t>
            </a:r>
          </a:p>
        </p:txBody>
      </p:sp>
      <p:sp>
        <p:nvSpPr>
          <p:cNvPr id="132103" name="Text Box 7">
            <a:extLst>
              <a:ext uri="{FF2B5EF4-FFF2-40B4-BE49-F238E27FC236}">
                <a16:creationId xmlns:a16="http://schemas.microsoft.com/office/drawing/2014/main" id="{56F09B85-8D4F-61E9-9CEA-1E98AAD39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14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4A2AFB"/>
                </a:solidFill>
              </a:rPr>
              <a:t>n-1 calls Insert</a:t>
            </a:r>
          </a:p>
        </p:txBody>
      </p:sp>
      <p:sp>
        <p:nvSpPr>
          <p:cNvPr id="132104" name="Text Box 8">
            <a:extLst>
              <a:ext uri="{FF2B5EF4-FFF2-40B4-BE49-F238E27FC236}">
                <a16:creationId xmlns:a16="http://schemas.microsoft.com/office/drawing/2014/main" id="{15072AB9-FF02-B70E-895C-7D71FEB1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10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02" grpId="0"/>
      <p:bldP spid="132103" grpId="0"/>
      <p:bldP spid="13210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813A8EE-153E-E589-7275-2B4EEBCBD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Non-optimal greedy algorithms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EDB00750-1F4E-8F28-F04D-CD2DBAF2F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All the greedy algorithms we’</a:t>
            </a:r>
            <a:r>
              <a:rPr lang="en-US" altLang="ja-JP" sz="2800"/>
              <a:t>ve looked at so far give the optimal answer</a:t>
            </a:r>
          </a:p>
          <a:p>
            <a:pPr marL="0" indent="0" eaLnBrk="1" hangingPunct="1"/>
            <a:endParaRPr lang="en-US" altLang="en-US" sz="28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/>
              <a:t>Some of the most common greedy algorithms generate good, but non-optimal solutions</a:t>
            </a:r>
          </a:p>
          <a:p>
            <a:pPr lvl="1" eaLnBrk="1" hangingPunct="1"/>
            <a:r>
              <a:rPr lang="en-US" altLang="en-US" sz="2400"/>
              <a:t>set cover</a:t>
            </a:r>
          </a:p>
          <a:p>
            <a:pPr lvl="1" eaLnBrk="1" hangingPunct="1"/>
            <a:r>
              <a:rPr lang="en-US" altLang="en-US" sz="2400"/>
              <a:t>clustering</a:t>
            </a:r>
          </a:p>
          <a:p>
            <a:pPr lvl="1" eaLnBrk="1" hangingPunct="1"/>
            <a:r>
              <a:rPr lang="en-US" altLang="en-US" sz="2400"/>
              <a:t>hill-climbing</a:t>
            </a:r>
          </a:p>
          <a:p>
            <a:pPr lvl="1" eaLnBrk="1" hangingPunct="1"/>
            <a:r>
              <a:rPr lang="en-US" altLang="en-US" sz="2400"/>
              <a:t>relaxation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1B8F7-5C31-A9CE-A6B4-840E3C2C53CB}"/>
              </a:ext>
            </a:extLst>
          </p:cNvPr>
          <p:cNvSpPr txBox="1"/>
          <p:nvPr/>
        </p:nvSpPr>
        <p:spPr>
          <a:xfrm>
            <a:off x="3200400" y="3276600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338580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60EEE7A2-7C05-D2B8-9FB1-A65879FF2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Decoding using a prefix tree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A88A774-6276-03F0-4F7C-29516FEB8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3063"/>
            <a:ext cx="8382000" cy="1023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Traverse the graph until a leaf node is reached and output the symbol</a:t>
            </a:r>
          </a:p>
        </p:txBody>
      </p:sp>
      <p:grpSp>
        <p:nvGrpSpPr>
          <p:cNvPr id="56323" name="Group 5">
            <a:extLst>
              <a:ext uri="{FF2B5EF4-FFF2-40B4-BE49-F238E27FC236}">
                <a16:creationId xmlns:a16="http://schemas.microsoft.com/office/drawing/2014/main" id="{3A5ADC6E-0EB1-34B4-296F-B32DE5E6546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533400" cy="533400"/>
            <a:chOff x="1824" y="2736"/>
            <a:chExt cx="336" cy="336"/>
          </a:xfrm>
        </p:grpSpPr>
        <p:sp>
          <p:nvSpPr>
            <p:cNvPr id="56353" name="Oval 6">
              <a:extLst>
                <a:ext uri="{FF2B5EF4-FFF2-40B4-BE49-F238E27FC236}">
                  <a16:creationId xmlns:a16="http://schemas.microsoft.com/office/drawing/2014/main" id="{451A2E7D-CAB1-61B8-56A9-FEF2FAAA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4" name="Text Box 7">
              <a:extLst>
                <a:ext uri="{FF2B5EF4-FFF2-40B4-BE49-F238E27FC236}">
                  <a16:creationId xmlns:a16="http://schemas.microsoft.com/office/drawing/2014/main" id="{1609E2BB-53E8-5CDD-E677-507FE1A1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6324" name="Group 8">
            <a:extLst>
              <a:ext uri="{FF2B5EF4-FFF2-40B4-BE49-F238E27FC236}">
                <a16:creationId xmlns:a16="http://schemas.microsoft.com/office/drawing/2014/main" id="{313562A9-3040-7AEE-49CF-1FF6AE1D02C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962400"/>
            <a:ext cx="533400" cy="533400"/>
            <a:chOff x="1824" y="2736"/>
            <a:chExt cx="336" cy="336"/>
          </a:xfrm>
        </p:grpSpPr>
        <p:sp>
          <p:nvSpPr>
            <p:cNvPr id="56351" name="Oval 9">
              <a:extLst>
                <a:ext uri="{FF2B5EF4-FFF2-40B4-BE49-F238E27FC236}">
                  <a16:creationId xmlns:a16="http://schemas.microsoft.com/office/drawing/2014/main" id="{1A46778B-A10D-A915-B83B-B9657B5E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2" name="Text Box 10">
              <a:extLst>
                <a:ext uri="{FF2B5EF4-FFF2-40B4-BE49-F238E27FC236}">
                  <a16:creationId xmlns:a16="http://schemas.microsoft.com/office/drawing/2014/main" id="{78555429-3CAE-5F4A-C23C-5082E343F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6325" name="Group 11">
            <a:extLst>
              <a:ext uri="{FF2B5EF4-FFF2-40B4-BE49-F238E27FC236}">
                <a16:creationId xmlns:a16="http://schemas.microsoft.com/office/drawing/2014/main" id="{CA2037FF-EE22-9446-1B02-185EECDFCF8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533400" cy="533400"/>
            <a:chOff x="1824" y="2736"/>
            <a:chExt cx="336" cy="336"/>
          </a:xfrm>
        </p:grpSpPr>
        <p:sp>
          <p:nvSpPr>
            <p:cNvPr id="56349" name="Oval 12">
              <a:extLst>
                <a:ext uri="{FF2B5EF4-FFF2-40B4-BE49-F238E27FC236}">
                  <a16:creationId xmlns:a16="http://schemas.microsoft.com/office/drawing/2014/main" id="{BD6CBEF0-CEFD-1AB5-DF02-EE1EA203D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50" name="Text Box 13">
              <a:extLst>
                <a:ext uri="{FF2B5EF4-FFF2-40B4-BE49-F238E27FC236}">
                  <a16:creationId xmlns:a16="http://schemas.microsoft.com/office/drawing/2014/main" id="{AA264E3C-2299-8CC6-FEE0-72EFBB8E5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6326" name="Group 14">
            <a:extLst>
              <a:ext uri="{FF2B5EF4-FFF2-40B4-BE49-F238E27FC236}">
                <a16:creationId xmlns:a16="http://schemas.microsoft.com/office/drawing/2014/main" id="{211EDDC4-64E7-B102-DFCD-9A3C4F32108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29200"/>
            <a:ext cx="533400" cy="533400"/>
            <a:chOff x="1824" y="2736"/>
            <a:chExt cx="336" cy="336"/>
          </a:xfrm>
        </p:grpSpPr>
        <p:sp>
          <p:nvSpPr>
            <p:cNvPr id="56347" name="Oval 15">
              <a:extLst>
                <a:ext uri="{FF2B5EF4-FFF2-40B4-BE49-F238E27FC236}">
                  <a16:creationId xmlns:a16="http://schemas.microsoft.com/office/drawing/2014/main" id="{D43B0622-2851-6020-814A-6781100B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8" name="Text Box 16">
              <a:extLst>
                <a:ext uri="{FF2B5EF4-FFF2-40B4-BE49-F238E27FC236}">
                  <a16:creationId xmlns:a16="http://schemas.microsoft.com/office/drawing/2014/main" id="{28AAC10C-B92A-BE22-FC7D-D3F53E48E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2400"/>
            </a:p>
          </p:txBody>
        </p:sp>
      </p:grpSp>
      <p:grpSp>
        <p:nvGrpSpPr>
          <p:cNvPr id="56327" name="Group 17">
            <a:extLst>
              <a:ext uri="{FF2B5EF4-FFF2-40B4-BE49-F238E27FC236}">
                <a16:creationId xmlns:a16="http://schemas.microsoft.com/office/drawing/2014/main" id="{C754FB09-028E-09CD-316E-BF26D43E316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533400" cy="533400"/>
            <a:chOff x="1824" y="2736"/>
            <a:chExt cx="336" cy="336"/>
          </a:xfrm>
        </p:grpSpPr>
        <p:sp>
          <p:nvSpPr>
            <p:cNvPr id="56345" name="Oval 18">
              <a:extLst>
                <a:ext uri="{FF2B5EF4-FFF2-40B4-BE49-F238E27FC236}">
                  <a16:creationId xmlns:a16="http://schemas.microsoft.com/office/drawing/2014/main" id="{9867A32D-E1E6-6CFB-5AC3-F4EAC4D07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6" name="Text Box 19">
              <a:extLst>
                <a:ext uri="{FF2B5EF4-FFF2-40B4-BE49-F238E27FC236}">
                  <a16:creationId xmlns:a16="http://schemas.microsoft.com/office/drawing/2014/main" id="{87286BD8-4B4F-5340-F47F-B70DC02CA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6328" name="Group 20">
            <a:extLst>
              <a:ext uri="{FF2B5EF4-FFF2-40B4-BE49-F238E27FC236}">
                <a16:creationId xmlns:a16="http://schemas.microsoft.com/office/drawing/2014/main" id="{4680CF5D-62DF-3B1E-18C2-BC1F02FF09F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19800"/>
            <a:ext cx="533400" cy="533400"/>
            <a:chOff x="1824" y="2736"/>
            <a:chExt cx="336" cy="336"/>
          </a:xfrm>
        </p:grpSpPr>
        <p:sp>
          <p:nvSpPr>
            <p:cNvPr id="56343" name="Oval 21">
              <a:extLst>
                <a:ext uri="{FF2B5EF4-FFF2-40B4-BE49-F238E27FC236}">
                  <a16:creationId xmlns:a16="http://schemas.microsoft.com/office/drawing/2014/main" id="{E8D1DF5F-4D59-077E-CACA-ABE3BE45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4" name="Text Box 22">
              <a:extLst>
                <a:ext uri="{FF2B5EF4-FFF2-40B4-BE49-F238E27FC236}">
                  <a16:creationId xmlns:a16="http://schemas.microsoft.com/office/drawing/2014/main" id="{F6E64EF0-D960-5C88-D52E-B98A16A6F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6329" name="Group 23">
            <a:extLst>
              <a:ext uri="{FF2B5EF4-FFF2-40B4-BE49-F238E27FC236}">
                <a16:creationId xmlns:a16="http://schemas.microsoft.com/office/drawing/2014/main" id="{F83C8281-E7AE-AD6B-8104-0F7CEE0E9F2F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029200"/>
            <a:ext cx="533400" cy="533400"/>
            <a:chOff x="1824" y="2736"/>
            <a:chExt cx="336" cy="336"/>
          </a:xfrm>
        </p:grpSpPr>
        <p:sp>
          <p:nvSpPr>
            <p:cNvPr id="56341" name="Oval 24">
              <a:extLst>
                <a:ext uri="{FF2B5EF4-FFF2-40B4-BE49-F238E27FC236}">
                  <a16:creationId xmlns:a16="http://schemas.microsoft.com/office/drawing/2014/main" id="{7A63A95B-13E5-F8D3-9A03-DEB27AC2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2" name="Text Box 25">
              <a:extLst>
                <a:ext uri="{FF2B5EF4-FFF2-40B4-BE49-F238E27FC236}">
                  <a16:creationId xmlns:a16="http://schemas.microsoft.com/office/drawing/2014/main" id="{EC139CEC-5D48-96FE-01AD-E32B7E468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6330" name="Line 26">
            <a:extLst>
              <a:ext uri="{FF2B5EF4-FFF2-40B4-BE49-F238E27FC236}">
                <a16:creationId xmlns:a16="http://schemas.microsoft.com/office/drawing/2014/main" id="{A06BA630-2463-1C4A-E7DD-4C42EB5E72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27">
            <a:extLst>
              <a:ext uri="{FF2B5EF4-FFF2-40B4-BE49-F238E27FC236}">
                <a16:creationId xmlns:a16="http://schemas.microsoft.com/office/drawing/2014/main" id="{EE5A56BB-0A13-8B88-0EB7-445BC64DE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28">
            <a:extLst>
              <a:ext uri="{FF2B5EF4-FFF2-40B4-BE49-F238E27FC236}">
                <a16:creationId xmlns:a16="http://schemas.microsoft.com/office/drawing/2014/main" id="{4165BC58-45C7-4B15-8E9F-5B4E18F6D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19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29">
            <a:extLst>
              <a:ext uri="{FF2B5EF4-FFF2-40B4-BE49-F238E27FC236}">
                <a16:creationId xmlns:a16="http://schemas.microsoft.com/office/drawing/2014/main" id="{B9FB8F17-655E-020B-18FE-C0497DC0A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486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30">
            <a:extLst>
              <a:ext uri="{FF2B5EF4-FFF2-40B4-BE49-F238E27FC236}">
                <a16:creationId xmlns:a16="http://schemas.microsoft.com/office/drawing/2014/main" id="{B2F23C76-054F-AB71-46D0-A95F8B59B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31">
            <a:extLst>
              <a:ext uri="{FF2B5EF4-FFF2-40B4-BE49-F238E27FC236}">
                <a16:creationId xmlns:a16="http://schemas.microsoft.com/office/drawing/2014/main" id="{988EF3E9-EC61-22CF-F49E-772EF53DA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32">
            <a:extLst>
              <a:ext uri="{FF2B5EF4-FFF2-40B4-BE49-F238E27FC236}">
                <a16:creationId xmlns:a16="http://schemas.microsoft.com/office/drawing/2014/main" id="{2B7762E9-8889-3B87-3922-750EC990B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Text Box 33">
            <a:extLst>
              <a:ext uri="{FF2B5EF4-FFF2-40B4-BE49-F238E27FC236}">
                <a16:creationId xmlns:a16="http://schemas.microsoft.com/office/drawing/2014/main" id="{A8E5EAC7-DA2C-6B64-6856-FA456C300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62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56338" name="Line 34">
            <a:extLst>
              <a:ext uri="{FF2B5EF4-FFF2-40B4-BE49-F238E27FC236}">
                <a16:creationId xmlns:a16="http://schemas.microsoft.com/office/drawing/2014/main" id="{BCA6756F-B31D-5895-1160-21F4D92A2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Text Box 35">
            <a:extLst>
              <a:ext uri="{FF2B5EF4-FFF2-40B4-BE49-F238E27FC236}">
                <a16:creationId xmlns:a16="http://schemas.microsoft.com/office/drawing/2014/main" id="{57CB3042-6C40-C5AF-252C-688ADDF42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6340" name="Text Box 36">
            <a:extLst>
              <a:ext uri="{FF2B5EF4-FFF2-40B4-BE49-F238E27FC236}">
                <a16:creationId xmlns:a16="http://schemas.microsoft.com/office/drawing/2014/main" id="{6E606744-CA8C-D89A-47E0-CFCB11E5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1000111010100</a:t>
            </a:r>
          </a:p>
        </p:txBody>
      </p:sp>
    </p:spTree>
    <p:extLst>
      <p:ext uri="{BB962C8B-B14F-4D97-AF65-F5344CB8AC3E}">
        <p14:creationId xmlns:p14="http://schemas.microsoft.com/office/powerpoint/2010/main" val="191779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EAD36AC0-7D59-2787-A257-CA33F090E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Horn formula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4EF82FE-C854-EAEE-5C58-2DAA5A7D0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3462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/>
              <a:t>A horn formula is a </a:t>
            </a:r>
            <a:r>
              <a:rPr lang="en-US" altLang="en-US" sz="3200" dirty="0"/>
              <a:t>set of implications and </a:t>
            </a:r>
            <a:r>
              <a:rPr lang="en-US" altLang="en-US" sz="3200" b="1" dirty="0">
                <a:solidFill>
                  <a:srgbClr val="0000FF"/>
                </a:solidFill>
              </a:rPr>
              <a:t>negative clauses</a:t>
            </a:r>
            <a:r>
              <a:rPr lang="en-US" altLang="en-US" dirty="0"/>
              <a:t>: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22E426D7-229B-6961-83EC-B5CC980E7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306763"/>
          <a:ext cx="11128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23100" imgH="3505200" progId="Equation.3">
                  <p:embed/>
                </p:oleObj>
              </mc:Choice>
              <mc:Fallback>
                <p:oleObj name="Equation" r:id="rId2" imgW="7023100" imgH="3505200" progId="Equation.3">
                  <p:embed/>
                  <p:pic>
                    <p:nvPicPr>
                      <p:cNvPr id="20483" name="Object 4">
                        <a:extLst>
                          <a:ext uri="{FF2B5EF4-FFF2-40B4-BE49-F238E27FC236}">
                            <a16:creationId xmlns:a16="http://schemas.microsoft.com/office/drawing/2014/main" id="{22E426D7-229B-6961-83EC-B5CC980E7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06763"/>
                        <a:ext cx="11128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AD5AAA50-30D2-D3AF-2F31-8FAFC0DE7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191000"/>
          <a:ext cx="1158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15200" imgH="4102100" progId="Equation.3">
                  <p:embed/>
                </p:oleObj>
              </mc:Choice>
              <mc:Fallback>
                <p:oleObj name="Equation" r:id="rId4" imgW="7315200" imgH="4102100" progId="Equation.3">
                  <p:embed/>
                  <p:pic>
                    <p:nvPicPr>
                      <p:cNvPr id="20484" name="Object 5">
                        <a:extLst>
                          <a:ext uri="{FF2B5EF4-FFF2-40B4-BE49-F238E27FC236}">
                            <a16:creationId xmlns:a16="http://schemas.microsoft.com/office/drawing/2014/main" id="{AD5AAA50-30D2-D3AF-2F31-8FAFC0DE7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1158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188B4C24-56A0-D198-744E-2943BDB9D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2013" y="3276600"/>
          <a:ext cx="23161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30400" imgH="3505200" progId="Equation.3">
                  <p:embed/>
                </p:oleObj>
              </mc:Choice>
              <mc:Fallback>
                <p:oleObj name="Equation" r:id="rId6" imgW="14630400" imgH="3505200" progId="Equation.3">
                  <p:embed/>
                  <p:pic>
                    <p:nvPicPr>
                      <p:cNvPr id="20485" name="Object 6">
                        <a:extLst>
                          <a:ext uri="{FF2B5EF4-FFF2-40B4-BE49-F238E27FC236}">
                            <a16:creationId xmlns:a16="http://schemas.microsoft.com/office/drawing/2014/main" id="{188B4C24-56A0-D198-744E-2943BDB9D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3276600"/>
                        <a:ext cx="23161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>
            <a:extLst>
              <a:ext uri="{FF2B5EF4-FFF2-40B4-BE49-F238E27FC236}">
                <a16:creationId xmlns:a16="http://schemas.microsoft.com/office/drawing/2014/main" id="{1D2505E2-7E1D-7CC2-3A84-25271DAB8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152900"/>
          <a:ext cx="21320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0" imgH="4394200" progId="Equation.3">
                  <p:embed/>
                </p:oleObj>
              </mc:Choice>
              <mc:Fallback>
                <p:oleObj name="Equation" r:id="rId8" imgW="13462000" imgH="4394200" progId="Equation.3">
                  <p:embed/>
                  <p:pic>
                    <p:nvPicPr>
                      <p:cNvPr id="20486" name="Object 7">
                        <a:extLst>
                          <a:ext uri="{FF2B5EF4-FFF2-40B4-BE49-F238E27FC236}">
                            <a16:creationId xmlns:a16="http://schemas.microsoft.com/office/drawing/2014/main" id="{1D2505E2-7E1D-7CC2-3A84-25271DAB8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52900"/>
                        <a:ext cx="21320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171EBCD-6A07-DAA6-C3F4-8C7866179473}"/>
              </a:ext>
            </a:extLst>
          </p:cNvPr>
          <p:cNvSpPr/>
          <p:nvPr/>
        </p:nvSpPr>
        <p:spPr>
          <a:xfrm>
            <a:off x="4672013" y="4133850"/>
            <a:ext cx="2297606" cy="685800"/>
          </a:xfrm>
          <a:prstGeom prst="rect">
            <a:avLst/>
          </a:prstGeom>
          <a:solidFill>
            <a:srgbClr val="0000FF">
              <a:alpha val="17108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89235-2C37-2BFE-E3EB-98B94A275C9A}"/>
              </a:ext>
            </a:extLst>
          </p:cNvPr>
          <p:cNvSpPr txBox="1"/>
          <p:nvPr/>
        </p:nvSpPr>
        <p:spPr>
          <a:xfrm>
            <a:off x="2251212" y="5594677"/>
            <a:ext cx="35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Negated literals </a:t>
            </a:r>
            <a:r>
              <a:rPr lang="en-US" sz="2800" dirty="0" err="1">
                <a:solidFill>
                  <a:srgbClr val="0000FF"/>
                </a:solidFill>
              </a:rPr>
              <a:t>ored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55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" descr="huffman">
            <a:extLst>
              <a:ext uri="{FF2B5EF4-FFF2-40B4-BE49-F238E27FC236}">
                <a16:creationId xmlns:a16="http://schemas.microsoft.com/office/drawing/2014/main" id="{17D4DAFF-EA0B-C854-0C52-03148829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0513"/>
            <a:ext cx="349389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5955" name="Group 3">
            <a:extLst>
              <a:ext uri="{FF2B5EF4-FFF2-40B4-BE49-F238E27FC236}">
                <a16:creationId xmlns:a16="http://schemas.microsoft.com/office/drawing/2014/main" id="{D425EB8E-E20A-F35D-E210-6A9FE344F4F2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214313"/>
          <a:ext cx="2286000" cy="2057400"/>
        </p:xfrm>
        <a:graphic>
          <a:graphicData uri="http://schemas.openxmlformats.org/drawingml/2006/table">
            <a:tbl>
              <a:tblPr/>
              <a:tblGrid>
                <a:gridCol w="9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Symbol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Frequency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33" name="TextBox 1">
            <a:extLst>
              <a:ext uri="{FF2B5EF4-FFF2-40B4-BE49-F238E27FC236}">
                <a16:creationId xmlns:a16="http://schemas.microsoft.com/office/drawing/2014/main" id="{A220E3D5-9F9C-C963-87E3-1A5826AEC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486400"/>
            <a:ext cx="32640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F0000"/>
                </a:solidFill>
              </a:rPr>
              <a:t>What is the tree?</a:t>
            </a:r>
          </a:p>
          <a:p>
            <a:pPr eaLnBrk="1" hangingPunct="1"/>
            <a:br>
              <a:rPr lang="en-US" altLang="en-US" sz="1600" dirty="0">
                <a:solidFill>
                  <a:srgbClr val="FF0000"/>
                </a:solidFill>
              </a:rPr>
            </a:br>
            <a:r>
              <a:rPr lang="en-US" altLang="en-US" sz="1600" dirty="0">
                <a:solidFill>
                  <a:srgbClr val="FF0000"/>
                </a:solidFill>
              </a:rPr>
              <a:t>What is the encoding?</a:t>
            </a:r>
          </a:p>
          <a:p>
            <a:pPr eaLnBrk="1" hangingPunct="1"/>
            <a:endParaRPr lang="en-US" altLang="en-US" sz="16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</a:rPr>
              <a:t>How many bits to encode the file?</a:t>
            </a:r>
          </a:p>
        </p:txBody>
      </p:sp>
      <p:sp>
        <p:nvSpPr>
          <p:cNvPr id="2" name="Text Box 16">
            <a:extLst>
              <a:ext uri="{FF2B5EF4-FFF2-40B4-BE49-F238E27FC236}">
                <a16:creationId xmlns:a16="http://schemas.microsoft.com/office/drawing/2014/main" id="{6E9A54D5-DB9F-B913-742B-0E375602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2347366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Heap</a:t>
            </a:r>
          </a:p>
        </p:txBody>
      </p:sp>
      <p:sp>
        <p:nvSpPr>
          <p:cNvPr id="3" name="Line 17">
            <a:extLst>
              <a:ext uri="{FF2B5EF4-FFF2-40B4-BE49-F238E27FC236}">
                <a16:creationId xmlns:a16="http://schemas.microsoft.com/office/drawing/2014/main" id="{F8707164-D9CE-190A-28B1-9D6A10702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033166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EE48D28-DCB8-3086-4070-72265BDB3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Goal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48FF1C-DC0A-2EDE-CA49-A42B07A2B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153400" cy="18621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Given a horn formula, determine if the formula is satisfiable, i.e., an assignment of true/false to the variables that is consistent with all the implications/causes</a:t>
            </a:r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1DEE0570-BCC5-F29F-480F-FAAD760DA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306763"/>
          <a:ext cx="11128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23100" imgH="3505200" progId="Equation.3">
                  <p:embed/>
                </p:oleObj>
              </mc:Choice>
              <mc:Fallback>
                <p:oleObj name="Equation" r:id="rId2" imgW="7023100" imgH="350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06763"/>
                        <a:ext cx="11128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>
            <a:extLst>
              <a:ext uri="{FF2B5EF4-FFF2-40B4-BE49-F238E27FC236}">
                <a16:creationId xmlns:a16="http://schemas.microsoft.com/office/drawing/2014/main" id="{882D3049-064F-C77C-1D40-92AFBA3AA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191000"/>
          <a:ext cx="1158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15200" imgH="4102100" progId="Equation.3">
                  <p:embed/>
                </p:oleObj>
              </mc:Choice>
              <mc:Fallback>
                <p:oleObj name="Equation" r:id="rId4" imgW="7315200" imgH="410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1158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>
            <a:extLst>
              <a:ext uri="{FF2B5EF4-FFF2-40B4-BE49-F238E27FC236}">
                <a16:creationId xmlns:a16="http://schemas.microsoft.com/office/drawing/2014/main" id="{5A4B3CBC-94B8-C268-6F9F-A2FD95E11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2013" y="3276600"/>
          <a:ext cx="23161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30400" imgH="3505200" progId="Equation.3">
                  <p:embed/>
                </p:oleObj>
              </mc:Choice>
              <mc:Fallback>
                <p:oleObj name="Equation" r:id="rId6" imgW="14630400" imgH="350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3276600"/>
                        <a:ext cx="23161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7">
            <a:extLst>
              <a:ext uri="{FF2B5EF4-FFF2-40B4-BE49-F238E27FC236}">
                <a16:creationId xmlns:a16="http://schemas.microsoft.com/office/drawing/2014/main" id="{E8B028B0-3C7F-4E28-0A65-FCCC41105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152900"/>
          <a:ext cx="21320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0" imgH="4394200" progId="Equation.3">
                  <p:embed/>
                </p:oleObj>
              </mc:Choice>
              <mc:Fallback>
                <p:oleObj name="Equation" r:id="rId8" imgW="13462000" imgH="439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52900"/>
                        <a:ext cx="21320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8">
            <a:extLst>
              <a:ext uri="{FF2B5EF4-FFF2-40B4-BE49-F238E27FC236}">
                <a16:creationId xmlns:a16="http://schemas.microsoft.com/office/drawing/2014/main" id="{1C90BD42-9985-62FA-B886-3E628C6E5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0000FF"/>
                </a:solidFill>
              </a:rPr>
              <a:t>u   x   y   z</a:t>
            </a: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7950A63E-80B3-1141-84AD-2065BF8D7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5945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0   1   1   0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DB9B649-193C-9BE0-7B8C-87334EDA8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greedy solution?</a:t>
            </a:r>
          </a:p>
        </p:txBody>
      </p:sp>
      <p:graphicFrame>
        <p:nvGraphicFramePr>
          <p:cNvPr id="22530" name="Object 4">
            <a:extLst>
              <a:ext uri="{FF2B5EF4-FFF2-40B4-BE49-F238E27FC236}">
                <a16:creationId xmlns:a16="http://schemas.microsoft.com/office/drawing/2014/main" id="{687C791F-D8DD-8CD8-BCCB-4B4EEE082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1752600"/>
          <a:ext cx="11128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23100" imgH="3505200" progId="Equation.3">
                  <p:embed/>
                </p:oleObj>
              </mc:Choice>
              <mc:Fallback>
                <p:oleObj name="Equation" r:id="rId2" imgW="7023100" imgH="350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752600"/>
                        <a:ext cx="11128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>
            <a:extLst>
              <a:ext uri="{FF2B5EF4-FFF2-40B4-BE49-F238E27FC236}">
                <a16:creationId xmlns:a16="http://schemas.microsoft.com/office/drawing/2014/main" id="{741EE31C-437F-670B-4308-4571DA4D8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3" y="2590800"/>
          <a:ext cx="1574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44100" imgH="4102100" progId="Equation.3">
                  <p:embed/>
                </p:oleObj>
              </mc:Choice>
              <mc:Fallback>
                <p:oleObj name="Equation" r:id="rId4" imgW="9944100" imgH="410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590800"/>
                        <a:ext cx="1574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>
            <a:extLst>
              <a:ext uri="{FF2B5EF4-FFF2-40B4-BE49-F238E27FC236}">
                <a16:creationId xmlns:a16="http://schemas.microsoft.com/office/drawing/2014/main" id="{32B0732A-0615-650E-8DFE-D548F1F79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1798638"/>
          <a:ext cx="24098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14600" imgH="3505200" progId="Equation.3">
                  <p:embed/>
                </p:oleObj>
              </mc:Choice>
              <mc:Fallback>
                <p:oleObj name="Equation" r:id="rId6" imgW="15214600" imgH="350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798638"/>
                        <a:ext cx="24098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7">
            <a:extLst>
              <a:ext uri="{FF2B5EF4-FFF2-40B4-BE49-F238E27FC236}">
                <a16:creationId xmlns:a16="http://schemas.microsoft.com/office/drawing/2014/main" id="{3C8019A8-A003-26DE-24B4-183C4EBCA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6913" y="2514600"/>
          <a:ext cx="23177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30400" imgH="4394200" progId="Equation.3">
                  <p:embed/>
                </p:oleObj>
              </mc:Choice>
              <mc:Fallback>
                <p:oleObj name="Equation" r:id="rId8" imgW="14630400" imgH="439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2514600"/>
                        <a:ext cx="23177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8">
            <a:extLst>
              <a:ext uri="{FF2B5EF4-FFF2-40B4-BE49-F238E27FC236}">
                <a16:creationId xmlns:a16="http://schemas.microsoft.com/office/drawing/2014/main" id="{A957AA3F-7F7E-BB99-B1A9-BF607F358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54288"/>
          <a:ext cx="24558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506700" imgH="4102100" progId="Equation.3">
                  <p:embed/>
                </p:oleObj>
              </mc:Choice>
              <mc:Fallback>
                <p:oleObj name="Equation" r:id="rId10" imgW="15506700" imgH="410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54288"/>
                        <a:ext cx="24558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>
            <a:extLst>
              <a:ext uri="{FF2B5EF4-FFF2-40B4-BE49-F238E27FC236}">
                <a16:creationId xmlns:a16="http://schemas.microsoft.com/office/drawing/2014/main" id="{FD94BBDD-676C-8853-5C20-51B4394F1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792288"/>
          <a:ext cx="32448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85100" imgH="4102100" progId="Equation.3">
                  <p:embed/>
                </p:oleObj>
              </mc:Choice>
              <mc:Fallback>
                <p:oleObj name="Equation" r:id="rId12" imgW="20485100" imgH="410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792288"/>
                        <a:ext cx="324485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>
            <a:extLst>
              <a:ext uri="{FF2B5EF4-FFF2-40B4-BE49-F238E27FC236}">
                <a16:creationId xmlns:a16="http://schemas.microsoft.com/office/drawing/2014/main" id="{B5F7D468-C66F-C14C-6A0D-55ACCBDB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1524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w 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x  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y  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</a:rPr>
              <a:t>z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1219</TotalTime>
  <Words>2088</Words>
  <Application>Microsoft Macintosh PowerPoint</Application>
  <PresentationFormat>On-screen Show (4:3)</PresentationFormat>
  <Paragraphs>625</Paragraphs>
  <Slides>70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Aptos</vt:lpstr>
      <vt:lpstr>Arial</vt:lpstr>
      <vt:lpstr>Cambria Math</vt:lpstr>
      <vt:lpstr>Symbol</vt:lpstr>
      <vt:lpstr>Wingdings</vt:lpstr>
      <vt:lpstr>Network</vt:lpstr>
      <vt:lpstr>Equation</vt:lpstr>
      <vt:lpstr>Greedy algorithms</vt:lpstr>
      <vt:lpstr>Administrative</vt:lpstr>
      <vt:lpstr>Greedy algorithms</vt:lpstr>
      <vt:lpstr>Greedy</vt:lpstr>
      <vt:lpstr>Horn formula</vt:lpstr>
      <vt:lpstr>Horn formula</vt:lpstr>
      <vt:lpstr>Horn formula</vt:lpstr>
      <vt:lpstr>Goal</vt:lpstr>
      <vt:lpstr>A greedy solution?</vt:lpstr>
      <vt:lpstr>A greedy solution?</vt:lpstr>
      <vt:lpstr>A greedy solution?</vt:lpstr>
      <vt:lpstr>A greedy solution?</vt:lpstr>
      <vt:lpstr>A greedy solution?</vt:lpstr>
      <vt:lpstr>A greedy solution</vt:lpstr>
      <vt:lpstr>A greedy solution</vt:lpstr>
      <vt:lpstr>A greedy solution</vt:lpstr>
      <vt:lpstr>A greedy solution</vt:lpstr>
      <vt:lpstr>A greedy solution</vt:lpstr>
      <vt:lpstr>A greedy solution</vt:lpstr>
      <vt:lpstr>Correctness of greedy solution</vt:lpstr>
      <vt:lpstr>Correctness of greedy solution</vt:lpstr>
      <vt:lpstr>Correctness of greedy solution</vt:lpstr>
      <vt:lpstr>Correctness of greedy solution</vt:lpstr>
      <vt:lpstr>Correctness of greedy solution</vt:lpstr>
      <vt:lpstr>Correctness of greedy solution</vt:lpstr>
      <vt:lpstr>Running time?</vt:lpstr>
      <vt:lpstr>Running time?</vt:lpstr>
      <vt:lpstr>Data compression</vt:lpstr>
      <vt:lpstr>Compression algorithms</vt:lpstr>
      <vt:lpstr>Simplifying assumption: frequency only</vt:lpstr>
      <vt:lpstr>Fixed length code</vt:lpstr>
      <vt:lpstr>Fixed length code</vt:lpstr>
      <vt:lpstr>Fixed length code</vt:lpstr>
      <vt:lpstr>Variable length code</vt:lpstr>
      <vt:lpstr>Decoding a file</vt:lpstr>
      <vt:lpstr>Decoding a file</vt:lpstr>
      <vt:lpstr>Variable length code</vt:lpstr>
      <vt:lpstr>Variable length code</vt:lpstr>
      <vt:lpstr>Prefix codes</vt:lpstr>
      <vt:lpstr>Prefix tree</vt:lpstr>
      <vt:lpstr>Decoding using a prefix tree</vt:lpstr>
      <vt:lpstr>Decoding using a prefix tree</vt:lpstr>
      <vt:lpstr>Decoding using a prefix tree</vt:lpstr>
      <vt:lpstr>Decoding using a prefix tree</vt:lpstr>
      <vt:lpstr>Decoding using a prefix tree</vt:lpstr>
      <vt:lpstr>Decoding using a prefix tree</vt:lpstr>
      <vt:lpstr>Decoding using a prefix tree</vt:lpstr>
      <vt:lpstr>Decoding using a prefix tree</vt:lpstr>
      <vt:lpstr>Determining the cost of a file</vt:lpstr>
      <vt:lpstr>Determining the cost of a file</vt:lpstr>
      <vt:lpstr>Determining the cost of a file</vt:lpstr>
      <vt:lpstr>Determining the cost of a file</vt:lpstr>
      <vt:lpstr>Determining the cost of a file</vt:lpstr>
      <vt:lpstr>A greedy algorithm?</vt:lpstr>
      <vt:lpstr>A greedy algorithm?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Proving correctness</vt:lpstr>
      <vt:lpstr>Proving correctness:  proof by contradiction</vt:lpstr>
      <vt:lpstr>Proving correctness</vt:lpstr>
      <vt:lpstr>Runtime?</vt:lpstr>
      <vt:lpstr>Non-optimal greedy algorithms</vt:lpstr>
      <vt:lpstr>PowerPoint Presentation</vt:lpstr>
      <vt:lpstr>Decoding using a prefix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Collins Munene Kariuki</cp:lastModifiedBy>
  <cp:revision>304</cp:revision>
  <cp:lastPrinted>2024-03-07T18:42:39Z</cp:lastPrinted>
  <dcterms:created xsi:type="dcterms:W3CDTF">1601-01-01T00:00:00Z</dcterms:created>
  <dcterms:modified xsi:type="dcterms:W3CDTF">2024-03-20T02:02:47Z</dcterms:modified>
</cp:coreProperties>
</file>