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6" r:id="rId2"/>
    <p:sldId id="362" r:id="rId3"/>
    <p:sldId id="363" r:id="rId4"/>
    <p:sldId id="259" r:id="rId5"/>
    <p:sldId id="364" r:id="rId6"/>
    <p:sldId id="260" r:id="rId7"/>
    <p:sldId id="262" r:id="rId8"/>
    <p:sldId id="350" r:id="rId9"/>
    <p:sldId id="263" r:id="rId10"/>
    <p:sldId id="351" r:id="rId11"/>
    <p:sldId id="269" r:id="rId12"/>
    <p:sldId id="265" r:id="rId13"/>
    <p:sldId id="267" r:id="rId14"/>
    <p:sldId id="268" r:id="rId15"/>
    <p:sldId id="270" r:id="rId16"/>
    <p:sldId id="274" r:id="rId17"/>
    <p:sldId id="275" r:id="rId18"/>
    <p:sldId id="272" r:id="rId19"/>
    <p:sldId id="276" r:id="rId20"/>
    <p:sldId id="277" r:id="rId21"/>
    <p:sldId id="279" r:id="rId22"/>
    <p:sldId id="280" r:id="rId23"/>
    <p:sldId id="284" r:id="rId24"/>
    <p:sldId id="286" r:id="rId25"/>
    <p:sldId id="288" r:id="rId26"/>
    <p:sldId id="356" r:id="rId27"/>
    <p:sldId id="355" r:id="rId28"/>
    <p:sldId id="357" r:id="rId29"/>
    <p:sldId id="358" r:id="rId30"/>
    <p:sldId id="359" r:id="rId31"/>
    <p:sldId id="289" r:id="rId32"/>
    <p:sldId id="290" r:id="rId33"/>
    <p:sldId id="347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48" r:id="rId45"/>
    <p:sldId id="301" r:id="rId46"/>
    <p:sldId id="352" r:id="rId47"/>
    <p:sldId id="302" r:id="rId48"/>
    <p:sldId id="354" r:id="rId49"/>
    <p:sldId id="303" r:id="rId50"/>
    <p:sldId id="304" r:id="rId51"/>
    <p:sldId id="306" r:id="rId52"/>
    <p:sldId id="434" r:id="rId53"/>
    <p:sldId id="305" r:id="rId54"/>
    <p:sldId id="353" r:id="rId55"/>
    <p:sldId id="307" r:id="rId56"/>
    <p:sldId id="308" r:id="rId57"/>
    <p:sldId id="309" r:id="rId58"/>
    <p:sldId id="360" r:id="rId59"/>
    <p:sldId id="325" r:id="rId60"/>
    <p:sldId id="326" r:id="rId61"/>
    <p:sldId id="327" r:id="rId62"/>
    <p:sldId id="328" r:id="rId63"/>
    <p:sldId id="32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49" r:id="rId72"/>
    <p:sldId id="435" r:id="rId73"/>
    <p:sldId id="436" r:id="rId74"/>
    <p:sldId id="437" r:id="rId75"/>
    <p:sldId id="438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30" r:id="rId84"/>
    <p:sldId id="331" r:id="rId85"/>
    <p:sldId id="332" r:id="rId86"/>
    <p:sldId id="333" r:id="rId87"/>
    <p:sldId id="334" r:id="rId88"/>
    <p:sldId id="339" r:id="rId89"/>
    <p:sldId id="335" r:id="rId90"/>
    <p:sldId id="361" r:id="rId91"/>
    <p:sldId id="336" r:id="rId92"/>
    <p:sldId id="337" r:id="rId93"/>
    <p:sldId id="340" r:id="rId94"/>
    <p:sldId id="341" r:id="rId95"/>
    <p:sldId id="439" r:id="rId96"/>
    <p:sldId id="440" r:id="rId97"/>
    <p:sldId id="444" r:id="rId98"/>
    <p:sldId id="445" r:id="rId99"/>
    <p:sldId id="441" r:id="rId100"/>
    <p:sldId id="443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didn’t do  this, we wouldn’t visit all of the entries in the 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didn’t do  this, we wouldn’t visit all of the entries in the 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largish, n and m, this is close to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3/15/24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genealogy/names/dist.all.la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ash_function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>
            <a:extLst>
              <a:ext uri="{FF2B5EF4-FFF2-40B4-BE49-F238E27FC236}">
                <a16:creationId xmlns:a16="http://schemas.microsoft.com/office/drawing/2014/main" id="{23ED2F4E-6CB2-D64A-9655-2BA04A88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B098C88-8F0F-9149-9E5B-43456A95C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A9837D3E-5FFC-7243-A2F2-39647FB6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4" name="Text Box 6">
            <a:extLst>
              <a:ext uri="{FF2B5EF4-FFF2-40B4-BE49-F238E27FC236}">
                <a16:creationId xmlns:a16="http://schemas.microsoft.com/office/drawing/2014/main" id="{0B7A48A1-63D8-DB4F-8A27-EF5159270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20485" name="AutoShape 7">
            <a:extLst>
              <a:ext uri="{FF2B5EF4-FFF2-40B4-BE49-F238E27FC236}">
                <a16:creationId xmlns:a16="http://schemas.microsoft.com/office/drawing/2014/main" id="{64440B35-F1B3-AE42-8BF8-6F5E0D3E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6" name="Text Box 8">
            <a:extLst>
              <a:ext uri="{FF2B5EF4-FFF2-40B4-BE49-F238E27FC236}">
                <a16:creationId xmlns:a16="http://schemas.microsoft.com/office/drawing/2014/main" id="{F1AE9BBE-50CC-6647-8406-FB29A7AC8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3145FEDA-398F-4246-B62E-3624B511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 of first and last name</a:t>
            </a:r>
          </a:p>
        </p:txBody>
      </p:sp>
      <p:sp>
        <p:nvSpPr>
          <p:cNvPr id="20488" name="Text Box 10">
            <a:extLst>
              <a:ext uri="{FF2B5EF4-FFF2-40B4-BE49-F238E27FC236}">
                <a16:creationId xmlns:a16="http://schemas.microsoft.com/office/drawing/2014/main" id="{5DA626D0-4AA7-C240-91A1-B4CC36265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6669D12A-66FA-A544-9B27-8CF0C440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85090D6A-F683-534E-BE09-9BD32079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69431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63C5A270-3D67-D744-9A3B-69DA286D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290" y="228600"/>
            <a:ext cx="847175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Fill in the table for multiplication method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D2DA949C-E510-8C48-80F1-42E695BB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59395" name="Text Box 7">
            <a:extLst>
              <a:ext uri="{FF2B5EF4-FFF2-40B4-BE49-F238E27FC236}">
                <a16:creationId xmlns:a16="http://schemas.microsoft.com/office/drawing/2014/main" id="{440F6435-ABE7-D04D-91F9-66A4FCCE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59396" name="Line 12">
            <a:extLst>
              <a:ext uri="{FF2B5EF4-FFF2-40B4-BE49-F238E27FC236}">
                <a16:creationId xmlns:a16="http://schemas.microsoft.com/office/drawing/2014/main" id="{C9757E3B-ADCE-1044-8403-799403E5C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397" name="Object 2">
            <a:extLst>
              <a:ext uri="{FF2B5EF4-FFF2-40B4-BE49-F238E27FC236}">
                <a16:creationId xmlns:a16="http://schemas.microsoft.com/office/drawing/2014/main" id="{7706C3C5-4E0B-EE4A-8D0E-BDF436172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9397" name="Object 2">
                        <a:extLst>
                          <a:ext uri="{FF2B5EF4-FFF2-40B4-BE49-F238E27FC236}">
                            <a16:creationId xmlns:a16="http://schemas.microsoft.com/office/drawing/2014/main" id="{7706C3C5-4E0B-EE4A-8D0E-BDF436172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79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128DBED-1F9E-AE45-AD46-C5FEF27B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not just arrays aka </a:t>
            </a:r>
            <a:b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direct-address tables?</a:t>
            </a:r>
          </a:p>
        </p:txBody>
      </p:sp>
      <p:grpSp>
        <p:nvGrpSpPr>
          <p:cNvPr id="21506" name="Group 3">
            <a:extLst>
              <a:ext uri="{FF2B5EF4-FFF2-40B4-BE49-F238E27FC236}">
                <a16:creationId xmlns:a16="http://schemas.microsoft.com/office/drawing/2014/main" id="{09D61A91-52EE-5C43-8086-A5B698E3334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5715000" cy="381000"/>
            <a:chOff x="768" y="624"/>
            <a:chExt cx="3600" cy="240"/>
          </a:xfrm>
        </p:grpSpPr>
        <p:sp>
          <p:nvSpPr>
            <p:cNvPr id="21512" name="Rectangle 4">
              <a:extLst>
                <a:ext uri="{FF2B5EF4-FFF2-40B4-BE49-F238E27FC236}">
                  <a16:creationId xmlns:a16="http://schemas.microsoft.com/office/drawing/2014/main" id="{28FC8515-466F-3444-8ECD-09AE3985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13" name="Line 5">
              <a:extLst>
                <a:ext uri="{FF2B5EF4-FFF2-40B4-BE49-F238E27FC236}">
                  <a16:creationId xmlns:a16="http://schemas.microsoft.com/office/drawing/2014/main" id="{0A693FB1-86D0-1943-8ABF-0C6743D4C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6">
              <a:extLst>
                <a:ext uri="{FF2B5EF4-FFF2-40B4-BE49-F238E27FC236}">
                  <a16:creationId xmlns:a16="http://schemas.microsoft.com/office/drawing/2014/main" id="{78942BC4-2076-2F49-9C7B-DEF5B4593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7">
              <a:extLst>
                <a:ext uri="{FF2B5EF4-FFF2-40B4-BE49-F238E27FC236}">
                  <a16:creationId xmlns:a16="http://schemas.microsoft.com/office/drawing/2014/main" id="{BDE42B79-650D-584F-B818-2CB58C6A8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8">
              <a:extLst>
                <a:ext uri="{FF2B5EF4-FFF2-40B4-BE49-F238E27FC236}">
                  <a16:creationId xmlns:a16="http://schemas.microsoft.com/office/drawing/2014/main" id="{03D176C8-F6CF-1843-9902-712D6356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9">
              <a:extLst>
                <a:ext uri="{FF2B5EF4-FFF2-40B4-BE49-F238E27FC236}">
                  <a16:creationId xmlns:a16="http://schemas.microsoft.com/office/drawing/2014/main" id="{B821D40E-912B-F343-AEB0-DDE89797D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0">
              <a:extLst>
                <a:ext uri="{FF2B5EF4-FFF2-40B4-BE49-F238E27FC236}">
                  <a16:creationId xmlns:a16="http://schemas.microsoft.com/office/drawing/2014/main" id="{8313C0C3-7246-5E47-B446-29541D2A8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1">
              <a:extLst>
                <a:ext uri="{FF2B5EF4-FFF2-40B4-BE49-F238E27FC236}">
                  <a16:creationId xmlns:a16="http://schemas.microsoft.com/office/drawing/2014/main" id="{E8C9FD67-2B27-6443-BC0B-ED956A60D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2">
              <a:extLst>
                <a:ext uri="{FF2B5EF4-FFF2-40B4-BE49-F238E27FC236}">
                  <a16:creationId xmlns:a16="http://schemas.microsoft.com/office/drawing/2014/main" id="{AB202D36-D3F1-4D49-9172-3878DE4EB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3">
              <a:extLst>
                <a:ext uri="{FF2B5EF4-FFF2-40B4-BE49-F238E27FC236}">
                  <a16:creationId xmlns:a16="http://schemas.microsoft.com/office/drawing/2014/main" id="{283EBDE5-CF0B-3A45-9E80-2C4408EC6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4">
              <a:extLst>
                <a:ext uri="{FF2B5EF4-FFF2-40B4-BE49-F238E27FC236}">
                  <a16:creationId xmlns:a16="http://schemas.microsoft.com/office/drawing/2014/main" id="{D46309C7-357B-3A4C-97E4-0A012967A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5">
              <a:extLst>
                <a:ext uri="{FF2B5EF4-FFF2-40B4-BE49-F238E27FC236}">
                  <a16:creationId xmlns:a16="http://schemas.microsoft.com/office/drawing/2014/main" id="{93A2BCF7-63DB-D340-ACD8-368E04D90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6">
              <a:extLst>
                <a:ext uri="{FF2B5EF4-FFF2-40B4-BE49-F238E27FC236}">
                  <a16:creationId xmlns:a16="http://schemas.microsoft.com/office/drawing/2014/main" id="{62AB5EF8-7DD4-0C4B-8476-FB2BCD83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7">
              <a:extLst>
                <a:ext uri="{FF2B5EF4-FFF2-40B4-BE49-F238E27FC236}">
                  <a16:creationId xmlns:a16="http://schemas.microsoft.com/office/drawing/2014/main" id="{C04A4B23-1421-534F-9461-1E68CBFCA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8">
              <a:extLst>
                <a:ext uri="{FF2B5EF4-FFF2-40B4-BE49-F238E27FC236}">
                  <a16:creationId xmlns:a16="http://schemas.microsoft.com/office/drawing/2014/main" id="{DD79202A-8B31-1C4E-8810-4E9790CAD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Text Box 19">
            <a:extLst>
              <a:ext uri="{FF2B5EF4-FFF2-40B4-BE49-F238E27FC236}">
                <a16:creationId xmlns:a16="http://schemas.microsoft.com/office/drawing/2014/main" id="{9395EDCE-742B-EF4C-81D5-D58A01F1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1508" name="Oval 20">
            <a:extLst>
              <a:ext uri="{FF2B5EF4-FFF2-40B4-BE49-F238E27FC236}">
                <a16:creationId xmlns:a16="http://schemas.microsoft.com/office/drawing/2014/main" id="{6CA15D7B-1A6C-4F40-8DB1-D0EB0F1E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09" name="Text Box 21">
            <a:extLst>
              <a:ext uri="{FF2B5EF4-FFF2-40B4-BE49-F238E27FC236}">
                <a16:creationId xmlns:a16="http://schemas.microsoft.com/office/drawing/2014/main" id="{74CED6FD-BD09-EC4A-B174-1C2118C52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1510" name="AutoShape 22">
            <a:extLst>
              <a:ext uri="{FF2B5EF4-FFF2-40B4-BE49-F238E27FC236}">
                <a16:creationId xmlns:a16="http://schemas.microsoft.com/office/drawing/2014/main" id="{D3FF9D9C-4AE7-9E4E-B382-3115CC215670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4495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583ED552-B746-1D48-ACEF-19E1DEDC6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828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array must be as large as the universe of keys</a:t>
            </a:r>
          </a:p>
        </p:txBody>
      </p:sp>
    </p:spTree>
    <p:extLst>
      <p:ext uri="{BB962C8B-B14F-4D97-AF65-F5344CB8AC3E}">
        <p14:creationId xmlns:p14="http://schemas.microsoft.com/office/powerpoint/2010/main" val="1169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5A368D6-F477-4540-AE5C-53DE2953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not just arrays?</a:t>
            </a:r>
          </a:p>
        </p:txBody>
      </p:sp>
      <p:grpSp>
        <p:nvGrpSpPr>
          <p:cNvPr id="22530" name="Group 3">
            <a:extLst>
              <a:ext uri="{FF2B5EF4-FFF2-40B4-BE49-F238E27FC236}">
                <a16:creationId xmlns:a16="http://schemas.microsoft.com/office/drawing/2014/main" id="{07F6F320-52A3-8246-9AE2-A241722008F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5715000" cy="381000"/>
            <a:chOff x="768" y="624"/>
            <a:chExt cx="3600" cy="240"/>
          </a:xfrm>
        </p:grpSpPr>
        <p:sp>
          <p:nvSpPr>
            <p:cNvPr id="22541" name="Rectangle 4">
              <a:extLst>
                <a:ext uri="{FF2B5EF4-FFF2-40B4-BE49-F238E27FC236}">
                  <a16:creationId xmlns:a16="http://schemas.microsoft.com/office/drawing/2014/main" id="{4E7B2081-DBFE-4345-96C2-0245D10B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2" name="Line 5">
              <a:extLst>
                <a:ext uri="{FF2B5EF4-FFF2-40B4-BE49-F238E27FC236}">
                  <a16:creationId xmlns:a16="http://schemas.microsoft.com/office/drawing/2014/main" id="{F185298B-B7C4-B64F-87BE-495FD38B4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6">
              <a:extLst>
                <a:ext uri="{FF2B5EF4-FFF2-40B4-BE49-F238E27FC236}">
                  <a16:creationId xmlns:a16="http://schemas.microsoft.com/office/drawing/2014/main" id="{59AC17AD-E0A6-2A4B-BB62-A23AA65A6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7">
              <a:extLst>
                <a:ext uri="{FF2B5EF4-FFF2-40B4-BE49-F238E27FC236}">
                  <a16:creationId xmlns:a16="http://schemas.microsoft.com/office/drawing/2014/main" id="{148ACE9B-4221-4141-9618-68A78D7FB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8">
              <a:extLst>
                <a:ext uri="{FF2B5EF4-FFF2-40B4-BE49-F238E27FC236}">
                  <a16:creationId xmlns:a16="http://schemas.microsoft.com/office/drawing/2014/main" id="{AB8A0E53-2B98-CE44-B141-719297963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9">
              <a:extLst>
                <a:ext uri="{FF2B5EF4-FFF2-40B4-BE49-F238E27FC236}">
                  <a16:creationId xmlns:a16="http://schemas.microsoft.com/office/drawing/2014/main" id="{494E809E-6316-F045-99DB-99764D8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0">
              <a:extLst>
                <a:ext uri="{FF2B5EF4-FFF2-40B4-BE49-F238E27FC236}">
                  <a16:creationId xmlns:a16="http://schemas.microsoft.com/office/drawing/2014/main" id="{6F39AA17-E435-E44A-8CC5-26866D5C6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3F3A9BE2-CBF3-A84A-A4F8-110724E96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">
              <a:extLst>
                <a:ext uri="{FF2B5EF4-FFF2-40B4-BE49-F238E27FC236}">
                  <a16:creationId xmlns:a16="http://schemas.microsoft.com/office/drawing/2014/main" id="{47D0D91A-EAE5-864B-B109-DF3B961D5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3">
              <a:extLst>
                <a:ext uri="{FF2B5EF4-FFF2-40B4-BE49-F238E27FC236}">
                  <a16:creationId xmlns:a16="http://schemas.microsoft.com/office/drawing/2014/main" id="{26B800F8-19B2-AF4F-953D-C3EF2CFAB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4">
              <a:extLst>
                <a:ext uri="{FF2B5EF4-FFF2-40B4-BE49-F238E27FC236}">
                  <a16:creationId xmlns:a16="http://schemas.microsoft.com/office/drawing/2014/main" id="{CA2DF7D1-4E11-0140-8D6C-957844EE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5">
              <a:extLst>
                <a:ext uri="{FF2B5EF4-FFF2-40B4-BE49-F238E27FC236}">
                  <a16:creationId xmlns:a16="http://schemas.microsoft.com/office/drawing/2014/main" id="{333EEA05-1EBA-2640-8161-9A6172E9E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6">
              <a:extLst>
                <a:ext uri="{FF2B5EF4-FFF2-40B4-BE49-F238E27FC236}">
                  <a16:creationId xmlns:a16="http://schemas.microsoft.com/office/drawing/2014/main" id="{A7FAF477-415F-8A41-BDDF-90E94DA0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7">
              <a:extLst>
                <a:ext uri="{FF2B5EF4-FFF2-40B4-BE49-F238E27FC236}">
                  <a16:creationId xmlns:a16="http://schemas.microsoft.com/office/drawing/2014/main" id="{1E5076B6-885E-6D4D-BA9F-20B790FA6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8">
              <a:extLst>
                <a:ext uri="{FF2B5EF4-FFF2-40B4-BE49-F238E27FC236}">
                  <a16:creationId xmlns:a16="http://schemas.microsoft.com/office/drawing/2014/main" id="{909CE93C-675E-1F48-87D1-ACE1D696E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1" name="Text Box 19">
            <a:extLst>
              <a:ext uri="{FF2B5EF4-FFF2-40B4-BE49-F238E27FC236}">
                <a16:creationId xmlns:a16="http://schemas.microsoft.com/office/drawing/2014/main" id="{EA9EEBC7-5F6A-E345-B251-2643212D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2532" name="Oval 20">
            <a:extLst>
              <a:ext uri="{FF2B5EF4-FFF2-40B4-BE49-F238E27FC236}">
                <a16:creationId xmlns:a16="http://schemas.microsoft.com/office/drawing/2014/main" id="{369C897E-68EC-2A4B-85CE-324DDC9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3" name="AutoShape 22">
            <a:extLst>
              <a:ext uri="{FF2B5EF4-FFF2-40B4-BE49-F238E27FC236}">
                <a16:creationId xmlns:a16="http://schemas.microsoft.com/office/drawing/2014/main" id="{BD971349-6383-064A-AE2F-C75DE3C49ADA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4495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4" name="Text Box 23">
            <a:extLst>
              <a:ext uri="{FF2B5EF4-FFF2-40B4-BE49-F238E27FC236}">
                <a16:creationId xmlns:a16="http://schemas.microsoft.com/office/drawing/2014/main" id="{7E75D933-B65E-054E-9A70-70C1EADE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828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array must be as large as the universe of keys</a:t>
            </a:r>
          </a:p>
        </p:txBody>
      </p:sp>
      <p:sp>
        <p:nvSpPr>
          <p:cNvPr id="22535" name="Text Box 24">
            <a:extLst>
              <a:ext uri="{FF2B5EF4-FFF2-40B4-BE49-F238E27FC236}">
                <a16:creationId xmlns:a16="http://schemas.microsoft.com/office/drawing/2014/main" id="{54372A07-7B9B-7645-9EA4-CB3DFF960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03525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space of actual keys is often much smaller than the actual keys</a:t>
            </a:r>
          </a:p>
        </p:txBody>
      </p:sp>
      <p:sp>
        <p:nvSpPr>
          <p:cNvPr id="22536" name="Rectangle 25">
            <a:extLst>
              <a:ext uri="{FF2B5EF4-FFF2-40B4-BE49-F238E27FC236}">
                <a16:creationId xmlns:a16="http://schemas.microsoft.com/office/drawing/2014/main" id="{07437CAC-70F4-4843-9689-03E54CD5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Rectangle 26">
            <a:extLst>
              <a:ext uri="{FF2B5EF4-FFF2-40B4-BE49-F238E27FC236}">
                <a16:creationId xmlns:a16="http://schemas.microsoft.com/office/drawing/2014/main" id="{2150D5CA-1787-364A-93DA-EE7D8216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Oval 27">
            <a:extLst>
              <a:ext uri="{FF2B5EF4-FFF2-40B4-BE49-F238E27FC236}">
                <a16:creationId xmlns:a16="http://schemas.microsoft.com/office/drawing/2014/main" id="{811553A1-4422-F54A-9501-0B2729E4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9" name="Text Box 28">
            <a:extLst>
              <a:ext uri="{FF2B5EF4-FFF2-40B4-BE49-F238E27FC236}">
                <a16:creationId xmlns:a16="http://schemas.microsoft.com/office/drawing/2014/main" id="{76F937CA-E174-F449-A3E8-77162449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actual</a:t>
            </a:r>
            <a:br>
              <a:rPr lang="en-US" altLang="en-US" sz="1800" b="1"/>
            </a:br>
            <a:r>
              <a:rPr lang="en-US" altLang="en-US" sz="1800" b="1"/>
              <a:t>keys, n</a:t>
            </a:r>
          </a:p>
        </p:txBody>
      </p:sp>
      <p:sp>
        <p:nvSpPr>
          <p:cNvPr id="22540" name="Text Box 30">
            <a:extLst>
              <a:ext uri="{FF2B5EF4-FFF2-40B4-BE49-F238E27FC236}">
                <a16:creationId xmlns:a16="http://schemas.microsoft.com/office/drawing/2014/main" id="{35F967F7-BDAC-A146-81AD-31213DD0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</p:spTree>
    <p:extLst>
      <p:ext uri="{BB962C8B-B14F-4D97-AF65-F5344CB8AC3E}">
        <p14:creationId xmlns:p14="http://schemas.microsoft.com/office/powerpoint/2010/main" val="138449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9A9EC0D-AD1A-BD4E-AA7D-1AA532846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Why not arrays?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7F8D713-00D0-B84A-A181-69D3A57E0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Think of indexing all last names &lt; 10 characters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Census listing of all last names </a:t>
            </a:r>
            <a:r>
              <a:rPr lang="en-US" altLang="en-US" sz="1800" dirty="0">
                <a:ea typeface="ＭＳ Ｐゴシック" panose="020B0600070205080204" pitchFamily="34" charset="-128"/>
                <a:hlinkClick r:id="rId2"/>
              </a:rPr>
              <a:t>http://www.census.gov/genealogy/names/dist.all.last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88,799 last names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size of our space of keys?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26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a big number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Not feasible!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Even if it were, not space efficient</a:t>
            </a:r>
          </a:p>
        </p:txBody>
      </p:sp>
    </p:spTree>
    <p:extLst>
      <p:ext uri="{BB962C8B-B14F-4D97-AF65-F5344CB8AC3E}">
        <p14:creationId xmlns:p14="http://schemas.microsoft.com/office/powerpoint/2010/main" val="20477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153623F-6519-8847-BF80-28CC65132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load of a table/hashtable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227266-0833-E445-965D-2E86833AB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 = number of possible entries in the table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n = number of keys stored in the table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l-GR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 = n/m is the </a:t>
            </a:r>
            <a:r>
              <a:rPr lang="en-US" altLang="en-US" sz="2400" b="1">
                <a:ea typeface="ＭＳ Ｐゴシック" panose="020B0600070205080204" pitchFamily="34" charset="-128"/>
                <a:cs typeface="Arial" panose="020B0604020202020204" pitchFamily="34" charset="0"/>
              </a:rPr>
              <a:t>load factor</a:t>
            </a:r>
            <a:r>
              <a:rPr lang="en-US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 of the hashtable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 is the load factor of the last example?</a:t>
            </a:r>
          </a:p>
          <a:p>
            <a:pPr lvl="1" eaLnBrk="1" hangingPunct="1"/>
            <a:r>
              <a:rPr lang="el-GR" altLang="en-US" sz="200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>
                <a:ea typeface="ＭＳ Ｐゴシック" panose="020B0600070205080204" pitchFamily="34" charset="-128"/>
                <a:cs typeface="Arial" panose="020B0604020202020204" pitchFamily="34" charset="0"/>
              </a:rPr>
              <a:t> = 88,799 / 26</a:t>
            </a:r>
            <a:r>
              <a:rPr lang="en-US" altLang="en-US" sz="2000" baseline="30000">
                <a:ea typeface="ＭＳ Ｐゴシック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en-US" altLang="en-US" sz="2000">
                <a:ea typeface="ＭＳ Ｐゴシック" panose="020B0600070205080204" pitchFamily="34" charset="-128"/>
                <a:cs typeface="Arial" panose="020B0604020202020204" pitchFamily="34" charset="0"/>
              </a:rPr>
              <a:t> would be the load factor of last names using direct-addressing</a:t>
            </a:r>
          </a:p>
          <a:p>
            <a:pPr lvl="1" eaLnBrk="1" hangingPunct="1"/>
            <a:endParaRPr lang="en-US" altLang="en-US" sz="20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The smaller </a:t>
            </a:r>
            <a:r>
              <a:rPr lang="el-GR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, the more wasteful the table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  <a:cs typeface="Arial" panose="020B0604020202020204" pitchFamily="34" charset="0"/>
              </a:rPr>
              <a:t>The load also helps us talk about run time</a:t>
            </a:r>
            <a:endParaRPr lang="el-GR" altLang="en-US" sz="24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AA57B5E-E63D-0944-82FA-C27465576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6DCE0BB-F0CF-BF41-9890-B096A95D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A hash function is a function that maps the universe of keys to the slots in the hashtable</a:t>
            </a: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8BAFF2B7-27BD-0141-8670-E9BB750E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84A6BA99-BF4C-8642-B00E-536E2C6C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5605" name="AutoShape 6">
            <a:extLst>
              <a:ext uri="{FF2B5EF4-FFF2-40B4-BE49-F238E27FC236}">
                <a16:creationId xmlns:a16="http://schemas.microsoft.com/office/drawing/2014/main" id="{B6026E69-6F1C-EA44-9E02-A3AC7136E8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5606" name="Group 7">
            <a:extLst>
              <a:ext uri="{FF2B5EF4-FFF2-40B4-BE49-F238E27FC236}">
                <a16:creationId xmlns:a16="http://schemas.microsoft.com/office/drawing/2014/main" id="{DE631DF5-64C7-7845-BEBA-C1316D5252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5609" name="Rectangle 8">
              <a:extLst>
                <a:ext uri="{FF2B5EF4-FFF2-40B4-BE49-F238E27FC236}">
                  <a16:creationId xmlns:a16="http://schemas.microsoft.com/office/drawing/2014/main" id="{140E1B06-9E35-7F43-BE63-F1E2F74D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0" name="Line 9">
              <a:extLst>
                <a:ext uri="{FF2B5EF4-FFF2-40B4-BE49-F238E27FC236}">
                  <a16:creationId xmlns:a16="http://schemas.microsoft.com/office/drawing/2014/main" id="{078F07EE-7F8B-E847-A1ED-52B531C8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0">
              <a:extLst>
                <a:ext uri="{FF2B5EF4-FFF2-40B4-BE49-F238E27FC236}">
                  <a16:creationId xmlns:a16="http://schemas.microsoft.com/office/drawing/2014/main" id="{B85BC883-CEB6-E241-9188-8369275CD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1">
              <a:extLst>
                <a:ext uri="{FF2B5EF4-FFF2-40B4-BE49-F238E27FC236}">
                  <a16:creationId xmlns:a16="http://schemas.microsoft.com/office/drawing/2014/main" id="{D1671AA5-2B02-0A4C-9050-D5FC96A3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5916AA32-DADA-D247-8B00-0E6592EF3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>
              <a:extLst>
                <a:ext uri="{FF2B5EF4-FFF2-40B4-BE49-F238E27FC236}">
                  <a16:creationId xmlns:a16="http://schemas.microsoft.com/office/drawing/2014/main" id="{F2382188-4D41-8A4E-B171-FA7B0B735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>
              <a:extLst>
                <a:ext uri="{FF2B5EF4-FFF2-40B4-BE49-F238E27FC236}">
                  <a16:creationId xmlns:a16="http://schemas.microsoft.com/office/drawing/2014/main" id="{1CD6F7C8-5E70-0649-8A83-6DFAEB7D7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>
              <a:extLst>
                <a:ext uri="{FF2B5EF4-FFF2-40B4-BE49-F238E27FC236}">
                  <a16:creationId xmlns:a16="http://schemas.microsoft.com/office/drawing/2014/main" id="{AE7A8952-F379-0647-9AD5-45235897F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6">
              <a:extLst>
                <a:ext uri="{FF2B5EF4-FFF2-40B4-BE49-F238E27FC236}">
                  <a16:creationId xmlns:a16="http://schemas.microsoft.com/office/drawing/2014/main" id="{5C85F1C3-49EC-9D47-B5ED-0AD476B11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">
              <a:extLst>
                <a:ext uri="{FF2B5EF4-FFF2-40B4-BE49-F238E27FC236}">
                  <a16:creationId xmlns:a16="http://schemas.microsoft.com/office/drawing/2014/main" id="{B882F194-1DA0-9441-B94F-767124D29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8">
              <a:extLst>
                <a:ext uri="{FF2B5EF4-FFF2-40B4-BE49-F238E27FC236}">
                  <a16:creationId xmlns:a16="http://schemas.microsoft.com/office/drawing/2014/main" id="{9A209B57-BF37-DB4E-A8C1-8FF31010E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9">
              <a:extLst>
                <a:ext uri="{FF2B5EF4-FFF2-40B4-BE49-F238E27FC236}">
                  <a16:creationId xmlns:a16="http://schemas.microsoft.com/office/drawing/2014/main" id="{C13DFC62-3112-1046-BCA6-9F57FE88E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0">
              <a:extLst>
                <a:ext uri="{FF2B5EF4-FFF2-40B4-BE49-F238E27FC236}">
                  <a16:creationId xmlns:a16="http://schemas.microsoft.com/office/drawing/2014/main" id="{AE2FDF09-BFE4-624E-A302-80A082D89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>
              <a:extLst>
                <a:ext uri="{FF2B5EF4-FFF2-40B4-BE49-F238E27FC236}">
                  <a16:creationId xmlns:a16="http://schemas.microsoft.com/office/drawing/2014/main" id="{D8F25401-9AD4-3149-9437-C850D6B8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2">
              <a:extLst>
                <a:ext uri="{FF2B5EF4-FFF2-40B4-BE49-F238E27FC236}">
                  <a16:creationId xmlns:a16="http://schemas.microsoft.com/office/drawing/2014/main" id="{5F92484B-61BC-AC4C-A487-59EF01B85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Text Box 23">
            <a:extLst>
              <a:ext uri="{FF2B5EF4-FFF2-40B4-BE49-F238E27FC236}">
                <a16:creationId xmlns:a16="http://schemas.microsoft.com/office/drawing/2014/main" id="{B583C53E-37ED-6B46-91D2-ABDFB2CD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5608" name="Text Box 24">
            <a:extLst>
              <a:ext uri="{FF2B5EF4-FFF2-40B4-BE49-F238E27FC236}">
                <a16:creationId xmlns:a16="http://schemas.microsoft.com/office/drawing/2014/main" id="{3FFF75DF-EC59-F34A-8AF7-4ACA174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7497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17D270C-3ECE-8D4F-AC06-F167D8552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6C61772-6C83-3149-8578-E430D591B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 hash function is a function that maps the universe of keys to the slots in the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hashtable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6627" name="Oval 4">
            <a:extLst>
              <a:ext uri="{FF2B5EF4-FFF2-40B4-BE49-F238E27FC236}">
                <a16:creationId xmlns:a16="http://schemas.microsoft.com/office/drawing/2014/main" id="{1E8C65DD-ED08-274A-8B1F-9B28C06F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1C11DB08-4869-0345-92EB-43AE1714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512195DA-1763-EA44-9FB9-D91E05BCF46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6630" name="Group 7">
            <a:extLst>
              <a:ext uri="{FF2B5EF4-FFF2-40B4-BE49-F238E27FC236}">
                <a16:creationId xmlns:a16="http://schemas.microsoft.com/office/drawing/2014/main" id="{40E5C21A-3123-EA4D-9EA8-08EB14A575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6636" name="Rectangle 8">
              <a:extLst>
                <a:ext uri="{FF2B5EF4-FFF2-40B4-BE49-F238E27FC236}">
                  <a16:creationId xmlns:a16="http://schemas.microsoft.com/office/drawing/2014/main" id="{2D1E307E-8751-AF40-85F8-3EA98A362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37" name="Line 9">
              <a:extLst>
                <a:ext uri="{FF2B5EF4-FFF2-40B4-BE49-F238E27FC236}">
                  <a16:creationId xmlns:a16="http://schemas.microsoft.com/office/drawing/2014/main" id="{39B4E0A9-0AAF-4942-AC97-8CC2D703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>
              <a:extLst>
                <a:ext uri="{FF2B5EF4-FFF2-40B4-BE49-F238E27FC236}">
                  <a16:creationId xmlns:a16="http://schemas.microsoft.com/office/drawing/2014/main" id="{D35E0CD6-40F9-3340-8EE5-1C8671AA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>
              <a:extLst>
                <a:ext uri="{FF2B5EF4-FFF2-40B4-BE49-F238E27FC236}">
                  <a16:creationId xmlns:a16="http://schemas.microsoft.com/office/drawing/2014/main" id="{56120B1D-390B-9E41-BDE4-65CAA1FE1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>
              <a:extLst>
                <a:ext uri="{FF2B5EF4-FFF2-40B4-BE49-F238E27FC236}">
                  <a16:creationId xmlns:a16="http://schemas.microsoft.com/office/drawing/2014/main" id="{9028B04C-7354-D84B-B8FC-F370C512F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3">
              <a:extLst>
                <a:ext uri="{FF2B5EF4-FFF2-40B4-BE49-F238E27FC236}">
                  <a16:creationId xmlns:a16="http://schemas.microsoft.com/office/drawing/2014/main" id="{7FD3ECB0-6D8B-A246-BBD6-EDFF6630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4">
              <a:extLst>
                <a:ext uri="{FF2B5EF4-FFF2-40B4-BE49-F238E27FC236}">
                  <a16:creationId xmlns:a16="http://schemas.microsoft.com/office/drawing/2014/main" id="{1379E584-D088-6743-BB40-E2D32097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5">
              <a:extLst>
                <a:ext uri="{FF2B5EF4-FFF2-40B4-BE49-F238E27FC236}">
                  <a16:creationId xmlns:a16="http://schemas.microsoft.com/office/drawing/2014/main" id="{86D17A41-3273-FD49-B00F-5B8E07C2E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16">
              <a:extLst>
                <a:ext uri="{FF2B5EF4-FFF2-40B4-BE49-F238E27FC236}">
                  <a16:creationId xmlns:a16="http://schemas.microsoft.com/office/drawing/2014/main" id="{68943609-EABF-6D4B-A3D7-F0710B21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7">
              <a:extLst>
                <a:ext uri="{FF2B5EF4-FFF2-40B4-BE49-F238E27FC236}">
                  <a16:creationId xmlns:a16="http://schemas.microsoft.com/office/drawing/2014/main" id="{67C01BB6-917E-684F-AE5E-564F14A6E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8">
              <a:extLst>
                <a:ext uri="{FF2B5EF4-FFF2-40B4-BE49-F238E27FC236}">
                  <a16:creationId xmlns:a16="http://schemas.microsoft.com/office/drawing/2014/main" id="{DF041088-1913-304F-BB6E-665D17BAE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9">
              <a:extLst>
                <a:ext uri="{FF2B5EF4-FFF2-40B4-BE49-F238E27FC236}">
                  <a16:creationId xmlns:a16="http://schemas.microsoft.com/office/drawing/2014/main" id="{1C8FEB94-C538-254F-917A-E287FB930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0">
              <a:extLst>
                <a:ext uri="{FF2B5EF4-FFF2-40B4-BE49-F238E27FC236}">
                  <a16:creationId xmlns:a16="http://schemas.microsoft.com/office/drawing/2014/main" id="{7307F773-5B3D-7F4D-A5F5-86EBFF64D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1">
              <a:extLst>
                <a:ext uri="{FF2B5EF4-FFF2-40B4-BE49-F238E27FC236}">
                  <a16:creationId xmlns:a16="http://schemas.microsoft.com/office/drawing/2014/main" id="{52C78DB0-2515-7941-BD6A-2479F0A0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2">
              <a:extLst>
                <a:ext uri="{FF2B5EF4-FFF2-40B4-BE49-F238E27FC236}">
                  <a16:creationId xmlns:a16="http://schemas.microsoft.com/office/drawing/2014/main" id="{7F070144-B8C6-2D49-ADD3-D8B030681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23">
            <a:extLst>
              <a:ext uri="{FF2B5EF4-FFF2-40B4-BE49-F238E27FC236}">
                <a16:creationId xmlns:a16="http://schemas.microsoft.com/office/drawing/2014/main" id="{C18E75B1-AFF0-FF45-B733-3DDF954C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6632" name="Oval 25">
            <a:extLst>
              <a:ext uri="{FF2B5EF4-FFF2-40B4-BE49-F238E27FC236}">
                <a16:creationId xmlns:a16="http://schemas.microsoft.com/office/drawing/2014/main" id="{810C1429-9468-5F4B-B96A-8318CCC7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3" name="Oval 28">
            <a:extLst>
              <a:ext uri="{FF2B5EF4-FFF2-40B4-BE49-F238E27FC236}">
                <a16:creationId xmlns:a16="http://schemas.microsoft.com/office/drawing/2014/main" id="{730159AC-0ADA-FC40-ADD8-57366A63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4" name="Oval 33">
            <a:extLst>
              <a:ext uri="{FF2B5EF4-FFF2-40B4-BE49-F238E27FC236}">
                <a16:creationId xmlns:a16="http://schemas.microsoft.com/office/drawing/2014/main" id="{38C58E93-0F50-7941-BE4F-60CBFF1A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5" name="Text Box 34">
            <a:extLst>
              <a:ext uri="{FF2B5EF4-FFF2-40B4-BE49-F238E27FC236}">
                <a16:creationId xmlns:a16="http://schemas.microsoft.com/office/drawing/2014/main" id="{3C5E9D2E-A76E-4240-AC24-C278113A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505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2152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B6907ED-5CE3-EA49-9074-0C8F5FD8B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015F9CE-1B44-D640-8E1C-09566CE10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 hash function is a function that maps the universe of keys to the slots in the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hashtable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59B68A3C-D563-1D4B-97A9-CC62852E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6D4ECEEB-B79C-324B-A9C6-7024A151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1AFC2C31-D579-244F-8A99-F2D215116C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7654" name="Group 7">
            <a:extLst>
              <a:ext uri="{FF2B5EF4-FFF2-40B4-BE49-F238E27FC236}">
                <a16:creationId xmlns:a16="http://schemas.microsoft.com/office/drawing/2014/main" id="{57030218-D15C-D14C-B750-42BC246784E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7666" name="Rectangle 8">
              <a:extLst>
                <a:ext uri="{FF2B5EF4-FFF2-40B4-BE49-F238E27FC236}">
                  <a16:creationId xmlns:a16="http://schemas.microsoft.com/office/drawing/2014/main" id="{CAF6BE12-31D3-EE46-8A93-5B9826FB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4DD097C5-E05B-9941-8D4C-445427EA9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BFC6339A-24F2-C447-876F-D070D7D2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D44EEFBF-1ACD-7147-B05F-D23C32722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2">
              <a:extLst>
                <a:ext uri="{FF2B5EF4-FFF2-40B4-BE49-F238E27FC236}">
                  <a16:creationId xmlns:a16="http://schemas.microsoft.com/office/drawing/2014/main" id="{CAD41A66-FF62-BE49-B239-FE7EA6C9F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3">
              <a:extLst>
                <a:ext uri="{FF2B5EF4-FFF2-40B4-BE49-F238E27FC236}">
                  <a16:creationId xmlns:a16="http://schemas.microsoft.com/office/drawing/2014/main" id="{6C24FB1D-1778-884D-B10D-318F1FE9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4">
              <a:extLst>
                <a:ext uri="{FF2B5EF4-FFF2-40B4-BE49-F238E27FC236}">
                  <a16:creationId xmlns:a16="http://schemas.microsoft.com/office/drawing/2014/main" id="{D0907960-F4A1-F743-83B1-D56C520F7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15">
              <a:extLst>
                <a:ext uri="{FF2B5EF4-FFF2-40B4-BE49-F238E27FC236}">
                  <a16:creationId xmlns:a16="http://schemas.microsoft.com/office/drawing/2014/main" id="{C9F6688F-1AF5-B742-9C18-79A87287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6">
              <a:extLst>
                <a:ext uri="{FF2B5EF4-FFF2-40B4-BE49-F238E27FC236}">
                  <a16:creationId xmlns:a16="http://schemas.microsoft.com/office/drawing/2014/main" id="{814251C6-21C0-DE43-831A-B3E07DD9F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17">
              <a:extLst>
                <a:ext uri="{FF2B5EF4-FFF2-40B4-BE49-F238E27FC236}">
                  <a16:creationId xmlns:a16="http://schemas.microsoft.com/office/drawing/2014/main" id="{9F222888-2F90-8D4E-A114-4A2C1444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18">
              <a:extLst>
                <a:ext uri="{FF2B5EF4-FFF2-40B4-BE49-F238E27FC236}">
                  <a16:creationId xmlns:a16="http://schemas.microsoft.com/office/drawing/2014/main" id="{1DAEFEEF-A29D-7A4B-A1EA-13C7E7F77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19">
              <a:extLst>
                <a:ext uri="{FF2B5EF4-FFF2-40B4-BE49-F238E27FC236}">
                  <a16:creationId xmlns:a16="http://schemas.microsoft.com/office/drawing/2014/main" id="{B7E3F9B5-8538-2049-B6AC-E883DAC21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0">
              <a:extLst>
                <a:ext uri="{FF2B5EF4-FFF2-40B4-BE49-F238E27FC236}">
                  <a16:creationId xmlns:a16="http://schemas.microsoft.com/office/drawing/2014/main" id="{E6FFE2C7-F625-9348-BA7F-4B46575D2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21">
              <a:extLst>
                <a:ext uri="{FF2B5EF4-FFF2-40B4-BE49-F238E27FC236}">
                  <a16:creationId xmlns:a16="http://schemas.microsoft.com/office/drawing/2014/main" id="{CEC61025-E35A-1842-A744-E4E237E0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2">
              <a:extLst>
                <a:ext uri="{FF2B5EF4-FFF2-40B4-BE49-F238E27FC236}">
                  <a16:creationId xmlns:a16="http://schemas.microsoft.com/office/drawing/2014/main" id="{E5C69C6F-11BE-DB42-85C1-C8DF8EDCA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Text Box 23">
            <a:extLst>
              <a:ext uri="{FF2B5EF4-FFF2-40B4-BE49-F238E27FC236}">
                <a16:creationId xmlns:a16="http://schemas.microsoft.com/office/drawing/2014/main" id="{B1685622-913F-1144-9145-F7FBCAFB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7656" name="Oval 25">
            <a:extLst>
              <a:ext uri="{FF2B5EF4-FFF2-40B4-BE49-F238E27FC236}">
                <a16:creationId xmlns:a16="http://schemas.microsoft.com/office/drawing/2014/main" id="{E7193D86-10B4-794E-A2F8-E60700B5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7" name="Line 26">
            <a:extLst>
              <a:ext uri="{FF2B5EF4-FFF2-40B4-BE49-F238E27FC236}">
                <a16:creationId xmlns:a16="http://schemas.microsoft.com/office/drawing/2014/main" id="{269C46D8-4B77-0B4A-B334-44032DA79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27">
            <a:extLst>
              <a:ext uri="{FF2B5EF4-FFF2-40B4-BE49-F238E27FC236}">
                <a16:creationId xmlns:a16="http://schemas.microsoft.com/office/drawing/2014/main" id="{42A80501-4B2B-7E42-BD1B-50A3DAF8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9" name="Oval 28">
            <a:extLst>
              <a:ext uri="{FF2B5EF4-FFF2-40B4-BE49-F238E27FC236}">
                <a16:creationId xmlns:a16="http://schemas.microsoft.com/office/drawing/2014/main" id="{BBF6DDF3-B839-4649-AAE5-CD099C31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Rectangle 29">
            <a:extLst>
              <a:ext uri="{FF2B5EF4-FFF2-40B4-BE49-F238E27FC236}">
                <a16:creationId xmlns:a16="http://schemas.microsoft.com/office/drawing/2014/main" id="{4BB898EA-63E1-5247-A3E9-69B80FD4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1" name="Rectangle 30">
            <a:extLst>
              <a:ext uri="{FF2B5EF4-FFF2-40B4-BE49-F238E27FC236}">
                <a16:creationId xmlns:a16="http://schemas.microsoft.com/office/drawing/2014/main" id="{A11063D5-E57A-2F43-A92F-487F40FB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Line 31">
            <a:extLst>
              <a:ext uri="{FF2B5EF4-FFF2-40B4-BE49-F238E27FC236}">
                <a16:creationId xmlns:a16="http://schemas.microsoft.com/office/drawing/2014/main" id="{5F83058E-35A4-4E4B-A752-0A6055645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196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2">
            <a:extLst>
              <a:ext uri="{FF2B5EF4-FFF2-40B4-BE49-F238E27FC236}">
                <a16:creationId xmlns:a16="http://schemas.microsoft.com/office/drawing/2014/main" id="{2DC27311-F7C0-F844-9538-8352A6566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Oval 33">
            <a:extLst>
              <a:ext uri="{FF2B5EF4-FFF2-40B4-BE49-F238E27FC236}">
                <a16:creationId xmlns:a16="http://schemas.microsoft.com/office/drawing/2014/main" id="{EA7CC3F6-977D-8F45-9789-3C3CD8CC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5" name="Text Box 34">
            <a:extLst>
              <a:ext uri="{FF2B5EF4-FFF2-40B4-BE49-F238E27FC236}">
                <a16:creationId xmlns:a16="http://schemas.microsoft.com/office/drawing/2014/main" id="{E33DEE77-ED0B-D948-926A-E112F1D98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69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1229142-A37E-C740-97B0-F6B4C5D9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EDC1C16-3EBE-3540-B343-7E69BE13B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can happen if  m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&lt; |U|?</a:t>
            </a:r>
          </a:p>
        </p:txBody>
      </p:sp>
      <p:sp>
        <p:nvSpPr>
          <p:cNvPr id="28675" name="Oval 4">
            <a:extLst>
              <a:ext uri="{FF2B5EF4-FFF2-40B4-BE49-F238E27FC236}">
                <a16:creationId xmlns:a16="http://schemas.microsoft.com/office/drawing/2014/main" id="{2B821668-3D5D-6F44-AF96-525188C5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2159AF66-0B28-A842-88EC-EB45AF76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8677" name="AutoShape 6">
            <a:extLst>
              <a:ext uri="{FF2B5EF4-FFF2-40B4-BE49-F238E27FC236}">
                <a16:creationId xmlns:a16="http://schemas.microsoft.com/office/drawing/2014/main" id="{070122AE-A0A9-5A42-BDF4-FE7B753C06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8678" name="Group 7">
            <a:extLst>
              <a:ext uri="{FF2B5EF4-FFF2-40B4-BE49-F238E27FC236}">
                <a16:creationId xmlns:a16="http://schemas.microsoft.com/office/drawing/2014/main" id="{2FAE6F6F-2FC0-E143-A357-01EE0F074AE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8681" name="Rectangle 8">
              <a:extLst>
                <a:ext uri="{FF2B5EF4-FFF2-40B4-BE49-F238E27FC236}">
                  <a16:creationId xmlns:a16="http://schemas.microsoft.com/office/drawing/2014/main" id="{78E98C55-D0D1-5B4D-8154-F9A88397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82" name="Line 9">
              <a:extLst>
                <a:ext uri="{FF2B5EF4-FFF2-40B4-BE49-F238E27FC236}">
                  <a16:creationId xmlns:a16="http://schemas.microsoft.com/office/drawing/2014/main" id="{71F16903-EE52-EB4E-83B5-0EFCAFC0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">
              <a:extLst>
                <a:ext uri="{FF2B5EF4-FFF2-40B4-BE49-F238E27FC236}">
                  <a16:creationId xmlns:a16="http://schemas.microsoft.com/office/drawing/2014/main" id="{ED8B3CCB-71A1-F94B-B154-8D75DF91E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646AA761-AD12-F645-AF63-FD7D2211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0EE3325F-67AF-5B47-9A15-987AE3CAC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3BB8A1E7-7CF7-FC41-BEDE-8880A7B17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4">
              <a:extLst>
                <a:ext uri="{FF2B5EF4-FFF2-40B4-BE49-F238E27FC236}">
                  <a16:creationId xmlns:a16="http://schemas.microsoft.com/office/drawing/2014/main" id="{92B61333-7D5D-F540-B7BC-5D4DBB0A9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5">
              <a:extLst>
                <a:ext uri="{FF2B5EF4-FFF2-40B4-BE49-F238E27FC236}">
                  <a16:creationId xmlns:a16="http://schemas.microsoft.com/office/drawing/2014/main" id="{5761774D-5EE4-A542-99EC-41599E0F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6">
              <a:extLst>
                <a:ext uri="{FF2B5EF4-FFF2-40B4-BE49-F238E27FC236}">
                  <a16:creationId xmlns:a16="http://schemas.microsoft.com/office/drawing/2014/main" id="{42B3E5CA-528B-874F-92F1-916B60864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7">
              <a:extLst>
                <a:ext uri="{FF2B5EF4-FFF2-40B4-BE49-F238E27FC236}">
                  <a16:creationId xmlns:a16="http://schemas.microsoft.com/office/drawing/2014/main" id="{E2B3883B-278F-C74D-AECB-41D3A74A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8">
              <a:extLst>
                <a:ext uri="{FF2B5EF4-FFF2-40B4-BE49-F238E27FC236}">
                  <a16:creationId xmlns:a16="http://schemas.microsoft.com/office/drawing/2014/main" id="{D6334998-5661-4842-A27F-D5601C1F2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9">
              <a:extLst>
                <a:ext uri="{FF2B5EF4-FFF2-40B4-BE49-F238E27FC236}">
                  <a16:creationId xmlns:a16="http://schemas.microsoft.com/office/drawing/2014/main" id="{615ED535-AEB7-B64F-A61D-279198D0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0">
              <a:extLst>
                <a:ext uri="{FF2B5EF4-FFF2-40B4-BE49-F238E27FC236}">
                  <a16:creationId xmlns:a16="http://schemas.microsoft.com/office/drawing/2014/main" id="{EA0C6E9C-7D3E-0543-9F94-3A0E50772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1">
              <a:extLst>
                <a:ext uri="{FF2B5EF4-FFF2-40B4-BE49-F238E27FC236}">
                  <a16:creationId xmlns:a16="http://schemas.microsoft.com/office/drawing/2014/main" id="{BE7AAF10-DC3B-714C-81B4-0265624F7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2">
              <a:extLst>
                <a:ext uri="{FF2B5EF4-FFF2-40B4-BE49-F238E27FC236}">
                  <a16:creationId xmlns:a16="http://schemas.microsoft.com/office/drawing/2014/main" id="{6FE40536-0DEF-DD42-BA01-F658BD42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Text Box 23">
            <a:extLst>
              <a:ext uri="{FF2B5EF4-FFF2-40B4-BE49-F238E27FC236}">
                <a16:creationId xmlns:a16="http://schemas.microsoft.com/office/drawing/2014/main" id="{71AE31D2-E5A5-734F-8B59-839B4AE3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8680" name="Text Box 25">
            <a:extLst>
              <a:ext uri="{FF2B5EF4-FFF2-40B4-BE49-F238E27FC236}">
                <a16:creationId xmlns:a16="http://schemas.microsoft.com/office/drawing/2014/main" id="{0F2FC38A-4081-A442-B27B-5AAA84EE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460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7629090-AECA-2443-9FF9-239229F6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Collisions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A2A853D-E787-834C-9015-8BB2BACCB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If m 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&lt; |U|, then two keys can map to the same position in the </a:t>
            </a: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hashtable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(</a:t>
            </a: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pidgeonhole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principle) </a:t>
            </a:r>
            <a:endParaRPr lang="en-US" altLang="en-US" sz="24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699" name="Oval 4">
            <a:extLst>
              <a:ext uri="{FF2B5EF4-FFF2-40B4-BE49-F238E27FC236}">
                <a16:creationId xmlns:a16="http://schemas.microsoft.com/office/drawing/2014/main" id="{FBCFD5C3-D2A5-F648-9734-CA58CE62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A8C061D9-116E-6A48-B8C1-081EDCA1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9701" name="AutoShape 6">
            <a:extLst>
              <a:ext uri="{FF2B5EF4-FFF2-40B4-BE49-F238E27FC236}">
                <a16:creationId xmlns:a16="http://schemas.microsoft.com/office/drawing/2014/main" id="{2E638790-337F-1F42-BD06-C22350DC035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9702" name="Group 7">
            <a:extLst>
              <a:ext uri="{FF2B5EF4-FFF2-40B4-BE49-F238E27FC236}">
                <a16:creationId xmlns:a16="http://schemas.microsoft.com/office/drawing/2014/main" id="{ABDA2E71-17C2-3E4D-A965-B40527DCF0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9713" name="Rectangle 8">
              <a:extLst>
                <a:ext uri="{FF2B5EF4-FFF2-40B4-BE49-F238E27FC236}">
                  <a16:creationId xmlns:a16="http://schemas.microsoft.com/office/drawing/2014/main" id="{B6F934AF-3BE6-F840-9DD5-65F410D2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Line 9">
              <a:extLst>
                <a:ext uri="{FF2B5EF4-FFF2-40B4-BE49-F238E27FC236}">
                  <a16:creationId xmlns:a16="http://schemas.microsoft.com/office/drawing/2014/main" id="{9A711D49-CD85-ED4D-8451-F0C3C587D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0">
              <a:extLst>
                <a:ext uri="{FF2B5EF4-FFF2-40B4-BE49-F238E27FC236}">
                  <a16:creationId xmlns:a16="http://schemas.microsoft.com/office/drawing/2014/main" id="{2D32138E-AD84-6942-88F4-8856185C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1">
              <a:extLst>
                <a:ext uri="{FF2B5EF4-FFF2-40B4-BE49-F238E27FC236}">
                  <a16:creationId xmlns:a16="http://schemas.microsoft.com/office/drawing/2014/main" id="{3BC9C157-B543-2E48-9413-69F6A608B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2">
              <a:extLst>
                <a:ext uri="{FF2B5EF4-FFF2-40B4-BE49-F238E27FC236}">
                  <a16:creationId xmlns:a16="http://schemas.microsoft.com/office/drawing/2014/main" id="{FE82712A-5F1D-5543-9EFA-A6DFE04D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>
              <a:extLst>
                <a:ext uri="{FF2B5EF4-FFF2-40B4-BE49-F238E27FC236}">
                  <a16:creationId xmlns:a16="http://schemas.microsoft.com/office/drawing/2014/main" id="{FBF2BB98-F071-A140-8E2D-520DADA24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>
              <a:extLst>
                <a:ext uri="{FF2B5EF4-FFF2-40B4-BE49-F238E27FC236}">
                  <a16:creationId xmlns:a16="http://schemas.microsoft.com/office/drawing/2014/main" id="{6511BD3E-06F9-D349-86F5-58840D1F4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>
              <a:extLst>
                <a:ext uri="{FF2B5EF4-FFF2-40B4-BE49-F238E27FC236}">
                  <a16:creationId xmlns:a16="http://schemas.microsoft.com/office/drawing/2014/main" id="{ABECEF06-9AC8-ED47-A438-864E50225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>
              <a:extLst>
                <a:ext uri="{FF2B5EF4-FFF2-40B4-BE49-F238E27FC236}">
                  <a16:creationId xmlns:a16="http://schemas.microsoft.com/office/drawing/2014/main" id="{395B2FD7-F56D-1544-A973-04592886D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>
              <a:extLst>
                <a:ext uri="{FF2B5EF4-FFF2-40B4-BE49-F238E27FC236}">
                  <a16:creationId xmlns:a16="http://schemas.microsoft.com/office/drawing/2014/main" id="{139A1D78-BBF5-F347-A9E4-8EF6D26E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>
              <a:extLst>
                <a:ext uri="{FF2B5EF4-FFF2-40B4-BE49-F238E27FC236}">
                  <a16:creationId xmlns:a16="http://schemas.microsoft.com/office/drawing/2014/main" id="{6542671E-032B-254F-9B8F-9F7964EE0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>
              <a:extLst>
                <a:ext uri="{FF2B5EF4-FFF2-40B4-BE49-F238E27FC236}">
                  <a16:creationId xmlns:a16="http://schemas.microsoft.com/office/drawing/2014/main" id="{6DE2CDFA-CC47-334E-9CF9-BF88D271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0">
              <a:extLst>
                <a:ext uri="{FF2B5EF4-FFF2-40B4-BE49-F238E27FC236}">
                  <a16:creationId xmlns:a16="http://schemas.microsoft.com/office/drawing/2014/main" id="{7EC51FA4-80F8-4948-A569-D28998C6E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1">
              <a:extLst>
                <a:ext uri="{FF2B5EF4-FFF2-40B4-BE49-F238E27FC236}">
                  <a16:creationId xmlns:a16="http://schemas.microsoft.com/office/drawing/2014/main" id="{B3B610AF-75B4-E749-95C5-9BFD52A8B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2">
              <a:extLst>
                <a:ext uri="{FF2B5EF4-FFF2-40B4-BE49-F238E27FC236}">
                  <a16:creationId xmlns:a16="http://schemas.microsoft.com/office/drawing/2014/main" id="{87BE7431-537D-BE4B-9E72-91B7C3C40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Text Box 23">
            <a:extLst>
              <a:ext uri="{FF2B5EF4-FFF2-40B4-BE49-F238E27FC236}">
                <a16:creationId xmlns:a16="http://schemas.microsoft.com/office/drawing/2014/main" id="{050FE29C-0C6F-304F-B2F7-56D1F7D2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9704" name="Oval 25">
            <a:extLst>
              <a:ext uri="{FF2B5EF4-FFF2-40B4-BE49-F238E27FC236}">
                <a16:creationId xmlns:a16="http://schemas.microsoft.com/office/drawing/2014/main" id="{825679C4-3E91-6240-83FA-13998B12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5" name="Line 26">
            <a:extLst>
              <a:ext uri="{FF2B5EF4-FFF2-40B4-BE49-F238E27FC236}">
                <a16:creationId xmlns:a16="http://schemas.microsoft.com/office/drawing/2014/main" id="{68E3AC6D-1687-2D4C-B569-24888704CE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27">
            <a:extLst>
              <a:ext uri="{FF2B5EF4-FFF2-40B4-BE49-F238E27FC236}">
                <a16:creationId xmlns:a16="http://schemas.microsoft.com/office/drawing/2014/main" id="{CEEE4994-3368-8040-ABDD-EC0585A2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7" name="Oval 28">
            <a:extLst>
              <a:ext uri="{FF2B5EF4-FFF2-40B4-BE49-F238E27FC236}">
                <a16:creationId xmlns:a16="http://schemas.microsoft.com/office/drawing/2014/main" id="{76AE40F9-FC3F-A441-B26F-7D0E03F3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8" name="Rectangle 30">
            <a:extLst>
              <a:ext uri="{FF2B5EF4-FFF2-40B4-BE49-F238E27FC236}">
                <a16:creationId xmlns:a16="http://schemas.microsoft.com/office/drawing/2014/main" id="{45B46DBE-49CD-0A45-AE55-FB849BD7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9" name="Line 31">
            <a:extLst>
              <a:ext uri="{FF2B5EF4-FFF2-40B4-BE49-F238E27FC236}">
                <a16:creationId xmlns:a16="http://schemas.microsoft.com/office/drawing/2014/main" id="{B2276090-136F-AD4C-998B-7C3D0D94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32">
            <a:extLst>
              <a:ext uri="{FF2B5EF4-FFF2-40B4-BE49-F238E27FC236}">
                <a16:creationId xmlns:a16="http://schemas.microsoft.com/office/drawing/2014/main" id="{E6C4623E-196B-6546-A774-FED52A7D0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Oval 33">
            <a:extLst>
              <a:ext uri="{FF2B5EF4-FFF2-40B4-BE49-F238E27FC236}">
                <a16:creationId xmlns:a16="http://schemas.microsoft.com/office/drawing/2014/main" id="{79559177-C7A2-EC48-BB15-2DEE0204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12" name="Text Box 34">
            <a:extLst>
              <a:ext uri="{FF2B5EF4-FFF2-40B4-BE49-F238E27FC236}">
                <a16:creationId xmlns:a16="http://schemas.microsoft.com/office/drawing/2014/main" id="{EC775EE7-B8C0-4E45-A709-C6BCCE62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</a:t>
            </a:r>
          </a:p>
        </p:txBody>
      </p:sp>
    </p:spTree>
    <p:extLst>
      <p:ext uri="{BB962C8B-B14F-4D97-AF65-F5344CB8AC3E}">
        <p14:creationId xmlns:p14="http://schemas.microsoft.com/office/powerpoint/2010/main" val="6722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750A-7209-A94A-B134-1FF6A3D2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90B-2D8C-0E46-A615-079AB434D9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 and 6 back soon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7 our and due on Sunday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 group session schedule this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7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283C209-FF36-A748-A41C-4E6FE88D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Collisions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B905E07-284B-744E-A296-D770E67C2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A collision occurs when h(x) = h(y), but x </a:t>
            </a:r>
            <a:r>
              <a:rPr lang="en-US" sz="2400" dirty="0">
                <a:cs typeface="Arial" charset="0"/>
              </a:rPr>
              <a:t>≠ y</a:t>
            </a: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A good hash function will minimize the number of collisions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Because the number of </a:t>
            </a:r>
            <a:r>
              <a:rPr lang="en-US" sz="2400" dirty="0" err="1"/>
              <a:t>hashtable</a:t>
            </a:r>
            <a:r>
              <a:rPr lang="en-US" sz="2400" dirty="0"/>
              <a:t> entries is less than the possible keys (i.e. m &lt; |U|) collisions are inevitable!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Collision resolution techniques?</a:t>
            </a:r>
          </a:p>
        </p:txBody>
      </p:sp>
    </p:spTree>
    <p:extLst>
      <p:ext uri="{BB962C8B-B14F-4D97-AF65-F5344CB8AC3E}">
        <p14:creationId xmlns:p14="http://schemas.microsoft.com/office/powerpoint/2010/main" val="71543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E8EA56D-A722-D646-981C-9784F150A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Collision resolution by chaining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711306F-3C3C-3546-9B08-FCC5A620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4054"/>
            <a:ext cx="82296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 err="1"/>
              <a:t>Hashtable</a:t>
            </a:r>
            <a:r>
              <a:rPr lang="en-US" sz="2600" dirty="0"/>
              <a:t> consists of an array of linked lists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When a collision occurs, the element is added to linked list at that location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6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If two entries x </a:t>
            </a:r>
            <a:r>
              <a:rPr lang="en-US" sz="2600" dirty="0">
                <a:cs typeface="Arial" charset="0"/>
              </a:rPr>
              <a:t>≠ y have the same hash value h(x) = h(y), then T(h(x)) will contain a linked list with both values</a:t>
            </a:r>
          </a:p>
        </p:txBody>
      </p:sp>
      <p:grpSp>
        <p:nvGrpSpPr>
          <p:cNvPr id="31747" name="Group 4">
            <a:extLst>
              <a:ext uri="{FF2B5EF4-FFF2-40B4-BE49-F238E27FC236}">
                <a16:creationId xmlns:a16="http://schemas.microsoft.com/office/drawing/2014/main" id="{9CBA703A-7A52-7845-8A51-B45165559CB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30054"/>
            <a:ext cx="5715000" cy="381000"/>
            <a:chOff x="768" y="624"/>
            <a:chExt cx="3600" cy="240"/>
          </a:xfrm>
        </p:grpSpPr>
        <p:sp>
          <p:nvSpPr>
            <p:cNvPr id="31757" name="Rectangle 5">
              <a:extLst>
                <a:ext uri="{FF2B5EF4-FFF2-40B4-BE49-F238E27FC236}">
                  <a16:creationId xmlns:a16="http://schemas.microsoft.com/office/drawing/2014/main" id="{B33DE7F3-7C8F-5F48-8E49-79A396AF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8" name="Line 6">
              <a:extLst>
                <a:ext uri="{FF2B5EF4-FFF2-40B4-BE49-F238E27FC236}">
                  <a16:creationId xmlns:a16="http://schemas.microsoft.com/office/drawing/2014/main" id="{A5FF5996-734C-5E48-BFF5-A4BCE3473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7">
              <a:extLst>
                <a:ext uri="{FF2B5EF4-FFF2-40B4-BE49-F238E27FC236}">
                  <a16:creationId xmlns:a16="http://schemas.microsoft.com/office/drawing/2014/main" id="{80E64A57-3E30-444F-838A-19ACDB68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8">
              <a:extLst>
                <a:ext uri="{FF2B5EF4-FFF2-40B4-BE49-F238E27FC236}">
                  <a16:creationId xmlns:a16="http://schemas.microsoft.com/office/drawing/2014/main" id="{1633C5CD-0CD5-AF4C-B41F-1E39D3734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9">
              <a:extLst>
                <a:ext uri="{FF2B5EF4-FFF2-40B4-BE49-F238E27FC236}">
                  <a16:creationId xmlns:a16="http://schemas.microsoft.com/office/drawing/2014/main" id="{41A873EC-BDC6-2A4A-A15A-609CBBDC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0">
              <a:extLst>
                <a:ext uri="{FF2B5EF4-FFF2-40B4-BE49-F238E27FC236}">
                  <a16:creationId xmlns:a16="http://schemas.microsoft.com/office/drawing/2014/main" id="{469C2823-5C19-184C-994D-1B133A3B5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1">
              <a:extLst>
                <a:ext uri="{FF2B5EF4-FFF2-40B4-BE49-F238E27FC236}">
                  <a16:creationId xmlns:a16="http://schemas.microsoft.com/office/drawing/2014/main" id="{89EC70FA-59B1-A842-B30C-29E4E7F1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2">
              <a:extLst>
                <a:ext uri="{FF2B5EF4-FFF2-40B4-BE49-F238E27FC236}">
                  <a16:creationId xmlns:a16="http://schemas.microsoft.com/office/drawing/2014/main" id="{EC187378-2642-3240-9048-7496C85FF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3">
              <a:extLst>
                <a:ext uri="{FF2B5EF4-FFF2-40B4-BE49-F238E27FC236}">
                  <a16:creationId xmlns:a16="http://schemas.microsoft.com/office/drawing/2014/main" id="{8D3C06F9-4924-9844-A424-E7FE2AEFC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14">
              <a:extLst>
                <a:ext uri="{FF2B5EF4-FFF2-40B4-BE49-F238E27FC236}">
                  <a16:creationId xmlns:a16="http://schemas.microsoft.com/office/drawing/2014/main" id="{B3B19F40-3CCE-9B49-B1E5-3FE05A0DE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15">
              <a:extLst>
                <a:ext uri="{FF2B5EF4-FFF2-40B4-BE49-F238E27FC236}">
                  <a16:creationId xmlns:a16="http://schemas.microsoft.com/office/drawing/2014/main" id="{5ECBCB5B-C244-734F-8CD4-79387F460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712779BD-152A-144A-BD6B-AFE5C812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17">
              <a:extLst>
                <a:ext uri="{FF2B5EF4-FFF2-40B4-BE49-F238E27FC236}">
                  <a16:creationId xmlns:a16="http://schemas.microsoft.com/office/drawing/2014/main" id="{697AEEBE-08AB-1942-A913-1093AE52B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18">
              <a:extLst>
                <a:ext uri="{FF2B5EF4-FFF2-40B4-BE49-F238E27FC236}">
                  <a16:creationId xmlns:a16="http://schemas.microsoft.com/office/drawing/2014/main" id="{BF19704B-8DF1-A748-AF61-D3E3BD940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19">
              <a:extLst>
                <a:ext uri="{FF2B5EF4-FFF2-40B4-BE49-F238E27FC236}">
                  <a16:creationId xmlns:a16="http://schemas.microsoft.com/office/drawing/2014/main" id="{61A0678A-0B9F-4B48-A6EA-565C2DE7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8" name="Line 20">
            <a:extLst>
              <a:ext uri="{FF2B5EF4-FFF2-40B4-BE49-F238E27FC236}">
                <a16:creationId xmlns:a16="http://schemas.microsoft.com/office/drawing/2014/main" id="{CCDFE787-EBBC-2144-83C9-34DD5EC13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21">
            <a:extLst>
              <a:ext uri="{FF2B5EF4-FFF2-40B4-BE49-F238E27FC236}">
                <a16:creationId xmlns:a16="http://schemas.microsoft.com/office/drawing/2014/main" id="{D61D29D9-7DD5-FF41-BB11-AA55631D3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22">
            <a:extLst>
              <a:ext uri="{FF2B5EF4-FFF2-40B4-BE49-F238E27FC236}">
                <a16:creationId xmlns:a16="http://schemas.microsoft.com/office/drawing/2014/main" id="{6AFB1858-A1BD-9C45-827B-8BF53F1A13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Rectangle 23">
            <a:extLst>
              <a:ext uri="{FF2B5EF4-FFF2-40B4-BE49-F238E27FC236}">
                <a16:creationId xmlns:a16="http://schemas.microsoft.com/office/drawing/2014/main" id="{61124F0D-A123-EA4A-A48B-B3B6991A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2" name="Rectangle 24">
            <a:extLst>
              <a:ext uri="{FF2B5EF4-FFF2-40B4-BE49-F238E27FC236}">
                <a16:creationId xmlns:a16="http://schemas.microsoft.com/office/drawing/2014/main" id="{BFCF6A09-5D3F-F64E-8577-FDBA50D7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3" name="Rectangle 25">
            <a:extLst>
              <a:ext uri="{FF2B5EF4-FFF2-40B4-BE49-F238E27FC236}">
                <a16:creationId xmlns:a16="http://schemas.microsoft.com/office/drawing/2014/main" id="{1BE9448B-6AF8-624B-A3E7-99E36945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4" name="Line 26">
            <a:extLst>
              <a:ext uri="{FF2B5EF4-FFF2-40B4-BE49-F238E27FC236}">
                <a16:creationId xmlns:a16="http://schemas.microsoft.com/office/drawing/2014/main" id="{93767453-7F22-7745-98F4-2574AFE74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61085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27">
            <a:extLst>
              <a:ext uri="{FF2B5EF4-FFF2-40B4-BE49-F238E27FC236}">
                <a16:creationId xmlns:a16="http://schemas.microsoft.com/office/drawing/2014/main" id="{802C8B89-B9AE-B34B-8DED-7B5BC99D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536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916" name="Oval 28">
            <a:extLst>
              <a:ext uri="{FF2B5EF4-FFF2-40B4-BE49-F238E27FC236}">
                <a16:creationId xmlns:a16="http://schemas.microsoft.com/office/drawing/2014/main" id="{ECA72FEF-3B39-464B-96D3-1B981E72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25054"/>
            <a:ext cx="1219200" cy="2667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959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>
            <a:extLst>
              <a:ext uri="{FF2B5EF4-FFF2-40B4-BE49-F238E27FC236}">
                <a16:creationId xmlns:a16="http://schemas.microsoft.com/office/drawing/2014/main" id="{DC6FA609-45B2-6440-A086-09B4ADE5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257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ChainedHashInsert(     )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80F27CE-5B43-EB42-9DA6-3EACB40BE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grpSp>
        <p:nvGrpSpPr>
          <p:cNvPr id="32771" name="Group 29">
            <a:extLst>
              <a:ext uri="{FF2B5EF4-FFF2-40B4-BE49-F238E27FC236}">
                <a16:creationId xmlns:a16="http://schemas.microsoft.com/office/drawing/2014/main" id="{8A1D6EA2-6725-5144-8F45-167647830E5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2778" name="Rectangle 30">
              <a:extLst>
                <a:ext uri="{FF2B5EF4-FFF2-40B4-BE49-F238E27FC236}">
                  <a16:creationId xmlns:a16="http://schemas.microsoft.com/office/drawing/2014/main" id="{F97D310C-4065-4B49-9A93-165415D27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79" name="Line 31">
              <a:extLst>
                <a:ext uri="{FF2B5EF4-FFF2-40B4-BE49-F238E27FC236}">
                  <a16:creationId xmlns:a16="http://schemas.microsoft.com/office/drawing/2014/main" id="{630151B6-B71B-4F4A-B912-1B95DA915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32">
              <a:extLst>
                <a:ext uri="{FF2B5EF4-FFF2-40B4-BE49-F238E27FC236}">
                  <a16:creationId xmlns:a16="http://schemas.microsoft.com/office/drawing/2014/main" id="{5AF8B021-E624-5B46-A459-36C2BFB8D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33">
              <a:extLst>
                <a:ext uri="{FF2B5EF4-FFF2-40B4-BE49-F238E27FC236}">
                  <a16:creationId xmlns:a16="http://schemas.microsoft.com/office/drawing/2014/main" id="{35F3AD86-1F76-A44A-9C76-795F5C7AA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34">
              <a:extLst>
                <a:ext uri="{FF2B5EF4-FFF2-40B4-BE49-F238E27FC236}">
                  <a16:creationId xmlns:a16="http://schemas.microsoft.com/office/drawing/2014/main" id="{BFF9A515-97AB-6840-B1FC-D464C97ED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35">
              <a:extLst>
                <a:ext uri="{FF2B5EF4-FFF2-40B4-BE49-F238E27FC236}">
                  <a16:creationId xmlns:a16="http://schemas.microsoft.com/office/drawing/2014/main" id="{AD5BA013-1387-894C-8950-3B053250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36">
              <a:extLst>
                <a:ext uri="{FF2B5EF4-FFF2-40B4-BE49-F238E27FC236}">
                  <a16:creationId xmlns:a16="http://schemas.microsoft.com/office/drawing/2014/main" id="{35330A6B-81F5-6642-A49E-220044A59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37">
              <a:extLst>
                <a:ext uri="{FF2B5EF4-FFF2-40B4-BE49-F238E27FC236}">
                  <a16:creationId xmlns:a16="http://schemas.microsoft.com/office/drawing/2014/main" id="{185ADFB7-1208-2245-ACC6-60209272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38">
              <a:extLst>
                <a:ext uri="{FF2B5EF4-FFF2-40B4-BE49-F238E27FC236}">
                  <a16:creationId xmlns:a16="http://schemas.microsoft.com/office/drawing/2014/main" id="{2FF9A4A0-8910-5C47-945E-850E86189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39">
              <a:extLst>
                <a:ext uri="{FF2B5EF4-FFF2-40B4-BE49-F238E27FC236}">
                  <a16:creationId xmlns:a16="http://schemas.microsoft.com/office/drawing/2014/main" id="{72330FE9-8864-AB4C-9707-800BB5301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40">
              <a:extLst>
                <a:ext uri="{FF2B5EF4-FFF2-40B4-BE49-F238E27FC236}">
                  <a16:creationId xmlns:a16="http://schemas.microsoft.com/office/drawing/2014/main" id="{36ECB955-ACB2-2842-9514-5419FC2E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41">
              <a:extLst>
                <a:ext uri="{FF2B5EF4-FFF2-40B4-BE49-F238E27FC236}">
                  <a16:creationId xmlns:a16="http://schemas.microsoft.com/office/drawing/2014/main" id="{73A8B7D6-1B6A-9A48-A6DA-BDCA3F6AB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42">
              <a:extLst>
                <a:ext uri="{FF2B5EF4-FFF2-40B4-BE49-F238E27FC236}">
                  <a16:creationId xmlns:a16="http://schemas.microsoft.com/office/drawing/2014/main" id="{4ECB5081-4DDD-CA43-AB4C-CCF67BB22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43">
              <a:extLst>
                <a:ext uri="{FF2B5EF4-FFF2-40B4-BE49-F238E27FC236}">
                  <a16:creationId xmlns:a16="http://schemas.microsoft.com/office/drawing/2014/main" id="{C357D057-4D3A-A241-85B2-70690C48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44">
              <a:extLst>
                <a:ext uri="{FF2B5EF4-FFF2-40B4-BE49-F238E27FC236}">
                  <a16:creationId xmlns:a16="http://schemas.microsoft.com/office/drawing/2014/main" id="{FD285209-DD87-CE4F-8EDB-6CA20588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57" name="Rectangle 45">
            <a:extLst>
              <a:ext uri="{FF2B5EF4-FFF2-40B4-BE49-F238E27FC236}">
                <a16:creationId xmlns:a16="http://schemas.microsoft.com/office/drawing/2014/main" id="{ED695790-5958-CE41-A270-00D06B79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3" name="Line 49">
            <a:extLst>
              <a:ext uri="{FF2B5EF4-FFF2-40B4-BE49-F238E27FC236}">
                <a16:creationId xmlns:a16="http://schemas.microsoft.com/office/drawing/2014/main" id="{12DE2036-0147-D94B-B48D-89B42992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50">
            <a:extLst>
              <a:ext uri="{FF2B5EF4-FFF2-40B4-BE49-F238E27FC236}">
                <a16:creationId xmlns:a16="http://schemas.microsoft.com/office/drawing/2014/main" id="{5230F671-706E-6049-802F-5A868705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5" name="Line 51">
            <a:extLst>
              <a:ext uri="{FF2B5EF4-FFF2-40B4-BE49-F238E27FC236}">
                <a16:creationId xmlns:a16="http://schemas.microsoft.com/office/drawing/2014/main" id="{3D829CC1-D272-6745-BE75-73D8BB08D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52">
            <a:extLst>
              <a:ext uri="{FF2B5EF4-FFF2-40B4-BE49-F238E27FC236}">
                <a16:creationId xmlns:a16="http://schemas.microsoft.com/office/drawing/2014/main" id="{B00C6587-C0DA-A54F-B940-1D4CD1A9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5A33C-5DBD-844F-9618-75233DDD9129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40849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  <p:bldP spid="38957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>
            <a:extLst>
              <a:ext uri="{FF2B5EF4-FFF2-40B4-BE49-F238E27FC236}">
                <a16:creationId xmlns:a16="http://schemas.microsoft.com/office/drawing/2014/main" id="{DF27C955-6DC0-4D4F-80C7-43EB1420E35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3804" name="Rectangle 3">
              <a:extLst>
                <a:ext uri="{FF2B5EF4-FFF2-40B4-BE49-F238E27FC236}">
                  <a16:creationId xmlns:a16="http://schemas.microsoft.com/office/drawing/2014/main" id="{10BADCA1-0B4C-AE4A-9128-41EAC8AD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5" name="Line 4">
              <a:extLst>
                <a:ext uri="{FF2B5EF4-FFF2-40B4-BE49-F238E27FC236}">
                  <a16:creationId xmlns:a16="http://schemas.microsoft.com/office/drawing/2014/main" id="{DD57E6DE-169E-9B48-9F4E-79E8A4228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5">
              <a:extLst>
                <a:ext uri="{FF2B5EF4-FFF2-40B4-BE49-F238E27FC236}">
                  <a16:creationId xmlns:a16="http://schemas.microsoft.com/office/drawing/2014/main" id="{0561F558-249B-3D4E-838A-6079ED762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6">
              <a:extLst>
                <a:ext uri="{FF2B5EF4-FFF2-40B4-BE49-F238E27FC236}">
                  <a16:creationId xmlns:a16="http://schemas.microsoft.com/office/drawing/2014/main" id="{09205575-E3FD-694D-B881-5B1641A1C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7">
              <a:extLst>
                <a:ext uri="{FF2B5EF4-FFF2-40B4-BE49-F238E27FC236}">
                  <a16:creationId xmlns:a16="http://schemas.microsoft.com/office/drawing/2014/main" id="{1F4A233D-4B20-7D41-B570-B150A3C24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8">
              <a:extLst>
                <a:ext uri="{FF2B5EF4-FFF2-40B4-BE49-F238E27FC236}">
                  <a16:creationId xmlns:a16="http://schemas.microsoft.com/office/drawing/2014/main" id="{13B34303-0AB7-3445-8AF7-DFFA04C7D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9">
              <a:extLst>
                <a:ext uri="{FF2B5EF4-FFF2-40B4-BE49-F238E27FC236}">
                  <a16:creationId xmlns:a16="http://schemas.microsoft.com/office/drawing/2014/main" id="{2FB87875-542E-6B42-8CAD-739A53A19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0">
              <a:extLst>
                <a:ext uri="{FF2B5EF4-FFF2-40B4-BE49-F238E27FC236}">
                  <a16:creationId xmlns:a16="http://schemas.microsoft.com/office/drawing/2014/main" id="{FDA20914-6BE1-2547-AC9A-4C0F359B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1">
              <a:extLst>
                <a:ext uri="{FF2B5EF4-FFF2-40B4-BE49-F238E27FC236}">
                  <a16:creationId xmlns:a16="http://schemas.microsoft.com/office/drawing/2014/main" id="{A0EFB99B-E189-8B46-9E83-9B9CED1AA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2">
              <a:extLst>
                <a:ext uri="{FF2B5EF4-FFF2-40B4-BE49-F238E27FC236}">
                  <a16:creationId xmlns:a16="http://schemas.microsoft.com/office/drawing/2014/main" id="{3F474503-2B23-B449-89C2-CF3C79C22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13">
              <a:extLst>
                <a:ext uri="{FF2B5EF4-FFF2-40B4-BE49-F238E27FC236}">
                  <a16:creationId xmlns:a16="http://schemas.microsoft.com/office/drawing/2014/main" id="{17E00EDB-BEE3-8047-A9E8-CFA9FFC8F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14">
              <a:extLst>
                <a:ext uri="{FF2B5EF4-FFF2-40B4-BE49-F238E27FC236}">
                  <a16:creationId xmlns:a16="http://schemas.microsoft.com/office/drawing/2014/main" id="{51CE1D38-7211-5648-878F-473AC67F1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15">
              <a:extLst>
                <a:ext uri="{FF2B5EF4-FFF2-40B4-BE49-F238E27FC236}">
                  <a16:creationId xmlns:a16="http://schemas.microsoft.com/office/drawing/2014/main" id="{92D77D34-CDBB-7A4B-A1D0-8BCF49DE6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6">
              <a:extLst>
                <a:ext uri="{FF2B5EF4-FFF2-40B4-BE49-F238E27FC236}">
                  <a16:creationId xmlns:a16="http://schemas.microsoft.com/office/drawing/2014/main" id="{93EAF3BA-D6CE-1946-A575-A1359243B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7">
              <a:extLst>
                <a:ext uri="{FF2B5EF4-FFF2-40B4-BE49-F238E27FC236}">
                  <a16:creationId xmlns:a16="http://schemas.microsoft.com/office/drawing/2014/main" id="{B423C3D8-0900-8D4F-AD0C-229F80B5F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4" name="Rectangle 18">
            <a:extLst>
              <a:ext uri="{FF2B5EF4-FFF2-40B4-BE49-F238E27FC236}">
                <a16:creationId xmlns:a16="http://schemas.microsoft.com/office/drawing/2014/main" id="{DD992B38-D958-EA47-9807-28EFBEC46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sp>
        <p:nvSpPr>
          <p:cNvPr id="33795" name="Line 20">
            <a:extLst>
              <a:ext uri="{FF2B5EF4-FFF2-40B4-BE49-F238E27FC236}">
                <a16:creationId xmlns:a16="http://schemas.microsoft.com/office/drawing/2014/main" id="{FC536FC3-FC30-024C-8922-4965099CF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Rectangle 21">
            <a:extLst>
              <a:ext uri="{FF2B5EF4-FFF2-40B4-BE49-F238E27FC236}">
                <a16:creationId xmlns:a16="http://schemas.microsoft.com/office/drawing/2014/main" id="{31EC1071-11B1-0346-89FA-2A00CD10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7" name="Text Box 22">
            <a:extLst>
              <a:ext uri="{FF2B5EF4-FFF2-40B4-BE49-F238E27FC236}">
                <a16:creationId xmlns:a16="http://schemas.microsoft.com/office/drawing/2014/main" id="{ECC75395-99DA-654C-A2CF-FC3199AE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16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3798" name="Rectangle 23">
            <a:extLst>
              <a:ext uri="{FF2B5EF4-FFF2-40B4-BE49-F238E27FC236}">
                <a16:creationId xmlns:a16="http://schemas.microsoft.com/office/drawing/2014/main" id="{3F8C9137-882B-4B43-BE4D-2F608FCD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9" name="Line 25">
            <a:extLst>
              <a:ext uri="{FF2B5EF4-FFF2-40B4-BE49-F238E27FC236}">
                <a16:creationId xmlns:a16="http://schemas.microsoft.com/office/drawing/2014/main" id="{795C899D-443E-DC4B-9352-CA59C6628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26">
            <a:extLst>
              <a:ext uri="{FF2B5EF4-FFF2-40B4-BE49-F238E27FC236}">
                <a16:creationId xmlns:a16="http://schemas.microsoft.com/office/drawing/2014/main" id="{EAD7C0BD-E359-6645-8749-D37ACDE8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801" name="Line 27">
            <a:extLst>
              <a:ext uri="{FF2B5EF4-FFF2-40B4-BE49-F238E27FC236}">
                <a16:creationId xmlns:a16="http://schemas.microsoft.com/office/drawing/2014/main" id="{3D100594-F3DA-DF4A-87AF-82F9D8FC8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6324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29">
            <a:extLst>
              <a:ext uri="{FF2B5EF4-FFF2-40B4-BE49-F238E27FC236}">
                <a16:creationId xmlns:a16="http://schemas.microsoft.com/office/drawing/2014/main" id="{D5FFEB79-64E7-5040-9398-5A090F3B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hash function is a mapping from the key to some value &lt;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1D854D-31F0-2648-BDF3-9C83824E5E08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333956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>
            <a:extLst>
              <a:ext uri="{FF2B5EF4-FFF2-40B4-BE49-F238E27FC236}">
                <a16:creationId xmlns:a16="http://schemas.microsoft.com/office/drawing/2014/main" id="{E88FB98B-4556-7B4A-9B13-E694B05F9C0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4829" name="Rectangle 3">
              <a:extLst>
                <a:ext uri="{FF2B5EF4-FFF2-40B4-BE49-F238E27FC236}">
                  <a16:creationId xmlns:a16="http://schemas.microsoft.com/office/drawing/2014/main" id="{3E77EC09-7E6F-054E-89C7-FF27FF4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0" name="Line 4">
              <a:extLst>
                <a:ext uri="{FF2B5EF4-FFF2-40B4-BE49-F238E27FC236}">
                  <a16:creationId xmlns:a16="http://schemas.microsoft.com/office/drawing/2014/main" id="{E0A53268-998B-A749-95B6-2B28AA848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5">
              <a:extLst>
                <a:ext uri="{FF2B5EF4-FFF2-40B4-BE49-F238E27FC236}">
                  <a16:creationId xmlns:a16="http://schemas.microsoft.com/office/drawing/2014/main" id="{9C4269DD-C336-4344-9B79-647476929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6">
              <a:extLst>
                <a:ext uri="{FF2B5EF4-FFF2-40B4-BE49-F238E27FC236}">
                  <a16:creationId xmlns:a16="http://schemas.microsoft.com/office/drawing/2014/main" id="{8BC5E811-7E5E-E14E-893E-581709D3F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7">
              <a:extLst>
                <a:ext uri="{FF2B5EF4-FFF2-40B4-BE49-F238E27FC236}">
                  <a16:creationId xmlns:a16="http://schemas.microsoft.com/office/drawing/2014/main" id="{8DAF9143-7689-1743-B2E0-44962BAC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8">
              <a:extLst>
                <a:ext uri="{FF2B5EF4-FFF2-40B4-BE49-F238E27FC236}">
                  <a16:creationId xmlns:a16="http://schemas.microsoft.com/office/drawing/2014/main" id="{5725CF75-0B61-DB48-BCE5-48E4580F7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9">
              <a:extLst>
                <a:ext uri="{FF2B5EF4-FFF2-40B4-BE49-F238E27FC236}">
                  <a16:creationId xmlns:a16="http://schemas.microsoft.com/office/drawing/2014/main" id="{B525AA6C-EEB4-F947-BD6B-AD562A5E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0">
              <a:extLst>
                <a:ext uri="{FF2B5EF4-FFF2-40B4-BE49-F238E27FC236}">
                  <a16:creationId xmlns:a16="http://schemas.microsoft.com/office/drawing/2014/main" id="{BD088CB2-064E-974F-AC0D-038AA79A3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1">
              <a:extLst>
                <a:ext uri="{FF2B5EF4-FFF2-40B4-BE49-F238E27FC236}">
                  <a16:creationId xmlns:a16="http://schemas.microsoft.com/office/drawing/2014/main" id="{11DA0531-E2C9-E940-B0F9-0F42FAB2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2">
              <a:extLst>
                <a:ext uri="{FF2B5EF4-FFF2-40B4-BE49-F238E27FC236}">
                  <a16:creationId xmlns:a16="http://schemas.microsoft.com/office/drawing/2014/main" id="{A9659D19-83E5-6145-9EDE-F7010D79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3">
              <a:extLst>
                <a:ext uri="{FF2B5EF4-FFF2-40B4-BE49-F238E27FC236}">
                  <a16:creationId xmlns:a16="http://schemas.microsoft.com/office/drawing/2014/main" id="{CD4B5C02-B47F-5543-BE28-CF2EB30F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4">
              <a:extLst>
                <a:ext uri="{FF2B5EF4-FFF2-40B4-BE49-F238E27FC236}">
                  <a16:creationId xmlns:a16="http://schemas.microsoft.com/office/drawing/2014/main" id="{FEEEAF8E-06E7-854E-A0F8-CDCF7038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15">
              <a:extLst>
                <a:ext uri="{FF2B5EF4-FFF2-40B4-BE49-F238E27FC236}">
                  <a16:creationId xmlns:a16="http://schemas.microsoft.com/office/drawing/2014/main" id="{8D412C5A-3286-AB48-AB2C-A504DB59F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16">
              <a:extLst>
                <a:ext uri="{FF2B5EF4-FFF2-40B4-BE49-F238E27FC236}">
                  <a16:creationId xmlns:a16="http://schemas.microsoft.com/office/drawing/2014/main" id="{F4BE456F-07F5-3D42-8C65-67ECCD7BF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17">
              <a:extLst>
                <a:ext uri="{FF2B5EF4-FFF2-40B4-BE49-F238E27FC236}">
                  <a16:creationId xmlns:a16="http://schemas.microsoft.com/office/drawing/2014/main" id="{18955F55-A49D-CA43-A927-1DB12FB1E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8" name="Rectangle 18">
            <a:extLst>
              <a:ext uri="{FF2B5EF4-FFF2-40B4-BE49-F238E27FC236}">
                <a16:creationId xmlns:a16="http://schemas.microsoft.com/office/drawing/2014/main" id="{01F04EBF-6C60-4C43-98C8-59F41DF64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sp>
        <p:nvSpPr>
          <p:cNvPr id="34819" name="Line 20">
            <a:extLst>
              <a:ext uri="{FF2B5EF4-FFF2-40B4-BE49-F238E27FC236}">
                <a16:creationId xmlns:a16="http://schemas.microsoft.com/office/drawing/2014/main" id="{6429E45B-C75B-7944-9E24-B46D5F20DB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Rectangle 21">
            <a:extLst>
              <a:ext uri="{FF2B5EF4-FFF2-40B4-BE49-F238E27FC236}">
                <a16:creationId xmlns:a16="http://schemas.microsoft.com/office/drawing/2014/main" id="{A8B909D0-4FBA-084E-8635-9C7AD6BC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1" name="Text Box 22">
            <a:extLst>
              <a:ext uri="{FF2B5EF4-FFF2-40B4-BE49-F238E27FC236}">
                <a16:creationId xmlns:a16="http://schemas.microsoft.com/office/drawing/2014/main" id="{A0208B4B-9243-AC47-8E2F-8CA454D3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16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4822" name="Rectangle 23">
            <a:extLst>
              <a:ext uri="{FF2B5EF4-FFF2-40B4-BE49-F238E27FC236}">
                <a16:creationId xmlns:a16="http://schemas.microsoft.com/office/drawing/2014/main" id="{5399AA42-1F0F-A04B-BECC-D86A5DEC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3" name="Line 24">
            <a:extLst>
              <a:ext uri="{FF2B5EF4-FFF2-40B4-BE49-F238E27FC236}">
                <a16:creationId xmlns:a16="http://schemas.microsoft.com/office/drawing/2014/main" id="{D267A403-1B4A-5540-BE03-6AC22ED77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25">
            <a:extLst>
              <a:ext uri="{FF2B5EF4-FFF2-40B4-BE49-F238E27FC236}">
                <a16:creationId xmlns:a16="http://schemas.microsoft.com/office/drawing/2014/main" id="{18CE4A4B-56C1-9A47-BFCD-98341378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5" name="Line 26">
            <a:extLst>
              <a:ext uri="{FF2B5EF4-FFF2-40B4-BE49-F238E27FC236}">
                <a16:creationId xmlns:a16="http://schemas.microsoft.com/office/drawing/2014/main" id="{93A7131A-CB46-1540-B466-82A149275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6324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27">
            <a:extLst>
              <a:ext uri="{FF2B5EF4-FFF2-40B4-BE49-F238E27FC236}">
                <a16:creationId xmlns:a16="http://schemas.microsoft.com/office/drawing/2014/main" id="{3A39F0A2-408D-8D4C-BEC0-060BCAF6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7" name="Line 29">
            <a:extLst>
              <a:ext uri="{FF2B5EF4-FFF2-40B4-BE49-F238E27FC236}">
                <a16:creationId xmlns:a16="http://schemas.microsoft.com/office/drawing/2014/main" id="{720904C4-FF45-4048-9E1F-CC47ECA6E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21E603-6921-8145-BFD9-D0EA0B4A6431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1449676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02753-BD06-EE4C-B4CE-C8D1FA74FB11}"/>
              </a:ext>
            </a:extLst>
          </p:cNvPr>
          <p:cNvSpPr txBox="1"/>
          <p:nvPr/>
        </p:nvSpPr>
        <p:spPr>
          <a:xfrm>
            <a:off x="4689348" y="3274367"/>
            <a:ext cx="3139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that involve?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92367-EAD1-9240-97AB-278033EEEDAA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10835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02753-BD06-EE4C-B4CE-C8D1FA74FB11}"/>
              </a:ext>
            </a:extLst>
          </p:cNvPr>
          <p:cNvSpPr txBox="1"/>
          <p:nvPr/>
        </p:nvSpPr>
        <p:spPr>
          <a:xfrm>
            <a:off x="4689348" y="3274367"/>
            <a:ext cx="285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Search though the list!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EFD27-66D0-2247-AAC0-DF1E528469FF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351126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DF3BDFAB-6F3E-034A-A049-EEA123CB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25762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 err="1"/>
              <a:t>ChainedHashDelete</a:t>
            </a:r>
            <a:r>
              <a:rPr lang="en-US" altLang="en-US" sz="3200" dirty="0"/>
              <a:t>(     )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CFD6561-321E-304B-815A-B4107C3C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02498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376AA5-749F-C447-9AF6-3A775F1566B9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93007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DF3BDFAB-6F3E-034A-A049-EEA123CB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072" y="2901698"/>
            <a:ext cx="131144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/>
              <a:t>h(     )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CFD6561-321E-304B-815A-B4107C3C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02498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B9EE8D-EF20-4241-94A8-00C325A05614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220552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23009C0-5816-EB4F-B905-C31B5A969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1832" y="541822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1DD1C-7CC9-2E44-AEF8-6457E3D82BD2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42401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89D-4E52-F740-A96D-72D6BB60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A0FC-6A76-B54D-8F59-01A6AEC06E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you know/remember?</a:t>
            </a:r>
          </a:p>
        </p:txBody>
      </p:sp>
    </p:spTree>
    <p:extLst>
      <p:ext uri="{BB962C8B-B14F-4D97-AF65-F5344CB8AC3E}">
        <p14:creationId xmlns:p14="http://schemas.microsoft.com/office/powerpoint/2010/main" val="274514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650C7CEB-8DE9-6C48-AC65-7FD0DEE80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4527884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627212-DB12-B641-A4D5-E3B59464FAC6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333813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33DCFD6-F4FA-5E41-90F0-EF1B4BF21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7890" name="Group 4">
            <a:extLst>
              <a:ext uri="{FF2B5EF4-FFF2-40B4-BE49-F238E27FC236}">
                <a16:creationId xmlns:a16="http://schemas.microsoft.com/office/drawing/2014/main" id="{3B591070-833F-0C4D-908D-FEB09E39ECC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7900" name="Rectangle 5">
              <a:extLst>
                <a:ext uri="{FF2B5EF4-FFF2-40B4-BE49-F238E27FC236}">
                  <a16:creationId xmlns:a16="http://schemas.microsoft.com/office/drawing/2014/main" id="{C93FBF78-5183-C34A-91A8-1DA16B0BB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1" name="Line 6">
              <a:extLst>
                <a:ext uri="{FF2B5EF4-FFF2-40B4-BE49-F238E27FC236}">
                  <a16:creationId xmlns:a16="http://schemas.microsoft.com/office/drawing/2014/main" id="{2C4BB8F6-D58F-BD41-83AB-0AE6B6C32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7">
              <a:extLst>
                <a:ext uri="{FF2B5EF4-FFF2-40B4-BE49-F238E27FC236}">
                  <a16:creationId xmlns:a16="http://schemas.microsoft.com/office/drawing/2014/main" id="{5035BEEA-564D-0E4E-A422-62DB8A089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8">
              <a:extLst>
                <a:ext uri="{FF2B5EF4-FFF2-40B4-BE49-F238E27FC236}">
                  <a16:creationId xmlns:a16="http://schemas.microsoft.com/office/drawing/2014/main" id="{0CA6C422-38C4-9146-BCB6-CE4240FFA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9">
              <a:extLst>
                <a:ext uri="{FF2B5EF4-FFF2-40B4-BE49-F238E27FC236}">
                  <a16:creationId xmlns:a16="http://schemas.microsoft.com/office/drawing/2014/main" id="{839301C6-A505-C744-9917-D2FC69E0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">
              <a:extLst>
                <a:ext uri="{FF2B5EF4-FFF2-40B4-BE49-F238E27FC236}">
                  <a16:creationId xmlns:a16="http://schemas.microsoft.com/office/drawing/2014/main" id="{AC4047C3-EDE2-FE41-B59E-95B1D9654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1">
              <a:extLst>
                <a:ext uri="{FF2B5EF4-FFF2-40B4-BE49-F238E27FC236}">
                  <a16:creationId xmlns:a16="http://schemas.microsoft.com/office/drawing/2014/main" id="{BBBC184D-436C-1B42-BCBE-F52B44F9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2">
              <a:extLst>
                <a:ext uri="{FF2B5EF4-FFF2-40B4-BE49-F238E27FC236}">
                  <a16:creationId xmlns:a16="http://schemas.microsoft.com/office/drawing/2014/main" id="{59D3A58A-46A6-0449-B502-4C7867CFA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3">
              <a:extLst>
                <a:ext uri="{FF2B5EF4-FFF2-40B4-BE49-F238E27FC236}">
                  <a16:creationId xmlns:a16="http://schemas.microsoft.com/office/drawing/2014/main" id="{32BBC38D-7311-F545-9906-BF3F82E67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4">
              <a:extLst>
                <a:ext uri="{FF2B5EF4-FFF2-40B4-BE49-F238E27FC236}">
                  <a16:creationId xmlns:a16="http://schemas.microsoft.com/office/drawing/2014/main" id="{D71E69A6-2D91-1546-825D-442B0180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5">
              <a:extLst>
                <a:ext uri="{FF2B5EF4-FFF2-40B4-BE49-F238E27FC236}">
                  <a16:creationId xmlns:a16="http://schemas.microsoft.com/office/drawing/2014/main" id="{C243FED0-6E15-404D-8DF7-1196E27C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6">
              <a:extLst>
                <a:ext uri="{FF2B5EF4-FFF2-40B4-BE49-F238E27FC236}">
                  <a16:creationId xmlns:a16="http://schemas.microsoft.com/office/drawing/2014/main" id="{844AC7C7-40B0-CF40-9896-1D40BC0E1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7">
              <a:extLst>
                <a:ext uri="{FF2B5EF4-FFF2-40B4-BE49-F238E27FC236}">
                  <a16:creationId xmlns:a16="http://schemas.microsoft.com/office/drawing/2014/main" id="{B6B2EB8C-D5C9-CE4A-ACAD-136CE038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8">
              <a:extLst>
                <a:ext uri="{FF2B5EF4-FFF2-40B4-BE49-F238E27FC236}">
                  <a16:creationId xmlns:a16="http://schemas.microsoft.com/office/drawing/2014/main" id="{EB483CF5-E1A0-DE4A-B71C-1171EDB1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9">
              <a:extLst>
                <a:ext uri="{FF2B5EF4-FFF2-40B4-BE49-F238E27FC236}">
                  <a16:creationId xmlns:a16="http://schemas.microsoft.com/office/drawing/2014/main" id="{1E3AB49A-4CD2-3947-A0EE-37EE256B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1" name="Line 20">
            <a:extLst>
              <a:ext uri="{FF2B5EF4-FFF2-40B4-BE49-F238E27FC236}">
                <a16:creationId xmlns:a16="http://schemas.microsoft.com/office/drawing/2014/main" id="{D65644E7-98C4-2141-9807-71B505FE3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21">
            <a:extLst>
              <a:ext uri="{FF2B5EF4-FFF2-40B4-BE49-F238E27FC236}">
                <a16:creationId xmlns:a16="http://schemas.microsoft.com/office/drawing/2014/main" id="{FBD228A4-249E-0C4D-BEA2-2CB20F7C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3" name="Line 22">
            <a:extLst>
              <a:ext uri="{FF2B5EF4-FFF2-40B4-BE49-F238E27FC236}">
                <a16:creationId xmlns:a16="http://schemas.microsoft.com/office/drawing/2014/main" id="{56421156-3511-6C41-889E-3DB992B1F4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23">
            <a:extLst>
              <a:ext uri="{FF2B5EF4-FFF2-40B4-BE49-F238E27FC236}">
                <a16:creationId xmlns:a16="http://schemas.microsoft.com/office/drawing/2014/main" id="{8AECC0C1-13EB-7C41-A11C-EDDCFBC2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5" name="Line 25">
            <a:extLst>
              <a:ext uri="{FF2B5EF4-FFF2-40B4-BE49-F238E27FC236}">
                <a16:creationId xmlns:a16="http://schemas.microsoft.com/office/drawing/2014/main" id="{074D6899-C5CB-A54F-B4FE-A0E5046DE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27">
            <a:extLst>
              <a:ext uri="{FF2B5EF4-FFF2-40B4-BE49-F238E27FC236}">
                <a16:creationId xmlns:a16="http://schemas.microsoft.com/office/drawing/2014/main" id="{CBCE06EA-744F-744F-997D-ED471E20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7" name="Line 28">
            <a:extLst>
              <a:ext uri="{FF2B5EF4-FFF2-40B4-BE49-F238E27FC236}">
                <a16:creationId xmlns:a16="http://schemas.microsoft.com/office/drawing/2014/main" id="{83877FF9-06B0-8D4A-988C-F1BD5AF40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29">
            <a:extLst>
              <a:ext uri="{FF2B5EF4-FFF2-40B4-BE49-F238E27FC236}">
                <a16:creationId xmlns:a16="http://schemas.microsoft.com/office/drawing/2014/main" id="{97D134CE-50A8-C446-8B8B-DD4E6715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7B18-FF20-E644-AB55-DBE53BDB03AD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21394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98C357F-BBB9-F643-A3BD-F6F4A9E6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38914" name="Group 5">
            <a:extLst>
              <a:ext uri="{FF2B5EF4-FFF2-40B4-BE49-F238E27FC236}">
                <a16:creationId xmlns:a16="http://schemas.microsoft.com/office/drawing/2014/main" id="{A77C6541-79E1-AE41-B409-8C6A27DD3BA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8929" name="Rectangle 6">
              <a:extLst>
                <a:ext uri="{FF2B5EF4-FFF2-40B4-BE49-F238E27FC236}">
                  <a16:creationId xmlns:a16="http://schemas.microsoft.com/office/drawing/2014/main" id="{010E82C5-1E2B-7F44-9A54-86C6C1C87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0" name="Line 7">
              <a:extLst>
                <a:ext uri="{FF2B5EF4-FFF2-40B4-BE49-F238E27FC236}">
                  <a16:creationId xmlns:a16="http://schemas.microsoft.com/office/drawing/2014/main" id="{AAD382F3-3F36-0A4B-B04F-C66046DA5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8">
              <a:extLst>
                <a:ext uri="{FF2B5EF4-FFF2-40B4-BE49-F238E27FC236}">
                  <a16:creationId xmlns:a16="http://schemas.microsoft.com/office/drawing/2014/main" id="{0C78BBD9-C4C7-B448-9DF3-8AEE796A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9">
              <a:extLst>
                <a:ext uri="{FF2B5EF4-FFF2-40B4-BE49-F238E27FC236}">
                  <a16:creationId xmlns:a16="http://schemas.microsoft.com/office/drawing/2014/main" id="{AD92EC65-6B11-034A-A19B-6B54FD0C8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10">
              <a:extLst>
                <a:ext uri="{FF2B5EF4-FFF2-40B4-BE49-F238E27FC236}">
                  <a16:creationId xmlns:a16="http://schemas.microsoft.com/office/drawing/2014/main" id="{C98C1153-D829-7846-94E0-31FFDA3EF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11">
              <a:extLst>
                <a:ext uri="{FF2B5EF4-FFF2-40B4-BE49-F238E27FC236}">
                  <a16:creationId xmlns:a16="http://schemas.microsoft.com/office/drawing/2014/main" id="{BEF49B86-CE4E-114A-BC4F-6DA766AD9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2">
              <a:extLst>
                <a:ext uri="{FF2B5EF4-FFF2-40B4-BE49-F238E27FC236}">
                  <a16:creationId xmlns:a16="http://schemas.microsoft.com/office/drawing/2014/main" id="{E069DC76-4DE3-5A48-B9F9-2A98B0F6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3">
              <a:extLst>
                <a:ext uri="{FF2B5EF4-FFF2-40B4-BE49-F238E27FC236}">
                  <a16:creationId xmlns:a16="http://schemas.microsoft.com/office/drawing/2014/main" id="{DD55DE2D-0433-D847-8756-B18F4A6CD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4">
              <a:extLst>
                <a:ext uri="{FF2B5EF4-FFF2-40B4-BE49-F238E27FC236}">
                  <a16:creationId xmlns:a16="http://schemas.microsoft.com/office/drawing/2014/main" id="{E7535A4F-0A8C-0749-922F-FB6C25254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5">
              <a:extLst>
                <a:ext uri="{FF2B5EF4-FFF2-40B4-BE49-F238E27FC236}">
                  <a16:creationId xmlns:a16="http://schemas.microsoft.com/office/drawing/2014/main" id="{925DD2E9-97C2-6F44-BB37-3353ACC8D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6">
              <a:extLst>
                <a:ext uri="{FF2B5EF4-FFF2-40B4-BE49-F238E27FC236}">
                  <a16:creationId xmlns:a16="http://schemas.microsoft.com/office/drawing/2014/main" id="{3D4828E4-2EC9-2546-8121-23276C078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7">
              <a:extLst>
                <a:ext uri="{FF2B5EF4-FFF2-40B4-BE49-F238E27FC236}">
                  <a16:creationId xmlns:a16="http://schemas.microsoft.com/office/drawing/2014/main" id="{DA93B3B9-BA69-A341-A03D-8FD2521A2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18">
              <a:extLst>
                <a:ext uri="{FF2B5EF4-FFF2-40B4-BE49-F238E27FC236}">
                  <a16:creationId xmlns:a16="http://schemas.microsoft.com/office/drawing/2014/main" id="{737C00B5-D8AC-5040-92CF-E0EB825CA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9">
              <a:extLst>
                <a:ext uri="{FF2B5EF4-FFF2-40B4-BE49-F238E27FC236}">
                  <a16:creationId xmlns:a16="http://schemas.microsoft.com/office/drawing/2014/main" id="{96404FD3-B72B-2242-8BEA-5F100FA70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20">
              <a:extLst>
                <a:ext uri="{FF2B5EF4-FFF2-40B4-BE49-F238E27FC236}">
                  <a16:creationId xmlns:a16="http://schemas.microsoft.com/office/drawing/2014/main" id="{9E176AD7-6A66-854B-93FC-429405152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5" name="Line 21">
            <a:extLst>
              <a:ext uri="{FF2B5EF4-FFF2-40B4-BE49-F238E27FC236}">
                <a16:creationId xmlns:a16="http://schemas.microsoft.com/office/drawing/2014/main" id="{88288D09-3832-6D4D-961F-5B07D4C5F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Rectangle 22">
            <a:extLst>
              <a:ext uri="{FF2B5EF4-FFF2-40B4-BE49-F238E27FC236}">
                <a16:creationId xmlns:a16="http://schemas.microsoft.com/office/drawing/2014/main" id="{E0BE4129-EEAB-CA4D-86C4-915F9D7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7" name="Line 23">
            <a:extLst>
              <a:ext uri="{FF2B5EF4-FFF2-40B4-BE49-F238E27FC236}">
                <a16:creationId xmlns:a16="http://schemas.microsoft.com/office/drawing/2014/main" id="{A8F5823E-8CBE-9640-B8A9-96D58C0FA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Rectangle 24">
            <a:extLst>
              <a:ext uri="{FF2B5EF4-FFF2-40B4-BE49-F238E27FC236}">
                <a16:creationId xmlns:a16="http://schemas.microsoft.com/office/drawing/2014/main" id="{95561C3A-4FD2-5D4C-908D-00F13190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9" name="Rectangle 25">
            <a:extLst>
              <a:ext uri="{FF2B5EF4-FFF2-40B4-BE49-F238E27FC236}">
                <a16:creationId xmlns:a16="http://schemas.microsoft.com/office/drawing/2014/main" id="{EF40CC1A-E9FA-AD49-A00B-CC37CB7F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8920" name="Line 26">
            <a:extLst>
              <a:ext uri="{FF2B5EF4-FFF2-40B4-BE49-F238E27FC236}">
                <a16:creationId xmlns:a16="http://schemas.microsoft.com/office/drawing/2014/main" id="{B3D5641D-662B-2749-887E-27BD29973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27">
            <a:extLst>
              <a:ext uri="{FF2B5EF4-FFF2-40B4-BE49-F238E27FC236}">
                <a16:creationId xmlns:a16="http://schemas.microsoft.com/office/drawing/2014/main" id="{385DA0E5-989D-5F44-B6D9-A3065720B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28">
            <a:extLst>
              <a:ext uri="{FF2B5EF4-FFF2-40B4-BE49-F238E27FC236}">
                <a16:creationId xmlns:a16="http://schemas.microsoft.com/office/drawing/2014/main" id="{06DE83FA-50C7-CB4A-BDB4-3E4337A3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3" name="Line 29">
            <a:extLst>
              <a:ext uri="{FF2B5EF4-FFF2-40B4-BE49-F238E27FC236}">
                <a16:creationId xmlns:a16="http://schemas.microsoft.com/office/drawing/2014/main" id="{1E49ACD9-DD50-8D46-9490-899BB9CC6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30">
            <a:extLst>
              <a:ext uri="{FF2B5EF4-FFF2-40B4-BE49-F238E27FC236}">
                <a16:creationId xmlns:a16="http://schemas.microsoft.com/office/drawing/2014/main" id="{BD1C28F6-B9DE-684A-B4D2-F9BAAFC1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5A7614F6-3608-6B44-8E25-B218B745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11362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D33F372D-1ADE-7A40-9867-529B07BA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58962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 err="1"/>
              <a:t>ChainedHashSearch</a:t>
            </a:r>
            <a:r>
              <a:rPr lang="en-US" altLang="en-US" sz="3200" dirty="0"/>
              <a:t>(     )</a:t>
            </a:r>
          </a:p>
        </p:txBody>
      </p:sp>
      <p:sp>
        <p:nvSpPr>
          <p:cNvPr id="38927" name="Line 34">
            <a:extLst>
              <a:ext uri="{FF2B5EF4-FFF2-40B4-BE49-F238E27FC236}">
                <a16:creationId xmlns:a16="http://schemas.microsoft.com/office/drawing/2014/main" id="{070B14F0-8DBD-5E40-BD98-D8F3A0E93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3B034-A322-304E-A81F-1F37B81CF44C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42315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 animBg="1"/>
      <p:bldP spid="51233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DDD5FEBE-6BAA-A349-95FF-E957E259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39938" name="Group 4">
            <a:extLst>
              <a:ext uri="{FF2B5EF4-FFF2-40B4-BE49-F238E27FC236}">
                <a16:creationId xmlns:a16="http://schemas.microsoft.com/office/drawing/2014/main" id="{B705F0FF-D657-DD4A-A219-76814C9B4B8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9953" name="Rectangle 5">
              <a:extLst>
                <a:ext uri="{FF2B5EF4-FFF2-40B4-BE49-F238E27FC236}">
                  <a16:creationId xmlns:a16="http://schemas.microsoft.com/office/drawing/2014/main" id="{C7D9606D-2821-864C-8ED3-29D2648E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4" name="Line 6">
              <a:extLst>
                <a:ext uri="{FF2B5EF4-FFF2-40B4-BE49-F238E27FC236}">
                  <a16:creationId xmlns:a16="http://schemas.microsoft.com/office/drawing/2014/main" id="{94B227E4-78C1-434F-8D66-6EA2D977D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7">
              <a:extLst>
                <a:ext uri="{FF2B5EF4-FFF2-40B4-BE49-F238E27FC236}">
                  <a16:creationId xmlns:a16="http://schemas.microsoft.com/office/drawing/2014/main" id="{21708ABC-3187-D448-9DDA-1B52D4E9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8">
              <a:extLst>
                <a:ext uri="{FF2B5EF4-FFF2-40B4-BE49-F238E27FC236}">
                  <a16:creationId xmlns:a16="http://schemas.microsoft.com/office/drawing/2014/main" id="{3C04BD0D-76CC-7A41-B7CE-BDC98DD9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9">
              <a:extLst>
                <a:ext uri="{FF2B5EF4-FFF2-40B4-BE49-F238E27FC236}">
                  <a16:creationId xmlns:a16="http://schemas.microsoft.com/office/drawing/2014/main" id="{96A3E8D4-D7B1-E447-B8EC-20203ACD7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10">
              <a:extLst>
                <a:ext uri="{FF2B5EF4-FFF2-40B4-BE49-F238E27FC236}">
                  <a16:creationId xmlns:a16="http://schemas.microsoft.com/office/drawing/2014/main" id="{14A2D526-499A-BF4E-A57C-59B72232F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1">
              <a:extLst>
                <a:ext uri="{FF2B5EF4-FFF2-40B4-BE49-F238E27FC236}">
                  <a16:creationId xmlns:a16="http://schemas.microsoft.com/office/drawing/2014/main" id="{75E2C1D3-C113-8946-BD37-CE3C4F8F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2">
              <a:extLst>
                <a:ext uri="{FF2B5EF4-FFF2-40B4-BE49-F238E27FC236}">
                  <a16:creationId xmlns:a16="http://schemas.microsoft.com/office/drawing/2014/main" id="{0EB2F36B-405F-954B-8581-BC44BC1D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3">
              <a:extLst>
                <a:ext uri="{FF2B5EF4-FFF2-40B4-BE49-F238E27FC236}">
                  <a16:creationId xmlns:a16="http://schemas.microsoft.com/office/drawing/2014/main" id="{2A2F1AD0-62D4-4344-8365-2AEF269D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4">
              <a:extLst>
                <a:ext uri="{FF2B5EF4-FFF2-40B4-BE49-F238E27FC236}">
                  <a16:creationId xmlns:a16="http://schemas.microsoft.com/office/drawing/2014/main" id="{1295B78D-44E5-8841-9842-D11BC2B5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15">
              <a:extLst>
                <a:ext uri="{FF2B5EF4-FFF2-40B4-BE49-F238E27FC236}">
                  <a16:creationId xmlns:a16="http://schemas.microsoft.com/office/drawing/2014/main" id="{31E2C31C-B565-CC49-AA13-2A9075901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6">
              <a:extLst>
                <a:ext uri="{FF2B5EF4-FFF2-40B4-BE49-F238E27FC236}">
                  <a16:creationId xmlns:a16="http://schemas.microsoft.com/office/drawing/2014/main" id="{42416D6F-2881-B341-B441-E388FB81A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7">
              <a:extLst>
                <a:ext uri="{FF2B5EF4-FFF2-40B4-BE49-F238E27FC236}">
                  <a16:creationId xmlns:a16="http://schemas.microsoft.com/office/drawing/2014/main" id="{DEC01C90-1086-3F4E-81F8-BB13B55CF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18">
              <a:extLst>
                <a:ext uri="{FF2B5EF4-FFF2-40B4-BE49-F238E27FC236}">
                  <a16:creationId xmlns:a16="http://schemas.microsoft.com/office/drawing/2014/main" id="{48ED076A-9838-5340-855F-A0E247FC7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19">
              <a:extLst>
                <a:ext uri="{FF2B5EF4-FFF2-40B4-BE49-F238E27FC236}">
                  <a16:creationId xmlns:a16="http://schemas.microsoft.com/office/drawing/2014/main" id="{B0E071F8-EAE7-924D-BE41-46372F182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9" name="Line 20">
            <a:extLst>
              <a:ext uri="{FF2B5EF4-FFF2-40B4-BE49-F238E27FC236}">
                <a16:creationId xmlns:a16="http://schemas.microsoft.com/office/drawing/2014/main" id="{ABC974D3-EFB4-D243-9439-43F7652BA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Rectangle 21">
            <a:extLst>
              <a:ext uri="{FF2B5EF4-FFF2-40B4-BE49-F238E27FC236}">
                <a16:creationId xmlns:a16="http://schemas.microsoft.com/office/drawing/2014/main" id="{C9561DA4-6B37-4A4D-A652-FFFE22B3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1" name="Line 22">
            <a:extLst>
              <a:ext uri="{FF2B5EF4-FFF2-40B4-BE49-F238E27FC236}">
                <a16:creationId xmlns:a16="http://schemas.microsoft.com/office/drawing/2014/main" id="{4DA1615A-4B2B-694E-931E-9C9C4C059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Rectangle 23">
            <a:extLst>
              <a:ext uri="{FF2B5EF4-FFF2-40B4-BE49-F238E27FC236}">
                <a16:creationId xmlns:a16="http://schemas.microsoft.com/office/drawing/2014/main" id="{D878B8D2-A393-BA44-80E4-3E30DE9B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3" name="Rectangle 24">
            <a:extLst>
              <a:ext uri="{FF2B5EF4-FFF2-40B4-BE49-F238E27FC236}">
                <a16:creationId xmlns:a16="http://schemas.microsoft.com/office/drawing/2014/main" id="{BFBAE905-5E02-6745-8435-1CBD1E29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9944" name="Line 25">
            <a:extLst>
              <a:ext uri="{FF2B5EF4-FFF2-40B4-BE49-F238E27FC236}">
                <a16:creationId xmlns:a16="http://schemas.microsoft.com/office/drawing/2014/main" id="{A96FB9CC-8F0D-3A46-95C0-01826962E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26">
            <a:extLst>
              <a:ext uri="{FF2B5EF4-FFF2-40B4-BE49-F238E27FC236}">
                <a16:creationId xmlns:a16="http://schemas.microsoft.com/office/drawing/2014/main" id="{EF399119-D226-3442-9ED1-7B989C54D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Rectangle 27">
            <a:extLst>
              <a:ext uri="{FF2B5EF4-FFF2-40B4-BE49-F238E27FC236}">
                <a16:creationId xmlns:a16="http://schemas.microsoft.com/office/drawing/2014/main" id="{94F777E5-9563-3942-B216-82A53C84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7" name="Line 28">
            <a:extLst>
              <a:ext uri="{FF2B5EF4-FFF2-40B4-BE49-F238E27FC236}">
                <a16:creationId xmlns:a16="http://schemas.microsoft.com/office/drawing/2014/main" id="{257BC888-A5C4-E341-AC62-ABAEACCD2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Rectangle 29">
            <a:extLst>
              <a:ext uri="{FF2B5EF4-FFF2-40B4-BE49-F238E27FC236}">
                <a16:creationId xmlns:a16="http://schemas.microsoft.com/office/drawing/2014/main" id="{C99737C1-D00D-CA4D-8F9C-E3D7E745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9" name="Text Box 32">
            <a:extLst>
              <a:ext uri="{FF2B5EF4-FFF2-40B4-BE49-F238E27FC236}">
                <a16:creationId xmlns:a16="http://schemas.microsoft.com/office/drawing/2014/main" id="{54175899-4E48-DC4B-B9A8-F24D25D9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873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h(     )</a:t>
            </a:r>
          </a:p>
        </p:txBody>
      </p:sp>
      <p:sp>
        <p:nvSpPr>
          <p:cNvPr id="39950" name="Rectangle 33">
            <a:extLst>
              <a:ext uri="{FF2B5EF4-FFF2-40B4-BE49-F238E27FC236}">
                <a16:creationId xmlns:a16="http://schemas.microsoft.com/office/drawing/2014/main" id="{C591AC5F-04A6-E940-B27E-60DE054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0462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1" name="Line 34">
            <a:extLst>
              <a:ext uri="{FF2B5EF4-FFF2-40B4-BE49-F238E27FC236}">
                <a16:creationId xmlns:a16="http://schemas.microsoft.com/office/drawing/2014/main" id="{98E5B957-D734-CD4B-8CFB-85F18CF9D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2C2C-9268-F741-BA6C-0349A1B42FE8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281457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B4F236A-E390-E245-B641-F570F36FF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0962" name="Group 4">
            <a:extLst>
              <a:ext uri="{FF2B5EF4-FFF2-40B4-BE49-F238E27FC236}">
                <a16:creationId xmlns:a16="http://schemas.microsoft.com/office/drawing/2014/main" id="{AB05F41A-DD6D-0C46-B563-A2E24B46FAF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0978" name="Rectangle 5">
              <a:extLst>
                <a:ext uri="{FF2B5EF4-FFF2-40B4-BE49-F238E27FC236}">
                  <a16:creationId xmlns:a16="http://schemas.microsoft.com/office/drawing/2014/main" id="{8341369D-FBC5-A546-8DEB-F658E82A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Line 6">
              <a:extLst>
                <a:ext uri="{FF2B5EF4-FFF2-40B4-BE49-F238E27FC236}">
                  <a16:creationId xmlns:a16="http://schemas.microsoft.com/office/drawing/2014/main" id="{40A526C0-A4BF-3B40-BDE5-27691AA72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7">
              <a:extLst>
                <a:ext uri="{FF2B5EF4-FFF2-40B4-BE49-F238E27FC236}">
                  <a16:creationId xmlns:a16="http://schemas.microsoft.com/office/drawing/2014/main" id="{FC0C2180-464F-AD48-A8C3-51AD0A50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8">
              <a:extLst>
                <a:ext uri="{FF2B5EF4-FFF2-40B4-BE49-F238E27FC236}">
                  <a16:creationId xmlns:a16="http://schemas.microsoft.com/office/drawing/2014/main" id="{ACC6735B-5ECE-FC4F-9DB2-AAB808AA5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9">
              <a:extLst>
                <a:ext uri="{FF2B5EF4-FFF2-40B4-BE49-F238E27FC236}">
                  <a16:creationId xmlns:a16="http://schemas.microsoft.com/office/drawing/2014/main" id="{710666AA-447D-CE41-B248-5C81F0E44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">
              <a:extLst>
                <a:ext uri="{FF2B5EF4-FFF2-40B4-BE49-F238E27FC236}">
                  <a16:creationId xmlns:a16="http://schemas.microsoft.com/office/drawing/2014/main" id="{CB66CD4B-56CA-8641-9E74-6DB8819AB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1">
              <a:extLst>
                <a:ext uri="{FF2B5EF4-FFF2-40B4-BE49-F238E27FC236}">
                  <a16:creationId xmlns:a16="http://schemas.microsoft.com/office/drawing/2014/main" id="{DCDD5CE5-99AE-C54F-A90F-3BFAB98CD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">
              <a:extLst>
                <a:ext uri="{FF2B5EF4-FFF2-40B4-BE49-F238E27FC236}">
                  <a16:creationId xmlns:a16="http://schemas.microsoft.com/office/drawing/2014/main" id="{EFCFD4E7-D32A-FA49-BECB-EE5002BE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3">
              <a:extLst>
                <a:ext uri="{FF2B5EF4-FFF2-40B4-BE49-F238E27FC236}">
                  <a16:creationId xmlns:a16="http://schemas.microsoft.com/office/drawing/2014/main" id="{93D14ADE-3777-3946-AE70-0F40ECD3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4">
              <a:extLst>
                <a:ext uri="{FF2B5EF4-FFF2-40B4-BE49-F238E27FC236}">
                  <a16:creationId xmlns:a16="http://schemas.microsoft.com/office/drawing/2014/main" id="{8B6316BF-A500-1C41-822B-418C73D2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5">
              <a:extLst>
                <a:ext uri="{FF2B5EF4-FFF2-40B4-BE49-F238E27FC236}">
                  <a16:creationId xmlns:a16="http://schemas.microsoft.com/office/drawing/2014/main" id="{1FCA53A6-2CE2-5B4C-B39C-701E8909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6">
              <a:extLst>
                <a:ext uri="{FF2B5EF4-FFF2-40B4-BE49-F238E27FC236}">
                  <a16:creationId xmlns:a16="http://schemas.microsoft.com/office/drawing/2014/main" id="{4E416687-8183-EA4F-8D93-5E9669CEF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7">
              <a:extLst>
                <a:ext uri="{FF2B5EF4-FFF2-40B4-BE49-F238E27FC236}">
                  <a16:creationId xmlns:a16="http://schemas.microsoft.com/office/drawing/2014/main" id="{A2721781-BB61-3D4D-A227-3ECB8B67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8">
              <a:extLst>
                <a:ext uri="{FF2B5EF4-FFF2-40B4-BE49-F238E27FC236}">
                  <a16:creationId xmlns:a16="http://schemas.microsoft.com/office/drawing/2014/main" id="{D2B4B805-7DAE-1F47-8EE1-5B5B2056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9">
              <a:extLst>
                <a:ext uri="{FF2B5EF4-FFF2-40B4-BE49-F238E27FC236}">
                  <a16:creationId xmlns:a16="http://schemas.microsoft.com/office/drawing/2014/main" id="{166E2BD8-1D17-6547-BA75-F1277DD0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Line 20">
            <a:extLst>
              <a:ext uri="{FF2B5EF4-FFF2-40B4-BE49-F238E27FC236}">
                <a16:creationId xmlns:a16="http://schemas.microsoft.com/office/drawing/2014/main" id="{E2F30ED0-2BB0-9E4A-8F2E-954A6898B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Rectangle 21">
            <a:extLst>
              <a:ext uri="{FF2B5EF4-FFF2-40B4-BE49-F238E27FC236}">
                <a16:creationId xmlns:a16="http://schemas.microsoft.com/office/drawing/2014/main" id="{54C1D5EC-AF59-334D-B9B0-368CF9B0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5" name="Line 22">
            <a:extLst>
              <a:ext uri="{FF2B5EF4-FFF2-40B4-BE49-F238E27FC236}">
                <a16:creationId xmlns:a16="http://schemas.microsoft.com/office/drawing/2014/main" id="{D81ABB59-A090-2C44-A39E-84AAE8980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23">
            <a:extLst>
              <a:ext uri="{FF2B5EF4-FFF2-40B4-BE49-F238E27FC236}">
                <a16:creationId xmlns:a16="http://schemas.microsoft.com/office/drawing/2014/main" id="{C38837B0-6133-CE46-92F0-E175DA85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7" name="Rectangle 24">
            <a:extLst>
              <a:ext uri="{FF2B5EF4-FFF2-40B4-BE49-F238E27FC236}">
                <a16:creationId xmlns:a16="http://schemas.microsoft.com/office/drawing/2014/main" id="{7FD4A511-0CB8-7140-91BF-8E3E93CB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0968" name="Line 25">
            <a:extLst>
              <a:ext uri="{FF2B5EF4-FFF2-40B4-BE49-F238E27FC236}">
                <a16:creationId xmlns:a16="http://schemas.microsoft.com/office/drawing/2014/main" id="{3388438D-234F-E747-8010-E73AB2497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26">
            <a:extLst>
              <a:ext uri="{FF2B5EF4-FFF2-40B4-BE49-F238E27FC236}">
                <a16:creationId xmlns:a16="http://schemas.microsoft.com/office/drawing/2014/main" id="{50867BD5-A526-C045-9A49-192049BBE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27">
            <a:extLst>
              <a:ext uri="{FF2B5EF4-FFF2-40B4-BE49-F238E27FC236}">
                <a16:creationId xmlns:a16="http://schemas.microsoft.com/office/drawing/2014/main" id="{267B7A95-8CBA-FB4A-9958-E9D74744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1" name="Line 28">
            <a:extLst>
              <a:ext uri="{FF2B5EF4-FFF2-40B4-BE49-F238E27FC236}">
                <a16:creationId xmlns:a16="http://schemas.microsoft.com/office/drawing/2014/main" id="{120F6614-A9FB-CB40-8F8E-F094BA047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29">
            <a:extLst>
              <a:ext uri="{FF2B5EF4-FFF2-40B4-BE49-F238E27FC236}">
                <a16:creationId xmlns:a16="http://schemas.microsoft.com/office/drawing/2014/main" id="{76D43C54-EE6F-1544-9433-EB4D1BE1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3" name="Rectangle 30">
            <a:extLst>
              <a:ext uri="{FF2B5EF4-FFF2-40B4-BE49-F238E27FC236}">
                <a16:creationId xmlns:a16="http://schemas.microsoft.com/office/drawing/2014/main" id="{12F3D97D-B8AC-ED49-8BCD-18482E9F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4" name="Text Box 31">
            <a:extLst>
              <a:ext uri="{FF2B5EF4-FFF2-40B4-BE49-F238E27FC236}">
                <a16:creationId xmlns:a16="http://schemas.microsoft.com/office/drawing/2014/main" id="{FB02304E-11C2-2F4E-B621-6E9B2459A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40975" name="Line 32">
            <a:extLst>
              <a:ext uri="{FF2B5EF4-FFF2-40B4-BE49-F238E27FC236}">
                <a16:creationId xmlns:a16="http://schemas.microsoft.com/office/drawing/2014/main" id="{28E2B5D7-F5B8-6F4D-B91F-E2A6FABF5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4102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33">
            <a:extLst>
              <a:ext uri="{FF2B5EF4-FFF2-40B4-BE49-F238E27FC236}">
                <a16:creationId xmlns:a16="http://schemas.microsoft.com/office/drawing/2014/main" id="{2880F802-00A5-DE45-96C4-FD27BFDBD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AD70D-32A5-804A-B72C-52AC603E19CD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2060365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E406EF17-3360-2945-9144-B5AC06EE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1986" name="Group 4">
            <a:extLst>
              <a:ext uri="{FF2B5EF4-FFF2-40B4-BE49-F238E27FC236}">
                <a16:creationId xmlns:a16="http://schemas.microsoft.com/office/drawing/2014/main" id="{92E8FCB9-E0BE-D446-85CD-B039EB66FC9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2002" name="Rectangle 5">
              <a:extLst>
                <a:ext uri="{FF2B5EF4-FFF2-40B4-BE49-F238E27FC236}">
                  <a16:creationId xmlns:a16="http://schemas.microsoft.com/office/drawing/2014/main" id="{3D2A718C-20B4-D34F-BAB7-45A29EB1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3" name="Line 6">
              <a:extLst>
                <a:ext uri="{FF2B5EF4-FFF2-40B4-BE49-F238E27FC236}">
                  <a16:creationId xmlns:a16="http://schemas.microsoft.com/office/drawing/2014/main" id="{4B8D69D7-29A2-6440-B6D5-A969F0D4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7">
              <a:extLst>
                <a:ext uri="{FF2B5EF4-FFF2-40B4-BE49-F238E27FC236}">
                  <a16:creationId xmlns:a16="http://schemas.microsoft.com/office/drawing/2014/main" id="{C35298EE-6342-2E43-9F75-8AEE46EB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8">
              <a:extLst>
                <a:ext uri="{FF2B5EF4-FFF2-40B4-BE49-F238E27FC236}">
                  <a16:creationId xmlns:a16="http://schemas.microsoft.com/office/drawing/2014/main" id="{F9D53039-BA83-134E-8D7A-DB229C058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9">
              <a:extLst>
                <a:ext uri="{FF2B5EF4-FFF2-40B4-BE49-F238E27FC236}">
                  <a16:creationId xmlns:a16="http://schemas.microsoft.com/office/drawing/2014/main" id="{B485707E-4AF4-9B43-9C65-1BF71FCE7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10">
              <a:extLst>
                <a:ext uri="{FF2B5EF4-FFF2-40B4-BE49-F238E27FC236}">
                  <a16:creationId xmlns:a16="http://schemas.microsoft.com/office/drawing/2014/main" id="{022183E8-CFA2-5040-BE04-C7597B07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11">
              <a:extLst>
                <a:ext uri="{FF2B5EF4-FFF2-40B4-BE49-F238E27FC236}">
                  <a16:creationId xmlns:a16="http://schemas.microsoft.com/office/drawing/2014/main" id="{D1057C39-919B-CF42-904A-F2908F810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12">
              <a:extLst>
                <a:ext uri="{FF2B5EF4-FFF2-40B4-BE49-F238E27FC236}">
                  <a16:creationId xmlns:a16="http://schemas.microsoft.com/office/drawing/2014/main" id="{3980190B-3389-9C47-A5DF-DCE32EDAE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13">
              <a:extLst>
                <a:ext uri="{FF2B5EF4-FFF2-40B4-BE49-F238E27FC236}">
                  <a16:creationId xmlns:a16="http://schemas.microsoft.com/office/drawing/2014/main" id="{22F0FD24-A79A-DF46-9406-56A1C2825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14">
              <a:extLst>
                <a:ext uri="{FF2B5EF4-FFF2-40B4-BE49-F238E27FC236}">
                  <a16:creationId xmlns:a16="http://schemas.microsoft.com/office/drawing/2014/main" id="{82C28EFB-DBD6-E341-95AA-F867CD533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5">
              <a:extLst>
                <a:ext uri="{FF2B5EF4-FFF2-40B4-BE49-F238E27FC236}">
                  <a16:creationId xmlns:a16="http://schemas.microsoft.com/office/drawing/2014/main" id="{9A9BDA46-AC3A-F045-890D-4C9467A14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16">
              <a:extLst>
                <a:ext uri="{FF2B5EF4-FFF2-40B4-BE49-F238E27FC236}">
                  <a16:creationId xmlns:a16="http://schemas.microsoft.com/office/drawing/2014/main" id="{7BC3010B-A525-2E40-A203-7B4BB4D5C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7">
              <a:extLst>
                <a:ext uri="{FF2B5EF4-FFF2-40B4-BE49-F238E27FC236}">
                  <a16:creationId xmlns:a16="http://schemas.microsoft.com/office/drawing/2014/main" id="{AF29BFCF-36C4-144F-8620-AAAA26A8A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18">
              <a:extLst>
                <a:ext uri="{FF2B5EF4-FFF2-40B4-BE49-F238E27FC236}">
                  <a16:creationId xmlns:a16="http://schemas.microsoft.com/office/drawing/2014/main" id="{1907DDDF-7C9C-6B46-8B19-B2E826C1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19">
              <a:extLst>
                <a:ext uri="{FF2B5EF4-FFF2-40B4-BE49-F238E27FC236}">
                  <a16:creationId xmlns:a16="http://schemas.microsoft.com/office/drawing/2014/main" id="{33F43E80-939A-8748-98DE-BD6E8544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7" name="Line 20">
            <a:extLst>
              <a:ext uri="{FF2B5EF4-FFF2-40B4-BE49-F238E27FC236}">
                <a16:creationId xmlns:a16="http://schemas.microsoft.com/office/drawing/2014/main" id="{D2BF955C-0566-6040-85BF-47DE83F2D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Rectangle 21">
            <a:extLst>
              <a:ext uri="{FF2B5EF4-FFF2-40B4-BE49-F238E27FC236}">
                <a16:creationId xmlns:a16="http://schemas.microsoft.com/office/drawing/2014/main" id="{8B0ED089-3E7E-AD48-864A-BF8A37AE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9" name="Line 22">
            <a:extLst>
              <a:ext uri="{FF2B5EF4-FFF2-40B4-BE49-F238E27FC236}">
                <a16:creationId xmlns:a16="http://schemas.microsoft.com/office/drawing/2014/main" id="{BF55A669-21A8-1A4D-B72C-0E84B71D4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Rectangle 23">
            <a:extLst>
              <a:ext uri="{FF2B5EF4-FFF2-40B4-BE49-F238E27FC236}">
                <a16:creationId xmlns:a16="http://schemas.microsoft.com/office/drawing/2014/main" id="{DDDB9662-D406-104D-A297-5522A1C0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1" name="Rectangle 24">
            <a:extLst>
              <a:ext uri="{FF2B5EF4-FFF2-40B4-BE49-F238E27FC236}">
                <a16:creationId xmlns:a16="http://schemas.microsoft.com/office/drawing/2014/main" id="{A66498F4-5CB2-7F43-A908-2A81E6D5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1992" name="Line 25">
            <a:extLst>
              <a:ext uri="{FF2B5EF4-FFF2-40B4-BE49-F238E27FC236}">
                <a16:creationId xmlns:a16="http://schemas.microsoft.com/office/drawing/2014/main" id="{8117384B-CCEE-ED4E-827B-132696588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26">
            <a:extLst>
              <a:ext uri="{FF2B5EF4-FFF2-40B4-BE49-F238E27FC236}">
                <a16:creationId xmlns:a16="http://schemas.microsoft.com/office/drawing/2014/main" id="{8346B041-DFA6-1543-B394-67BBB9502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27">
            <a:extLst>
              <a:ext uri="{FF2B5EF4-FFF2-40B4-BE49-F238E27FC236}">
                <a16:creationId xmlns:a16="http://schemas.microsoft.com/office/drawing/2014/main" id="{4D0E6CB6-6984-C34C-9ACC-968A5490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5" name="Line 28">
            <a:extLst>
              <a:ext uri="{FF2B5EF4-FFF2-40B4-BE49-F238E27FC236}">
                <a16:creationId xmlns:a16="http://schemas.microsoft.com/office/drawing/2014/main" id="{EAFAACB1-8561-2248-ACBE-A1030101C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Rectangle 29">
            <a:extLst>
              <a:ext uri="{FF2B5EF4-FFF2-40B4-BE49-F238E27FC236}">
                <a16:creationId xmlns:a16="http://schemas.microsoft.com/office/drawing/2014/main" id="{E9F178D6-7B78-8243-A689-696360B4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9" name="Line 32">
            <a:extLst>
              <a:ext uri="{FF2B5EF4-FFF2-40B4-BE49-F238E27FC236}">
                <a16:creationId xmlns:a16="http://schemas.microsoft.com/office/drawing/2014/main" id="{24BE34B4-4ACB-1842-90C6-D6B9EBE6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33">
            <a:extLst>
              <a:ext uri="{FF2B5EF4-FFF2-40B4-BE49-F238E27FC236}">
                <a16:creationId xmlns:a16="http://schemas.microsoft.com/office/drawing/2014/main" id="{496B835E-F7DD-404C-9805-77996808B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C0BCC359-AA0D-9C4A-B60C-5BC49A26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D64FC2A9-4993-7240-BF35-CA1EBB53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2F97D-F4D2-5249-8790-9CC56E359470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1157615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136D181-661D-4A40-99ED-874D9205D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3010" name="Group 4">
            <a:extLst>
              <a:ext uri="{FF2B5EF4-FFF2-40B4-BE49-F238E27FC236}">
                <a16:creationId xmlns:a16="http://schemas.microsoft.com/office/drawing/2014/main" id="{73271C65-FC01-C745-B0B8-81FE3BFC8F7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3027" name="Rectangle 5">
              <a:extLst>
                <a:ext uri="{FF2B5EF4-FFF2-40B4-BE49-F238E27FC236}">
                  <a16:creationId xmlns:a16="http://schemas.microsoft.com/office/drawing/2014/main" id="{38B930DC-4F73-0E42-BB83-F7D90AF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D7BD73B6-71B1-B340-83F4-E9E00233E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61E3147B-98C5-4746-8202-7670152A0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BDA1AB8E-A60F-AE48-A9A1-E28D5B351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9">
              <a:extLst>
                <a:ext uri="{FF2B5EF4-FFF2-40B4-BE49-F238E27FC236}">
                  <a16:creationId xmlns:a16="http://schemas.microsoft.com/office/drawing/2014/main" id="{CF75EF17-CC42-0942-8F71-1C11B4B6F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0">
              <a:extLst>
                <a:ext uri="{FF2B5EF4-FFF2-40B4-BE49-F238E27FC236}">
                  <a16:creationId xmlns:a16="http://schemas.microsoft.com/office/drawing/2014/main" id="{EB2CEAB3-677C-A34E-A428-B5B46BC2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1">
              <a:extLst>
                <a:ext uri="{FF2B5EF4-FFF2-40B4-BE49-F238E27FC236}">
                  <a16:creationId xmlns:a16="http://schemas.microsoft.com/office/drawing/2014/main" id="{0E36D7D7-6246-884B-87C8-403D83A2E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2">
              <a:extLst>
                <a:ext uri="{FF2B5EF4-FFF2-40B4-BE49-F238E27FC236}">
                  <a16:creationId xmlns:a16="http://schemas.microsoft.com/office/drawing/2014/main" id="{558F9DC2-230F-D540-A075-8151F92D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3">
              <a:extLst>
                <a:ext uri="{FF2B5EF4-FFF2-40B4-BE49-F238E27FC236}">
                  <a16:creationId xmlns:a16="http://schemas.microsoft.com/office/drawing/2014/main" id="{96FE0B3A-2652-4649-A970-F4D10AB6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4">
              <a:extLst>
                <a:ext uri="{FF2B5EF4-FFF2-40B4-BE49-F238E27FC236}">
                  <a16:creationId xmlns:a16="http://schemas.microsoft.com/office/drawing/2014/main" id="{E9AE69F1-D722-AF48-887B-78637E67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15">
              <a:extLst>
                <a:ext uri="{FF2B5EF4-FFF2-40B4-BE49-F238E27FC236}">
                  <a16:creationId xmlns:a16="http://schemas.microsoft.com/office/drawing/2014/main" id="{41A51813-5FD8-4347-8F3A-FE0E01AA7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16">
              <a:extLst>
                <a:ext uri="{FF2B5EF4-FFF2-40B4-BE49-F238E27FC236}">
                  <a16:creationId xmlns:a16="http://schemas.microsoft.com/office/drawing/2014/main" id="{C3264C38-99B6-B942-8BE5-12DFDEDB5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17">
              <a:extLst>
                <a:ext uri="{FF2B5EF4-FFF2-40B4-BE49-F238E27FC236}">
                  <a16:creationId xmlns:a16="http://schemas.microsoft.com/office/drawing/2014/main" id="{EA6A47F6-FE85-4444-BCD2-324DE333B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18">
              <a:extLst>
                <a:ext uri="{FF2B5EF4-FFF2-40B4-BE49-F238E27FC236}">
                  <a16:creationId xmlns:a16="http://schemas.microsoft.com/office/drawing/2014/main" id="{07FF63E3-F0F2-9D40-8D0F-0463FF748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19">
              <a:extLst>
                <a:ext uri="{FF2B5EF4-FFF2-40B4-BE49-F238E27FC236}">
                  <a16:creationId xmlns:a16="http://schemas.microsoft.com/office/drawing/2014/main" id="{B81D1F7B-8913-ED46-913F-811DF7889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Line 20">
            <a:extLst>
              <a:ext uri="{FF2B5EF4-FFF2-40B4-BE49-F238E27FC236}">
                <a16:creationId xmlns:a16="http://schemas.microsoft.com/office/drawing/2014/main" id="{5AD19A36-2A1B-A743-83C8-A4AA153D6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Rectangle 21">
            <a:extLst>
              <a:ext uri="{FF2B5EF4-FFF2-40B4-BE49-F238E27FC236}">
                <a16:creationId xmlns:a16="http://schemas.microsoft.com/office/drawing/2014/main" id="{C2DB1238-78E0-C943-9E27-EB077DAA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3" name="Line 22">
            <a:extLst>
              <a:ext uri="{FF2B5EF4-FFF2-40B4-BE49-F238E27FC236}">
                <a16:creationId xmlns:a16="http://schemas.microsoft.com/office/drawing/2014/main" id="{78CEF1BE-6633-624B-A960-80798913C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23">
            <a:extLst>
              <a:ext uri="{FF2B5EF4-FFF2-40B4-BE49-F238E27FC236}">
                <a16:creationId xmlns:a16="http://schemas.microsoft.com/office/drawing/2014/main" id="{2C0EA9AD-9B61-0A43-BBD0-CC7A91F9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5" name="Rectangle 24">
            <a:extLst>
              <a:ext uri="{FF2B5EF4-FFF2-40B4-BE49-F238E27FC236}">
                <a16:creationId xmlns:a16="http://schemas.microsoft.com/office/drawing/2014/main" id="{A6AA5CE6-BF3B-7940-8FA4-E87C9D46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3016" name="Line 25">
            <a:extLst>
              <a:ext uri="{FF2B5EF4-FFF2-40B4-BE49-F238E27FC236}">
                <a16:creationId xmlns:a16="http://schemas.microsoft.com/office/drawing/2014/main" id="{24538D18-6891-9448-94B1-7DA12DEEC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358F8361-EDFA-994E-9B93-B37FC6C9C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27">
            <a:extLst>
              <a:ext uri="{FF2B5EF4-FFF2-40B4-BE49-F238E27FC236}">
                <a16:creationId xmlns:a16="http://schemas.microsoft.com/office/drawing/2014/main" id="{B967F1D7-DD6A-0E41-8DEC-474CC498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9" name="Line 28">
            <a:extLst>
              <a:ext uri="{FF2B5EF4-FFF2-40B4-BE49-F238E27FC236}">
                <a16:creationId xmlns:a16="http://schemas.microsoft.com/office/drawing/2014/main" id="{B0218563-6E2B-F340-9F89-079D8C952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29">
            <a:extLst>
              <a:ext uri="{FF2B5EF4-FFF2-40B4-BE49-F238E27FC236}">
                <a16:creationId xmlns:a16="http://schemas.microsoft.com/office/drawing/2014/main" id="{1AB3D1AC-CA68-1C48-A517-72FD6991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3" name="Line 32">
            <a:extLst>
              <a:ext uri="{FF2B5EF4-FFF2-40B4-BE49-F238E27FC236}">
                <a16:creationId xmlns:a16="http://schemas.microsoft.com/office/drawing/2014/main" id="{4E728450-0A2F-C04A-8A30-7F4CC8DF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33">
            <a:extLst>
              <a:ext uri="{FF2B5EF4-FFF2-40B4-BE49-F238E27FC236}">
                <a16:creationId xmlns:a16="http://schemas.microsoft.com/office/drawing/2014/main" id="{907ADC6C-628E-244F-A726-DBABEC2A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5" name="Line 34">
            <a:extLst>
              <a:ext uri="{FF2B5EF4-FFF2-40B4-BE49-F238E27FC236}">
                <a16:creationId xmlns:a16="http://schemas.microsoft.com/office/drawing/2014/main" id="{9DE82F33-9983-6341-BF26-248E50626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0D53B5C-4163-204F-9AB3-ABE48A21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CFB3B0F6-CC20-A74E-A4F4-6E7620E3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09930-9377-8B4E-9A3C-9B5D915496BF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1338964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6159CBE7-26BC-3547-8883-C6C9E84EB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1E506F4-8436-1A4C-84B2-C5514F1E0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90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800" dirty="0">
                <a:solidFill>
                  <a:srgbClr val="000099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99"/>
                </a:solidFill>
                <a:cs typeface="Arial" panose="020B0604020202020204" pitchFamily="34" charset="0"/>
              </a:rPr>
              <a:t>(1)</a:t>
            </a:r>
            <a:endParaRPr lang="el-GR" altLang="en-US" sz="28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D9D453D6-4B0A-E348-884F-663113FE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  <a:cs typeface="Arial" panose="020B0604020202020204" pitchFamily="34" charset="0"/>
              </a:rPr>
              <a:t>O(length of the chain)</a:t>
            </a:r>
            <a:endParaRPr lang="el-GR" altLang="en-US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D814AD8-F9DE-334A-B182-CEECFCF6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86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  <a:cs typeface="Arial" panose="020B0604020202020204" pitchFamily="34" charset="0"/>
              </a:rPr>
              <a:t>O(length of the chain)</a:t>
            </a:r>
            <a:endParaRPr lang="el-GR" altLang="en-US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DA2DD-BB2F-C74A-B986-F56640BD7EC5}"/>
              </a:ext>
            </a:extLst>
          </p:cNvPr>
          <p:cNvSpPr txBox="1"/>
          <p:nvPr/>
        </p:nvSpPr>
        <p:spPr>
          <a:xfrm>
            <a:off x="381000" y="4886235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F95A9-6964-F245-AE35-CCD52B31BC49}"/>
              </a:ext>
            </a:extLst>
          </p:cNvPr>
          <p:cNvSpPr txBox="1"/>
          <p:nvPr/>
        </p:nvSpPr>
        <p:spPr>
          <a:xfrm>
            <a:off x="381000" y="313839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817C5-E8C0-7244-BD89-CE52734DA6C3}"/>
              </a:ext>
            </a:extLst>
          </p:cNvPr>
          <p:cNvSpPr txBox="1"/>
          <p:nvPr/>
        </p:nvSpPr>
        <p:spPr>
          <a:xfrm>
            <a:off x="381000" y="155230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17760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BBFF9E2-3D5C-6042-8D41-314DD689C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7458B45-FD07-2B45-9A0A-2602FEE7E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case?</a:t>
            </a:r>
          </a:p>
        </p:txBody>
      </p:sp>
    </p:spTree>
    <p:extLst>
      <p:ext uri="{BB962C8B-B14F-4D97-AF65-F5344CB8AC3E}">
        <p14:creationId xmlns:p14="http://schemas.microsoft.com/office/powerpoint/2010/main" val="3868040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0F74353-F230-8F4C-9468-C6D1F49D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6FB3BC9-B914-B844-AE16-528E81A23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Worst case?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All elements hash to the same location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h(k) = 4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</a:t>
            </a:r>
          </a:p>
        </p:txBody>
      </p:sp>
      <p:grpSp>
        <p:nvGrpSpPr>
          <p:cNvPr id="46083" name="Group 4">
            <a:extLst>
              <a:ext uri="{FF2B5EF4-FFF2-40B4-BE49-F238E27FC236}">
                <a16:creationId xmlns:a16="http://schemas.microsoft.com/office/drawing/2014/main" id="{70B206B1-0AC6-5449-9398-C91A555C029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172200"/>
            <a:ext cx="5715000" cy="381000"/>
            <a:chOff x="768" y="624"/>
            <a:chExt cx="3600" cy="240"/>
          </a:xfrm>
        </p:grpSpPr>
        <p:sp>
          <p:nvSpPr>
            <p:cNvPr id="46090" name="Rectangle 5">
              <a:extLst>
                <a:ext uri="{FF2B5EF4-FFF2-40B4-BE49-F238E27FC236}">
                  <a16:creationId xmlns:a16="http://schemas.microsoft.com/office/drawing/2014/main" id="{84DCBE95-4043-B946-8A88-0B7A4D3A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6091" name="Line 6">
              <a:extLst>
                <a:ext uri="{FF2B5EF4-FFF2-40B4-BE49-F238E27FC236}">
                  <a16:creationId xmlns:a16="http://schemas.microsoft.com/office/drawing/2014/main" id="{A80D3534-3522-6F4E-8B72-DFAB8626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7">
              <a:extLst>
                <a:ext uri="{FF2B5EF4-FFF2-40B4-BE49-F238E27FC236}">
                  <a16:creationId xmlns:a16="http://schemas.microsoft.com/office/drawing/2014/main" id="{B9049942-36D9-6F49-BDF4-96B2B0BFC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8">
              <a:extLst>
                <a:ext uri="{FF2B5EF4-FFF2-40B4-BE49-F238E27FC236}">
                  <a16:creationId xmlns:a16="http://schemas.microsoft.com/office/drawing/2014/main" id="{9636E63A-CAE6-394D-B14F-E5A32F21F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9">
              <a:extLst>
                <a:ext uri="{FF2B5EF4-FFF2-40B4-BE49-F238E27FC236}">
                  <a16:creationId xmlns:a16="http://schemas.microsoft.com/office/drawing/2014/main" id="{7AF6FC4F-850E-074D-9BE6-6B2A148C1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0">
              <a:extLst>
                <a:ext uri="{FF2B5EF4-FFF2-40B4-BE49-F238E27FC236}">
                  <a16:creationId xmlns:a16="http://schemas.microsoft.com/office/drawing/2014/main" id="{2EB86EDB-0961-B942-BEF5-40972A223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id="{F7C8BAF6-4519-5F46-B33E-3785B70DD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2">
              <a:extLst>
                <a:ext uri="{FF2B5EF4-FFF2-40B4-BE49-F238E27FC236}">
                  <a16:creationId xmlns:a16="http://schemas.microsoft.com/office/drawing/2014/main" id="{4F024D4D-CF81-C145-81FE-60F769976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3">
              <a:extLst>
                <a:ext uri="{FF2B5EF4-FFF2-40B4-BE49-F238E27FC236}">
                  <a16:creationId xmlns:a16="http://schemas.microsoft.com/office/drawing/2014/main" id="{29EC7107-B577-754D-BE5C-8F0FC32D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4">
              <a:extLst>
                <a:ext uri="{FF2B5EF4-FFF2-40B4-BE49-F238E27FC236}">
                  <a16:creationId xmlns:a16="http://schemas.microsoft.com/office/drawing/2014/main" id="{312BAF30-F64F-714E-9164-AB553190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5">
              <a:extLst>
                <a:ext uri="{FF2B5EF4-FFF2-40B4-BE49-F238E27FC236}">
                  <a16:creationId xmlns:a16="http://schemas.microsoft.com/office/drawing/2014/main" id="{C2B658B1-E276-614E-AAC7-04D7B1298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6">
              <a:extLst>
                <a:ext uri="{FF2B5EF4-FFF2-40B4-BE49-F238E27FC236}">
                  <a16:creationId xmlns:a16="http://schemas.microsoft.com/office/drawing/2014/main" id="{1FBC0DA4-19EB-DF40-9222-19D7BCF83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7">
              <a:extLst>
                <a:ext uri="{FF2B5EF4-FFF2-40B4-BE49-F238E27FC236}">
                  <a16:creationId xmlns:a16="http://schemas.microsoft.com/office/drawing/2014/main" id="{130B653C-BEC1-1A4E-A327-FA9C67EC2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18">
              <a:extLst>
                <a:ext uri="{FF2B5EF4-FFF2-40B4-BE49-F238E27FC236}">
                  <a16:creationId xmlns:a16="http://schemas.microsoft.com/office/drawing/2014/main" id="{2FE09DCE-F662-1643-8161-C3ADA5A77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9">
              <a:extLst>
                <a:ext uri="{FF2B5EF4-FFF2-40B4-BE49-F238E27FC236}">
                  <a16:creationId xmlns:a16="http://schemas.microsoft.com/office/drawing/2014/main" id="{BE6A0CBD-2C29-ED4A-A002-8A5E9FD3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Line 20">
            <a:extLst>
              <a:ext uri="{FF2B5EF4-FFF2-40B4-BE49-F238E27FC236}">
                <a16:creationId xmlns:a16="http://schemas.microsoft.com/office/drawing/2014/main" id="{AC002431-BB39-874B-AAEC-029EE3D13E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21">
            <a:extLst>
              <a:ext uri="{FF2B5EF4-FFF2-40B4-BE49-F238E27FC236}">
                <a16:creationId xmlns:a16="http://schemas.microsoft.com/office/drawing/2014/main" id="{EA549EB1-190F-8448-B50E-D9047B21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6" name="Line 22">
            <a:extLst>
              <a:ext uri="{FF2B5EF4-FFF2-40B4-BE49-F238E27FC236}">
                <a16:creationId xmlns:a16="http://schemas.microsoft.com/office/drawing/2014/main" id="{874E0CD8-AF71-054A-AB81-1DBA4A304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23">
            <a:extLst>
              <a:ext uri="{FF2B5EF4-FFF2-40B4-BE49-F238E27FC236}">
                <a16:creationId xmlns:a16="http://schemas.microsoft.com/office/drawing/2014/main" id="{CA9863E3-F8F3-DD46-A482-CF3D24CF5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24">
            <a:extLst>
              <a:ext uri="{FF2B5EF4-FFF2-40B4-BE49-F238E27FC236}">
                <a16:creationId xmlns:a16="http://schemas.microsoft.com/office/drawing/2014/main" id="{05F292A5-C9EE-EA4A-AAEF-F47F78A2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9" name="Text Box 25">
            <a:extLst>
              <a:ext uri="{FF2B5EF4-FFF2-40B4-BE49-F238E27FC236}">
                <a16:creationId xmlns:a16="http://schemas.microsoft.com/office/drawing/2014/main" id="{DF47CC38-02DB-5347-A2B1-DAF96BAECB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14600" y="41148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58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799E895-BDC8-FF4B-B247-25FC76F5D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800EF6-B8D8-994F-A34E-F562A9F8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074" y="1676400"/>
            <a:ext cx="8229600" cy="46831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Constant time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insertion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search</a:t>
            </a:r>
            <a:r>
              <a:rPr lang="en-US" altLang="en-US" sz="2600" dirty="0">
                <a:ea typeface="ＭＳ Ｐゴシック" panose="020B0600070205080204" pitchFamily="34" charset="-128"/>
              </a:rPr>
              <a:t> (and deletion in some cases) for a large space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Applications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Does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200" dirty="0">
                <a:ea typeface="ＭＳ Ｐゴシック" panose="020B0600070205080204" pitchFamily="34" charset="-128"/>
              </a:rPr>
              <a:t> belong to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S?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I’ve found them very useful (go by many names, maps, dictionaries, …)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compilers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databases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search engines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storing and retrieving non-sequential data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save memory over an array</a:t>
            </a:r>
          </a:p>
        </p:txBody>
      </p:sp>
    </p:spTree>
    <p:extLst>
      <p:ext uri="{BB962C8B-B14F-4D97-AF65-F5344CB8AC3E}">
        <p14:creationId xmlns:p14="http://schemas.microsoft.com/office/powerpoint/2010/main" val="32720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5150F177-7C7A-FF4F-B991-09570227A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414A9F6-95F6-2D4F-B361-89C22175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534400" cy="44116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Average case:</a:t>
            </a: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Depends on how well the hash function distributes the keys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best we could hope for a hash function?</a:t>
            </a:r>
          </a:p>
          <a:p>
            <a:pPr lvl="2" eaLnBrk="1" hangingPunct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simple uniform hashing</a:t>
            </a:r>
            <a:r>
              <a:rPr lang="en-US" altLang="en-US" sz="2000">
                <a:ea typeface="ＭＳ Ｐゴシック" panose="020B0600070205080204" pitchFamily="34" charset="-128"/>
              </a:rPr>
              <a:t>: an element is equally likely to end up in any of the </a:t>
            </a:r>
            <a:r>
              <a:rPr lang="en-US" altLang="en-US" sz="2000" i="1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 slots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Under simple uniform hashing what is the average length of a chain in the table?</a:t>
            </a:r>
          </a:p>
          <a:p>
            <a:pPr lvl="2" eaLnBrk="1" hangingPunct="1"/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 keys over </a:t>
            </a:r>
            <a:r>
              <a:rPr lang="en-US" altLang="en-US" sz="2000" i="1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 slots = </a:t>
            </a:r>
            <a:r>
              <a:rPr lang="en-US" altLang="en-US" sz="2000" i="1">
                <a:ea typeface="ＭＳ Ｐゴシック" panose="020B0600070205080204" pitchFamily="34" charset="-128"/>
              </a:rPr>
              <a:t>n / m = </a:t>
            </a:r>
            <a:r>
              <a:rPr lang="el-GR" altLang="en-US" sz="200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6570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76A0B05-4D16-9649-9F20-0DF98B0C7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Average chain length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294D8D7-6E33-8F4A-BF05-44F7C9843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If you roll a fair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sided die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 times, how many times are we likely to see a given value?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For example, 10 sided die: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1 time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>
                <a:ea typeface="ＭＳ Ｐゴシック" charset="0"/>
              </a:rPr>
              <a:t>1/10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100 times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>
                <a:ea typeface="ＭＳ Ｐゴシック" charset="0"/>
              </a:rPr>
              <a:t>100/10 = 10</a:t>
            </a:r>
          </a:p>
        </p:txBody>
      </p:sp>
    </p:spTree>
    <p:extLst>
      <p:ext uri="{BB962C8B-B14F-4D97-AF65-F5344CB8AC3E}">
        <p14:creationId xmlns:p14="http://schemas.microsoft.com/office/powerpoint/2010/main" val="23841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DB3FA0AB-F964-944C-AA00-277FCA73F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 average running time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C74C472-EAC1-5D4A-94B6-73B0F6B3F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Two cases: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Key is </a:t>
            </a:r>
            <a:r>
              <a:rPr lang="en-US" altLang="en-US" b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in the table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must search all entries</a:t>
            </a:r>
          </a:p>
          <a:p>
            <a:pPr lvl="2" eaLnBrk="1" hangingPunct="1"/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</a:rPr>
              <a:t>(1 + 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Key </a:t>
            </a:r>
            <a:r>
              <a:rPr lang="en-US" altLang="en-US" b="1">
                <a:ea typeface="ＭＳ Ｐゴシック" panose="020B0600070205080204" pitchFamily="34" charset="-128"/>
                <a:cs typeface="Arial" panose="020B0604020202020204" pitchFamily="34" charset="0"/>
              </a:rPr>
              <a:t>is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in the table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on average search half of the entries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O(1 + 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2B8F7601-96DA-C644-AEC0-1F26A2D7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1" y="3015916"/>
            <a:ext cx="3810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4401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A537FE2-2273-1544-9436-E11D78F21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F6DB7CE-F337-914F-A2FE-17CF08DA4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makes a good hash function?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Approximates the assumption of simple uniform hashing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Deterministic – h(x) should always return the same value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Low cost – if it is expensive to calculate the hash value (e.g. log n) then we don’t</a:t>
            </a:r>
            <a:r>
              <a:rPr lang="en-US" altLang="ja-JP" sz="2000" dirty="0">
                <a:ea typeface="ＭＳ Ｐゴシック" panose="020B0600070205080204" pitchFamily="34" charset="-128"/>
              </a:rPr>
              <a:t> gain anything by using a table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Challenge: we don’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generally know the distribution of the keys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Frequently data tend to be clustered (e.g. similar strings, run-times, SSNs).  A good hash function should spread these out across the table</a:t>
            </a:r>
          </a:p>
        </p:txBody>
      </p:sp>
    </p:spTree>
    <p:extLst>
      <p:ext uri="{BB962C8B-B14F-4D97-AF65-F5344CB8AC3E}">
        <p14:creationId xmlns:p14="http://schemas.microsoft.com/office/powerpoint/2010/main" val="13357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A2953DD2-3955-7144-9635-05EF7F2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Hash functions</a:t>
            </a:r>
          </a:p>
        </p:txBody>
      </p:sp>
      <p:sp>
        <p:nvSpPr>
          <p:cNvPr id="51202" name="TextBox 3">
            <a:extLst>
              <a:ext uri="{FF2B5EF4-FFF2-40B4-BE49-F238E27FC236}">
                <a16:creationId xmlns:a16="http://schemas.microsoft.com/office/drawing/2014/main" id="{737EBFAA-E5F5-5E40-A63B-F1CFFC4E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0"/>
            <a:ext cx="6400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What are some hash functions you’ve heard of before?</a:t>
            </a:r>
          </a:p>
        </p:txBody>
      </p:sp>
    </p:spTree>
    <p:extLst>
      <p:ext uri="{BB962C8B-B14F-4D97-AF65-F5344CB8AC3E}">
        <p14:creationId xmlns:p14="http://schemas.microsoft.com/office/powerpoint/2010/main" val="1593535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246661F-CF85-E74E-9691-2A6BAFA77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4FF8213-4EC8-4144-944C-F7CA6C71F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BADB36EC-1F22-0549-9C7D-9AC58816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2228" name="Line 5">
            <a:extLst>
              <a:ext uri="{FF2B5EF4-FFF2-40B4-BE49-F238E27FC236}">
                <a16:creationId xmlns:a16="http://schemas.microsoft.com/office/drawing/2014/main" id="{9247966F-5C31-F14B-A2D9-9A30D97E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E72BB2E9-C83E-BD4C-BBBC-7517ADB7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2230" name="Text Box 7">
            <a:extLst>
              <a:ext uri="{FF2B5EF4-FFF2-40B4-BE49-F238E27FC236}">
                <a16:creationId xmlns:a16="http://schemas.microsoft.com/office/drawing/2014/main" id="{6CEEF98F-432F-4643-8A1D-7C9913D4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685A0A1B-81FF-2D49-ACF4-0B236782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2232" name="Text Box 9">
            <a:extLst>
              <a:ext uri="{FF2B5EF4-FFF2-40B4-BE49-F238E27FC236}">
                <a16:creationId xmlns:a16="http://schemas.microsoft.com/office/drawing/2014/main" id="{2E5DD87F-6C95-CD4B-B230-9E8300990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2233" name="Text Box 10">
            <a:extLst>
              <a:ext uri="{FF2B5EF4-FFF2-40B4-BE49-F238E27FC236}">
                <a16:creationId xmlns:a16="http://schemas.microsoft.com/office/drawing/2014/main" id="{EAF5E256-B4AE-644D-86D9-5D404031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2234" name="Text Box 11">
            <a:extLst>
              <a:ext uri="{FF2B5EF4-FFF2-40B4-BE49-F238E27FC236}">
                <a16:creationId xmlns:a16="http://schemas.microsoft.com/office/drawing/2014/main" id="{55FB575E-AD5F-4749-B75C-E2CD0CFF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</p:spTree>
    <p:extLst>
      <p:ext uri="{BB962C8B-B14F-4D97-AF65-F5344CB8AC3E}">
        <p14:creationId xmlns:p14="http://schemas.microsoft.com/office/powerpoint/2010/main" val="3522258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3CA4B3E1-E7A5-454E-BE31-3E08D922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7D40537-92C5-A248-9100-7B3E0192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908BCDE8-218C-FC4F-A207-F71889AE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3252" name="Line 5">
            <a:extLst>
              <a:ext uri="{FF2B5EF4-FFF2-40B4-BE49-F238E27FC236}">
                <a16:creationId xmlns:a16="http://schemas.microsoft.com/office/drawing/2014/main" id="{F92C27A5-35AD-0B4A-A7C0-A0C38DE5E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901669BF-23C3-2A45-807D-D430CDED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0C435681-E260-6A40-8832-500777F9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AF411FF5-55FE-FE4F-9E2B-15F8598A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594C73B8-BB00-F441-BF4E-39A9C525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3257" name="Text Box 10">
            <a:extLst>
              <a:ext uri="{FF2B5EF4-FFF2-40B4-BE49-F238E27FC236}">
                <a16:creationId xmlns:a16="http://schemas.microsoft.com/office/drawing/2014/main" id="{69171EEF-250B-0344-A858-8F28056A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3258" name="Text Box 11">
            <a:extLst>
              <a:ext uri="{FF2B5EF4-FFF2-40B4-BE49-F238E27FC236}">
                <a16:creationId xmlns:a16="http://schemas.microsoft.com/office/drawing/2014/main" id="{14BAC5DD-78B3-BE4E-B4FC-E4895A17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  <p:sp>
        <p:nvSpPr>
          <p:cNvPr id="53259" name="Text Box 12">
            <a:extLst>
              <a:ext uri="{FF2B5EF4-FFF2-40B4-BE49-F238E27FC236}">
                <a16:creationId xmlns:a16="http://schemas.microsoft.com/office/drawing/2014/main" id="{2E9F2F76-E30C-354C-97AA-A4436685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0" name="Text Box 13">
            <a:extLst>
              <a:ext uri="{FF2B5EF4-FFF2-40B4-BE49-F238E27FC236}">
                <a16:creationId xmlns:a16="http://schemas.microsoft.com/office/drawing/2014/main" id="{18410698-5402-7546-AE58-5ADA3262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19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53261" name="Text Box 14">
            <a:extLst>
              <a:ext uri="{FF2B5EF4-FFF2-40B4-BE49-F238E27FC236}">
                <a16:creationId xmlns:a16="http://schemas.microsoft.com/office/drawing/2014/main" id="{26FDCD83-8F75-4748-A91E-1BCEEDA5A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14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</a:t>
            </a:r>
          </a:p>
        </p:txBody>
      </p:sp>
      <p:sp>
        <p:nvSpPr>
          <p:cNvPr id="53262" name="Text Box 15">
            <a:extLst>
              <a:ext uri="{FF2B5EF4-FFF2-40B4-BE49-F238E27FC236}">
                <a16:creationId xmlns:a16="http://schemas.microsoft.com/office/drawing/2014/main" id="{876E3726-C8B5-AC47-A6DE-9888C882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60292E19-DCC2-DE44-A029-6D1E30155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95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7</a:t>
            </a:r>
          </a:p>
        </p:txBody>
      </p:sp>
      <p:sp>
        <p:nvSpPr>
          <p:cNvPr id="53264" name="Text Box 17">
            <a:extLst>
              <a:ext uri="{FF2B5EF4-FFF2-40B4-BE49-F238E27FC236}">
                <a16:creationId xmlns:a16="http://schemas.microsoft.com/office/drawing/2014/main" id="{F339F2BB-3804-C643-BF84-412592E7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68200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9BD1EBD-C9D0-2442-9E94-4634B71CD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grpSp>
        <p:nvGrpSpPr>
          <p:cNvPr id="54275" name="Group 6">
            <a:extLst>
              <a:ext uri="{FF2B5EF4-FFF2-40B4-BE49-F238E27FC236}">
                <a16:creationId xmlns:a16="http://schemas.microsoft.com/office/drawing/2014/main" id="{B51BAF46-65C5-F84D-AAAF-7C22A795585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5410200" cy="3108325"/>
            <a:chOff x="1104" y="1488"/>
            <a:chExt cx="2832" cy="1958"/>
          </a:xfrm>
        </p:grpSpPr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94D36CA7-52FA-9C49-8354-F12ADFF42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F7909BF0-206E-6843-A18D-0C2FEDD9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7B4F827F-1B06-CA4A-B622-5329025A3CFD}"/>
              </a:ext>
            </a:extLst>
          </p:cNvPr>
          <p:cNvSpPr txBox="1">
            <a:spLocks noChangeArrowheads="1"/>
          </p:cNvSpPr>
          <p:nvPr/>
        </p:nvSpPr>
        <p:spPr>
          <a:xfrm>
            <a:off x="608637" y="1596185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Don’</a:t>
            </a:r>
            <a:r>
              <a:rPr lang="en-US" altLang="ja-JP" b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use a power of two. 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039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26962D7D-B5B1-1841-A391-2EA085E6A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1B0E129-ED58-6C47-98EB-5D5E7691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Don’</a:t>
            </a:r>
            <a:r>
              <a:rPr lang="en-US" altLang="ja-JP" b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use a power of two. 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if h(k) = k mod 2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, the hash function is just the lower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bits of the value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467BE42-3639-2240-9CE1-C731FC22C2F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5410200" cy="3108325"/>
            <a:chOff x="1104" y="1488"/>
            <a:chExt cx="2832" cy="1958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9B100FA8-645A-D247-8F99-6EFB58C07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1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5301" name="Line 5">
              <a:extLst>
                <a:ext uri="{FF2B5EF4-FFF2-40B4-BE49-F238E27FC236}">
                  <a16:creationId xmlns:a16="http://schemas.microsoft.com/office/drawing/2014/main" id="{25FDB0E8-C95E-B046-88A9-25031125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573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89B297F-2444-C64A-8D56-F8443C4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69C495C-C2EE-7146-99B0-657702590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Good rule of thumb for </a:t>
            </a:r>
            <a:r>
              <a:rPr lang="en-US" sz="2800" i="1" dirty="0"/>
              <a:t>m</a:t>
            </a:r>
            <a:r>
              <a:rPr lang="en-US" sz="2800" dirty="0"/>
              <a:t> is a prime number not too close to a power of 2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Pros: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quick to calculate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easy to understand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Cons: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keys close to each other will end up close in the </a:t>
            </a:r>
            <a:r>
              <a:rPr lang="en-US" sz="2400" dirty="0" err="1">
                <a:ea typeface="ＭＳ Ｐゴシック" charset="0"/>
              </a:rPr>
              <a:t>hashtable</a:t>
            </a:r>
            <a:endParaRPr lang="en-US" sz="2400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9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799E895-BDC8-FF4B-B247-25FC76F5D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800EF6-B8D8-994F-A34E-F562A9F8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074" y="1676400"/>
            <a:ext cx="8229600" cy="468312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Constant time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insertion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search</a:t>
            </a:r>
            <a:r>
              <a:rPr lang="en-US" altLang="en-US" sz="2600" dirty="0">
                <a:ea typeface="ＭＳ Ｐゴシック" panose="020B0600070205080204" pitchFamily="34" charset="-128"/>
              </a:rPr>
              <a:t> (and deletion in some cases) for a large space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For this class, we’ll just think of them as a collection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For many applications/implementations, there is a value associated with the key, i.e., key/value pair (though lookup is still exclusively based on the key)</a:t>
            </a:r>
          </a:p>
        </p:txBody>
      </p:sp>
    </p:spTree>
    <p:extLst>
      <p:ext uri="{BB962C8B-B14F-4D97-AF65-F5344CB8AC3E}">
        <p14:creationId xmlns:p14="http://schemas.microsoft.com/office/powerpoint/2010/main" val="269382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B43D3696-C446-CD4B-9218-1DF40E00F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B886D321-E428-5547-AD38-6987C048F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Multiply the key by a constant 0 &lt; A &lt; 1 and extract the fractional part of </a:t>
            </a:r>
            <a:r>
              <a:rPr lang="en-US" altLang="en-US" sz="2800" i="1">
                <a:ea typeface="ＭＳ Ｐゴシック" panose="020B0600070205080204" pitchFamily="34" charset="-128"/>
              </a:rPr>
              <a:t>kA</a:t>
            </a:r>
            <a:r>
              <a:rPr lang="en-US" altLang="en-US" sz="2800">
                <a:ea typeface="ＭＳ Ｐゴシック" panose="020B0600070205080204" pitchFamily="34" charset="-128"/>
              </a:rPr>
              <a:t>, then scale by </a:t>
            </a:r>
            <a:r>
              <a:rPr lang="en-US" altLang="en-US" sz="2800" i="1">
                <a:ea typeface="ＭＳ Ｐゴシック" panose="020B0600070205080204" pitchFamily="34" charset="-128"/>
              </a:rPr>
              <a:t>m</a:t>
            </a:r>
            <a:r>
              <a:rPr lang="en-US" altLang="en-US" sz="2800">
                <a:ea typeface="ＭＳ Ｐゴシック" panose="020B0600070205080204" pitchFamily="34" charset="-128"/>
              </a:rPr>
              <a:t> to get the index</a:t>
            </a:r>
            <a:endParaRPr lang="en-US" altLang="en-US" sz="2800" i="1">
              <a:ea typeface="ＭＳ Ｐゴシック" panose="020B0600070205080204" pitchFamily="34" charset="-128"/>
            </a:endParaRPr>
          </a:p>
        </p:txBody>
      </p:sp>
      <p:graphicFrame>
        <p:nvGraphicFramePr>
          <p:cNvPr id="57347" name="Object 2">
            <a:extLst>
              <a:ext uri="{FF2B5EF4-FFF2-40B4-BE49-F238E27FC236}">
                <a16:creationId xmlns:a16="http://schemas.microsoft.com/office/drawing/2014/main" id="{C8649317-3BD2-C441-AFBD-ADC7F273F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7347" name="Object 2">
                        <a:extLst>
                          <a:ext uri="{FF2B5EF4-FFF2-40B4-BE49-F238E27FC236}">
                            <a16:creationId xmlns:a16="http://schemas.microsoft.com/office/drawing/2014/main" id="{C8649317-3BD2-C441-AFBD-ADC7F273F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>
            <a:extLst>
              <a:ext uri="{FF2B5EF4-FFF2-40B4-BE49-F238E27FC236}">
                <a16:creationId xmlns:a16="http://schemas.microsoft.com/office/drawing/2014/main" id="{D0413440-24B5-BE4D-8852-CEFC6F30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B42728-292D-2A44-97EB-24BCBC74C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95800"/>
            <a:ext cx="1524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2B351828-E70B-0A46-A5D1-9961A7AA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extracts the fractional portion of </a:t>
            </a:r>
            <a:r>
              <a:rPr lang="en-US" altLang="en-US" sz="2000" i="1" dirty="0">
                <a:solidFill>
                  <a:srgbClr val="0000FF"/>
                </a:solidFill>
              </a:rPr>
              <a:t>kA</a:t>
            </a:r>
          </a:p>
        </p:txBody>
      </p:sp>
    </p:spTree>
    <p:extLst>
      <p:ext uri="{BB962C8B-B14F-4D97-AF65-F5344CB8AC3E}">
        <p14:creationId xmlns:p14="http://schemas.microsoft.com/office/powerpoint/2010/main" val="193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6C00131-B2B6-534C-9DA8-C93A78CE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24CACEA-F44F-9949-92D4-29410D45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Common choice is for </a:t>
            </a:r>
            <a:r>
              <a:rPr lang="en-US" i="1" dirty="0"/>
              <a:t>m</a:t>
            </a:r>
            <a:r>
              <a:rPr lang="en-US" dirty="0"/>
              <a:t> as a power of 2 and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Why a power of 2?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Book has other heuristics </a:t>
            </a: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C3A3C36B-84E6-0648-B80E-24688A0F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75850" imgH="2781300" progId="Equation.3">
                  <p:embed/>
                </p:oleObj>
              </mc:Choice>
              <mc:Fallback>
                <p:oleObj name="Equation" r:id="rId2" imgW="22675850" imgH="2781300" progId="Equation.3">
                  <p:embed/>
                  <p:pic>
                    <p:nvPicPr>
                      <p:cNvPr id="58371" name="Object 2">
                        <a:extLst>
                          <a:ext uri="{FF2B5EF4-FFF2-40B4-BE49-F238E27FC236}">
                            <a16:creationId xmlns:a16="http://schemas.microsoft.com/office/drawing/2014/main" id="{C3A3C36B-84E6-0648-B80E-24688A0F3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>
            <a:extLst>
              <a:ext uri="{FF2B5EF4-FFF2-40B4-BE49-F238E27FC236}">
                <a16:creationId xmlns:a16="http://schemas.microsoft.com/office/drawing/2014/main" id="{9B6138E9-C3FE-6C42-87C3-75BCFD66B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52750" imgH="2635250" progId="Equation.3">
                  <p:embed/>
                </p:oleObj>
              </mc:Choice>
              <mc:Fallback>
                <p:oleObj name="Equation" r:id="rId4" imgW="15652750" imgH="2635250" progId="Equation.3">
                  <p:embed/>
                  <p:pic>
                    <p:nvPicPr>
                      <p:cNvPr id="58372" name="Object 3">
                        <a:extLst>
                          <a:ext uri="{FF2B5EF4-FFF2-40B4-BE49-F238E27FC236}">
                            <a16:creationId xmlns:a16="http://schemas.microsoft.com/office/drawing/2014/main" id="{9B6138E9-C3FE-6C42-87C3-75BCFD66B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9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6C00131-B2B6-534C-9DA8-C93A78CE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24CACEA-F44F-9949-92D4-29410D45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Common choice is for </a:t>
            </a:r>
            <a:r>
              <a:rPr lang="en-US" i="1" dirty="0"/>
              <a:t>m</a:t>
            </a:r>
            <a:r>
              <a:rPr lang="en-US" dirty="0"/>
              <a:t> as a power of 2 and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Book has other heuristics </a:t>
            </a: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C3A3C36B-84E6-0648-B80E-24688A0F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75850" imgH="2781300" progId="Equation.3">
                  <p:embed/>
                </p:oleObj>
              </mc:Choice>
              <mc:Fallback>
                <p:oleObj name="Equation" r:id="rId2" imgW="22675850" imgH="2781300" progId="Equation.3">
                  <p:embed/>
                  <p:pic>
                    <p:nvPicPr>
                      <p:cNvPr id="58371" name="Object 2">
                        <a:extLst>
                          <a:ext uri="{FF2B5EF4-FFF2-40B4-BE49-F238E27FC236}">
                            <a16:creationId xmlns:a16="http://schemas.microsoft.com/office/drawing/2014/main" id="{C3A3C36B-84E6-0648-B80E-24688A0F3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>
            <a:extLst>
              <a:ext uri="{FF2B5EF4-FFF2-40B4-BE49-F238E27FC236}">
                <a16:creationId xmlns:a16="http://schemas.microsoft.com/office/drawing/2014/main" id="{9B6138E9-C3FE-6C42-87C3-75BCFD66B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52750" imgH="2635250" progId="Equation.3">
                  <p:embed/>
                </p:oleObj>
              </mc:Choice>
              <mc:Fallback>
                <p:oleObj name="Equation" r:id="rId4" imgW="15652750" imgH="2635250" progId="Equation.3">
                  <p:embed/>
                  <p:pic>
                    <p:nvPicPr>
                      <p:cNvPr id="58372" name="Object 3">
                        <a:extLst>
                          <a:ext uri="{FF2B5EF4-FFF2-40B4-BE49-F238E27FC236}">
                            <a16:creationId xmlns:a16="http://schemas.microsoft.com/office/drawing/2014/main" id="{9B6138E9-C3FE-6C42-87C3-75BCFD66B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6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63C5A270-3D67-D744-9A3B-69DA286D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D2DA949C-E510-8C48-80F1-42E695BB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59395" name="Text Box 7">
            <a:extLst>
              <a:ext uri="{FF2B5EF4-FFF2-40B4-BE49-F238E27FC236}">
                <a16:creationId xmlns:a16="http://schemas.microsoft.com/office/drawing/2014/main" id="{440F6435-ABE7-D04D-91F9-66A4FCCE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59396" name="Line 12">
            <a:extLst>
              <a:ext uri="{FF2B5EF4-FFF2-40B4-BE49-F238E27FC236}">
                <a16:creationId xmlns:a16="http://schemas.microsoft.com/office/drawing/2014/main" id="{C9757E3B-ADCE-1044-8403-799403E5C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397" name="Object 2">
            <a:extLst>
              <a:ext uri="{FF2B5EF4-FFF2-40B4-BE49-F238E27FC236}">
                <a16:creationId xmlns:a16="http://schemas.microsoft.com/office/drawing/2014/main" id="{7706C3C5-4E0B-EE4A-8D0E-BDF436172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9397" name="Object 2">
                        <a:extLst>
                          <a:ext uri="{FF2B5EF4-FFF2-40B4-BE49-F238E27FC236}">
                            <a16:creationId xmlns:a16="http://schemas.microsoft.com/office/drawing/2014/main" id="{7706C3C5-4E0B-EE4A-8D0E-BDF436172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41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2484EB4-0C4B-3843-9B99-B4DB0A2D3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60418" name="Text Box 4">
            <a:extLst>
              <a:ext uri="{FF2B5EF4-FFF2-40B4-BE49-F238E27FC236}">
                <a16:creationId xmlns:a16="http://schemas.microsoft.com/office/drawing/2014/main" id="{68701322-5C5B-C04A-A654-8DD15F77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DA7854F3-1BC2-A14A-8BBB-2A168C586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57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9.27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48430FDA-B20C-8346-8A4B-49EFA871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floor(0.27*8) = 2</a:t>
            </a:r>
          </a:p>
        </p:txBody>
      </p:sp>
      <p:sp>
        <p:nvSpPr>
          <p:cNvPr id="60421" name="Text Box 7">
            <a:extLst>
              <a:ext uri="{FF2B5EF4-FFF2-40B4-BE49-F238E27FC236}">
                <a16:creationId xmlns:a16="http://schemas.microsoft.com/office/drawing/2014/main" id="{80E69947-78AC-7742-8067-466AD3A5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60422" name="Text Box 8">
            <a:extLst>
              <a:ext uri="{FF2B5EF4-FFF2-40B4-BE49-F238E27FC236}">
                <a16:creationId xmlns:a16="http://schemas.microsoft.com/office/drawing/2014/main" id="{639E6566-4BA1-F44D-83D2-5B26F812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9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14.214</a:t>
            </a:r>
          </a:p>
        </p:txBody>
      </p:sp>
      <p:sp>
        <p:nvSpPr>
          <p:cNvPr id="60423" name="Text Box 9">
            <a:extLst>
              <a:ext uri="{FF2B5EF4-FFF2-40B4-BE49-F238E27FC236}">
                <a16:creationId xmlns:a16="http://schemas.microsoft.com/office/drawing/2014/main" id="{10C5EA78-4DC1-6D4E-B242-1E3F06EE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floor(0.214*8) = 1</a:t>
            </a:r>
          </a:p>
        </p:txBody>
      </p:sp>
      <p:sp>
        <p:nvSpPr>
          <p:cNvPr id="60424" name="Text Box 10">
            <a:extLst>
              <a:ext uri="{FF2B5EF4-FFF2-40B4-BE49-F238E27FC236}">
                <a16:creationId xmlns:a16="http://schemas.microsoft.com/office/drawing/2014/main" id="{82093A94-B572-754B-812E-F207AA95D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52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61.8</a:t>
            </a:r>
          </a:p>
        </p:txBody>
      </p:sp>
      <p:sp>
        <p:nvSpPr>
          <p:cNvPr id="60425" name="Text Box 11">
            <a:extLst>
              <a:ext uri="{FF2B5EF4-FFF2-40B4-BE49-F238E27FC236}">
                <a16:creationId xmlns:a16="http://schemas.microsoft.com/office/drawing/2014/main" id="{A5BD776B-ED67-F846-96D8-FBF5FF8C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floor(0.8*8) = 6</a:t>
            </a:r>
          </a:p>
        </p:txBody>
      </p:sp>
      <p:sp>
        <p:nvSpPr>
          <p:cNvPr id="60426" name="Line 12">
            <a:extLst>
              <a:ext uri="{FF2B5EF4-FFF2-40B4-BE49-F238E27FC236}">
                <a16:creationId xmlns:a16="http://schemas.microsoft.com/office/drawing/2014/main" id="{CB6A03F8-155F-BE48-82C1-A69C337E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427" name="Object 2">
            <a:extLst>
              <a:ext uri="{FF2B5EF4-FFF2-40B4-BE49-F238E27FC236}">
                <a16:creationId xmlns:a16="http://schemas.microsoft.com/office/drawing/2014/main" id="{A90E5330-79D8-DF49-ADDA-C1701FE99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60427" name="Object 2">
                        <a:extLst>
                          <a:ext uri="{FF2B5EF4-FFF2-40B4-BE49-F238E27FC236}">
                            <a16:creationId xmlns:a16="http://schemas.microsoft.com/office/drawing/2014/main" id="{A90E5330-79D8-DF49-ADDA-C1701FE99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424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2C8B9D21-5E99-2B41-97D1-AA5E42DC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Other hash functions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3D7C7F5-7014-B341-9A8A-867438C66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hlinkClick r:id="rId2"/>
              </a:rPr>
              <a:t>http://en.wikipedia.org/wiki/List_of_hash_functions</a:t>
            </a: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cyclic redundancy checks (i.e. disks, </a:t>
            </a:r>
            <a:r>
              <a:rPr lang="en-US" sz="2800" dirty="0" err="1"/>
              <a:t>cds</a:t>
            </a:r>
            <a:r>
              <a:rPr lang="en-US" sz="2800" dirty="0"/>
              <a:t>, </a:t>
            </a:r>
            <a:r>
              <a:rPr lang="en-US" sz="2800" dirty="0" err="1"/>
              <a:t>dvds</a:t>
            </a:r>
            <a:r>
              <a:rPr lang="en-US" sz="2800" dirty="0"/>
              <a:t>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Checksums (i.e. networking, file transfers)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Cryptographic (i.e. MD5, SHA)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304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A1E47B6-48B9-A143-9500-F3539F54B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22E133-5664-9A48-B6C9-A5C4A15D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Keeping around an array of linked lists can be inefficient and a hassle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Like to keep the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hashtable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as just an array of elements (no pointers)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do we deal with collisions?</a:t>
            </a:r>
          </a:p>
          <a:p>
            <a:pPr lvl="1" eaLnBrk="1" hangingPunct="1"/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compute another slot in the </a:t>
            </a:r>
            <a:r>
              <a:rPr lang="en-US" altLang="en-US" sz="2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hashtable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to examine</a:t>
            </a:r>
          </a:p>
        </p:txBody>
      </p:sp>
      <p:grpSp>
        <p:nvGrpSpPr>
          <p:cNvPr id="62467" name="Group 4">
            <a:extLst>
              <a:ext uri="{FF2B5EF4-FFF2-40B4-BE49-F238E27FC236}">
                <a16:creationId xmlns:a16="http://schemas.microsoft.com/office/drawing/2014/main" id="{CF15C041-8A7C-F044-A791-0BED82D7C5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638800"/>
            <a:ext cx="5715000" cy="381000"/>
            <a:chOff x="768" y="624"/>
            <a:chExt cx="3600" cy="240"/>
          </a:xfrm>
        </p:grpSpPr>
        <p:sp>
          <p:nvSpPr>
            <p:cNvPr id="62474" name="Rectangle 5">
              <a:extLst>
                <a:ext uri="{FF2B5EF4-FFF2-40B4-BE49-F238E27FC236}">
                  <a16:creationId xmlns:a16="http://schemas.microsoft.com/office/drawing/2014/main" id="{C574D24D-A5F9-F247-9C4B-C37D664C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475" name="Line 6">
              <a:extLst>
                <a:ext uri="{FF2B5EF4-FFF2-40B4-BE49-F238E27FC236}">
                  <a16:creationId xmlns:a16="http://schemas.microsoft.com/office/drawing/2014/main" id="{3A01A5F0-5AC5-0A44-99EA-C1BEC2BFC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7">
              <a:extLst>
                <a:ext uri="{FF2B5EF4-FFF2-40B4-BE49-F238E27FC236}">
                  <a16:creationId xmlns:a16="http://schemas.microsoft.com/office/drawing/2014/main" id="{1CFACFB1-7B8B-DB41-BDCF-C72A30DF3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8">
              <a:extLst>
                <a:ext uri="{FF2B5EF4-FFF2-40B4-BE49-F238E27FC236}">
                  <a16:creationId xmlns:a16="http://schemas.microsoft.com/office/drawing/2014/main" id="{9410E154-63F4-DD46-8E89-EE600D9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9">
              <a:extLst>
                <a:ext uri="{FF2B5EF4-FFF2-40B4-BE49-F238E27FC236}">
                  <a16:creationId xmlns:a16="http://schemas.microsoft.com/office/drawing/2014/main" id="{CC6FC397-2544-AB4A-B351-C79E124F4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0">
              <a:extLst>
                <a:ext uri="{FF2B5EF4-FFF2-40B4-BE49-F238E27FC236}">
                  <a16:creationId xmlns:a16="http://schemas.microsoft.com/office/drawing/2014/main" id="{FA6B5C1D-2C6B-B247-900C-292750A19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1">
              <a:extLst>
                <a:ext uri="{FF2B5EF4-FFF2-40B4-BE49-F238E27FC236}">
                  <a16:creationId xmlns:a16="http://schemas.microsoft.com/office/drawing/2014/main" id="{060D7DFD-60B2-A446-8818-FD422E18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2">
              <a:extLst>
                <a:ext uri="{FF2B5EF4-FFF2-40B4-BE49-F238E27FC236}">
                  <a16:creationId xmlns:a16="http://schemas.microsoft.com/office/drawing/2014/main" id="{B5930512-BEE2-494E-BB3C-1A9D4B103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3">
              <a:extLst>
                <a:ext uri="{FF2B5EF4-FFF2-40B4-BE49-F238E27FC236}">
                  <a16:creationId xmlns:a16="http://schemas.microsoft.com/office/drawing/2014/main" id="{7C3E2E0A-3898-3F45-900E-67608CAFB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4">
              <a:extLst>
                <a:ext uri="{FF2B5EF4-FFF2-40B4-BE49-F238E27FC236}">
                  <a16:creationId xmlns:a16="http://schemas.microsoft.com/office/drawing/2014/main" id="{352FBBFD-F72A-A547-B363-5F31C5C48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15">
              <a:extLst>
                <a:ext uri="{FF2B5EF4-FFF2-40B4-BE49-F238E27FC236}">
                  <a16:creationId xmlns:a16="http://schemas.microsoft.com/office/drawing/2014/main" id="{5A64EC85-0910-1044-B14C-3D04B77D1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16">
              <a:extLst>
                <a:ext uri="{FF2B5EF4-FFF2-40B4-BE49-F238E27FC236}">
                  <a16:creationId xmlns:a16="http://schemas.microsoft.com/office/drawing/2014/main" id="{E481F3E8-53B5-7740-85DB-96C9AD2D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Line 17">
              <a:extLst>
                <a:ext uri="{FF2B5EF4-FFF2-40B4-BE49-F238E27FC236}">
                  <a16:creationId xmlns:a16="http://schemas.microsoft.com/office/drawing/2014/main" id="{802AD459-9EF5-0643-985F-727E79037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18">
              <a:extLst>
                <a:ext uri="{FF2B5EF4-FFF2-40B4-BE49-F238E27FC236}">
                  <a16:creationId xmlns:a16="http://schemas.microsoft.com/office/drawing/2014/main" id="{A8357E50-3B92-AF4D-B3BC-9F7FA2FA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9">
              <a:extLst>
                <a:ext uri="{FF2B5EF4-FFF2-40B4-BE49-F238E27FC236}">
                  <a16:creationId xmlns:a16="http://schemas.microsoft.com/office/drawing/2014/main" id="{5C0DFF70-8814-2543-BFFE-0A7A7480E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8" name="Rectangle 20">
            <a:extLst>
              <a:ext uri="{FF2B5EF4-FFF2-40B4-BE49-F238E27FC236}">
                <a16:creationId xmlns:a16="http://schemas.microsoft.com/office/drawing/2014/main" id="{5CCDF8F4-2C5D-7A43-A54C-C11F1D5B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69" name="Rectangle 21">
            <a:extLst>
              <a:ext uri="{FF2B5EF4-FFF2-40B4-BE49-F238E27FC236}">
                <a16:creationId xmlns:a16="http://schemas.microsoft.com/office/drawing/2014/main" id="{1EF04D51-E83F-9048-A1E0-E8DB40D8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0" name="Rectangle 22">
            <a:extLst>
              <a:ext uri="{FF2B5EF4-FFF2-40B4-BE49-F238E27FC236}">
                <a16:creationId xmlns:a16="http://schemas.microsoft.com/office/drawing/2014/main" id="{53E60450-CDEA-1046-8F4A-61E93300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1" name="Rectangle 23">
            <a:extLst>
              <a:ext uri="{FF2B5EF4-FFF2-40B4-BE49-F238E27FC236}">
                <a16:creationId xmlns:a16="http://schemas.microsoft.com/office/drawing/2014/main" id="{8767C076-4FA5-434B-8049-818B1270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2" name="Rectangle 24">
            <a:extLst>
              <a:ext uri="{FF2B5EF4-FFF2-40B4-BE49-F238E27FC236}">
                <a16:creationId xmlns:a16="http://schemas.microsoft.com/office/drawing/2014/main" id="{25793A13-B3A5-974F-B128-DCC6008B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3" name="Rectangle 25">
            <a:extLst>
              <a:ext uri="{FF2B5EF4-FFF2-40B4-BE49-F238E27FC236}">
                <a16:creationId xmlns:a16="http://schemas.microsoft.com/office/drawing/2014/main" id="{F94A805A-60AA-984E-AF8F-E81BD53F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5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89D1BE8-B013-DA41-B543-13B48485B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functions with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A9CAF3C-3E36-5C40-8252-FC354025C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690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Hash function must define a </a:t>
            </a:r>
            <a:r>
              <a:rPr lang="en-US" sz="2400" b="1" dirty="0"/>
              <a:t>probe sequence</a:t>
            </a:r>
            <a:r>
              <a:rPr lang="en-US" sz="2400" dirty="0"/>
              <a:t> which is the list of slots to examine when searching or inserting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hash function takes an additional parameter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which is the number of collisions that have already occurred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probe sequence </a:t>
            </a:r>
            <a:r>
              <a:rPr lang="en-US" sz="2400" b="1" dirty="0"/>
              <a:t>must</a:t>
            </a:r>
            <a:r>
              <a:rPr lang="en-US" sz="2400" dirty="0"/>
              <a:t> be a permutation of every </a:t>
            </a:r>
            <a:r>
              <a:rPr lang="en-US" sz="2400" dirty="0" err="1"/>
              <a:t>hashtable</a:t>
            </a:r>
            <a:r>
              <a:rPr lang="en-US" sz="2400" dirty="0"/>
              <a:t> entry.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E73F6D2-024F-A644-A313-AAF0FEEB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974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{ h(k,0), h(k,1), h(k,2), …, h(k, m-1) }  is a permutation of</a:t>
            </a:r>
            <a:br>
              <a:rPr lang="en-US" altLang="en-US"/>
            </a:br>
            <a:r>
              <a:rPr lang="en-US" altLang="en-US"/>
              <a:t>{ 0, 1, 2, 3, …, m-1 }</a:t>
            </a:r>
          </a:p>
        </p:txBody>
      </p:sp>
    </p:spTree>
    <p:extLst>
      <p:ext uri="{BB962C8B-B14F-4D97-AF65-F5344CB8AC3E}">
        <p14:creationId xmlns:p14="http://schemas.microsoft.com/office/powerpoint/2010/main" val="23785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89D1BE8-B013-DA41-B543-13B48485B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functions with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A9CAF3C-3E36-5C40-8252-FC354025C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690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Hash function must define a </a:t>
            </a:r>
            <a:r>
              <a:rPr lang="en-US" sz="2400" b="1" dirty="0"/>
              <a:t>probe sequence</a:t>
            </a:r>
            <a:r>
              <a:rPr lang="en-US" sz="2400" dirty="0"/>
              <a:t> which is the list of slots to examine when searching or inserting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hash function takes an additional parameter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which is the number of collisions that have already occurred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probe sequence </a:t>
            </a:r>
            <a:r>
              <a:rPr lang="en-US" sz="2400" b="1" dirty="0"/>
              <a:t>must</a:t>
            </a:r>
            <a:r>
              <a:rPr lang="en-US" sz="2400" dirty="0"/>
              <a:t> be a permutation of every </a:t>
            </a:r>
            <a:r>
              <a:rPr lang="en-US" sz="2400" dirty="0" err="1"/>
              <a:t>hashtable</a:t>
            </a:r>
            <a:r>
              <a:rPr lang="en-US" sz="2400" dirty="0"/>
              <a:t> entry.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D9001-539E-434B-9D0A-EEDC096ED6B8}"/>
              </a:ext>
            </a:extLst>
          </p:cNvPr>
          <p:cNvSpPr txBox="1"/>
          <p:nvPr/>
        </p:nvSpPr>
        <p:spPr>
          <a:xfrm>
            <a:off x="1263316" y="5079266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not, we wouldn’t explore all the possible location in the table!</a:t>
            </a:r>
          </a:p>
        </p:txBody>
      </p:sp>
    </p:spTree>
    <p:extLst>
      <p:ext uri="{BB962C8B-B14F-4D97-AF65-F5344CB8AC3E}">
        <p14:creationId xmlns:p14="http://schemas.microsoft.com/office/powerpoint/2010/main" val="2155686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val 9">
            <a:extLst>
              <a:ext uri="{FF2B5EF4-FFF2-40B4-BE49-F238E27FC236}">
                <a16:creationId xmlns:a16="http://schemas.microsoft.com/office/drawing/2014/main" id="{C8824C50-490A-174E-8B91-5E9B5588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DE740-05F8-5845-A361-1AC25FCC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3EED3C6-5440-7145-B85F-7361EAB69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467600" cy="16335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key is a numeric representation of a </a:t>
            </a:r>
            <a:r>
              <a:rPr lang="en-US" altLang="en-US" sz="2400" i="1">
                <a:ea typeface="ＭＳ Ｐゴシック" panose="020B0600070205080204" pitchFamily="34" charset="-128"/>
              </a:rPr>
              <a:t>relevant portion</a:t>
            </a:r>
            <a:r>
              <a:rPr lang="en-US" altLang="en-US" sz="2400">
                <a:ea typeface="ＭＳ Ｐゴシック" panose="020B0600070205080204" pitchFamily="34" charset="-128"/>
              </a:rPr>
              <a:t> of the data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For example: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2FF732F1-0692-EF4C-A0BB-2637791C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7123DB0D-5555-3142-9990-26E81829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integer</a:t>
            </a:r>
          </a:p>
        </p:txBody>
      </p:sp>
      <p:sp>
        <p:nvSpPr>
          <p:cNvPr id="16390" name="AutoShape 7">
            <a:extLst>
              <a:ext uri="{FF2B5EF4-FFF2-40B4-BE49-F238E27FC236}">
                <a16:creationId xmlns:a16="http://schemas.microsoft.com/office/drawing/2014/main" id="{C7D8401B-31E4-A845-AD46-3EA81F55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990306CC-E246-104B-864D-02A08EF2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699AE52C-9DC1-1A43-934E-90440453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F8735044-67BA-0D45-A2EB-BCE95A2D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2998227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D3B5D79-4DA8-274A-8DBC-8F910841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5538" name="Group 3">
            <a:extLst>
              <a:ext uri="{FF2B5EF4-FFF2-40B4-BE49-F238E27FC236}">
                <a16:creationId xmlns:a16="http://schemas.microsoft.com/office/drawing/2014/main" id="{B667634D-0B55-224B-8CB8-CE5737CB13F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5547" name="Rectangle 4">
              <a:extLst>
                <a:ext uri="{FF2B5EF4-FFF2-40B4-BE49-F238E27FC236}">
                  <a16:creationId xmlns:a16="http://schemas.microsoft.com/office/drawing/2014/main" id="{377B6654-88D6-3B4D-A1F6-29A7BD25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5548" name="Line 5">
              <a:extLst>
                <a:ext uri="{FF2B5EF4-FFF2-40B4-BE49-F238E27FC236}">
                  <a16:creationId xmlns:a16="http://schemas.microsoft.com/office/drawing/2014/main" id="{726BADC6-D068-8047-87AA-0578088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6">
              <a:extLst>
                <a:ext uri="{FF2B5EF4-FFF2-40B4-BE49-F238E27FC236}">
                  <a16:creationId xmlns:a16="http://schemas.microsoft.com/office/drawing/2014/main" id="{34F542E2-824D-F642-AC95-3B0741B0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7">
              <a:extLst>
                <a:ext uri="{FF2B5EF4-FFF2-40B4-BE49-F238E27FC236}">
                  <a16:creationId xmlns:a16="http://schemas.microsoft.com/office/drawing/2014/main" id="{4E301B47-3A5E-0F47-BA68-3C3E01E9C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8">
              <a:extLst>
                <a:ext uri="{FF2B5EF4-FFF2-40B4-BE49-F238E27FC236}">
                  <a16:creationId xmlns:a16="http://schemas.microsoft.com/office/drawing/2014/main" id="{1F835B97-2D98-E148-9FAB-7B1931901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9">
              <a:extLst>
                <a:ext uri="{FF2B5EF4-FFF2-40B4-BE49-F238E27FC236}">
                  <a16:creationId xmlns:a16="http://schemas.microsoft.com/office/drawing/2014/main" id="{C1F34FA4-12F2-294C-AA72-6B156532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10">
              <a:extLst>
                <a:ext uri="{FF2B5EF4-FFF2-40B4-BE49-F238E27FC236}">
                  <a16:creationId xmlns:a16="http://schemas.microsoft.com/office/drawing/2014/main" id="{25DC1BD4-6278-8541-BD23-A4A042C6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1">
              <a:extLst>
                <a:ext uri="{FF2B5EF4-FFF2-40B4-BE49-F238E27FC236}">
                  <a16:creationId xmlns:a16="http://schemas.microsoft.com/office/drawing/2014/main" id="{749CAD0E-CEFE-8046-968F-1A9E7C667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2">
              <a:extLst>
                <a:ext uri="{FF2B5EF4-FFF2-40B4-BE49-F238E27FC236}">
                  <a16:creationId xmlns:a16="http://schemas.microsoft.com/office/drawing/2014/main" id="{1D283AA9-667F-494F-93AE-EB260A529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13">
              <a:extLst>
                <a:ext uri="{FF2B5EF4-FFF2-40B4-BE49-F238E27FC236}">
                  <a16:creationId xmlns:a16="http://schemas.microsoft.com/office/drawing/2014/main" id="{44D4045A-0CA6-074E-B5AF-9F0B4C8D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14">
              <a:extLst>
                <a:ext uri="{FF2B5EF4-FFF2-40B4-BE49-F238E27FC236}">
                  <a16:creationId xmlns:a16="http://schemas.microsoft.com/office/drawing/2014/main" id="{D2239A1F-7A1E-0B4C-B407-D3880B8E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15">
              <a:extLst>
                <a:ext uri="{FF2B5EF4-FFF2-40B4-BE49-F238E27FC236}">
                  <a16:creationId xmlns:a16="http://schemas.microsoft.com/office/drawing/2014/main" id="{6DE0F0AA-340D-D145-AB05-420379933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16">
              <a:extLst>
                <a:ext uri="{FF2B5EF4-FFF2-40B4-BE49-F238E27FC236}">
                  <a16:creationId xmlns:a16="http://schemas.microsoft.com/office/drawing/2014/main" id="{18D3410C-F046-F849-8A0C-86D2F486F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17">
              <a:extLst>
                <a:ext uri="{FF2B5EF4-FFF2-40B4-BE49-F238E27FC236}">
                  <a16:creationId xmlns:a16="http://schemas.microsoft.com/office/drawing/2014/main" id="{3696A10D-47B2-9742-AB1C-6DFA17736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18">
              <a:extLst>
                <a:ext uri="{FF2B5EF4-FFF2-40B4-BE49-F238E27FC236}">
                  <a16:creationId xmlns:a16="http://schemas.microsoft.com/office/drawing/2014/main" id="{7FA9C296-52DD-3148-BB72-14CBDD40E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39" name="Rectangle 19">
            <a:extLst>
              <a:ext uri="{FF2B5EF4-FFF2-40B4-BE49-F238E27FC236}">
                <a16:creationId xmlns:a16="http://schemas.microsoft.com/office/drawing/2014/main" id="{42A803EB-7440-254F-8664-B9A58C92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0" name="Rectangle 20">
            <a:extLst>
              <a:ext uri="{FF2B5EF4-FFF2-40B4-BE49-F238E27FC236}">
                <a16:creationId xmlns:a16="http://schemas.microsoft.com/office/drawing/2014/main" id="{9BB12610-8E8B-6148-8581-44137C85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1" name="Rectangle 21">
            <a:extLst>
              <a:ext uri="{FF2B5EF4-FFF2-40B4-BE49-F238E27FC236}">
                <a16:creationId xmlns:a16="http://schemas.microsoft.com/office/drawing/2014/main" id="{1C21ACC4-19FE-2146-91F3-2AD0720D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2" name="Rectangle 22">
            <a:extLst>
              <a:ext uri="{FF2B5EF4-FFF2-40B4-BE49-F238E27FC236}">
                <a16:creationId xmlns:a16="http://schemas.microsoft.com/office/drawing/2014/main" id="{DE9157BA-F888-0D46-9810-0BBD8208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3" name="Rectangle 23">
            <a:extLst>
              <a:ext uri="{FF2B5EF4-FFF2-40B4-BE49-F238E27FC236}">
                <a16:creationId xmlns:a16="http://schemas.microsoft.com/office/drawing/2014/main" id="{1F4FA35A-ACFF-C540-B7DA-4715340E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4" name="Rectangle 24">
            <a:extLst>
              <a:ext uri="{FF2B5EF4-FFF2-40B4-BE49-F238E27FC236}">
                <a16:creationId xmlns:a16="http://schemas.microsoft.com/office/drawing/2014/main" id="{21324B61-7D12-C446-BA13-C80C22A8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5" name="Text Box 25">
            <a:extLst>
              <a:ext uri="{FF2B5EF4-FFF2-40B4-BE49-F238E27FC236}">
                <a16:creationId xmlns:a16="http://schemas.microsoft.com/office/drawing/2014/main" id="{3089A23D-6AC3-F347-902D-1DCEA7E8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1)</a:t>
            </a:r>
          </a:p>
        </p:txBody>
      </p:sp>
      <p:sp>
        <p:nvSpPr>
          <p:cNvPr id="65546" name="Line 26">
            <a:extLst>
              <a:ext uri="{FF2B5EF4-FFF2-40B4-BE49-F238E27FC236}">
                <a16:creationId xmlns:a16="http://schemas.microsoft.com/office/drawing/2014/main" id="{E63A854B-E0D7-7E4F-899B-E2DADB112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6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0ACEE5D-F09F-CE43-B794-335F83CBD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6562" name="Group 3">
            <a:extLst>
              <a:ext uri="{FF2B5EF4-FFF2-40B4-BE49-F238E27FC236}">
                <a16:creationId xmlns:a16="http://schemas.microsoft.com/office/drawing/2014/main" id="{17E7C54A-E161-134F-9B4C-CB8706FCE3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6571" name="Rectangle 4">
              <a:extLst>
                <a:ext uri="{FF2B5EF4-FFF2-40B4-BE49-F238E27FC236}">
                  <a16:creationId xmlns:a16="http://schemas.microsoft.com/office/drawing/2014/main" id="{A448E3B3-F3A3-A240-9C26-0C58605D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572" name="Line 5">
              <a:extLst>
                <a:ext uri="{FF2B5EF4-FFF2-40B4-BE49-F238E27FC236}">
                  <a16:creationId xmlns:a16="http://schemas.microsoft.com/office/drawing/2014/main" id="{916C533B-D15A-F24C-8014-95AF940C5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6">
              <a:extLst>
                <a:ext uri="{FF2B5EF4-FFF2-40B4-BE49-F238E27FC236}">
                  <a16:creationId xmlns:a16="http://schemas.microsoft.com/office/drawing/2014/main" id="{5AEAF9A7-11B3-644A-B727-874824842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7">
              <a:extLst>
                <a:ext uri="{FF2B5EF4-FFF2-40B4-BE49-F238E27FC236}">
                  <a16:creationId xmlns:a16="http://schemas.microsoft.com/office/drawing/2014/main" id="{21AA6FDF-10A0-6340-9FFB-387070051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8">
              <a:extLst>
                <a:ext uri="{FF2B5EF4-FFF2-40B4-BE49-F238E27FC236}">
                  <a16:creationId xmlns:a16="http://schemas.microsoft.com/office/drawing/2014/main" id="{6A010CF5-2B37-0447-BC19-4F62F2E9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9">
              <a:extLst>
                <a:ext uri="{FF2B5EF4-FFF2-40B4-BE49-F238E27FC236}">
                  <a16:creationId xmlns:a16="http://schemas.microsoft.com/office/drawing/2014/main" id="{8B7375D1-D105-8046-A088-ABD596761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0">
              <a:extLst>
                <a:ext uri="{FF2B5EF4-FFF2-40B4-BE49-F238E27FC236}">
                  <a16:creationId xmlns:a16="http://schemas.microsoft.com/office/drawing/2014/main" id="{23C9A157-1D7E-CB40-9155-1E368266E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1">
              <a:extLst>
                <a:ext uri="{FF2B5EF4-FFF2-40B4-BE49-F238E27FC236}">
                  <a16:creationId xmlns:a16="http://schemas.microsoft.com/office/drawing/2014/main" id="{69CFBE38-26AA-1D47-8A7B-B89202261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2">
              <a:extLst>
                <a:ext uri="{FF2B5EF4-FFF2-40B4-BE49-F238E27FC236}">
                  <a16:creationId xmlns:a16="http://schemas.microsoft.com/office/drawing/2014/main" id="{554682E8-4F2E-ED47-BF42-1B0C66838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3">
              <a:extLst>
                <a:ext uri="{FF2B5EF4-FFF2-40B4-BE49-F238E27FC236}">
                  <a16:creationId xmlns:a16="http://schemas.microsoft.com/office/drawing/2014/main" id="{A5D4177B-278F-7B4E-95E9-02C76558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14">
              <a:extLst>
                <a:ext uri="{FF2B5EF4-FFF2-40B4-BE49-F238E27FC236}">
                  <a16:creationId xmlns:a16="http://schemas.microsoft.com/office/drawing/2014/main" id="{6555A67E-E573-1C45-A259-24FE7326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15">
              <a:extLst>
                <a:ext uri="{FF2B5EF4-FFF2-40B4-BE49-F238E27FC236}">
                  <a16:creationId xmlns:a16="http://schemas.microsoft.com/office/drawing/2014/main" id="{64160372-FCBB-2640-90E9-F7DFFB58C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16">
              <a:extLst>
                <a:ext uri="{FF2B5EF4-FFF2-40B4-BE49-F238E27FC236}">
                  <a16:creationId xmlns:a16="http://schemas.microsoft.com/office/drawing/2014/main" id="{78029A1F-A56C-0649-BDE4-8072EB5FD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17">
              <a:extLst>
                <a:ext uri="{FF2B5EF4-FFF2-40B4-BE49-F238E27FC236}">
                  <a16:creationId xmlns:a16="http://schemas.microsoft.com/office/drawing/2014/main" id="{31492D5D-6848-EF4A-BA28-198341FF7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18">
              <a:extLst>
                <a:ext uri="{FF2B5EF4-FFF2-40B4-BE49-F238E27FC236}">
                  <a16:creationId xmlns:a16="http://schemas.microsoft.com/office/drawing/2014/main" id="{3A1927A6-5FF4-5643-8338-91F96BDFA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3" name="Rectangle 19">
            <a:extLst>
              <a:ext uri="{FF2B5EF4-FFF2-40B4-BE49-F238E27FC236}">
                <a16:creationId xmlns:a16="http://schemas.microsoft.com/office/drawing/2014/main" id="{D4F99DE3-2620-6D4B-85ED-454C618D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4" name="Rectangle 20">
            <a:extLst>
              <a:ext uri="{FF2B5EF4-FFF2-40B4-BE49-F238E27FC236}">
                <a16:creationId xmlns:a16="http://schemas.microsoft.com/office/drawing/2014/main" id="{D0C1305E-2E48-C341-A39B-FC7F9D2A9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5" name="Rectangle 21">
            <a:extLst>
              <a:ext uri="{FF2B5EF4-FFF2-40B4-BE49-F238E27FC236}">
                <a16:creationId xmlns:a16="http://schemas.microsoft.com/office/drawing/2014/main" id="{A03C79E8-4253-A744-9821-1354597D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6" name="Rectangle 22">
            <a:extLst>
              <a:ext uri="{FF2B5EF4-FFF2-40B4-BE49-F238E27FC236}">
                <a16:creationId xmlns:a16="http://schemas.microsoft.com/office/drawing/2014/main" id="{EC22C623-4960-8249-934A-73A2BBD5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7" name="Rectangle 23">
            <a:extLst>
              <a:ext uri="{FF2B5EF4-FFF2-40B4-BE49-F238E27FC236}">
                <a16:creationId xmlns:a16="http://schemas.microsoft.com/office/drawing/2014/main" id="{EF5EB992-91C1-C14F-B0D4-FE107107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8" name="Rectangle 24">
            <a:extLst>
              <a:ext uri="{FF2B5EF4-FFF2-40B4-BE49-F238E27FC236}">
                <a16:creationId xmlns:a16="http://schemas.microsoft.com/office/drawing/2014/main" id="{3956BA2C-F3AA-DD42-8BAF-3F41A812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9" name="Text Box 25">
            <a:extLst>
              <a:ext uri="{FF2B5EF4-FFF2-40B4-BE49-F238E27FC236}">
                <a16:creationId xmlns:a16="http://schemas.microsoft.com/office/drawing/2014/main" id="{DFF13465-D984-6846-A95F-ADD0CA22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2)</a:t>
            </a:r>
          </a:p>
        </p:txBody>
      </p:sp>
      <p:sp>
        <p:nvSpPr>
          <p:cNvPr id="66570" name="Line 26">
            <a:extLst>
              <a:ext uri="{FF2B5EF4-FFF2-40B4-BE49-F238E27FC236}">
                <a16:creationId xmlns:a16="http://schemas.microsoft.com/office/drawing/2014/main" id="{CBBDAEB1-7D25-ED48-8E04-EA7E0EFD99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3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BD9FF36A-6180-CB44-BF98-DA97FBCE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7586" name="Group 3">
            <a:extLst>
              <a:ext uri="{FF2B5EF4-FFF2-40B4-BE49-F238E27FC236}">
                <a16:creationId xmlns:a16="http://schemas.microsoft.com/office/drawing/2014/main" id="{F1A402C2-0ACB-BC43-A58E-9BE9D45F1C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7595" name="Rectangle 4">
              <a:extLst>
                <a:ext uri="{FF2B5EF4-FFF2-40B4-BE49-F238E27FC236}">
                  <a16:creationId xmlns:a16="http://schemas.microsoft.com/office/drawing/2014/main" id="{E617FF4C-461C-E04F-B992-5589537F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7596" name="Line 5">
              <a:extLst>
                <a:ext uri="{FF2B5EF4-FFF2-40B4-BE49-F238E27FC236}">
                  <a16:creationId xmlns:a16="http://schemas.microsoft.com/office/drawing/2014/main" id="{B3D629D2-5B2D-E04A-97B4-47B71EA4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Line 6">
              <a:extLst>
                <a:ext uri="{FF2B5EF4-FFF2-40B4-BE49-F238E27FC236}">
                  <a16:creationId xmlns:a16="http://schemas.microsoft.com/office/drawing/2014/main" id="{62F11ADA-4A86-CE4F-8345-21F5EBC06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7">
              <a:extLst>
                <a:ext uri="{FF2B5EF4-FFF2-40B4-BE49-F238E27FC236}">
                  <a16:creationId xmlns:a16="http://schemas.microsoft.com/office/drawing/2014/main" id="{EA8A7E4D-B9C3-C64D-B1AB-C319F2BC0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Line 8">
              <a:extLst>
                <a:ext uri="{FF2B5EF4-FFF2-40B4-BE49-F238E27FC236}">
                  <a16:creationId xmlns:a16="http://schemas.microsoft.com/office/drawing/2014/main" id="{302EC3EA-9179-7548-88BB-1EE65C7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9">
              <a:extLst>
                <a:ext uri="{FF2B5EF4-FFF2-40B4-BE49-F238E27FC236}">
                  <a16:creationId xmlns:a16="http://schemas.microsoft.com/office/drawing/2014/main" id="{6EC8670E-2F75-D741-9719-859F7599D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10">
              <a:extLst>
                <a:ext uri="{FF2B5EF4-FFF2-40B4-BE49-F238E27FC236}">
                  <a16:creationId xmlns:a16="http://schemas.microsoft.com/office/drawing/2014/main" id="{932D57E3-7B17-3C48-BCE7-D577E656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1">
              <a:extLst>
                <a:ext uri="{FF2B5EF4-FFF2-40B4-BE49-F238E27FC236}">
                  <a16:creationId xmlns:a16="http://schemas.microsoft.com/office/drawing/2014/main" id="{C52460A9-31A9-4D4F-9AC7-68239DC5F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12">
              <a:extLst>
                <a:ext uri="{FF2B5EF4-FFF2-40B4-BE49-F238E27FC236}">
                  <a16:creationId xmlns:a16="http://schemas.microsoft.com/office/drawing/2014/main" id="{CE3E59F1-0758-B24D-A896-E3115EAB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13">
              <a:extLst>
                <a:ext uri="{FF2B5EF4-FFF2-40B4-BE49-F238E27FC236}">
                  <a16:creationId xmlns:a16="http://schemas.microsoft.com/office/drawing/2014/main" id="{8741FF54-6FD9-3C48-B39C-92F3A2CAC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14">
              <a:extLst>
                <a:ext uri="{FF2B5EF4-FFF2-40B4-BE49-F238E27FC236}">
                  <a16:creationId xmlns:a16="http://schemas.microsoft.com/office/drawing/2014/main" id="{DF078413-2B8D-D749-9C41-D4957F08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15">
              <a:extLst>
                <a:ext uri="{FF2B5EF4-FFF2-40B4-BE49-F238E27FC236}">
                  <a16:creationId xmlns:a16="http://schemas.microsoft.com/office/drawing/2014/main" id="{6B46876D-9000-4B44-87FE-258BD8293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6">
              <a:extLst>
                <a:ext uri="{FF2B5EF4-FFF2-40B4-BE49-F238E27FC236}">
                  <a16:creationId xmlns:a16="http://schemas.microsoft.com/office/drawing/2014/main" id="{1616E7DF-60D5-C94C-8F48-93D78B91F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17">
              <a:extLst>
                <a:ext uri="{FF2B5EF4-FFF2-40B4-BE49-F238E27FC236}">
                  <a16:creationId xmlns:a16="http://schemas.microsoft.com/office/drawing/2014/main" id="{DCD6F01E-E314-FF44-AA55-62821002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18">
              <a:extLst>
                <a:ext uri="{FF2B5EF4-FFF2-40B4-BE49-F238E27FC236}">
                  <a16:creationId xmlns:a16="http://schemas.microsoft.com/office/drawing/2014/main" id="{36593ACE-30D8-5A4B-8C00-7974C0D77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87" name="Rectangle 19">
            <a:extLst>
              <a:ext uri="{FF2B5EF4-FFF2-40B4-BE49-F238E27FC236}">
                <a16:creationId xmlns:a16="http://schemas.microsoft.com/office/drawing/2014/main" id="{9FDA0848-EF61-9B43-87A9-F15BBA4A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8" name="Rectangle 20">
            <a:extLst>
              <a:ext uri="{FF2B5EF4-FFF2-40B4-BE49-F238E27FC236}">
                <a16:creationId xmlns:a16="http://schemas.microsoft.com/office/drawing/2014/main" id="{93761AE7-27A9-444A-8370-FED33DEC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9" name="Rectangle 21">
            <a:extLst>
              <a:ext uri="{FF2B5EF4-FFF2-40B4-BE49-F238E27FC236}">
                <a16:creationId xmlns:a16="http://schemas.microsoft.com/office/drawing/2014/main" id="{A82361B3-580D-8F49-B3DE-90D3604C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0" name="Rectangle 22">
            <a:extLst>
              <a:ext uri="{FF2B5EF4-FFF2-40B4-BE49-F238E27FC236}">
                <a16:creationId xmlns:a16="http://schemas.microsoft.com/office/drawing/2014/main" id="{57810971-FA5A-8E42-98A6-72B6AAE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1" name="Rectangle 23">
            <a:extLst>
              <a:ext uri="{FF2B5EF4-FFF2-40B4-BE49-F238E27FC236}">
                <a16:creationId xmlns:a16="http://schemas.microsoft.com/office/drawing/2014/main" id="{6B20BCC2-40CA-1048-A267-B0038805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2" name="Rectangle 24">
            <a:extLst>
              <a:ext uri="{FF2B5EF4-FFF2-40B4-BE49-F238E27FC236}">
                <a16:creationId xmlns:a16="http://schemas.microsoft.com/office/drawing/2014/main" id="{9060A72D-685A-9743-A6A0-AE61B5E1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3" name="Text Box 25">
            <a:extLst>
              <a:ext uri="{FF2B5EF4-FFF2-40B4-BE49-F238E27FC236}">
                <a16:creationId xmlns:a16="http://schemas.microsoft.com/office/drawing/2014/main" id="{90BB9211-0EB4-7846-9944-EFED0150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3)</a:t>
            </a:r>
          </a:p>
        </p:txBody>
      </p:sp>
      <p:sp>
        <p:nvSpPr>
          <p:cNvPr id="67594" name="Line 26">
            <a:extLst>
              <a:ext uri="{FF2B5EF4-FFF2-40B4-BE49-F238E27FC236}">
                <a16:creationId xmlns:a16="http://schemas.microsoft.com/office/drawing/2014/main" id="{7C50667A-0126-CA4A-843D-90158A657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08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28C792D9-F6D1-5345-B43E-31F768411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8610" name="Group 3">
            <a:extLst>
              <a:ext uri="{FF2B5EF4-FFF2-40B4-BE49-F238E27FC236}">
                <a16:creationId xmlns:a16="http://schemas.microsoft.com/office/drawing/2014/main" id="{D5BC3472-45D3-0845-8794-2BD4DBC2461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8620" name="Rectangle 4">
              <a:extLst>
                <a:ext uri="{FF2B5EF4-FFF2-40B4-BE49-F238E27FC236}">
                  <a16:creationId xmlns:a16="http://schemas.microsoft.com/office/drawing/2014/main" id="{F03015DA-F01D-614F-9B59-C5D9E798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621" name="Line 5">
              <a:extLst>
                <a:ext uri="{FF2B5EF4-FFF2-40B4-BE49-F238E27FC236}">
                  <a16:creationId xmlns:a16="http://schemas.microsoft.com/office/drawing/2014/main" id="{64A5E06B-9E63-2E48-A61B-C8968E9A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6">
              <a:extLst>
                <a:ext uri="{FF2B5EF4-FFF2-40B4-BE49-F238E27FC236}">
                  <a16:creationId xmlns:a16="http://schemas.microsoft.com/office/drawing/2014/main" id="{21AC8C04-FE02-9A49-A3E8-96D101B24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7">
              <a:extLst>
                <a:ext uri="{FF2B5EF4-FFF2-40B4-BE49-F238E27FC236}">
                  <a16:creationId xmlns:a16="http://schemas.microsoft.com/office/drawing/2014/main" id="{2B6AC4B8-BF9B-4D4D-9DB4-BFF360F5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8">
              <a:extLst>
                <a:ext uri="{FF2B5EF4-FFF2-40B4-BE49-F238E27FC236}">
                  <a16:creationId xmlns:a16="http://schemas.microsoft.com/office/drawing/2014/main" id="{37FBC069-B5B9-144C-A924-3F8C3F20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9">
              <a:extLst>
                <a:ext uri="{FF2B5EF4-FFF2-40B4-BE49-F238E27FC236}">
                  <a16:creationId xmlns:a16="http://schemas.microsoft.com/office/drawing/2014/main" id="{61F9FCE9-508B-4240-BD7B-D7ECA12D2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0">
              <a:extLst>
                <a:ext uri="{FF2B5EF4-FFF2-40B4-BE49-F238E27FC236}">
                  <a16:creationId xmlns:a16="http://schemas.microsoft.com/office/drawing/2014/main" id="{216A62A1-CE12-6744-B034-E9269E1F5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1">
              <a:extLst>
                <a:ext uri="{FF2B5EF4-FFF2-40B4-BE49-F238E27FC236}">
                  <a16:creationId xmlns:a16="http://schemas.microsoft.com/office/drawing/2014/main" id="{C044403E-573D-904F-802D-6C49D3D31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2">
              <a:extLst>
                <a:ext uri="{FF2B5EF4-FFF2-40B4-BE49-F238E27FC236}">
                  <a16:creationId xmlns:a16="http://schemas.microsoft.com/office/drawing/2014/main" id="{61A4A6D0-1D3B-7842-A4A9-DE4E9F83D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13">
              <a:extLst>
                <a:ext uri="{FF2B5EF4-FFF2-40B4-BE49-F238E27FC236}">
                  <a16:creationId xmlns:a16="http://schemas.microsoft.com/office/drawing/2014/main" id="{AB18B7C2-AC10-C642-8336-A9F861C45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14">
              <a:extLst>
                <a:ext uri="{FF2B5EF4-FFF2-40B4-BE49-F238E27FC236}">
                  <a16:creationId xmlns:a16="http://schemas.microsoft.com/office/drawing/2014/main" id="{EA28EA46-FB2D-E94E-8718-5E4DAB7CB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15">
              <a:extLst>
                <a:ext uri="{FF2B5EF4-FFF2-40B4-BE49-F238E27FC236}">
                  <a16:creationId xmlns:a16="http://schemas.microsoft.com/office/drawing/2014/main" id="{8636649E-4E42-F545-954B-CB85CCC1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16">
              <a:extLst>
                <a:ext uri="{FF2B5EF4-FFF2-40B4-BE49-F238E27FC236}">
                  <a16:creationId xmlns:a16="http://schemas.microsoft.com/office/drawing/2014/main" id="{FE2AF519-1041-B147-83CE-5065B6D94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17">
              <a:extLst>
                <a:ext uri="{FF2B5EF4-FFF2-40B4-BE49-F238E27FC236}">
                  <a16:creationId xmlns:a16="http://schemas.microsoft.com/office/drawing/2014/main" id="{AD950295-8C1F-7B44-9FB6-63734101B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18">
              <a:extLst>
                <a:ext uri="{FF2B5EF4-FFF2-40B4-BE49-F238E27FC236}">
                  <a16:creationId xmlns:a16="http://schemas.microsoft.com/office/drawing/2014/main" id="{67A405CC-BE5D-DB4B-8E40-8C8B0939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1" name="Rectangle 19">
            <a:extLst>
              <a:ext uri="{FF2B5EF4-FFF2-40B4-BE49-F238E27FC236}">
                <a16:creationId xmlns:a16="http://schemas.microsoft.com/office/drawing/2014/main" id="{23E06E57-8AB4-1F42-8C6E-A72C8C3B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2" name="Rectangle 20">
            <a:extLst>
              <a:ext uri="{FF2B5EF4-FFF2-40B4-BE49-F238E27FC236}">
                <a16:creationId xmlns:a16="http://schemas.microsoft.com/office/drawing/2014/main" id="{6017B472-C15E-7C46-B2AB-081F8DB5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3" name="Rectangle 21">
            <a:extLst>
              <a:ext uri="{FF2B5EF4-FFF2-40B4-BE49-F238E27FC236}">
                <a16:creationId xmlns:a16="http://schemas.microsoft.com/office/drawing/2014/main" id="{E24C5726-69DF-364E-875F-51AF82EB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Rectangle 22">
            <a:extLst>
              <a:ext uri="{FF2B5EF4-FFF2-40B4-BE49-F238E27FC236}">
                <a16:creationId xmlns:a16="http://schemas.microsoft.com/office/drawing/2014/main" id="{373CAF61-B90A-9C41-8641-CDE11CCD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5" name="Rectangle 23">
            <a:extLst>
              <a:ext uri="{FF2B5EF4-FFF2-40B4-BE49-F238E27FC236}">
                <a16:creationId xmlns:a16="http://schemas.microsoft.com/office/drawing/2014/main" id="{6DDBE3DE-1D99-7A46-8140-BAF434D8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6" name="Rectangle 24">
            <a:extLst>
              <a:ext uri="{FF2B5EF4-FFF2-40B4-BE49-F238E27FC236}">
                <a16:creationId xmlns:a16="http://schemas.microsoft.com/office/drawing/2014/main" id="{A5FABA1A-6BF5-954C-A8DF-293E7D39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7" name="Text Box 25">
            <a:extLst>
              <a:ext uri="{FF2B5EF4-FFF2-40B4-BE49-F238E27FC236}">
                <a16:creationId xmlns:a16="http://schemas.microsoft.com/office/drawing/2014/main" id="{D236A4E4-B6D1-0D41-BE61-90FCD73B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…)</a:t>
            </a:r>
          </a:p>
        </p:txBody>
      </p:sp>
      <p:sp>
        <p:nvSpPr>
          <p:cNvPr id="68618" name="Text Box 27">
            <a:extLst>
              <a:ext uri="{FF2B5EF4-FFF2-40B4-BE49-F238E27FC236}">
                <a16:creationId xmlns:a16="http://schemas.microsoft.com/office/drawing/2014/main" id="{C8470788-C178-514C-9369-8E8F03059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81688"/>
            <a:ext cx="1828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68619" name="Text Box 28">
            <a:extLst>
              <a:ext uri="{FF2B5EF4-FFF2-40B4-BE49-F238E27FC236}">
                <a16:creationId xmlns:a16="http://schemas.microsoft.com/office/drawing/2014/main" id="{CEB94146-D8D4-324C-9F0C-244117F3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0000FF"/>
                </a:solidFill>
              </a:rPr>
              <a:t>must visit all locations</a:t>
            </a:r>
          </a:p>
        </p:txBody>
      </p:sp>
    </p:spTree>
    <p:extLst>
      <p:ext uri="{BB962C8B-B14F-4D97-AF65-F5344CB8AC3E}">
        <p14:creationId xmlns:p14="http://schemas.microsoft.com/office/powerpoint/2010/main" val="33102452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CD9E061-C6CF-DA4A-8C68-7071EB1B9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2B808-432E-8D4B-BB2F-E60CCE76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6">
            <a:extLst>
              <a:ext uri="{FF2B5EF4-FFF2-40B4-BE49-F238E27FC236}">
                <a16:creationId xmlns:a16="http://schemas.microsoft.com/office/drawing/2014/main" id="{90E38D75-5FBB-A94D-ABE3-836B571C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>
            <a:extLst>
              <a:ext uri="{FF2B5EF4-FFF2-40B4-BE49-F238E27FC236}">
                <a16:creationId xmlns:a16="http://schemas.microsoft.com/office/drawing/2014/main" id="{422FBAF0-164D-3B41-9C72-0E9ECF2CE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5231816B-346A-6A40-90CA-2F00F44C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4419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30AFFE85-1227-FF44-BACB-6F0E03D0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get the first </a:t>
            </a:r>
            <a:r>
              <a:rPr lang="en-US" altLang="en-US" sz="2000" dirty="0" err="1">
                <a:solidFill>
                  <a:srgbClr val="0000FF"/>
                </a:solidFill>
              </a:rPr>
              <a:t>hashtable</a:t>
            </a:r>
            <a:r>
              <a:rPr lang="en-US" altLang="en-US" sz="2000" dirty="0">
                <a:solidFill>
                  <a:srgbClr val="0000FF"/>
                </a:solidFill>
              </a:rPr>
              <a:t> entry to look in </a:t>
            </a:r>
          </a:p>
        </p:txBody>
      </p:sp>
    </p:spTree>
    <p:extLst>
      <p:ext uri="{BB962C8B-B14F-4D97-AF65-F5344CB8AC3E}">
        <p14:creationId xmlns:p14="http://schemas.microsoft.com/office/powerpoint/2010/main" val="18332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5">
            <a:extLst>
              <a:ext uri="{FF2B5EF4-FFF2-40B4-BE49-F238E27FC236}">
                <a16:creationId xmlns:a16="http://schemas.microsoft.com/office/drawing/2014/main" id="{7D4FB4DB-6EBB-D94F-8E7C-D9BED8B8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BDF6EF89-A20F-3F47-B9E4-254F42718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00E09701-37C3-5446-860B-290139B6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4419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69B4B32-2C58-6741-A765-A6F8CFA3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follow the probe sequence until we find an open entry </a:t>
            </a:r>
          </a:p>
        </p:txBody>
      </p:sp>
    </p:spTree>
    <p:extLst>
      <p:ext uri="{BB962C8B-B14F-4D97-AF65-F5344CB8AC3E}">
        <p14:creationId xmlns:p14="http://schemas.microsoft.com/office/powerpoint/2010/main" val="1763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5">
            <a:extLst>
              <a:ext uri="{FF2B5EF4-FFF2-40B4-BE49-F238E27FC236}">
                <a16:creationId xmlns:a16="http://schemas.microsoft.com/office/drawing/2014/main" id="{D1CB2915-9770-7849-8185-92570589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1D6CFC46-D351-3C4E-B219-5A4A00C76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DAB764BE-2797-5B44-98C7-3C474D2E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44196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08" name="Text Box 5">
            <a:extLst>
              <a:ext uri="{FF2B5EF4-FFF2-40B4-BE49-F238E27FC236}">
                <a16:creationId xmlns:a16="http://schemas.microsoft.com/office/drawing/2014/main" id="{08415EF8-34AA-AA4F-814C-90CA0176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227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return the open entry </a:t>
            </a:r>
          </a:p>
        </p:txBody>
      </p:sp>
    </p:spTree>
    <p:extLst>
      <p:ext uri="{BB962C8B-B14F-4D97-AF65-F5344CB8AC3E}">
        <p14:creationId xmlns:p14="http://schemas.microsoft.com/office/powerpoint/2010/main" val="3468172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6">
            <a:extLst>
              <a:ext uri="{FF2B5EF4-FFF2-40B4-BE49-F238E27FC236}">
                <a16:creationId xmlns:a16="http://schemas.microsoft.com/office/drawing/2014/main" id="{18C12A5A-1D6A-9742-BD7D-59B98BD9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>
            <a:extLst>
              <a:ext uri="{FF2B5EF4-FFF2-40B4-BE49-F238E27FC236}">
                <a16:creationId xmlns:a16="http://schemas.microsoft.com/office/drawing/2014/main" id="{FEDA655B-326B-B04B-949A-15F1764F4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2B8D23EF-D89B-8447-BF36-694494C6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4419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2EB4A2A-A478-CA4A-8CAC-C7650460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B93BE9D5-8569-6B45-8C8C-B9AAEBC9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49641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00FF"/>
                </a:solidFill>
              </a:rPr>
              <a:t>hashtable</a:t>
            </a:r>
            <a:r>
              <a:rPr lang="en-US" altLang="en-US" sz="2000" dirty="0">
                <a:solidFill>
                  <a:srgbClr val="0000FF"/>
                </a:solidFill>
              </a:rPr>
              <a:t> can fill up</a:t>
            </a:r>
          </a:p>
        </p:txBody>
      </p:sp>
    </p:spTree>
    <p:extLst>
      <p:ext uri="{BB962C8B-B14F-4D97-AF65-F5344CB8AC3E}">
        <p14:creationId xmlns:p14="http://schemas.microsoft.com/office/powerpoint/2010/main" val="4100705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F9DE521B-4C3B-A84E-91FA-457076D4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1898-66F6-004C-8493-32108D7F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57912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2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2">
            <a:extLst>
              <a:ext uri="{FF2B5EF4-FFF2-40B4-BE49-F238E27FC236}">
                <a16:creationId xmlns:a16="http://schemas.microsoft.com/office/drawing/2014/main" id="{D0CAAC68-E266-4744-A0B2-72CAA9A1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D1880271-E56A-9B46-A3DB-E28C05CB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92A4A130-5551-9C47-8CF3-770B9316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5E5A4430-6FC0-1145-A5E3-0F64EF01A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7413" name="AutoShape 7">
            <a:extLst>
              <a:ext uri="{FF2B5EF4-FFF2-40B4-BE49-F238E27FC236}">
                <a16:creationId xmlns:a16="http://schemas.microsoft.com/office/drawing/2014/main" id="{BAA02ED9-E6FD-014F-BCC7-7C2AFE8A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481F4933-9E1A-9043-99D0-1324E1C7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7415" name="Text Box 10">
            <a:extLst>
              <a:ext uri="{FF2B5EF4-FFF2-40B4-BE49-F238E27FC236}">
                <a16:creationId xmlns:a16="http://schemas.microsoft.com/office/drawing/2014/main" id="{2C25185D-2146-724E-B604-9492173B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7416" name="Text Box 11">
            <a:extLst>
              <a:ext uri="{FF2B5EF4-FFF2-40B4-BE49-F238E27FC236}">
                <a16:creationId xmlns:a16="http://schemas.microsoft.com/office/drawing/2014/main" id="{B21EB663-FA4B-F144-854C-B40FA7ED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7417" name="Rectangle 3">
            <a:extLst>
              <a:ext uri="{FF2B5EF4-FFF2-40B4-BE49-F238E27FC236}">
                <a16:creationId xmlns:a16="http://schemas.microsoft.com/office/drawing/2014/main" id="{A4C2AC64-B7C0-084F-B320-935DEC5A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152488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>
            <a:extLst>
              <a:ext uri="{FF2B5EF4-FFF2-40B4-BE49-F238E27FC236}">
                <a16:creationId xmlns:a16="http://schemas.microsoft.com/office/drawing/2014/main" id="{A6BC504A-A918-ED43-8851-727416A83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90800"/>
            <a:ext cx="48402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2">
            <a:extLst>
              <a:ext uri="{FF2B5EF4-FFF2-40B4-BE49-F238E27FC236}">
                <a16:creationId xmlns:a16="http://schemas.microsoft.com/office/drawing/2014/main" id="{0FBAC080-5839-E140-83DE-252ABCD5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sp>
        <p:nvSpPr>
          <p:cNvPr id="75779" name="Oval 5">
            <a:extLst>
              <a:ext uri="{FF2B5EF4-FFF2-40B4-BE49-F238E27FC236}">
                <a16:creationId xmlns:a16="http://schemas.microsoft.com/office/drawing/2014/main" id="{50515666-42F6-EF42-9303-5B15A9F5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5780" name="Picture 6">
            <a:extLst>
              <a:ext uri="{FF2B5EF4-FFF2-40B4-BE49-F238E27FC236}">
                <a16:creationId xmlns:a16="http://schemas.microsoft.com/office/drawing/2014/main" id="{919601A0-E189-8E49-B908-A859BC12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590800"/>
            <a:ext cx="3689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78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5">
            <a:extLst>
              <a:ext uri="{FF2B5EF4-FFF2-40B4-BE49-F238E27FC236}">
                <a16:creationId xmlns:a16="http://schemas.microsoft.com/office/drawing/2014/main" id="{CD4FDDE7-19F8-114B-A2CC-161670D7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90800"/>
            <a:ext cx="48402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59CAE765-5A43-CB41-B7DA-D8C6CF20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sp>
        <p:nvSpPr>
          <p:cNvPr id="76803" name="Oval 5">
            <a:extLst>
              <a:ext uri="{FF2B5EF4-FFF2-40B4-BE49-F238E27FC236}">
                <a16:creationId xmlns:a16="http://schemas.microsoft.com/office/drawing/2014/main" id="{B59316BD-9637-4E47-8BC4-DA27EB6D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6804" name="Picture 6">
            <a:extLst>
              <a:ext uri="{FF2B5EF4-FFF2-40B4-BE49-F238E27FC236}">
                <a16:creationId xmlns:a16="http://schemas.microsoft.com/office/drawing/2014/main" id="{DA95101B-A1E7-424E-A1EE-F33F95DF5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590800"/>
            <a:ext cx="3689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Oval 5">
            <a:extLst>
              <a:ext uri="{FF2B5EF4-FFF2-40B4-BE49-F238E27FC236}">
                <a16:creationId xmlns:a16="http://schemas.microsoft.com/office/drawing/2014/main" id="{85D5BD5E-93AF-7146-B806-B21B4CE8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6" name="Text Box 8">
            <a:extLst>
              <a:ext uri="{FF2B5EF4-FFF2-40B4-BE49-F238E27FC236}">
                <a16:creationId xmlns:a16="http://schemas.microsoft.com/office/drawing/2014/main" id="{EA873A2F-4236-1A41-BB78-97DDDA47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800">
                <a:solidFill>
                  <a:srgbClr val="FF0000"/>
                </a:solidFill>
              </a:rPr>
              <a:t>“</a:t>
            </a:r>
            <a:r>
              <a:rPr lang="en-US" altLang="ja-JP" sz="2800">
                <a:solidFill>
                  <a:srgbClr val="FF0000"/>
                </a:solidFill>
              </a:rPr>
              <a:t>breaks</a:t>
            </a:r>
            <a:r>
              <a:rPr lang="ja-JP" altLang="en-US" sz="2800">
                <a:solidFill>
                  <a:srgbClr val="FF0000"/>
                </a:solidFill>
              </a:rPr>
              <a:t>”</a:t>
            </a:r>
            <a:r>
              <a:rPr lang="en-US" altLang="ja-JP" sz="2800">
                <a:solidFill>
                  <a:srgbClr val="FF0000"/>
                </a:solidFill>
              </a:rPr>
              <a:t> the probe sequence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232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BFAF8495-E5EE-B30D-A492-3B779366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16A76FA7-A564-BAA3-0C8A-008E2C3FD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E247F-19FC-54CC-D546-CE24C720A0F6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61415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15925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 dirty="0">
              <a:highlight>
                <a:srgbClr val="FF0000"/>
              </a:highlight>
            </a:endParaRPr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BFAF8495-E5EE-B30D-A492-3B779366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16A76FA7-A564-BAA3-0C8A-008E2C3FD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1F0C8-50DD-691B-6E4B-728F8DEE9579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428635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5B7B7-8603-9D45-0F27-0BA017AD5BDB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48611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48D80-B7FD-1794-FF3D-2A685B7B3041}"/>
              </a:ext>
            </a:extLst>
          </p:cNvPr>
          <p:cNvSpPr txBox="1"/>
          <p:nvPr/>
        </p:nvSpPr>
        <p:spPr>
          <a:xfrm>
            <a:off x="2009421" y="3165806"/>
            <a:ext cx="595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  Now if we search for k we’ll mistakenly think it’s not there! </a:t>
            </a:r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9DDBE9DD-0C9F-69A0-45B0-7F37698A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8BAFC45C-9AAE-B281-20E1-D21E0489D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D83E-3C10-C310-4D8D-D7CF1709036D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368408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69D69915-9B5C-DF47-9BDA-6D11E3986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delete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DBE17BA-466B-2849-9BFD-29CAB5D8B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Two options: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mark node as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(rather than null)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modify search procedure to continue looking if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node is seen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modify insert procedure to fill in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entries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increases search times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a lot of deleting will happen, use chaining</a:t>
            </a:r>
          </a:p>
        </p:txBody>
      </p:sp>
    </p:spTree>
    <p:extLst>
      <p:ext uri="{BB962C8B-B14F-4D97-AF65-F5344CB8AC3E}">
        <p14:creationId xmlns:p14="http://schemas.microsoft.com/office/powerpoint/2010/main" val="9996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581AE64-3003-3C40-A8B2-68F799D9E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Probing schemes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165213F-5F95-EF4B-B1AB-FE16395C6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Linear probing – if a collision occurs, go to the next slot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h(k,i) = (h(k) + i) mod m</a:t>
            </a:r>
          </a:p>
          <a:p>
            <a:pPr lvl="1" eaLnBrk="1" hangingPunct="1"/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Does it meet our requirement that it visits every slot?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example, m = 7 and h(k) = 4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2A9650E3-A465-6D4A-872B-37DC564BD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h(k,0) = 4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F5FD2E72-6409-764F-BAF0-2BF32097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h(k,1) = 5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B4B69B36-9098-F643-98B8-4B879F13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h(k,2) = 6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B0989822-FEF3-E746-90DE-C437BEEB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10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h(k,3) = 0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77684B4A-86E6-7944-B877-08B711D0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h(k,3) = 1</a:t>
            </a:r>
          </a:p>
        </p:txBody>
      </p:sp>
    </p:spTree>
    <p:extLst>
      <p:ext uri="{BB962C8B-B14F-4D97-AF65-F5344CB8AC3E}">
        <p14:creationId xmlns:p14="http://schemas.microsoft.com/office/powerpoint/2010/main" val="22057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F94D156-3624-DE46-86C2-9886950D2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79874" name="Group 4">
            <a:extLst>
              <a:ext uri="{FF2B5EF4-FFF2-40B4-BE49-F238E27FC236}">
                <a16:creationId xmlns:a16="http://schemas.microsoft.com/office/drawing/2014/main" id="{FED8C359-1648-6D4F-8967-5F58A949A0A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79884" name="Rectangle 5">
              <a:extLst>
                <a:ext uri="{FF2B5EF4-FFF2-40B4-BE49-F238E27FC236}">
                  <a16:creationId xmlns:a16="http://schemas.microsoft.com/office/drawing/2014/main" id="{AA36BDE4-0084-294D-BA60-5D6C35D3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9885" name="Line 6">
              <a:extLst>
                <a:ext uri="{FF2B5EF4-FFF2-40B4-BE49-F238E27FC236}">
                  <a16:creationId xmlns:a16="http://schemas.microsoft.com/office/drawing/2014/main" id="{CD4C645B-B1A6-1743-8A33-46571FE31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Line 7">
              <a:extLst>
                <a:ext uri="{FF2B5EF4-FFF2-40B4-BE49-F238E27FC236}">
                  <a16:creationId xmlns:a16="http://schemas.microsoft.com/office/drawing/2014/main" id="{D781DE19-C3A6-C045-B7F0-62C88B14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Line 8">
              <a:extLst>
                <a:ext uri="{FF2B5EF4-FFF2-40B4-BE49-F238E27FC236}">
                  <a16:creationId xmlns:a16="http://schemas.microsoft.com/office/drawing/2014/main" id="{73ED8D3A-FB93-C14D-9DE6-60699EABF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Line 9">
              <a:extLst>
                <a:ext uri="{FF2B5EF4-FFF2-40B4-BE49-F238E27FC236}">
                  <a16:creationId xmlns:a16="http://schemas.microsoft.com/office/drawing/2014/main" id="{CC067C21-D979-4444-A274-B512D27A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10">
              <a:extLst>
                <a:ext uri="{FF2B5EF4-FFF2-40B4-BE49-F238E27FC236}">
                  <a16:creationId xmlns:a16="http://schemas.microsoft.com/office/drawing/2014/main" id="{297EB78C-83DD-6F4D-8404-6A5009A6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11">
              <a:extLst>
                <a:ext uri="{FF2B5EF4-FFF2-40B4-BE49-F238E27FC236}">
                  <a16:creationId xmlns:a16="http://schemas.microsoft.com/office/drawing/2014/main" id="{A2D18B26-D7D8-1344-BEB9-6691291D5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Line 12">
              <a:extLst>
                <a:ext uri="{FF2B5EF4-FFF2-40B4-BE49-F238E27FC236}">
                  <a16:creationId xmlns:a16="http://schemas.microsoft.com/office/drawing/2014/main" id="{62449DC9-BBD9-874F-B233-E238515E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Line 13">
              <a:extLst>
                <a:ext uri="{FF2B5EF4-FFF2-40B4-BE49-F238E27FC236}">
                  <a16:creationId xmlns:a16="http://schemas.microsoft.com/office/drawing/2014/main" id="{A9BC0C0D-F8CD-4F40-BE37-5CD86E1CE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14">
              <a:extLst>
                <a:ext uri="{FF2B5EF4-FFF2-40B4-BE49-F238E27FC236}">
                  <a16:creationId xmlns:a16="http://schemas.microsoft.com/office/drawing/2014/main" id="{B281FE25-12BF-E941-8F3E-87BEE9EDD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15">
              <a:extLst>
                <a:ext uri="{FF2B5EF4-FFF2-40B4-BE49-F238E27FC236}">
                  <a16:creationId xmlns:a16="http://schemas.microsoft.com/office/drawing/2014/main" id="{A719A344-E6D8-D14F-90EE-4D067AA8E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16">
              <a:extLst>
                <a:ext uri="{FF2B5EF4-FFF2-40B4-BE49-F238E27FC236}">
                  <a16:creationId xmlns:a16="http://schemas.microsoft.com/office/drawing/2014/main" id="{7338C074-E5A7-F64F-8F94-F87D9D67C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17">
              <a:extLst>
                <a:ext uri="{FF2B5EF4-FFF2-40B4-BE49-F238E27FC236}">
                  <a16:creationId xmlns:a16="http://schemas.microsoft.com/office/drawing/2014/main" id="{4CA37200-BA29-DF4C-8994-E5F1D523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18">
              <a:extLst>
                <a:ext uri="{FF2B5EF4-FFF2-40B4-BE49-F238E27FC236}">
                  <a16:creationId xmlns:a16="http://schemas.microsoft.com/office/drawing/2014/main" id="{C5E8AB7D-89FC-BE4A-AEED-A3F0B6DB0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19">
              <a:extLst>
                <a:ext uri="{FF2B5EF4-FFF2-40B4-BE49-F238E27FC236}">
                  <a16:creationId xmlns:a16="http://schemas.microsoft.com/office/drawing/2014/main" id="{53A339EE-84E7-D144-B580-79E311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5" name="Text Box 20">
            <a:extLst>
              <a:ext uri="{FF2B5EF4-FFF2-40B4-BE49-F238E27FC236}">
                <a16:creationId xmlns:a16="http://schemas.microsoft.com/office/drawing/2014/main" id="{2563221E-6B93-B046-B65C-1C02C9EB5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0)</a:t>
            </a:r>
          </a:p>
        </p:txBody>
      </p:sp>
      <p:sp>
        <p:nvSpPr>
          <p:cNvPr id="79876" name="Rectangle 21">
            <a:extLst>
              <a:ext uri="{FF2B5EF4-FFF2-40B4-BE49-F238E27FC236}">
                <a16:creationId xmlns:a16="http://schemas.microsoft.com/office/drawing/2014/main" id="{4FA3A606-1F26-8648-B76F-6732B469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7" name="Rectangle 22">
            <a:extLst>
              <a:ext uri="{FF2B5EF4-FFF2-40B4-BE49-F238E27FC236}">
                <a16:creationId xmlns:a16="http://schemas.microsoft.com/office/drawing/2014/main" id="{11C89EAA-207C-E54D-B56D-D7E0CD4E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8" name="Rectangle 25">
            <a:extLst>
              <a:ext uri="{FF2B5EF4-FFF2-40B4-BE49-F238E27FC236}">
                <a16:creationId xmlns:a16="http://schemas.microsoft.com/office/drawing/2014/main" id="{D83E2907-5CFD-1543-93B2-A04D4FCB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9" name="Rectangle 26">
            <a:extLst>
              <a:ext uri="{FF2B5EF4-FFF2-40B4-BE49-F238E27FC236}">
                <a16:creationId xmlns:a16="http://schemas.microsoft.com/office/drawing/2014/main" id="{AA3D78F8-5758-374D-B372-124D645D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0" name="Rectangle 27">
            <a:extLst>
              <a:ext uri="{FF2B5EF4-FFF2-40B4-BE49-F238E27FC236}">
                <a16:creationId xmlns:a16="http://schemas.microsoft.com/office/drawing/2014/main" id="{0E238E41-8FBF-2749-BCBE-708BF1B2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1" name="Rectangle 28">
            <a:extLst>
              <a:ext uri="{FF2B5EF4-FFF2-40B4-BE49-F238E27FC236}">
                <a16:creationId xmlns:a16="http://schemas.microsoft.com/office/drawing/2014/main" id="{FFA7D894-B576-9343-92AC-5536139A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2" name="Rectangle 29">
            <a:extLst>
              <a:ext uri="{FF2B5EF4-FFF2-40B4-BE49-F238E27FC236}">
                <a16:creationId xmlns:a16="http://schemas.microsoft.com/office/drawing/2014/main" id="{3EE7D173-78F0-F24C-BF10-E9356B0E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3" name="Line 30">
            <a:extLst>
              <a:ext uri="{FF2B5EF4-FFF2-40B4-BE49-F238E27FC236}">
                <a16:creationId xmlns:a16="http://schemas.microsoft.com/office/drawing/2014/main" id="{25B86F3D-DAB8-B54F-93E2-F47A85B47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3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C47E7BC-BB81-F041-9115-95D8F2A0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A20CE928-2124-8A48-8A47-8A5CC4DBC25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0908" name="Rectangle 4">
              <a:extLst>
                <a:ext uri="{FF2B5EF4-FFF2-40B4-BE49-F238E27FC236}">
                  <a16:creationId xmlns:a16="http://schemas.microsoft.com/office/drawing/2014/main" id="{6219A0E9-7036-7F42-8ADC-A17734D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0909" name="Line 5">
              <a:extLst>
                <a:ext uri="{FF2B5EF4-FFF2-40B4-BE49-F238E27FC236}">
                  <a16:creationId xmlns:a16="http://schemas.microsoft.com/office/drawing/2014/main" id="{C0479E27-5497-9A4C-BC9A-67C43E094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6">
              <a:extLst>
                <a:ext uri="{FF2B5EF4-FFF2-40B4-BE49-F238E27FC236}">
                  <a16:creationId xmlns:a16="http://schemas.microsoft.com/office/drawing/2014/main" id="{B8C1A0F8-0740-CD47-904B-A7D520599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">
              <a:extLst>
                <a:ext uri="{FF2B5EF4-FFF2-40B4-BE49-F238E27FC236}">
                  <a16:creationId xmlns:a16="http://schemas.microsoft.com/office/drawing/2014/main" id="{A07CB4EE-5FE0-ED49-ADBA-D0A7353A5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8">
              <a:extLst>
                <a:ext uri="{FF2B5EF4-FFF2-40B4-BE49-F238E27FC236}">
                  <a16:creationId xmlns:a16="http://schemas.microsoft.com/office/drawing/2014/main" id="{6DBEF637-90F1-7744-A3FF-F9A42E9B4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9">
              <a:extLst>
                <a:ext uri="{FF2B5EF4-FFF2-40B4-BE49-F238E27FC236}">
                  <a16:creationId xmlns:a16="http://schemas.microsoft.com/office/drawing/2014/main" id="{39CB7880-D568-2F47-8685-C12E10547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Line 10">
              <a:extLst>
                <a:ext uri="{FF2B5EF4-FFF2-40B4-BE49-F238E27FC236}">
                  <a16:creationId xmlns:a16="http://schemas.microsoft.com/office/drawing/2014/main" id="{31434246-E20B-5A44-91AF-C95F51EB5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Line 11">
              <a:extLst>
                <a:ext uri="{FF2B5EF4-FFF2-40B4-BE49-F238E27FC236}">
                  <a16:creationId xmlns:a16="http://schemas.microsoft.com/office/drawing/2014/main" id="{A574621A-3719-3443-B671-E7042AF4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2">
              <a:extLst>
                <a:ext uri="{FF2B5EF4-FFF2-40B4-BE49-F238E27FC236}">
                  <a16:creationId xmlns:a16="http://schemas.microsoft.com/office/drawing/2014/main" id="{86720961-B953-5E47-B187-83EA0B09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13">
              <a:extLst>
                <a:ext uri="{FF2B5EF4-FFF2-40B4-BE49-F238E27FC236}">
                  <a16:creationId xmlns:a16="http://schemas.microsoft.com/office/drawing/2014/main" id="{75A52AF9-CB0B-8B42-AD1C-7B99B9CE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14">
              <a:extLst>
                <a:ext uri="{FF2B5EF4-FFF2-40B4-BE49-F238E27FC236}">
                  <a16:creationId xmlns:a16="http://schemas.microsoft.com/office/drawing/2014/main" id="{A50D8AB6-9690-4C4E-803B-5AD24B3E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15">
              <a:extLst>
                <a:ext uri="{FF2B5EF4-FFF2-40B4-BE49-F238E27FC236}">
                  <a16:creationId xmlns:a16="http://schemas.microsoft.com/office/drawing/2014/main" id="{A7C93A87-61ED-0D4F-A47D-0DF4B81D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16">
              <a:extLst>
                <a:ext uri="{FF2B5EF4-FFF2-40B4-BE49-F238E27FC236}">
                  <a16:creationId xmlns:a16="http://schemas.microsoft.com/office/drawing/2014/main" id="{93DF22A5-3627-B042-A6BD-2D81AB979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17">
              <a:extLst>
                <a:ext uri="{FF2B5EF4-FFF2-40B4-BE49-F238E27FC236}">
                  <a16:creationId xmlns:a16="http://schemas.microsoft.com/office/drawing/2014/main" id="{8C62DE22-691A-8A49-8990-049FA6048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18">
              <a:extLst>
                <a:ext uri="{FF2B5EF4-FFF2-40B4-BE49-F238E27FC236}">
                  <a16:creationId xmlns:a16="http://schemas.microsoft.com/office/drawing/2014/main" id="{5D4BFBE6-5E1D-9742-AB5B-ECD65825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899" name="Text Box 19">
            <a:extLst>
              <a:ext uri="{FF2B5EF4-FFF2-40B4-BE49-F238E27FC236}">
                <a16:creationId xmlns:a16="http://schemas.microsoft.com/office/drawing/2014/main" id="{8BB44094-1590-EF49-97F7-C5C4C611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1)</a:t>
            </a:r>
          </a:p>
        </p:txBody>
      </p:sp>
      <p:sp>
        <p:nvSpPr>
          <p:cNvPr id="80900" name="Rectangle 20">
            <a:extLst>
              <a:ext uri="{FF2B5EF4-FFF2-40B4-BE49-F238E27FC236}">
                <a16:creationId xmlns:a16="http://schemas.microsoft.com/office/drawing/2014/main" id="{69F7211A-4C42-024C-9C58-97855E0E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1" name="Rectangle 21">
            <a:extLst>
              <a:ext uri="{FF2B5EF4-FFF2-40B4-BE49-F238E27FC236}">
                <a16:creationId xmlns:a16="http://schemas.microsoft.com/office/drawing/2014/main" id="{71D2B5EE-2D07-A34D-B533-E9B3CCE0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2" name="Rectangle 22">
            <a:extLst>
              <a:ext uri="{FF2B5EF4-FFF2-40B4-BE49-F238E27FC236}">
                <a16:creationId xmlns:a16="http://schemas.microsoft.com/office/drawing/2014/main" id="{3B824D14-D81D-EB48-BAFA-94AB22B4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3" name="Rectangle 23">
            <a:extLst>
              <a:ext uri="{FF2B5EF4-FFF2-40B4-BE49-F238E27FC236}">
                <a16:creationId xmlns:a16="http://schemas.microsoft.com/office/drawing/2014/main" id="{8A91EF9F-B303-C548-828D-440C9F11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4" name="Rectangle 24">
            <a:extLst>
              <a:ext uri="{FF2B5EF4-FFF2-40B4-BE49-F238E27FC236}">
                <a16:creationId xmlns:a16="http://schemas.microsoft.com/office/drawing/2014/main" id="{A07D33DF-2767-D246-807A-09FFE0CD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5" name="Rectangle 25">
            <a:extLst>
              <a:ext uri="{FF2B5EF4-FFF2-40B4-BE49-F238E27FC236}">
                <a16:creationId xmlns:a16="http://schemas.microsoft.com/office/drawing/2014/main" id="{3E193041-2226-F54C-8856-AEBC2242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6" name="Rectangle 26">
            <a:extLst>
              <a:ext uri="{FF2B5EF4-FFF2-40B4-BE49-F238E27FC236}">
                <a16:creationId xmlns:a16="http://schemas.microsoft.com/office/drawing/2014/main" id="{284FBBDE-0691-014B-8FD5-AF43E54B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7" name="Line 27">
            <a:extLst>
              <a:ext uri="{FF2B5EF4-FFF2-40B4-BE49-F238E27FC236}">
                <a16:creationId xmlns:a16="http://schemas.microsoft.com/office/drawing/2014/main" id="{E09FDAEC-4114-A24B-B726-105A1EF38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2">
            <a:extLst>
              <a:ext uri="{FF2B5EF4-FFF2-40B4-BE49-F238E27FC236}">
                <a16:creationId xmlns:a16="http://schemas.microsoft.com/office/drawing/2014/main" id="{FA76E99B-E703-E044-9640-D2E6379D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06E030F-B69C-484E-B2D3-E7FC1077D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CEBBD0A-2C85-5547-8092-54F0393A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9E0FFE71-FF3D-2048-9306-E7F2A49F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8437" name="AutoShape 7">
            <a:extLst>
              <a:ext uri="{FF2B5EF4-FFF2-40B4-BE49-F238E27FC236}">
                <a16:creationId xmlns:a16="http://schemas.microsoft.com/office/drawing/2014/main" id="{5C10CA25-A1C9-9843-91A2-31301FEF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146BEB0A-B577-2249-BAA9-CF841053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8439" name="Text Box 9">
            <a:extLst>
              <a:ext uri="{FF2B5EF4-FFF2-40B4-BE49-F238E27FC236}">
                <a16:creationId xmlns:a16="http://schemas.microsoft.com/office/drawing/2014/main" id="{80C22AD7-9102-664C-9290-608BB683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</a:t>
            </a:r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EE695A53-C015-0644-9DDB-39C808F4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1FDB7A12-73B6-1B40-840A-24FE374A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18442" name="Rectangle 3">
            <a:extLst>
              <a:ext uri="{FF2B5EF4-FFF2-40B4-BE49-F238E27FC236}">
                <a16:creationId xmlns:a16="http://schemas.microsoft.com/office/drawing/2014/main" id="{D9DC8433-34CC-F343-9D7F-FEEA71B8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30306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88879634-83EE-A349-9B3D-C0AE47B6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D477AAA8-991C-3B42-AD27-E1F2C6B107B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1932" name="Rectangle 4">
              <a:extLst>
                <a:ext uri="{FF2B5EF4-FFF2-40B4-BE49-F238E27FC236}">
                  <a16:creationId xmlns:a16="http://schemas.microsoft.com/office/drawing/2014/main" id="{31E3D463-DDC4-0644-9565-FEB1DE54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1933" name="Line 5">
              <a:extLst>
                <a:ext uri="{FF2B5EF4-FFF2-40B4-BE49-F238E27FC236}">
                  <a16:creationId xmlns:a16="http://schemas.microsoft.com/office/drawing/2014/main" id="{760C5D56-7201-6842-A8BE-34AD38245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6">
              <a:extLst>
                <a:ext uri="{FF2B5EF4-FFF2-40B4-BE49-F238E27FC236}">
                  <a16:creationId xmlns:a16="http://schemas.microsoft.com/office/drawing/2014/main" id="{569F1A61-69BA-5B4D-9910-667C69A08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7">
              <a:extLst>
                <a:ext uri="{FF2B5EF4-FFF2-40B4-BE49-F238E27FC236}">
                  <a16:creationId xmlns:a16="http://schemas.microsoft.com/office/drawing/2014/main" id="{473C46E5-EDA7-D044-A714-0907768A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8">
              <a:extLst>
                <a:ext uri="{FF2B5EF4-FFF2-40B4-BE49-F238E27FC236}">
                  <a16:creationId xmlns:a16="http://schemas.microsoft.com/office/drawing/2014/main" id="{FFA76FA1-F20C-0949-BC41-D957E02DD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9">
              <a:extLst>
                <a:ext uri="{FF2B5EF4-FFF2-40B4-BE49-F238E27FC236}">
                  <a16:creationId xmlns:a16="http://schemas.microsoft.com/office/drawing/2014/main" id="{BD7640D2-7243-CF4E-A6A6-65F64C06B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10">
              <a:extLst>
                <a:ext uri="{FF2B5EF4-FFF2-40B4-BE49-F238E27FC236}">
                  <a16:creationId xmlns:a16="http://schemas.microsoft.com/office/drawing/2014/main" id="{BEA5C41B-556D-1343-9E96-9C81D816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1">
              <a:extLst>
                <a:ext uri="{FF2B5EF4-FFF2-40B4-BE49-F238E27FC236}">
                  <a16:creationId xmlns:a16="http://schemas.microsoft.com/office/drawing/2014/main" id="{CB2ED5EE-B75F-BA4E-8996-42169DD53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12">
              <a:extLst>
                <a:ext uri="{FF2B5EF4-FFF2-40B4-BE49-F238E27FC236}">
                  <a16:creationId xmlns:a16="http://schemas.microsoft.com/office/drawing/2014/main" id="{CFF67971-E265-134E-80BE-0BE4E3604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3">
              <a:extLst>
                <a:ext uri="{FF2B5EF4-FFF2-40B4-BE49-F238E27FC236}">
                  <a16:creationId xmlns:a16="http://schemas.microsoft.com/office/drawing/2014/main" id="{6E0A9CCE-39F5-0840-9D05-D153E7BB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14">
              <a:extLst>
                <a:ext uri="{FF2B5EF4-FFF2-40B4-BE49-F238E27FC236}">
                  <a16:creationId xmlns:a16="http://schemas.microsoft.com/office/drawing/2014/main" id="{98EFFD4C-6021-A84F-AEA9-F94BEAC9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15">
              <a:extLst>
                <a:ext uri="{FF2B5EF4-FFF2-40B4-BE49-F238E27FC236}">
                  <a16:creationId xmlns:a16="http://schemas.microsoft.com/office/drawing/2014/main" id="{C2E1CEB3-EBE4-BB49-844D-7951E1C1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Line 16">
              <a:extLst>
                <a:ext uri="{FF2B5EF4-FFF2-40B4-BE49-F238E27FC236}">
                  <a16:creationId xmlns:a16="http://schemas.microsoft.com/office/drawing/2014/main" id="{D499594B-0514-B74B-A9A2-9D0287A9E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17">
              <a:extLst>
                <a:ext uri="{FF2B5EF4-FFF2-40B4-BE49-F238E27FC236}">
                  <a16:creationId xmlns:a16="http://schemas.microsoft.com/office/drawing/2014/main" id="{7EC446C5-BEA0-D540-983A-A424DC69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18">
              <a:extLst>
                <a:ext uri="{FF2B5EF4-FFF2-40B4-BE49-F238E27FC236}">
                  <a16:creationId xmlns:a16="http://schemas.microsoft.com/office/drawing/2014/main" id="{0D78FD75-A60A-1648-844C-3A7A4F6AF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3" name="Text Box 19">
            <a:extLst>
              <a:ext uri="{FF2B5EF4-FFF2-40B4-BE49-F238E27FC236}">
                <a16:creationId xmlns:a16="http://schemas.microsoft.com/office/drawing/2014/main" id="{BD8130F8-AF58-0547-9577-8655B1B9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2)</a:t>
            </a:r>
          </a:p>
        </p:txBody>
      </p:sp>
      <p:sp>
        <p:nvSpPr>
          <p:cNvPr id="81924" name="Rectangle 20">
            <a:extLst>
              <a:ext uri="{FF2B5EF4-FFF2-40B4-BE49-F238E27FC236}">
                <a16:creationId xmlns:a16="http://schemas.microsoft.com/office/drawing/2014/main" id="{53BE5CFD-CD2F-A34E-96CD-00FF756A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5" name="Rectangle 21">
            <a:extLst>
              <a:ext uri="{FF2B5EF4-FFF2-40B4-BE49-F238E27FC236}">
                <a16:creationId xmlns:a16="http://schemas.microsoft.com/office/drawing/2014/main" id="{128CAE13-5D26-174D-820E-ED2C0AD7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6" name="Rectangle 22">
            <a:extLst>
              <a:ext uri="{FF2B5EF4-FFF2-40B4-BE49-F238E27FC236}">
                <a16:creationId xmlns:a16="http://schemas.microsoft.com/office/drawing/2014/main" id="{E5E7FA04-5366-154E-81BD-DC9167AA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7" name="Rectangle 23">
            <a:extLst>
              <a:ext uri="{FF2B5EF4-FFF2-40B4-BE49-F238E27FC236}">
                <a16:creationId xmlns:a16="http://schemas.microsoft.com/office/drawing/2014/main" id="{0E6F887F-DA3E-0D48-801D-C0373746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8" name="Rectangle 24">
            <a:extLst>
              <a:ext uri="{FF2B5EF4-FFF2-40B4-BE49-F238E27FC236}">
                <a16:creationId xmlns:a16="http://schemas.microsoft.com/office/drawing/2014/main" id="{30D69A46-E5BB-F848-AC8D-176215A3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9" name="Rectangle 25">
            <a:extLst>
              <a:ext uri="{FF2B5EF4-FFF2-40B4-BE49-F238E27FC236}">
                <a16:creationId xmlns:a16="http://schemas.microsoft.com/office/drawing/2014/main" id="{D3BC7972-BE0E-6E45-83F0-90036C09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0" name="Rectangle 26">
            <a:extLst>
              <a:ext uri="{FF2B5EF4-FFF2-40B4-BE49-F238E27FC236}">
                <a16:creationId xmlns:a16="http://schemas.microsoft.com/office/drawing/2014/main" id="{EFA07E10-B5DF-BF43-9D1F-C9B47E29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1" name="Line 27">
            <a:extLst>
              <a:ext uri="{FF2B5EF4-FFF2-40B4-BE49-F238E27FC236}">
                <a16:creationId xmlns:a16="http://schemas.microsoft.com/office/drawing/2014/main" id="{4D50F2AC-82DF-2E43-8728-3DF587270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2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6F3B1ADD-57A3-E448-8F96-73DD5047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C426DE74-9536-5C49-8D38-36EB4D0B00A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2956" name="Rectangle 4">
              <a:extLst>
                <a:ext uri="{FF2B5EF4-FFF2-40B4-BE49-F238E27FC236}">
                  <a16:creationId xmlns:a16="http://schemas.microsoft.com/office/drawing/2014/main" id="{708B57F1-154F-3240-B957-917DB46D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2957" name="Line 5">
              <a:extLst>
                <a:ext uri="{FF2B5EF4-FFF2-40B4-BE49-F238E27FC236}">
                  <a16:creationId xmlns:a16="http://schemas.microsoft.com/office/drawing/2014/main" id="{2EC5404A-464A-F448-96DF-282212C90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6">
              <a:extLst>
                <a:ext uri="{FF2B5EF4-FFF2-40B4-BE49-F238E27FC236}">
                  <a16:creationId xmlns:a16="http://schemas.microsoft.com/office/drawing/2014/main" id="{27700CFB-BB5E-1142-BF44-E99D8312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7">
              <a:extLst>
                <a:ext uri="{FF2B5EF4-FFF2-40B4-BE49-F238E27FC236}">
                  <a16:creationId xmlns:a16="http://schemas.microsoft.com/office/drawing/2014/main" id="{521ACBFE-922A-1F47-AA9F-789999D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8">
              <a:extLst>
                <a:ext uri="{FF2B5EF4-FFF2-40B4-BE49-F238E27FC236}">
                  <a16:creationId xmlns:a16="http://schemas.microsoft.com/office/drawing/2014/main" id="{4027ACE6-D70E-B345-9116-EC193009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Line 9">
              <a:extLst>
                <a:ext uri="{FF2B5EF4-FFF2-40B4-BE49-F238E27FC236}">
                  <a16:creationId xmlns:a16="http://schemas.microsoft.com/office/drawing/2014/main" id="{6DF3B81D-E216-DF47-9128-74BE29DC0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10">
              <a:extLst>
                <a:ext uri="{FF2B5EF4-FFF2-40B4-BE49-F238E27FC236}">
                  <a16:creationId xmlns:a16="http://schemas.microsoft.com/office/drawing/2014/main" id="{B3BD1729-EC2C-2942-A736-3881F0E63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3" name="Line 11">
              <a:extLst>
                <a:ext uri="{FF2B5EF4-FFF2-40B4-BE49-F238E27FC236}">
                  <a16:creationId xmlns:a16="http://schemas.microsoft.com/office/drawing/2014/main" id="{88106EB0-1FCF-D242-B5E6-C739B7DF0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Line 12">
              <a:extLst>
                <a:ext uri="{FF2B5EF4-FFF2-40B4-BE49-F238E27FC236}">
                  <a16:creationId xmlns:a16="http://schemas.microsoft.com/office/drawing/2014/main" id="{331436FA-936D-4646-940D-63A6CCD2E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Line 13">
              <a:extLst>
                <a:ext uri="{FF2B5EF4-FFF2-40B4-BE49-F238E27FC236}">
                  <a16:creationId xmlns:a16="http://schemas.microsoft.com/office/drawing/2014/main" id="{FAADDE55-0D36-F743-A94F-B0CFA6501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14">
              <a:extLst>
                <a:ext uri="{FF2B5EF4-FFF2-40B4-BE49-F238E27FC236}">
                  <a16:creationId xmlns:a16="http://schemas.microsoft.com/office/drawing/2014/main" id="{D51564F9-79F3-BF4F-8AB6-C5A845149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5">
              <a:extLst>
                <a:ext uri="{FF2B5EF4-FFF2-40B4-BE49-F238E27FC236}">
                  <a16:creationId xmlns:a16="http://schemas.microsoft.com/office/drawing/2014/main" id="{F8D62731-2E0A-6546-BC21-C67FCBEB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6">
              <a:extLst>
                <a:ext uri="{FF2B5EF4-FFF2-40B4-BE49-F238E27FC236}">
                  <a16:creationId xmlns:a16="http://schemas.microsoft.com/office/drawing/2014/main" id="{0B5CB855-E461-C64F-A780-F579ABF10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7">
              <a:extLst>
                <a:ext uri="{FF2B5EF4-FFF2-40B4-BE49-F238E27FC236}">
                  <a16:creationId xmlns:a16="http://schemas.microsoft.com/office/drawing/2014/main" id="{8EF7081F-22C9-0642-8F17-8A3AA6C52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8">
              <a:extLst>
                <a:ext uri="{FF2B5EF4-FFF2-40B4-BE49-F238E27FC236}">
                  <a16:creationId xmlns:a16="http://schemas.microsoft.com/office/drawing/2014/main" id="{A5DA24AB-CDE6-7347-9C31-04B8D1F3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7" name="Text Box 19">
            <a:extLst>
              <a:ext uri="{FF2B5EF4-FFF2-40B4-BE49-F238E27FC236}">
                <a16:creationId xmlns:a16="http://schemas.microsoft.com/office/drawing/2014/main" id="{DC1D4CA4-99DA-0A46-AA14-C80350F2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2948" name="Rectangle 20">
            <a:extLst>
              <a:ext uri="{FF2B5EF4-FFF2-40B4-BE49-F238E27FC236}">
                <a16:creationId xmlns:a16="http://schemas.microsoft.com/office/drawing/2014/main" id="{DD401469-6337-F44B-967E-99855BD8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49" name="Rectangle 21">
            <a:extLst>
              <a:ext uri="{FF2B5EF4-FFF2-40B4-BE49-F238E27FC236}">
                <a16:creationId xmlns:a16="http://schemas.microsoft.com/office/drawing/2014/main" id="{81EB8A3B-2430-FB44-AEBE-44BF64BF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0" name="Rectangle 22">
            <a:extLst>
              <a:ext uri="{FF2B5EF4-FFF2-40B4-BE49-F238E27FC236}">
                <a16:creationId xmlns:a16="http://schemas.microsoft.com/office/drawing/2014/main" id="{8E312286-A489-9040-AA4B-B8D880AA6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1" name="Rectangle 23">
            <a:extLst>
              <a:ext uri="{FF2B5EF4-FFF2-40B4-BE49-F238E27FC236}">
                <a16:creationId xmlns:a16="http://schemas.microsoft.com/office/drawing/2014/main" id="{ED9F4413-629E-414D-9989-61CD1824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2" name="Rectangle 24">
            <a:extLst>
              <a:ext uri="{FF2B5EF4-FFF2-40B4-BE49-F238E27FC236}">
                <a16:creationId xmlns:a16="http://schemas.microsoft.com/office/drawing/2014/main" id="{EA3D8FF4-0C67-7142-8CC6-ED4C745B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3" name="Rectangle 25">
            <a:extLst>
              <a:ext uri="{FF2B5EF4-FFF2-40B4-BE49-F238E27FC236}">
                <a16:creationId xmlns:a16="http://schemas.microsoft.com/office/drawing/2014/main" id="{7DA526E0-1ABC-E648-B0AF-880BEB90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4" name="Rectangle 26">
            <a:extLst>
              <a:ext uri="{FF2B5EF4-FFF2-40B4-BE49-F238E27FC236}">
                <a16:creationId xmlns:a16="http://schemas.microsoft.com/office/drawing/2014/main" id="{E8234E61-0479-924A-A459-28C8CEE1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5" name="Line 27">
            <a:extLst>
              <a:ext uri="{FF2B5EF4-FFF2-40B4-BE49-F238E27FC236}">
                <a16:creationId xmlns:a16="http://schemas.microsoft.com/office/drawing/2014/main" id="{E7A600AB-EA1A-564F-8ADE-5DD125D7F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7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CA618D78-715D-2E44-9670-ED5DDD2E5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84099FAC-670C-B146-B02A-7D335C73125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3980" name="Rectangle 4">
              <a:extLst>
                <a:ext uri="{FF2B5EF4-FFF2-40B4-BE49-F238E27FC236}">
                  <a16:creationId xmlns:a16="http://schemas.microsoft.com/office/drawing/2014/main" id="{E2F6DB02-7A0B-1343-83E9-B8579A18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981" name="Line 5">
              <a:extLst>
                <a:ext uri="{FF2B5EF4-FFF2-40B4-BE49-F238E27FC236}">
                  <a16:creationId xmlns:a16="http://schemas.microsoft.com/office/drawing/2014/main" id="{64B290DA-3715-3045-9065-C5D98BB94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6">
              <a:extLst>
                <a:ext uri="{FF2B5EF4-FFF2-40B4-BE49-F238E27FC236}">
                  <a16:creationId xmlns:a16="http://schemas.microsoft.com/office/drawing/2014/main" id="{E79C38FE-7F8F-2449-B8B4-E00266424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7">
              <a:extLst>
                <a:ext uri="{FF2B5EF4-FFF2-40B4-BE49-F238E27FC236}">
                  <a16:creationId xmlns:a16="http://schemas.microsoft.com/office/drawing/2014/main" id="{FDAB395C-E957-5744-A23B-C9D838700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8">
              <a:extLst>
                <a:ext uri="{FF2B5EF4-FFF2-40B4-BE49-F238E27FC236}">
                  <a16:creationId xmlns:a16="http://schemas.microsoft.com/office/drawing/2014/main" id="{579AFF45-73EA-D14E-A075-09AF70A7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9">
              <a:extLst>
                <a:ext uri="{FF2B5EF4-FFF2-40B4-BE49-F238E27FC236}">
                  <a16:creationId xmlns:a16="http://schemas.microsoft.com/office/drawing/2014/main" id="{A9251387-4551-E54B-B36B-594BE8D0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0">
              <a:extLst>
                <a:ext uri="{FF2B5EF4-FFF2-40B4-BE49-F238E27FC236}">
                  <a16:creationId xmlns:a16="http://schemas.microsoft.com/office/drawing/2014/main" id="{12B3145E-2B49-A047-800A-44FCE726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1">
              <a:extLst>
                <a:ext uri="{FF2B5EF4-FFF2-40B4-BE49-F238E27FC236}">
                  <a16:creationId xmlns:a16="http://schemas.microsoft.com/office/drawing/2014/main" id="{EA8D556D-D985-0348-810E-B32D2EEB9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12">
              <a:extLst>
                <a:ext uri="{FF2B5EF4-FFF2-40B4-BE49-F238E27FC236}">
                  <a16:creationId xmlns:a16="http://schemas.microsoft.com/office/drawing/2014/main" id="{D199F76A-D82D-C34A-8199-02149A9CF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13">
              <a:extLst>
                <a:ext uri="{FF2B5EF4-FFF2-40B4-BE49-F238E27FC236}">
                  <a16:creationId xmlns:a16="http://schemas.microsoft.com/office/drawing/2014/main" id="{EB299C3C-37FE-6045-9AB6-240D74126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4">
              <a:extLst>
                <a:ext uri="{FF2B5EF4-FFF2-40B4-BE49-F238E27FC236}">
                  <a16:creationId xmlns:a16="http://schemas.microsoft.com/office/drawing/2014/main" id="{565B7066-A5FB-3C4C-83E7-9208DA51D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15">
              <a:extLst>
                <a:ext uri="{FF2B5EF4-FFF2-40B4-BE49-F238E27FC236}">
                  <a16:creationId xmlns:a16="http://schemas.microsoft.com/office/drawing/2014/main" id="{427E5CAF-337A-9E4A-9D63-4D4083C2E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16">
              <a:extLst>
                <a:ext uri="{FF2B5EF4-FFF2-40B4-BE49-F238E27FC236}">
                  <a16:creationId xmlns:a16="http://schemas.microsoft.com/office/drawing/2014/main" id="{9F74D470-2A76-EC40-8E12-6720AE2E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17">
              <a:extLst>
                <a:ext uri="{FF2B5EF4-FFF2-40B4-BE49-F238E27FC236}">
                  <a16:creationId xmlns:a16="http://schemas.microsoft.com/office/drawing/2014/main" id="{2BECEA65-D186-2142-AEF8-CB61AB43F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18">
              <a:extLst>
                <a:ext uri="{FF2B5EF4-FFF2-40B4-BE49-F238E27FC236}">
                  <a16:creationId xmlns:a16="http://schemas.microsoft.com/office/drawing/2014/main" id="{E9644D56-4023-F446-ADD6-61AF1B6B9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1" name="Text Box 19">
            <a:extLst>
              <a:ext uri="{FF2B5EF4-FFF2-40B4-BE49-F238E27FC236}">
                <a16:creationId xmlns:a16="http://schemas.microsoft.com/office/drawing/2014/main" id="{49EBDC57-A82B-7E46-B8C1-B28046E4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3972" name="Rectangle 20">
            <a:extLst>
              <a:ext uri="{FF2B5EF4-FFF2-40B4-BE49-F238E27FC236}">
                <a16:creationId xmlns:a16="http://schemas.microsoft.com/office/drawing/2014/main" id="{CDD1FB22-AFB9-C24D-A42A-249704C3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3" name="Rectangle 21">
            <a:extLst>
              <a:ext uri="{FF2B5EF4-FFF2-40B4-BE49-F238E27FC236}">
                <a16:creationId xmlns:a16="http://schemas.microsoft.com/office/drawing/2014/main" id="{25C74D91-E579-494B-A78F-64A76132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4" name="Rectangle 22">
            <a:extLst>
              <a:ext uri="{FF2B5EF4-FFF2-40B4-BE49-F238E27FC236}">
                <a16:creationId xmlns:a16="http://schemas.microsoft.com/office/drawing/2014/main" id="{05E62BEF-27D5-FD48-B771-A91BF5E8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5" name="Rectangle 23">
            <a:extLst>
              <a:ext uri="{FF2B5EF4-FFF2-40B4-BE49-F238E27FC236}">
                <a16:creationId xmlns:a16="http://schemas.microsoft.com/office/drawing/2014/main" id="{9C43FA44-1727-D542-B95A-73A921AB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6" name="Rectangle 24">
            <a:extLst>
              <a:ext uri="{FF2B5EF4-FFF2-40B4-BE49-F238E27FC236}">
                <a16:creationId xmlns:a16="http://schemas.microsoft.com/office/drawing/2014/main" id="{2407287D-1A4C-274A-B523-50DE7DD9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7" name="Rectangle 25">
            <a:extLst>
              <a:ext uri="{FF2B5EF4-FFF2-40B4-BE49-F238E27FC236}">
                <a16:creationId xmlns:a16="http://schemas.microsoft.com/office/drawing/2014/main" id="{F2239137-043D-3147-B839-65B44C10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8" name="Rectangle 26">
            <a:extLst>
              <a:ext uri="{FF2B5EF4-FFF2-40B4-BE49-F238E27FC236}">
                <a16:creationId xmlns:a16="http://schemas.microsoft.com/office/drawing/2014/main" id="{BB9A5D17-02AB-6349-9DC9-E2FAEDF9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9" name="Line 27">
            <a:extLst>
              <a:ext uri="{FF2B5EF4-FFF2-40B4-BE49-F238E27FC236}">
                <a16:creationId xmlns:a16="http://schemas.microsoft.com/office/drawing/2014/main" id="{3DD76FD7-E2C9-3947-9375-83A8DABEB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6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762299D-FE5F-B845-B6F2-9AD94D294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EB6A380-B2A8-ED4B-A104-94B77A86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Problem:</a:t>
            </a:r>
          </a:p>
          <a:p>
            <a:pPr marL="34290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primary clustering – long runs of occupied slots tend to build up and these tend to grow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A09ED75-4A3C-A549-AD51-7BCC18E08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81400"/>
            <a:ext cx="7391400" cy="0"/>
            <a:chOff x="528" y="2256"/>
            <a:chExt cx="4656" cy="0"/>
          </a:xfrm>
        </p:grpSpPr>
        <p:sp>
          <p:nvSpPr>
            <p:cNvPr id="85013" name="Line 4">
              <a:extLst>
                <a:ext uri="{FF2B5EF4-FFF2-40B4-BE49-F238E27FC236}">
                  <a16:creationId xmlns:a16="http://schemas.microsoft.com/office/drawing/2014/main" id="{EF87F6DA-1461-8142-9A99-4F226212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5">
              <a:extLst>
                <a:ext uri="{FF2B5EF4-FFF2-40B4-BE49-F238E27FC236}">
                  <a16:creationId xmlns:a16="http://schemas.microsoft.com/office/drawing/2014/main" id="{22B0A63B-4213-DF49-86D2-3F70C4C7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6">
              <a:extLst>
                <a:ext uri="{FF2B5EF4-FFF2-40B4-BE49-F238E27FC236}">
                  <a16:creationId xmlns:a16="http://schemas.microsoft.com/office/drawing/2014/main" id="{48D38D54-DF86-354D-B5FD-4740FB43D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7">
              <a:extLst>
                <a:ext uri="{FF2B5EF4-FFF2-40B4-BE49-F238E27FC236}">
                  <a16:creationId xmlns:a16="http://schemas.microsoft.com/office/drawing/2014/main" id="{CE7E42EB-FA92-0D49-BACE-73C32395F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8">
              <a:extLst>
                <a:ext uri="{FF2B5EF4-FFF2-40B4-BE49-F238E27FC236}">
                  <a16:creationId xmlns:a16="http://schemas.microsoft.com/office/drawing/2014/main" id="{688A5A7E-DB38-5046-90B2-02E2161B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06C2D4C6-8100-0642-B81E-B3097E2D88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76800"/>
            <a:ext cx="7391400" cy="0"/>
            <a:chOff x="528" y="2880"/>
            <a:chExt cx="4656" cy="0"/>
          </a:xfrm>
        </p:grpSpPr>
        <p:sp>
          <p:nvSpPr>
            <p:cNvPr id="85007" name="Line 11">
              <a:extLst>
                <a:ext uri="{FF2B5EF4-FFF2-40B4-BE49-F238E27FC236}">
                  <a16:creationId xmlns:a16="http://schemas.microsoft.com/office/drawing/2014/main" id="{C846192E-9BB5-5646-B12F-ABA217E8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2">
              <a:extLst>
                <a:ext uri="{FF2B5EF4-FFF2-40B4-BE49-F238E27FC236}">
                  <a16:creationId xmlns:a16="http://schemas.microsoft.com/office/drawing/2014/main" id="{2E39A74D-0D33-8141-96E9-4FBF74B3E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13">
              <a:extLst>
                <a:ext uri="{FF2B5EF4-FFF2-40B4-BE49-F238E27FC236}">
                  <a16:creationId xmlns:a16="http://schemas.microsoft.com/office/drawing/2014/main" id="{711D1A63-4BFC-0A46-B49C-8FD0B4F5E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4">
              <a:extLst>
                <a:ext uri="{FF2B5EF4-FFF2-40B4-BE49-F238E27FC236}">
                  <a16:creationId xmlns:a16="http://schemas.microsoft.com/office/drawing/2014/main" id="{2DCBB2F0-01FD-6D45-A995-1354F0F2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5">
              <a:extLst>
                <a:ext uri="{FF2B5EF4-FFF2-40B4-BE49-F238E27FC236}">
                  <a16:creationId xmlns:a16="http://schemas.microsoft.com/office/drawing/2014/main" id="{0DADA540-D556-DD4B-93BD-8C5515781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6">
              <a:extLst>
                <a:ext uri="{FF2B5EF4-FFF2-40B4-BE49-F238E27FC236}">
                  <a16:creationId xmlns:a16="http://schemas.microsoft.com/office/drawing/2014/main" id="{EBFA6E6E-9332-6F49-9BC6-CC1901B66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3F1761CC-AF74-8E45-A1BE-37DA72E54C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324600"/>
            <a:ext cx="7391400" cy="0"/>
            <a:chOff x="528" y="3456"/>
            <a:chExt cx="4656" cy="0"/>
          </a:xfrm>
        </p:grpSpPr>
        <p:sp>
          <p:nvSpPr>
            <p:cNvPr id="85001" name="Line 19">
              <a:extLst>
                <a:ext uri="{FF2B5EF4-FFF2-40B4-BE49-F238E27FC236}">
                  <a16:creationId xmlns:a16="http://schemas.microsoft.com/office/drawing/2014/main" id="{95D6897D-3D8D-D645-9657-C422DD3A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20">
              <a:extLst>
                <a:ext uri="{FF2B5EF4-FFF2-40B4-BE49-F238E27FC236}">
                  <a16:creationId xmlns:a16="http://schemas.microsoft.com/office/drawing/2014/main" id="{6982EA3C-C83F-DF43-BAFB-A66A2C9D7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21">
              <a:extLst>
                <a:ext uri="{FF2B5EF4-FFF2-40B4-BE49-F238E27FC236}">
                  <a16:creationId xmlns:a16="http://schemas.microsoft.com/office/drawing/2014/main" id="{D65A0278-E63E-CA40-9CE5-A37D61681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22">
              <a:extLst>
                <a:ext uri="{FF2B5EF4-FFF2-40B4-BE49-F238E27FC236}">
                  <a16:creationId xmlns:a16="http://schemas.microsoft.com/office/drawing/2014/main" id="{EF4F479B-499B-CF4C-A80E-911D8F0D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Line 23">
              <a:extLst>
                <a:ext uri="{FF2B5EF4-FFF2-40B4-BE49-F238E27FC236}">
                  <a16:creationId xmlns:a16="http://schemas.microsoft.com/office/drawing/2014/main" id="{39DFD5E1-2646-C141-B425-837680014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24">
              <a:extLst>
                <a:ext uri="{FF2B5EF4-FFF2-40B4-BE49-F238E27FC236}">
                  <a16:creationId xmlns:a16="http://schemas.microsoft.com/office/drawing/2014/main" id="{277CDC63-18E1-734D-8DA8-2420A68BF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06" name="AutoShape 26">
            <a:extLst>
              <a:ext uri="{FF2B5EF4-FFF2-40B4-BE49-F238E27FC236}">
                <a16:creationId xmlns:a16="http://schemas.microsoft.com/office/drawing/2014/main" id="{1CD03BE2-09F4-9349-9DA4-46B1CCB566EA}"/>
              </a:ext>
            </a:extLst>
          </p:cNvPr>
          <p:cNvSpPr>
            <a:spLocks/>
          </p:cNvSpPr>
          <p:nvPr/>
        </p:nvSpPr>
        <p:spPr bwMode="auto">
          <a:xfrm rot="-5400000">
            <a:off x="1714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8D4A2E5A-4093-594A-A669-8D36F4731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any value here results in an increase in the cluster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C1A7D8F0-0BA2-5640-89B8-BD89A810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become more and more probable for a value to end up in that range</a:t>
            </a:r>
          </a:p>
        </p:txBody>
      </p:sp>
    </p:spTree>
    <p:extLst>
      <p:ext uri="{BB962C8B-B14F-4D97-AF65-F5344CB8AC3E}">
        <p14:creationId xmlns:p14="http://schemas.microsoft.com/office/powerpoint/2010/main" val="18147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animBg="1"/>
      <p:bldP spid="97307" grpId="0"/>
      <p:bldP spid="9730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E3A40F4-0CB8-6C42-9C58-F8F539E9A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Quadratic probing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6A8949-3D49-DC4D-BE63-0B01B0106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h(</a:t>
            </a:r>
            <a:r>
              <a:rPr lang="en-US" sz="2600" dirty="0" err="1"/>
              <a:t>k,i</a:t>
            </a:r>
            <a:r>
              <a:rPr lang="en-US" sz="2600" dirty="0"/>
              <a:t>) = (h(k) + c</a:t>
            </a:r>
            <a:r>
              <a:rPr lang="en-US" sz="2600" baseline="-25000" dirty="0"/>
              <a:t>1</a:t>
            </a:r>
            <a:r>
              <a:rPr lang="en-US" sz="2600" dirty="0"/>
              <a:t>i + c</a:t>
            </a:r>
            <a:r>
              <a:rPr lang="en-US" sz="2600" baseline="-25000" dirty="0"/>
              <a:t>2</a:t>
            </a:r>
            <a:r>
              <a:rPr lang="en-US" sz="2600" dirty="0"/>
              <a:t>i</a:t>
            </a:r>
            <a:r>
              <a:rPr lang="en-US" sz="2600" baseline="30000" dirty="0"/>
              <a:t>2</a:t>
            </a:r>
            <a:r>
              <a:rPr lang="en-US" sz="2600" dirty="0"/>
              <a:t>) mod 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a linear sequence, we probe based on a quadratic function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Problems: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must pick constants and </a:t>
            </a:r>
            <a:r>
              <a:rPr lang="en-US" sz="2200" i="1" dirty="0">
                <a:ea typeface="ＭＳ Ｐゴシック" charset="0"/>
              </a:rPr>
              <a:t>m</a:t>
            </a:r>
            <a:r>
              <a:rPr lang="en-US" sz="2200" dirty="0">
                <a:ea typeface="ＭＳ Ｐゴシック" charset="0"/>
              </a:rPr>
              <a:t> so that we have a proper probe sequence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if h(x) = h(y), then h(</a:t>
            </a:r>
            <a:r>
              <a:rPr lang="en-US" sz="2200" dirty="0" err="1">
                <a:ea typeface="ＭＳ Ｐゴシック" charset="0"/>
              </a:rPr>
              <a:t>x,i</a:t>
            </a:r>
            <a:r>
              <a:rPr lang="en-US" sz="2200" dirty="0">
                <a:ea typeface="ＭＳ Ｐゴシック" charset="0"/>
              </a:rPr>
              <a:t>) = h(</a:t>
            </a:r>
            <a:r>
              <a:rPr lang="en-US" sz="2200" dirty="0" err="1">
                <a:ea typeface="ＭＳ Ｐゴシック" charset="0"/>
              </a:rPr>
              <a:t>y,i</a:t>
            </a:r>
            <a:r>
              <a:rPr lang="en-US" sz="2200" dirty="0">
                <a:ea typeface="ＭＳ Ｐゴシック" charset="0"/>
              </a:rPr>
              <a:t>) for all </a:t>
            </a:r>
            <a:r>
              <a:rPr lang="en-US" sz="2200" dirty="0" err="1">
                <a:ea typeface="ＭＳ Ｐゴシック" charset="0"/>
              </a:rPr>
              <a:t>i</a:t>
            </a:r>
            <a:endParaRPr lang="en-US" sz="22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secondary clustering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2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4E201561-1B9D-BB43-AFCE-D18499B72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Double hashing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FC2AD4-2744-A945-A76E-8555C9D3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Probe sequence is determined by a second hash function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h(</a:t>
            </a:r>
            <a:r>
              <a:rPr lang="en-US" sz="2800" dirty="0" err="1"/>
              <a:t>k,i</a:t>
            </a:r>
            <a:r>
              <a:rPr lang="en-US" sz="2800" dirty="0"/>
              <a:t>) = (h</a:t>
            </a:r>
            <a:r>
              <a:rPr lang="en-US" sz="2800" baseline="-25000" dirty="0"/>
              <a:t>1</a:t>
            </a:r>
            <a:r>
              <a:rPr lang="en-US" sz="2800" dirty="0"/>
              <a:t>(k) + </a:t>
            </a:r>
            <a:r>
              <a:rPr lang="en-US" sz="2800" dirty="0" err="1"/>
              <a:t>i</a:t>
            </a:r>
            <a:r>
              <a:rPr lang="en-US" sz="2800" dirty="0"/>
              <a:t>(h</a:t>
            </a:r>
            <a:r>
              <a:rPr lang="en-US" sz="2800" baseline="-25000" dirty="0"/>
              <a:t>2</a:t>
            </a:r>
            <a:r>
              <a:rPr lang="en-US" sz="2800" dirty="0"/>
              <a:t>(k))) mod 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Problem: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h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(k) must visit all possible positions in the table</a:t>
            </a:r>
          </a:p>
        </p:txBody>
      </p:sp>
    </p:spTree>
    <p:extLst>
      <p:ext uri="{BB962C8B-B14F-4D97-AF65-F5344CB8AC3E}">
        <p14:creationId xmlns:p14="http://schemas.microsoft.com/office/powerpoint/2010/main" val="37709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87D086CB-1287-C643-98C6-657DF3BAF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AEF5EDD-2A98-794B-A21A-BB352A23A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Depends on the hash function/probe sequence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case?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O(n) – probe sequence visits every full entry first before finding an empty </a:t>
            </a:r>
          </a:p>
        </p:txBody>
      </p:sp>
    </p:spTree>
    <p:extLst>
      <p:ext uri="{BB962C8B-B14F-4D97-AF65-F5344CB8AC3E}">
        <p14:creationId xmlns:p14="http://schemas.microsoft.com/office/powerpoint/2010/main" val="12046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ED536450-B329-2F4E-814F-13F5754BF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E105CC3-6E4C-4045-ACBB-630909CCC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16335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case?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We have to make at least one probe</a:t>
            </a:r>
          </a:p>
        </p:txBody>
      </p:sp>
      <p:grpSp>
        <p:nvGrpSpPr>
          <p:cNvPr id="89091" name="Group 20">
            <a:extLst>
              <a:ext uri="{FF2B5EF4-FFF2-40B4-BE49-F238E27FC236}">
                <a16:creationId xmlns:a16="http://schemas.microsoft.com/office/drawing/2014/main" id="{73B4636D-5991-D84A-B36D-0036E124B59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89098" name="Rectangle 21">
              <a:extLst>
                <a:ext uri="{FF2B5EF4-FFF2-40B4-BE49-F238E27FC236}">
                  <a16:creationId xmlns:a16="http://schemas.microsoft.com/office/drawing/2014/main" id="{2AF4F1DC-7EBC-2945-AD9F-B946F139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9099" name="Line 22">
              <a:extLst>
                <a:ext uri="{FF2B5EF4-FFF2-40B4-BE49-F238E27FC236}">
                  <a16:creationId xmlns:a16="http://schemas.microsoft.com/office/drawing/2014/main" id="{549643FB-71D1-894F-82F9-3D365276A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23">
              <a:extLst>
                <a:ext uri="{FF2B5EF4-FFF2-40B4-BE49-F238E27FC236}">
                  <a16:creationId xmlns:a16="http://schemas.microsoft.com/office/drawing/2014/main" id="{FEEBA2B7-8B62-F84B-B437-34D92F038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24">
              <a:extLst>
                <a:ext uri="{FF2B5EF4-FFF2-40B4-BE49-F238E27FC236}">
                  <a16:creationId xmlns:a16="http://schemas.microsoft.com/office/drawing/2014/main" id="{8989048F-EF6C-8D41-A7E5-68CBB489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25">
              <a:extLst>
                <a:ext uri="{FF2B5EF4-FFF2-40B4-BE49-F238E27FC236}">
                  <a16:creationId xmlns:a16="http://schemas.microsoft.com/office/drawing/2014/main" id="{220EFDE1-E34E-734E-BF5B-13D8F2C9E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26">
              <a:extLst>
                <a:ext uri="{FF2B5EF4-FFF2-40B4-BE49-F238E27FC236}">
                  <a16:creationId xmlns:a16="http://schemas.microsoft.com/office/drawing/2014/main" id="{C223F4B0-D3F1-1846-BEBC-EE73214D5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27">
              <a:extLst>
                <a:ext uri="{FF2B5EF4-FFF2-40B4-BE49-F238E27FC236}">
                  <a16:creationId xmlns:a16="http://schemas.microsoft.com/office/drawing/2014/main" id="{D6F577E3-C491-ED4F-8BF4-7CC1B664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28">
              <a:extLst>
                <a:ext uri="{FF2B5EF4-FFF2-40B4-BE49-F238E27FC236}">
                  <a16:creationId xmlns:a16="http://schemas.microsoft.com/office/drawing/2014/main" id="{8B6070A5-456D-2E4D-8682-DE7E4DAEA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29">
              <a:extLst>
                <a:ext uri="{FF2B5EF4-FFF2-40B4-BE49-F238E27FC236}">
                  <a16:creationId xmlns:a16="http://schemas.microsoft.com/office/drawing/2014/main" id="{985E4446-FD1C-DD43-B1C7-236FEDC74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30">
              <a:extLst>
                <a:ext uri="{FF2B5EF4-FFF2-40B4-BE49-F238E27FC236}">
                  <a16:creationId xmlns:a16="http://schemas.microsoft.com/office/drawing/2014/main" id="{1A93DEDB-3F2A-6942-84AB-0A069B02C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31">
              <a:extLst>
                <a:ext uri="{FF2B5EF4-FFF2-40B4-BE49-F238E27FC236}">
                  <a16:creationId xmlns:a16="http://schemas.microsoft.com/office/drawing/2014/main" id="{10FDC429-C7A3-6941-AB04-6458DC014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32">
              <a:extLst>
                <a:ext uri="{FF2B5EF4-FFF2-40B4-BE49-F238E27FC236}">
                  <a16:creationId xmlns:a16="http://schemas.microsoft.com/office/drawing/2014/main" id="{870B7E1C-B36C-1144-A1FB-21B38089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33">
              <a:extLst>
                <a:ext uri="{FF2B5EF4-FFF2-40B4-BE49-F238E27FC236}">
                  <a16:creationId xmlns:a16="http://schemas.microsoft.com/office/drawing/2014/main" id="{B42CE817-8CE3-8047-AFE3-FE901B15D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34">
              <a:extLst>
                <a:ext uri="{FF2B5EF4-FFF2-40B4-BE49-F238E27FC236}">
                  <a16:creationId xmlns:a16="http://schemas.microsoft.com/office/drawing/2014/main" id="{5B193DFB-5A40-A448-ADE2-AE6E07016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35">
              <a:extLst>
                <a:ext uri="{FF2B5EF4-FFF2-40B4-BE49-F238E27FC236}">
                  <a16:creationId xmlns:a16="http://schemas.microsoft.com/office/drawing/2014/main" id="{6BB19C45-31C9-A540-9791-2A230B58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092" name="Rectangle 36">
            <a:extLst>
              <a:ext uri="{FF2B5EF4-FFF2-40B4-BE49-F238E27FC236}">
                <a16:creationId xmlns:a16="http://schemas.microsoft.com/office/drawing/2014/main" id="{A2674525-2BFB-3447-AD3E-F504A260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3" name="Rectangle 37">
            <a:extLst>
              <a:ext uri="{FF2B5EF4-FFF2-40B4-BE49-F238E27FC236}">
                <a16:creationId xmlns:a16="http://schemas.microsoft.com/office/drawing/2014/main" id="{A5084A61-A760-794D-A71B-F06E5959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4" name="Rectangle 38">
            <a:extLst>
              <a:ext uri="{FF2B5EF4-FFF2-40B4-BE49-F238E27FC236}">
                <a16:creationId xmlns:a16="http://schemas.microsoft.com/office/drawing/2014/main" id="{01A6F9FC-04AE-CC4F-89E0-642E2EB3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5" name="Rectangle 39">
            <a:extLst>
              <a:ext uri="{FF2B5EF4-FFF2-40B4-BE49-F238E27FC236}">
                <a16:creationId xmlns:a16="http://schemas.microsoft.com/office/drawing/2014/main" id="{8312D792-CAA6-054A-8023-1E1339A1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6" name="Rectangle 40">
            <a:extLst>
              <a:ext uri="{FF2B5EF4-FFF2-40B4-BE49-F238E27FC236}">
                <a16:creationId xmlns:a16="http://schemas.microsoft.com/office/drawing/2014/main" id="{263837AA-461E-A242-8AE7-A39ACD73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7" name="Rectangle 41">
            <a:extLst>
              <a:ext uri="{FF2B5EF4-FFF2-40B4-BE49-F238E27FC236}">
                <a16:creationId xmlns:a16="http://schemas.microsoft.com/office/drawing/2014/main" id="{FF692667-EA93-334C-96E3-DC6CADEC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021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301EB71D-C33D-E547-BE89-7657FF854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70DD0B73-043C-DE4C-A244-16AC72449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23955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probe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 (assume uniform hashing function)?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8F31E6D2-524A-CF49-8687-C5D5AEFE7D1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0123" name="Rectangle 5">
              <a:extLst>
                <a:ext uri="{FF2B5EF4-FFF2-40B4-BE49-F238E27FC236}">
                  <a16:creationId xmlns:a16="http://schemas.microsoft.com/office/drawing/2014/main" id="{43577737-404C-DA4E-9C7D-F81BCEC6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24" name="Line 6">
              <a:extLst>
                <a:ext uri="{FF2B5EF4-FFF2-40B4-BE49-F238E27FC236}">
                  <a16:creationId xmlns:a16="http://schemas.microsoft.com/office/drawing/2014/main" id="{54A3F556-2E8E-E843-89C0-E119334C7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7">
              <a:extLst>
                <a:ext uri="{FF2B5EF4-FFF2-40B4-BE49-F238E27FC236}">
                  <a16:creationId xmlns:a16="http://schemas.microsoft.com/office/drawing/2014/main" id="{E5F3A2AB-EFDD-BE4F-82A4-8DFD8077D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8">
              <a:extLst>
                <a:ext uri="{FF2B5EF4-FFF2-40B4-BE49-F238E27FC236}">
                  <a16:creationId xmlns:a16="http://schemas.microsoft.com/office/drawing/2014/main" id="{1AB6E9AD-2BFC-3349-88DC-3332B627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9">
              <a:extLst>
                <a:ext uri="{FF2B5EF4-FFF2-40B4-BE49-F238E27FC236}">
                  <a16:creationId xmlns:a16="http://schemas.microsoft.com/office/drawing/2014/main" id="{7FDAFB17-FAC9-2D4C-A8AD-44D940497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0">
              <a:extLst>
                <a:ext uri="{FF2B5EF4-FFF2-40B4-BE49-F238E27FC236}">
                  <a16:creationId xmlns:a16="http://schemas.microsoft.com/office/drawing/2014/main" id="{A8D1D224-D56E-4740-BB8F-603D9814A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1">
              <a:extLst>
                <a:ext uri="{FF2B5EF4-FFF2-40B4-BE49-F238E27FC236}">
                  <a16:creationId xmlns:a16="http://schemas.microsoft.com/office/drawing/2014/main" id="{63828100-6176-9C4E-B93A-3FF654620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2">
              <a:extLst>
                <a:ext uri="{FF2B5EF4-FFF2-40B4-BE49-F238E27FC236}">
                  <a16:creationId xmlns:a16="http://schemas.microsoft.com/office/drawing/2014/main" id="{48C6A11A-DFB9-3A4B-A528-F10658EC1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3">
              <a:extLst>
                <a:ext uri="{FF2B5EF4-FFF2-40B4-BE49-F238E27FC236}">
                  <a16:creationId xmlns:a16="http://schemas.microsoft.com/office/drawing/2014/main" id="{5DFB9A25-4B62-3C45-B74B-1B6E1754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14">
              <a:extLst>
                <a:ext uri="{FF2B5EF4-FFF2-40B4-BE49-F238E27FC236}">
                  <a16:creationId xmlns:a16="http://schemas.microsoft.com/office/drawing/2014/main" id="{2F07F9D8-F553-2A48-BB6B-8D8262ED8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15">
              <a:extLst>
                <a:ext uri="{FF2B5EF4-FFF2-40B4-BE49-F238E27FC236}">
                  <a16:creationId xmlns:a16="http://schemas.microsoft.com/office/drawing/2014/main" id="{DB78D1C3-C048-7848-B13B-EE8CF91E6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16">
              <a:extLst>
                <a:ext uri="{FF2B5EF4-FFF2-40B4-BE49-F238E27FC236}">
                  <a16:creationId xmlns:a16="http://schemas.microsoft.com/office/drawing/2014/main" id="{3F2146DD-57C8-1744-B022-E55492E8A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17">
              <a:extLst>
                <a:ext uri="{FF2B5EF4-FFF2-40B4-BE49-F238E27FC236}">
                  <a16:creationId xmlns:a16="http://schemas.microsoft.com/office/drawing/2014/main" id="{52E54725-747D-8344-8BB2-9C164BF7D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18">
              <a:extLst>
                <a:ext uri="{FF2B5EF4-FFF2-40B4-BE49-F238E27FC236}">
                  <a16:creationId xmlns:a16="http://schemas.microsoft.com/office/drawing/2014/main" id="{193909F2-AE44-7848-B651-1CD22AEB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19">
              <a:extLst>
                <a:ext uri="{FF2B5EF4-FFF2-40B4-BE49-F238E27FC236}">
                  <a16:creationId xmlns:a16="http://schemas.microsoft.com/office/drawing/2014/main" id="{CA843DBC-33FC-A841-86E6-EC6FD4A1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6" name="Rectangle 20">
            <a:extLst>
              <a:ext uri="{FF2B5EF4-FFF2-40B4-BE49-F238E27FC236}">
                <a16:creationId xmlns:a16="http://schemas.microsoft.com/office/drawing/2014/main" id="{114D3255-ACE3-DD45-A382-8D28C818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7" name="Rectangle 21">
            <a:extLst>
              <a:ext uri="{FF2B5EF4-FFF2-40B4-BE49-F238E27FC236}">
                <a16:creationId xmlns:a16="http://schemas.microsoft.com/office/drawing/2014/main" id="{7A8CE016-90BB-0C45-B92A-91315C9A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8" name="Rectangle 22">
            <a:extLst>
              <a:ext uri="{FF2B5EF4-FFF2-40B4-BE49-F238E27FC236}">
                <a16:creationId xmlns:a16="http://schemas.microsoft.com/office/drawing/2014/main" id="{1505F094-F6C2-0743-8E33-D4548FC7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9" name="Rectangle 23">
            <a:extLst>
              <a:ext uri="{FF2B5EF4-FFF2-40B4-BE49-F238E27FC236}">
                <a16:creationId xmlns:a16="http://schemas.microsoft.com/office/drawing/2014/main" id="{0F3F6F36-7B2F-944D-8362-A1A0F9B2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0" name="Rectangle 24">
            <a:extLst>
              <a:ext uri="{FF2B5EF4-FFF2-40B4-BE49-F238E27FC236}">
                <a16:creationId xmlns:a16="http://schemas.microsoft.com/office/drawing/2014/main" id="{EF9962D3-7BF4-0146-B972-2526D529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1" name="Rectangle 25">
            <a:extLst>
              <a:ext uri="{FF2B5EF4-FFF2-40B4-BE49-F238E27FC236}">
                <a16:creationId xmlns:a16="http://schemas.microsoft.com/office/drawing/2014/main" id="{75C59B16-D8F4-3F4B-8A57-FD0CD52E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6BAEED39-37C9-6D41-839E-4075628D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485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04283C-60CE-F242-928B-18A3BBCE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E13922F3-06DF-CC48-BA42-DB32098C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23955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</a:t>
            </a:r>
            <a:r>
              <a:rPr lang="en-US" sz="2800" b="1" dirty="0">
                <a:solidFill>
                  <a:srgbClr val="FF0000"/>
                </a:solidFill>
              </a:rPr>
              <a:t>two</a:t>
            </a:r>
            <a:r>
              <a:rPr lang="en-US" sz="2800" dirty="0">
                <a:solidFill>
                  <a:srgbClr val="FF0000"/>
                </a:solidFill>
              </a:rPr>
              <a:t> probed slots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1139" name="Group 4">
            <a:extLst>
              <a:ext uri="{FF2B5EF4-FFF2-40B4-BE49-F238E27FC236}">
                <a16:creationId xmlns:a16="http://schemas.microsoft.com/office/drawing/2014/main" id="{245A0661-1D3F-8243-B5E5-C35B8C0A17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1149" name="Rectangle 5">
              <a:extLst>
                <a:ext uri="{FF2B5EF4-FFF2-40B4-BE49-F238E27FC236}">
                  <a16:creationId xmlns:a16="http://schemas.microsoft.com/office/drawing/2014/main" id="{63D9E33E-C259-734B-9BC5-E92FB31E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1150" name="Line 6">
              <a:extLst>
                <a:ext uri="{FF2B5EF4-FFF2-40B4-BE49-F238E27FC236}">
                  <a16:creationId xmlns:a16="http://schemas.microsoft.com/office/drawing/2014/main" id="{B2CC7FA7-0C78-0940-9222-2C5DA79B5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Line 7">
              <a:extLst>
                <a:ext uri="{FF2B5EF4-FFF2-40B4-BE49-F238E27FC236}">
                  <a16:creationId xmlns:a16="http://schemas.microsoft.com/office/drawing/2014/main" id="{3854DC25-586F-1340-B25F-A9B2D66E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8">
              <a:extLst>
                <a:ext uri="{FF2B5EF4-FFF2-40B4-BE49-F238E27FC236}">
                  <a16:creationId xmlns:a16="http://schemas.microsoft.com/office/drawing/2014/main" id="{BAB57873-EC33-9B47-A76F-DD73C215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9">
              <a:extLst>
                <a:ext uri="{FF2B5EF4-FFF2-40B4-BE49-F238E27FC236}">
                  <a16:creationId xmlns:a16="http://schemas.microsoft.com/office/drawing/2014/main" id="{0E8EB86C-F5B1-7440-B7E5-0A87D206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0">
              <a:extLst>
                <a:ext uri="{FF2B5EF4-FFF2-40B4-BE49-F238E27FC236}">
                  <a16:creationId xmlns:a16="http://schemas.microsoft.com/office/drawing/2014/main" id="{F1EAFC3D-84CF-984E-9469-78B079536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Line 11">
              <a:extLst>
                <a:ext uri="{FF2B5EF4-FFF2-40B4-BE49-F238E27FC236}">
                  <a16:creationId xmlns:a16="http://schemas.microsoft.com/office/drawing/2014/main" id="{F04B9E23-B4F3-F949-96A8-7A8CEFFF4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Line 12">
              <a:extLst>
                <a:ext uri="{FF2B5EF4-FFF2-40B4-BE49-F238E27FC236}">
                  <a16:creationId xmlns:a16="http://schemas.microsoft.com/office/drawing/2014/main" id="{60C83730-3FAF-404E-BAF3-F06722D1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Line 13">
              <a:extLst>
                <a:ext uri="{FF2B5EF4-FFF2-40B4-BE49-F238E27FC236}">
                  <a16:creationId xmlns:a16="http://schemas.microsoft.com/office/drawing/2014/main" id="{4F6F168B-57FF-884E-9039-40875174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14">
              <a:extLst>
                <a:ext uri="{FF2B5EF4-FFF2-40B4-BE49-F238E27FC236}">
                  <a16:creationId xmlns:a16="http://schemas.microsoft.com/office/drawing/2014/main" id="{6722B117-3C02-2C4E-9674-FBC83D91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5">
              <a:extLst>
                <a:ext uri="{FF2B5EF4-FFF2-40B4-BE49-F238E27FC236}">
                  <a16:creationId xmlns:a16="http://schemas.microsoft.com/office/drawing/2014/main" id="{CBFFC006-E8B5-744B-B3CC-B01D73C06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6">
              <a:extLst>
                <a:ext uri="{FF2B5EF4-FFF2-40B4-BE49-F238E27FC236}">
                  <a16:creationId xmlns:a16="http://schemas.microsoft.com/office/drawing/2014/main" id="{9CBF95EE-5C7A-E842-9A95-4D6361AA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7">
              <a:extLst>
                <a:ext uri="{FF2B5EF4-FFF2-40B4-BE49-F238E27FC236}">
                  <a16:creationId xmlns:a16="http://schemas.microsoft.com/office/drawing/2014/main" id="{E12F6744-1F18-7447-B59C-107B6BD4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8">
              <a:extLst>
                <a:ext uri="{FF2B5EF4-FFF2-40B4-BE49-F238E27FC236}">
                  <a16:creationId xmlns:a16="http://schemas.microsoft.com/office/drawing/2014/main" id="{D1146B5B-0F43-2947-807E-381ABBC7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Line 19">
              <a:extLst>
                <a:ext uri="{FF2B5EF4-FFF2-40B4-BE49-F238E27FC236}">
                  <a16:creationId xmlns:a16="http://schemas.microsoft.com/office/drawing/2014/main" id="{9B40158E-AACB-294D-87AE-7F6AC86F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40" name="Rectangle 20">
            <a:extLst>
              <a:ext uri="{FF2B5EF4-FFF2-40B4-BE49-F238E27FC236}">
                <a16:creationId xmlns:a16="http://schemas.microsoft.com/office/drawing/2014/main" id="{5F7CF567-1F70-9147-A309-E42F812D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1" name="Rectangle 21">
            <a:extLst>
              <a:ext uri="{FF2B5EF4-FFF2-40B4-BE49-F238E27FC236}">
                <a16:creationId xmlns:a16="http://schemas.microsoft.com/office/drawing/2014/main" id="{59258716-E9E9-8540-A9C5-FA317BD6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2" name="Rectangle 22">
            <a:extLst>
              <a:ext uri="{FF2B5EF4-FFF2-40B4-BE49-F238E27FC236}">
                <a16:creationId xmlns:a16="http://schemas.microsoft.com/office/drawing/2014/main" id="{B6DD08D2-7CE2-4B49-9A56-1ABE3689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3" name="Rectangle 23">
            <a:extLst>
              <a:ext uri="{FF2B5EF4-FFF2-40B4-BE49-F238E27FC236}">
                <a16:creationId xmlns:a16="http://schemas.microsoft.com/office/drawing/2014/main" id="{8BD9B311-38E4-2946-9A70-C0AF8FFC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4" name="Rectangle 24">
            <a:extLst>
              <a:ext uri="{FF2B5EF4-FFF2-40B4-BE49-F238E27FC236}">
                <a16:creationId xmlns:a16="http://schemas.microsoft.com/office/drawing/2014/main" id="{75A75906-851B-944D-BA1E-D7CE8F78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5" name="Rectangle 25">
            <a:extLst>
              <a:ext uri="{FF2B5EF4-FFF2-40B4-BE49-F238E27FC236}">
                <a16:creationId xmlns:a16="http://schemas.microsoft.com/office/drawing/2014/main" id="{0638D250-FCA5-DC4A-857C-F8AF6D64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F0DA9B78-7AC5-5641-9B94-F917DEF7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2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2EC31291-E1B6-ED4B-BB05-8323FFAFA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F66D50AE-1B9F-9842-8F79-01E1A56B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why </a:t>
            </a:r>
            <a:r>
              <a:rPr lang="ja-JP" altLang="en-US" sz="2800">
                <a:solidFill>
                  <a:srgbClr val="FF0000"/>
                </a:solidFill>
              </a:rPr>
              <a:t>‘</a:t>
            </a:r>
            <a:r>
              <a:rPr lang="en-US" altLang="ja-JP" sz="2800">
                <a:solidFill>
                  <a:srgbClr val="FF0000"/>
                </a:solidFill>
              </a:rPr>
              <a:t>~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?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2">
            <a:extLst>
              <a:ext uri="{FF2B5EF4-FFF2-40B4-BE49-F238E27FC236}">
                <a16:creationId xmlns:a16="http://schemas.microsoft.com/office/drawing/2014/main" id="{B3F73EEB-0D4B-D941-AC96-2971B3E1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8000682-BE52-E647-81F1-95B1163C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5B02BAC1-D35C-C742-936E-060DDCBE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6FBE390C-0D01-A44E-B69A-5808B99E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19461" name="AutoShape 7">
            <a:extLst>
              <a:ext uri="{FF2B5EF4-FFF2-40B4-BE49-F238E27FC236}">
                <a16:creationId xmlns:a16="http://schemas.microsoft.com/office/drawing/2014/main" id="{0138578E-CEB2-5E44-A611-439C2BB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7234FD86-1A8A-3944-B2BE-C9DE52FB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9463" name="Text Box 10">
            <a:extLst>
              <a:ext uri="{FF2B5EF4-FFF2-40B4-BE49-F238E27FC236}">
                <a16:creationId xmlns:a16="http://schemas.microsoft.com/office/drawing/2014/main" id="{382C1F06-8B3C-7149-95CD-4AF41AA8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9464" name="Text Box 11">
            <a:extLst>
              <a:ext uri="{FF2B5EF4-FFF2-40B4-BE49-F238E27FC236}">
                <a16:creationId xmlns:a16="http://schemas.microsoft.com/office/drawing/2014/main" id="{5FF8F345-90E9-3840-873D-07E08758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242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9465" name="Rectangle 3">
            <a:extLst>
              <a:ext uri="{FF2B5EF4-FFF2-40B4-BE49-F238E27FC236}">
                <a16:creationId xmlns:a16="http://schemas.microsoft.com/office/drawing/2014/main" id="{8A759BB0-C046-E947-BD56-654714C2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6481715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04283C-60CE-F242-928B-18A3BBCE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E13922F3-06DF-CC48-BA42-DB32098C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2395537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</a:t>
            </a:r>
            <a:r>
              <a:rPr lang="en-US" sz="2800" b="1" dirty="0">
                <a:solidFill>
                  <a:srgbClr val="FF0000"/>
                </a:solidFill>
              </a:rPr>
              <a:t>two</a:t>
            </a:r>
            <a:r>
              <a:rPr lang="en-US" sz="2800" dirty="0">
                <a:solidFill>
                  <a:srgbClr val="FF0000"/>
                </a:solidFill>
              </a:rPr>
              <a:t> probed slots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1139" name="Group 4">
            <a:extLst>
              <a:ext uri="{FF2B5EF4-FFF2-40B4-BE49-F238E27FC236}">
                <a16:creationId xmlns:a16="http://schemas.microsoft.com/office/drawing/2014/main" id="{245A0661-1D3F-8243-B5E5-C35B8C0A17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1149" name="Rectangle 5">
              <a:extLst>
                <a:ext uri="{FF2B5EF4-FFF2-40B4-BE49-F238E27FC236}">
                  <a16:creationId xmlns:a16="http://schemas.microsoft.com/office/drawing/2014/main" id="{63D9E33E-C259-734B-9BC5-E92FB31E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1150" name="Line 6">
              <a:extLst>
                <a:ext uri="{FF2B5EF4-FFF2-40B4-BE49-F238E27FC236}">
                  <a16:creationId xmlns:a16="http://schemas.microsoft.com/office/drawing/2014/main" id="{B2CC7FA7-0C78-0940-9222-2C5DA79B5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Line 7">
              <a:extLst>
                <a:ext uri="{FF2B5EF4-FFF2-40B4-BE49-F238E27FC236}">
                  <a16:creationId xmlns:a16="http://schemas.microsoft.com/office/drawing/2014/main" id="{3854DC25-586F-1340-B25F-A9B2D66E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8">
              <a:extLst>
                <a:ext uri="{FF2B5EF4-FFF2-40B4-BE49-F238E27FC236}">
                  <a16:creationId xmlns:a16="http://schemas.microsoft.com/office/drawing/2014/main" id="{BAB57873-EC33-9B47-A76F-DD73C215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9">
              <a:extLst>
                <a:ext uri="{FF2B5EF4-FFF2-40B4-BE49-F238E27FC236}">
                  <a16:creationId xmlns:a16="http://schemas.microsoft.com/office/drawing/2014/main" id="{0E8EB86C-F5B1-7440-B7E5-0A87D206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0">
              <a:extLst>
                <a:ext uri="{FF2B5EF4-FFF2-40B4-BE49-F238E27FC236}">
                  <a16:creationId xmlns:a16="http://schemas.microsoft.com/office/drawing/2014/main" id="{F1EAFC3D-84CF-984E-9469-78B079536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Line 11">
              <a:extLst>
                <a:ext uri="{FF2B5EF4-FFF2-40B4-BE49-F238E27FC236}">
                  <a16:creationId xmlns:a16="http://schemas.microsoft.com/office/drawing/2014/main" id="{F04B9E23-B4F3-F949-96A8-7A8CEFFF4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Line 12">
              <a:extLst>
                <a:ext uri="{FF2B5EF4-FFF2-40B4-BE49-F238E27FC236}">
                  <a16:creationId xmlns:a16="http://schemas.microsoft.com/office/drawing/2014/main" id="{60C83730-3FAF-404E-BAF3-F06722D1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Line 13">
              <a:extLst>
                <a:ext uri="{FF2B5EF4-FFF2-40B4-BE49-F238E27FC236}">
                  <a16:creationId xmlns:a16="http://schemas.microsoft.com/office/drawing/2014/main" id="{4F6F168B-57FF-884E-9039-40875174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14">
              <a:extLst>
                <a:ext uri="{FF2B5EF4-FFF2-40B4-BE49-F238E27FC236}">
                  <a16:creationId xmlns:a16="http://schemas.microsoft.com/office/drawing/2014/main" id="{6722B117-3C02-2C4E-9674-FBC83D91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5">
              <a:extLst>
                <a:ext uri="{FF2B5EF4-FFF2-40B4-BE49-F238E27FC236}">
                  <a16:creationId xmlns:a16="http://schemas.microsoft.com/office/drawing/2014/main" id="{CBFFC006-E8B5-744B-B3CC-B01D73C06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6">
              <a:extLst>
                <a:ext uri="{FF2B5EF4-FFF2-40B4-BE49-F238E27FC236}">
                  <a16:creationId xmlns:a16="http://schemas.microsoft.com/office/drawing/2014/main" id="{9CBF95EE-5C7A-E842-9A95-4D6361AA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7">
              <a:extLst>
                <a:ext uri="{FF2B5EF4-FFF2-40B4-BE49-F238E27FC236}">
                  <a16:creationId xmlns:a16="http://schemas.microsoft.com/office/drawing/2014/main" id="{E12F6744-1F18-7447-B59C-107B6BD4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8">
              <a:extLst>
                <a:ext uri="{FF2B5EF4-FFF2-40B4-BE49-F238E27FC236}">
                  <a16:creationId xmlns:a16="http://schemas.microsoft.com/office/drawing/2014/main" id="{D1146B5B-0F43-2947-807E-381ABBC7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Line 19">
              <a:extLst>
                <a:ext uri="{FF2B5EF4-FFF2-40B4-BE49-F238E27FC236}">
                  <a16:creationId xmlns:a16="http://schemas.microsoft.com/office/drawing/2014/main" id="{9B40158E-AACB-294D-87AE-7F6AC86F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40" name="Rectangle 20">
            <a:extLst>
              <a:ext uri="{FF2B5EF4-FFF2-40B4-BE49-F238E27FC236}">
                <a16:creationId xmlns:a16="http://schemas.microsoft.com/office/drawing/2014/main" id="{5F7CF567-1F70-9147-A309-E42F812D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1" name="Rectangle 21">
            <a:extLst>
              <a:ext uri="{FF2B5EF4-FFF2-40B4-BE49-F238E27FC236}">
                <a16:creationId xmlns:a16="http://schemas.microsoft.com/office/drawing/2014/main" id="{59258716-E9E9-8540-A9C5-FA317BD6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2" name="Rectangle 22">
            <a:extLst>
              <a:ext uri="{FF2B5EF4-FFF2-40B4-BE49-F238E27FC236}">
                <a16:creationId xmlns:a16="http://schemas.microsoft.com/office/drawing/2014/main" id="{B6DD08D2-7CE2-4B49-9A56-1ABE3689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3" name="Rectangle 23">
            <a:extLst>
              <a:ext uri="{FF2B5EF4-FFF2-40B4-BE49-F238E27FC236}">
                <a16:creationId xmlns:a16="http://schemas.microsoft.com/office/drawing/2014/main" id="{8BD9B311-38E4-2946-9A70-C0AF8FFC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4" name="Rectangle 24">
            <a:extLst>
              <a:ext uri="{FF2B5EF4-FFF2-40B4-BE49-F238E27FC236}">
                <a16:creationId xmlns:a16="http://schemas.microsoft.com/office/drawing/2014/main" id="{75A75906-851B-944D-BA1E-D7CE8F78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5" name="Rectangle 25">
            <a:extLst>
              <a:ext uri="{FF2B5EF4-FFF2-40B4-BE49-F238E27FC236}">
                <a16:creationId xmlns:a16="http://schemas.microsoft.com/office/drawing/2014/main" id="{0638D250-FCA5-DC4A-857C-F8AF6D64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F0DA9B78-7AC5-5641-9B94-F917DEF7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 dirty="0">
                <a:solidFill>
                  <a:srgbClr val="000099"/>
                </a:solidFill>
                <a:cs typeface="Arial" panose="020B0604020202020204" pitchFamily="34" charset="0"/>
              </a:rPr>
              <a:t>2</a:t>
            </a:r>
            <a:endParaRPr lang="el-GR" altLang="en-US" sz="4400" baseline="300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A28520-20E1-5449-96BC-24D33CBB2432}"/>
                  </a:ext>
                </a:extLst>
              </p:cNvPr>
              <p:cNvSpPr txBox="1"/>
              <p:nvPr/>
            </p:nvSpPr>
            <p:spPr>
              <a:xfrm>
                <a:off x="3605020" y="3906439"/>
                <a:ext cx="1781560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A28520-20E1-5449-96BC-24D33CBB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20" y="3906439"/>
                <a:ext cx="1781560" cy="809389"/>
              </a:xfrm>
              <a:prstGeom prst="rect">
                <a:avLst/>
              </a:prstGeom>
              <a:blipFill>
                <a:blip r:embed="rId3"/>
                <a:stretch>
                  <a:fillRect t="-1563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0454EB-8E50-AD49-B737-36B8853CE3AB}"/>
              </a:ext>
            </a:extLst>
          </p:cNvPr>
          <p:cNvSpPr txBox="1"/>
          <p:nvPr/>
        </p:nvSpPr>
        <p:spPr>
          <a:xfrm>
            <a:off x="184226" y="4114800"/>
            <a:ext cx="369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Technically,  second probe is:</a:t>
            </a:r>
          </a:p>
        </p:txBody>
      </p:sp>
    </p:spTree>
    <p:extLst>
      <p:ext uri="{BB962C8B-B14F-4D97-AF65-F5344CB8AC3E}">
        <p14:creationId xmlns:p14="http://schemas.microsoft.com/office/powerpoint/2010/main" val="29932972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6FB32CEA-273E-CD42-AE27-036F2D72F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D7968F36-88CF-184C-AA61-0EB75EA19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1709737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case?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probability that the first </a:t>
            </a:r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three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 probed slots will </a:t>
            </a:r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not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be successful?</a:t>
            </a:r>
          </a:p>
        </p:txBody>
      </p:sp>
      <p:grpSp>
        <p:nvGrpSpPr>
          <p:cNvPr id="92163" name="Group 4">
            <a:extLst>
              <a:ext uri="{FF2B5EF4-FFF2-40B4-BE49-F238E27FC236}">
                <a16:creationId xmlns:a16="http://schemas.microsoft.com/office/drawing/2014/main" id="{4C250410-2A1F-3E4C-85E7-82E20EBF16D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2171" name="Rectangle 5">
              <a:extLst>
                <a:ext uri="{FF2B5EF4-FFF2-40B4-BE49-F238E27FC236}">
                  <a16:creationId xmlns:a16="http://schemas.microsoft.com/office/drawing/2014/main" id="{F2FFD7FA-AAAE-6343-BBFE-DF130F5A4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Line 6">
              <a:extLst>
                <a:ext uri="{FF2B5EF4-FFF2-40B4-BE49-F238E27FC236}">
                  <a16:creationId xmlns:a16="http://schemas.microsoft.com/office/drawing/2014/main" id="{DD461ACF-37ED-A94F-AAA8-DD6408E34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7">
              <a:extLst>
                <a:ext uri="{FF2B5EF4-FFF2-40B4-BE49-F238E27FC236}">
                  <a16:creationId xmlns:a16="http://schemas.microsoft.com/office/drawing/2014/main" id="{9DB99F4C-828B-C549-9B65-09381E9D2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8">
              <a:extLst>
                <a:ext uri="{FF2B5EF4-FFF2-40B4-BE49-F238E27FC236}">
                  <a16:creationId xmlns:a16="http://schemas.microsoft.com/office/drawing/2014/main" id="{56F9EE88-F048-034E-BD22-9BF378E97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9">
              <a:extLst>
                <a:ext uri="{FF2B5EF4-FFF2-40B4-BE49-F238E27FC236}">
                  <a16:creationId xmlns:a16="http://schemas.microsoft.com/office/drawing/2014/main" id="{F267835B-7A7C-A34C-83DE-505A5A3B2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10">
              <a:extLst>
                <a:ext uri="{FF2B5EF4-FFF2-40B4-BE49-F238E27FC236}">
                  <a16:creationId xmlns:a16="http://schemas.microsoft.com/office/drawing/2014/main" id="{A596DFC4-3BBB-5346-A8BA-185687030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11">
              <a:extLst>
                <a:ext uri="{FF2B5EF4-FFF2-40B4-BE49-F238E27FC236}">
                  <a16:creationId xmlns:a16="http://schemas.microsoft.com/office/drawing/2014/main" id="{FF901F45-F565-DB48-914C-AB4C55F07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12">
              <a:extLst>
                <a:ext uri="{FF2B5EF4-FFF2-40B4-BE49-F238E27FC236}">
                  <a16:creationId xmlns:a16="http://schemas.microsoft.com/office/drawing/2014/main" id="{132C013B-1A85-A94D-87ED-DC361305E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13">
              <a:extLst>
                <a:ext uri="{FF2B5EF4-FFF2-40B4-BE49-F238E27FC236}">
                  <a16:creationId xmlns:a16="http://schemas.microsoft.com/office/drawing/2014/main" id="{7F3F37F2-4D63-B344-8A38-81C14FB8B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Line 14">
              <a:extLst>
                <a:ext uri="{FF2B5EF4-FFF2-40B4-BE49-F238E27FC236}">
                  <a16:creationId xmlns:a16="http://schemas.microsoft.com/office/drawing/2014/main" id="{D9969AAC-7D02-4947-A51F-2709DF827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15">
              <a:extLst>
                <a:ext uri="{FF2B5EF4-FFF2-40B4-BE49-F238E27FC236}">
                  <a16:creationId xmlns:a16="http://schemas.microsoft.com/office/drawing/2014/main" id="{FBEA4E20-E833-2641-B04A-94F9F7BA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16">
              <a:extLst>
                <a:ext uri="{FF2B5EF4-FFF2-40B4-BE49-F238E27FC236}">
                  <a16:creationId xmlns:a16="http://schemas.microsoft.com/office/drawing/2014/main" id="{0E663679-91BB-C747-8A26-A87C4FF6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17">
              <a:extLst>
                <a:ext uri="{FF2B5EF4-FFF2-40B4-BE49-F238E27FC236}">
                  <a16:creationId xmlns:a16="http://schemas.microsoft.com/office/drawing/2014/main" id="{EA5918D0-EE73-AD40-BE83-2020016C7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18">
              <a:extLst>
                <a:ext uri="{FF2B5EF4-FFF2-40B4-BE49-F238E27FC236}">
                  <a16:creationId xmlns:a16="http://schemas.microsoft.com/office/drawing/2014/main" id="{A0451F04-3386-ED42-9D40-C3128041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19">
              <a:extLst>
                <a:ext uri="{FF2B5EF4-FFF2-40B4-BE49-F238E27FC236}">
                  <a16:creationId xmlns:a16="http://schemas.microsoft.com/office/drawing/2014/main" id="{5CBD953F-851E-B84D-B055-104F57557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4" name="Rectangle 20">
            <a:extLst>
              <a:ext uri="{FF2B5EF4-FFF2-40B4-BE49-F238E27FC236}">
                <a16:creationId xmlns:a16="http://schemas.microsoft.com/office/drawing/2014/main" id="{437D4B18-8CAF-4843-B9B0-E29924B4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5" name="Rectangle 21">
            <a:extLst>
              <a:ext uri="{FF2B5EF4-FFF2-40B4-BE49-F238E27FC236}">
                <a16:creationId xmlns:a16="http://schemas.microsoft.com/office/drawing/2014/main" id="{893C639F-21A6-474D-AC17-57F88C48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6" name="Rectangle 22">
            <a:extLst>
              <a:ext uri="{FF2B5EF4-FFF2-40B4-BE49-F238E27FC236}">
                <a16:creationId xmlns:a16="http://schemas.microsoft.com/office/drawing/2014/main" id="{755D5EA0-A7BD-EE43-889E-AE4823E4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7" name="Rectangle 23">
            <a:extLst>
              <a:ext uri="{FF2B5EF4-FFF2-40B4-BE49-F238E27FC236}">
                <a16:creationId xmlns:a16="http://schemas.microsoft.com/office/drawing/2014/main" id="{4E4DCF45-1178-F34B-999A-5741D93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8" name="Rectangle 24">
            <a:extLst>
              <a:ext uri="{FF2B5EF4-FFF2-40B4-BE49-F238E27FC236}">
                <a16:creationId xmlns:a16="http://schemas.microsoft.com/office/drawing/2014/main" id="{A442E6E5-BCEB-4B4E-9189-C8278AF6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9" name="Rectangle 25">
            <a:extLst>
              <a:ext uri="{FF2B5EF4-FFF2-40B4-BE49-F238E27FC236}">
                <a16:creationId xmlns:a16="http://schemas.microsoft.com/office/drawing/2014/main" id="{6DF7B6DD-1599-1749-A431-15CAA23F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D4938AB9-4D40-7D46-94CF-92D3FA62D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3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636711D-9960-CE4B-8CB7-4FA7E1C2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2983E87-66F1-FD44-8459-6EC40A631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Average case:  expected number of probes</a:t>
            </a: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sum of the probability of making 1 probe, 2 probes, 3 probes, … </a:t>
            </a:r>
          </a:p>
        </p:txBody>
      </p:sp>
      <p:graphicFrame>
        <p:nvGraphicFramePr>
          <p:cNvPr id="104452" name="Object 2">
            <a:extLst>
              <a:ext uri="{FF2B5EF4-FFF2-40B4-BE49-F238E27FC236}">
                <a16:creationId xmlns:a16="http://schemas.microsoft.com/office/drawing/2014/main" id="{E4860FC3-7E5B-3844-9D12-56EE5293C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30563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529800" imgH="2635250" progId="Equation.3">
                  <p:embed/>
                </p:oleObj>
              </mc:Choice>
              <mc:Fallback>
                <p:oleObj name="Equation" r:id="rId2" imgW="22529800" imgH="2635250" progId="Equation.3">
                  <p:embed/>
                  <p:pic>
                    <p:nvPicPr>
                      <p:cNvPr id="104452" name="Object 2">
                        <a:extLst>
                          <a:ext uri="{FF2B5EF4-FFF2-40B4-BE49-F238E27FC236}">
                            <a16:creationId xmlns:a16="http://schemas.microsoft.com/office/drawing/2014/main" id="{E4860FC3-7E5B-3844-9D12-56EE5293C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30563"/>
                        <a:ext cx="4953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>
            <a:extLst>
              <a:ext uri="{FF2B5EF4-FFF2-40B4-BE49-F238E27FC236}">
                <a16:creationId xmlns:a16="http://schemas.microsoft.com/office/drawing/2014/main" id="{9B4B3CC6-0019-C94E-9532-FD48A571E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908425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3365500" progId="Equation.3">
                  <p:embed/>
                </p:oleObj>
              </mc:Choice>
              <mc:Fallback>
                <p:oleObj name="Equation" r:id="rId4" imgW="7315200" imgH="3365500" progId="Equation.3">
                  <p:embed/>
                  <p:pic>
                    <p:nvPicPr>
                      <p:cNvPr id="104453" name="Object 3">
                        <a:extLst>
                          <a:ext uri="{FF2B5EF4-FFF2-40B4-BE49-F238E27FC236}">
                            <a16:creationId xmlns:a16="http://schemas.microsoft.com/office/drawing/2014/main" id="{9B4B3CC6-0019-C94E-9532-FD48A571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08425"/>
                        <a:ext cx="1608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4">
            <a:extLst>
              <a:ext uri="{FF2B5EF4-FFF2-40B4-BE49-F238E27FC236}">
                <a16:creationId xmlns:a16="http://schemas.microsoft.com/office/drawing/2014/main" id="{A2617115-97B1-0647-A7FC-9934CE814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4746625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69150" imgH="3365500" progId="Equation.3">
                  <p:embed/>
                </p:oleObj>
              </mc:Choice>
              <mc:Fallback>
                <p:oleObj name="Equation" r:id="rId6" imgW="7169150" imgH="3365500" progId="Equation.3">
                  <p:embed/>
                  <p:pic>
                    <p:nvPicPr>
                      <p:cNvPr id="104454" name="Object 4">
                        <a:extLst>
                          <a:ext uri="{FF2B5EF4-FFF2-40B4-BE49-F238E27FC236}">
                            <a16:creationId xmlns:a16="http://schemas.microsoft.com/office/drawing/2014/main" id="{A2617115-97B1-0647-A7FC-9934CE814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746625"/>
                        <a:ext cx="1576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5">
            <a:extLst>
              <a:ext uri="{FF2B5EF4-FFF2-40B4-BE49-F238E27FC236}">
                <a16:creationId xmlns:a16="http://schemas.microsoft.com/office/drawing/2014/main" id="{2AF48568-64AD-3F42-AAAA-17E06F499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638800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10200" imgH="4533900" progId="Equation.3">
                  <p:embed/>
                </p:oleObj>
              </mc:Choice>
              <mc:Fallback>
                <p:oleObj name="Equation" r:id="rId8" imgW="5410200" imgH="4533900" progId="Equation.3">
                  <p:embed/>
                  <p:pic>
                    <p:nvPicPr>
                      <p:cNvPr id="104455" name="Object 5">
                        <a:extLst>
                          <a:ext uri="{FF2B5EF4-FFF2-40B4-BE49-F238E27FC236}">
                            <a16:creationId xmlns:a16="http://schemas.microsoft.com/office/drawing/2014/main" id="{2AF48568-64AD-3F42-AAAA-17E06F499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11906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9C5CD1ED-8972-5244-942C-951265259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Average number of probes</a:t>
            </a:r>
          </a:p>
        </p:txBody>
      </p:sp>
      <p:graphicFrame>
        <p:nvGraphicFramePr>
          <p:cNvPr id="94210" name="Object 2">
            <a:extLst>
              <a:ext uri="{FF2B5EF4-FFF2-40B4-BE49-F238E27FC236}">
                <a16:creationId xmlns:a16="http://schemas.microsoft.com/office/drawing/2014/main" id="{2A59EE61-3720-5A42-B6DF-155C2D44D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163550" imgH="4533900" progId="Equation.3">
                  <p:embed/>
                </p:oleObj>
              </mc:Choice>
              <mc:Fallback>
                <p:oleObj name="Equation" r:id="rId2" imgW="13163550" imgH="4533900" progId="Equation.3">
                  <p:embed/>
                  <p:pic>
                    <p:nvPicPr>
                      <p:cNvPr id="94210" name="Object 2">
                        <a:extLst>
                          <a:ext uri="{FF2B5EF4-FFF2-40B4-BE49-F238E27FC236}">
                            <a16:creationId xmlns:a16="http://schemas.microsoft.com/office/drawing/2014/main" id="{2A59EE61-3720-5A42-B6DF-155C2D44D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1" name="Picture 1">
            <a:extLst>
              <a:ext uri="{FF2B5EF4-FFF2-40B4-BE49-F238E27FC236}">
                <a16:creationId xmlns:a16="http://schemas.microsoft.com/office/drawing/2014/main" id="{FE080F51-BC0B-0449-82A0-DE4B2086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6261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459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52757258-42CA-AF47-B3A1-E838A0E9D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en-US" sz="3500">
                <a:ea typeface="ＭＳ Ｐゴシック" panose="020B0600070205080204" pitchFamily="34" charset="-128"/>
              </a:rPr>
              <a:t>How big should a hashtable be?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B8662A-31D3-CF44-8C20-99A329F92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848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good rule of thumb is the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hashtable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should be around half full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when the 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hashtable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gets full?</a:t>
            </a: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Copy: Create a new table and copy the values over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results in one expensive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simple to implement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Amortized copy:  When a certain ratio is hit, grow the table, but copy the entries over a few at a time with every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 single insert is expensive and can guarantee per insert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more complicated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20349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F413F-22BA-6D0E-D0EE-6B55806EE3BB}"/>
              </a:ext>
            </a:extLst>
          </p:cNvPr>
          <p:cNvSpPr txBox="1"/>
          <p:nvPr/>
        </p:nvSpPr>
        <p:spPr>
          <a:xfrm>
            <a:off x="2722178" y="2844225"/>
            <a:ext cx="335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Handouts/exercises</a:t>
            </a:r>
          </a:p>
        </p:txBody>
      </p:sp>
    </p:spTree>
    <p:extLst>
      <p:ext uri="{BB962C8B-B14F-4D97-AF65-F5344CB8AC3E}">
        <p14:creationId xmlns:p14="http://schemas.microsoft.com/office/powerpoint/2010/main" val="41640548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9AD-FAC6-FD16-6A7B-8DF9EC2E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6300-7C49-840B-457D-13DAB8E0AD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can’t we just use an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hash function?  How does it differ from the </a:t>
            </a:r>
            <a:r>
              <a:rPr lang="en-US" dirty="0" err="1"/>
              <a:t>hash_code</a:t>
            </a:r>
            <a:r>
              <a:rPr lang="en-US" dirty="0"/>
              <a:t> method in Java?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two ways we deal with collisions?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it important that the probe sequence visits every spot in the </a:t>
            </a:r>
            <a:r>
              <a:rPr lang="en-US" dirty="0" err="1"/>
              <a:t>hashtable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510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898D-C6F0-BD13-54D4-121DF97C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2468-EADB-1DE4-30C0-B26EA96B6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are three potential probing mechanisms?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insert random data into a </a:t>
            </a:r>
            <a:r>
              <a:rPr lang="en-US" dirty="0" err="1"/>
              <a:t>hashtable</a:t>
            </a:r>
            <a:r>
              <a:rPr lang="en-US" dirty="0"/>
              <a:t>, what is the worst case running time for searching for an item?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open-addressed </a:t>
            </a:r>
            <a:r>
              <a:rPr lang="en-US" dirty="0" err="1"/>
              <a:t>hashtable</a:t>
            </a:r>
            <a:r>
              <a:rPr lang="en-US" dirty="0"/>
              <a:t> is half full, on average, how many entries would we expect to search before finding an open one?  75% full?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plan to do a lot of deleting, what type of </a:t>
            </a:r>
            <a:r>
              <a:rPr lang="en-US" dirty="0" err="1"/>
              <a:t>hashtable</a:t>
            </a:r>
            <a:r>
              <a:rPr lang="en-US" dirty="0"/>
              <a:t> should we use?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11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90E-405D-25FE-CF4D-3872F2ED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B6AE-ACBF-2F60-09EB-63286B68D9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largest</a:t>
            </a:r>
            <a:r>
              <a:rPr lang="en-US" b="1" dirty="0"/>
              <a:t> </a:t>
            </a:r>
            <a:r>
              <a:rPr lang="el-GR" altLang="en-US" sz="3200" dirty="0">
                <a:cs typeface="Arial" panose="020B0604020202020204" pitchFamily="34" charset="0"/>
              </a:rPr>
              <a:t>α</a:t>
            </a:r>
            <a:r>
              <a:rPr lang="en-US" altLang="en-US" sz="3200" dirty="0">
                <a:cs typeface="Arial" panose="020B0604020202020204" pitchFamily="34" charset="0"/>
              </a:rPr>
              <a:t> can be for a </a:t>
            </a:r>
            <a:r>
              <a:rPr lang="en-US" altLang="en-US" sz="3200" dirty="0" err="1">
                <a:cs typeface="Arial" panose="020B0604020202020204" pitchFamily="34" charset="0"/>
              </a:rPr>
              <a:t>hashtable</a:t>
            </a:r>
            <a:r>
              <a:rPr lang="en-US" altLang="en-US" sz="3200" dirty="0">
                <a:cs typeface="Arial" panose="020B0604020202020204" pitchFamily="34" charset="0"/>
              </a:rPr>
              <a:t> with chaining?  Open-addressed?</a:t>
            </a:r>
            <a:endParaRPr lang="el-GR" altLang="en-US" sz="3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4445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3CA4B3E1-E7A5-454E-BE31-3E08D922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Fill in the table for division method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7D40537-92C5-A248-9100-7B3E0192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908BCDE8-218C-FC4F-A207-F71889AE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3252" name="Line 5">
            <a:extLst>
              <a:ext uri="{FF2B5EF4-FFF2-40B4-BE49-F238E27FC236}">
                <a16:creationId xmlns:a16="http://schemas.microsoft.com/office/drawing/2014/main" id="{F92C27A5-35AD-0B4A-A7C0-A0C38DE5E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901669BF-23C3-2A45-807D-D430CDED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0C435681-E260-6A40-8832-500777F9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AF411FF5-55FE-FE4F-9E2B-15F8598A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594C73B8-BB00-F441-BF4E-39A9C525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3257" name="Text Box 10">
            <a:extLst>
              <a:ext uri="{FF2B5EF4-FFF2-40B4-BE49-F238E27FC236}">
                <a16:creationId xmlns:a16="http://schemas.microsoft.com/office/drawing/2014/main" id="{69171EEF-250B-0344-A858-8F28056A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3258" name="Text Box 11">
            <a:extLst>
              <a:ext uri="{FF2B5EF4-FFF2-40B4-BE49-F238E27FC236}">
                <a16:creationId xmlns:a16="http://schemas.microsoft.com/office/drawing/2014/main" id="{14BAC5DD-78B3-BE4E-B4FC-E4895A17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</p:spTree>
    <p:extLst>
      <p:ext uri="{BB962C8B-B14F-4D97-AF65-F5344CB8AC3E}">
        <p14:creationId xmlns:p14="http://schemas.microsoft.com/office/powerpoint/2010/main" val="134600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7212</TotalTime>
  <Words>3389</Words>
  <Application>Microsoft Macintosh PowerPoint</Application>
  <PresentationFormat>On-screen Show (4:3)</PresentationFormat>
  <Paragraphs>577</Paragraphs>
  <Slides>100</Slides>
  <Notes>5</Notes>
  <HiddenSlides>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ＭＳ Ｐゴシック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Hashtables</vt:lpstr>
      <vt:lpstr>Admin</vt:lpstr>
      <vt:lpstr>Hashtables</vt:lpstr>
      <vt:lpstr>Hashtables</vt:lpstr>
      <vt:lpstr>Hashtables</vt:lpstr>
      <vt:lpstr>Key/data pair</vt:lpstr>
      <vt:lpstr>Key/data pair</vt:lpstr>
      <vt:lpstr>Key/data pair</vt:lpstr>
      <vt:lpstr>Key/data pair</vt:lpstr>
      <vt:lpstr>Key/data pair</vt:lpstr>
      <vt:lpstr>Why not just arrays aka  direct-address tables?</vt:lpstr>
      <vt:lpstr>Why not just arrays?</vt:lpstr>
      <vt:lpstr>Why not arrays?</vt:lpstr>
      <vt:lpstr>The load of a table/hashtable</vt:lpstr>
      <vt:lpstr>Hash function, h</vt:lpstr>
      <vt:lpstr>Hash function, h</vt:lpstr>
      <vt:lpstr>Hash function, h</vt:lpstr>
      <vt:lpstr>Hash function, h</vt:lpstr>
      <vt:lpstr>Collisions</vt:lpstr>
      <vt:lpstr>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Search</vt:lpstr>
      <vt:lpstr>Search</vt:lpstr>
      <vt:lpstr>Search</vt:lpstr>
      <vt:lpstr>Search</vt:lpstr>
      <vt:lpstr>Search</vt:lpstr>
      <vt:lpstr>Running time</vt:lpstr>
      <vt:lpstr>Length of the chain</vt:lpstr>
      <vt:lpstr>Length of the chain</vt:lpstr>
      <vt:lpstr>Length of the chain</vt:lpstr>
      <vt:lpstr>Average chain length</vt:lpstr>
      <vt:lpstr>Search average running time</vt:lpstr>
      <vt:lpstr>Hash functions</vt:lpstr>
      <vt:lpstr>Hash functions</vt:lpstr>
      <vt:lpstr>Division method</vt:lpstr>
      <vt:lpstr>Division method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Multiplication method</vt:lpstr>
      <vt:lpstr>Multiplication method</vt:lpstr>
      <vt:lpstr>Other hash functions</vt:lpstr>
      <vt:lpstr>Open addressing</vt:lpstr>
      <vt:lpstr>Hash functions with  open addressing</vt:lpstr>
      <vt:lpstr>Hash functions with 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search</vt:lpstr>
      <vt:lpstr>Delete</vt:lpstr>
      <vt:lpstr>Delete</vt:lpstr>
      <vt:lpstr>Delete</vt:lpstr>
      <vt:lpstr>Delete</vt:lpstr>
      <vt:lpstr>Open addressing: delete</vt:lpstr>
      <vt:lpstr>Probing schemes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</vt:lpstr>
      <vt:lpstr>Quadratic probing</vt:lpstr>
      <vt:lpstr>Double hashing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How big should a hashtable be?</vt:lpstr>
      <vt:lpstr>PowerPoint Presentation</vt:lpstr>
      <vt:lpstr>Questions</vt:lpstr>
      <vt:lpstr>Questions</vt:lpstr>
      <vt:lpstr>Questions</vt:lpstr>
      <vt:lpstr>Fill in the table for division method</vt:lpstr>
      <vt:lpstr>Fill in the table for multiplication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279</cp:revision>
  <cp:lastPrinted>2020-02-18T23:46:10Z</cp:lastPrinted>
  <dcterms:created xsi:type="dcterms:W3CDTF">2013-09-08T20:10:23Z</dcterms:created>
  <dcterms:modified xsi:type="dcterms:W3CDTF">2024-03-15T21:30:14Z</dcterms:modified>
</cp:coreProperties>
</file>