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61" r:id="rId3"/>
    <p:sldId id="314" r:id="rId4"/>
    <p:sldId id="311" r:id="rId5"/>
    <p:sldId id="312" r:id="rId6"/>
    <p:sldId id="315" r:id="rId7"/>
    <p:sldId id="316" r:id="rId8"/>
    <p:sldId id="317" r:id="rId9"/>
    <p:sldId id="318" r:id="rId10"/>
    <p:sldId id="320" r:id="rId11"/>
    <p:sldId id="321" r:id="rId12"/>
    <p:sldId id="322" r:id="rId13"/>
    <p:sldId id="323" r:id="rId14"/>
    <p:sldId id="324" r:id="rId15"/>
    <p:sldId id="325" r:id="rId16"/>
    <p:sldId id="326" r:id="rId17"/>
    <p:sldId id="327" r:id="rId18"/>
    <p:sldId id="328" r:id="rId19"/>
    <p:sldId id="329" r:id="rId20"/>
    <p:sldId id="330" r:id="rId21"/>
  </p:sldIdLst>
  <p:sldSz cx="9144000" cy="5143500" type="screen16x9"/>
  <p:notesSz cx="6858000" cy="9144000"/>
  <p:embeddedFontLst>
    <p:embeddedFont>
      <p:font typeface="Comfortaa" pitchFamily="2" charset="0"/>
      <p:regular r:id="rId23"/>
      <p:bold r:id="rId24"/>
    </p:embeddedFont>
    <p:embeddedFont>
      <p:font typeface="Fira Code" panose="020B0809050000020004" pitchFamily="49" charset="0"/>
      <p:regular r:id="rId25"/>
      <p:bold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0D80D-4EA7-4997-9C2B-34BFA19C937D}">
  <a:tblStyle styleId="{98C0D80D-4EA7-4997-9C2B-34BFA19C93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6177BF-4CB5-4D0B-932A-6E391132E5C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5"/>
    <p:restoredTop sz="64411"/>
  </p:normalViewPr>
  <p:slideViewPr>
    <p:cSldViewPr snapToGrid="0">
      <p:cViewPr varScale="1">
        <p:scale>
          <a:sx n="128" d="100"/>
          <a:sy n="128" d="100"/>
        </p:scale>
        <p:origin x="3320"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ocalhost:5001/quer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Step 2: Ensure Backend Processes the Queries:</a:t>
            </a:r>
            <a:endParaRPr lang="en-US" sz="9600" dirty="0"/>
          </a:p>
          <a:p>
            <a:r>
              <a:rPr lang="en-US" sz="9600" dirty="0"/>
              <a:t>"Next, we ensure that our backend can process the user queries and return appropriate responses. We achieve this by defining a POST endpoint in </a:t>
            </a:r>
            <a:r>
              <a:rPr lang="en-US" sz="9600" dirty="0" err="1"/>
              <a:t>server.js</a:t>
            </a:r>
            <a:r>
              <a:rPr lang="en-US" sz="9600" dirty="0"/>
              <a:t> to handle the queries.”</a:t>
            </a:r>
          </a:p>
          <a:p>
            <a:endParaRPr lang="en-US" sz="9600" dirty="0"/>
          </a:p>
          <a:p>
            <a:r>
              <a:rPr lang="en-US" sz="9600" b="1" dirty="0"/>
              <a:t>Explanation:</a:t>
            </a:r>
            <a:endParaRPr lang="en-US" sz="9600" dirty="0"/>
          </a:p>
          <a:p>
            <a:pPr>
              <a:buFont typeface="Arial" panose="020B0604020202020204" pitchFamily="34" charset="0"/>
              <a:buChar char="•"/>
            </a:pPr>
            <a:r>
              <a:rPr lang="en-US" sz="9600" b="1" dirty="0" err="1"/>
              <a:t>app.post</a:t>
            </a:r>
            <a:r>
              <a:rPr lang="en-US" sz="9600" b="1" dirty="0"/>
              <a:t>('/query', (req, res) =&gt; { ... }):</a:t>
            </a:r>
            <a:r>
              <a:rPr lang="en-US" sz="9600" dirty="0"/>
              <a:t> Defines a POST endpoint to handle user queries.</a:t>
            </a:r>
          </a:p>
          <a:p>
            <a:pPr>
              <a:buFont typeface="Arial" panose="020B0604020202020204" pitchFamily="34" charset="0"/>
              <a:buChar char="•"/>
            </a:pPr>
            <a:r>
              <a:rPr lang="en-US" sz="9600" b="1" dirty="0" err="1"/>
              <a:t>req.body.query.toLowerCase</a:t>
            </a:r>
            <a:r>
              <a:rPr lang="en-US" sz="9600" b="1" dirty="0"/>
              <a:t>():</a:t>
            </a:r>
            <a:r>
              <a:rPr lang="en-US" sz="9600" dirty="0"/>
              <a:t> Extracts and converts the user query to lowercase for processing.</a:t>
            </a:r>
          </a:p>
          <a:p>
            <a:pPr>
              <a:buFont typeface="Arial" panose="020B0604020202020204" pitchFamily="34" charset="0"/>
              <a:buChar char="•"/>
            </a:pPr>
            <a:r>
              <a:rPr lang="en-US" sz="9600" b="1" dirty="0"/>
              <a:t>message:</a:t>
            </a:r>
            <a:r>
              <a:rPr lang="en-US" sz="9600" dirty="0"/>
              <a:t> Sets the response message based on the query type.</a:t>
            </a:r>
          </a:p>
          <a:p>
            <a:pPr>
              <a:buFont typeface="Arial" panose="020B0604020202020204" pitchFamily="34" charset="0"/>
              <a:buChar char="•"/>
            </a:pPr>
            <a:r>
              <a:rPr lang="en-US" sz="9600" b="1" dirty="0" err="1"/>
              <a:t>res.json</a:t>
            </a:r>
            <a:r>
              <a:rPr lang="en-US" sz="9600" b="1" dirty="0"/>
              <a:t>({ message }):</a:t>
            </a:r>
            <a:r>
              <a:rPr lang="en-US" sz="9600" dirty="0"/>
              <a:t> Sends the response message as a JSON object.</a:t>
            </a:r>
          </a:p>
          <a:p>
            <a:endParaRPr lang="en-US" sz="9600" dirty="0"/>
          </a:p>
        </p:txBody>
      </p:sp>
    </p:spTree>
    <p:extLst>
      <p:ext uri="{BB962C8B-B14F-4D97-AF65-F5344CB8AC3E}">
        <p14:creationId xmlns:p14="http://schemas.microsoft.com/office/powerpoint/2010/main" val="83554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Step 3: Integrate and Test:</a:t>
            </a:r>
            <a:endParaRPr lang="en-US" sz="9600" dirty="0"/>
          </a:p>
          <a:p>
            <a:r>
              <a:rPr lang="en-US" sz="9600" dirty="0"/>
              <a:t>"With the frontend and backend set up, the next step is to integrate and test the entire system. This involves running both the frontend and backend servers, sending queries through the frontend, and verifying that the responses are displayed correctly."</a:t>
            </a:r>
          </a:p>
          <a:p>
            <a:endParaRPr lang="en-US" sz="9600" dirty="0"/>
          </a:p>
          <a:p>
            <a:endParaRPr lang="en-US" sz="9600" dirty="0"/>
          </a:p>
          <a:p>
            <a:r>
              <a:rPr lang="en-US" sz="9600" b="1" dirty="0"/>
              <a:t>Conclusion:</a:t>
            </a:r>
            <a:endParaRPr lang="en-US" sz="9600" dirty="0"/>
          </a:p>
          <a:p>
            <a:r>
              <a:rPr lang="en-US" sz="9600" dirty="0"/>
              <a:t>"By following these steps, we have successfully integrated the frontend and backend. The frontend can now send user queries to the backend, which processes these queries and returns appropriate responses. This integration ensures a seamless and interactive user experience."</a:t>
            </a:r>
          </a:p>
          <a:p>
            <a:endParaRPr lang="en-US" sz="9600" dirty="0"/>
          </a:p>
          <a:p>
            <a:endParaRPr lang="en-US" sz="9600" dirty="0"/>
          </a:p>
          <a:p>
            <a:r>
              <a:rPr lang="en-US" sz="9600" b="1" dirty="0"/>
              <a:t>Summary:</a:t>
            </a:r>
            <a:endParaRPr lang="en-US" sz="9600" dirty="0"/>
          </a:p>
          <a:p>
            <a:r>
              <a:rPr lang="en-US" sz="9600" dirty="0"/>
              <a:t>"In summary, integrating the frontend and backend involved updating the </a:t>
            </a:r>
            <a:r>
              <a:rPr lang="en-US" sz="9600" dirty="0" err="1"/>
              <a:t>api.js</a:t>
            </a:r>
            <a:r>
              <a:rPr lang="en-US" sz="9600" dirty="0"/>
              <a:t> file to make API calls, ensuring the backend processes the queries correctly, and testing the integration. This step is crucial for enabling the chat application to interact with users and provide relevant information."</a:t>
            </a:r>
          </a:p>
          <a:p>
            <a:endParaRPr lang="en-US" sz="9600" dirty="0"/>
          </a:p>
          <a:p>
            <a:endParaRPr lang="en-US" sz="9600" dirty="0"/>
          </a:p>
          <a:p>
            <a:endParaRPr lang="en-US" sz="9600" dirty="0"/>
          </a:p>
        </p:txBody>
      </p:sp>
    </p:spTree>
    <p:extLst>
      <p:ext uri="{BB962C8B-B14F-4D97-AF65-F5344CB8AC3E}">
        <p14:creationId xmlns:p14="http://schemas.microsoft.com/office/powerpoint/2010/main" val="2314339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Introduction:</a:t>
            </a:r>
            <a:endParaRPr lang="en-US" sz="9600" dirty="0"/>
          </a:p>
          <a:p>
            <a:r>
              <a:rPr lang="en-US" sz="9600" dirty="0"/>
              <a:t>"In this step, we focus on web scraping to obtain more data for our chat application. The goal is to make our backend more scalable and capable of handling a wide range of queries related to refrigerator and dishwasher parts. We'll use web scraping techniques to gather detailed information from the </a:t>
            </a:r>
            <a:r>
              <a:rPr lang="en-US" sz="9600" dirty="0" err="1"/>
              <a:t>PartSelect</a:t>
            </a:r>
            <a:r>
              <a:rPr lang="en-US" sz="9600" dirty="0"/>
              <a:t> website."</a:t>
            </a:r>
          </a:p>
          <a:p>
            <a:endParaRPr lang="en-US" sz="9600" dirty="0"/>
          </a:p>
          <a:p>
            <a:endParaRPr lang="en-US" sz="9600" dirty="0"/>
          </a:p>
          <a:p>
            <a:r>
              <a:rPr lang="en-US" sz="9600" b="1" dirty="0"/>
              <a:t>Tools Used for Web Scraping:</a:t>
            </a:r>
            <a:endParaRPr lang="en-US" sz="9600" dirty="0"/>
          </a:p>
          <a:p>
            <a:r>
              <a:rPr lang="en-US" sz="9600" dirty="0"/>
              <a:t>"We used the following tools for web scraping:</a:t>
            </a:r>
          </a:p>
          <a:p>
            <a:pPr>
              <a:buFont typeface="+mj-lt"/>
              <a:buAutoNum type="arabicPeriod"/>
            </a:pPr>
            <a:r>
              <a:rPr lang="en-US" sz="9600" b="1" dirty="0"/>
              <a:t>Axios:</a:t>
            </a:r>
            <a:r>
              <a:rPr lang="en-US" sz="9600" dirty="0"/>
              <a:t> A promise-based HTTP client for making requests to web pages.</a:t>
            </a:r>
          </a:p>
          <a:p>
            <a:pPr>
              <a:buFont typeface="+mj-lt"/>
              <a:buAutoNum type="arabicPeriod"/>
            </a:pPr>
            <a:r>
              <a:rPr lang="en-US" sz="9600" b="1" dirty="0"/>
              <a:t>Cheerio:</a:t>
            </a:r>
            <a:r>
              <a:rPr lang="en-US" sz="9600" dirty="0"/>
              <a:t> A fast, flexible, and lean implementation of jQuery designed for server-side HTML manipulation and parsing.</a:t>
            </a:r>
          </a:p>
          <a:p>
            <a:pPr>
              <a:buFont typeface="+mj-lt"/>
              <a:buAutoNum type="arabicPeriod"/>
            </a:pPr>
            <a:r>
              <a:rPr lang="en-US" sz="9600" b="1" dirty="0"/>
              <a:t>Node.js File System (fs) Module:</a:t>
            </a:r>
            <a:r>
              <a:rPr lang="en-US" sz="9600" dirty="0"/>
              <a:t> For reading and writing data to files."</a:t>
            </a:r>
          </a:p>
          <a:p>
            <a:endParaRPr lang="en-US" sz="9600" dirty="0"/>
          </a:p>
          <a:p>
            <a:endParaRPr lang="en-US" sz="9600" dirty="0"/>
          </a:p>
          <a:p>
            <a:endParaRPr lang="en-US" sz="9600" dirty="0"/>
          </a:p>
          <a:p>
            <a:endParaRPr lang="en-US" sz="9600" dirty="0"/>
          </a:p>
          <a:p>
            <a:endParaRPr lang="en-US" sz="9600" dirty="0"/>
          </a:p>
        </p:txBody>
      </p:sp>
    </p:spTree>
    <p:extLst>
      <p:ext uri="{BB962C8B-B14F-4D97-AF65-F5344CB8AC3E}">
        <p14:creationId xmlns:p14="http://schemas.microsoft.com/office/powerpoint/2010/main" val="195745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2569365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2978606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dirty="0"/>
              <a:t>"In summary, we used web scraping to gather detailed information on refrigerator and dishwasher parts from the </a:t>
            </a:r>
            <a:r>
              <a:rPr lang="en-US" sz="9600" dirty="0" err="1"/>
              <a:t>PartSelect</a:t>
            </a:r>
            <a:r>
              <a:rPr lang="en-US" sz="9600" dirty="0"/>
              <a:t> website. This data enhances our </a:t>
            </a:r>
            <a:r>
              <a:rPr lang="en-US" sz="9600" dirty="0" err="1"/>
              <a:t>backend's</a:t>
            </a:r>
            <a:r>
              <a:rPr lang="en-US" sz="9600" dirty="0"/>
              <a:t> ability to respond to user queries effectively, ensuring a better user experience."</a:t>
            </a:r>
          </a:p>
        </p:txBody>
      </p:sp>
    </p:spTree>
    <p:extLst>
      <p:ext uri="{BB962C8B-B14F-4D97-AF65-F5344CB8AC3E}">
        <p14:creationId xmlns:p14="http://schemas.microsoft.com/office/powerpoint/2010/main" val="70290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Introduction:</a:t>
            </a:r>
            <a:endParaRPr lang="en-US" sz="9600" dirty="0"/>
          </a:p>
          <a:p>
            <a:r>
              <a:rPr lang="en-US" sz="9600" dirty="0"/>
              <a:t>"In this step, we focus on integrating the scraped data into our chat agent. The goal is to enhance the </a:t>
            </a:r>
            <a:r>
              <a:rPr lang="en-US" sz="9600" dirty="0" err="1"/>
              <a:t>backend's</a:t>
            </a:r>
            <a:r>
              <a:rPr lang="en-US" sz="9600" dirty="0"/>
              <a:t> ability to respond accurately to a wide range of user queries by leveraging the detailed information we have collected through web scraping.”</a:t>
            </a:r>
          </a:p>
          <a:p>
            <a:endParaRPr lang="en-US" sz="9600" dirty="0"/>
          </a:p>
          <a:p>
            <a:r>
              <a:rPr lang="en-US" sz="9600" b="1" dirty="0"/>
              <a:t>Explanation:</a:t>
            </a:r>
            <a:endParaRPr lang="en-US" sz="9600" dirty="0"/>
          </a:p>
          <a:p>
            <a:pPr>
              <a:buFont typeface="Arial" panose="020B0604020202020204" pitchFamily="34" charset="0"/>
              <a:buChar char="•"/>
            </a:pPr>
            <a:r>
              <a:rPr lang="en-US" sz="9600" b="1" dirty="0" err="1"/>
              <a:t>fs.readFileSync</a:t>
            </a:r>
            <a:r>
              <a:rPr lang="en-US" sz="9600" b="1" dirty="0"/>
              <a:t>:</a:t>
            </a:r>
            <a:r>
              <a:rPr lang="en-US" sz="9600" dirty="0"/>
              <a:t> Reads the contents of the </a:t>
            </a:r>
            <a:r>
              <a:rPr lang="en-US" sz="9600" dirty="0" err="1"/>
              <a:t>scrapedPartsData.json</a:t>
            </a:r>
            <a:r>
              <a:rPr lang="en-US" sz="9600" dirty="0"/>
              <a:t> file synchronously.</a:t>
            </a:r>
          </a:p>
          <a:p>
            <a:pPr>
              <a:buFont typeface="Arial" panose="020B0604020202020204" pitchFamily="34" charset="0"/>
              <a:buChar char="•"/>
            </a:pPr>
            <a:r>
              <a:rPr lang="en-US" sz="9600" b="1" dirty="0" err="1"/>
              <a:t>JSON.parse</a:t>
            </a:r>
            <a:r>
              <a:rPr lang="en-US" sz="9600" b="1" dirty="0"/>
              <a:t>:</a:t>
            </a:r>
            <a:r>
              <a:rPr lang="en-US" sz="9600" dirty="0"/>
              <a:t> Parses the JSON file content into a JavaScript object.</a:t>
            </a:r>
          </a:p>
          <a:p>
            <a:pPr>
              <a:buFont typeface="Arial" panose="020B0604020202020204" pitchFamily="34" charset="0"/>
              <a:buChar char="•"/>
            </a:pPr>
            <a:r>
              <a:rPr lang="en-US" sz="9600" b="1" dirty="0" err="1"/>
              <a:t>path.join</a:t>
            </a:r>
            <a:r>
              <a:rPr lang="en-US" sz="9600" b="1" dirty="0"/>
              <a:t>(__</a:t>
            </a:r>
            <a:r>
              <a:rPr lang="en-US" sz="9600" b="1" dirty="0" err="1"/>
              <a:t>dirname</a:t>
            </a:r>
            <a:r>
              <a:rPr lang="en-US" sz="9600" b="1" dirty="0"/>
              <a:t>, '</a:t>
            </a:r>
            <a:r>
              <a:rPr lang="en-US" sz="9600" b="1" dirty="0" err="1"/>
              <a:t>scrapedPartsData.json</a:t>
            </a:r>
            <a:r>
              <a:rPr lang="en-US" sz="9600" b="1" dirty="0"/>
              <a:t>'):</a:t>
            </a:r>
            <a:r>
              <a:rPr lang="en-US" sz="9600" dirty="0"/>
              <a:t> Constructs the file path to the JSON file.</a:t>
            </a:r>
          </a:p>
          <a:p>
            <a:endParaRPr lang="en-US" sz="9600" dirty="0"/>
          </a:p>
          <a:p>
            <a:endParaRPr lang="en-US" sz="9600" dirty="0"/>
          </a:p>
          <a:p>
            <a:endParaRPr lang="en-US" sz="9600" dirty="0"/>
          </a:p>
          <a:p>
            <a:endParaRPr lang="en-US" sz="9600" dirty="0"/>
          </a:p>
        </p:txBody>
      </p:sp>
    </p:spTree>
    <p:extLst>
      <p:ext uri="{BB962C8B-B14F-4D97-AF65-F5344CB8AC3E}">
        <p14:creationId xmlns:p14="http://schemas.microsoft.com/office/powerpoint/2010/main" val="1857929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2615140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1" dirty="0"/>
              <a:t>Conclusion:</a:t>
            </a:r>
            <a:endParaRPr lang="en-US" sz="9600" dirty="0"/>
          </a:p>
          <a:p>
            <a:r>
              <a:rPr lang="en-US" sz="9600" dirty="0"/>
              <a:t>"By integrating the scraped data into our backend, we have significantly enhanced the chat agent's ability to provide accurate and detailed responses. This integration ensures that our chat application can handle a wide range of queries, making it more useful and reliable for users."</a:t>
            </a:r>
          </a:p>
          <a:p>
            <a:endParaRPr lang="en-US" sz="9600" dirty="0"/>
          </a:p>
          <a:p>
            <a:endParaRPr lang="en-US" sz="9600" dirty="0"/>
          </a:p>
          <a:p>
            <a:r>
              <a:rPr lang="en-US" sz="9600" b="1" dirty="0"/>
              <a:t>Summary:</a:t>
            </a:r>
            <a:endParaRPr lang="en-US" sz="9600" dirty="0"/>
          </a:p>
          <a:p>
            <a:r>
              <a:rPr lang="en-US" sz="9600" dirty="0"/>
              <a:t>"In summary, we loaded the scraped data into our backend, updated the query handling logic to use this data, and tested the integration to ensure accuracy and detail in responses. This step is crucial for making our chat application scalable and capable of handling diverse queries."</a:t>
            </a:r>
          </a:p>
          <a:p>
            <a:endParaRPr lang="en-US" sz="9600" dirty="0"/>
          </a:p>
          <a:p>
            <a:endParaRPr lang="en-US" sz="9600" dirty="0"/>
          </a:p>
          <a:p>
            <a:endParaRPr lang="en-US" sz="9600" dirty="0"/>
          </a:p>
        </p:txBody>
      </p:sp>
    </p:spTree>
    <p:extLst>
      <p:ext uri="{BB962C8B-B14F-4D97-AF65-F5344CB8AC3E}">
        <p14:creationId xmlns:p14="http://schemas.microsoft.com/office/powerpoint/2010/main" val="4229942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9600" dirty="0"/>
          </a:p>
        </p:txBody>
      </p:sp>
    </p:spTree>
    <p:extLst>
      <p:ext uri="{BB962C8B-B14F-4D97-AF65-F5344CB8AC3E}">
        <p14:creationId xmlns:p14="http://schemas.microsoft.com/office/powerpoint/2010/main" val="145934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u="none" strike="noStrike" dirty="0">
                <a:solidFill>
                  <a:srgbClr val="ECECEC"/>
                </a:solidFill>
                <a:effectLst/>
                <a:highlight>
                  <a:srgbClr val="212121"/>
                </a:highlight>
                <a:latin typeface="ui-sans-serif"/>
              </a:rPr>
              <a:t>"To begin, let's take a high-level look at the backend setup process for the Instalily case study. Our primary goal was to create a robust server capable of handling user queries related to refrigerator and dishwasher parts. The setup involved using Node.js with Express, integrating it with our frontend, and ensuring the system could process various user queries efficiently.”</a:t>
            </a:r>
          </a:p>
          <a:p>
            <a:pPr marL="0" lvl="0" indent="0" algn="l" rtl="0">
              <a:spcBef>
                <a:spcPts val="0"/>
              </a:spcBef>
              <a:spcAft>
                <a:spcPts val="0"/>
              </a:spcAft>
              <a:buNone/>
            </a:pPr>
            <a:endParaRPr lang="en-US" sz="1400" b="0" i="0" u="none" strike="noStrike" dirty="0">
              <a:solidFill>
                <a:srgbClr val="ECECEC"/>
              </a:solidFill>
              <a:effectLst/>
              <a:highlight>
                <a:srgbClr val="212121"/>
              </a:highlight>
              <a:latin typeface="ui-sans-serif"/>
            </a:endParaRPr>
          </a:p>
          <a:p>
            <a:pPr marL="0" lvl="0" indent="0" algn="l" rtl="0">
              <a:spcBef>
                <a:spcPts val="0"/>
              </a:spcBef>
              <a:spcAft>
                <a:spcPts val="0"/>
              </a:spcAft>
              <a:buNone/>
            </a:pPr>
            <a:r>
              <a:rPr lang="en-US" sz="2400" b="0" i="0" u="none" strike="noStrike" dirty="0">
                <a:solidFill>
                  <a:srgbClr val="ECECEC"/>
                </a:solidFill>
                <a:effectLst/>
                <a:highlight>
                  <a:srgbClr val="212121"/>
                </a:highlight>
                <a:latin typeface="ui-sans-serif"/>
              </a:rPr>
              <a:t>The backend setup had several critical goals. First, we needed to ensure </a:t>
            </a:r>
            <a:r>
              <a:rPr lang="en-US" sz="2400" b="1" i="0" u="none" strike="noStrike" dirty="0">
                <a:solidFill>
                  <a:srgbClr val="ECECEC"/>
                </a:solidFill>
                <a:effectLst/>
                <a:latin typeface="ui-sans-serif"/>
              </a:rPr>
              <a:t>scalability</a:t>
            </a:r>
            <a:r>
              <a:rPr lang="en-US" sz="2400" b="0" i="0" u="none" strike="noStrike" dirty="0">
                <a:solidFill>
                  <a:srgbClr val="ECECEC"/>
                </a:solidFill>
                <a:effectLst/>
                <a:highlight>
                  <a:srgbClr val="212121"/>
                </a:highlight>
                <a:latin typeface="ui-sans-serif"/>
              </a:rPr>
              <a:t>, so the system could handle an increasing number of queries as our product catalog grows. We also focused on </a:t>
            </a:r>
            <a:r>
              <a:rPr lang="en-US" sz="2400" b="1" i="0" u="none" strike="noStrike" dirty="0">
                <a:solidFill>
                  <a:srgbClr val="ECECEC"/>
                </a:solidFill>
                <a:effectLst/>
                <a:latin typeface="ui-sans-serif"/>
              </a:rPr>
              <a:t>efficiency</a:t>
            </a:r>
            <a:r>
              <a:rPr lang="en-US" sz="2400" b="0" i="0" u="none" strike="noStrike" dirty="0">
                <a:solidFill>
                  <a:srgbClr val="ECECEC"/>
                </a:solidFill>
                <a:effectLst/>
                <a:highlight>
                  <a:srgbClr val="212121"/>
                </a:highlight>
                <a:latin typeface="ui-sans-serif"/>
              </a:rPr>
              <a:t>, optimizing the backend for quick responses to user queries. Finally, </a:t>
            </a:r>
            <a:r>
              <a:rPr lang="en-US" sz="2400" b="1" i="0" u="none" strike="noStrike" dirty="0">
                <a:solidFill>
                  <a:srgbClr val="ECECEC"/>
                </a:solidFill>
                <a:effectLst/>
                <a:latin typeface="ui-sans-serif"/>
              </a:rPr>
              <a:t>reliability</a:t>
            </a:r>
            <a:r>
              <a:rPr lang="en-US" sz="2400" b="0" i="0" u="none" strike="noStrike" dirty="0">
                <a:solidFill>
                  <a:srgbClr val="ECECEC"/>
                </a:solidFill>
                <a:effectLst/>
                <a:highlight>
                  <a:srgbClr val="212121"/>
                </a:highlight>
                <a:latin typeface="ui-sans-serif"/>
              </a:rPr>
              <a:t> was essential to provide accurate information based on the data available.</a:t>
            </a:r>
            <a:endParaRPr lang="en-US" sz="1400" b="0" i="0" u="none" strike="noStrike" dirty="0">
              <a:solidFill>
                <a:srgbClr val="ECECEC"/>
              </a:solidFill>
              <a:effectLst/>
              <a:highlight>
                <a:srgbClr val="212121"/>
              </a:highlight>
              <a:latin typeface="ui-sans-serif"/>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9600" b="0" i="0" u="none" strike="noStrike" dirty="0">
                <a:solidFill>
                  <a:srgbClr val="ECECEC"/>
                </a:solidFill>
                <a:effectLst/>
                <a:highlight>
                  <a:srgbClr val="212121"/>
                </a:highlight>
                <a:latin typeface="ui-sans-serif"/>
              </a:rPr>
              <a:t>In conclusion, this project has laid a solid foundation for a scalable and extensible backend system. While there are challenges to address, the progress made so far demonstrates the potential for building a powerful and reliable chat application. By continuing to refine and enhance the system, we can ensure it meets the needs of users and delivers a high-quality experience.</a:t>
            </a:r>
            <a:endParaRPr lang="en-US" sz="9600" dirty="0"/>
          </a:p>
        </p:txBody>
      </p:sp>
    </p:spTree>
    <p:extLst>
      <p:ext uri="{BB962C8B-B14F-4D97-AF65-F5344CB8AC3E}">
        <p14:creationId xmlns:p14="http://schemas.microsoft.com/office/powerpoint/2010/main" val="164686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4000" b="0" i="0" u="none" strike="noStrike" dirty="0">
                <a:solidFill>
                  <a:srgbClr val="ECECEC"/>
                </a:solidFill>
                <a:effectLst/>
                <a:latin typeface="ui-sans-serif"/>
              </a:rPr>
              <a:t>Here is an outline of the steps we followed in setting up the backend:</a:t>
            </a:r>
          </a:p>
          <a:p>
            <a:pPr algn="l"/>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Choosing the Technology Stack:</a:t>
            </a:r>
            <a:r>
              <a:rPr lang="en-US" sz="4000" b="0" i="0" u="none" strike="noStrike" dirty="0">
                <a:solidFill>
                  <a:srgbClr val="ECECEC"/>
                </a:solidFill>
                <a:effectLst/>
                <a:latin typeface="ui-sans-serif"/>
              </a:rPr>
              <a:t> We selected Node.js with Express for our backend. This choice was based on the asynchronous nature of Node.js and the strong community support for Express.</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Setting Up the Backend:</a:t>
            </a:r>
            <a:r>
              <a:rPr lang="en-US" sz="4000" b="0" i="0" u="none" strike="noStrike" dirty="0">
                <a:solidFill>
                  <a:srgbClr val="ECECEC"/>
                </a:solidFill>
                <a:effectLst/>
                <a:latin typeface="ui-sans-serif"/>
              </a:rPr>
              <a:t> We initialized a new Node.js project, installed the necessary dependencies, created the server, and addressed potential port conflicts.</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Implementing Backend Functionality:</a:t>
            </a:r>
            <a:r>
              <a:rPr lang="en-US" sz="4000" b="0" i="0" u="none" strike="noStrike" dirty="0">
                <a:solidFill>
                  <a:srgbClr val="ECECEC"/>
                </a:solidFill>
                <a:effectLst/>
                <a:latin typeface="ui-sans-serif"/>
              </a:rPr>
              <a:t> We defined endpoints to handle user queries and integrated the backend with our frontend by modifying the </a:t>
            </a:r>
            <a:r>
              <a:rPr lang="en-US" sz="4000" b="0" i="0" u="none" strike="noStrike" dirty="0" err="1">
                <a:solidFill>
                  <a:srgbClr val="ECECEC"/>
                </a:solidFill>
                <a:effectLst/>
                <a:latin typeface="ui-sans-serif"/>
              </a:rPr>
              <a:t>api.js</a:t>
            </a:r>
            <a:r>
              <a:rPr lang="en-US" sz="4000" b="0" i="0" u="none" strike="noStrike" dirty="0">
                <a:solidFill>
                  <a:srgbClr val="ECECEC"/>
                </a:solidFill>
                <a:effectLst/>
                <a:latin typeface="ui-sans-serif"/>
              </a:rPr>
              <a:t> file.</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Web Scraping for Data:</a:t>
            </a:r>
            <a:r>
              <a:rPr lang="en-US" sz="4000" b="0" i="0" u="none" strike="noStrike" dirty="0">
                <a:solidFill>
                  <a:srgbClr val="ECECEC"/>
                </a:solidFill>
                <a:effectLst/>
                <a:latin typeface="ui-sans-serif"/>
              </a:rPr>
              <a:t> To make the backend scalable, we used Cheerio and Axios to scrape data from the </a:t>
            </a:r>
            <a:r>
              <a:rPr lang="en-US" sz="4000" b="0" i="0" u="none" strike="noStrike" dirty="0" err="1">
                <a:solidFill>
                  <a:srgbClr val="ECECEC"/>
                </a:solidFill>
                <a:effectLst/>
                <a:latin typeface="ui-sans-serif"/>
              </a:rPr>
              <a:t>PartSelect</a:t>
            </a:r>
            <a:r>
              <a:rPr lang="en-US" sz="4000" b="0" i="0" u="none" strike="noStrike" dirty="0">
                <a:solidFill>
                  <a:srgbClr val="ECECEC"/>
                </a:solidFill>
                <a:effectLst/>
                <a:latin typeface="ui-sans-serif"/>
              </a:rPr>
              <a:t> website. This data was stored in a JSON file for efficient querying.</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Integrating Scraped Data:</a:t>
            </a:r>
            <a:r>
              <a:rPr lang="en-US" sz="4000" b="0" i="0" u="none" strike="noStrike" dirty="0">
                <a:solidFill>
                  <a:srgbClr val="ECECEC"/>
                </a:solidFill>
                <a:effectLst/>
                <a:latin typeface="ui-sans-serif"/>
              </a:rPr>
              <a:t> We loaded the scraped data into the backend and used it to respond accurately to various user queries.</a:t>
            </a:r>
          </a:p>
          <a:p>
            <a:pPr algn="l">
              <a:buFont typeface="+mj-lt"/>
              <a:buAutoNum type="arabicPeriod"/>
            </a:pPr>
            <a:endParaRPr lang="en-US" sz="4000" b="0" i="0" u="none" strike="noStrike" dirty="0">
              <a:solidFill>
                <a:srgbClr val="ECECEC"/>
              </a:solidFill>
              <a:effectLst/>
              <a:latin typeface="ui-sans-serif"/>
            </a:endParaRPr>
          </a:p>
          <a:p>
            <a:pPr algn="l">
              <a:buFont typeface="+mj-lt"/>
              <a:buAutoNum type="arabicPeriod"/>
            </a:pPr>
            <a:r>
              <a:rPr lang="en-US" sz="4000" b="1" i="0" u="none" strike="noStrike" dirty="0">
                <a:solidFill>
                  <a:srgbClr val="ECECEC"/>
                </a:solidFill>
                <a:effectLst/>
                <a:latin typeface="ui-sans-serif"/>
              </a:rPr>
              <a:t>Deploying the Solution:</a:t>
            </a:r>
            <a:r>
              <a:rPr lang="en-US" sz="4000" b="0" i="0" u="none" strike="noStrike" dirty="0">
                <a:solidFill>
                  <a:srgbClr val="ECECEC"/>
                </a:solidFill>
                <a:effectLst/>
                <a:latin typeface="ui-sans-serif"/>
              </a:rPr>
              <a:t> Finally, we detailed the steps for deploying the backend and frontend as a Chrome extension using the Side Panel API."</a:t>
            </a:r>
          </a:p>
          <a:p>
            <a:pPr algn="l"/>
            <a:endParaRPr lang="en-US" sz="2400" b="0" i="0" u="none" strike="noStrike" dirty="0">
              <a:solidFill>
                <a:srgbClr val="ECECEC"/>
              </a:solidFill>
              <a:effectLst/>
              <a:latin typeface="ui-sans-serif"/>
            </a:endParaRPr>
          </a:p>
        </p:txBody>
      </p:sp>
    </p:spTree>
    <p:extLst>
      <p:ext uri="{BB962C8B-B14F-4D97-AF65-F5344CB8AC3E}">
        <p14:creationId xmlns:p14="http://schemas.microsoft.com/office/powerpoint/2010/main" val="217049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4000" dirty="0"/>
              <a:t>In this initial step, the focus was on selecting the most suitable technology stack for the backend. Choosing the right stack is crucial as it impacts the performance, scalability, and maintainability of the application.</a:t>
            </a:r>
          </a:p>
          <a:p>
            <a:pPr algn="l"/>
            <a:endParaRPr lang="en-US" sz="4000" b="0" i="0" u="none" strike="noStrike" dirty="0">
              <a:solidFill>
                <a:srgbClr val="ECECEC"/>
              </a:solidFill>
              <a:effectLst/>
              <a:latin typeface="ui-sans-serif"/>
            </a:endParaRPr>
          </a:p>
          <a:p>
            <a:pPr algn="l"/>
            <a:r>
              <a:rPr lang="en-US" sz="4000" dirty="0"/>
              <a:t>"We chose Node.js for the backend for several reasons…</a:t>
            </a:r>
            <a:r>
              <a:rPr lang="en-US" sz="4000" b="0" i="0" u="none" strike="noStrike" dirty="0">
                <a:solidFill>
                  <a:srgbClr val="ECECEC"/>
                </a:solidFill>
                <a:effectLst/>
                <a:latin typeface="ui-sans-serif"/>
              </a:rPr>
              <a:t>”</a:t>
            </a:r>
          </a:p>
          <a:p>
            <a:pPr algn="l"/>
            <a:endParaRPr lang="en-US" sz="4000" b="0" i="0" u="none" strike="noStrike" dirty="0">
              <a:solidFill>
                <a:srgbClr val="ECECEC"/>
              </a:solidFill>
              <a:effectLst/>
              <a:latin typeface="ui-sans-serif"/>
            </a:endParaRPr>
          </a:p>
          <a:p>
            <a:pPr algn="l"/>
            <a:r>
              <a:rPr lang="en-US" sz="4000" dirty="0"/>
              <a:t>"Express is a minimal and flexible Node.js web application framework that provides a robust set of features for web and mobile applications. It was chosen for several reasons</a:t>
            </a:r>
            <a:r>
              <a:rPr lang="en-US" sz="4000" b="0" i="0" u="none" strike="noStrike" dirty="0">
                <a:solidFill>
                  <a:srgbClr val="ECECEC"/>
                </a:solidFill>
                <a:effectLst/>
                <a:latin typeface="ui-sans-serif"/>
              </a:rPr>
              <a:t>…”</a:t>
            </a:r>
          </a:p>
          <a:p>
            <a:pPr algn="l"/>
            <a:endParaRPr lang="en-US" sz="4000" b="0" i="0" u="none" strike="noStrike" dirty="0">
              <a:solidFill>
                <a:srgbClr val="ECECEC"/>
              </a:solidFill>
              <a:effectLst/>
              <a:latin typeface="ui-sans-serif"/>
            </a:endParaRPr>
          </a:p>
          <a:p>
            <a:pPr algn="l"/>
            <a:r>
              <a:rPr lang="en-US" sz="4000" dirty="0"/>
              <a:t>"Axios is a promise-based HTTP client for the browser and Node.js. It was chosen for several reasons</a:t>
            </a:r>
            <a:r>
              <a:rPr lang="en-US" sz="4000" b="0" i="0" u="none" strike="noStrike" dirty="0">
                <a:solidFill>
                  <a:srgbClr val="ECECEC"/>
                </a:solidFill>
                <a:effectLst/>
                <a:latin typeface="ui-sans-serif"/>
              </a:rPr>
              <a:t>…”</a:t>
            </a:r>
          </a:p>
          <a:p>
            <a:pPr algn="l"/>
            <a:endParaRPr lang="en-US" sz="4000" b="0" i="0" u="none" strike="noStrike" dirty="0">
              <a:solidFill>
                <a:srgbClr val="ECECEC"/>
              </a:solidFill>
              <a:effectLst/>
              <a:latin typeface="ui-sans-serif"/>
            </a:endParaRPr>
          </a:p>
          <a:p>
            <a:pPr algn="l"/>
            <a:r>
              <a:rPr lang="en-US" sz="4000" dirty="0"/>
              <a:t>"</a:t>
            </a:r>
            <a:r>
              <a:rPr lang="en-US" sz="4000" dirty="0" err="1"/>
              <a:t>Cors</a:t>
            </a:r>
            <a:r>
              <a:rPr lang="en-US" sz="4000" dirty="0"/>
              <a:t> is a </a:t>
            </a:r>
            <a:r>
              <a:rPr lang="en-US" sz="4000" dirty="0" err="1"/>
              <a:t>node.js</a:t>
            </a:r>
            <a:r>
              <a:rPr lang="en-US" sz="4000" dirty="0"/>
              <a:t> package for providing a Connect/Express middleware that can be used to enable CORS (Cross-Origin Resource Sharing) with various options. It was chosen for…”</a:t>
            </a:r>
          </a:p>
          <a:p>
            <a:pPr algn="l"/>
            <a:endParaRPr lang="en-US" sz="4000" b="0" i="0" u="none" strike="noStrike" dirty="0">
              <a:solidFill>
                <a:srgbClr val="ECECEC"/>
              </a:solidFill>
              <a:effectLst/>
              <a:latin typeface="ui-sans-serif"/>
            </a:endParaRPr>
          </a:p>
          <a:p>
            <a:pPr algn="l"/>
            <a:r>
              <a:rPr lang="en-US" sz="4000" dirty="0"/>
              <a:t>By choosing Node.js, Express, Axios, and CORS, we have a solid technology stack that supports our goals of scalability, extensibility, efficiency, and reliability. These technologies provide the necessary tools and frameworks to build a robust backend that can handle multiple user queries effectively.</a:t>
            </a:r>
            <a:endParaRPr lang="en-US" sz="2400" b="0" i="0" u="none" strike="noStrike" dirty="0">
              <a:solidFill>
                <a:srgbClr val="ECECEC"/>
              </a:solidFill>
              <a:effectLst/>
              <a:latin typeface="ui-sans-serif"/>
            </a:endParaRPr>
          </a:p>
        </p:txBody>
      </p:sp>
    </p:spTree>
    <p:extLst>
      <p:ext uri="{BB962C8B-B14F-4D97-AF65-F5344CB8AC3E}">
        <p14:creationId xmlns:p14="http://schemas.microsoft.com/office/powerpoint/2010/main" val="3038458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4000" b="0" i="0" u="none" strike="noStrike" dirty="0">
                <a:solidFill>
                  <a:srgbClr val="ECECEC"/>
                </a:solidFill>
                <a:effectLst/>
                <a:highlight>
                  <a:srgbClr val="212121"/>
                </a:highlight>
                <a:latin typeface="ui-sans-serif"/>
              </a:rPr>
              <a:t>In this step, we focus on setting up the backend. This involves initializing a new Node.js project, installing the required dependencies, creating the server, and starting it. Let's go through each of these sub-steps in detail.</a:t>
            </a:r>
          </a:p>
          <a:p>
            <a:pPr algn="l"/>
            <a:endParaRPr lang="en-US" sz="4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We begin by creating a new directory for the backend and navigating into it. Then, we initialize a new Node.js project using </a:t>
            </a:r>
            <a:r>
              <a:rPr lang="en-US" sz="6000" dirty="0" err="1"/>
              <a:t>npm</a:t>
            </a:r>
            <a:r>
              <a:rPr lang="en-US" sz="6000" dirty="0"/>
              <a:t> </a:t>
            </a:r>
            <a:r>
              <a:rPr lang="en-US" sz="6000" dirty="0" err="1"/>
              <a:t>init</a:t>
            </a:r>
            <a:r>
              <a:rPr lang="en-US" sz="6000" dirty="0"/>
              <a:t> -y</a:t>
            </a:r>
            <a:r>
              <a:rPr lang="en-US" sz="6000" b="0" i="0" u="none" strike="noStrike" dirty="0">
                <a:solidFill>
                  <a:srgbClr val="ECECEC"/>
                </a:solidFill>
                <a:effectLst/>
                <a:highlight>
                  <a:srgbClr val="212121"/>
                </a:highlight>
                <a:latin typeface="ui-sans-serif"/>
              </a:rPr>
              <a:t>. This command generates a </a:t>
            </a:r>
            <a:r>
              <a:rPr lang="en-US" sz="6000" dirty="0" err="1"/>
              <a:t>package.json</a:t>
            </a:r>
            <a:r>
              <a:rPr lang="en-US" sz="6000" b="0" i="0" u="none" strike="noStrike" dirty="0">
                <a:solidFill>
                  <a:srgbClr val="ECECEC"/>
                </a:solidFill>
                <a:effectLst/>
                <a:highlight>
                  <a:srgbClr val="212121"/>
                </a:highlight>
                <a:latin typeface="ui-sans-serif"/>
              </a:rPr>
              <a:t> file with default settings, which is essential for managing the project's dependencies and scripts.</a:t>
            </a:r>
            <a:endParaRPr lang="en-US" sz="2400" b="0" i="0" u="none" strike="noStrike" dirty="0">
              <a:solidFill>
                <a:srgbClr val="ECECEC"/>
              </a:solidFill>
              <a:effectLst/>
              <a:highlight>
                <a:srgbClr val="212121"/>
              </a:highlight>
              <a:latin typeface="ui-sans-serif"/>
            </a:endParaRPr>
          </a:p>
          <a:p>
            <a:pPr algn="l"/>
            <a:endParaRPr lang="en-US" sz="24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Next, we install the necessary packages for our project. We need Express for building the server (</a:t>
            </a:r>
            <a:r>
              <a:rPr lang="en-US" sz="8800" b="0" i="0" u="none" strike="noStrike" dirty="0">
                <a:solidFill>
                  <a:srgbClr val="ECECEC"/>
                </a:solidFill>
                <a:effectLst/>
                <a:highlight>
                  <a:srgbClr val="212121"/>
                </a:highlight>
                <a:latin typeface="ui-sans-serif"/>
              </a:rPr>
              <a:t>A web application framework for Node.js.)</a:t>
            </a:r>
            <a:r>
              <a:rPr lang="en-US" sz="6000" b="0" i="0" u="none" strike="noStrike" dirty="0">
                <a:solidFill>
                  <a:srgbClr val="ECECEC"/>
                </a:solidFill>
                <a:effectLst/>
                <a:highlight>
                  <a:srgbClr val="212121"/>
                </a:highlight>
                <a:latin typeface="ui-sans-serif"/>
              </a:rPr>
              <a:t>, Axios for making HTTP requests, and </a:t>
            </a:r>
            <a:r>
              <a:rPr lang="en-US" sz="6000" b="0" i="0" u="none" strike="noStrike" dirty="0" err="1">
                <a:solidFill>
                  <a:srgbClr val="ECECEC"/>
                </a:solidFill>
                <a:effectLst/>
                <a:highlight>
                  <a:srgbClr val="212121"/>
                </a:highlight>
                <a:latin typeface="ui-sans-serif"/>
              </a:rPr>
              <a:t>Cors</a:t>
            </a:r>
            <a:r>
              <a:rPr lang="en-US" sz="6000" b="0" i="0" u="none" strike="noStrike" dirty="0">
                <a:solidFill>
                  <a:srgbClr val="ECECEC"/>
                </a:solidFill>
                <a:effectLst/>
                <a:highlight>
                  <a:srgbClr val="212121"/>
                </a:highlight>
                <a:latin typeface="ui-sans-serif"/>
              </a:rPr>
              <a:t> for enabling Cross-Origin Resource Sharing</a:t>
            </a:r>
            <a:r>
              <a:rPr lang="en-US" sz="2400" b="0" i="0" u="none" strike="noStrike" dirty="0">
                <a:solidFill>
                  <a:srgbClr val="ECECEC"/>
                </a:solidFill>
                <a:effectLst/>
                <a:highlight>
                  <a:srgbClr val="212121"/>
                </a:highlight>
                <a:latin typeface="ui-sans-serif"/>
              </a:rPr>
              <a:t>.</a:t>
            </a:r>
          </a:p>
          <a:p>
            <a:pPr algn="l"/>
            <a:endParaRPr lang="en-US" sz="4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Now, we create the server by setting up an Express application. We define the port number and configure middleware for CORS and JSON parsing. We also add a basic route to ensure the server is running.</a:t>
            </a:r>
          </a:p>
          <a:p>
            <a:pPr algn="l"/>
            <a:endParaRPr lang="en-US" sz="6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Finally, we start the server using the </a:t>
            </a:r>
            <a:r>
              <a:rPr lang="en-US" sz="6000" dirty="0"/>
              <a:t>node</a:t>
            </a:r>
            <a:r>
              <a:rPr lang="en-US" sz="6000" b="0" i="0" u="none" strike="noStrike" dirty="0">
                <a:solidFill>
                  <a:srgbClr val="ECECEC"/>
                </a:solidFill>
                <a:effectLst/>
                <a:highlight>
                  <a:srgbClr val="212121"/>
                </a:highlight>
                <a:latin typeface="ui-sans-serif"/>
              </a:rPr>
              <a:t> command. This will run the </a:t>
            </a:r>
            <a:r>
              <a:rPr lang="en-US" sz="6000" dirty="0" err="1"/>
              <a:t>server.js</a:t>
            </a:r>
            <a:r>
              <a:rPr lang="en-US" sz="6000" b="0" i="0" u="none" strike="noStrike" dirty="0">
                <a:solidFill>
                  <a:srgbClr val="ECECEC"/>
                </a:solidFill>
                <a:effectLst/>
                <a:highlight>
                  <a:srgbClr val="212121"/>
                </a:highlight>
                <a:latin typeface="ui-sans-serif"/>
              </a:rPr>
              <a:t> file, and we should see a message indicating that the server is running.</a:t>
            </a:r>
          </a:p>
          <a:p>
            <a:pPr algn="l"/>
            <a:endParaRPr lang="en-US" sz="6000" b="0" i="0" u="none" strike="noStrike" dirty="0">
              <a:solidFill>
                <a:srgbClr val="ECECEC"/>
              </a:solidFill>
              <a:effectLst/>
              <a:highlight>
                <a:srgbClr val="212121"/>
              </a:highlight>
              <a:latin typeface="ui-sans-serif"/>
            </a:endParaRPr>
          </a:p>
          <a:p>
            <a:pPr algn="l"/>
            <a:r>
              <a:rPr lang="en-US" sz="6000" b="0" i="0" u="none" strike="noStrike" dirty="0">
                <a:solidFill>
                  <a:srgbClr val="ECECEC"/>
                </a:solidFill>
                <a:effectLst/>
                <a:highlight>
                  <a:srgbClr val="212121"/>
                </a:highlight>
                <a:latin typeface="ui-sans-serif"/>
              </a:rPr>
              <a:t>By following these steps, we have successfully set up the backend for our project. We now have a running Express server that will serve as the foundation for our backend functionality.</a:t>
            </a:r>
            <a:endParaRPr lang="en-US" sz="4000" b="0" i="0" u="none" strike="noStrike" dirty="0">
              <a:solidFill>
                <a:srgbClr val="ECECEC"/>
              </a:solidFill>
              <a:effectLst/>
              <a:highlight>
                <a:srgbClr val="212121"/>
              </a:highlight>
              <a:latin typeface="ui-sans-serif"/>
            </a:endParaRPr>
          </a:p>
        </p:txBody>
      </p:sp>
    </p:spTree>
    <p:extLst>
      <p:ext uri="{BB962C8B-B14F-4D97-AF65-F5344CB8AC3E}">
        <p14:creationId xmlns:p14="http://schemas.microsoft.com/office/powerpoint/2010/main" val="897717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6000" dirty="0"/>
              <a:t>In this step, we'll create the server using Express. This involves setting up the basic structure of our server, configuring middleware, and adding routes to handle requests. Let's dive into the details.</a:t>
            </a:r>
          </a:p>
          <a:p>
            <a:pPr algn="l"/>
            <a:endParaRPr lang="en-US" sz="6000" dirty="0"/>
          </a:p>
          <a:p>
            <a:pPr algn="l"/>
            <a:r>
              <a:rPr lang="en-US" sz="8800" dirty="0"/>
              <a:t>We start by creating a file named </a:t>
            </a:r>
            <a:r>
              <a:rPr lang="en-US" sz="8800" dirty="0" err="1">
                <a:solidFill>
                  <a:srgbClr val="EB5757"/>
                </a:solidFill>
                <a:effectLst/>
                <a:latin typeface="SFMono-Regular"/>
              </a:rPr>
              <a:t>server.js</a:t>
            </a:r>
            <a:r>
              <a:rPr lang="en-US" sz="8800" dirty="0"/>
              <a:t> in our backend directory. This file will contain all the code necessary to set up and run our server.</a:t>
            </a:r>
            <a:endParaRPr lang="en-US" sz="6000" dirty="0"/>
          </a:p>
          <a:p>
            <a:pPr algn="l"/>
            <a:endParaRPr lang="en-US" sz="6000" dirty="0"/>
          </a:p>
          <a:p>
            <a:pPr algn="l"/>
            <a:r>
              <a:rPr lang="en-US" sz="8800" dirty="0"/>
              <a:t>Next, we add a basic route to ensure that our server is running correctly. This route will respond with a simple message when accessed.</a:t>
            </a:r>
          </a:p>
          <a:p>
            <a:pPr algn="l"/>
            <a:endParaRPr lang="en-US" sz="8800" dirty="0"/>
          </a:p>
          <a:p>
            <a:pPr algn="l"/>
            <a:r>
              <a:rPr lang="en-US" sz="8800" dirty="0"/>
              <a:t>Finally, we start the server using the </a:t>
            </a:r>
            <a:r>
              <a:rPr lang="en-US" sz="8800" dirty="0">
                <a:solidFill>
                  <a:srgbClr val="EB5757"/>
                </a:solidFill>
                <a:effectLst/>
                <a:latin typeface="SFMono-Regular"/>
              </a:rPr>
              <a:t>listen</a:t>
            </a:r>
            <a:r>
              <a:rPr lang="en-US" sz="8800" dirty="0"/>
              <a:t> method. This will make the server start listening for incoming requests on the specified port.</a:t>
            </a:r>
          </a:p>
          <a:p>
            <a:pPr algn="l"/>
            <a:endParaRPr lang="en-US" sz="8800" dirty="0"/>
          </a:p>
          <a:p>
            <a:pPr algn="l"/>
            <a:r>
              <a:rPr lang="en-US" sz="9600" dirty="0"/>
              <a:t>By following these steps, we have successfully set up the server for our project. We now have a running Express server that will serve as the foundation for our backend functionality. This server is configured to handle requests, parse JSON data, and support cross-origin requests, making it ready for further development</a:t>
            </a:r>
            <a:r>
              <a:rPr lang="en-US" sz="8800" dirty="0"/>
              <a:t>.</a:t>
            </a:r>
          </a:p>
          <a:p>
            <a:pPr algn="l"/>
            <a:endParaRPr lang="en-US" sz="8800" dirty="0"/>
          </a:p>
          <a:p>
            <a:pPr algn="l"/>
            <a:r>
              <a:rPr lang="en-US" sz="9600" dirty="0"/>
              <a:t>In summary, creating the server involved importing necessary modules, setting up an Express application, configuring middleware, adding basic routes, and handling potential port conflicts. This foundational setup ensures that our backend is ready to handle incoming requests and process data efficiently.</a:t>
            </a:r>
          </a:p>
          <a:p>
            <a:pPr algn="l"/>
            <a:endParaRPr lang="en-US" sz="9600" dirty="0"/>
          </a:p>
          <a:p>
            <a:pPr algn="l"/>
            <a:endParaRPr lang="en-US" sz="8800" dirty="0"/>
          </a:p>
          <a:p>
            <a:pPr algn="l"/>
            <a:endParaRPr lang="en-US" sz="8800" dirty="0"/>
          </a:p>
          <a:p>
            <a:pPr algn="l"/>
            <a:endParaRPr lang="en-US" sz="6000" dirty="0"/>
          </a:p>
          <a:p>
            <a:pPr algn="l"/>
            <a:endParaRPr lang="en-US" sz="6000" dirty="0"/>
          </a:p>
          <a:p>
            <a:pPr algn="l"/>
            <a:endParaRPr lang="en-US" sz="6000" dirty="0"/>
          </a:p>
          <a:p>
            <a:pPr algn="l"/>
            <a:endParaRPr lang="en-US" sz="6000" b="0" i="0" u="none" strike="noStrike" dirty="0">
              <a:solidFill>
                <a:srgbClr val="ECECEC"/>
              </a:solidFill>
              <a:effectLst/>
              <a:highlight>
                <a:srgbClr val="212121"/>
              </a:highlight>
              <a:latin typeface="ui-sans-serif"/>
            </a:endParaRPr>
          </a:p>
          <a:p>
            <a:pPr algn="l"/>
            <a:endParaRPr lang="en-US" sz="4000" b="0" i="0" u="none" strike="noStrike" dirty="0">
              <a:solidFill>
                <a:srgbClr val="ECECEC"/>
              </a:solidFill>
              <a:effectLst/>
              <a:highlight>
                <a:srgbClr val="212121"/>
              </a:highlight>
              <a:latin typeface="ui-sans-serif"/>
            </a:endParaRPr>
          </a:p>
        </p:txBody>
      </p:sp>
    </p:spTree>
    <p:extLst>
      <p:ext uri="{BB962C8B-B14F-4D97-AF65-F5344CB8AC3E}">
        <p14:creationId xmlns:p14="http://schemas.microsoft.com/office/powerpoint/2010/main" val="106652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6000" dirty="0"/>
              <a:t>In this step, we will implement the core functionality of our backend. This involves defining endpoints to handle user queries, processing those queries, and returning appropriate responses. Let's go through the details.</a:t>
            </a:r>
          </a:p>
          <a:p>
            <a:pPr algn="l"/>
            <a:endParaRPr lang="en-US" sz="6000" dirty="0"/>
          </a:p>
          <a:p>
            <a:pPr algn="l"/>
            <a:r>
              <a:rPr lang="en-US" sz="8800" dirty="0"/>
              <a:t>We start by defining endpoints in our </a:t>
            </a:r>
            <a:r>
              <a:rPr lang="en-US" sz="8800" dirty="0" err="1">
                <a:solidFill>
                  <a:srgbClr val="EB5757"/>
                </a:solidFill>
                <a:effectLst/>
                <a:latin typeface="SFMono-Regular"/>
              </a:rPr>
              <a:t>server.js</a:t>
            </a:r>
            <a:r>
              <a:rPr lang="en-US" sz="8800" dirty="0"/>
              <a:t> file. Endpoints are the routes that handle different types of requests sent to our server. For our chat application, we need endpoints to fetch part details, check compatibility, and provide troubleshooting information.</a:t>
            </a:r>
            <a:endParaRPr lang="en-US" sz="6000" dirty="0"/>
          </a:p>
          <a:p>
            <a:pPr algn="l"/>
            <a:endParaRPr lang="en-US" sz="6000" dirty="0"/>
          </a:p>
          <a:p>
            <a:pPr algn="l"/>
            <a:r>
              <a:rPr lang="en-US" sz="8800" b="0" i="0" u="none" strike="noStrike" dirty="0">
                <a:solidFill>
                  <a:srgbClr val="ECECEC"/>
                </a:solidFill>
                <a:effectLst/>
                <a:highlight>
                  <a:srgbClr val="212121"/>
                </a:highlight>
                <a:latin typeface="ui-sans-serif"/>
              </a:rPr>
              <a:t>We define an endpoint to fetch part details based on the part number provided in the request. This endpoint makes an API call to fetch data and then returns that data to the client.</a:t>
            </a:r>
          </a:p>
        </p:txBody>
      </p:sp>
    </p:spTree>
    <p:extLst>
      <p:ext uri="{BB962C8B-B14F-4D97-AF65-F5344CB8AC3E}">
        <p14:creationId xmlns:p14="http://schemas.microsoft.com/office/powerpoint/2010/main" val="206671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sz="8800" b="0" i="0" u="none" strike="noStrike" dirty="0">
                <a:solidFill>
                  <a:srgbClr val="ECECEC"/>
                </a:solidFill>
                <a:effectLst/>
                <a:highlight>
                  <a:srgbClr val="212121"/>
                </a:highlight>
                <a:latin typeface="ui-sans-serif"/>
              </a:rPr>
              <a:t>In addition to fetching part details, we can define other endpoints to handle different types of queries. For example, checking compatibility and providing troubleshooting information.</a:t>
            </a:r>
            <a:endParaRPr lang="en-US" sz="6000" dirty="0"/>
          </a:p>
          <a:p>
            <a:pPr algn="l"/>
            <a:endParaRPr lang="en-US" sz="6000" dirty="0"/>
          </a:p>
          <a:p>
            <a:pPr algn="l"/>
            <a:endParaRPr lang="en-US" sz="6000" dirty="0"/>
          </a:p>
          <a:p>
            <a:pPr algn="l"/>
            <a:r>
              <a:rPr lang="en-US" sz="8800" b="1" i="0" u="none" strike="noStrike" dirty="0">
                <a:solidFill>
                  <a:srgbClr val="ECECEC"/>
                </a:solidFill>
                <a:effectLst/>
                <a:latin typeface="ui-sans-serif"/>
              </a:rPr>
              <a:t>Handling User Queries:</a:t>
            </a:r>
            <a:endParaRPr lang="en-US" sz="8800" b="0" i="0" u="none" strike="noStrike" dirty="0">
              <a:solidFill>
                <a:srgbClr val="ECECEC"/>
              </a:solidFill>
              <a:effectLst/>
              <a:latin typeface="ui-sans-serif"/>
            </a:endParaRPr>
          </a:p>
          <a:p>
            <a:pPr algn="l"/>
            <a:r>
              <a:rPr lang="en-US" sz="8800" b="0" i="0" u="none" strike="noStrike" dirty="0">
                <a:solidFill>
                  <a:srgbClr val="ECECEC"/>
                </a:solidFill>
                <a:effectLst/>
                <a:latin typeface="ui-sans-serif"/>
              </a:rPr>
              <a:t>"The backend processes user queries by checking if the query contains specific keywords or phrases. Based on the query, it determines the appropriate response and returns it to the client."</a:t>
            </a:r>
          </a:p>
          <a:p>
            <a:pPr algn="l"/>
            <a:r>
              <a:rPr lang="en-US" sz="8800" b="1" i="0" u="none" strike="noStrike" dirty="0">
                <a:solidFill>
                  <a:srgbClr val="ECECEC"/>
                </a:solidFill>
                <a:effectLst/>
                <a:latin typeface="ui-sans-serif"/>
              </a:rPr>
              <a:t>Detailed Steps:</a:t>
            </a:r>
            <a:endParaRPr lang="en-US" sz="8800" b="0" i="0" u="none" strike="noStrike" dirty="0">
              <a:solidFill>
                <a:srgbClr val="ECECEC"/>
              </a:solidFill>
              <a:effectLst/>
              <a:latin typeface="ui-sans-serif"/>
            </a:endParaRPr>
          </a:p>
          <a:p>
            <a:pPr algn="l">
              <a:buFont typeface="+mj-lt"/>
              <a:buAutoNum type="arabicPeriod"/>
            </a:pPr>
            <a:r>
              <a:rPr lang="en-US" sz="8800" b="1" i="0" u="none" strike="noStrike" dirty="0">
                <a:solidFill>
                  <a:srgbClr val="ECECEC"/>
                </a:solidFill>
                <a:effectLst/>
                <a:latin typeface="ui-sans-serif"/>
              </a:rPr>
              <a:t>Extract the User Query:</a:t>
            </a:r>
            <a:r>
              <a:rPr lang="en-US" sz="8800" b="0" i="0" u="none" strike="noStrike" dirty="0">
                <a:solidFill>
                  <a:srgbClr val="ECECEC"/>
                </a:solidFill>
                <a:effectLst/>
                <a:latin typeface="ui-sans-serif"/>
              </a:rPr>
              <a:t> Extract the user query from the request body.</a:t>
            </a:r>
          </a:p>
          <a:p>
            <a:pPr algn="l">
              <a:buFont typeface="+mj-lt"/>
              <a:buAutoNum type="arabicPeriod"/>
            </a:pPr>
            <a:r>
              <a:rPr lang="en-US" sz="8800" b="1" i="0" u="none" strike="noStrike" dirty="0">
                <a:solidFill>
                  <a:srgbClr val="ECECEC"/>
                </a:solidFill>
                <a:effectLst/>
                <a:latin typeface="ui-sans-serif"/>
              </a:rPr>
              <a:t>Process the Query:</a:t>
            </a:r>
            <a:r>
              <a:rPr lang="en-US" sz="8800" b="0" i="0" u="none" strike="noStrike" dirty="0">
                <a:solidFill>
                  <a:srgbClr val="ECECEC"/>
                </a:solidFill>
                <a:effectLst/>
                <a:latin typeface="ui-sans-serif"/>
              </a:rPr>
              <a:t> Check if the query contains specific keywords or phrases related to part installation, compatibility, or troubleshooting.</a:t>
            </a:r>
          </a:p>
          <a:p>
            <a:pPr algn="l">
              <a:buFont typeface="+mj-lt"/>
              <a:buAutoNum type="arabicPeriod"/>
            </a:pPr>
            <a:r>
              <a:rPr lang="en-US" sz="8800" b="1" i="0" u="none" strike="noStrike" dirty="0">
                <a:solidFill>
                  <a:srgbClr val="ECECEC"/>
                </a:solidFill>
                <a:effectLst/>
                <a:latin typeface="ui-sans-serif"/>
              </a:rPr>
              <a:t>Determine the Response:</a:t>
            </a:r>
            <a:r>
              <a:rPr lang="en-US" sz="8800" b="0" i="0" u="none" strike="noStrike" dirty="0">
                <a:solidFill>
                  <a:srgbClr val="ECECEC"/>
                </a:solidFill>
                <a:effectLst/>
                <a:latin typeface="ui-sans-serif"/>
              </a:rPr>
              <a:t> Set the response message based on the query type.</a:t>
            </a:r>
          </a:p>
          <a:p>
            <a:pPr algn="l">
              <a:buFont typeface="+mj-lt"/>
              <a:buAutoNum type="arabicPeriod"/>
            </a:pPr>
            <a:r>
              <a:rPr lang="en-US" sz="8800" b="1" i="0" u="none" strike="noStrike" dirty="0">
                <a:solidFill>
                  <a:srgbClr val="ECECEC"/>
                </a:solidFill>
                <a:effectLst/>
                <a:latin typeface="ui-sans-serif"/>
              </a:rPr>
              <a:t>Send the Response:</a:t>
            </a:r>
            <a:r>
              <a:rPr lang="en-US" sz="8800" b="0" i="0" u="none" strike="noStrike" dirty="0">
                <a:solidFill>
                  <a:srgbClr val="ECECEC"/>
                </a:solidFill>
                <a:effectLst/>
                <a:latin typeface="ui-sans-serif"/>
              </a:rPr>
              <a:t> Return the response message as a JSON object.</a:t>
            </a:r>
          </a:p>
          <a:p>
            <a:pPr algn="l"/>
            <a:endParaRPr lang="en-US" sz="6000" dirty="0"/>
          </a:p>
          <a:p>
            <a:pPr algn="l"/>
            <a:endParaRPr lang="en-US" sz="6000" dirty="0"/>
          </a:p>
          <a:p>
            <a:pPr algn="l"/>
            <a:r>
              <a:rPr lang="en-US" sz="8800" b="1" i="0" u="none" strike="noStrike" dirty="0">
                <a:solidFill>
                  <a:srgbClr val="ECECEC"/>
                </a:solidFill>
                <a:effectLst/>
                <a:latin typeface="ui-sans-serif"/>
              </a:rPr>
              <a:t>Conclusion:</a:t>
            </a:r>
            <a:endParaRPr lang="en-US" sz="8800" b="0" i="0" u="none" strike="noStrike" dirty="0">
              <a:solidFill>
                <a:srgbClr val="ECECEC"/>
              </a:solidFill>
              <a:effectLst/>
              <a:latin typeface="ui-sans-serif"/>
            </a:endParaRPr>
          </a:p>
          <a:p>
            <a:pPr algn="l"/>
            <a:r>
              <a:rPr lang="en-US" sz="8800" b="0" i="0" u="none" strike="noStrike" dirty="0">
                <a:solidFill>
                  <a:srgbClr val="ECECEC"/>
                </a:solidFill>
                <a:effectLst/>
                <a:latin typeface="ui-sans-serif"/>
              </a:rPr>
              <a:t>"By implementing these endpoints, we have equipped our backend with the functionality to handle various types of user queries. This forms the core of our chat application's ability to provide useful information to users based on their queries."</a:t>
            </a:r>
          </a:p>
          <a:p>
            <a:pPr algn="l"/>
            <a:endParaRPr lang="en-US" sz="6000" dirty="0"/>
          </a:p>
          <a:p>
            <a:pPr algn="l"/>
            <a:endParaRPr lang="en-US" sz="6000" dirty="0"/>
          </a:p>
          <a:p>
            <a:pPr algn="l"/>
            <a:r>
              <a:rPr lang="en-US" sz="8800" b="1" i="0" u="none" strike="noStrike" dirty="0">
                <a:solidFill>
                  <a:srgbClr val="ECECEC"/>
                </a:solidFill>
                <a:effectLst/>
                <a:latin typeface="ui-sans-serif"/>
              </a:rPr>
              <a:t>Summary:</a:t>
            </a:r>
            <a:endParaRPr lang="en-US" sz="8800" b="0" i="0" u="none" strike="noStrike" dirty="0">
              <a:solidFill>
                <a:srgbClr val="ECECEC"/>
              </a:solidFill>
              <a:effectLst/>
              <a:latin typeface="ui-sans-serif"/>
            </a:endParaRPr>
          </a:p>
          <a:p>
            <a:pPr algn="l"/>
            <a:r>
              <a:rPr lang="en-US" sz="8800" b="0" i="0" u="none" strike="noStrike" dirty="0">
                <a:solidFill>
                  <a:srgbClr val="ECECEC"/>
                </a:solidFill>
                <a:effectLst/>
                <a:latin typeface="ui-sans-serif"/>
              </a:rPr>
              <a:t>"In summary, implementing backend functionality involved defining endpoints to handle different types of queries, processing those queries, and returning appropriate responses. This step ensures that our chat application can interact with users effectively and provide relevant information based on their inputs."</a:t>
            </a:r>
            <a:endParaRPr lang="en-US" sz="6000" dirty="0"/>
          </a:p>
          <a:p>
            <a:pPr algn="l"/>
            <a:endParaRPr lang="en-US" sz="6000" b="0" i="0" u="none" strike="noStrike" dirty="0">
              <a:solidFill>
                <a:srgbClr val="ECECEC"/>
              </a:solidFill>
              <a:effectLst/>
              <a:highlight>
                <a:srgbClr val="212121"/>
              </a:highlight>
              <a:latin typeface="ui-sans-serif"/>
            </a:endParaRPr>
          </a:p>
          <a:p>
            <a:pPr algn="l"/>
            <a:endParaRPr lang="en-US" sz="4000" b="0" i="0" u="none" strike="noStrike" dirty="0">
              <a:solidFill>
                <a:srgbClr val="ECECEC"/>
              </a:solidFill>
              <a:effectLst/>
              <a:highlight>
                <a:srgbClr val="212121"/>
              </a:highlight>
              <a:latin typeface="ui-sans-serif"/>
            </a:endParaRPr>
          </a:p>
        </p:txBody>
      </p:sp>
    </p:spTree>
    <p:extLst>
      <p:ext uri="{BB962C8B-B14F-4D97-AF65-F5344CB8AC3E}">
        <p14:creationId xmlns:p14="http://schemas.microsoft.com/office/powerpoint/2010/main" val="2180728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8800" b="1" dirty="0"/>
              <a:t>Introduction:</a:t>
            </a:r>
            <a:endParaRPr lang="en-US" sz="8800" dirty="0"/>
          </a:p>
          <a:p>
            <a:r>
              <a:rPr lang="en-US" sz="8800" dirty="0"/>
              <a:t>"In this step, we focus on integrating our frontend with the backend to create a seamless user experience. The goal is to enable the frontend to send user queries to the backend and display the responses. We'll achieve this by modifying the </a:t>
            </a:r>
            <a:r>
              <a:rPr lang="en-US" sz="8800" dirty="0" err="1"/>
              <a:t>api.js</a:t>
            </a:r>
            <a:r>
              <a:rPr lang="en-US" sz="8800" dirty="0"/>
              <a:t> file and ensuring the backend can process these queries correctly.”</a:t>
            </a:r>
          </a:p>
          <a:p>
            <a:endParaRPr lang="en-US" sz="8800" dirty="0"/>
          </a:p>
          <a:p>
            <a:endParaRPr lang="en-US" sz="8800" dirty="0"/>
          </a:p>
          <a:p>
            <a:r>
              <a:rPr lang="en-US" sz="9600" b="1" dirty="0"/>
              <a:t>Step 1: Modify </a:t>
            </a:r>
            <a:r>
              <a:rPr lang="en-US" sz="9600" b="1" dirty="0" err="1"/>
              <a:t>api.js</a:t>
            </a:r>
            <a:r>
              <a:rPr lang="en-US" sz="9600" b="1" dirty="0"/>
              <a:t> to Make API Calls:</a:t>
            </a:r>
            <a:endParaRPr lang="en-US" sz="9600" dirty="0"/>
          </a:p>
          <a:p>
            <a:r>
              <a:rPr lang="en-US" sz="9600" dirty="0"/>
              <a:t>"We start by updating the </a:t>
            </a:r>
            <a:r>
              <a:rPr lang="en-US" sz="9600" dirty="0" err="1"/>
              <a:t>getAIMessage</a:t>
            </a:r>
            <a:r>
              <a:rPr lang="en-US" sz="9600" dirty="0"/>
              <a:t> function in </a:t>
            </a:r>
            <a:r>
              <a:rPr lang="en-US" sz="9600" dirty="0" err="1"/>
              <a:t>api.js</a:t>
            </a:r>
            <a:r>
              <a:rPr lang="en-US" sz="9600" dirty="0"/>
              <a:t> to send a POST request to the backend with the user query. This function will handle the API call and return the response from the backend."</a:t>
            </a:r>
          </a:p>
          <a:p>
            <a:r>
              <a:rPr lang="en-US" sz="9600" b="1" dirty="0"/>
              <a:t>Explanation:</a:t>
            </a:r>
            <a:endParaRPr lang="en-US" sz="9600" dirty="0"/>
          </a:p>
          <a:p>
            <a:pPr>
              <a:buFont typeface="Arial" panose="020B0604020202020204" pitchFamily="34" charset="0"/>
              <a:buChar char="•"/>
            </a:pPr>
            <a:r>
              <a:rPr lang="en-US" sz="9600" b="1" dirty="0" err="1"/>
              <a:t>axios.post</a:t>
            </a:r>
            <a:r>
              <a:rPr lang="en-US" sz="9600" b="1" dirty="0"/>
              <a:t>('</a:t>
            </a:r>
            <a:r>
              <a:rPr lang="en-US" sz="9600" b="1" dirty="0">
                <a:hlinkClick r:id="rId3"/>
              </a:rPr>
              <a:t>http://localhost:5001/query</a:t>
            </a:r>
            <a:r>
              <a:rPr lang="en-US" sz="9600" b="1" dirty="0"/>
              <a:t>', { query: </a:t>
            </a:r>
            <a:r>
              <a:rPr lang="en-US" sz="9600" b="1" dirty="0" err="1"/>
              <a:t>userQuery</a:t>
            </a:r>
            <a:r>
              <a:rPr lang="en-US" sz="9600" b="1" dirty="0"/>
              <a:t> }):</a:t>
            </a:r>
            <a:r>
              <a:rPr lang="en-US" sz="9600" dirty="0"/>
              <a:t> Sends a POST request to the backend with the user query.</a:t>
            </a:r>
          </a:p>
          <a:p>
            <a:pPr>
              <a:buFont typeface="Arial" panose="020B0604020202020204" pitchFamily="34" charset="0"/>
              <a:buChar char="•"/>
            </a:pPr>
            <a:r>
              <a:rPr lang="en-US" sz="9600" b="1" dirty="0" err="1"/>
              <a:t>response.data.message</a:t>
            </a:r>
            <a:r>
              <a:rPr lang="en-US" sz="9600" b="1" dirty="0"/>
              <a:t>:</a:t>
            </a:r>
            <a:r>
              <a:rPr lang="en-US" sz="9600" dirty="0"/>
              <a:t> Assumes the backend response contains a message property with the response text.</a:t>
            </a:r>
          </a:p>
          <a:p>
            <a:pPr>
              <a:buFont typeface="Arial" panose="020B0604020202020204" pitchFamily="34" charset="0"/>
              <a:buChar char="•"/>
            </a:pPr>
            <a:r>
              <a:rPr lang="en-US" sz="9600" b="1" dirty="0"/>
              <a:t>Return message:</a:t>
            </a:r>
            <a:r>
              <a:rPr lang="en-US" sz="9600" dirty="0"/>
              <a:t> Constructs a message object to be returned to the frontend.</a:t>
            </a:r>
          </a:p>
          <a:p>
            <a:endParaRPr lang="en-US" sz="8800" dirty="0"/>
          </a:p>
          <a:p>
            <a:endParaRPr lang="en-US" sz="8800" dirty="0"/>
          </a:p>
          <a:p>
            <a:endParaRPr lang="en-US" sz="8800" dirty="0"/>
          </a:p>
        </p:txBody>
      </p:sp>
    </p:spTree>
    <p:extLst>
      <p:ext uri="{BB962C8B-B14F-4D97-AF65-F5344CB8AC3E}">
        <p14:creationId xmlns:p14="http://schemas.microsoft.com/office/powerpoint/2010/main" val="317706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5" r:id="rId3"/>
    <p:sldLayoutId id="2147483672" r:id="rId4"/>
    <p:sldLayoutId id="214748367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Part Select Chat Agent</a:t>
            </a:r>
            <a:endParaRPr dirty="0"/>
          </a:p>
        </p:txBody>
      </p:sp>
      <p:sp>
        <p:nvSpPr>
          <p:cNvPr id="239" name="Google Shape;239;p31"/>
          <p:cNvSpPr txBox="1">
            <a:spLocks noGrp="1"/>
          </p:cNvSpPr>
          <p:nvPr>
            <p:ph type="subTitle" idx="1"/>
          </p:nvPr>
        </p:nvSpPr>
        <p:spPr>
          <a:xfrm>
            <a:off x="2735500" y="3297650"/>
            <a:ext cx="5797500" cy="4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 by Collins Munene Kariuki &gt;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Integrating </a:t>
            </a:r>
            <a:r>
              <a:rPr lang="en" sz="3200" dirty="0"/>
              <a:t>Frontend and Backend.</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5377" y="1599752"/>
            <a:ext cx="3233158" cy="857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Step 2: Ensure the backend processes the queries: We achieve this by defining a POST endpoint in </a:t>
            </a:r>
            <a:r>
              <a:rPr lang="en-US" sz="1000" dirty="0" err="1"/>
              <a:t>server.js</a:t>
            </a:r>
            <a:r>
              <a:rPr lang="en-US" sz="1000" dirty="0"/>
              <a:t> to handle the queries.</a:t>
            </a:r>
          </a:p>
        </p:txBody>
      </p:sp>
      <p:pic>
        <p:nvPicPr>
          <p:cNvPr id="2" name="Picture 1">
            <a:extLst>
              <a:ext uri="{FF2B5EF4-FFF2-40B4-BE49-F238E27FC236}">
                <a16:creationId xmlns:a16="http://schemas.microsoft.com/office/drawing/2014/main" id="{DFF05B74-160C-E302-E4D1-D70095AA6674}"/>
              </a:ext>
            </a:extLst>
          </p:cNvPr>
          <p:cNvPicPr>
            <a:picLocks noChangeAspect="1"/>
          </p:cNvPicPr>
          <p:nvPr/>
        </p:nvPicPr>
        <p:blipFill>
          <a:blip r:embed="rId3"/>
          <a:stretch>
            <a:fillRect/>
          </a:stretch>
        </p:blipFill>
        <p:spPr>
          <a:xfrm>
            <a:off x="3370966" y="1249654"/>
            <a:ext cx="5131050" cy="3703280"/>
          </a:xfrm>
          <a:prstGeom prst="rect">
            <a:avLst/>
          </a:prstGeom>
          <a:ln>
            <a:solidFill>
              <a:schemeClr val="accent1"/>
            </a:solidFill>
          </a:ln>
        </p:spPr>
      </p:pic>
    </p:spTree>
    <p:extLst>
      <p:ext uri="{BB962C8B-B14F-4D97-AF65-F5344CB8AC3E}">
        <p14:creationId xmlns:p14="http://schemas.microsoft.com/office/powerpoint/2010/main" val="396343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Integrating </a:t>
            </a:r>
            <a:r>
              <a:rPr lang="en" sz="3200" dirty="0"/>
              <a:t>Frontend and Backend.</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348028" y="1389149"/>
            <a:ext cx="3233158" cy="489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Step 3: Integrate and test.</a:t>
            </a:r>
          </a:p>
          <a:p>
            <a:endParaRPr lang="en-US" sz="1000" dirty="0"/>
          </a:p>
        </p:txBody>
      </p:sp>
      <p:sp>
        <p:nvSpPr>
          <p:cNvPr id="3" name="Subtitle 5">
            <a:extLst>
              <a:ext uri="{FF2B5EF4-FFF2-40B4-BE49-F238E27FC236}">
                <a16:creationId xmlns:a16="http://schemas.microsoft.com/office/drawing/2014/main" id="{38F3A74D-FDCA-780F-1DF3-4FE4A77C2FC1}"/>
              </a:ext>
            </a:extLst>
          </p:cNvPr>
          <p:cNvSpPr txBox="1">
            <a:spLocks/>
          </p:cNvSpPr>
          <p:nvPr/>
        </p:nvSpPr>
        <p:spPr>
          <a:xfrm>
            <a:off x="348028" y="1975128"/>
            <a:ext cx="4223972" cy="2245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a:buAutoNum type="arabicPeriod"/>
            </a:pPr>
            <a:r>
              <a:rPr lang="en-US" sz="1000" dirty="0"/>
              <a:t>Start the backend server: run the backend server using the command, node </a:t>
            </a:r>
            <a:r>
              <a:rPr lang="en-US" sz="1000" dirty="0" err="1"/>
              <a:t>server.js</a:t>
            </a:r>
            <a:r>
              <a:rPr lang="en-US" sz="1000" dirty="0"/>
              <a:t>, and verify the server is running in the browser.</a:t>
            </a:r>
          </a:p>
          <a:p>
            <a:pPr>
              <a:buAutoNum type="arabicPeriod"/>
            </a:pPr>
            <a:r>
              <a:rPr lang="en-US" sz="1000" dirty="0"/>
              <a:t>Start the frontend application: using the command, </a:t>
            </a:r>
            <a:r>
              <a:rPr lang="en-US" sz="1000" dirty="0" err="1"/>
              <a:t>npm</a:t>
            </a:r>
            <a:r>
              <a:rPr lang="en-US" sz="1000" dirty="0"/>
              <a:t> start.</a:t>
            </a:r>
          </a:p>
          <a:p>
            <a:pPr>
              <a:buAutoNum type="arabicPeriod"/>
            </a:pPr>
            <a:r>
              <a:rPr lang="en-US" sz="1000" dirty="0"/>
              <a:t>Test user queries: enter queries into the chat interface and verify that the responses from the backend are displayed correctly in the chat interface.</a:t>
            </a:r>
          </a:p>
        </p:txBody>
      </p:sp>
      <p:sp>
        <p:nvSpPr>
          <p:cNvPr id="4" name="Subtitle 5">
            <a:extLst>
              <a:ext uri="{FF2B5EF4-FFF2-40B4-BE49-F238E27FC236}">
                <a16:creationId xmlns:a16="http://schemas.microsoft.com/office/drawing/2014/main" id="{27434721-0E4C-824F-25BF-25E7ADAAA307}"/>
              </a:ext>
            </a:extLst>
          </p:cNvPr>
          <p:cNvSpPr txBox="1">
            <a:spLocks/>
          </p:cNvSpPr>
          <p:nvPr/>
        </p:nvSpPr>
        <p:spPr>
          <a:xfrm>
            <a:off x="4929808" y="1672046"/>
            <a:ext cx="3955752" cy="1697992"/>
          </a:xfrm>
          <a:prstGeom prst="rect">
            <a:avLst/>
          </a:prstGeom>
          <a:solidFill>
            <a:schemeClr val="bg1">
              <a:lumMod val="75000"/>
              <a:lumOff val="2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Challenge faced: While this approach worked, it was not scalable. It was only capable of answering the example questions present in the case study instructions. Since I had no access to a web API for the Part Select website, I had to result to web scraping as an alternative (credit to Iris for hinting at this).</a:t>
            </a:r>
          </a:p>
        </p:txBody>
      </p:sp>
    </p:spTree>
    <p:extLst>
      <p:ext uri="{BB962C8B-B14F-4D97-AF65-F5344CB8AC3E}">
        <p14:creationId xmlns:p14="http://schemas.microsoft.com/office/powerpoint/2010/main" val="237764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3" name="Subtitle 5">
            <a:extLst>
              <a:ext uri="{FF2B5EF4-FFF2-40B4-BE49-F238E27FC236}">
                <a16:creationId xmlns:a16="http://schemas.microsoft.com/office/drawing/2014/main" id="{38F3A74D-FDCA-780F-1DF3-4FE4A77C2FC1}"/>
              </a:ext>
            </a:extLst>
          </p:cNvPr>
          <p:cNvSpPr txBox="1">
            <a:spLocks/>
          </p:cNvSpPr>
          <p:nvPr/>
        </p:nvSpPr>
        <p:spPr>
          <a:xfrm>
            <a:off x="85277" y="1406569"/>
            <a:ext cx="4003316" cy="1479920"/>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Importance of web scraping:</a:t>
            </a:r>
          </a:p>
          <a:p>
            <a:pPr marL="368300" indent="-228600">
              <a:buAutoNum type="arabicPeriod"/>
            </a:pPr>
            <a:r>
              <a:rPr lang="en-US" sz="1000" dirty="0"/>
              <a:t>Expand data coverage: Automatically collect data on many parts, ensuring our chat application can answer more queries.</a:t>
            </a:r>
          </a:p>
          <a:p>
            <a:pPr marL="368300" indent="-228600">
              <a:buAutoNum type="arabicPeriod"/>
            </a:pPr>
            <a:r>
              <a:rPr lang="en-US" sz="1000" dirty="0"/>
              <a:t>Update data regularly: Keep out database (read JSON) up-to-date by periodically scraping the latest information.</a:t>
            </a:r>
          </a:p>
        </p:txBody>
      </p:sp>
      <p:pic>
        <p:nvPicPr>
          <p:cNvPr id="2" name="Picture 1">
            <a:extLst>
              <a:ext uri="{FF2B5EF4-FFF2-40B4-BE49-F238E27FC236}">
                <a16:creationId xmlns:a16="http://schemas.microsoft.com/office/drawing/2014/main" id="{F8CD8B42-8AD6-D869-387C-25965028767F}"/>
              </a:ext>
            </a:extLst>
          </p:cNvPr>
          <p:cNvPicPr>
            <a:picLocks noChangeAspect="1"/>
          </p:cNvPicPr>
          <p:nvPr/>
        </p:nvPicPr>
        <p:blipFill>
          <a:blip r:embed="rId3"/>
          <a:stretch>
            <a:fillRect/>
          </a:stretch>
        </p:blipFill>
        <p:spPr>
          <a:xfrm>
            <a:off x="1149929" y="3032028"/>
            <a:ext cx="6591300" cy="1333500"/>
          </a:xfrm>
          <a:prstGeom prst="rect">
            <a:avLst/>
          </a:prstGeom>
          <a:ln>
            <a:solidFill>
              <a:srgbClr val="FF0000"/>
            </a:solidFill>
          </a:ln>
        </p:spPr>
      </p:pic>
      <p:sp>
        <p:nvSpPr>
          <p:cNvPr id="5" name="Subtitle 5">
            <a:extLst>
              <a:ext uri="{FF2B5EF4-FFF2-40B4-BE49-F238E27FC236}">
                <a16:creationId xmlns:a16="http://schemas.microsoft.com/office/drawing/2014/main" id="{8AA323A7-6292-5790-4DDA-CF5DEDAB069F}"/>
              </a:ext>
            </a:extLst>
          </p:cNvPr>
          <p:cNvSpPr txBox="1">
            <a:spLocks/>
          </p:cNvSpPr>
          <p:nvPr/>
        </p:nvSpPr>
        <p:spPr>
          <a:xfrm>
            <a:off x="1744319" y="4410928"/>
            <a:ext cx="5388166" cy="370479"/>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URLS for the fridge and dishwasher product catalogs are defined.</a:t>
            </a:r>
          </a:p>
        </p:txBody>
      </p:sp>
    </p:spTree>
    <p:extLst>
      <p:ext uri="{BB962C8B-B14F-4D97-AF65-F5344CB8AC3E}">
        <p14:creationId xmlns:p14="http://schemas.microsoft.com/office/powerpoint/2010/main" val="69292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5093669" y="1983084"/>
            <a:ext cx="3404287" cy="1246428"/>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err="1"/>
              <a:t>scrapePartDetails</a:t>
            </a:r>
            <a:r>
              <a:rPr lang="en-US" sz="1000" dirty="0"/>
              <a:t> function scrapes details from individual part pages.</a:t>
            </a:r>
          </a:p>
        </p:txBody>
      </p:sp>
      <p:pic>
        <p:nvPicPr>
          <p:cNvPr id="4" name="Picture 3">
            <a:extLst>
              <a:ext uri="{FF2B5EF4-FFF2-40B4-BE49-F238E27FC236}">
                <a16:creationId xmlns:a16="http://schemas.microsoft.com/office/drawing/2014/main" id="{F30D50EC-AF7F-04B4-AEF0-0A9F7027A86B}"/>
              </a:ext>
            </a:extLst>
          </p:cNvPr>
          <p:cNvPicPr>
            <a:picLocks noChangeAspect="1"/>
          </p:cNvPicPr>
          <p:nvPr/>
        </p:nvPicPr>
        <p:blipFill>
          <a:blip r:embed="rId3"/>
          <a:stretch>
            <a:fillRect/>
          </a:stretch>
        </p:blipFill>
        <p:spPr>
          <a:xfrm>
            <a:off x="65434" y="1163235"/>
            <a:ext cx="4258087" cy="3892831"/>
          </a:xfrm>
          <a:prstGeom prst="rect">
            <a:avLst/>
          </a:prstGeom>
          <a:ln>
            <a:solidFill>
              <a:srgbClr val="FF0000"/>
            </a:solidFill>
          </a:ln>
        </p:spPr>
      </p:pic>
    </p:spTree>
    <p:extLst>
      <p:ext uri="{BB962C8B-B14F-4D97-AF65-F5344CB8AC3E}">
        <p14:creationId xmlns:p14="http://schemas.microsoft.com/office/powerpoint/2010/main" val="246890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3821461" y="1315782"/>
            <a:ext cx="2333284" cy="1205260"/>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err="1"/>
              <a:t>scrapeCatalog</a:t>
            </a:r>
            <a:r>
              <a:rPr lang="en-US" sz="1000" dirty="0"/>
              <a:t> function scrapes all part links from the catalog page and collects details using </a:t>
            </a:r>
            <a:r>
              <a:rPr lang="en-US" sz="1000" dirty="0" err="1"/>
              <a:t>scrapePartDetails</a:t>
            </a:r>
            <a:r>
              <a:rPr lang="en-US" sz="1000" dirty="0"/>
              <a:t>.</a:t>
            </a:r>
          </a:p>
        </p:txBody>
      </p:sp>
      <p:pic>
        <p:nvPicPr>
          <p:cNvPr id="2" name="Picture 1">
            <a:extLst>
              <a:ext uri="{FF2B5EF4-FFF2-40B4-BE49-F238E27FC236}">
                <a16:creationId xmlns:a16="http://schemas.microsoft.com/office/drawing/2014/main" id="{6178D676-8748-73B8-C305-818F6BE30073}"/>
              </a:ext>
            </a:extLst>
          </p:cNvPr>
          <p:cNvPicPr>
            <a:picLocks noChangeAspect="1"/>
          </p:cNvPicPr>
          <p:nvPr/>
        </p:nvPicPr>
        <p:blipFill>
          <a:blip r:embed="rId3"/>
          <a:stretch>
            <a:fillRect/>
          </a:stretch>
        </p:blipFill>
        <p:spPr>
          <a:xfrm>
            <a:off x="35738" y="1163350"/>
            <a:ext cx="3671558" cy="3976942"/>
          </a:xfrm>
          <a:prstGeom prst="rect">
            <a:avLst/>
          </a:prstGeom>
          <a:ln>
            <a:solidFill>
              <a:srgbClr val="FF0000"/>
            </a:solidFill>
          </a:ln>
        </p:spPr>
      </p:pic>
    </p:spTree>
    <p:extLst>
      <p:ext uri="{BB962C8B-B14F-4D97-AF65-F5344CB8AC3E}">
        <p14:creationId xmlns:p14="http://schemas.microsoft.com/office/powerpoint/2010/main" val="44353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Web Scraping </a:t>
            </a:r>
            <a:r>
              <a:rPr lang="en" sz="3200" dirty="0"/>
              <a:t>for more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219365" y="4168901"/>
            <a:ext cx="5355131" cy="496273"/>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Scraped data is saved to </a:t>
            </a:r>
            <a:r>
              <a:rPr lang="en-US" sz="1000" dirty="0" err="1"/>
              <a:t>scrapedPartsData.json</a:t>
            </a:r>
            <a:r>
              <a:rPr lang="en-US" sz="1000" dirty="0"/>
              <a:t> in the backend directory.</a:t>
            </a:r>
          </a:p>
        </p:txBody>
      </p:sp>
      <p:pic>
        <p:nvPicPr>
          <p:cNvPr id="3" name="Picture 2">
            <a:extLst>
              <a:ext uri="{FF2B5EF4-FFF2-40B4-BE49-F238E27FC236}">
                <a16:creationId xmlns:a16="http://schemas.microsoft.com/office/drawing/2014/main" id="{1BC94346-8FFD-FCD2-34D5-71179BAC4D62}"/>
              </a:ext>
            </a:extLst>
          </p:cNvPr>
          <p:cNvPicPr>
            <a:picLocks noChangeAspect="1"/>
          </p:cNvPicPr>
          <p:nvPr/>
        </p:nvPicPr>
        <p:blipFill>
          <a:blip r:embed="rId3"/>
          <a:stretch>
            <a:fillRect/>
          </a:stretch>
        </p:blipFill>
        <p:spPr>
          <a:xfrm>
            <a:off x="920488" y="1205712"/>
            <a:ext cx="6972300" cy="2844800"/>
          </a:xfrm>
          <a:prstGeom prst="rect">
            <a:avLst/>
          </a:prstGeom>
          <a:ln>
            <a:solidFill>
              <a:srgbClr val="FF0000"/>
            </a:solidFill>
          </a:ln>
        </p:spPr>
      </p:pic>
    </p:spTree>
    <p:extLst>
      <p:ext uri="{BB962C8B-B14F-4D97-AF65-F5344CB8AC3E}">
        <p14:creationId xmlns:p14="http://schemas.microsoft.com/office/powerpoint/2010/main" val="171249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Integration </a:t>
            </a:r>
            <a:r>
              <a:rPr lang="en" sz="3200" dirty="0"/>
              <a:t>of scraped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051944" y="3922212"/>
            <a:ext cx="5381410" cy="973166"/>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Load the scraped data into our backend server. This data is stored in a JSON file and contains detailed information about various parts. We’ll read this file when the server starts and use its contents to respond to user queries.</a:t>
            </a:r>
          </a:p>
        </p:txBody>
      </p:sp>
      <p:pic>
        <p:nvPicPr>
          <p:cNvPr id="2" name="Picture 1">
            <a:extLst>
              <a:ext uri="{FF2B5EF4-FFF2-40B4-BE49-F238E27FC236}">
                <a16:creationId xmlns:a16="http://schemas.microsoft.com/office/drawing/2014/main" id="{7D6527FB-7299-557A-3CF0-B994170451C5}"/>
              </a:ext>
            </a:extLst>
          </p:cNvPr>
          <p:cNvPicPr>
            <a:picLocks noChangeAspect="1"/>
          </p:cNvPicPr>
          <p:nvPr/>
        </p:nvPicPr>
        <p:blipFill>
          <a:blip r:embed="rId3"/>
          <a:stretch>
            <a:fillRect/>
          </a:stretch>
        </p:blipFill>
        <p:spPr>
          <a:xfrm>
            <a:off x="815475" y="1288576"/>
            <a:ext cx="7772400" cy="2464931"/>
          </a:xfrm>
          <a:prstGeom prst="rect">
            <a:avLst/>
          </a:prstGeom>
          <a:ln>
            <a:solidFill>
              <a:srgbClr val="FF0000"/>
            </a:solidFill>
          </a:ln>
        </p:spPr>
      </p:pic>
    </p:spTree>
    <p:extLst>
      <p:ext uri="{BB962C8B-B14F-4D97-AF65-F5344CB8AC3E}">
        <p14:creationId xmlns:p14="http://schemas.microsoft.com/office/powerpoint/2010/main" val="373025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Integration </a:t>
            </a:r>
            <a:r>
              <a:rPr lang="en" sz="3200" dirty="0"/>
              <a:t>of scraped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165025" y="4288028"/>
            <a:ext cx="5242050" cy="654068"/>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We update the endpoint that handles user queries. The endpoint will now use the scraped data to provide more detailed and accurate responses.</a:t>
            </a:r>
          </a:p>
        </p:txBody>
      </p:sp>
      <p:pic>
        <p:nvPicPr>
          <p:cNvPr id="3" name="Picture 2">
            <a:extLst>
              <a:ext uri="{FF2B5EF4-FFF2-40B4-BE49-F238E27FC236}">
                <a16:creationId xmlns:a16="http://schemas.microsoft.com/office/drawing/2014/main" id="{3340802E-F15B-6D54-D5DE-FDA48623184C}"/>
              </a:ext>
            </a:extLst>
          </p:cNvPr>
          <p:cNvPicPr>
            <a:picLocks noChangeAspect="1"/>
          </p:cNvPicPr>
          <p:nvPr/>
        </p:nvPicPr>
        <p:blipFill>
          <a:blip r:embed="rId3"/>
          <a:stretch>
            <a:fillRect/>
          </a:stretch>
        </p:blipFill>
        <p:spPr>
          <a:xfrm>
            <a:off x="1628019" y="1163783"/>
            <a:ext cx="5709068" cy="3057242"/>
          </a:xfrm>
          <a:prstGeom prst="rect">
            <a:avLst/>
          </a:prstGeom>
          <a:ln>
            <a:solidFill>
              <a:srgbClr val="FF0000"/>
            </a:solidFill>
          </a:ln>
        </p:spPr>
      </p:pic>
    </p:spTree>
    <p:extLst>
      <p:ext uri="{BB962C8B-B14F-4D97-AF65-F5344CB8AC3E}">
        <p14:creationId xmlns:p14="http://schemas.microsoft.com/office/powerpoint/2010/main" val="220573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Integration </a:t>
            </a:r>
            <a:r>
              <a:rPr lang="en" sz="3200" dirty="0"/>
              <a:t>of scraped data.</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216652" y="1469948"/>
            <a:ext cx="5242050" cy="654068"/>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We can ensure the integration is successful by testing the chat agent with queries even beyond the examples in the case study instructions.</a:t>
            </a:r>
          </a:p>
        </p:txBody>
      </p:sp>
      <p:sp>
        <p:nvSpPr>
          <p:cNvPr id="2" name="Subtitle 5">
            <a:extLst>
              <a:ext uri="{FF2B5EF4-FFF2-40B4-BE49-F238E27FC236}">
                <a16:creationId xmlns:a16="http://schemas.microsoft.com/office/drawing/2014/main" id="{04DC3194-E47E-143A-0B71-C5EFA7682E74}"/>
              </a:ext>
            </a:extLst>
          </p:cNvPr>
          <p:cNvSpPr txBox="1">
            <a:spLocks/>
          </p:cNvSpPr>
          <p:nvPr/>
        </p:nvSpPr>
        <p:spPr>
          <a:xfrm>
            <a:off x="2556432" y="2284715"/>
            <a:ext cx="4599742" cy="2258667"/>
          </a:xfrm>
          <a:prstGeom prst="rect">
            <a:avLst/>
          </a:prstGeom>
          <a:solidFill>
            <a:srgbClr val="FF000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Challenge Faced:</a:t>
            </a:r>
          </a:p>
          <a:p>
            <a:endParaRPr lang="en-US" sz="1000" dirty="0"/>
          </a:p>
          <a:p>
            <a:r>
              <a:rPr lang="en-US" sz="1000" dirty="0"/>
              <a:t>While the frontend and backend were successfully running and the JSON file was being generated, the file unfortunately contained no part details. </a:t>
            </a:r>
          </a:p>
          <a:p>
            <a:endParaRPr lang="en-US" sz="1000" dirty="0"/>
          </a:p>
          <a:p>
            <a:r>
              <a:rPr lang="en-US" sz="1000" dirty="0"/>
              <a:t>It became evident that the web scraper was not functioning as intended, as it failed to scrape any part details, leaving the JSON file empty.</a:t>
            </a:r>
          </a:p>
          <a:p>
            <a:endParaRPr lang="en-US" sz="1000" dirty="0"/>
          </a:p>
          <a:p>
            <a:r>
              <a:rPr lang="en-US" sz="1000" dirty="0"/>
              <a:t>Despite dedicating many hours to debugging this issue, I was unable to resolve it before the deadline.</a:t>
            </a:r>
          </a:p>
        </p:txBody>
      </p:sp>
    </p:spTree>
    <p:extLst>
      <p:ext uri="{BB962C8B-B14F-4D97-AF65-F5344CB8AC3E}">
        <p14:creationId xmlns:p14="http://schemas.microsoft.com/office/powerpoint/2010/main" val="113869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05677" y="418872"/>
            <a:ext cx="75934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Conclusion </a:t>
            </a:r>
            <a:r>
              <a:rPr lang="en" sz="3200" dirty="0"/>
              <a:t>and Next Steps.</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423057" y="1469948"/>
            <a:ext cx="7960217" cy="2804334"/>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100" b="1" dirty="0"/>
              <a:t>Summary of Achievements:</a:t>
            </a:r>
            <a:endParaRPr lang="en-US" sz="1100" dirty="0"/>
          </a:p>
          <a:p>
            <a:pPr>
              <a:buFont typeface="+mj-lt"/>
              <a:buAutoNum type="arabicPeriod"/>
            </a:pPr>
            <a:r>
              <a:rPr lang="en-US" sz="1100" b="1" dirty="0"/>
              <a:t>Technology Stack Selection:</a:t>
            </a:r>
            <a:r>
              <a:rPr lang="en-US" sz="1100" dirty="0"/>
              <a:t> We carefully chose Node.js with Express, Axios, and CORS to build a robust and scalable backend.</a:t>
            </a:r>
          </a:p>
          <a:p>
            <a:pPr>
              <a:buFont typeface="+mj-lt"/>
              <a:buAutoNum type="arabicPeriod"/>
            </a:pPr>
            <a:r>
              <a:rPr lang="en-US" sz="1100" b="1" dirty="0"/>
              <a:t>Backend Setup:</a:t>
            </a:r>
            <a:r>
              <a:rPr lang="en-US" sz="1100" dirty="0"/>
              <a:t> We successfully set up the backend server, configured middleware, and created endpoints to handle various user queries.</a:t>
            </a:r>
          </a:p>
          <a:p>
            <a:pPr>
              <a:buFont typeface="+mj-lt"/>
              <a:buAutoNum type="arabicPeriod"/>
            </a:pPr>
            <a:r>
              <a:rPr lang="en-US" sz="1100" b="1" dirty="0"/>
              <a:t>Integration with Frontend:</a:t>
            </a:r>
            <a:r>
              <a:rPr lang="en-US" sz="1100" dirty="0"/>
              <a:t> We integrated the frontend with the backend, ensuring seamless communication and data exchange.</a:t>
            </a:r>
          </a:p>
          <a:p>
            <a:pPr>
              <a:buFont typeface="+mj-lt"/>
              <a:buAutoNum type="arabicPeriod"/>
            </a:pPr>
            <a:r>
              <a:rPr lang="en-US" sz="1100" b="1" dirty="0"/>
              <a:t>Error Handling:</a:t>
            </a:r>
            <a:r>
              <a:rPr lang="en-US" sz="1100" dirty="0"/>
              <a:t> We implemented comprehensive error handling mechanisms to ensure a smooth user experience.</a:t>
            </a:r>
          </a:p>
          <a:p>
            <a:pPr>
              <a:buFont typeface="+mj-lt"/>
              <a:buAutoNum type="arabicPeriod"/>
            </a:pPr>
            <a:r>
              <a:rPr lang="en-US" sz="1100" b="1" dirty="0">
                <a:solidFill>
                  <a:srgbClr val="FF0000"/>
                </a:solidFill>
              </a:rPr>
              <a:t>Web Scraping</a:t>
            </a:r>
            <a:r>
              <a:rPr lang="en-US" sz="1100" b="1" dirty="0"/>
              <a:t>:</a:t>
            </a:r>
            <a:r>
              <a:rPr lang="en-US" sz="1100" dirty="0"/>
              <a:t> We developed a web scraping script to collect detailed part information from the </a:t>
            </a:r>
            <a:r>
              <a:rPr lang="en-US" sz="1100" dirty="0" err="1"/>
              <a:t>PartSelect</a:t>
            </a:r>
            <a:r>
              <a:rPr lang="en-US" sz="1100" dirty="0"/>
              <a:t> website, enhancing our </a:t>
            </a:r>
            <a:r>
              <a:rPr lang="en-US" sz="1100" dirty="0" err="1"/>
              <a:t>backend's</a:t>
            </a:r>
            <a:r>
              <a:rPr lang="en-US" sz="1100" dirty="0"/>
              <a:t> data repository.</a:t>
            </a:r>
          </a:p>
          <a:p>
            <a:pPr>
              <a:buFont typeface="+mj-lt"/>
              <a:buAutoNum type="arabicPeriod"/>
            </a:pPr>
            <a:r>
              <a:rPr lang="en-US" sz="1100" b="1" dirty="0">
                <a:solidFill>
                  <a:srgbClr val="FF0000"/>
                </a:solidFill>
              </a:rPr>
              <a:t>Data Integration</a:t>
            </a:r>
            <a:endParaRPr lang="en-US" sz="1100" dirty="0">
              <a:solidFill>
                <a:srgbClr val="FF0000"/>
              </a:solidFill>
            </a:endParaRPr>
          </a:p>
          <a:p>
            <a:pPr marL="139700" indent="0"/>
            <a:endParaRPr lang="en-US" sz="1000" dirty="0"/>
          </a:p>
        </p:txBody>
      </p:sp>
    </p:spTree>
    <p:extLst>
      <p:ext uri="{BB962C8B-B14F-4D97-AF65-F5344CB8AC3E}">
        <p14:creationId xmlns:p14="http://schemas.microsoft.com/office/powerpoint/2010/main" val="393067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Backend </a:t>
            </a:r>
            <a:r>
              <a:rPr lang="en" dirty="0"/>
              <a:t>Setup Goals</a:t>
            </a:r>
            <a:endParaRPr dirty="0">
              <a:solidFill>
                <a:schemeClr val="lt2"/>
              </a:solidFill>
            </a:endParaRPr>
          </a:p>
        </p:txBody>
      </p:sp>
      <p:grpSp>
        <p:nvGrpSpPr>
          <p:cNvPr id="434" name="Google Shape;434;p36"/>
          <p:cNvGrpSpPr/>
          <p:nvPr/>
        </p:nvGrpSpPr>
        <p:grpSpPr>
          <a:xfrm>
            <a:off x="330261" y="3991862"/>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3" name="Subtitle 2">
            <a:extLst>
              <a:ext uri="{FF2B5EF4-FFF2-40B4-BE49-F238E27FC236}">
                <a16:creationId xmlns:a16="http://schemas.microsoft.com/office/drawing/2014/main" id="{1A57CDEB-575A-6E00-92BD-D391F177B7B8}"/>
              </a:ext>
            </a:extLst>
          </p:cNvPr>
          <p:cNvSpPr>
            <a:spLocks noGrp="1"/>
          </p:cNvSpPr>
          <p:nvPr>
            <p:ph type="subTitle" idx="2"/>
          </p:nvPr>
        </p:nvSpPr>
        <p:spPr>
          <a:xfrm>
            <a:off x="330261" y="1260887"/>
            <a:ext cx="3602100" cy="2648775"/>
          </a:xfrm>
          <a:ln>
            <a:solidFill>
              <a:srgbClr val="00B0F0"/>
            </a:solidFill>
          </a:ln>
        </p:spPr>
        <p:txBody>
          <a:bodyPr/>
          <a:lstStyle/>
          <a:p>
            <a:r>
              <a:rPr lang="en-US" dirty="0"/>
              <a:t>The backend setup for the Instalily case study involved creating a robust server that can handle user queries about fridge &amp; dishwasher parts.</a:t>
            </a:r>
          </a:p>
          <a:p>
            <a:r>
              <a:rPr lang="en-US" dirty="0"/>
              <a:t>&lt;Set up a Node.js backend using Express and integrate it with the pre-existing frontend&gt;</a:t>
            </a:r>
          </a:p>
        </p:txBody>
      </p:sp>
      <p:sp>
        <p:nvSpPr>
          <p:cNvPr id="5" name="Subtitle 4">
            <a:extLst>
              <a:ext uri="{FF2B5EF4-FFF2-40B4-BE49-F238E27FC236}">
                <a16:creationId xmlns:a16="http://schemas.microsoft.com/office/drawing/2014/main" id="{6273599B-0F05-6C88-9B6C-11CE34C81927}"/>
              </a:ext>
            </a:extLst>
          </p:cNvPr>
          <p:cNvSpPr>
            <a:spLocks noGrp="1"/>
          </p:cNvSpPr>
          <p:nvPr>
            <p:ph type="subTitle" idx="1"/>
          </p:nvPr>
        </p:nvSpPr>
        <p:spPr>
          <a:xfrm>
            <a:off x="4373286" y="1248572"/>
            <a:ext cx="4705863" cy="2925528"/>
          </a:xfrm>
          <a:ln>
            <a:solidFill>
              <a:srgbClr val="00B0F0"/>
            </a:solidFill>
          </a:ln>
        </p:spPr>
        <p:txBody>
          <a:bodyPr/>
          <a:lstStyle/>
          <a:p>
            <a:r>
              <a:rPr lang="en-US" dirty="0"/>
              <a:t>Goals:</a:t>
            </a:r>
          </a:p>
          <a:p>
            <a:pPr>
              <a:buFontTx/>
              <a:buChar char="-"/>
            </a:pPr>
            <a:r>
              <a:rPr lang="en-US" dirty="0"/>
              <a:t>{</a:t>
            </a:r>
            <a:r>
              <a:rPr lang="en-US" i="1" dirty="0"/>
              <a:t>Scalability</a:t>
            </a:r>
            <a:r>
              <a:rPr lang="en-US" dirty="0"/>
              <a:t>}: Design the backend to handle the increasing number of queries with the growing product catalog.</a:t>
            </a:r>
          </a:p>
          <a:p>
            <a:pPr>
              <a:buFontTx/>
              <a:buChar char="-"/>
            </a:pPr>
            <a:r>
              <a:rPr lang="en-US" dirty="0"/>
              <a:t>{</a:t>
            </a:r>
            <a:r>
              <a:rPr lang="en-US" i="1" dirty="0"/>
              <a:t>Efficient</a:t>
            </a:r>
            <a:r>
              <a:rPr lang="en-US" dirty="0"/>
              <a:t>}: Optimize the backend for quick responses to user queries.</a:t>
            </a:r>
          </a:p>
          <a:p>
            <a:pPr>
              <a:buFontTx/>
              <a:buChar char="-"/>
            </a:pPr>
            <a:r>
              <a:rPr lang="en-US" dirty="0"/>
              <a:t>{</a:t>
            </a:r>
            <a:r>
              <a:rPr lang="en-US" i="1" dirty="0"/>
              <a:t>Reliable</a:t>
            </a:r>
            <a:r>
              <a:rPr lang="en-US" dirty="0"/>
              <a:t>}: Build a reliable backend that provides accurate information based on the data available.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05677" y="418872"/>
            <a:ext cx="759349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Conclusion </a:t>
            </a:r>
            <a:r>
              <a:rPr lang="en" sz="3200" dirty="0"/>
              <a:t>and Next Steps.</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sp>
        <p:nvSpPr>
          <p:cNvPr id="5" name="Subtitle 5">
            <a:extLst>
              <a:ext uri="{FF2B5EF4-FFF2-40B4-BE49-F238E27FC236}">
                <a16:creationId xmlns:a16="http://schemas.microsoft.com/office/drawing/2014/main" id="{8AA323A7-6292-5790-4DDA-CF5DEDAB069F}"/>
              </a:ext>
            </a:extLst>
          </p:cNvPr>
          <p:cNvSpPr txBox="1">
            <a:spLocks/>
          </p:cNvSpPr>
          <p:nvPr/>
        </p:nvSpPr>
        <p:spPr>
          <a:xfrm>
            <a:off x="423057" y="1469948"/>
            <a:ext cx="7960217" cy="2804334"/>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pPr marL="139700" indent="0"/>
            <a:r>
              <a:rPr lang="en-US" sz="1000" dirty="0"/>
              <a:t>Next Steps:</a:t>
            </a:r>
          </a:p>
          <a:p>
            <a:pPr marL="368300" indent="-228600">
              <a:buAutoNum type="arabicPeriod"/>
            </a:pPr>
            <a:r>
              <a:rPr lang="en-US" sz="1000" b="1" dirty="0"/>
              <a:t>Fix the Scraper</a:t>
            </a:r>
            <a:r>
              <a:rPr lang="en-US" sz="1000" dirty="0"/>
              <a:t>: Investigate and resolve the issues with the web scraper to ensure it collects the necessary part details.</a:t>
            </a:r>
          </a:p>
          <a:p>
            <a:pPr marL="368300" indent="-228600">
              <a:buAutoNum type="arabicPeriod"/>
            </a:pPr>
            <a:endParaRPr lang="en-US" sz="1000" b="1" dirty="0"/>
          </a:p>
          <a:p>
            <a:pPr marL="368300" indent="-228600">
              <a:buAutoNum type="arabicPeriod"/>
            </a:pPr>
            <a:r>
              <a:rPr lang="en-US" sz="1000" b="1" dirty="0"/>
              <a:t>Automate Data Updates</a:t>
            </a:r>
            <a:r>
              <a:rPr lang="en-US" sz="1000" dirty="0"/>
              <a:t>: Implement a schedule to run the scraper periodically, ensuring the data remains up-to-date.</a:t>
            </a:r>
          </a:p>
          <a:p>
            <a:pPr marL="368300" indent="-228600">
              <a:buAutoNum type="arabicPeriod"/>
            </a:pPr>
            <a:endParaRPr lang="en-US" sz="1000" b="1" dirty="0"/>
          </a:p>
          <a:p>
            <a:pPr marL="368300" indent="-228600">
              <a:buAutoNum type="arabicPeriod"/>
            </a:pPr>
            <a:endParaRPr lang="en-US" sz="1000" b="1" dirty="0"/>
          </a:p>
          <a:p>
            <a:pPr marL="368300" indent="-228600">
              <a:buAutoNum type="arabicPeriod"/>
            </a:pPr>
            <a:r>
              <a:rPr lang="en-US" sz="1000" b="1" dirty="0"/>
              <a:t>Expand Functionality</a:t>
            </a:r>
            <a:r>
              <a:rPr lang="en-US" sz="1000" dirty="0"/>
              <a:t>: Add more endpoints and capabilities to the backend to handle a wider range of queries and improve user experience.</a:t>
            </a:r>
          </a:p>
          <a:p>
            <a:pPr marL="139700" indent="0"/>
            <a:endParaRPr lang="en-US" sz="1000" dirty="0"/>
          </a:p>
        </p:txBody>
      </p:sp>
    </p:spTree>
    <p:extLst>
      <p:ext uri="{BB962C8B-B14F-4D97-AF65-F5344CB8AC3E}">
        <p14:creationId xmlns:p14="http://schemas.microsoft.com/office/powerpoint/2010/main" val="19081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Backend </a:t>
            </a:r>
            <a:r>
              <a:rPr lang="en" dirty="0"/>
              <a:t>Setup Overview</a:t>
            </a:r>
            <a:endParaRPr dirty="0">
              <a:solidFill>
                <a:schemeClr val="lt2"/>
              </a:solidFill>
            </a:endParaRPr>
          </a:p>
        </p:txBody>
      </p:sp>
      <p:grpSp>
        <p:nvGrpSpPr>
          <p:cNvPr id="434" name="Google Shape;434;p36"/>
          <p:cNvGrpSpPr/>
          <p:nvPr/>
        </p:nvGrpSpPr>
        <p:grpSpPr>
          <a:xfrm>
            <a:off x="124956" y="420837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 name="Subtitle 3">
            <a:extLst>
              <a:ext uri="{FF2B5EF4-FFF2-40B4-BE49-F238E27FC236}">
                <a16:creationId xmlns:a16="http://schemas.microsoft.com/office/drawing/2014/main" id="{279D9DB7-C68E-A24E-2541-3218688D82BF}"/>
              </a:ext>
            </a:extLst>
          </p:cNvPr>
          <p:cNvSpPr>
            <a:spLocks noGrp="1"/>
          </p:cNvSpPr>
          <p:nvPr>
            <p:ph type="subTitle" idx="2"/>
          </p:nvPr>
        </p:nvSpPr>
        <p:spPr>
          <a:xfrm>
            <a:off x="225083" y="1443124"/>
            <a:ext cx="4021017" cy="2454649"/>
          </a:xfrm>
          <a:ln>
            <a:solidFill>
              <a:srgbClr val="00B0F0"/>
            </a:solidFill>
          </a:ln>
        </p:spPr>
        <p:txBody>
          <a:bodyPr/>
          <a:lstStyle/>
          <a:p>
            <a:r>
              <a:rPr lang="en-US" dirty="0"/>
              <a:t>Brief outline:</a:t>
            </a:r>
          </a:p>
          <a:p>
            <a:pPr>
              <a:buFontTx/>
              <a:buChar char="-"/>
            </a:pPr>
            <a:r>
              <a:rPr lang="en-US" dirty="0"/>
              <a:t>Choosing the technology stack (Node.js with Express).</a:t>
            </a:r>
          </a:p>
          <a:p>
            <a:pPr>
              <a:buFontTx/>
              <a:buChar char="-"/>
            </a:pPr>
            <a:r>
              <a:rPr lang="en-US" dirty="0"/>
              <a:t>Setting up the backend (installing required dependencies like Axios).</a:t>
            </a:r>
          </a:p>
          <a:p>
            <a:pPr>
              <a:buFontTx/>
              <a:buChar char="-"/>
            </a:pPr>
            <a:r>
              <a:rPr lang="en-US" dirty="0"/>
              <a:t>Implementing backend functionality (defined endpoints to handle user queries)</a:t>
            </a:r>
          </a:p>
          <a:p>
            <a:pPr>
              <a:buFontTx/>
              <a:buChar char="-"/>
            </a:pPr>
            <a:endParaRPr lang="en-US" dirty="0"/>
          </a:p>
        </p:txBody>
      </p:sp>
      <p:sp>
        <p:nvSpPr>
          <p:cNvPr id="7" name="Subtitle 6">
            <a:extLst>
              <a:ext uri="{FF2B5EF4-FFF2-40B4-BE49-F238E27FC236}">
                <a16:creationId xmlns:a16="http://schemas.microsoft.com/office/drawing/2014/main" id="{927C0313-F554-7289-722E-F3B017416DE0}"/>
              </a:ext>
            </a:extLst>
          </p:cNvPr>
          <p:cNvSpPr>
            <a:spLocks noGrp="1"/>
          </p:cNvSpPr>
          <p:nvPr>
            <p:ph type="subTitle" idx="1"/>
          </p:nvPr>
        </p:nvSpPr>
        <p:spPr>
          <a:ln>
            <a:solidFill>
              <a:srgbClr val="00B0F0"/>
            </a:solidFill>
          </a:ln>
        </p:spPr>
        <p:txBody>
          <a:bodyPr/>
          <a:lstStyle/>
          <a:p>
            <a:pPr>
              <a:buFontTx/>
              <a:buChar char="-"/>
            </a:pPr>
            <a:r>
              <a:rPr lang="en-US" dirty="0"/>
              <a:t>Web scraping for data (using Cheerio and Axios).</a:t>
            </a:r>
          </a:p>
          <a:p>
            <a:pPr>
              <a:buFontTx/>
              <a:buChar char="-"/>
            </a:pPr>
            <a:r>
              <a:rPr lang="en-US" dirty="0"/>
              <a:t>Integrating scraped data (load scraped data in the backend).</a:t>
            </a:r>
          </a:p>
          <a:p>
            <a:pPr>
              <a:buFontTx/>
              <a:buChar char="-"/>
            </a:pPr>
            <a:r>
              <a:rPr lang="en-US" dirty="0"/>
              <a:t>Deploying the solution (deploying backend and frontend as a Chrome extension using the Side Panel API).</a:t>
            </a:r>
          </a:p>
        </p:txBody>
      </p:sp>
    </p:spTree>
    <p:extLst>
      <p:ext uri="{BB962C8B-B14F-4D97-AF65-F5344CB8AC3E}">
        <p14:creationId xmlns:p14="http://schemas.microsoft.com/office/powerpoint/2010/main" val="205885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618373" y="439474"/>
            <a:ext cx="80731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Choosing the </a:t>
            </a:r>
            <a:r>
              <a:rPr lang="en" dirty="0"/>
              <a:t>Technology Stack</a:t>
            </a:r>
            <a:endParaRPr dirty="0">
              <a:solidFill>
                <a:schemeClr val="lt2"/>
              </a:solidFill>
            </a:endParaRPr>
          </a:p>
        </p:txBody>
      </p:sp>
      <p:grpSp>
        <p:nvGrpSpPr>
          <p:cNvPr id="434" name="Google Shape;434;p36"/>
          <p:cNvGrpSpPr/>
          <p:nvPr/>
        </p:nvGrpSpPr>
        <p:grpSpPr>
          <a:xfrm>
            <a:off x="164712" y="4050512"/>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3" name="Subtitle 2">
            <a:extLst>
              <a:ext uri="{FF2B5EF4-FFF2-40B4-BE49-F238E27FC236}">
                <a16:creationId xmlns:a16="http://schemas.microsoft.com/office/drawing/2014/main" id="{E3C6D8FF-7A52-61C5-BD68-24213BC643D7}"/>
              </a:ext>
            </a:extLst>
          </p:cNvPr>
          <p:cNvSpPr>
            <a:spLocks noGrp="1"/>
          </p:cNvSpPr>
          <p:nvPr>
            <p:ph type="subTitle" idx="2"/>
          </p:nvPr>
        </p:nvSpPr>
        <p:spPr>
          <a:xfrm>
            <a:off x="366524" y="1199412"/>
            <a:ext cx="3602100" cy="3492649"/>
          </a:xfrm>
          <a:ln>
            <a:solidFill>
              <a:srgbClr val="00B0F0"/>
            </a:solidFill>
          </a:ln>
        </p:spPr>
        <p:txBody>
          <a:bodyPr/>
          <a:lstStyle/>
          <a:p>
            <a:r>
              <a:rPr lang="en-US" dirty="0"/>
              <a:t>Choosing Node.js:</a:t>
            </a:r>
          </a:p>
          <a:p>
            <a:pPr marL="482600" indent="-342900">
              <a:buAutoNum type="arabicPeriod"/>
            </a:pPr>
            <a:r>
              <a:rPr lang="en-US" dirty="0"/>
              <a:t>Asynchronous nature: Node.js is lightweight, efficient, and can handle multiple simultaneous requests, essential for a chat application.</a:t>
            </a:r>
          </a:p>
          <a:p>
            <a:pPr marL="482600" indent="-342900">
              <a:buAutoNum type="arabicPeriod"/>
            </a:pPr>
            <a:r>
              <a:rPr lang="en-US" dirty="0"/>
              <a:t>Popularity &amp; community support.</a:t>
            </a:r>
          </a:p>
          <a:p>
            <a:pPr marL="482600" indent="-342900">
              <a:buAutoNum type="arabicPeriod"/>
            </a:pPr>
            <a:r>
              <a:rPr lang="en-US" dirty="0"/>
              <a:t>JavaScript everywhere: Allows us to use JS on both the client and server sides.</a:t>
            </a:r>
          </a:p>
          <a:p>
            <a:pPr marL="482600" indent="-342900">
              <a:buAutoNum type="arabicPeriod"/>
            </a:pPr>
            <a:endParaRPr lang="en-US" dirty="0"/>
          </a:p>
        </p:txBody>
      </p:sp>
      <p:sp>
        <p:nvSpPr>
          <p:cNvPr id="6" name="Subtitle 5">
            <a:extLst>
              <a:ext uri="{FF2B5EF4-FFF2-40B4-BE49-F238E27FC236}">
                <a16:creationId xmlns:a16="http://schemas.microsoft.com/office/drawing/2014/main" id="{61B2FA3B-C2C5-DC38-1195-26C5CCA6C57C}"/>
              </a:ext>
            </a:extLst>
          </p:cNvPr>
          <p:cNvSpPr>
            <a:spLocks noGrp="1"/>
          </p:cNvSpPr>
          <p:nvPr>
            <p:ph type="subTitle" idx="1"/>
          </p:nvPr>
        </p:nvSpPr>
        <p:spPr>
          <a:xfrm>
            <a:off x="5224880" y="1199412"/>
            <a:ext cx="3602100" cy="3344749"/>
          </a:xfrm>
          <a:ln>
            <a:solidFill>
              <a:srgbClr val="00B0F0"/>
            </a:solidFill>
          </a:ln>
        </p:spPr>
        <p:txBody>
          <a:bodyPr/>
          <a:lstStyle/>
          <a:p>
            <a:r>
              <a:rPr lang="en-US" dirty="0"/>
              <a:t>Express has a powerful routing mechanism that allows for the definition of route handlers for different HTTP methods and URL paths.</a:t>
            </a:r>
          </a:p>
          <a:p>
            <a:r>
              <a:rPr lang="en-US" dirty="0"/>
              <a:t>Axios provides a simple and concise API for making HTTP requests.</a:t>
            </a:r>
          </a:p>
          <a:p>
            <a:r>
              <a:rPr lang="en-US" dirty="0"/>
              <a:t>CORS helps in securing your application by allowing controlled access to resources located outside of a given domain.</a:t>
            </a:r>
          </a:p>
        </p:txBody>
      </p:sp>
    </p:spTree>
    <p:extLst>
      <p:ext uri="{BB962C8B-B14F-4D97-AF65-F5344CB8AC3E}">
        <p14:creationId xmlns:p14="http://schemas.microsoft.com/office/powerpoint/2010/main" val="352797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Setting </a:t>
            </a:r>
            <a:r>
              <a:rPr lang="en" dirty="0"/>
              <a:t>up the Backend</a:t>
            </a:r>
            <a:endParaRPr dirty="0">
              <a:solidFill>
                <a:schemeClr val="lt2"/>
              </a:solidFill>
            </a:endParaRPr>
          </a:p>
        </p:txBody>
      </p:sp>
      <p:grpSp>
        <p:nvGrpSpPr>
          <p:cNvPr id="434" name="Google Shape;434;p36"/>
          <p:cNvGrpSpPr/>
          <p:nvPr/>
        </p:nvGrpSpPr>
        <p:grpSpPr>
          <a:xfrm>
            <a:off x="117641" y="4050512"/>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 name="Subtitle 5">
            <a:extLst>
              <a:ext uri="{FF2B5EF4-FFF2-40B4-BE49-F238E27FC236}">
                <a16:creationId xmlns:a16="http://schemas.microsoft.com/office/drawing/2014/main" id="{A5ABC674-1605-D76D-146F-73C9F32D0485}"/>
              </a:ext>
            </a:extLst>
          </p:cNvPr>
          <p:cNvSpPr>
            <a:spLocks noGrp="1"/>
          </p:cNvSpPr>
          <p:nvPr>
            <p:ph type="subTitle" idx="1"/>
          </p:nvPr>
        </p:nvSpPr>
        <p:spPr>
          <a:xfrm>
            <a:off x="-119316" y="2560425"/>
            <a:ext cx="3128748" cy="1063480"/>
          </a:xfrm>
        </p:spPr>
        <p:txBody>
          <a:bodyPr/>
          <a:lstStyle/>
          <a:p>
            <a:r>
              <a:rPr lang="en-US" sz="1200" dirty="0"/>
              <a:t>1. Initializes a new Node.js project with default settings, creating a `</a:t>
            </a:r>
            <a:r>
              <a:rPr lang="en-US" sz="1200" dirty="0" err="1"/>
              <a:t>package.json</a:t>
            </a:r>
            <a:r>
              <a:rPr lang="en-US" sz="1200" dirty="0"/>
              <a:t>` file. </a:t>
            </a:r>
          </a:p>
        </p:txBody>
      </p:sp>
      <p:pic>
        <p:nvPicPr>
          <p:cNvPr id="10" name="Picture 9">
            <a:extLst>
              <a:ext uri="{FF2B5EF4-FFF2-40B4-BE49-F238E27FC236}">
                <a16:creationId xmlns:a16="http://schemas.microsoft.com/office/drawing/2014/main" id="{6990AE7F-2B0F-591A-EB97-A85D13AAB852}"/>
              </a:ext>
            </a:extLst>
          </p:cNvPr>
          <p:cNvPicPr>
            <a:picLocks noChangeAspect="1"/>
          </p:cNvPicPr>
          <p:nvPr/>
        </p:nvPicPr>
        <p:blipFill>
          <a:blip r:embed="rId3"/>
          <a:stretch>
            <a:fillRect/>
          </a:stretch>
        </p:blipFill>
        <p:spPr>
          <a:xfrm>
            <a:off x="87365" y="1255200"/>
            <a:ext cx="3225800" cy="1244600"/>
          </a:xfrm>
          <a:prstGeom prst="rect">
            <a:avLst/>
          </a:prstGeom>
          <a:ln>
            <a:solidFill>
              <a:schemeClr val="accent1"/>
            </a:solidFill>
          </a:ln>
        </p:spPr>
      </p:pic>
      <p:pic>
        <p:nvPicPr>
          <p:cNvPr id="12" name="Picture 11">
            <a:extLst>
              <a:ext uri="{FF2B5EF4-FFF2-40B4-BE49-F238E27FC236}">
                <a16:creationId xmlns:a16="http://schemas.microsoft.com/office/drawing/2014/main" id="{1AF7E2AD-9F17-590A-463F-1B19C65E404B}"/>
              </a:ext>
            </a:extLst>
          </p:cNvPr>
          <p:cNvPicPr>
            <a:picLocks noChangeAspect="1"/>
          </p:cNvPicPr>
          <p:nvPr/>
        </p:nvPicPr>
        <p:blipFill>
          <a:blip r:embed="rId4"/>
          <a:stretch>
            <a:fillRect/>
          </a:stretch>
        </p:blipFill>
        <p:spPr>
          <a:xfrm>
            <a:off x="3313165" y="1255200"/>
            <a:ext cx="3594100" cy="571500"/>
          </a:xfrm>
          <a:prstGeom prst="rect">
            <a:avLst/>
          </a:prstGeom>
          <a:ln>
            <a:solidFill>
              <a:schemeClr val="accent1"/>
            </a:solidFill>
          </a:ln>
        </p:spPr>
      </p:pic>
      <p:sp>
        <p:nvSpPr>
          <p:cNvPr id="13" name="Subtitle 5">
            <a:extLst>
              <a:ext uri="{FF2B5EF4-FFF2-40B4-BE49-F238E27FC236}">
                <a16:creationId xmlns:a16="http://schemas.microsoft.com/office/drawing/2014/main" id="{E6C9307C-835B-68A6-F863-CF09E155D0CB}"/>
              </a:ext>
            </a:extLst>
          </p:cNvPr>
          <p:cNvSpPr txBox="1">
            <a:spLocks/>
          </p:cNvSpPr>
          <p:nvPr/>
        </p:nvSpPr>
        <p:spPr>
          <a:xfrm>
            <a:off x="3128472" y="1826700"/>
            <a:ext cx="3594100" cy="5016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200" dirty="0"/>
              <a:t>2. Install the necessary packages</a:t>
            </a:r>
          </a:p>
        </p:txBody>
      </p:sp>
      <p:pic>
        <p:nvPicPr>
          <p:cNvPr id="14" name="Picture 13">
            <a:extLst>
              <a:ext uri="{FF2B5EF4-FFF2-40B4-BE49-F238E27FC236}">
                <a16:creationId xmlns:a16="http://schemas.microsoft.com/office/drawing/2014/main" id="{21574EA0-CBCB-48E8-29EB-83527420E085}"/>
              </a:ext>
            </a:extLst>
          </p:cNvPr>
          <p:cNvPicPr>
            <a:picLocks noChangeAspect="1"/>
          </p:cNvPicPr>
          <p:nvPr/>
        </p:nvPicPr>
        <p:blipFill>
          <a:blip r:embed="rId5"/>
          <a:stretch>
            <a:fillRect/>
          </a:stretch>
        </p:blipFill>
        <p:spPr>
          <a:xfrm>
            <a:off x="3362536" y="2174595"/>
            <a:ext cx="3678624" cy="2404754"/>
          </a:xfrm>
          <a:prstGeom prst="rect">
            <a:avLst/>
          </a:prstGeom>
          <a:ln>
            <a:solidFill>
              <a:schemeClr val="accent1"/>
            </a:solidFill>
          </a:ln>
        </p:spPr>
      </p:pic>
      <p:sp>
        <p:nvSpPr>
          <p:cNvPr id="15" name="Subtitle 5">
            <a:extLst>
              <a:ext uri="{FF2B5EF4-FFF2-40B4-BE49-F238E27FC236}">
                <a16:creationId xmlns:a16="http://schemas.microsoft.com/office/drawing/2014/main" id="{6FABEE2B-3DD9-B943-B8F3-098D95E83F25}"/>
              </a:ext>
            </a:extLst>
          </p:cNvPr>
          <p:cNvSpPr txBox="1">
            <a:spLocks/>
          </p:cNvSpPr>
          <p:nvPr/>
        </p:nvSpPr>
        <p:spPr>
          <a:xfrm>
            <a:off x="3362536" y="4537044"/>
            <a:ext cx="3594100" cy="3987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200" dirty="0"/>
              <a:t>3. Create the server.</a:t>
            </a:r>
          </a:p>
        </p:txBody>
      </p:sp>
      <p:pic>
        <p:nvPicPr>
          <p:cNvPr id="16" name="Picture 15">
            <a:extLst>
              <a:ext uri="{FF2B5EF4-FFF2-40B4-BE49-F238E27FC236}">
                <a16:creationId xmlns:a16="http://schemas.microsoft.com/office/drawing/2014/main" id="{B322271B-7353-9302-0748-A255241C0E27}"/>
              </a:ext>
            </a:extLst>
          </p:cNvPr>
          <p:cNvPicPr>
            <a:picLocks noChangeAspect="1"/>
          </p:cNvPicPr>
          <p:nvPr/>
        </p:nvPicPr>
        <p:blipFill>
          <a:blip r:embed="rId6"/>
          <a:stretch>
            <a:fillRect/>
          </a:stretch>
        </p:blipFill>
        <p:spPr>
          <a:xfrm>
            <a:off x="7213653" y="1255200"/>
            <a:ext cx="1739900" cy="482600"/>
          </a:xfrm>
          <a:prstGeom prst="rect">
            <a:avLst/>
          </a:prstGeom>
          <a:ln>
            <a:solidFill>
              <a:schemeClr val="accent1"/>
            </a:solidFill>
          </a:ln>
        </p:spPr>
      </p:pic>
      <p:sp>
        <p:nvSpPr>
          <p:cNvPr id="17" name="Subtitle 5">
            <a:extLst>
              <a:ext uri="{FF2B5EF4-FFF2-40B4-BE49-F238E27FC236}">
                <a16:creationId xmlns:a16="http://schemas.microsoft.com/office/drawing/2014/main" id="{761E6789-991E-5B58-B4CE-3C7E48233987}"/>
              </a:ext>
            </a:extLst>
          </p:cNvPr>
          <p:cNvSpPr txBox="1">
            <a:spLocks/>
          </p:cNvSpPr>
          <p:nvPr/>
        </p:nvSpPr>
        <p:spPr>
          <a:xfrm>
            <a:off x="7183780" y="1848221"/>
            <a:ext cx="1582911" cy="808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200" dirty="0"/>
              <a:t>4. Starting the backend server.</a:t>
            </a:r>
          </a:p>
        </p:txBody>
      </p:sp>
    </p:spTree>
    <p:extLst>
      <p:ext uri="{BB962C8B-B14F-4D97-AF65-F5344CB8AC3E}">
        <p14:creationId xmlns:p14="http://schemas.microsoft.com/office/powerpoint/2010/main" val="324376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Creating </a:t>
            </a:r>
            <a:r>
              <a:rPr lang="en" dirty="0"/>
              <a:t>the Server</a:t>
            </a:r>
            <a:endParaRPr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 name="Subtitle 5">
            <a:extLst>
              <a:ext uri="{FF2B5EF4-FFF2-40B4-BE49-F238E27FC236}">
                <a16:creationId xmlns:a16="http://schemas.microsoft.com/office/drawing/2014/main" id="{A5ABC674-1605-D76D-146F-73C9F32D0485}"/>
              </a:ext>
            </a:extLst>
          </p:cNvPr>
          <p:cNvSpPr>
            <a:spLocks noGrp="1"/>
          </p:cNvSpPr>
          <p:nvPr>
            <p:ph type="subTitle" idx="1"/>
          </p:nvPr>
        </p:nvSpPr>
        <p:spPr>
          <a:xfrm>
            <a:off x="74873" y="2209615"/>
            <a:ext cx="3414467" cy="757152"/>
          </a:xfrm>
        </p:spPr>
        <p:txBody>
          <a:bodyPr/>
          <a:lstStyle/>
          <a:p>
            <a:r>
              <a:rPr lang="en-US" sz="1000" dirty="0"/>
              <a:t>1. Create a file named </a:t>
            </a:r>
            <a:r>
              <a:rPr lang="en-US" sz="1000" dirty="0" err="1"/>
              <a:t>server.js</a:t>
            </a:r>
            <a:r>
              <a:rPr lang="en-US" sz="1000" dirty="0"/>
              <a:t>, which will contain all the code necessary to set up and run our server, in our backend directory</a:t>
            </a:r>
          </a:p>
        </p:txBody>
      </p:sp>
      <p:pic>
        <p:nvPicPr>
          <p:cNvPr id="3" name="Picture 2">
            <a:extLst>
              <a:ext uri="{FF2B5EF4-FFF2-40B4-BE49-F238E27FC236}">
                <a16:creationId xmlns:a16="http://schemas.microsoft.com/office/drawing/2014/main" id="{E4B3273B-1156-4337-CD83-17B0065E22B6}"/>
              </a:ext>
            </a:extLst>
          </p:cNvPr>
          <p:cNvPicPr>
            <a:picLocks noChangeAspect="1"/>
          </p:cNvPicPr>
          <p:nvPr/>
        </p:nvPicPr>
        <p:blipFill>
          <a:blip r:embed="rId3"/>
          <a:stretch>
            <a:fillRect/>
          </a:stretch>
        </p:blipFill>
        <p:spPr>
          <a:xfrm>
            <a:off x="117640" y="1273158"/>
            <a:ext cx="3296827" cy="986104"/>
          </a:xfrm>
          <a:prstGeom prst="rect">
            <a:avLst/>
          </a:prstGeom>
          <a:ln>
            <a:solidFill>
              <a:schemeClr val="accent1"/>
            </a:solidFill>
          </a:ln>
        </p:spPr>
      </p:pic>
      <p:pic>
        <p:nvPicPr>
          <p:cNvPr id="5" name="Picture 4">
            <a:extLst>
              <a:ext uri="{FF2B5EF4-FFF2-40B4-BE49-F238E27FC236}">
                <a16:creationId xmlns:a16="http://schemas.microsoft.com/office/drawing/2014/main" id="{9574B94D-BCF0-918A-A264-2F7BADAD3D37}"/>
              </a:ext>
            </a:extLst>
          </p:cNvPr>
          <p:cNvPicPr>
            <a:picLocks noChangeAspect="1"/>
          </p:cNvPicPr>
          <p:nvPr/>
        </p:nvPicPr>
        <p:blipFill>
          <a:blip r:embed="rId4"/>
          <a:stretch>
            <a:fillRect/>
          </a:stretch>
        </p:blipFill>
        <p:spPr>
          <a:xfrm>
            <a:off x="117640" y="3084991"/>
            <a:ext cx="2285494" cy="652998"/>
          </a:xfrm>
          <a:prstGeom prst="rect">
            <a:avLst/>
          </a:prstGeom>
          <a:ln>
            <a:solidFill>
              <a:schemeClr val="accent1"/>
            </a:solidFill>
          </a:ln>
        </p:spPr>
      </p:pic>
      <p:sp>
        <p:nvSpPr>
          <p:cNvPr id="7" name="Subtitle 5">
            <a:extLst>
              <a:ext uri="{FF2B5EF4-FFF2-40B4-BE49-F238E27FC236}">
                <a16:creationId xmlns:a16="http://schemas.microsoft.com/office/drawing/2014/main" id="{549F80D2-F4EA-902E-DC8A-8153880D6804}"/>
              </a:ext>
            </a:extLst>
          </p:cNvPr>
          <p:cNvSpPr txBox="1">
            <a:spLocks/>
          </p:cNvSpPr>
          <p:nvPr/>
        </p:nvSpPr>
        <p:spPr>
          <a:xfrm>
            <a:off x="0" y="3737988"/>
            <a:ext cx="3230195" cy="480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2. We add a basic route to ensure our server is running correctly.</a:t>
            </a:r>
          </a:p>
        </p:txBody>
      </p:sp>
      <p:pic>
        <p:nvPicPr>
          <p:cNvPr id="8" name="Picture 7">
            <a:extLst>
              <a:ext uri="{FF2B5EF4-FFF2-40B4-BE49-F238E27FC236}">
                <a16:creationId xmlns:a16="http://schemas.microsoft.com/office/drawing/2014/main" id="{28750E17-A6EE-0CFE-54BF-E409A1542DA4}"/>
              </a:ext>
            </a:extLst>
          </p:cNvPr>
          <p:cNvPicPr>
            <a:picLocks noChangeAspect="1"/>
          </p:cNvPicPr>
          <p:nvPr/>
        </p:nvPicPr>
        <p:blipFill>
          <a:blip r:embed="rId5"/>
          <a:stretch>
            <a:fillRect/>
          </a:stretch>
        </p:blipFill>
        <p:spPr>
          <a:xfrm>
            <a:off x="3498901" y="1273158"/>
            <a:ext cx="3787539" cy="531345"/>
          </a:xfrm>
          <a:prstGeom prst="rect">
            <a:avLst/>
          </a:prstGeom>
          <a:ln>
            <a:solidFill>
              <a:schemeClr val="accent1"/>
            </a:solidFill>
          </a:ln>
        </p:spPr>
      </p:pic>
      <p:sp>
        <p:nvSpPr>
          <p:cNvPr id="9" name="Subtitle 5">
            <a:extLst>
              <a:ext uri="{FF2B5EF4-FFF2-40B4-BE49-F238E27FC236}">
                <a16:creationId xmlns:a16="http://schemas.microsoft.com/office/drawing/2014/main" id="{CCBFF399-7463-376A-AC2B-F958B09D3448}"/>
              </a:ext>
            </a:extLst>
          </p:cNvPr>
          <p:cNvSpPr txBox="1">
            <a:spLocks/>
          </p:cNvSpPr>
          <p:nvPr/>
        </p:nvSpPr>
        <p:spPr>
          <a:xfrm>
            <a:off x="3326350" y="1782138"/>
            <a:ext cx="3960090" cy="789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3. We start the server using the listen method which will make the server start listening for incoming requests.</a:t>
            </a:r>
          </a:p>
        </p:txBody>
      </p:sp>
      <p:sp>
        <p:nvSpPr>
          <p:cNvPr id="11" name="Subtitle 5">
            <a:extLst>
              <a:ext uri="{FF2B5EF4-FFF2-40B4-BE49-F238E27FC236}">
                <a16:creationId xmlns:a16="http://schemas.microsoft.com/office/drawing/2014/main" id="{A6B65048-48ED-E5AB-B8E6-0762454DE4D9}"/>
              </a:ext>
            </a:extLst>
          </p:cNvPr>
          <p:cNvSpPr txBox="1">
            <a:spLocks/>
          </p:cNvSpPr>
          <p:nvPr/>
        </p:nvSpPr>
        <p:spPr>
          <a:xfrm>
            <a:off x="4708032" y="2658108"/>
            <a:ext cx="3955752" cy="1697992"/>
          </a:xfrm>
          <a:prstGeom prst="rect">
            <a:avLst/>
          </a:prstGeom>
          <a:solidFill>
            <a:schemeClr val="bg1">
              <a:lumMod val="75000"/>
              <a:lumOff val="2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Challenge faced: I encountered an "Address already in use" error, indicating that the port was occupied by another process. Initially, I tried to resolve this by identifying and stopping the process using the port, but there were too many processes to terminate. Therefore, I opted to change the port number instead.</a:t>
            </a:r>
          </a:p>
        </p:txBody>
      </p:sp>
    </p:spTree>
    <p:extLst>
      <p:ext uri="{BB962C8B-B14F-4D97-AF65-F5344CB8AC3E}">
        <p14:creationId xmlns:p14="http://schemas.microsoft.com/office/powerpoint/2010/main" val="391721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Implementing </a:t>
            </a:r>
            <a:r>
              <a:rPr lang="en" sz="3200" dirty="0"/>
              <a:t>Backend Functionality.</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2" name="Subtitle 5">
            <a:extLst>
              <a:ext uri="{FF2B5EF4-FFF2-40B4-BE49-F238E27FC236}">
                <a16:creationId xmlns:a16="http://schemas.microsoft.com/office/drawing/2014/main" id="{C0B00D88-9931-A7AD-76E3-2266AC62F938}"/>
              </a:ext>
            </a:extLst>
          </p:cNvPr>
          <p:cNvSpPr>
            <a:spLocks noGrp="1"/>
          </p:cNvSpPr>
          <p:nvPr>
            <p:ph type="subTitle" idx="1"/>
          </p:nvPr>
        </p:nvSpPr>
        <p:spPr>
          <a:xfrm>
            <a:off x="97663" y="1445807"/>
            <a:ext cx="3414467" cy="1247697"/>
          </a:xfrm>
        </p:spPr>
        <p:txBody>
          <a:bodyPr/>
          <a:lstStyle/>
          <a:p>
            <a:r>
              <a:rPr lang="en-US" sz="1000" dirty="0"/>
              <a:t>1. Defining endpoints: We define an endpoint to fetch part details based on the part number provided in the request. This endpoint makes an API call to fetch data and then returns that data to the client.</a:t>
            </a:r>
          </a:p>
        </p:txBody>
      </p:sp>
      <p:pic>
        <p:nvPicPr>
          <p:cNvPr id="13" name="Picture 12">
            <a:extLst>
              <a:ext uri="{FF2B5EF4-FFF2-40B4-BE49-F238E27FC236}">
                <a16:creationId xmlns:a16="http://schemas.microsoft.com/office/drawing/2014/main" id="{EFCC999D-FF11-5300-CA11-EA7889265AE3}"/>
              </a:ext>
            </a:extLst>
          </p:cNvPr>
          <p:cNvPicPr>
            <a:picLocks noChangeAspect="1"/>
          </p:cNvPicPr>
          <p:nvPr/>
        </p:nvPicPr>
        <p:blipFill>
          <a:blip r:embed="rId3"/>
          <a:stretch>
            <a:fillRect/>
          </a:stretch>
        </p:blipFill>
        <p:spPr>
          <a:xfrm>
            <a:off x="4064089" y="1337840"/>
            <a:ext cx="4676323" cy="3580968"/>
          </a:xfrm>
          <a:prstGeom prst="rect">
            <a:avLst/>
          </a:prstGeom>
          <a:ln>
            <a:solidFill>
              <a:schemeClr val="accent1"/>
            </a:solidFill>
          </a:ln>
        </p:spPr>
      </p:pic>
    </p:spTree>
    <p:extLst>
      <p:ext uri="{BB962C8B-B14F-4D97-AF65-F5344CB8AC3E}">
        <p14:creationId xmlns:p14="http://schemas.microsoft.com/office/powerpoint/2010/main" val="2736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Implementing </a:t>
            </a:r>
            <a:r>
              <a:rPr lang="en" sz="3200" dirty="0"/>
              <a:t>Backend Functionality.</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18223" y="2032437"/>
            <a:ext cx="3414467" cy="1247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2. In addition to fetching part details, we can define other endpoints to handle different types of queries. For example, checking compatibility and providing troubleshooting information.</a:t>
            </a:r>
          </a:p>
        </p:txBody>
      </p:sp>
      <p:pic>
        <p:nvPicPr>
          <p:cNvPr id="4" name="Picture 3">
            <a:extLst>
              <a:ext uri="{FF2B5EF4-FFF2-40B4-BE49-F238E27FC236}">
                <a16:creationId xmlns:a16="http://schemas.microsoft.com/office/drawing/2014/main" id="{62992239-F16A-ED43-857B-143BFA9BCB51}"/>
              </a:ext>
            </a:extLst>
          </p:cNvPr>
          <p:cNvPicPr>
            <a:picLocks noChangeAspect="1"/>
          </p:cNvPicPr>
          <p:nvPr/>
        </p:nvPicPr>
        <p:blipFill>
          <a:blip r:embed="rId3"/>
          <a:stretch>
            <a:fillRect/>
          </a:stretch>
        </p:blipFill>
        <p:spPr>
          <a:xfrm>
            <a:off x="3432690" y="1449107"/>
            <a:ext cx="5593651" cy="2769539"/>
          </a:xfrm>
          <a:prstGeom prst="rect">
            <a:avLst/>
          </a:prstGeom>
          <a:ln>
            <a:solidFill>
              <a:schemeClr val="accent1"/>
            </a:solidFill>
          </a:ln>
        </p:spPr>
      </p:pic>
    </p:spTree>
    <p:extLst>
      <p:ext uri="{BB962C8B-B14F-4D97-AF65-F5344CB8AC3E}">
        <p14:creationId xmlns:p14="http://schemas.microsoft.com/office/powerpoint/2010/main" val="71888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492799" y="418872"/>
            <a:ext cx="97787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2"/>
                </a:solidFill>
              </a:rPr>
              <a:t>Integrating </a:t>
            </a:r>
            <a:r>
              <a:rPr lang="en" sz="3200" dirty="0"/>
              <a:t>Frontend and Backend.</a:t>
            </a:r>
            <a:endParaRPr sz="3200" dirty="0">
              <a:solidFill>
                <a:schemeClr val="lt2"/>
              </a:solidFill>
            </a:endParaRPr>
          </a:p>
        </p:txBody>
      </p:sp>
      <p:grpSp>
        <p:nvGrpSpPr>
          <p:cNvPr id="434" name="Google Shape;434;p36"/>
          <p:cNvGrpSpPr/>
          <p:nvPr/>
        </p:nvGrpSpPr>
        <p:grpSpPr>
          <a:xfrm>
            <a:off x="85277" y="4373889"/>
            <a:ext cx="2034112" cy="683767"/>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6"/>
          <p:cNvSpPr txBox="1"/>
          <p:nvPr/>
        </p:nvSpPr>
        <p:spPr>
          <a:xfrm>
            <a:off x="8766691" y="405051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6" name="Subtitle 5">
            <a:extLst>
              <a:ext uri="{FF2B5EF4-FFF2-40B4-BE49-F238E27FC236}">
                <a16:creationId xmlns:a16="http://schemas.microsoft.com/office/drawing/2014/main" id="{9FF2AA36-8B4A-FDA5-2FB9-524C1FCD3D49}"/>
              </a:ext>
            </a:extLst>
          </p:cNvPr>
          <p:cNvSpPr txBox="1">
            <a:spLocks/>
          </p:cNvSpPr>
          <p:nvPr/>
        </p:nvSpPr>
        <p:spPr>
          <a:xfrm>
            <a:off x="85277" y="1358601"/>
            <a:ext cx="3233158" cy="857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400" b="0" i="0" u="none" strike="noStrike" cap="none">
                <a:solidFill>
                  <a:schemeClr val="dk1"/>
                </a:solidFill>
                <a:latin typeface="Source Code Pro"/>
                <a:ea typeface="Source Code Pro"/>
                <a:cs typeface="Source Code Pro"/>
                <a:sym typeface="Source Code Pro"/>
              </a:defRPr>
            </a:lvl9pPr>
          </a:lstStyle>
          <a:p>
            <a:r>
              <a:rPr lang="en-US" sz="1000" dirty="0"/>
              <a:t>Step 1: Modify </a:t>
            </a:r>
            <a:r>
              <a:rPr lang="en-US" sz="1000" dirty="0" err="1"/>
              <a:t>api.js</a:t>
            </a:r>
            <a:r>
              <a:rPr lang="en-US" sz="1000" dirty="0"/>
              <a:t> to make API calls: Update the </a:t>
            </a:r>
            <a:r>
              <a:rPr lang="en-US" sz="1000" dirty="0" err="1"/>
              <a:t>getAIMessage</a:t>
            </a:r>
            <a:r>
              <a:rPr lang="en-US" sz="1000" dirty="0"/>
              <a:t> function to send user queries to the backend.</a:t>
            </a:r>
          </a:p>
        </p:txBody>
      </p:sp>
      <p:pic>
        <p:nvPicPr>
          <p:cNvPr id="5" name="Picture 4">
            <a:extLst>
              <a:ext uri="{FF2B5EF4-FFF2-40B4-BE49-F238E27FC236}">
                <a16:creationId xmlns:a16="http://schemas.microsoft.com/office/drawing/2014/main" id="{7EE82D98-8C8E-DEF4-E8E4-E8D375E6B4AA}"/>
              </a:ext>
            </a:extLst>
          </p:cNvPr>
          <p:cNvPicPr>
            <a:picLocks noChangeAspect="1"/>
          </p:cNvPicPr>
          <p:nvPr/>
        </p:nvPicPr>
        <p:blipFill>
          <a:blip r:embed="rId3"/>
          <a:stretch>
            <a:fillRect/>
          </a:stretch>
        </p:blipFill>
        <p:spPr>
          <a:xfrm>
            <a:off x="3483021" y="1423585"/>
            <a:ext cx="5237922" cy="3086496"/>
          </a:xfrm>
          <a:prstGeom prst="rect">
            <a:avLst/>
          </a:prstGeom>
          <a:ln>
            <a:solidFill>
              <a:schemeClr val="accent1"/>
            </a:solidFill>
          </a:ln>
        </p:spPr>
      </p:pic>
    </p:spTree>
    <p:extLst>
      <p:ext uri="{BB962C8B-B14F-4D97-AF65-F5344CB8AC3E}">
        <p14:creationId xmlns:p14="http://schemas.microsoft.com/office/powerpoint/2010/main" val="2741982514"/>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3508</Words>
  <Application>Microsoft Macintosh PowerPoint</Application>
  <PresentationFormat>On-screen Show (16:9)</PresentationFormat>
  <Paragraphs>268</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ui-sans-serif</vt:lpstr>
      <vt:lpstr>Arial</vt:lpstr>
      <vt:lpstr>Comfortaa</vt:lpstr>
      <vt:lpstr>Fira Code</vt:lpstr>
      <vt:lpstr>Source Code Pro</vt:lpstr>
      <vt:lpstr>SFMono-Regular</vt:lpstr>
      <vt:lpstr>Introduction to Java Programming for High School by Slidesgo</vt:lpstr>
      <vt:lpstr>Part Select Chat Agent</vt:lpstr>
      <vt:lpstr>Backend Setup Goals</vt:lpstr>
      <vt:lpstr>Backend Setup Overview</vt:lpstr>
      <vt:lpstr>Choosing the Technology Stack</vt:lpstr>
      <vt:lpstr>Setting up the Backend</vt:lpstr>
      <vt:lpstr>Creating the Server</vt:lpstr>
      <vt:lpstr>Implementing Backend Functionality.</vt:lpstr>
      <vt:lpstr>Implementing Backend Functionality.</vt:lpstr>
      <vt:lpstr>Integrating Frontend and Backend.</vt:lpstr>
      <vt:lpstr>Integrating Frontend and Backend.</vt:lpstr>
      <vt:lpstr>Integrating Frontend and Backend.</vt:lpstr>
      <vt:lpstr>Web Scraping for more data.</vt:lpstr>
      <vt:lpstr>Web Scraping for more data.</vt:lpstr>
      <vt:lpstr>Web Scraping for more data.</vt:lpstr>
      <vt:lpstr>Web Scraping for more data.</vt:lpstr>
      <vt:lpstr>Integration of scraped data.</vt:lpstr>
      <vt:lpstr>Integration of scraped data.</vt:lpstr>
      <vt:lpstr>Integration of scraped data.</vt:lpstr>
      <vt:lpstr>Conclusion and Next Steps.</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Collins Munene Kariuki</cp:lastModifiedBy>
  <cp:revision>91</cp:revision>
  <dcterms:modified xsi:type="dcterms:W3CDTF">2024-05-24T20:16:10Z</dcterms:modified>
</cp:coreProperties>
</file>