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344" r:id="rId2"/>
    <p:sldId id="256" r:id="rId3"/>
    <p:sldId id="346" r:id="rId4"/>
    <p:sldId id="258" r:id="rId5"/>
    <p:sldId id="259" r:id="rId6"/>
    <p:sldId id="257" r:id="rId7"/>
    <p:sldId id="260" r:id="rId8"/>
    <p:sldId id="261" r:id="rId9"/>
    <p:sldId id="262" r:id="rId10"/>
    <p:sldId id="263" r:id="rId11"/>
    <p:sldId id="264" r:id="rId12"/>
    <p:sldId id="347" r:id="rId13"/>
    <p:sldId id="267" r:id="rId14"/>
    <p:sldId id="487" r:id="rId15"/>
    <p:sldId id="486" r:id="rId16"/>
    <p:sldId id="266" r:id="rId17"/>
    <p:sldId id="343" r:id="rId18"/>
    <p:sldId id="269" r:id="rId19"/>
    <p:sldId id="275" r:id="rId20"/>
    <p:sldId id="303" r:id="rId21"/>
    <p:sldId id="304" r:id="rId22"/>
    <p:sldId id="305" r:id="rId23"/>
    <p:sldId id="302" r:id="rId24"/>
    <p:sldId id="278" r:id="rId25"/>
    <p:sldId id="279" r:id="rId26"/>
    <p:sldId id="280" r:id="rId27"/>
    <p:sldId id="345" r:id="rId28"/>
    <p:sldId id="286" r:id="rId29"/>
    <p:sldId id="281" r:id="rId30"/>
    <p:sldId id="288" r:id="rId31"/>
    <p:sldId id="284" r:id="rId32"/>
    <p:sldId id="282" r:id="rId33"/>
    <p:sldId id="289" r:id="rId34"/>
    <p:sldId id="290" r:id="rId35"/>
    <p:sldId id="283" r:id="rId36"/>
    <p:sldId id="291" r:id="rId37"/>
    <p:sldId id="292" r:id="rId38"/>
    <p:sldId id="293" r:id="rId39"/>
    <p:sldId id="306" r:id="rId40"/>
    <p:sldId id="274"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531"/>
  </p:normalViewPr>
  <p:slideViewPr>
    <p:cSldViewPr snapToGrid="0" snapToObjects="1">
      <p:cViewPr varScale="1">
        <p:scale>
          <a:sx n="110" d="100"/>
          <a:sy n="110" d="100"/>
        </p:scale>
        <p:origin x="22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8/29/23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change!  Next decade it’s going to be something else that’s the “it” model.</a:t>
            </a:r>
            <a:br>
              <a:rPr lang="en-US" dirty="0"/>
            </a:br>
            <a:br>
              <a:rPr lang="en-US" dirty="0"/>
            </a:br>
            <a:r>
              <a:rPr lang="en-US" dirty="0"/>
              <a:t>Goal of the course is to teach you about the foundations of ML, experimentation, etc.</a:t>
            </a:r>
          </a:p>
        </p:txBody>
      </p:sp>
      <p:sp>
        <p:nvSpPr>
          <p:cNvPr id="4" name="Slide Number Placeholder 3"/>
          <p:cNvSpPr>
            <a:spLocks noGrp="1"/>
          </p:cNvSpPr>
          <p:nvPr>
            <p:ph type="sldNum" sz="quarter" idx="5"/>
          </p:nvPr>
        </p:nvSpPr>
        <p:spPr/>
        <p:txBody>
          <a:bodyPr/>
          <a:lstStyle/>
          <a:p>
            <a:fld id="{A813207C-337C-5744-B32B-244402CD9E30}" type="slidenum">
              <a:rPr lang="en-US" smtClean="0"/>
              <a:t>12</a:t>
            </a:fld>
            <a:endParaRPr lang="en-US"/>
          </a:p>
        </p:txBody>
      </p:sp>
    </p:spTree>
    <p:extLst>
      <p:ext uri="{BB962C8B-B14F-4D97-AF65-F5344CB8AC3E}">
        <p14:creationId xmlns:p14="http://schemas.microsoft.com/office/powerpoint/2010/main" val="415613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8/29/23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8/29/23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8/29/23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8/29/23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8/29/23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8/29/23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8/29/23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8/29/23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8/29/23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8/29/23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8/29/23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8/29/23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s.pomona.edu/classes/cs15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youtube.com/watch?v=W_gxLKSsSI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7300" y="273011"/>
            <a:ext cx="4076700" cy="5346700"/>
          </a:xfrm>
          <a:prstGeom prst="rect">
            <a:avLst/>
          </a:prstGeom>
        </p:spPr>
      </p:pic>
      <p:sp>
        <p:nvSpPr>
          <p:cNvPr id="5" name="Rectangle 4"/>
          <p:cNvSpPr/>
          <p:nvPr/>
        </p:nvSpPr>
        <p:spPr>
          <a:xfrm>
            <a:off x="3293980" y="6192792"/>
            <a:ext cx="2351926" cy="369332"/>
          </a:xfrm>
          <a:prstGeom prst="rect">
            <a:avLst/>
          </a:prstGeom>
        </p:spPr>
        <p:txBody>
          <a:bodyPr wrap="none">
            <a:spAutoFit/>
          </a:bodyPr>
          <a:lstStyle/>
          <a:p>
            <a:r>
              <a:rPr lang="en-US" dirty="0"/>
              <a:t>https://</a:t>
            </a:r>
            <a:r>
              <a:rPr lang="en-US" dirty="0" err="1"/>
              <a:t>xkcd.com</a:t>
            </a:r>
            <a:r>
              <a:rPr lang="en-US" dirty="0"/>
              <a:t>/894/</a:t>
            </a:r>
          </a:p>
        </p:txBody>
      </p:sp>
    </p:spTree>
    <p:extLst>
      <p:ext uri="{BB962C8B-B14F-4D97-AF65-F5344CB8AC3E}">
        <p14:creationId xmlns:p14="http://schemas.microsoft.com/office/powerpoint/2010/main" val="367375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 learn about…</a:t>
            </a:r>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dirty="0"/>
              <a:t>Different machine learning problems</a:t>
            </a:r>
          </a:p>
          <a:p>
            <a:pPr marL="0" indent="0">
              <a:buNone/>
            </a:pPr>
            <a:endParaRPr lang="en-US" dirty="0"/>
          </a:p>
          <a:p>
            <a:pPr marL="0" indent="0">
              <a:buNone/>
            </a:pPr>
            <a:r>
              <a:rPr lang="en-US" dirty="0"/>
              <a:t>Common techniques/tools used</a:t>
            </a:r>
          </a:p>
          <a:p>
            <a:pPr lvl="1"/>
            <a:r>
              <a:rPr lang="en-US" dirty="0"/>
              <a:t>theoretical understanding</a:t>
            </a:r>
          </a:p>
          <a:p>
            <a:pPr lvl="1"/>
            <a:r>
              <a:rPr lang="en-US" dirty="0"/>
              <a:t>practical implementation</a:t>
            </a:r>
          </a:p>
          <a:p>
            <a:pPr marL="0" indent="0">
              <a:buNone/>
            </a:pPr>
            <a:endParaRPr lang="en-US" dirty="0"/>
          </a:p>
          <a:p>
            <a:pPr marL="0" indent="0">
              <a:buNone/>
            </a:pPr>
            <a:r>
              <a:rPr lang="en-US" dirty="0"/>
              <a:t>Proper experimentation and evaluation</a:t>
            </a:r>
          </a:p>
          <a:p>
            <a:pPr marL="0" indent="0">
              <a:buNone/>
            </a:pPr>
            <a:endParaRPr lang="en-US" dirty="0"/>
          </a:p>
          <a:p>
            <a:pPr marL="0" indent="0">
              <a:buNone/>
            </a:pPr>
            <a:r>
              <a:rPr lang="en-US" dirty="0"/>
              <a:t>Dealing with large (huge) data sets</a:t>
            </a:r>
          </a:p>
          <a:p>
            <a:pPr lvl="1"/>
            <a:r>
              <a:rPr lang="en-US" dirty="0"/>
              <a:t>Parallelization frameworks</a:t>
            </a:r>
          </a:p>
          <a:p>
            <a:pPr lvl="1"/>
            <a:r>
              <a:rPr lang="en-US" dirty="0"/>
              <a:t>Programming tools</a:t>
            </a:r>
          </a:p>
        </p:txBody>
      </p:sp>
    </p:spTree>
    <p:extLst>
      <p:ext uri="{BB962C8B-B14F-4D97-AF65-F5344CB8AC3E}">
        <p14:creationId xmlns:p14="http://schemas.microsoft.com/office/powerpoint/2010/main" val="31948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a:t>
            </a:r>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a:t>Be able to laugh at these signs</a:t>
            </a:r>
          </a:p>
          <a:p>
            <a:r>
              <a:rPr lang="en-US" sz="2400" dirty="0"/>
              <a:t>(or at least know why one might…)</a:t>
            </a:r>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5518-DB08-935F-3116-746BCE13D0FB}"/>
              </a:ext>
            </a:extLst>
          </p:cNvPr>
          <p:cNvSpPr>
            <a:spLocks noGrp="1"/>
          </p:cNvSpPr>
          <p:nvPr>
            <p:ph type="title"/>
          </p:nvPr>
        </p:nvSpPr>
        <p:spPr/>
        <p:txBody>
          <a:bodyPr/>
          <a:lstStyle/>
          <a:p>
            <a:r>
              <a:rPr lang="en-US" dirty="0"/>
              <a:t>Goals of the course</a:t>
            </a:r>
          </a:p>
        </p:txBody>
      </p:sp>
      <p:sp>
        <p:nvSpPr>
          <p:cNvPr id="3" name="Content Placeholder 2">
            <a:extLst>
              <a:ext uri="{FF2B5EF4-FFF2-40B4-BE49-F238E27FC236}">
                <a16:creationId xmlns:a16="http://schemas.microsoft.com/office/drawing/2014/main" id="{E9001AD2-8B18-F38B-0964-D4F16B9A2434}"/>
              </a:ext>
            </a:extLst>
          </p:cNvPr>
          <p:cNvSpPr>
            <a:spLocks noGrp="1"/>
          </p:cNvSpPr>
          <p:nvPr>
            <p:ph sz="quarter" idx="1"/>
          </p:nvPr>
        </p:nvSpPr>
        <p:spPr>
          <a:xfrm>
            <a:off x="612648" y="1600200"/>
            <a:ext cx="2414331" cy="4495800"/>
          </a:xfrm>
        </p:spPr>
        <p:txBody>
          <a:bodyPr/>
          <a:lstStyle/>
          <a:p>
            <a:pPr marL="0" indent="0">
              <a:buNone/>
            </a:pPr>
            <a:r>
              <a:rPr lang="en-US" dirty="0"/>
              <a:t>90s:</a:t>
            </a:r>
          </a:p>
          <a:p>
            <a:pPr marL="0" indent="0">
              <a:buNone/>
            </a:pPr>
            <a:endParaRPr lang="en-US" dirty="0"/>
          </a:p>
          <a:p>
            <a:pPr marL="0" indent="0">
              <a:buNone/>
            </a:pPr>
            <a:r>
              <a:rPr lang="en-US" dirty="0"/>
              <a:t>early 2000s:</a:t>
            </a:r>
          </a:p>
          <a:p>
            <a:pPr marL="0" indent="0">
              <a:buNone/>
            </a:pPr>
            <a:endParaRPr lang="en-US" dirty="0"/>
          </a:p>
          <a:p>
            <a:pPr marL="0" indent="0">
              <a:buNone/>
            </a:pPr>
            <a:r>
              <a:rPr lang="en-US" dirty="0"/>
              <a:t>after that:</a:t>
            </a:r>
          </a:p>
          <a:p>
            <a:pPr marL="0" indent="0">
              <a:buNone/>
            </a:pPr>
            <a:endParaRPr lang="en-US" dirty="0"/>
          </a:p>
          <a:p>
            <a:pPr marL="0" indent="0">
              <a:buNone/>
            </a:pPr>
            <a:endParaRPr lang="en-US" dirty="0"/>
          </a:p>
          <a:p>
            <a:pPr marL="0" indent="0">
              <a:buNone/>
            </a:pPr>
            <a:r>
              <a:rPr lang="en-US" dirty="0"/>
              <a:t>currently: </a:t>
            </a:r>
          </a:p>
        </p:txBody>
      </p:sp>
      <p:sp>
        <p:nvSpPr>
          <p:cNvPr id="5" name="TextBox 4">
            <a:extLst>
              <a:ext uri="{FF2B5EF4-FFF2-40B4-BE49-F238E27FC236}">
                <a16:creationId xmlns:a16="http://schemas.microsoft.com/office/drawing/2014/main" id="{B8DF7076-C32B-33B6-364A-ECC6ACA8344D}"/>
              </a:ext>
            </a:extLst>
          </p:cNvPr>
          <p:cNvSpPr txBox="1"/>
          <p:nvPr/>
        </p:nvSpPr>
        <p:spPr>
          <a:xfrm>
            <a:off x="1434662" y="1600200"/>
            <a:ext cx="4572000" cy="584775"/>
          </a:xfrm>
          <a:prstGeom prst="rect">
            <a:avLst/>
          </a:prstGeom>
          <a:noFill/>
        </p:spPr>
        <p:txBody>
          <a:bodyPr wrap="square">
            <a:spAutoFit/>
          </a:bodyPr>
          <a:lstStyle/>
          <a:p>
            <a:r>
              <a:rPr lang="en-US" sz="3200" dirty="0"/>
              <a:t>neural networks</a:t>
            </a:r>
          </a:p>
        </p:txBody>
      </p:sp>
      <p:sp>
        <p:nvSpPr>
          <p:cNvPr id="6" name="TextBox 5">
            <a:extLst>
              <a:ext uri="{FF2B5EF4-FFF2-40B4-BE49-F238E27FC236}">
                <a16:creationId xmlns:a16="http://schemas.microsoft.com/office/drawing/2014/main" id="{C51AC280-6E7F-3033-D05B-8FF0FFD45E99}"/>
              </a:ext>
            </a:extLst>
          </p:cNvPr>
          <p:cNvSpPr txBox="1"/>
          <p:nvPr/>
        </p:nvSpPr>
        <p:spPr>
          <a:xfrm>
            <a:off x="2711669" y="2638136"/>
            <a:ext cx="4572000" cy="584775"/>
          </a:xfrm>
          <a:prstGeom prst="rect">
            <a:avLst/>
          </a:prstGeom>
          <a:noFill/>
        </p:spPr>
        <p:txBody>
          <a:bodyPr wrap="square">
            <a:spAutoFit/>
          </a:bodyPr>
          <a:lstStyle/>
          <a:p>
            <a:r>
              <a:rPr lang="en-US" sz="3200" dirty="0"/>
              <a:t>support vector machines</a:t>
            </a:r>
          </a:p>
        </p:txBody>
      </p:sp>
      <p:sp>
        <p:nvSpPr>
          <p:cNvPr id="7" name="TextBox 6">
            <a:extLst>
              <a:ext uri="{FF2B5EF4-FFF2-40B4-BE49-F238E27FC236}">
                <a16:creationId xmlns:a16="http://schemas.microsoft.com/office/drawing/2014/main" id="{A0092111-4F84-A32A-4376-4C54F61F869F}"/>
              </a:ext>
            </a:extLst>
          </p:cNvPr>
          <p:cNvSpPr txBox="1"/>
          <p:nvPr/>
        </p:nvSpPr>
        <p:spPr>
          <a:xfrm>
            <a:off x="2264979" y="3705798"/>
            <a:ext cx="4482662" cy="1077218"/>
          </a:xfrm>
          <a:prstGeom prst="rect">
            <a:avLst/>
          </a:prstGeom>
          <a:noFill/>
        </p:spPr>
        <p:txBody>
          <a:bodyPr wrap="square">
            <a:spAutoFit/>
          </a:bodyPr>
          <a:lstStyle/>
          <a:p>
            <a:r>
              <a:rPr lang="en-US" sz="3200" dirty="0"/>
              <a:t>probabilistic models (aka graphical models)</a:t>
            </a:r>
          </a:p>
        </p:txBody>
      </p:sp>
      <p:sp>
        <p:nvSpPr>
          <p:cNvPr id="8" name="TextBox 7">
            <a:extLst>
              <a:ext uri="{FF2B5EF4-FFF2-40B4-BE49-F238E27FC236}">
                <a16:creationId xmlns:a16="http://schemas.microsoft.com/office/drawing/2014/main" id="{ED123297-CD11-D995-88EA-9EC8191B3263}"/>
              </a:ext>
            </a:extLst>
          </p:cNvPr>
          <p:cNvSpPr txBox="1"/>
          <p:nvPr/>
        </p:nvSpPr>
        <p:spPr>
          <a:xfrm>
            <a:off x="2175641" y="5303591"/>
            <a:ext cx="5644056" cy="584775"/>
          </a:xfrm>
          <a:prstGeom prst="rect">
            <a:avLst/>
          </a:prstGeom>
          <a:noFill/>
        </p:spPr>
        <p:txBody>
          <a:bodyPr wrap="square">
            <a:spAutoFit/>
          </a:bodyPr>
          <a:lstStyle/>
          <a:p>
            <a:r>
              <a:rPr lang="en-US" sz="3200" dirty="0"/>
              <a:t>neural networks, deep learning</a:t>
            </a:r>
          </a:p>
        </p:txBody>
      </p:sp>
      <p:sp>
        <p:nvSpPr>
          <p:cNvPr id="9" name="TextBox 8">
            <a:extLst>
              <a:ext uri="{FF2B5EF4-FFF2-40B4-BE49-F238E27FC236}">
                <a16:creationId xmlns:a16="http://schemas.microsoft.com/office/drawing/2014/main" id="{BC8C040A-C90B-AFCF-7C5F-1DAE587C0DE5}"/>
              </a:ext>
            </a:extLst>
          </p:cNvPr>
          <p:cNvSpPr txBox="1"/>
          <p:nvPr/>
        </p:nvSpPr>
        <p:spPr>
          <a:xfrm>
            <a:off x="2396359" y="6243145"/>
            <a:ext cx="2263505" cy="369332"/>
          </a:xfrm>
          <a:prstGeom prst="rect">
            <a:avLst/>
          </a:prstGeom>
          <a:noFill/>
        </p:spPr>
        <p:txBody>
          <a:bodyPr wrap="none" rtlCol="0">
            <a:spAutoFit/>
          </a:bodyPr>
          <a:lstStyle/>
          <a:p>
            <a:r>
              <a:rPr lang="en-US" dirty="0"/>
              <a:t>Why mention this now?</a:t>
            </a:r>
          </a:p>
        </p:txBody>
      </p:sp>
    </p:spTree>
    <p:extLst>
      <p:ext uri="{BB962C8B-B14F-4D97-AF65-F5344CB8AC3E}">
        <p14:creationId xmlns:p14="http://schemas.microsoft.com/office/powerpoint/2010/main" val="51688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expectations</a:t>
            </a:r>
          </a:p>
        </p:txBody>
      </p:sp>
      <p:sp>
        <p:nvSpPr>
          <p:cNvPr id="3" name="Content Placeholder 2"/>
          <p:cNvSpPr>
            <a:spLocks noGrp="1"/>
          </p:cNvSpPr>
          <p:nvPr>
            <p:ph sz="quarter" idx="1"/>
          </p:nvPr>
        </p:nvSpPr>
        <p:spPr/>
        <p:txBody>
          <a:bodyPr/>
          <a:lstStyle/>
          <a:p>
            <a:pPr marL="0" indent="0">
              <a:buNone/>
            </a:pPr>
            <a:r>
              <a:rPr lang="en-US" dirty="0"/>
              <a:t>Plan to stay busy!</a:t>
            </a:r>
          </a:p>
          <a:p>
            <a:pPr marL="0" indent="0">
              <a:buNone/>
            </a:pPr>
            <a:endParaRPr lang="en-US" dirty="0"/>
          </a:p>
          <a:p>
            <a:pPr marL="0" indent="0">
              <a:buNone/>
            </a:pPr>
            <a:r>
              <a:rPr lang="en-US" dirty="0"/>
              <a:t>Applied class, so lots of programming</a:t>
            </a:r>
          </a:p>
          <a:p>
            <a:pPr marL="0" indent="0">
              <a:buNone/>
            </a:pPr>
            <a:endParaRPr lang="en-US" dirty="0"/>
          </a:p>
          <a:p>
            <a:pPr marL="0" indent="0">
              <a:buNone/>
            </a:pPr>
            <a:r>
              <a:rPr lang="en-US" dirty="0"/>
              <a:t>Machine learning involves math</a:t>
            </a:r>
          </a:p>
        </p:txBody>
      </p:sp>
    </p:spTree>
    <p:extLst>
      <p:ext uri="{BB962C8B-B14F-4D97-AF65-F5344CB8AC3E}">
        <p14:creationId xmlns:p14="http://schemas.microsoft.com/office/powerpoint/2010/main" val="236809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we’ve been!</a:t>
            </a:r>
          </a:p>
        </p:txBody>
      </p:sp>
      <p:sp>
        <p:nvSpPr>
          <p:cNvPr id="3" name="Content Placeholder 2"/>
          <p:cNvSpPr>
            <a:spLocks noGrp="1"/>
          </p:cNvSpPr>
          <p:nvPr>
            <p:ph sz="quarter" idx="1"/>
          </p:nvPr>
        </p:nvSpPr>
        <p:spPr/>
        <p:txBody>
          <a:bodyPr>
            <a:normAutofit/>
          </a:bodyPr>
          <a:lstStyle/>
          <a:p>
            <a:pPr marL="0" indent="0">
              <a:buNone/>
            </a:pPr>
            <a:r>
              <a:rPr lang="en-US" dirty="0"/>
              <a:t>Our ML suite:</a:t>
            </a:r>
          </a:p>
          <a:p>
            <a:pPr marL="0" indent="0">
              <a:buNone/>
            </a:pPr>
            <a:endParaRPr lang="en-US" dirty="0"/>
          </a:p>
          <a:p>
            <a:pPr marL="0" indent="0">
              <a:buNone/>
            </a:pPr>
            <a:r>
              <a:rPr lang="en-US" dirty="0">
                <a:solidFill>
                  <a:srgbClr val="0000FF"/>
                </a:solidFill>
              </a:rPr>
              <a:t>29 classes</a:t>
            </a:r>
          </a:p>
          <a:p>
            <a:pPr marL="0" indent="0">
              <a:buNone/>
            </a:pPr>
            <a:endParaRPr lang="en-US" dirty="0">
              <a:solidFill>
                <a:srgbClr val="0000FF"/>
              </a:solidFill>
            </a:endParaRPr>
          </a:p>
          <a:p>
            <a:pPr marL="0" indent="0">
              <a:buNone/>
            </a:pPr>
            <a:r>
              <a:rPr lang="en-US" dirty="0">
                <a:solidFill>
                  <a:srgbClr val="0000FF"/>
                </a:solidFill>
              </a:rPr>
              <a:t>2951 lines of code</a:t>
            </a:r>
          </a:p>
        </p:txBody>
      </p:sp>
    </p:spTree>
    <p:extLst>
      <p:ext uri="{BB962C8B-B14F-4D97-AF65-F5344CB8AC3E}">
        <p14:creationId xmlns:p14="http://schemas.microsoft.com/office/powerpoint/2010/main" val="198088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we’ve been!</a:t>
            </a:r>
          </a:p>
        </p:txBody>
      </p:sp>
      <p:sp>
        <p:nvSpPr>
          <p:cNvPr id="3" name="Content Placeholder 2"/>
          <p:cNvSpPr>
            <a:spLocks noGrp="1"/>
          </p:cNvSpPr>
          <p:nvPr>
            <p:ph sz="quarter" idx="1"/>
          </p:nvPr>
        </p:nvSpPr>
        <p:spPr>
          <a:xfrm>
            <a:off x="612648" y="1600200"/>
            <a:ext cx="8153400" cy="5018884"/>
          </a:xfrm>
        </p:spPr>
        <p:txBody>
          <a:bodyPr>
            <a:normAutofit fontScale="62500" lnSpcReduction="20000"/>
          </a:bodyPr>
          <a:lstStyle/>
          <a:p>
            <a:pPr marL="0" indent="0">
              <a:buNone/>
            </a:pPr>
            <a:r>
              <a:rPr lang="en-US" dirty="0"/>
              <a:t>Our ML suite:</a:t>
            </a:r>
          </a:p>
          <a:p>
            <a:r>
              <a:rPr lang="en-US" dirty="0"/>
              <a:t>Supports 7 classifiers</a:t>
            </a:r>
          </a:p>
          <a:p>
            <a:pPr lvl="1"/>
            <a:r>
              <a:rPr lang="en-US" dirty="0"/>
              <a:t>Decision Tree</a:t>
            </a:r>
          </a:p>
          <a:p>
            <a:pPr lvl="1"/>
            <a:r>
              <a:rPr lang="en-US" dirty="0"/>
              <a:t>Perceptron</a:t>
            </a:r>
          </a:p>
          <a:p>
            <a:pPr lvl="1"/>
            <a:r>
              <a:rPr lang="en-US" dirty="0"/>
              <a:t>Average Perceptron</a:t>
            </a:r>
          </a:p>
          <a:p>
            <a:pPr lvl="1"/>
            <a:r>
              <a:rPr lang="en-US" dirty="0"/>
              <a:t>Gradient descent</a:t>
            </a:r>
          </a:p>
          <a:p>
            <a:pPr lvl="2"/>
            <a:r>
              <a:rPr lang="en-US" dirty="0"/>
              <a:t>2 loss functions</a:t>
            </a:r>
          </a:p>
          <a:p>
            <a:pPr lvl="2"/>
            <a:r>
              <a:rPr lang="en-US" dirty="0"/>
              <a:t>2 regularization methods</a:t>
            </a:r>
          </a:p>
          <a:p>
            <a:pPr lvl="1"/>
            <a:r>
              <a:rPr lang="en-US" dirty="0"/>
              <a:t>K-NN</a:t>
            </a:r>
          </a:p>
          <a:p>
            <a:pPr lvl="1"/>
            <a:r>
              <a:rPr lang="en-US" dirty="0"/>
              <a:t>Naïve Bayes</a:t>
            </a:r>
          </a:p>
          <a:p>
            <a:pPr lvl="1"/>
            <a:r>
              <a:rPr lang="en-US" dirty="0"/>
              <a:t>2 layer neural network</a:t>
            </a:r>
          </a:p>
          <a:p>
            <a:r>
              <a:rPr lang="en-US" dirty="0"/>
              <a:t>Supports two types of data normalization</a:t>
            </a:r>
          </a:p>
          <a:p>
            <a:pPr lvl="1"/>
            <a:r>
              <a:rPr lang="en-US" dirty="0"/>
              <a:t>feature normalization</a:t>
            </a:r>
          </a:p>
          <a:p>
            <a:pPr lvl="1"/>
            <a:r>
              <a:rPr lang="en-US" dirty="0"/>
              <a:t>example normalization</a:t>
            </a:r>
          </a:p>
          <a:p>
            <a:r>
              <a:rPr lang="en-US" dirty="0"/>
              <a:t>Supports two types of meta-classifiers</a:t>
            </a:r>
          </a:p>
          <a:p>
            <a:pPr lvl="1"/>
            <a:r>
              <a:rPr lang="en-US" dirty="0"/>
              <a:t>OVA</a:t>
            </a:r>
          </a:p>
          <a:p>
            <a:pPr lvl="1"/>
            <a:r>
              <a:rPr lang="en-US" dirty="0"/>
              <a:t>AVA</a:t>
            </a:r>
          </a:p>
          <a:p>
            <a:endParaRPr lang="en-US" dirty="0"/>
          </a:p>
        </p:txBody>
      </p:sp>
    </p:spTree>
    <p:extLst>
      <p:ext uri="{BB962C8B-B14F-4D97-AF65-F5344CB8AC3E}">
        <p14:creationId xmlns:p14="http://schemas.microsoft.com/office/powerpoint/2010/main" val="312191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a:t>
            </a:r>
          </a:p>
        </p:txBody>
      </p:sp>
      <p:sp>
        <p:nvSpPr>
          <p:cNvPr id="3" name="Content Placeholder 2"/>
          <p:cNvSpPr>
            <a:spLocks noGrp="1"/>
          </p:cNvSpPr>
          <p:nvPr>
            <p:ph sz="quarter" idx="1"/>
          </p:nvPr>
        </p:nvSpPr>
        <p:spPr>
          <a:xfrm>
            <a:off x="612648" y="1600200"/>
            <a:ext cx="8153400" cy="5003800"/>
          </a:xfrm>
        </p:spPr>
        <p:txBody>
          <a:bodyPr>
            <a:normAutofit fontScale="92500" lnSpcReduction="20000"/>
          </a:bodyPr>
          <a:lstStyle/>
          <a:p>
            <a:pPr marL="0" indent="0">
              <a:buNone/>
            </a:pPr>
            <a:r>
              <a:rPr lang="en-US" sz="2800" dirty="0"/>
              <a:t>Course page:</a:t>
            </a:r>
          </a:p>
          <a:p>
            <a:pPr marL="365760" lvl="1" indent="0">
              <a:buNone/>
            </a:pPr>
            <a:r>
              <a:rPr lang="en-US" sz="2400" dirty="0">
                <a:hlinkClick r:id="rId2"/>
              </a:rPr>
              <a:t>http://www.cs.pomona.edu/classes/cs158/</a:t>
            </a:r>
            <a:endParaRPr lang="en-US" sz="2400" dirty="0"/>
          </a:p>
          <a:p>
            <a:pPr marL="45720" indent="0">
              <a:buNone/>
            </a:pPr>
            <a:endParaRPr lang="en-US" sz="2400" dirty="0"/>
          </a:p>
          <a:p>
            <a:pPr marL="45720" indent="0">
              <a:buNone/>
            </a:pPr>
            <a:r>
              <a:rPr lang="en-US" sz="2400" dirty="0"/>
              <a:t>Assignments</a:t>
            </a:r>
          </a:p>
          <a:p>
            <a:pPr marL="822960" lvl="1" indent="-457200"/>
            <a:r>
              <a:rPr lang="en-US" sz="2000" dirty="0"/>
              <a:t>Weekly</a:t>
            </a:r>
          </a:p>
          <a:p>
            <a:pPr marL="822960" lvl="1" indent="-457200"/>
            <a:r>
              <a:rPr lang="en-US" sz="2000" dirty="0"/>
              <a:t>Mostly programming (Java, mostly)</a:t>
            </a:r>
          </a:p>
          <a:p>
            <a:pPr marL="822960" lvl="1" indent="-457200"/>
            <a:r>
              <a:rPr lang="en-US" sz="2000" dirty="0"/>
              <a:t>Some written/write-up</a:t>
            </a:r>
          </a:p>
          <a:p>
            <a:pPr marL="822960" lvl="1" indent="-457200"/>
            <a:r>
              <a:rPr lang="en-US" sz="2000" dirty="0"/>
              <a:t>Generally due Sunday evenings</a:t>
            </a:r>
          </a:p>
          <a:p>
            <a:pPr marL="45720" indent="0">
              <a:buNone/>
            </a:pPr>
            <a:endParaRPr lang="en-US" sz="2300" dirty="0"/>
          </a:p>
          <a:p>
            <a:pPr marL="45720" indent="0">
              <a:buNone/>
            </a:pPr>
            <a:r>
              <a:rPr lang="en-US" sz="2300" dirty="0"/>
              <a:t>Two “midterm” exams and one final (all time limited take home) </a:t>
            </a:r>
          </a:p>
          <a:p>
            <a:pPr marL="45720" indent="0">
              <a:buNone/>
            </a:pPr>
            <a:endParaRPr lang="en-US" sz="2300" dirty="0"/>
          </a:p>
          <a:p>
            <a:pPr marL="45720" indent="0">
              <a:buNone/>
            </a:pPr>
            <a:r>
              <a:rPr lang="en-US" sz="2300" dirty="0"/>
              <a:t>Late Policy</a:t>
            </a:r>
          </a:p>
          <a:p>
            <a:pPr marL="45720" indent="0">
              <a:buNone/>
            </a:pPr>
            <a:endParaRPr lang="en-US" sz="2300" dirty="0"/>
          </a:p>
          <a:p>
            <a:pPr marL="45720" indent="0">
              <a:buNone/>
            </a:pPr>
            <a:r>
              <a:rPr lang="en-US" sz="2300" dirty="0"/>
              <a:t>Collaboration</a:t>
            </a:r>
          </a:p>
        </p:txBody>
      </p:sp>
    </p:spTree>
    <p:extLst>
      <p:ext uri="{BB962C8B-B14F-4D97-AF65-F5344CB8AC3E}">
        <p14:creationId xmlns:p14="http://schemas.microsoft.com/office/powerpoint/2010/main" val="170384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to note</a:t>
            </a:r>
          </a:p>
        </p:txBody>
      </p:sp>
      <p:sp>
        <p:nvSpPr>
          <p:cNvPr id="3" name="Content Placeholder 2"/>
          <p:cNvSpPr>
            <a:spLocks noGrp="1"/>
          </p:cNvSpPr>
          <p:nvPr>
            <p:ph idx="1"/>
          </p:nvPr>
        </p:nvSpPr>
        <p:spPr/>
        <p:txBody>
          <a:bodyPr/>
          <a:lstStyle/>
          <a:p>
            <a:pPr marL="0" indent="0">
              <a:buNone/>
            </a:pPr>
            <a:r>
              <a:rPr lang="en-US" dirty="0"/>
              <a:t>Videos before class</a:t>
            </a:r>
          </a:p>
          <a:p>
            <a:pPr marL="0" indent="0">
              <a:buNone/>
            </a:pPr>
            <a:endParaRPr lang="en-US" dirty="0"/>
          </a:p>
          <a:p>
            <a:pPr marL="0" indent="0">
              <a:buNone/>
            </a:pPr>
            <a:r>
              <a:rPr lang="en-US" dirty="0"/>
              <a:t>Lots of class participation!</a:t>
            </a:r>
          </a:p>
          <a:p>
            <a:pPr marL="0" indent="0">
              <a:buNone/>
            </a:pPr>
            <a:endParaRPr lang="en-US" dirty="0"/>
          </a:p>
          <a:p>
            <a:pPr marL="0" indent="0">
              <a:buNone/>
            </a:pPr>
            <a:r>
              <a:rPr lang="en-US" dirty="0"/>
              <a:t>Read the book (it’s good)</a:t>
            </a:r>
          </a:p>
        </p:txBody>
      </p:sp>
    </p:spTree>
    <p:extLst>
      <p:ext uri="{BB962C8B-B14F-4D97-AF65-F5344CB8AC3E}">
        <p14:creationId xmlns:p14="http://schemas.microsoft.com/office/powerpoint/2010/main" val="160790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problems</a:t>
            </a:r>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158 – Fall 2023</a:t>
            </a:r>
          </a:p>
        </p:txBody>
      </p:sp>
    </p:spTree>
    <p:extLst>
      <p:ext uri="{BB962C8B-B14F-4D97-AF65-F5344CB8AC3E}">
        <p14:creationId xmlns:p14="http://schemas.microsoft.com/office/powerpoint/2010/main" val="365120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4" name="Picture 3"/>
          <p:cNvPicPr>
            <a:picLocks noChangeAspect="1"/>
          </p:cNvPicPr>
          <p:nvPr/>
        </p:nvPicPr>
        <p:blipFill>
          <a:blip r:embed="rId4"/>
          <a:stretch>
            <a:fillRect/>
          </a:stretch>
        </p:blipFill>
        <p:spPr>
          <a:xfrm>
            <a:off x="4157506" y="4634376"/>
            <a:ext cx="1766589" cy="1323237"/>
          </a:xfrm>
          <a:prstGeom prst="rect">
            <a:avLst/>
          </a:prstGeom>
        </p:spPr>
      </p:pic>
    </p:spTree>
    <p:extLst>
      <p:ext uri="{BB962C8B-B14F-4D97-AF65-F5344CB8AC3E}">
        <p14:creationId xmlns:p14="http://schemas.microsoft.com/office/powerpoint/2010/main" val="410127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a:solidFill>
                  <a:srgbClr val="008000"/>
                </a:solidFill>
              </a:rPr>
              <a:t>labeled examples</a:t>
            </a: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a:solidFill>
                  <a:srgbClr val="008000"/>
                </a:solidFill>
              </a:rPr>
              <a:t>examples</a:t>
            </a:r>
          </a:p>
        </p:txBody>
      </p:sp>
    </p:spTree>
    <p:extLst>
      <p:ext uri="{BB962C8B-B14F-4D97-AF65-F5344CB8AC3E}">
        <p14:creationId xmlns:p14="http://schemas.microsoft.com/office/powerpoint/2010/main" val="2287614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Tree>
    <p:extLst>
      <p:ext uri="{BB962C8B-B14F-4D97-AF65-F5344CB8AC3E}">
        <p14:creationId xmlns:p14="http://schemas.microsoft.com/office/powerpoint/2010/main" val="83823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38200" y="6096000"/>
            <a:ext cx="7772400" cy="523220"/>
          </a:xfrm>
          <a:prstGeom prst="rect">
            <a:avLst/>
          </a:prstGeom>
          <a:noFill/>
        </p:spPr>
        <p:txBody>
          <a:bodyPr wrap="square" rtlCol="0">
            <a:spAutoFit/>
          </a:bodyPr>
          <a:lstStyle/>
          <a:p>
            <a:r>
              <a:rPr lang="en-US" sz="2800" dirty="0">
                <a:solidFill>
                  <a:srgbClr val="0000FF"/>
                </a:solidFill>
              </a:rPr>
              <a:t>Supervised learning: learn to predict new example</a:t>
            </a: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classification</a:t>
            </a:r>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a:solidFill>
                  <a:srgbClr val="008000"/>
                </a:solidFill>
              </a:rPr>
              <a:t>Classification: a finite set of labels</a:t>
            </a:r>
          </a:p>
        </p:txBody>
      </p:sp>
    </p:spTree>
    <p:extLst>
      <p:ext uri="{BB962C8B-B14F-4D97-AF65-F5344CB8AC3E}">
        <p14:creationId xmlns:p14="http://schemas.microsoft.com/office/powerpoint/2010/main" val="3339591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a:t>Classification Example</a:t>
            </a:r>
          </a:p>
        </p:txBody>
      </p:sp>
      <p:pic>
        <p:nvPicPr>
          <p:cNvPr id="4" name="Picture 3">
            <a:extLst>
              <a:ext uri="{FF2B5EF4-FFF2-40B4-BE49-F238E27FC236}">
                <a16:creationId xmlns:a16="http://schemas.microsoft.com/office/drawing/2014/main" id="{2F5C3B14-698C-E141-BB77-8C15A9F455A7}"/>
              </a:ext>
            </a:extLst>
          </p:cNvPr>
          <p:cNvPicPr>
            <a:picLocks noChangeAspect="1"/>
          </p:cNvPicPr>
          <p:nvPr/>
        </p:nvPicPr>
        <p:blipFill>
          <a:blip r:embed="rId2"/>
          <a:stretch>
            <a:fillRect/>
          </a:stretch>
        </p:blipFill>
        <p:spPr>
          <a:xfrm>
            <a:off x="1734607" y="1983883"/>
            <a:ext cx="4727739" cy="4707064"/>
          </a:xfrm>
          <a:prstGeom prst="rect">
            <a:avLst/>
          </a:prstGeom>
        </p:spPr>
      </p:pic>
    </p:spTree>
    <p:extLst>
      <p:ext uri="{BB962C8B-B14F-4D97-AF65-F5344CB8AC3E}">
        <p14:creationId xmlns:p14="http://schemas.microsoft.com/office/powerpoint/2010/main" val="391784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dirty="0"/>
              <a:t>Classification Applications</a:t>
            </a:r>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tr-TR" dirty="0" err="1">
                <a:solidFill>
                  <a:schemeClr val="accent1"/>
                </a:solidFill>
              </a:rPr>
              <a:t>Face</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en-US" dirty="0">
                <a:solidFill>
                  <a:schemeClr val="accent1"/>
                </a:solidFill>
              </a:rPr>
              <a:t>Character</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Spam</a:t>
            </a:r>
            <a:r>
              <a:rPr lang="tr-TR" dirty="0">
                <a:solidFill>
                  <a:schemeClr val="accent1"/>
                </a:solidFill>
              </a:rPr>
              <a:t> </a:t>
            </a:r>
            <a:r>
              <a:rPr lang="tr-TR" dirty="0" err="1">
                <a:solidFill>
                  <a:schemeClr val="accent1"/>
                </a:solidFill>
              </a:rPr>
              <a:t>detection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Medical</a:t>
            </a:r>
            <a:r>
              <a:rPr lang="tr-TR" dirty="0">
                <a:solidFill>
                  <a:schemeClr val="accent1"/>
                </a:solidFill>
              </a:rPr>
              <a:t> diagnosis: </a:t>
            </a:r>
            <a:r>
              <a:rPr lang="tr-TR" dirty="0"/>
              <a:t>From symptoms to illnesses</a:t>
            </a: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Biometrics</a:t>
            </a:r>
            <a:r>
              <a:rPr lang="tr-TR" dirty="0">
                <a:solidFill>
                  <a:schemeClr val="accent1"/>
                </a:solidFill>
              </a:rPr>
              <a:t>: </a:t>
            </a:r>
            <a:r>
              <a:rPr lang="tr-TR" dirty="0"/>
              <a:t>Recognition/authentication using physical and/or behavioral characteristics: Face, iris, signature, </a:t>
            </a:r>
            <a:r>
              <a:rPr lang="tr-TR" dirty="0" err="1"/>
              <a:t>etc</a:t>
            </a:r>
            <a:endParaRPr lang="tr-TR" dirty="0"/>
          </a:p>
          <a:p>
            <a:pPr marL="0" indent="0">
              <a:lnSpc>
                <a:spcPct val="90000"/>
              </a:lnSpc>
              <a:buNone/>
            </a:pPr>
            <a:endParaRPr lang="tr-TR" dirty="0"/>
          </a:p>
          <a:p>
            <a:pPr marL="0" indent="0">
              <a:lnSpc>
                <a:spcPct val="90000"/>
              </a:lnSpc>
              <a:buNone/>
            </a:pPr>
            <a:r>
              <a:rPr lang="tr-TR" dirty="0"/>
              <a:t>...</a:t>
            </a:r>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regression</a:t>
            </a:r>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Regression: label is real-valued</a:t>
            </a:r>
          </a:p>
        </p:txBody>
      </p:sp>
    </p:spTree>
    <p:extLst>
      <p:ext uri="{BB962C8B-B14F-4D97-AF65-F5344CB8AC3E}">
        <p14:creationId xmlns:p14="http://schemas.microsoft.com/office/powerpoint/2010/main" val="10760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DF9C-C3E2-F54B-9D30-225BE4A5BB03}"/>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A284FE52-263B-C544-9D4C-3D8A2A7842EA}"/>
              </a:ext>
            </a:extLst>
          </p:cNvPr>
          <p:cNvSpPr>
            <a:spLocks noGrp="1"/>
          </p:cNvSpPr>
          <p:nvPr>
            <p:ph sz="quarter" idx="1"/>
          </p:nvPr>
        </p:nvSpPr>
        <p:spPr>
          <a:xfrm>
            <a:off x="612648" y="1547648"/>
            <a:ext cx="8153400" cy="4495800"/>
          </a:xfrm>
        </p:spPr>
        <p:txBody>
          <a:bodyPr/>
          <a:lstStyle/>
          <a:p>
            <a:pPr marL="0" indent="0">
              <a:buNone/>
            </a:pPr>
            <a:r>
              <a:rPr lang="en-US" dirty="0"/>
              <a:t>Dr. | Prof | Professor </a:t>
            </a:r>
          </a:p>
          <a:p>
            <a:pPr marL="0" indent="0">
              <a:buNone/>
            </a:pPr>
            <a:r>
              <a:rPr lang="en-US" dirty="0"/>
              <a:t>Dave | Kauchak</a:t>
            </a:r>
          </a:p>
          <a:p>
            <a:pPr marL="0" indent="0">
              <a:buNone/>
            </a:pPr>
            <a:endParaRPr lang="en-US" dirty="0"/>
          </a:p>
          <a:p>
            <a:pPr marL="0" indent="0">
              <a:buNone/>
            </a:pPr>
            <a:r>
              <a:rPr lang="en-US" dirty="0"/>
              <a:t>Pronouns: he/him/his</a:t>
            </a:r>
          </a:p>
        </p:txBody>
      </p:sp>
    </p:spTree>
    <p:extLst>
      <p:ext uri="{BB962C8B-B14F-4D97-AF65-F5344CB8AC3E}">
        <p14:creationId xmlns:p14="http://schemas.microsoft.com/office/powerpoint/2010/main" val="475327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tr-TR" dirty="0" err="1"/>
              <a:t>Regression</a:t>
            </a:r>
            <a:r>
              <a:rPr lang="tr-TR" dirty="0"/>
              <a:t> Example</a:t>
            </a:r>
          </a:p>
        </p:txBody>
      </p:sp>
      <p:sp>
        <p:nvSpPr>
          <p:cNvPr id="90117" name="Rectangle 5"/>
          <p:cNvSpPr>
            <a:spLocks noGrp="1" noChangeArrowheads="1"/>
          </p:cNvSpPr>
          <p:nvPr>
            <p:ph type="body" sz="half" idx="1"/>
          </p:nvPr>
        </p:nvSpPr>
        <p:spPr/>
        <p:txBody>
          <a:bodyPr/>
          <a:lstStyle/>
          <a:p>
            <a:pPr marL="0" indent="0">
              <a:buNone/>
            </a:pPr>
            <a:r>
              <a:rPr lang="tr-TR" dirty="0" err="1"/>
              <a:t>Price</a:t>
            </a:r>
            <a:r>
              <a:rPr lang="tr-TR" dirty="0"/>
              <a:t> of a used car</a:t>
            </a:r>
          </a:p>
          <a:p>
            <a:pPr marL="0" indent="0">
              <a:buNone/>
            </a:pPr>
            <a:endParaRPr lang="tr-TR" i="1" dirty="0"/>
          </a:p>
          <a:p>
            <a:pPr marL="0" indent="0">
              <a:buNone/>
            </a:pPr>
            <a:r>
              <a:rPr lang="tr-TR" i="1" dirty="0"/>
              <a:t>x </a:t>
            </a:r>
            <a:r>
              <a:rPr lang="tr-TR" dirty="0"/>
              <a:t>: car </a:t>
            </a:r>
            <a:r>
              <a:rPr lang="tr-TR" dirty="0" err="1"/>
              <a:t>attributes</a:t>
            </a:r>
            <a:br>
              <a:rPr lang="tr-TR" dirty="0"/>
            </a:br>
            <a:r>
              <a:rPr lang="tr-TR" dirty="0"/>
              <a:t>     (</a:t>
            </a:r>
            <a:r>
              <a:rPr lang="tr-TR" dirty="0" err="1"/>
              <a:t>e.g</a:t>
            </a:r>
            <a:r>
              <a:rPr lang="tr-TR" dirty="0"/>
              <a:t>. </a:t>
            </a:r>
            <a:r>
              <a:rPr lang="tr-TR" dirty="0" err="1"/>
              <a:t>mileage</a:t>
            </a:r>
            <a:r>
              <a:rPr lang="tr-TR" dirty="0"/>
              <a:t>)</a:t>
            </a:r>
          </a:p>
          <a:p>
            <a:pPr>
              <a:buFont typeface="Wingdings" pitchFamily="2" charset="2"/>
              <a:buNone/>
            </a:pPr>
            <a:r>
              <a:rPr lang="tr-TR" i="1" dirty="0"/>
              <a:t>y </a:t>
            </a:r>
            <a:r>
              <a:rPr lang="tr-TR" dirty="0"/>
              <a:t>: price</a:t>
            </a:r>
          </a:p>
          <a:p>
            <a:pPr>
              <a:buFont typeface="Wingdings" pitchFamily="2" charset="2"/>
              <a:buNone/>
            </a:pP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30</a:t>
            </a:fld>
            <a:endParaRPr lang="tr-TR"/>
          </a:p>
        </p:txBody>
      </p:sp>
    </p:spTree>
    <p:extLst>
      <p:ext uri="{BB962C8B-B14F-4D97-AF65-F5344CB8AC3E}">
        <p14:creationId xmlns:p14="http://schemas.microsoft.com/office/powerpoint/2010/main" val="1054960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Applications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Economics/Finance: predict the value of a stock</a:t>
            </a:r>
          </a:p>
          <a:p>
            <a:pPr marL="0" indent="0">
              <a:buNone/>
            </a:pPr>
            <a:endParaRPr lang="en-US" dirty="0"/>
          </a:p>
          <a:p>
            <a:pPr marL="0" indent="0">
              <a:buNone/>
            </a:pPr>
            <a:r>
              <a:rPr lang="en-US" dirty="0"/>
              <a:t>Epidemiology</a:t>
            </a:r>
          </a:p>
          <a:p>
            <a:pPr marL="0" indent="0">
              <a:buNone/>
            </a:pPr>
            <a:endParaRPr lang="en-US" dirty="0"/>
          </a:p>
          <a:p>
            <a:pPr marL="0" indent="0">
              <a:buNone/>
            </a:pPr>
            <a:r>
              <a:rPr lang="en-US" dirty="0"/>
              <a:t>Car/plane navigation: angle of the steering wheel, acceleration, …</a:t>
            </a:r>
          </a:p>
          <a:p>
            <a:pPr marL="0" indent="0">
              <a:buNone/>
            </a:pPr>
            <a:endParaRPr lang="en-US" dirty="0"/>
          </a:p>
          <a:p>
            <a:pPr marL="0" indent="0">
              <a:buNone/>
            </a:pPr>
            <a:r>
              <a:rPr lang="en-US" dirty="0"/>
              <a:t>Temporal trends: weather over time</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ranking</a:t>
            </a:r>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Ranking: label is a ranking</a:t>
            </a:r>
          </a:p>
        </p:txBody>
      </p:sp>
    </p:spTree>
    <p:extLst>
      <p:ext uri="{BB962C8B-B14F-4D97-AF65-F5344CB8AC3E}">
        <p14:creationId xmlns:p14="http://schemas.microsoft.com/office/powerpoint/2010/main" val="2711695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example</a:t>
            </a:r>
          </a:p>
        </p:txBody>
      </p:sp>
      <p:sp>
        <p:nvSpPr>
          <p:cNvPr id="3" name="Content Placeholder 2"/>
          <p:cNvSpPr>
            <a:spLocks noGrp="1"/>
          </p:cNvSpPr>
          <p:nvPr>
            <p:ph sz="quarter" idx="1"/>
          </p:nvPr>
        </p:nvSpPr>
        <p:spPr>
          <a:xfrm>
            <a:off x="225777" y="2489199"/>
            <a:ext cx="3211463" cy="2788356"/>
          </a:xfrm>
        </p:spPr>
        <p:txBody>
          <a:bodyPr/>
          <a:lstStyle/>
          <a:p>
            <a:pPr marL="0" indent="0">
              <a:buNone/>
            </a:pPr>
            <a:r>
              <a:rPr lang="en-US" dirty="0"/>
              <a:t>Given a query and</a:t>
            </a:r>
          </a:p>
          <a:p>
            <a:pPr marL="0" indent="0">
              <a:buNone/>
            </a:pPr>
            <a:r>
              <a:rPr lang="en-US" dirty="0"/>
              <a:t>a set of web pages, </a:t>
            </a:r>
          </a:p>
          <a:p>
            <a:pPr marL="0" indent="0">
              <a:buNone/>
            </a:pPr>
            <a:r>
              <a:rPr lang="en-US" dirty="0"/>
              <a:t>rank them according</a:t>
            </a:r>
          </a:p>
          <a:p>
            <a:pPr marL="0" indent="0">
              <a:buNone/>
            </a:pPr>
            <a:r>
              <a:rPr lang="en-US" dirty="0"/>
              <a:t>to relevance</a:t>
            </a:r>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Applications</a:t>
            </a:r>
          </a:p>
        </p:txBody>
      </p:sp>
      <p:sp>
        <p:nvSpPr>
          <p:cNvPr id="3" name="Content Placeholder 2"/>
          <p:cNvSpPr>
            <a:spLocks noGrp="1"/>
          </p:cNvSpPr>
          <p:nvPr>
            <p:ph sz="quarter" idx="1"/>
          </p:nvPr>
        </p:nvSpPr>
        <p:spPr>
          <a:xfrm>
            <a:off x="612648" y="1600200"/>
            <a:ext cx="8153400" cy="4820356"/>
          </a:xfrm>
        </p:spPr>
        <p:txBody>
          <a:bodyPr>
            <a:normAutofit/>
          </a:bodyPr>
          <a:lstStyle/>
          <a:p>
            <a:pPr marL="0" indent="0">
              <a:buNone/>
            </a:pPr>
            <a:r>
              <a:rPr lang="en-US" dirty="0"/>
              <a:t>User preference, e.g. movie ranking</a:t>
            </a:r>
          </a:p>
          <a:p>
            <a:pPr marL="0" indent="0">
              <a:buNone/>
            </a:pPr>
            <a:r>
              <a:rPr lang="en-US" dirty="0"/>
              <a:t>iTunes</a:t>
            </a:r>
          </a:p>
          <a:p>
            <a:pPr marL="0" indent="0">
              <a:buNone/>
            </a:pPr>
            <a:endParaRPr lang="en-US" dirty="0"/>
          </a:p>
          <a:p>
            <a:pPr marL="0" indent="0">
              <a:buNone/>
            </a:pPr>
            <a:r>
              <a:rPr lang="en-US" dirty="0"/>
              <a:t>flight search (search in general)</a:t>
            </a:r>
          </a:p>
          <a:p>
            <a:pPr marL="0" indent="0">
              <a:buNone/>
            </a:pPr>
            <a:endParaRPr lang="en-US" dirty="0"/>
          </a:p>
          <a:p>
            <a:pPr marL="0" indent="0">
              <a:buNone/>
            </a:pPr>
            <a:r>
              <a:rPr lang="en-US" dirty="0" err="1"/>
              <a:t>reranking</a:t>
            </a:r>
            <a:r>
              <a:rPr lang="en-US" dirty="0"/>
              <a:t> N-best output lists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679448" y="6016260"/>
            <a:ext cx="6501875" cy="400110"/>
          </a:xfrm>
          <a:prstGeom prst="rect">
            <a:avLst/>
          </a:prstGeom>
        </p:spPr>
        <p:txBody>
          <a:bodyPr wrap="none">
            <a:spAutoFit/>
          </a:bodyPr>
          <a:lstStyle/>
          <a:p>
            <a:r>
              <a:rPr lang="en-US" sz="2000" dirty="0" err="1">
                <a:solidFill>
                  <a:srgbClr val="0000FF"/>
                </a:solidFill>
              </a:rPr>
              <a:t>Unupervised</a:t>
            </a:r>
            <a:r>
              <a:rPr lang="en-US" sz="2000" dirty="0">
                <a:solidFill>
                  <a:srgbClr val="0000FF"/>
                </a:solidFill>
              </a:rPr>
              <a:t> learning: given data, i.e. examples, but no labels</a:t>
            </a:r>
          </a:p>
        </p:txBody>
      </p:sp>
    </p:spTree>
    <p:extLst>
      <p:ext uri="{BB962C8B-B14F-4D97-AF65-F5344CB8AC3E}">
        <p14:creationId xmlns:p14="http://schemas.microsoft.com/office/powerpoint/2010/main" val="4072518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applications</a:t>
            </a:r>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dirty="0"/>
              <a:t>learn clusters/groups without any label</a:t>
            </a:r>
          </a:p>
          <a:p>
            <a:pPr marL="0" indent="0">
              <a:buNone/>
            </a:pPr>
            <a:endParaRPr lang="en-US" dirty="0"/>
          </a:p>
          <a:p>
            <a:pPr marL="0" indent="0">
              <a:buNone/>
            </a:pPr>
            <a:r>
              <a:rPr lang="en-US" dirty="0"/>
              <a:t>customer segmentation (i.e. grouping)</a:t>
            </a:r>
          </a:p>
          <a:p>
            <a:pPr marL="0" indent="0">
              <a:buNone/>
            </a:pPr>
            <a:endParaRPr lang="en-US" dirty="0"/>
          </a:p>
          <a:p>
            <a:pPr marL="0" indent="0">
              <a:buNone/>
            </a:pPr>
            <a:r>
              <a:rPr lang="en-US" dirty="0"/>
              <a:t>image compression</a:t>
            </a:r>
          </a:p>
          <a:p>
            <a:pPr marL="0" indent="0">
              <a:buNone/>
            </a:pPr>
            <a:endParaRPr lang="en-US" dirty="0"/>
          </a:p>
          <a:p>
            <a:pPr marL="0" indent="0">
              <a:buNone/>
            </a:pPr>
            <a:r>
              <a:rPr lang="en-US" dirty="0"/>
              <a:t>bioinformatics: learn motifs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a:t>left, right, straight, left, left, left, straight</a:t>
            </a:r>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a:t>left, straight, straight, left, right, straight, straight</a:t>
            </a:r>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a:solidFill>
                  <a:srgbClr val="008000"/>
                </a:solidFill>
              </a:rPr>
              <a:t>GOOD</a:t>
            </a: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a:solidFill>
                  <a:srgbClr val="FF0000"/>
                </a:solidFill>
              </a:rPr>
              <a:t>BAD</a:t>
            </a: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a:t>left, right, straight, left, left, left, straight</a:t>
            </a:r>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a:t>left, straight, straight, left, right, straight, straight</a:t>
            </a:r>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a:solidFill>
                  <a:srgbClr val="008000"/>
                </a:solidFill>
              </a:rPr>
              <a:t>18.5</a:t>
            </a: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a:solidFill>
                  <a:srgbClr val="FF0000"/>
                </a:solidFill>
              </a:rPr>
              <a:t>-3</a:t>
            </a: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a:t>Given a </a:t>
            </a:r>
            <a:r>
              <a:rPr lang="en-US" sz="2400" i="1" dirty="0">
                <a:solidFill>
                  <a:srgbClr val="FF6600"/>
                </a:solidFill>
              </a:rPr>
              <a:t>sequence</a:t>
            </a:r>
            <a:r>
              <a:rPr lang="en-US" sz="2400" dirty="0"/>
              <a:t> of examples/states and a </a:t>
            </a:r>
            <a:r>
              <a:rPr lang="en-US" sz="2400" i="1" dirty="0">
                <a:solidFill>
                  <a:srgbClr val="FF6600"/>
                </a:solidFill>
              </a:rPr>
              <a:t>reward</a:t>
            </a:r>
            <a:r>
              <a:rPr lang="en-US" sz="2400" dirty="0"/>
              <a:t> after completing that sequence, learn to predict the action to take for an individual example/state</a:t>
            </a:r>
          </a:p>
        </p:txBody>
      </p:sp>
    </p:spTree>
    <p:extLst>
      <p:ext uri="{BB962C8B-B14F-4D97-AF65-F5344CB8AC3E}">
        <p14:creationId xmlns:p14="http://schemas.microsoft.com/office/powerpoint/2010/main" val="336951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a:t>…</a:t>
            </a:r>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a:solidFill>
                  <a:srgbClr val="008000"/>
                </a:solidFill>
              </a:rPr>
              <a:t>WIN!</a:t>
            </a: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a:t>…</a:t>
            </a:r>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a:solidFill>
                  <a:srgbClr val="FF0000"/>
                </a:solidFill>
              </a:rPr>
              <a:t>LOSE!</a:t>
            </a: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a:t>Backgammon</a:t>
            </a:r>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a:t>Given sequences of moves and whether or not the player won at the end, learn to make good moves</a:t>
            </a:r>
          </a:p>
        </p:txBody>
      </p:sp>
    </p:spTree>
    <p:extLst>
      <p:ext uri="{BB962C8B-B14F-4D97-AF65-F5344CB8AC3E}">
        <p14:creationId xmlns:p14="http://schemas.microsoft.com/office/powerpoint/2010/main" val="1946292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sp>
        <p:nvSpPr>
          <p:cNvPr id="3" name="Rectangle 2">
            <a:extLst>
              <a:ext uri="{FF2B5EF4-FFF2-40B4-BE49-F238E27FC236}">
                <a16:creationId xmlns:a16="http://schemas.microsoft.com/office/drawing/2014/main" id="{A7E28C91-EEC5-B548-A2AF-AAE53B9594B9}"/>
              </a:ext>
            </a:extLst>
          </p:cNvPr>
          <p:cNvSpPr/>
          <p:nvPr/>
        </p:nvSpPr>
        <p:spPr>
          <a:xfrm>
            <a:off x="1976227" y="6146988"/>
            <a:ext cx="5426242" cy="369332"/>
          </a:xfrm>
          <a:prstGeom prst="rect">
            <a:avLst/>
          </a:prstGeom>
        </p:spPr>
        <p:txBody>
          <a:bodyPr wrap="square">
            <a:spAutoFit/>
          </a:bodyPr>
          <a:lstStyle/>
          <a:p>
            <a:r>
              <a:rPr lang="en-US" dirty="0">
                <a:hlinkClick r:id="rId2"/>
              </a:rPr>
              <a:t>https://www.youtube.com/watch?v=W_gxLKSsSIE</a:t>
            </a:r>
            <a:endParaRPr lang="en-US" dirty="0"/>
          </a:p>
        </p:txBody>
      </p:sp>
      <p:pic>
        <p:nvPicPr>
          <p:cNvPr id="6" name="Picture 5">
            <a:extLst>
              <a:ext uri="{FF2B5EF4-FFF2-40B4-BE49-F238E27FC236}">
                <a16:creationId xmlns:a16="http://schemas.microsoft.com/office/drawing/2014/main" id="{B321BD72-BC86-C148-955E-D09026C9EC27}"/>
              </a:ext>
            </a:extLst>
          </p:cNvPr>
          <p:cNvPicPr>
            <a:picLocks noChangeAspect="1"/>
          </p:cNvPicPr>
          <p:nvPr/>
        </p:nvPicPr>
        <p:blipFill>
          <a:blip r:embed="rId3"/>
          <a:stretch>
            <a:fillRect/>
          </a:stretch>
        </p:blipFill>
        <p:spPr>
          <a:xfrm>
            <a:off x="1062455" y="1555844"/>
            <a:ext cx="6946900" cy="4254500"/>
          </a:xfrm>
          <a:prstGeom prst="rect">
            <a:avLst/>
          </a:prstGeom>
        </p:spPr>
      </p:pic>
    </p:spTree>
    <p:extLst>
      <p:ext uri="{BB962C8B-B14F-4D97-AF65-F5344CB8AC3E}">
        <p14:creationId xmlns:p14="http://schemas.microsoft.com/office/powerpoint/2010/main" val="382470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a:t>Why are you here?</a:t>
            </a:r>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dirty="0"/>
          </a:p>
          <a:p>
            <a:pPr marL="0" indent="0">
              <a:buNone/>
            </a:pPr>
            <a:r>
              <a:rPr lang="en-US" sz="3200" dirty="0"/>
              <a:t>What is Machine Learning?</a:t>
            </a:r>
          </a:p>
          <a:p>
            <a:pPr marL="0" indent="0">
              <a:buNone/>
            </a:pPr>
            <a:endParaRPr lang="en-US" sz="3200" dirty="0"/>
          </a:p>
          <a:p>
            <a:pPr marL="0" indent="0">
              <a:buNone/>
            </a:pPr>
            <a:r>
              <a:rPr lang="en-US" sz="3200" dirty="0"/>
              <a:t>Why are you taking this course?</a:t>
            </a:r>
          </a:p>
          <a:p>
            <a:pPr marL="0" indent="0">
              <a:buNone/>
            </a:pPr>
            <a:endParaRPr lang="en-US" sz="3200" dirty="0"/>
          </a:p>
          <a:p>
            <a:pPr marL="0" indent="0">
              <a:buNone/>
            </a:pPr>
            <a:r>
              <a:rPr lang="en-US" sz="3200" dirty="0"/>
              <a:t>What topics would you like to see covered?</a:t>
            </a:r>
          </a:p>
        </p:txBody>
      </p:sp>
    </p:spTree>
    <p:extLst>
      <p:ext uri="{BB962C8B-B14F-4D97-AF65-F5344CB8AC3E}">
        <p14:creationId xmlns:p14="http://schemas.microsoft.com/office/powerpoint/2010/main" val="1331058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learning variations</a:t>
            </a:r>
          </a:p>
        </p:txBody>
      </p:sp>
      <p:sp>
        <p:nvSpPr>
          <p:cNvPr id="3" name="Content Placeholder 2"/>
          <p:cNvSpPr>
            <a:spLocks noGrp="1"/>
          </p:cNvSpPr>
          <p:nvPr>
            <p:ph sz="quarter" idx="1"/>
          </p:nvPr>
        </p:nvSpPr>
        <p:spPr/>
        <p:txBody>
          <a:bodyPr>
            <a:normAutofit lnSpcReduction="10000"/>
          </a:bodyPr>
          <a:lstStyle/>
          <a:p>
            <a:pPr marL="0" indent="0">
              <a:buNone/>
            </a:pPr>
            <a:r>
              <a:rPr lang="en-US" dirty="0"/>
              <a:t>What data is available:</a:t>
            </a:r>
          </a:p>
          <a:p>
            <a:pPr lvl="2"/>
            <a:r>
              <a:rPr lang="en-US" dirty="0"/>
              <a:t>Supervised, unsupervised, reinforcement learning</a:t>
            </a:r>
          </a:p>
          <a:p>
            <a:pPr lvl="2"/>
            <a:r>
              <a:rPr lang="en-US" dirty="0"/>
              <a:t>semi-supervised, active learning, …</a:t>
            </a:r>
          </a:p>
          <a:p>
            <a:pPr lvl="2"/>
            <a:endParaRPr lang="en-US" dirty="0"/>
          </a:p>
          <a:p>
            <a:pPr marL="0" indent="0">
              <a:buNone/>
            </a:pPr>
            <a:r>
              <a:rPr lang="en-US" dirty="0"/>
              <a:t>How are we getting the data:</a:t>
            </a:r>
          </a:p>
          <a:p>
            <a:pPr lvl="2"/>
            <a:r>
              <a:rPr lang="en-US" dirty="0"/>
              <a:t>online vs. offline learning</a:t>
            </a:r>
          </a:p>
          <a:p>
            <a:pPr marL="45720" indent="0">
              <a:buNone/>
            </a:pPr>
            <a:endParaRPr lang="en-US" dirty="0"/>
          </a:p>
          <a:p>
            <a:pPr marL="45720" indent="0">
              <a:buNone/>
            </a:pPr>
            <a:r>
              <a:rPr lang="en-US" dirty="0"/>
              <a:t>Type of model:</a:t>
            </a:r>
          </a:p>
          <a:p>
            <a:pPr lvl="2"/>
            <a:r>
              <a:rPr lang="en-US" dirty="0"/>
              <a:t>generative vs. discriminative</a:t>
            </a:r>
          </a:p>
          <a:p>
            <a:pPr lvl="2"/>
            <a:r>
              <a:rPr lang="en-US" dirty="0"/>
              <a:t>parametric vs. non-parametric</a:t>
            </a:r>
          </a:p>
        </p:txBody>
      </p:sp>
    </p:spTree>
    <p:extLst>
      <p:ext uri="{BB962C8B-B14F-4D97-AF65-F5344CB8AC3E}">
        <p14:creationId xmlns:p14="http://schemas.microsoft.com/office/powerpoint/2010/main" val="1671205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examples</a:t>
            </a:r>
          </a:p>
        </p:txBody>
      </p:sp>
      <p:pic>
        <p:nvPicPr>
          <p:cNvPr id="5" name="Picture 4"/>
          <p:cNvPicPr>
            <a:picLocks noChangeAspect="1"/>
          </p:cNvPicPr>
          <p:nvPr/>
        </p:nvPicPr>
        <p:blipFill>
          <a:blip r:embed="rId2"/>
          <a:stretch>
            <a:fillRect/>
          </a:stretch>
        </p:blipFill>
        <p:spPr>
          <a:xfrm>
            <a:off x="876379" y="2681102"/>
            <a:ext cx="1146630" cy="1124147"/>
          </a:xfrm>
          <a:prstGeom prst="rect">
            <a:avLst/>
          </a:prstGeom>
        </p:spPr>
      </p:pic>
      <p:pic>
        <p:nvPicPr>
          <p:cNvPr id="6" name="Picture 5"/>
          <p:cNvPicPr>
            <a:picLocks noChangeAspect="1"/>
          </p:cNvPicPr>
          <p:nvPr/>
        </p:nvPicPr>
        <p:blipFill>
          <a:blip r:embed="rId3"/>
          <a:stretch>
            <a:fillRect/>
          </a:stretch>
        </p:blipFill>
        <p:spPr>
          <a:xfrm>
            <a:off x="962266" y="3939242"/>
            <a:ext cx="887704" cy="894429"/>
          </a:xfrm>
          <a:prstGeom prst="rect">
            <a:avLst/>
          </a:prstGeom>
        </p:spPr>
      </p:pic>
      <p:pic>
        <p:nvPicPr>
          <p:cNvPr id="7" name="Picture 6"/>
          <p:cNvPicPr>
            <a:picLocks noChangeAspect="1"/>
          </p:cNvPicPr>
          <p:nvPr/>
        </p:nvPicPr>
        <p:blipFill>
          <a:blip r:embed="rId4"/>
          <a:stretch>
            <a:fillRect/>
          </a:stretch>
        </p:blipFill>
        <p:spPr>
          <a:xfrm>
            <a:off x="870035" y="4929593"/>
            <a:ext cx="1103502" cy="649119"/>
          </a:xfrm>
          <a:prstGeom prst="rect">
            <a:avLst/>
          </a:prstGeom>
        </p:spPr>
      </p:pic>
      <p:pic>
        <p:nvPicPr>
          <p:cNvPr id="8" name="Picture 7"/>
          <p:cNvPicPr>
            <a:picLocks noChangeAspect="1"/>
          </p:cNvPicPr>
          <p:nvPr/>
        </p:nvPicPr>
        <p:blipFill>
          <a:blip r:embed="rId5"/>
          <a:stretch>
            <a:fillRect/>
          </a:stretch>
        </p:blipFill>
        <p:spPr>
          <a:xfrm>
            <a:off x="753529" y="5753744"/>
            <a:ext cx="1220008" cy="696376"/>
          </a:xfrm>
          <a:prstGeom prst="rect">
            <a:avLst/>
          </a:prstGeom>
        </p:spPr>
      </p:pic>
      <p:sp>
        <p:nvSpPr>
          <p:cNvPr id="19" name="Right Brace 18"/>
          <p:cNvSpPr/>
          <p:nvPr/>
        </p:nvSpPr>
        <p:spPr>
          <a:xfrm rot="16200000">
            <a:off x="1296203"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869743"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3" name="TextBox 2"/>
          <p:cNvSpPr txBox="1"/>
          <p:nvPr/>
        </p:nvSpPr>
        <p:spPr>
          <a:xfrm>
            <a:off x="3499555" y="3435917"/>
            <a:ext cx="3347241" cy="954107"/>
          </a:xfrm>
          <a:prstGeom prst="rect">
            <a:avLst/>
          </a:prstGeom>
          <a:noFill/>
        </p:spPr>
        <p:txBody>
          <a:bodyPr wrap="none" rtlCol="0">
            <a:spAutoFit/>
          </a:bodyPr>
          <a:lstStyle/>
          <a:p>
            <a:r>
              <a:rPr lang="en-US" sz="2800" dirty="0">
                <a:solidFill>
                  <a:srgbClr val="FF0000"/>
                </a:solidFill>
              </a:rPr>
              <a:t>What is an example?</a:t>
            </a:r>
          </a:p>
          <a:p>
            <a:r>
              <a:rPr lang="en-US" sz="2800" dirty="0">
                <a:solidFill>
                  <a:srgbClr val="FF0000"/>
                </a:solidFill>
              </a:rPr>
              <a:t>How is it represented?</a:t>
            </a:r>
          </a:p>
        </p:txBody>
      </p:sp>
    </p:spTree>
    <p:extLst>
      <p:ext uri="{BB962C8B-B14F-4D97-AF65-F5344CB8AC3E}">
        <p14:creationId xmlns:p14="http://schemas.microsoft.com/office/powerpoint/2010/main" val="1196386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pic>
        <p:nvPicPr>
          <p:cNvPr id="5" name="Picture 4"/>
          <p:cNvPicPr>
            <a:picLocks noChangeAspect="1"/>
          </p:cNvPicPr>
          <p:nvPr/>
        </p:nvPicPr>
        <p:blipFill>
          <a:blip r:embed="rId2"/>
          <a:stretch>
            <a:fillRect/>
          </a:stretch>
        </p:blipFill>
        <p:spPr>
          <a:xfrm>
            <a:off x="876379" y="2681102"/>
            <a:ext cx="1146630" cy="1124147"/>
          </a:xfrm>
          <a:prstGeom prst="rect">
            <a:avLst/>
          </a:prstGeom>
        </p:spPr>
      </p:pic>
      <p:pic>
        <p:nvPicPr>
          <p:cNvPr id="6" name="Picture 5"/>
          <p:cNvPicPr>
            <a:picLocks noChangeAspect="1"/>
          </p:cNvPicPr>
          <p:nvPr/>
        </p:nvPicPr>
        <p:blipFill>
          <a:blip r:embed="rId3"/>
          <a:stretch>
            <a:fillRect/>
          </a:stretch>
        </p:blipFill>
        <p:spPr>
          <a:xfrm>
            <a:off x="962266" y="3939242"/>
            <a:ext cx="887704" cy="894429"/>
          </a:xfrm>
          <a:prstGeom prst="rect">
            <a:avLst/>
          </a:prstGeom>
        </p:spPr>
      </p:pic>
      <p:pic>
        <p:nvPicPr>
          <p:cNvPr id="7" name="Picture 6"/>
          <p:cNvPicPr>
            <a:picLocks noChangeAspect="1"/>
          </p:cNvPicPr>
          <p:nvPr/>
        </p:nvPicPr>
        <p:blipFill>
          <a:blip r:embed="rId4"/>
          <a:stretch>
            <a:fillRect/>
          </a:stretch>
        </p:blipFill>
        <p:spPr>
          <a:xfrm>
            <a:off x="870035" y="4929593"/>
            <a:ext cx="1103502" cy="649119"/>
          </a:xfrm>
          <a:prstGeom prst="rect">
            <a:avLst/>
          </a:prstGeom>
        </p:spPr>
      </p:pic>
      <p:pic>
        <p:nvPicPr>
          <p:cNvPr id="8" name="Picture 7"/>
          <p:cNvPicPr>
            <a:picLocks noChangeAspect="1"/>
          </p:cNvPicPr>
          <p:nvPr/>
        </p:nvPicPr>
        <p:blipFill>
          <a:blip r:embed="rId5"/>
          <a:stretch>
            <a:fillRect/>
          </a:stretch>
        </p:blipFill>
        <p:spPr>
          <a:xfrm>
            <a:off x="753529" y="5753744"/>
            <a:ext cx="1220008" cy="696376"/>
          </a:xfrm>
          <a:prstGeom prst="rect">
            <a:avLst/>
          </a:prstGeom>
        </p:spPr>
      </p:pic>
      <p:sp>
        <p:nvSpPr>
          <p:cNvPr id="19" name="Right Brace 18"/>
          <p:cNvSpPr/>
          <p:nvPr/>
        </p:nvSpPr>
        <p:spPr>
          <a:xfrm rot="16200000">
            <a:off x="1296203"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869743"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10" name="TextBox 9"/>
          <p:cNvSpPr txBox="1"/>
          <p:nvPr/>
        </p:nvSpPr>
        <p:spPr>
          <a:xfrm>
            <a:off x="3397958" y="2976698"/>
            <a:ext cx="1941457" cy="461665"/>
          </a:xfrm>
          <a:prstGeom prst="rect">
            <a:avLst/>
          </a:prstGeom>
          <a:noFill/>
        </p:spPr>
        <p:txBody>
          <a:bodyPr wrap="none" rtlCol="0">
            <a:spAutoFit/>
          </a:bodyPr>
          <a:lstStyle/>
          <a:p>
            <a:r>
              <a:rPr lang="en-US" sz="2400" dirty="0">
                <a:solidFill>
                  <a:srgbClr val="FF6600"/>
                </a:solidFill>
              </a:rPr>
              <a:t>f</a:t>
            </a:r>
            <a:r>
              <a:rPr lang="en-US" sz="2400" baseline="-25000" dirty="0">
                <a:solidFill>
                  <a:srgbClr val="FF6600"/>
                </a:solidFill>
              </a:rPr>
              <a:t>1</a:t>
            </a:r>
            <a:r>
              <a:rPr lang="en-US" sz="2400" dirty="0">
                <a:solidFill>
                  <a:srgbClr val="FF6600"/>
                </a:solidFill>
              </a:rPr>
              <a:t>, f</a:t>
            </a:r>
            <a:r>
              <a:rPr lang="en-US" sz="2400" baseline="-25000" dirty="0">
                <a:solidFill>
                  <a:srgbClr val="FF6600"/>
                </a:solidFill>
              </a:rPr>
              <a:t>2</a:t>
            </a:r>
            <a:r>
              <a:rPr lang="en-US" sz="2400" dirty="0">
                <a:solidFill>
                  <a:srgbClr val="FF6600"/>
                </a:solidFill>
              </a:rPr>
              <a:t>, f</a:t>
            </a:r>
            <a:r>
              <a:rPr lang="en-US" sz="2400" baseline="-25000" dirty="0">
                <a:solidFill>
                  <a:srgbClr val="FF6600"/>
                </a:solidFill>
              </a:rPr>
              <a:t>3</a:t>
            </a:r>
            <a:r>
              <a:rPr lang="en-US" sz="2400" dirty="0">
                <a:solidFill>
                  <a:srgbClr val="FF6600"/>
                </a:solidFill>
              </a:rPr>
              <a:t>, …, f</a:t>
            </a:r>
            <a:r>
              <a:rPr lang="en-US" sz="2400" baseline="-25000" dirty="0">
                <a:solidFill>
                  <a:srgbClr val="FF6600"/>
                </a:solidFill>
              </a:rPr>
              <a:t>n</a:t>
            </a:r>
          </a:p>
        </p:txBody>
      </p:sp>
      <p:sp>
        <p:nvSpPr>
          <p:cNvPr id="15" name="TextBox 14"/>
          <p:cNvSpPr txBox="1"/>
          <p:nvPr/>
        </p:nvSpPr>
        <p:spPr>
          <a:xfrm>
            <a:off x="3531211" y="1789604"/>
            <a:ext cx="1355159" cy="523220"/>
          </a:xfrm>
          <a:prstGeom prst="rect">
            <a:avLst/>
          </a:prstGeom>
          <a:noFill/>
        </p:spPr>
        <p:txBody>
          <a:bodyPr wrap="none" rtlCol="0">
            <a:spAutoFit/>
          </a:bodyPr>
          <a:lstStyle/>
          <a:p>
            <a:r>
              <a:rPr lang="en-US" sz="2800" dirty="0">
                <a:solidFill>
                  <a:srgbClr val="008000"/>
                </a:solidFill>
              </a:rPr>
              <a:t>features</a:t>
            </a:r>
          </a:p>
        </p:txBody>
      </p:sp>
      <p:sp>
        <p:nvSpPr>
          <p:cNvPr id="4" name="Right Arrow 3"/>
          <p:cNvSpPr/>
          <p:nvPr/>
        </p:nvSpPr>
        <p:spPr>
          <a:xfrm>
            <a:off x="2525891" y="3939242"/>
            <a:ext cx="620889" cy="894429"/>
          </a:xfrm>
          <a:prstGeom prst="rightArrow">
            <a:avLst/>
          </a:prstGeom>
          <a:solidFill>
            <a:srgbClr val="0000FF"/>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3397958" y="3803052"/>
            <a:ext cx="1941457" cy="461665"/>
          </a:xfrm>
          <a:prstGeom prst="rect">
            <a:avLst/>
          </a:prstGeom>
          <a:noFill/>
        </p:spPr>
        <p:txBody>
          <a:bodyPr wrap="none" rtlCol="0">
            <a:spAutoFit/>
          </a:bodyPr>
          <a:lstStyle/>
          <a:p>
            <a:r>
              <a:rPr lang="en-US" sz="2400" dirty="0">
                <a:solidFill>
                  <a:srgbClr val="FF6600"/>
                </a:solidFill>
              </a:rPr>
              <a:t>f</a:t>
            </a:r>
            <a:r>
              <a:rPr lang="en-US" sz="2400" baseline="-25000" dirty="0">
                <a:solidFill>
                  <a:srgbClr val="FF6600"/>
                </a:solidFill>
              </a:rPr>
              <a:t>1</a:t>
            </a:r>
            <a:r>
              <a:rPr lang="en-US" sz="2400" dirty="0">
                <a:solidFill>
                  <a:srgbClr val="FF6600"/>
                </a:solidFill>
              </a:rPr>
              <a:t>, f</a:t>
            </a:r>
            <a:r>
              <a:rPr lang="en-US" sz="2400" baseline="-25000" dirty="0">
                <a:solidFill>
                  <a:srgbClr val="FF6600"/>
                </a:solidFill>
              </a:rPr>
              <a:t>2</a:t>
            </a:r>
            <a:r>
              <a:rPr lang="en-US" sz="2400" dirty="0">
                <a:solidFill>
                  <a:srgbClr val="FF6600"/>
                </a:solidFill>
              </a:rPr>
              <a:t>, f</a:t>
            </a:r>
            <a:r>
              <a:rPr lang="en-US" sz="2400" baseline="-25000" dirty="0">
                <a:solidFill>
                  <a:srgbClr val="FF6600"/>
                </a:solidFill>
              </a:rPr>
              <a:t>3</a:t>
            </a:r>
            <a:r>
              <a:rPr lang="en-US" sz="2400" dirty="0">
                <a:solidFill>
                  <a:srgbClr val="FF6600"/>
                </a:solidFill>
              </a:rPr>
              <a:t>, …, f</a:t>
            </a:r>
            <a:r>
              <a:rPr lang="en-US" sz="2400" baseline="-25000" dirty="0">
                <a:solidFill>
                  <a:srgbClr val="FF6600"/>
                </a:solidFill>
              </a:rPr>
              <a:t>n</a:t>
            </a:r>
          </a:p>
        </p:txBody>
      </p:sp>
      <p:sp>
        <p:nvSpPr>
          <p:cNvPr id="18" name="TextBox 17"/>
          <p:cNvSpPr txBox="1"/>
          <p:nvPr/>
        </p:nvSpPr>
        <p:spPr>
          <a:xfrm>
            <a:off x="3397958" y="4690043"/>
            <a:ext cx="1941457" cy="461665"/>
          </a:xfrm>
          <a:prstGeom prst="rect">
            <a:avLst/>
          </a:prstGeom>
          <a:noFill/>
        </p:spPr>
        <p:txBody>
          <a:bodyPr wrap="none" rtlCol="0">
            <a:spAutoFit/>
          </a:bodyPr>
          <a:lstStyle/>
          <a:p>
            <a:r>
              <a:rPr lang="en-US" sz="2400" dirty="0">
                <a:solidFill>
                  <a:srgbClr val="FF6600"/>
                </a:solidFill>
              </a:rPr>
              <a:t>f</a:t>
            </a:r>
            <a:r>
              <a:rPr lang="en-US" sz="2400" baseline="-25000" dirty="0">
                <a:solidFill>
                  <a:srgbClr val="FF6600"/>
                </a:solidFill>
              </a:rPr>
              <a:t>1</a:t>
            </a:r>
            <a:r>
              <a:rPr lang="en-US" sz="2400" dirty="0">
                <a:solidFill>
                  <a:srgbClr val="FF6600"/>
                </a:solidFill>
              </a:rPr>
              <a:t>, f</a:t>
            </a:r>
            <a:r>
              <a:rPr lang="en-US" sz="2400" baseline="-25000" dirty="0">
                <a:solidFill>
                  <a:srgbClr val="FF6600"/>
                </a:solidFill>
              </a:rPr>
              <a:t>2</a:t>
            </a:r>
            <a:r>
              <a:rPr lang="en-US" sz="2400" dirty="0">
                <a:solidFill>
                  <a:srgbClr val="FF6600"/>
                </a:solidFill>
              </a:rPr>
              <a:t>, f</a:t>
            </a:r>
            <a:r>
              <a:rPr lang="en-US" sz="2400" baseline="-25000" dirty="0">
                <a:solidFill>
                  <a:srgbClr val="FF6600"/>
                </a:solidFill>
              </a:rPr>
              <a:t>3</a:t>
            </a:r>
            <a:r>
              <a:rPr lang="en-US" sz="2400" dirty="0">
                <a:solidFill>
                  <a:srgbClr val="FF6600"/>
                </a:solidFill>
              </a:rPr>
              <a:t>, …, f</a:t>
            </a:r>
            <a:r>
              <a:rPr lang="en-US" sz="2400" baseline="-25000" dirty="0">
                <a:solidFill>
                  <a:srgbClr val="FF6600"/>
                </a:solidFill>
              </a:rPr>
              <a:t>n</a:t>
            </a:r>
          </a:p>
        </p:txBody>
      </p:sp>
      <p:sp>
        <p:nvSpPr>
          <p:cNvPr id="21" name="TextBox 20"/>
          <p:cNvSpPr txBox="1"/>
          <p:nvPr/>
        </p:nvSpPr>
        <p:spPr>
          <a:xfrm>
            <a:off x="3397958" y="5690452"/>
            <a:ext cx="1941457" cy="461665"/>
          </a:xfrm>
          <a:prstGeom prst="rect">
            <a:avLst/>
          </a:prstGeom>
          <a:noFill/>
        </p:spPr>
        <p:txBody>
          <a:bodyPr wrap="none" rtlCol="0">
            <a:spAutoFit/>
          </a:bodyPr>
          <a:lstStyle/>
          <a:p>
            <a:r>
              <a:rPr lang="en-US" sz="2400" dirty="0">
                <a:solidFill>
                  <a:srgbClr val="FF6600"/>
                </a:solidFill>
              </a:rPr>
              <a:t>f</a:t>
            </a:r>
            <a:r>
              <a:rPr lang="en-US" sz="2400" baseline="-25000" dirty="0">
                <a:solidFill>
                  <a:srgbClr val="FF6600"/>
                </a:solidFill>
              </a:rPr>
              <a:t>1</a:t>
            </a:r>
            <a:r>
              <a:rPr lang="en-US" sz="2400" dirty="0">
                <a:solidFill>
                  <a:srgbClr val="FF6600"/>
                </a:solidFill>
              </a:rPr>
              <a:t>, f</a:t>
            </a:r>
            <a:r>
              <a:rPr lang="en-US" sz="2400" baseline="-25000" dirty="0">
                <a:solidFill>
                  <a:srgbClr val="FF6600"/>
                </a:solidFill>
              </a:rPr>
              <a:t>2</a:t>
            </a:r>
            <a:r>
              <a:rPr lang="en-US" sz="2400" dirty="0">
                <a:solidFill>
                  <a:srgbClr val="FF6600"/>
                </a:solidFill>
              </a:rPr>
              <a:t>, f</a:t>
            </a:r>
            <a:r>
              <a:rPr lang="en-US" sz="2400" baseline="-25000" dirty="0">
                <a:solidFill>
                  <a:srgbClr val="FF6600"/>
                </a:solidFill>
              </a:rPr>
              <a:t>3</a:t>
            </a:r>
            <a:r>
              <a:rPr lang="en-US" sz="2400" dirty="0">
                <a:solidFill>
                  <a:srgbClr val="FF6600"/>
                </a:solidFill>
              </a:rPr>
              <a:t>, …, f</a:t>
            </a:r>
            <a:r>
              <a:rPr lang="en-US" sz="2400" baseline="-25000" dirty="0">
                <a:solidFill>
                  <a:srgbClr val="FF6600"/>
                </a:solidFill>
              </a:rPr>
              <a:t>n</a:t>
            </a:r>
          </a:p>
        </p:txBody>
      </p:sp>
      <p:cxnSp>
        <p:nvCxnSpPr>
          <p:cNvPr id="22" name="Straight Connector 21"/>
          <p:cNvCxnSpPr/>
          <p:nvPr/>
        </p:nvCxnSpPr>
        <p:spPr>
          <a:xfrm>
            <a:off x="5503333" y="1831937"/>
            <a:ext cx="0" cy="45603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85556" y="2782162"/>
            <a:ext cx="3236183" cy="2308324"/>
          </a:xfrm>
          <a:prstGeom prst="rect">
            <a:avLst/>
          </a:prstGeom>
          <a:noFill/>
        </p:spPr>
        <p:txBody>
          <a:bodyPr wrap="square" rtlCol="0">
            <a:spAutoFit/>
          </a:bodyPr>
          <a:lstStyle/>
          <a:p>
            <a:r>
              <a:rPr lang="en-US" sz="2400" dirty="0"/>
              <a:t>How our algorithms actually “view” the data</a:t>
            </a:r>
          </a:p>
          <a:p>
            <a:endParaRPr lang="en-US" sz="2400" dirty="0"/>
          </a:p>
          <a:p>
            <a:r>
              <a:rPr lang="en-US" sz="2400" dirty="0"/>
              <a:t>Features are the questions we can ask about the examples</a:t>
            </a:r>
          </a:p>
        </p:txBody>
      </p:sp>
    </p:spTree>
    <p:extLst>
      <p:ext uri="{BB962C8B-B14F-4D97-AF65-F5344CB8AC3E}">
        <p14:creationId xmlns:p14="http://schemas.microsoft.com/office/powerpoint/2010/main" val="277384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pic>
        <p:nvPicPr>
          <p:cNvPr id="5" name="Picture 4"/>
          <p:cNvPicPr>
            <a:picLocks noChangeAspect="1"/>
          </p:cNvPicPr>
          <p:nvPr/>
        </p:nvPicPr>
        <p:blipFill>
          <a:blip r:embed="rId2"/>
          <a:stretch>
            <a:fillRect/>
          </a:stretch>
        </p:blipFill>
        <p:spPr>
          <a:xfrm>
            <a:off x="373497" y="2681102"/>
            <a:ext cx="1146630" cy="1124147"/>
          </a:xfrm>
          <a:prstGeom prst="rect">
            <a:avLst/>
          </a:prstGeom>
        </p:spPr>
      </p:pic>
      <p:pic>
        <p:nvPicPr>
          <p:cNvPr id="6" name="Picture 5"/>
          <p:cNvPicPr>
            <a:picLocks noChangeAspect="1"/>
          </p:cNvPicPr>
          <p:nvPr/>
        </p:nvPicPr>
        <p:blipFill>
          <a:blip r:embed="rId3"/>
          <a:stretch>
            <a:fillRect/>
          </a:stretch>
        </p:blipFill>
        <p:spPr>
          <a:xfrm>
            <a:off x="459384" y="3939242"/>
            <a:ext cx="887704" cy="894429"/>
          </a:xfrm>
          <a:prstGeom prst="rect">
            <a:avLst/>
          </a:prstGeom>
        </p:spPr>
      </p:pic>
      <p:pic>
        <p:nvPicPr>
          <p:cNvPr id="7" name="Picture 6"/>
          <p:cNvPicPr>
            <a:picLocks noChangeAspect="1"/>
          </p:cNvPicPr>
          <p:nvPr/>
        </p:nvPicPr>
        <p:blipFill>
          <a:blip r:embed="rId4"/>
          <a:stretch>
            <a:fillRect/>
          </a:stretch>
        </p:blipFill>
        <p:spPr>
          <a:xfrm>
            <a:off x="367153" y="4929593"/>
            <a:ext cx="1103502" cy="649119"/>
          </a:xfrm>
          <a:prstGeom prst="rect">
            <a:avLst/>
          </a:prstGeom>
        </p:spPr>
      </p:pic>
      <p:pic>
        <p:nvPicPr>
          <p:cNvPr id="8" name="Picture 7"/>
          <p:cNvPicPr>
            <a:picLocks noChangeAspect="1"/>
          </p:cNvPicPr>
          <p:nvPr/>
        </p:nvPicPr>
        <p:blipFill>
          <a:blip r:embed="rId5"/>
          <a:stretch>
            <a:fillRect/>
          </a:stretch>
        </p:blipFill>
        <p:spPr>
          <a:xfrm>
            <a:off x="250647" y="5753744"/>
            <a:ext cx="1220008" cy="696376"/>
          </a:xfrm>
          <a:prstGeom prst="rect">
            <a:avLst/>
          </a:prstGeom>
        </p:spPr>
      </p:pic>
      <p:sp>
        <p:nvSpPr>
          <p:cNvPr id="19" name="Right Brace 18"/>
          <p:cNvSpPr/>
          <p:nvPr/>
        </p:nvSpPr>
        <p:spPr>
          <a:xfrm rot="16200000">
            <a:off x="793321"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366861"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10" name="TextBox 9"/>
          <p:cNvSpPr txBox="1"/>
          <p:nvPr/>
        </p:nvSpPr>
        <p:spPr>
          <a:xfrm>
            <a:off x="2521570" y="2976698"/>
            <a:ext cx="2657048" cy="400110"/>
          </a:xfrm>
          <a:prstGeom prst="rect">
            <a:avLst/>
          </a:prstGeom>
          <a:noFill/>
        </p:spPr>
        <p:txBody>
          <a:bodyPr wrap="none" rtlCol="0">
            <a:spAutoFit/>
          </a:bodyPr>
          <a:lstStyle/>
          <a:p>
            <a:r>
              <a:rPr lang="en-US" sz="2000" dirty="0">
                <a:solidFill>
                  <a:srgbClr val="FF6600"/>
                </a:solidFill>
              </a:rPr>
              <a:t>red, round, leaf, 3oz, …</a:t>
            </a:r>
          </a:p>
        </p:txBody>
      </p:sp>
      <p:sp>
        <p:nvSpPr>
          <p:cNvPr id="15" name="TextBox 14"/>
          <p:cNvSpPr txBox="1"/>
          <p:nvPr/>
        </p:nvSpPr>
        <p:spPr>
          <a:xfrm>
            <a:off x="3531211" y="1789604"/>
            <a:ext cx="1355159" cy="523220"/>
          </a:xfrm>
          <a:prstGeom prst="rect">
            <a:avLst/>
          </a:prstGeom>
          <a:noFill/>
        </p:spPr>
        <p:txBody>
          <a:bodyPr wrap="none" rtlCol="0">
            <a:spAutoFit/>
          </a:bodyPr>
          <a:lstStyle/>
          <a:p>
            <a:r>
              <a:rPr lang="en-US" sz="2800" dirty="0">
                <a:solidFill>
                  <a:srgbClr val="008000"/>
                </a:solidFill>
              </a:rPr>
              <a:t>features</a:t>
            </a:r>
          </a:p>
        </p:txBody>
      </p:sp>
      <p:sp>
        <p:nvSpPr>
          <p:cNvPr id="4" name="Right Arrow 3"/>
          <p:cNvSpPr/>
          <p:nvPr/>
        </p:nvSpPr>
        <p:spPr>
          <a:xfrm>
            <a:off x="1712564" y="3939242"/>
            <a:ext cx="620889" cy="894429"/>
          </a:xfrm>
          <a:prstGeom prst="rightArrow">
            <a:avLst/>
          </a:prstGeom>
          <a:solidFill>
            <a:srgbClr val="0000FF"/>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5926667" y="2074333"/>
            <a:ext cx="184666" cy="369332"/>
          </a:xfrm>
          <a:prstGeom prst="rect">
            <a:avLst/>
          </a:prstGeom>
          <a:noFill/>
        </p:spPr>
        <p:txBody>
          <a:bodyPr wrap="none" rtlCol="0">
            <a:spAutoFit/>
          </a:bodyPr>
          <a:lstStyle/>
          <a:p>
            <a:endParaRPr lang="en-US" dirty="0"/>
          </a:p>
        </p:txBody>
      </p:sp>
      <p:cxnSp>
        <p:nvCxnSpPr>
          <p:cNvPr id="22" name="Straight Connector 21"/>
          <p:cNvCxnSpPr/>
          <p:nvPr/>
        </p:nvCxnSpPr>
        <p:spPr>
          <a:xfrm>
            <a:off x="5829131" y="1831937"/>
            <a:ext cx="0" cy="45603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887742" y="2782162"/>
            <a:ext cx="3236183" cy="2308324"/>
          </a:xfrm>
          <a:prstGeom prst="rect">
            <a:avLst/>
          </a:prstGeom>
          <a:noFill/>
        </p:spPr>
        <p:txBody>
          <a:bodyPr wrap="square" rtlCol="0">
            <a:spAutoFit/>
          </a:bodyPr>
          <a:lstStyle/>
          <a:p>
            <a:r>
              <a:rPr lang="en-US" sz="2400" dirty="0"/>
              <a:t>How our algorithms actually “view” the data</a:t>
            </a:r>
          </a:p>
          <a:p>
            <a:endParaRPr lang="en-US" sz="2400" dirty="0"/>
          </a:p>
          <a:p>
            <a:r>
              <a:rPr lang="en-US" sz="2400" dirty="0"/>
              <a:t>Features are the questions we can ask about the examples</a:t>
            </a:r>
          </a:p>
        </p:txBody>
      </p:sp>
      <p:sp>
        <p:nvSpPr>
          <p:cNvPr id="24" name="TextBox 23"/>
          <p:cNvSpPr txBox="1"/>
          <p:nvPr/>
        </p:nvSpPr>
        <p:spPr>
          <a:xfrm>
            <a:off x="2521570" y="3761452"/>
            <a:ext cx="3208956" cy="400110"/>
          </a:xfrm>
          <a:prstGeom prst="rect">
            <a:avLst/>
          </a:prstGeom>
          <a:noFill/>
        </p:spPr>
        <p:txBody>
          <a:bodyPr wrap="none" rtlCol="0">
            <a:spAutoFit/>
          </a:bodyPr>
          <a:lstStyle/>
          <a:p>
            <a:r>
              <a:rPr lang="en-US" sz="2000" dirty="0">
                <a:solidFill>
                  <a:srgbClr val="FF6600"/>
                </a:solidFill>
              </a:rPr>
              <a:t>green, round, no leaf, 4oz, …</a:t>
            </a:r>
          </a:p>
        </p:txBody>
      </p:sp>
      <p:sp>
        <p:nvSpPr>
          <p:cNvPr id="25" name="TextBox 24"/>
          <p:cNvSpPr txBox="1"/>
          <p:nvPr/>
        </p:nvSpPr>
        <p:spPr>
          <a:xfrm>
            <a:off x="2521570" y="4729538"/>
            <a:ext cx="3354604" cy="400110"/>
          </a:xfrm>
          <a:prstGeom prst="rect">
            <a:avLst/>
          </a:prstGeom>
          <a:noFill/>
        </p:spPr>
        <p:txBody>
          <a:bodyPr wrap="none" rtlCol="0">
            <a:spAutoFit/>
          </a:bodyPr>
          <a:lstStyle/>
          <a:p>
            <a:r>
              <a:rPr lang="en-US" sz="2000" dirty="0">
                <a:solidFill>
                  <a:srgbClr val="FF6600"/>
                </a:solidFill>
              </a:rPr>
              <a:t>yellow, curved, no leaf, 8oz, …</a:t>
            </a:r>
          </a:p>
        </p:txBody>
      </p:sp>
      <p:sp>
        <p:nvSpPr>
          <p:cNvPr id="26" name="TextBox 25"/>
          <p:cNvSpPr txBox="1"/>
          <p:nvPr/>
        </p:nvSpPr>
        <p:spPr>
          <a:xfrm>
            <a:off x="2521570" y="5753744"/>
            <a:ext cx="3317911" cy="400110"/>
          </a:xfrm>
          <a:prstGeom prst="rect">
            <a:avLst/>
          </a:prstGeom>
          <a:noFill/>
        </p:spPr>
        <p:txBody>
          <a:bodyPr wrap="none" rtlCol="0">
            <a:spAutoFit/>
          </a:bodyPr>
          <a:lstStyle/>
          <a:p>
            <a:r>
              <a:rPr lang="en-US" sz="2000" dirty="0">
                <a:solidFill>
                  <a:srgbClr val="FF6600"/>
                </a:solidFill>
              </a:rPr>
              <a:t>green, curved, no leaf, 7oz, …</a:t>
            </a:r>
          </a:p>
        </p:txBody>
      </p:sp>
    </p:spTree>
    <p:extLst>
      <p:ext uri="{BB962C8B-B14F-4D97-AF65-F5344CB8AC3E}">
        <p14:creationId xmlns:p14="http://schemas.microsoft.com/office/powerpoint/2010/main" val="3249980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revisited</a:t>
            </a:r>
          </a:p>
        </p:txBody>
      </p:sp>
      <p:sp>
        <p:nvSpPr>
          <p:cNvPr id="10" name="TextBox 9"/>
          <p:cNvSpPr txBox="1"/>
          <p:nvPr/>
        </p:nvSpPr>
        <p:spPr>
          <a:xfrm>
            <a:off x="1207630" y="2299365"/>
            <a:ext cx="2657048" cy="400110"/>
          </a:xfrm>
          <a:prstGeom prst="rect">
            <a:avLst/>
          </a:prstGeom>
          <a:noFill/>
        </p:spPr>
        <p:txBody>
          <a:bodyPr wrap="none" rtlCol="0">
            <a:spAutoFit/>
          </a:bodyPr>
          <a:lstStyle/>
          <a:p>
            <a:r>
              <a:rPr lang="en-US" sz="2000" dirty="0">
                <a:solidFill>
                  <a:srgbClr val="FF6600"/>
                </a:solidFill>
              </a:rPr>
              <a:t>red, round, leaf, 3oz, …</a:t>
            </a:r>
          </a:p>
        </p:txBody>
      </p:sp>
      <p:sp>
        <p:nvSpPr>
          <p:cNvPr id="24" name="TextBox 23"/>
          <p:cNvSpPr txBox="1"/>
          <p:nvPr/>
        </p:nvSpPr>
        <p:spPr>
          <a:xfrm>
            <a:off x="1207630" y="3142515"/>
            <a:ext cx="3208956" cy="400110"/>
          </a:xfrm>
          <a:prstGeom prst="rect">
            <a:avLst/>
          </a:prstGeom>
          <a:noFill/>
        </p:spPr>
        <p:txBody>
          <a:bodyPr wrap="none" rtlCol="0">
            <a:spAutoFit/>
          </a:bodyPr>
          <a:lstStyle/>
          <a:p>
            <a:r>
              <a:rPr lang="en-US" sz="2000" dirty="0">
                <a:solidFill>
                  <a:srgbClr val="FF6600"/>
                </a:solidFill>
              </a:rPr>
              <a:t>green, round, no leaf, 4oz, …</a:t>
            </a:r>
          </a:p>
        </p:txBody>
      </p:sp>
      <p:sp>
        <p:nvSpPr>
          <p:cNvPr id="25" name="TextBox 24"/>
          <p:cNvSpPr txBox="1"/>
          <p:nvPr/>
        </p:nvSpPr>
        <p:spPr>
          <a:xfrm>
            <a:off x="1207630" y="4052205"/>
            <a:ext cx="3354604" cy="400110"/>
          </a:xfrm>
          <a:prstGeom prst="rect">
            <a:avLst/>
          </a:prstGeom>
          <a:noFill/>
        </p:spPr>
        <p:txBody>
          <a:bodyPr wrap="none" rtlCol="0">
            <a:spAutoFit/>
          </a:bodyPr>
          <a:lstStyle/>
          <a:p>
            <a:r>
              <a:rPr lang="en-US" sz="2000" dirty="0">
                <a:solidFill>
                  <a:srgbClr val="FF6600"/>
                </a:solidFill>
              </a:rPr>
              <a:t>yellow, curved, no leaf, 8oz, …</a:t>
            </a:r>
          </a:p>
        </p:txBody>
      </p:sp>
      <p:sp>
        <p:nvSpPr>
          <p:cNvPr id="26" name="TextBox 25"/>
          <p:cNvSpPr txBox="1"/>
          <p:nvPr/>
        </p:nvSpPr>
        <p:spPr>
          <a:xfrm>
            <a:off x="1207630" y="5076411"/>
            <a:ext cx="3317911" cy="400110"/>
          </a:xfrm>
          <a:prstGeom prst="rect">
            <a:avLst/>
          </a:prstGeom>
          <a:noFill/>
        </p:spPr>
        <p:txBody>
          <a:bodyPr wrap="none" rtlCol="0">
            <a:spAutoFit/>
          </a:bodyPr>
          <a:lstStyle/>
          <a:p>
            <a:r>
              <a:rPr lang="en-US" sz="2000" dirty="0">
                <a:solidFill>
                  <a:srgbClr val="FF6600"/>
                </a:solidFill>
              </a:rPr>
              <a:t>green, curved, no leaf, 7oz, …</a:t>
            </a:r>
          </a:p>
        </p:txBody>
      </p:sp>
      <p:sp>
        <p:nvSpPr>
          <p:cNvPr id="18" name="TextBox 17"/>
          <p:cNvSpPr txBox="1"/>
          <p:nvPr/>
        </p:nvSpPr>
        <p:spPr>
          <a:xfrm>
            <a:off x="4592651" y="1698495"/>
            <a:ext cx="813143" cy="461665"/>
          </a:xfrm>
          <a:prstGeom prst="rect">
            <a:avLst/>
          </a:prstGeom>
          <a:noFill/>
        </p:spPr>
        <p:txBody>
          <a:bodyPr wrap="none" rtlCol="0">
            <a:spAutoFit/>
          </a:bodyPr>
          <a:lstStyle/>
          <a:p>
            <a:r>
              <a:rPr lang="en-US" sz="2400" dirty="0">
                <a:solidFill>
                  <a:srgbClr val="008000"/>
                </a:solidFill>
              </a:rPr>
              <a:t>label</a:t>
            </a:r>
          </a:p>
        </p:txBody>
      </p:sp>
      <p:sp>
        <p:nvSpPr>
          <p:cNvPr id="21" name="TextBox 20"/>
          <p:cNvSpPr txBox="1"/>
          <p:nvPr/>
        </p:nvSpPr>
        <p:spPr>
          <a:xfrm>
            <a:off x="4592651" y="2350050"/>
            <a:ext cx="732780" cy="369332"/>
          </a:xfrm>
          <a:prstGeom prst="rect">
            <a:avLst/>
          </a:prstGeom>
          <a:noFill/>
        </p:spPr>
        <p:txBody>
          <a:bodyPr wrap="none" rtlCol="0">
            <a:spAutoFit/>
          </a:bodyPr>
          <a:lstStyle/>
          <a:p>
            <a:r>
              <a:rPr lang="en-US" dirty="0"/>
              <a:t>apple</a:t>
            </a:r>
            <a:endParaRPr lang="en-US" baseline="-25000" dirty="0"/>
          </a:p>
        </p:txBody>
      </p:sp>
      <p:sp>
        <p:nvSpPr>
          <p:cNvPr id="27" name="TextBox 26"/>
          <p:cNvSpPr txBox="1"/>
          <p:nvPr/>
        </p:nvSpPr>
        <p:spPr>
          <a:xfrm>
            <a:off x="4591430" y="3170405"/>
            <a:ext cx="732780" cy="369332"/>
          </a:xfrm>
          <a:prstGeom prst="rect">
            <a:avLst/>
          </a:prstGeom>
          <a:noFill/>
        </p:spPr>
        <p:txBody>
          <a:bodyPr wrap="none" rtlCol="0">
            <a:spAutoFit/>
          </a:bodyPr>
          <a:lstStyle/>
          <a:p>
            <a:r>
              <a:rPr lang="en-US" dirty="0"/>
              <a:t>apple</a:t>
            </a:r>
            <a:endParaRPr lang="en-US" baseline="-25000" dirty="0"/>
          </a:p>
        </p:txBody>
      </p:sp>
      <p:sp>
        <p:nvSpPr>
          <p:cNvPr id="28" name="TextBox 27"/>
          <p:cNvSpPr txBox="1"/>
          <p:nvPr/>
        </p:nvSpPr>
        <p:spPr>
          <a:xfrm>
            <a:off x="4591430" y="4134397"/>
            <a:ext cx="896324" cy="369332"/>
          </a:xfrm>
          <a:prstGeom prst="rect">
            <a:avLst/>
          </a:prstGeom>
          <a:noFill/>
        </p:spPr>
        <p:txBody>
          <a:bodyPr wrap="none" rtlCol="0">
            <a:spAutoFit/>
          </a:bodyPr>
          <a:lstStyle/>
          <a:p>
            <a:r>
              <a:rPr lang="en-US" dirty="0"/>
              <a:t>banana</a:t>
            </a:r>
            <a:endParaRPr lang="en-US" baseline="-25000" dirty="0"/>
          </a:p>
        </p:txBody>
      </p:sp>
      <p:sp>
        <p:nvSpPr>
          <p:cNvPr id="29" name="TextBox 28"/>
          <p:cNvSpPr txBox="1"/>
          <p:nvPr/>
        </p:nvSpPr>
        <p:spPr>
          <a:xfrm>
            <a:off x="4591430" y="5066084"/>
            <a:ext cx="896324" cy="369332"/>
          </a:xfrm>
          <a:prstGeom prst="rect">
            <a:avLst/>
          </a:prstGeom>
          <a:noFill/>
        </p:spPr>
        <p:txBody>
          <a:bodyPr wrap="none" rtlCol="0">
            <a:spAutoFit/>
          </a:bodyPr>
          <a:lstStyle/>
          <a:p>
            <a:r>
              <a:rPr lang="en-US" dirty="0"/>
              <a:t>banana</a:t>
            </a:r>
            <a:endParaRPr lang="en-US" baseline="-25000" dirty="0"/>
          </a:p>
        </p:txBody>
      </p:sp>
      <p:sp>
        <p:nvSpPr>
          <p:cNvPr id="3" name="TextBox 2"/>
          <p:cNvSpPr txBox="1"/>
          <p:nvPr/>
        </p:nvSpPr>
        <p:spPr>
          <a:xfrm>
            <a:off x="1547323" y="1789941"/>
            <a:ext cx="1157488" cy="400110"/>
          </a:xfrm>
          <a:prstGeom prst="rect">
            <a:avLst/>
          </a:prstGeom>
          <a:noFill/>
        </p:spPr>
        <p:txBody>
          <a:bodyPr wrap="none" rtlCol="0">
            <a:spAutoFit/>
          </a:bodyPr>
          <a:lstStyle/>
          <a:p>
            <a:r>
              <a:rPr lang="en-US" sz="2000" dirty="0">
                <a:solidFill>
                  <a:srgbClr val="008000"/>
                </a:solidFill>
              </a:rPr>
              <a:t>examples</a:t>
            </a:r>
          </a:p>
        </p:txBody>
      </p:sp>
      <p:sp>
        <p:nvSpPr>
          <p:cNvPr id="30" name="Oval 29"/>
          <p:cNvSpPr/>
          <p:nvPr/>
        </p:nvSpPr>
        <p:spPr>
          <a:xfrm>
            <a:off x="6482175"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p:cNvSpPr txBox="1"/>
          <p:nvPr/>
        </p:nvSpPr>
        <p:spPr>
          <a:xfrm>
            <a:off x="6693841" y="3309780"/>
            <a:ext cx="1239191" cy="830997"/>
          </a:xfrm>
          <a:prstGeom prst="rect">
            <a:avLst/>
          </a:prstGeom>
          <a:noFill/>
        </p:spPr>
        <p:txBody>
          <a:bodyPr wrap="none" rtlCol="0">
            <a:spAutoFit/>
          </a:bodyPr>
          <a:lstStyle/>
          <a:p>
            <a:r>
              <a:rPr lang="en-US" sz="2400" dirty="0"/>
              <a:t>model/</a:t>
            </a:r>
          </a:p>
          <a:p>
            <a:r>
              <a:rPr lang="en-US" sz="2400" dirty="0"/>
              <a:t>classifier</a:t>
            </a:r>
          </a:p>
        </p:txBody>
      </p:sp>
      <p:sp>
        <p:nvSpPr>
          <p:cNvPr id="32" name="Right Arrow 31"/>
          <p:cNvSpPr/>
          <p:nvPr/>
        </p:nvSpPr>
        <p:spPr>
          <a:xfrm>
            <a:off x="5748392"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TextBox 32"/>
          <p:cNvSpPr txBox="1"/>
          <p:nvPr/>
        </p:nvSpPr>
        <p:spPr>
          <a:xfrm rot="19287826">
            <a:off x="5706512" y="2581241"/>
            <a:ext cx="925078" cy="523220"/>
          </a:xfrm>
          <a:prstGeom prst="rect">
            <a:avLst/>
          </a:prstGeom>
          <a:noFill/>
        </p:spPr>
        <p:txBody>
          <a:bodyPr wrap="none" rtlCol="0">
            <a:spAutoFit/>
          </a:bodyPr>
          <a:lstStyle/>
          <a:p>
            <a:r>
              <a:rPr lang="en-US" sz="2800" dirty="0"/>
              <a:t>learn</a:t>
            </a:r>
          </a:p>
        </p:txBody>
      </p:sp>
      <p:sp>
        <p:nvSpPr>
          <p:cNvPr id="11" name="TextBox 10"/>
          <p:cNvSpPr txBox="1"/>
          <p:nvPr/>
        </p:nvSpPr>
        <p:spPr>
          <a:xfrm>
            <a:off x="755479" y="5801415"/>
            <a:ext cx="7967311" cy="830997"/>
          </a:xfrm>
          <a:prstGeom prst="rect">
            <a:avLst/>
          </a:prstGeom>
          <a:noFill/>
        </p:spPr>
        <p:txBody>
          <a:bodyPr wrap="square" rtlCol="0">
            <a:spAutoFit/>
          </a:bodyPr>
          <a:lstStyle/>
          <a:p>
            <a:r>
              <a:rPr lang="en-US" sz="2400" dirty="0"/>
              <a:t>During learning/training/induction, learn a model of what distinguishes apples and bananas </a:t>
            </a:r>
            <a:r>
              <a:rPr lang="en-US" sz="2400" i="1" dirty="0">
                <a:solidFill>
                  <a:srgbClr val="FF6600"/>
                </a:solidFill>
              </a:rPr>
              <a:t>based on the features</a:t>
            </a:r>
            <a:endParaRPr lang="en-US" sz="2400" dirty="0">
              <a:solidFill>
                <a:srgbClr val="FF6600"/>
              </a:solidFill>
            </a:endParaRPr>
          </a:p>
        </p:txBody>
      </p:sp>
    </p:spTree>
    <p:extLst>
      <p:ext uri="{BB962C8B-B14F-4D97-AF65-F5344CB8AC3E}">
        <p14:creationId xmlns:p14="http://schemas.microsoft.com/office/powerpoint/2010/main" val="3656340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revisited</a:t>
            </a:r>
          </a:p>
        </p:txBody>
      </p:sp>
      <p:sp>
        <p:nvSpPr>
          <p:cNvPr id="10" name="TextBox 9"/>
          <p:cNvSpPr txBox="1"/>
          <p:nvPr/>
        </p:nvSpPr>
        <p:spPr>
          <a:xfrm>
            <a:off x="215684" y="3518083"/>
            <a:ext cx="2968381" cy="400110"/>
          </a:xfrm>
          <a:prstGeom prst="rect">
            <a:avLst/>
          </a:prstGeom>
          <a:noFill/>
        </p:spPr>
        <p:txBody>
          <a:bodyPr wrap="none" rtlCol="0">
            <a:spAutoFit/>
          </a:bodyPr>
          <a:lstStyle/>
          <a:p>
            <a:r>
              <a:rPr lang="en-US" sz="2000" dirty="0">
                <a:solidFill>
                  <a:srgbClr val="FF6600"/>
                </a:solidFill>
              </a:rPr>
              <a:t>red, round, no leaf, 4oz, …</a:t>
            </a:r>
          </a:p>
        </p:txBody>
      </p:sp>
      <p:sp>
        <p:nvSpPr>
          <p:cNvPr id="30" name="Oval 29"/>
          <p:cNvSpPr/>
          <p:nvPr/>
        </p:nvSpPr>
        <p:spPr>
          <a:xfrm>
            <a:off x="4145940" y="3120677"/>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p:cNvSpPr txBox="1"/>
          <p:nvPr/>
        </p:nvSpPr>
        <p:spPr>
          <a:xfrm>
            <a:off x="4357606" y="3354233"/>
            <a:ext cx="1239191" cy="830997"/>
          </a:xfrm>
          <a:prstGeom prst="rect">
            <a:avLst/>
          </a:prstGeom>
          <a:noFill/>
        </p:spPr>
        <p:txBody>
          <a:bodyPr wrap="none" rtlCol="0">
            <a:spAutoFit/>
          </a:bodyPr>
          <a:lstStyle/>
          <a:p>
            <a:r>
              <a:rPr lang="en-US" sz="2400" dirty="0"/>
              <a:t>model/</a:t>
            </a:r>
          </a:p>
          <a:p>
            <a:r>
              <a:rPr lang="en-US" sz="2400" dirty="0"/>
              <a:t>classifier</a:t>
            </a:r>
          </a:p>
        </p:txBody>
      </p:sp>
      <p:sp>
        <p:nvSpPr>
          <p:cNvPr id="32" name="Right Arrow 31"/>
          <p:cNvSpPr/>
          <p:nvPr/>
        </p:nvSpPr>
        <p:spPr>
          <a:xfrm>
            <a:off x="3412157" y="3499503"/>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326145" y="6032247"/>
            <a:ext cx="8533012" cy="461665"/>
          </a:xfrm>
          <a:prstGeom prst="rect">
            <a:avLst/>
          </a:prstGeom>
          <a:noFill/>
        </p:spPr>
        <p:txBody>
          <a:bodyPr wrap="square" rtlCol="0">
            <a:spAutoFit/>
          </a:bodyPr>
          <a:lstStyle/>
          <a:p>
            <a:r>
              <a:rPr lang="en-US" sz="2400" dirty="0"/>
              <a:t>The model can then classify a new example </a:t>
            </a:r>
            <a:r>
              <a:rPr lang="en-US" sz="2400" i="1" dirty="0">
                <a:solidFill>
                  <a:srgbClr val="FF6600"/>
                </a:solidFill>
              </a:rPr>
              <a:t>based on the features</a:t>
            </a:r>
            <a:endParaRPr lang="en-US" sz="2400" dirty="0">
              <a:solidFill>
                <a:srgbClr val="FF6600"/>
              </a:solidFill>
            </a:endParaRPr>
          </a:p>
        </p:txBody>
      </p:sp>
      <p:sp>
        <p:nvSpPr>
          <p:cNvPr id="19" name="Right Arrow 18"/>
          <p:cNvSpPr/>
          <p:nvPr/>
        </p:nvSpPr>
        <p:spPr>
          <a:xfrm>
            <a:off x="5815568" y="3499503"/>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rot="19287826">
            <a:off x="5639124" y="2625694"/>
            <a:ext cx="1194207" cy="523220"/>
          </a:xfrm>
          <a:prstGeom prst="rect">
            <a:avLst/>
          </a:prstGeom>
          <a:noFill/>
        </p:spPr>
        <p:txBody>
          <a:bodyPr wrap="none" rtlCol="0">
            <a:spAutoFit/>
          </a:bodyPr>
          <a:lstStyle/>
          <a:p>
            <a:r>
              <a:rPr lang="en-US" sz="2800" dirty="0"/>
              <a:t>predict</a:t>
            </a:r>
          </a:p>
        </p:txBody>
      </p:sp>
      <p:sp>
        <p:nvSpPr>
          <p:cNvPr id="4" name="TextBox 3"/>
          <p:cNvSpPr txBox="1"/>
          <p:nvPr/>
        </p:nvSpPr>
        <p:spPr>
          <a:xfrm>
            <a:off x="6738888" y="3149875"/>
            <a:ext cx="2012562" cy="1077218"/>
          </a:xfrm>
          <a:prstGeom prst="rect">
            <a:avLst/>
          </a:prstGeom>
          <a:noFill/>
        </p:spPr>
        <p:txBody>
          <a:bodyPr wrap="square" rtlCol="0">
            <a:spAutoFit/>
          </a:bodyPr>
          <a:lstStyle/>
          <a:p>
            <a:r>
              <a:rPr lang="en-US" sz="3200" dirty="0">
                <a:solidFill>
                  <a:srgbClr val="FF0000"/>
                </a:solidFill>
              </a:rPr>
              <a:t>Apple or banana?</a:t>
            </a:r>
          </a:p>
        </p:txBody>
      </p:sp>
    </p:spTree>
    <p:extLst>
      <p:ext uri="{BB962C8B-B14F-4D97-AF65-F5344CB8AC3E}">
        <p14:creationId xmlns:p14="http://schemas.microsoft.com/office/powerpoint/2010/main" val="315183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revisited</a:t>
            </a:r>
          </a:p>
        </p:txBody>
      </p:sp>
      <p:sp>
        <p:nvSpPr>
          <p:cNvPr id="10" name="TextBox 9"/>
          <p:cNvSpPr txBox="1"/>
          <p:nvPr/>
        </p:nvSpPr>
        <p:spPr>
          <a:xfrm>
            <a:off x="215684" y="3518083"/>
            <a:ext cx="2968381" cy="400110"/>
          </a:xfrm>
          <a:prstGeom prst="rect">
            <a:avLst/>
          </a:prstGeom>
          <a:noFill/>
        </p:spPr>
        <p:txBody>
          <a:bodyPr wrap="none" rtlCol="0">
            <a:spAutoFit/>
          </a:bodyPr>
          <a:lstStyle/>
          <a:p>
            <a:r>
              <a:rPr lang="en-US" sz="2000" dirty="0">
                <a:solidFill>
                  <a:srgbClr val="FF6600"/>
                </a:solidFill>
              </a:rPr>
              <a:t>red, round, no leaf, 4oz, …</a:t>
            </a:r>
          </a:p>
        </p:txBody>
      </p:sp>
      <p:sp>
        <p:nvSpPr>
          <p:cNvPr id="30" name="Oval 29"/>
          <p:cNvSpPr/>
          <p:nvPr/>
        </p:nvSpPr>
        <p:spPr>
          <a:xfrm>
            <a:off x="4145940" y="3120677"/>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p:cNvSpPr txBox="1"/>
          <p:nvPr/>
        </p:nvSpPr>
        <p:spPr>
          <a:xfrm>
            <a:off x="4357606" y="3354233"/>
            <a:ext cx="1239191" cy="830997"/>
          </a:xfrm>
          <a:prstGeom prst="rect">
            <a:avLst/>
          </a:prstGeom>
          <a:noFill/>
        </p:spPr>
        <p:txBody>
          <a:bodyPr wrap="none" rtlCol="0">
            <a:spAutoFit/>
          </a:bodyPr>
          <a:lstStyle/>
          <a:p>
            <a:r>
              <a:rPr lang="en-US" sz="2400" dirty="0"/>
              <a:t>model/</a:t>
            </a:r>
          </a:p>
          <a:p>
            <a:r>
              <a:rPr lang="en-US" sz="2400" dirty="0"/>
              <a:t>classifier</a:t>
            </a:r>
          </a:p>
        </p:txBody>
      </p:sp>
      <p:sp>
        <p:nvSpPr>
          <p:cNvPr id="32" name="Right Arrow 31"/>
          <p:cNvSpPr/>
          <p:nvPr/>
        </p:nvSpPr>
        <p:spPr>
          <a:xfrm>
            <a:off x="3412157" y="3499503"/>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326145" y="6032247"/>
            <a:ext cx="8533012" cy="461665"/>
          </a:xfrm>
          <a:prstGeom prst="rect">
            <a:avLst/>
          </a:prstGeom>
          <a:noFill/>
        </p:spPr>
        <p:txBody>
          <a:bodyPr wrap="square" rtlCol="0">
            <a:spAutoFit/>
          </a:bodyPr>
          <a:lstStyle/>
          <a:p>
            <a:r>
              <a:rPr lang="en-US" sz="2400" dirty="0"/>
              <a:t>The model can then classify a new example </a:t>
            </a:r>
            <a:r>
              <a:rPr lang="en-US" sz="2400" i="1" dirty="0">
                <a:solidFill>
                  <a:srgbClr val="FF6600"/>
                </a:solidFill>
              </a:rPr>
              <a:t>based on the features</a:t>
            </a:r>
            <a:endParaRPr lang="en-US" sz="2400" dirty="0">
              <a:solidFill>
                <a:srgbClr val="FF6600"/>
              </a:solidFill>
            </a:endParaRPr>
          </a:p>
        </p:txBody>
      </p:sp>
      <p:sp>
        <p:nvSpPr>
          <p:cNvPr id="19" name="Right Arrow 18"/>
          <p:cNvSpPr/>
          <p:nvPr/>
        </p:nvSpPr>
        <p:spPr>
          <a:xfrm>
            <a:off x="5815568" y="3499503"/>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rot="19287826">
            <a:off x="5639124" y="2625694"/>
            <a:ext cx="1194207" cy="523220"/>
          </a:xfrm>
          <a:prstGeom prst="rect">
            <a:avLst/>
          </a:prstGeom>
          <a:noFill/>
        </p:spPr>
        <p:txBody>
          <a:bodyPr wrap="none" rtlCol="0">
            <a:spAutoFit/>
          </a:bodyPr>
          <a:lstStyle/>
          <a:p>
            <a:r>
              <a:rPr lang="en-US" sz="2800" dirty="0"/>
              <a:t>predict</a:t>
            </a:r>
          </a:p>
        </p:txBody>
      </p:sp>
      <p:sp>
        <p:nvSpPr>
          <p:cNvPr id="4" name="TextBox 3"/>
          <p:cNvSpPr txBox="1"/>
          <p:nvPr/>
        </p:nvSpPr>
        <p:spPr>
          <a:xfrm>
            <a:off x="6846595" y="3442263"/>
            <a:ext cx="2012562" cy="584776"/>
          </a:xfrm>
          <a:prstGeom prst="rect">
            <a:avLst/>
          </a:prstGeom>
          <a:noFill/>
        </p:spPr>
        <p:txBody>
          <a:bodyPr wrap="square" rtlCol="0">
            <a:spAutoFit/>
          </a:bodyPr>
          <a:lstStyle/>
          <a:p>
            <a:r>
              <a:rPr lang="en-US" sz="3200" dirty="0">
                <a:solidFill>
                  <a:srgbClr val="008000"/>
                </a:solidFill>
              </a:rPr>
              <a:t>Apple</a:t>
            </a:r>
          </a:p>
        </p:txBody>
      </p:sp>
      <p:sp>
        <p:nvSpPr>
          <p:cNvPr id="3" name="TextBox 2"/>
          <p:cNvSpPr txBox="1"/>
          <p:nvPr/>
        </p:nvSpPr>
        <p:spPr>
          <a:xfrm>
            <a:off x="3781422" y="4876154"/>
            <a:ext cx="1602121" cy="830997"/>
          </a:xfrm>
          <a:prstGeom prst="rect">
            <a:avLst/>
          </a:prstGeom>
          <a:noFill/>
        </p:spPr>
        <p:txBody>
          <a:bodyPr wrap="none" rtlCol="0">
            <a:spAutoFit/>
          </a:bodyPr>
          <a:lstStyle/>
          <a:p>
            <a:r>
              <a:rPr lang="en-US" sz="4800" dirty="0">
                <a:solidFill>
                  <a:srgbClr val="FF0000"/>
                </a:solidFill>
              </a:rPr>
              <a:t>Why?</a:t>
            </a:r>
          </a:p>
        </p:txBody>
      </p:sp>
    </p:spTree>
    <p:extLst>
      <p:ext uri="{BB962C8B-B14F-4D97-AF65-F5344CB8AC3E}">
        <p14:creationId xmlns:p14="http://schemas.microsoft.com/office/powerpoint/2010/main" val="4039675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revisited</a:t>
            </a:r>
          </a:p>
        </p:txBody>
      </p:sp>
      <p:sp>
        <p:nvSpPr>
          <p:cNvPr id="10" name="TextBox 9"/>
          <p:cNvSpPr txBox="1"/>
          <p:nvPr/>
        </p:nvSpPr>
        <p:spPr>
          <a:xfrm>
            <a:off x="314245" y="2720087"/>
            <a:ext cx="2657048" cy="400110"/>
          </a:xfrm>
          <a:prstGeom prst="rect">
            <a:avLst/>
          </a:prstGeom>
          <a:noFill/>
        </p:spPr>
        <p:txBody>
          <a:bodyPr wrap="none" rtlCol="0">
            <a:spAutoFit/>
          </a:bodyPr>
          <a:lstStyle/>
          <a:p>
            <a:r>
              <a:rPr lang="en-US" sz="2000" dirty="0">
                <a:solidFill>
                  <a:srgbClr val="FF6600"/>
                </a:solidFill>
              </a:rPr>
              <a:t>red, round, leaf, 3oz, …</a:t>
            </a:r>
          </a:p>
        </p:txBody>
      </p:sp>
      <p:sp>
        <p:nvSpPr>
          <p:cNvPr id="24" name="TextBox 23"/>
          <p:cNvSpPr txBox="1"/>
          <p:nvPr/>
        </p:nvSpPr>
        <p:spPr>
          <a:xfrm>
            <a:off x="314245" y="3563237"/>
            <a:ext cx="3208956" cy="400110"/>
          </a:xfrm>
          <a:prstGeom prst="rect">
            <a:avLst/>
          </a:prstGeom>
          <a:noFill/>
        </p:spPr>
        <p:txBody>
          <a:bodyPr wrap="none" rtlCol="0">
            <a:spAutoFit/>
          </a:bodyPr>
          <a:lstStyle/>
          <a:p>
            <a:r>
              <a:rPr lang="en-US" sz="2000" dirty="0">
                <a:solidFill>
                  <a:srgbClr val="FF6600"/>
                </a:solidFill>
              </a:rPr>
              <a:t>green, round, no leaf, 4oz, …</a:t>
            </a:r>
          </a:p>
        </p:txBody>
      </p:sp>
      <p:sp>
        <p:nvSpPr>
          <p:cNvPr id="25" name="TextBox 24"/>
          <p:cNvSpPr txBox="1"/>
          <p:nvPr/>
        </p:nvSpPr>
        <p:spPr>
          <a:xfrm>
            <a:off x="314245" y="4472927"/>
            <a:ext cx="3354604" cy="400110"/>
          </a:xfrm>
          <a:prstGeom prst="rect">
            <a:avLst/>
          </a:prstGeom>
          <a:noFill/>
        </p:spPr>
        <p:txBody>
          <a:bodyPr wrap="none" rtlCol="0">
            <a:spAutoFit/>
          </a:bodyPr>
          <a:lstStyle/>
          <a:p>
            <a:r>
              <a:rPr lang="en-US" sz="2000" dirty="0">
                <a:solidFill>
                  <a:srgbClr val="FF6600"/>
                </a:solidFill>
              </a:rPr>
              <a:t>yellow, curved, no leaf, 4oz, …</a:t>
            </a:r>
          </a:p>
        </p:txBody>
      </p:sp>
      <p:sp>
        <p:nvSpPr>
          <p:cNvPr id="26" name="TextBox 25"/>
          <p:cNvSpPr txBox="1"/>
          <p:nvPr/>
        </p:nvSpPr>
        <p:spPr>
          <a:xfrm>
            <a:off x="314245" y="5497133"/>
            <a:ext cx="3317911" cy="400110"/>
          </a:xfrm>
          <a:prstGeom prst="rect">
            <a:avLst/>
          </a:prstGeom>
          <a:noFill/>
        </p:spPr>
        <p:txBody>
          <a:bodyPr wrap="none" rtlCol="0">
            <a:spAutoFit/>
          </a:bodyPr>
          <a:lstStyle/>
          <a:p>
            <a:r>
              <a:rPr lang="en-US" sz="2000" dirty="0">
                <a:solidFill>
                  <a:srgbClr val="FF6600"/>
                </a:solidFill>
              </a:rPr>
              <a:t>green, curved, no leaf, 5oz, …</a:t>
            </a:r>
          </a:p>
        </p:txBody>
      </p:sp>
      <p:sp>
        <p:nvSpPr>
          <p:cNvPr id="18" name="TextBox 17"/>
          <p:cNvSpPr txBox="1"/>
          <p:nvPr/>
        </p:nvSpPr>
        <p:spPr>
          <a:xfrm>
            <a:off x="3699266" y="2119217"/>
            <a:ext cx="813143" cy="461665"/>
          </a:xfrm>
          <a:prstGeom prst="rect">
            <a:avLst/>
          </a:prstGeom>
          <a:noFill/>
        </p:spPr>
        <p:txBody>
          <a:bodyPr wrap="none" rtlCol="0">
            <a:spAutoFit/>
          </a:bodyPr>
          <a:lstStyle/>
          <a:p>
            <a:r>
              <a:rPr lang="en-US" sz="2400" dirty="0">
                <a:solidFill>
                  <a:srgbClr val="008000"/>
                </a:solidFill>
              </a:rPr>
              <a:t>label</a:t>
            </a:r>
          </a:p>
        </p:txBody>
      </p:sp>
      <p:sp>
        <p:nvSpPr>
          <p:cNvPr id="21" name="TextBox 20"/>
          <p:cNvSpPr txBox="1"/>
          <p:nvPr/>
        </p:nvSpPr>
        <p:spPr>
          <a:xfrm>
            <a:off x="3699266" y="2770772"/>
            <a:ext cx="732780" cy="369332"/>
          </a:xfrm>
          <a:prstGeom prst="rect">
            <a:avLst/>
          </a:prstGeom>
          <a:noFill/>
        </p:spPr>
        <p:txBody>
          <a:bodyPr wrap="none" rtlCol="0">
            <a:spAutoFit/>
          </a:bodyPr>
          <a:lstStyle/>
          <a:p>
            <a:r>
              <a:rPr lang="en-US" dirty="0"/>
              <a:t>apple</a:t>
            </a:r>
            <a:endParaRPr lang="en-US" baseline="-25000" dirty="0"/>
          </a:p>
        </p:txBody>
      </p:sp>
      <p:sp>
        <p:nvSpPr>
          <p:cNvPr id="27" name="TextBox 26"/>
          <p:cNvSpPr txBox="1"/>
          <p:nvPr/>
        </p:nvSpPr>
        <p:spPr>
          <a:xfrm>
            <a:off x="3698045" y="3591127"/>
            <a:ext cx="732780" cy="369332"/>
          </a:xfrm>
          <a:prstGeom prst="rect">
            <a:avLst/>
          </a:prstGeom>
          <a:noFill/>
        </p:spPr>
        <p:txBody>
          <a:bodyPr wrap="none" rtlCol="0">
            <a:spAutoFit/>
          </a:bodyPr>
          <a:lstStyle/>
          <a:p>
            <a:r>
              <a:rPr lang="en-US" dirty="0"/>
              <a:t>apple</a:t>
            </a:r>
            <a:endParaRPr lang="en-US" baseline="-25000" dirty="0"/>
          </a:p>
        </p:txBody>
      </p:sp>
      <p:sp>
        <p:nvSpPr>
          <p:cNvPr id="28" name="TextBox 27"/>
          <p:cNvSpPr txBox="1"/>
          <p:nvPr/>
        </p:nvSpPr>
        <p:spPr>
          <a:xfrm>
            <a:off x="3698045" y="4555119"/>
            <a:ext cx="896324" cy="369332"/>
          </a:xfrm>
          <a:prstGeom prst="rect">
            <a:avLst/>
          </a:prstGeom>
          <a:noFill/>
        </p:spPr>
        <p:txBody>
          <a:bodyPr wrap="none" rtlCol="0">
            <a:spAutoFit/>
          </a:bodyPr>
          <a:lstStyle/>
          <a:p>
            <a:r>
              <a:rPr lang="en-US" dirty="0"/>
              <a:t>banana</a:t>
            </a:r>
            <a:endParaRPr lang="en-US" baseline="-25000" dirty="0"/>
          </a:p>
        </p:txBody>
      </p:sp>
      <p:sp>
        <p:nvSpPr>
          <p:cNvPr id="29" name="TextBox 28"/>
          <p:cNvSpPr txBox="1"/>
          <p:nvPr/>
        </p:nvSpPr>
        <p:spPr>
          <a:xfrm>
            <a:off x="3698045" y="5486806"/>
            <a:ext cx="896324" cy="369332"/>
          </a:xfrm>
          <a:prstGeom prst="rect">
            <a:avLst/>
          </a:prstGeom>
          <a:noFill/>
        </p:spPr>
        <p:txBody>
          <a:bodyPr wrap="none" rtlCol="0">
            <a:spAutoFit/>
          </a:bodyPr>
          <a:lstStyle/>
          <a:p>
            <a:r>
              <a:rPr lang="en-US" dirty="0"/>
              <a:t>banana</a:t>
            </a:r>
            <a:endParaRPr lang="en-US" baseline="-25000" dirty="0"/>
          </a:p>
        </p:txBody>
      </p:sp>
      <p:sp>
        <p:nvSpPr>
          <p:cNvPr id="3" name="TextBox 2"/>
          <p:cNvSpPr txBox="1"/>
          <p:nvPr/>
        </p:nvSpPr>
        <p:spPr>
          <a:xfrm>
            <a:off x="653938" y="2210663"/>
            <a:ext cx="1157488" cy="400110"/>
          </a:xfrm>
          <a:prstGeom prst="rect">
            <a:avLst/>
          </a:prstGeom>
          <a:noFill/>
        </p:spPr>
        <p:txBody>
          <a:bodyPr wrap="none" rtlCol="0">
            <a:spAutoFit/>
          </a:bodyPr>
          <a:lstStyle/>
          <a:p>
            <a:r>
              <a:rPr lang="en-US" sz="2000" dirty="0">
                <a:solidFill>
                  <a:srgbClr val="008000"/>
                </a:solidFill>
              </a:rPr>
              <a:t>examples</a:t>
            </a:r>
          </a:p>
        </p:txBody>
      </p:sp>
      <p:sp>
        <p:nvSpPr>
          <p:cNvPr id="4" name="TextBox 3"/>
          <p:cNvSpPr txBox="1"/>
          <p:nvPr/>
        </p:nvSpPr>
        <p:spPr>
          <a:xfrm>
            <a:off x="1518221" y="1620518"/>
            <a:ext cx="1825590" cy="461665"/>
          </a:xfrm>
          <a:prstGeom prst="rect">
            <a:avLst/>
          </a:prstGeom>
          <a:noFill/>
        </p:spPr>
        <p:txBody>
          <a:bodyPr wrap="none" rtlCol="0">
            <a:spAutoFit/>
          </a:bodyPr>
          <a:lstStyle/>
          <a:p>
            <a:r>
              <a:rPr lang="en-US" sz="2400" dirty="0"/>
              <a:t>Training data</a:t>
            </a:r>
          </a:p>
        </p:txBody>
      </p:sp>
      <p:sp>
        <p:nvSpPr>
          <p:cNvPr id="19" name="TextBox 18"/>
          <p:cNvSpPr txBox="1"/>
          <p:nvPr/>
        </p:nvSpPr>
        <p:spPr>
          <a:xfrm>
            <a:off x="5362500" y="3605389"/>
            <a:ext cx="2968381" cy="400110"/>
          </a:xfrm>
          <a:prstGeom prst="rect">
            <a:avLst/>
          </a:prstGeom>
          <a:noFill/>
        </p:spPr>
        <p:txBody>
          <a:bodyPr wrap="none" rtlCol="0">
            <a:spAutoFit/>
          </a:bodyPr>
          <a:lstStyle/>
          <a:p>
            <a:r>
              <a:rPr lang="en-US" sz="2000" dirty="0">
                <a:solidFill>
                  <a:srgbClr val="FF6600"/>
                </a:solidFill>
              </a:rPr>
              <a:t>red, round, no leaf, 4oz, …</a:t>
            </a:r>
          </a:p>
        </p:txBody>
      </p:sp>
      <p:sp>
        <p:nvSpPr>
          <p:cNvPr id="5" name="TextBox 4"/>
          <p:cNvSpPr txBox="1"/>
          <p:nvPr/>
        </p:nvSpPr>
        <p:spPr>
          <a:xfrm>
            <a:off x="8286146" y="3401627"/>
            <a:ext cx="527007" cy="830997"/>
          </a:xfrm>
          <a:prstGeom prst="rect">
            <a:avLst/>
          </a:prstGeom>
          <a:noFill/>
        </p:spPr>
        <p:txBody>
          <a:bodyPr wrap="none" rtlCol="0">
            <a:spAutoFit/>
          </a:bodyPr>
          <a:lstStyle/>
          <a:p>
            <a:r>
              <a:rPr lang="en-US" sz="4800" dirty="0">
                <a:solidFill>
                  <a:srgbClr val="FF0000"/>
                </a:solidFill>
                <a:latin typeface="Arial"/>
                <a:cs typeface="Arial"/>
              </a:rPr>
              <a:t>?</a:t>
            </a:r>
          </a:p>
        </p:txBody>
      </p:sp>
      <p:sp>
        <p:nvSpPr>
          <p:cNvPr id="22" name="TextBox 21"/>
          <p:cNvSpPr txBox="1"/>
          <p:nvPr/>
        </p:nvSpPr>
        <p:spPr>
          <a:xfrm>
            <a:off x="6181491" y="1620518"/>
            <a:ext cx="1059304" cy="461665"/>
          </a:xfrm>
          <a:prstGeom prst="rect">
            <a:avLst/>
          </a:prstGeom>
          <a:noFill/>
        </p:spPr>
        <p:txBody>
          <a:bodyPr wrap="none" rtlCol="0">
            <a:spAutoFit/>
          </a:bodyPr>
          <a:lstStyle/>
          <a:p>
            <a:r>
              <a:rPr lang="en-US" sz="2400" dirty="0"/>
              <a:t>Test set</a:t>
            </a:r>
          </a:p>
        </p:txBody>
      </p:sp>
    </p:spTree>
    <p:extLst>
      <p:ext uri="{BB962C8B-B14F-4D97-AF65-F5344CB8AC3E}">
        <p14:creationId xmlns:p14="http://schemas.microsoft.com/office/powerpoint/2010/main" val="1636734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revisited</a:t>
            </a:r>
          </a:p>
        </p:txBody>
      </p:sp>
      <p:sp>
        <p:nvSpPr>
          <p:cNvPr id="10" name="TextBox 9"/>
          <p:cNvSpPr txBox="1"/>
          <p:nvPr/>
        </p:nvSpPr>
        <p:spPr>
          <a:xfrm>
            <a:off x="314245" y="2720087"/>
            <a:ext cx="2657048" cy="400110"/>
          </a:xfrm>
          <a:prstGeom prst="rect">
            <a:avLst/>
          </a:prstGeom>
          <a:noFill/>
        </p:spPr>
        <p:txBody>
          <a:bodyPr wrap="none" rtlCol="0">
            <a:spAutoFit/>
          </a:bodyPr>
          <a:lstStyle/>
          <a:p>
            <a:r>
              <a:rPr lang="en-US" sz="2000" dirty="0">
                <a:solidFill>
                  <a:srgbClr val="FF6600"/>
                </a:solidFill>
              </a:rPr>
              <a:t>red, round, leaf, 3oz, …</a:t>
            </a:r>
          </a:p>
        </p:txBody>
      </p:sp>
      <p:sp>
        <p:nvSpPr>
          <p:cNvPr id="24" name="TextBox 23"/>
          <p:cNvSpPr txBox="1"/>
          <p:nvPr/>
        </p:nvSpPr>
        <p:spPr>
          <a:xfrm>
            <a:off x="314245" y="3563237"/>
            <a:ext cx="3208956" cy="400110"/>
          </a:xfrm>
          <a:prstGeom prst="rect">
            <a:avLst/>
          </a:prstGeom>
          <a:noFill/>
        </p:spPr>
        <p:txBody>
          <a:bodyPr wrap="none" rtlCol="0">
            <a:spAutoFit/>
          </a:bodyPr>
          <a:lstStyle/>
          <a:p>
            <a:r>
              <a:rPr lang="en-US" sz="2000" dirty="0">
                <a:solidFill>
                  <a:srgbClr val="FF6600"/>
                </a:solidFill>
              </a:rPr>
              <a:t>green, round, no leaf, 4oz, …</a:t>
            </a:r>
          </a:p>
        </p:txBody>
      </p:sp>
      <p:sp>
        <p:nvSpPr>
          <p:cNvPr id="25" name="TextBox 24"/>
          <p:cNvSpPr txBox="1"/>
          <p:nvPr/>
        </p:nvSpPr>
        <p:spPr>
          <a:xfrm>
            <a:off x="314245" y="4472927"/>
            <a:ext cx="3354604" cy="400110"/>
          </a:xfrm>
          <a:prstGeom prst="rect">
            <a:avLst/>
          </a:prstGeom>
          <a:noFill/>
        </p:spPr>
        <p:txBody>
          <a:bodyPr wrap="none" rtlCol="0">
            <a:spAutoFit/>
          </a:bodyPr>
          <a:lstStyle/>
          <a:p>
            <a:r>
              <a:rPr lang="en-US" sz="2000" dirty="0">
                <a:solidFill>
                  <a:srgbClr val="FF6600"/>
                </a:solidFill>
              </a:rPr>
              <a:t>yellow, curved, no leaf, 4oz, …</a:t>
            </a:r>
          </a:p>
        </p:txBody>
      </p:sp>
      <p:sp>
        <p:nvSpPr>
          <p:cNvPr id="26" name="TextBox 25"/>
          <p:cNvSpPr txBox="1"/>
          <p:nvPr/>
        </p:nvSpPr>
        <p:spPr>
          <a:xfrm>
            <a:off x="314245" y="5497133"/>
            <a:ext cx="3317911" cy="400110"/>
          </a:xfrm>
          <a:prstGeom prst="rect">
            <a:avLst/>
          </a:prstGeom>
          <a:noFill/>
        </p:spPr>
        <p:txBody>
          <a:bodyPr wrap="none" rtlCol="0">
            <a:spAutoFit/>
          </a:bodyPr>
          <a:lstStyle/>
          <a:p>
            <a:r>
              <a:rPr lang="en-US" sz="2000" dirty="0">
                <a:solidFill>
                  <a:srgbClr val="FF6600"/>
                </a:solidFill>
              </a:rPr>
              <a:t>green, curved, no leaf, 5oz, …</a:t>
            </a:r>
          </a:p>
        </p:txBody>
      </p:sp>
      <p:sp>
        <p:nvSpPr>
          <p:cNvPr id="18" name="TextBox 17"/>
          <p:cNvSpPr txBox="1"/>
          <p:nvPr/>
        </p:nvSpPr>
        <p:spPr>
          <a:xfrm>
            <a:off x="3699266" y="2119217"/>
            <a:ext cx="813143" cy="461665"/>
          </a:xfrm>
          <a:prstGeom prst="rect">
            <a:avLst/>
          </a:prstGeom>
          <a:noFill/>
        </p:spPr>
        <p:txBody>
          <a:bodyPr wrap="none" rtlCol="0">
            <a:spAutoFit/>
          </a:bodyPr>
          <a:lstStyle/>
          <a:p>
            <a:r>
              <a:rPr lang="en-US" sz="2400" dirty="0">
                <a:solidFill>
                  <a:srgbClr val="008000"/>
                </a:solidFill>
              </a:rPr>
              <a:t>label</a:t>
            </a:r>
          </a:p>
        </p:txBody>
      </p:sp>
      <p:sp>
        <p:nvSpPr>
          <p:cNvPr id="21" name="TextBox 20"/>
          <p:cNvSpPr txBox="1"/>
          <p:nvPr/>
        </p:nvSpPr>
        <p:spPr>
          <a:xfrm>
            <a:off x="3699266" y="2770772"/>
            <a:ext cx="732780" cy="369332"/>
          </a:xfrm>
          <a:prstGeom prst="rect">
            <a:avLst/>
          </a:prstGeom>
          <a:noFill/>
        </p:spPr>
        <p:txBody>
          <a:bodyPr wrap="none" rtlCol="0">
            <a:spAutoFit/>
          </a:bodyPr>
          <a:lstStyle/>
          <a:p>
            <a:r>
              <a:rPr lang="en-US" dirty="0"/>
              <a:t>apple</a:t>
            </a:r>
            <a:endParaRPr lang="en-US" baseline="-25000" dirty="0"/>
          </a:p>
        </p:txBody>
      </p:sp>
      <p:sp>
        <p:nvSpPr>
          <p:cNvPr id="27" name="TextBox 26"/>
          <p:cNvSpPr txBox="1"/>
          <p:nvPr/>
        </p:nvSpPr>
        <p:spPr>
          <a:xfrm>
            <a:off x="3698045" y="3591127"/>
            <a:ext cx="732780" cy="369332"/>
          </a:xfrm>
          <a:prstGeom prst="rect">
            <a:avLst/>
          </a:prstGeom>
          <a:noFill/>
        </p:spPr>
        <p:txBody>
          <a:bodyPr wrap="none" rtlCol="0">
            <a:spAutoFit/>
          </a:bodyPr>
          <a:lstStyle/>
          <a:p>
            <a:r>
              <a:rPr lang="en-US" dirty="0"/>
              <a:t>apple</a:t>
            </a:r>
            <a:endParaRPr lang="en-US" baseline="-25000" dirty="0"/>
          </a:p>
        </p:txBody>
      </p:sp>
      <p:sp>
        <p:nvSpPr>
          <p:cNvPr id="28" name="TextBox 27"/>
          <p:cNvSpPr txBox="1"/>
          <p:nvPr/>
        </p:nvSpPr>
        <p:spPr>
          <a:xfrm>
            <a:off x="3698045" y="4555119"/>
            <a:ext cx="896324" cy="369332"/>
          </a:xfrm>
          <a:prstGeom prst="rect">
            <a:avLst/>
          </a:prstGeom>
          <a:noFill/>
        </p:spPr>
        <p:txBody>
          <a:bodyPr wrap="none" rtlCol="0">
            <a:spAutoFit/>
          </a:bodyPr>
          <a:lstStyle/>
          <a:p>
            <a:r>
              <a:rPr lang="en-US" dirty="0"/>
              <a:t>banana</a:t>
            </a:r>
            <a:endParaRPr lang="en-US" baseline="-25000" dirty="0"/>
          </a:p>
        </p:txBody>
      </p:sp>
      <p:sp>
        <p:nvSpPr>
          <p:cNvPr id="29" name="TextBox 28"/>
          <p:cNvSpPr txBox="1"/>
          <p:nvPr/>
        </p:nvSpPr>
        <p:spPr>
          <a:xfrm>
            <a:off x="3698045" y="5486806"/>
            <a:ext cx="896324" cy="369332"/>
          </a:xfrm>
          <a:prstGeom prst="rect">
            <a:avLst/>
          </a:prstGeom>
          <a:noFill/>
        </p:spPr>
        <p:txBody>
          <a:bodyPr wrap="none" rtlCol="0">
            <a:spAutoFit/>
          </a:bodyPr>
          <a:lstStyle/>
          <a:p>
            <a:r>
              <a:rPr lang="en-US" dirty="0"/>
              <a:t>banana</a:t>
            </a:r>
            <a:endParaRPr lang="en-US" baseline="-25000" dirty="0"/>
          </a:p>
        </p:txBody>
      </p:sp>
      <p:sp>
        <p:nvSpPr>
          <p:cNvPr id="3" name="TextBox 2"/>
          <p:cNvSpPr txBox="1"/>
          <p:nvPr/>
        </p:nvSpPr>
        <p:spPr>
          <a:xfrm>
            <a:off x="653938" y="2210663"/>
            <a:ext cx="1157488" cy="400110"/>
          </a:xfrm>
          <a:prstGeom prst="rect">
            <a:avLst/>
          </a:prstGeom>
          <a:noFill/>
        </p:spPr>
        <p:txBody>
          <a:bodyPr wrap="none" rtlCol="0">
            <a:spAutoFit/>
          </a:bodyPr>
          <a:lstStyle/>
          <a:p>
            <a:r>
              <a:rPr lang="en-US" sz="2000" dirty="0">
                <a:solidFill>
                  <a:srgbClr val="008000"/>
                </a:solidFill>
              </a:rPr>
              <a:t>examples</a:t>
            </a:r>
          </a:p>
        </p:txBody>
      </p:sp>
      <p:sp>
        <p:nvSpPr>
          <p:cNvPr id="4" name="TextBox 3"/>
          <p:cNvSpPr txBox="1"/>
          <p:nvPr/>
        </p:nvSpPr>
        <p:spPr>
          <a:xfrm>
            <a:off x="1518221" y="1620518"/>
            <a:ext cx="1825590" cy="461665"/>
          </a:xfrm>
          <a:prstGeom prst="rect">
            <a:avLst/>
          </a:prstGeom>
          <a:noFill/>
        </p:spPr>
        <p:txBody>
          <a:bodyPr wrap="none" rtlCol="0">
            <a:spAutoFit/>
          </a:bodyPr>
          <a:lstStyle/>
          <a:p>
            <a:r>
              <a:rPr lang="en-US" sz="2400" dirty="0"/>
              <a:t>Training data</a:t>
            </a:r>
          </a:p>
        </p:txBody>
      </p:sp>
      <p:sp>
        <p:nvSpPr>
          <p:cNvPr id="19" name="TextBox 18"/>
          <p:cNvSpPr txBox="1"/>
          <p:nvPr/>
        </p:nvSpPr>
        <p:spPr>
          <a:xfrm>
            <a:off x="5362500" y="3605389"/>
            <a:ext cx="2968381" cy="400110"/>
          </a:xfrm>
          <a:prstGeom prst="rect">
            <a:avLst/>
          </a:prstGeom>
          <a:noFill/>
        </p:spPr>
        <p:txBody>
          <a:bodyPr wrap="none" rtlCol="0">
            <a:spAutoFit/>
          </a:bodyPr>
          <a:lstStyle/>
          <a:p>
            <a:r>
              <a:rPr lang="en-US" sz="2000" dirty="0">
                <a:solidFill>
                  <a:srgbClr val="FF6600"/>
                </a:solidFill>
              </a:rPr>
              <a:t>red, round, no leaf, 4oz, …</a:t>
            </a:r>
          </a:p>
        </p:txBody>
      </p:sp>
      <p:sp>
        <p:nvSpPr>
          <p:cNvPr id="5" name="TextBox 4"/>
          <p:cNvSpPr txBox="1"/>
          <p:nvPr/>
        </p:nvSpPr>
        <p:spPr>
          <a:xfrm>
            <a:off x="8286146" y="3401627"/>
            <a:ext cx="527007" cy="830997"/>
          </a:xfrm>
          <a:prstGeom prst="rect">
            <a:avLst/>
          </a:prstGeom>
          <a:noFill/>
        </p:spPr>
        <p:txBody>
          <a:bodyPr wrap="none" rtlCol="0">
            <a:spAutoFit/>
          </a:bodyPr>
          <a:lstStyle/>
          <a:p>
            <a:r>
              <a:rPr lang="en-US" sz="4800" dirty="0">
                <a:solidFill>
                  <a:srgbClr val="FF0000"/>
                </a:solidFill>
                <a:latin typeface="Arial"/>
                <a:cs typeface="Arial"/>
              </a:rPr>
              <a:t>?</a:t>
            </a:r>
          </a:p>
        </p:txBody>
      </p:sp>
      <p:sp>
        <p:nvSpPr>
          <p:cNvPr id="6" name="Rectangle 5"/>
          <p:cNvSpPr/>
          <p:nvPr/>
        </p:nvSpPr>
        <p:spPr>
          <a:xfrm>
            <a:off x="314245" y="2770772"/>
            <a:ext cx="1203976" cy="349425"/>
          </a:xfrm>
          <a:prstGeom prst="rect">
            <a:avLst/>
          </a:prstGeom>
          <a:solidFill>
            <a:srgbClr val="FFFF00">
              <a:alpha val="37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1781915" y="3592391"/>
            <a:ext cx="1342118" cy="368068"/>
          </a:xfrm>
          <a:prstGeom prst="rect">
            <a:avLst/>
          </a:prstGeom>
          <a:solidFill>
            <a:srgbClr val="FFFF00">
              <a:alpha val="37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4700650" y="4569718"/>
            <a:ext cx="4510870" cy="954107"/>
          </a:xfrm>
          <a:prstGeom prst="rect">
            <a:avLst/>
          </a:prstGeom>
          <a:noFill/>
        </p:spPr>
        <p:txBody>
          <a:bodyPr wrap="square" rtlCol="0">
            <a:spAutoFit/>
          </a:bodyPr>
          <a:lstStyle/>
          <a:p>
            <a:r>
              <a:rPr lang="en-US" sz="2800" dirty="0">
                <a:solidFill>
                  <a:srgbClr val="008000"/>
                </a:solidFill>
              </a:rPr>
              <a:t>Learning is about </a:t>
            </a:r>
            <a:r>
              <a:rPr lang="en-US" sz="2800" b="1" i="1" dirty="0">
                <a:solidFill>
                  <a:srgbClr val="008000"/>
                </a:solidFill>
              </a:rPr>
              <a:t>generalizing</a:t>
            </a:r>
            <a:r>
              <a:rPr lang="en-US" sz="2800" dirty="0">
                <a:solidFill>
                  <a:srgbClr val="008000"/>
                </a:solidFill>
              </a:rPr>
              <a:t> from the training data</a:t>
            </a:r>
          </a:p>
        </p:txBody>
      </p:sp>
      <p:sp>
        <p:nvSpPr>
          <p:cNvPr id="20" name="TextBox 19"/>
          <p:cNvSpPr txBox="1"/>
          <p:nvPr/>
        </p:nvSpPr>
        <p:spPr>
          <a:xfrm>
            <a:off x="6181491" y="1620518"/>
            <a:ext cx="1059304" cy="461665"/>
          </a:xfrm>
          <a:prstGeom prst="rect">
            <a:avLst/>
          </a:prstGeom>
          <a:noFill/>
        </p:spPr>
        <p:txBody>
          <a:bodyPr wrap="none" rtlCol="0">
            <a:spAutoFit/>
          </a:bodyPr>
          <a:lstStyle/>
          <a:p>
            <a:r>
              <a:rPr lang="en-US" sz="2400" dirty="0"/>
              <a:t>Test set</a:t>
            </a:r>
          </a:p>
        </p:txBody>
      </p:sp>
      <p:sp>
        <p:nvSpPr>
          <p:cNvPr id="8" name="TextBox 7"/>
          <p:cNvSpPr txBox="1"/>
          <p:nvPr/>
        </p:nvSpPr>
        <p:spPr>
          <a:xfrm>
            <a:off x="4700649" y="5649915"/>
            <a:ext cx="4341165" cy="954107"/>
          </a:xfrm>
          <a:prstGeom prst="rect">
            <a:avLst/>
          </a:prstGeom>
          <a:noFill/>
        </p:spPr>
        <p:txBody>
          <a:bodyPr wrap="square" rtlCol="0">
            <a:spAutoFit/>
          </a:bodyPr>
          <a:lstStyle/>
          <a:p>
            <a:r>
              <a:rPr lang="en-US" sz="2800" dirty="0">
                <a:solidFill>
                  <a:srgbClr val="FF0000"/>
                </a:solidFill>
              </a:rPr>
              <a:t>What does this assume about the training and test set?</a:t>
            </a:r>
          </a:p>
        </p:txBody>
      </p:sp>
    </p:spTree>
    <p:extLst>
      <p:ext uri="{BB962C8B-B14F-4D97-AF65-F5344CB8AC3E}">
        <p14:creationId xmlns:p14="http://schemas.microsoft.com/office/powerpoint/2010/main" val="311191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predicts future</a:t>
            </a:r>
          </a:p>
        </p:txBody>
      </p:sp>
      <p:pic>
        <p:nvPicPr>
          <p:cNvPr id="4" name="Picture 3"/>
          <p:cNvPicPr>
            <a:picLocks noChangeAspect="1"/>
          </p:cNvPicPr>
          <p:nvPr/>
        </p:nvPicPr>
        <p:blipFill>
          <a:blip r:embed="rId2"/>
          <a:stretch>
            <a:fillRect/>
          </a:stretch>
        </p:blipFill>
        <p:spPr>
          <a:xfrm>
            <a:off x="598969" y="2681101"/>
            <a:ext cx="1146630" cy="1124147"/>
          </a:xfrm>
          <a:prstGeom prst="rect">
            <a:avLst/>
          </a:prstGeom>
        </p:spPr>
      </p:pic>
      <p:pic>
        <p:nvPicPr>
          <p:cNvPr id="5" name="Picture 4"/>
          <p:cNvPicPr>
            <a:picLocks noChangeAspect="1"/>
          </p:cNvPicPr>
          <p:nvPr/>
        </p:nvPicPr>
        <p:blipFill>
          <a:blip r:embed="rId3"/>
          <a:stretch>
            <a:fillRect/>
          </a:stretch>
        </p:blipFill>
        <p:spPr>
          <a:xfrm>
            <a:off x="1745599" y="3377168"/>
            <a:ext cx="887704" cy="894429"/>
          </a:xfrm>
          <a:prstGeom prst="rect">
            <a:avLst/>
          </a:prstGeom>
        </p:spPr>
      </p:pic>
      <p:pic>
        <p:nvPicPr>
          <p:cNvPr id="6" name="Picture 5"/>
          <p:cNvPicPr>
            <a:picLocks noChangeAspect="1"/>
          </p:cNvPicPr>
          <p:nvPr/>
        </p:nvPicPr>
        <p:blipFill>
          <a:blip r:embed="rId4"/>
          <a:stretch>
            <a:fillRect/>
          </a:stretch>
        </p:blipFill>
        <p:spPr>
          <a:xfrm>
            <a:off x="985111" y="4367519"/>
            <a:ext cx="1103502" cy="649119"/>
          </a:xfrm>
          <a:prstGeom prst="rect">
            <a:avLst/>
          </a:prstGeom>
        </p:spPr>
      </p:pic>
      <p:pic>
        <p:nvPicPr>
          <p:cNvPr id="7" name="Picture 6"/>
          <p:cNvPicPr>
            <a:picLocks noChangeAspect="1"/>
          </p:cNvPicPr>
          <p:nvPr/>
        </p:nvPicPr>
        <p:blipFill>
          <a:blip r:embed="rId5"/>
          <a:stretch>
            <a:fillRect/>
          </a:stretch>
        </p:blipFill>
        <p:spPr>
          <a:xfrm>
            <a:off x="2313577" y="4668450"/>
            <a:ext cx="1220008" cy="696376"/>
          </a:xfrm>
          <a:prstGeom prst="rect">
            <a:avLst/>
          </a:prstGeom>
        </p:spPr>
      </p:pic>
      <p:sp>
        <p:nvSpPr>
          <p:cNvPr id="10" name="TextBox 9"/>
          <p:cNvSpPr txBox="1"/>
          <p:nvPr/>
        </p:nvSpPr>
        <p:spPr>
          <a:xfrm>
            <a:off x="1707995" y="1620518"/>
            <a:ext cx="1825590" cy="461665"/>
          </a:xfrm>
          <a:prstGeom prst="rect">
            <a:avLst/>
          </a:prstGeom>
          <a:noFill/>
        </p:spPr>
        <p:txBody>
          <a:bodyPr wrap="none" rtlCol="0">
            <a:spAutoFit/>
          </a:bodyPr>
          <a:lstStyle/>
          <a:p>
            <a:r>
              <a:rPr lang="en-US" sz="2400" dirty="0"/>
              <a:t>Training data</a:t>
            </a:r>
          </a:p>
        </p:txBody>
      </p:sp>
      <p:sp>
        <p:nvSpPr>
          <p:cNvPr id="11" name="TextBox 10"/>
          <p:cNvSpPr txBox="1"/>
          <p:nvPr/>
        </p:nvSpPr>
        <p:spPr>
          <a:xfrm>
            <a:off x="6181491" y="1620518"/>
            <a:ext cx="1059304" cy="461665"/>
          </a:xfrm>
          <a:prstGeom prst="rect">
            <a:avLst/>
          </a:prstGeom>
          <a:noFill/>
        </p:spPr>
        <p:txBody>
          <a:bodyPr wrap="none" rtlCol="0">
            <a:spAutoFit/>
          </a:bodyPr>
          <a:lstStyle/>
          <a:p>
            <a:r>
              <a:rPr lang="en-US" sz="2400" dirty="0"/>
              <a:t>Test set</a:t>
            </a:r>
          </a:p>
        </p:txBody>
      </p:sp>
      <p:pic>
        <p:nvPicPr>
          <p:cNvPr id="12" name="Picture 11"/>
          <p:cNvPicPr>
            <a:picLocks noChangeAspect="1"/>
          </p:cNvPicPr>
          <p:nvPr/>
        </p:nvPicPr>
        <p:blipFill>
          <a:blip r:embed="rId2"/>
          <a:stretch>
            <a:fillRect/>
          </a:stretch>
        </p:blipFill>
        <p:spPr>
          <a:xfrm>
            <a:off x="2241625" y="2184382"/>
            <a:ext cx="1146630" cy="1124147"/>
          </a:xfrm>
          <a:prstGeom prst="rect">
            <a:avLst/>
          </a:prstGeom>
        </p:spPr>
      </p:pic>
      <p:pic>
        <p:nvPicPr>
          <p:cNvPr id="13" name="Picture 12"/>
          <p:cNvPicPr>
            <a:picLocks noChangeAspect="1"/>
          </p:cNvPicPr>
          <p:nvPr/>
        </p:nvPicPr>
        <p:blipFill>
          <a:blip r:embed="rId3"/>
          <a:stretch>
            <a:fillRect/>
          </a:stretch>
        </p:blipFill>
        <p:spPr>
          <a:xfrm>
            <a:off x="3388255" y="2880449"/>
            <a:ext cx="887704" cy="894429"/>
          </a:xfrm>
          <a:prstGeom prst="rect">
            <a:avLst/>
          </a:prstGeom>
        </p:spPr>
      </p:pic>
      <p:pic>
        <p:nvPicPr>
          <p:cNvPr id="14" name="Picture 13"/>
          <p:cNvPicPr>
            <a:picLocks noChangeAspect="1"/>
          </p:cNvPicPr>
          <p:nvPr/>
        </p:nvPicPr>
        <p:blipFill>
          <a:blip r:embed="rId4"/>
          <a:stretch>
            <a:fillRect/>
          </a:stretch>
        </p:blipFill>
        <p:spPr>
          <a:xfrm>
            <a:off x="2627767" y="3870800"/>
            <a:ext cx="1103502" cy="649119"/>
          </a:xfrm>
          <a:prstGeom prst="rect">
            <a:avLst/>
          </a:prstGeom>
        </p:spPr>
      </p:pic>
      <p:pic>
        <p:nvPicPr>
          <p:cNvPr id="15" name="Picture 14"/>
          <p:cNvPicPr>
            <a:picLocks noChangeAspect="1"/>
          </p:cNvPicPr>
          <p:nvPr/>
        </p:nvPicPr>
        <p:blipFill>
          <a:blip r:embed="rId4"/>
          <a:stretch>
            <a:fillRect/>
          </a:stretch>
        </p:blipFill>
        <p:spPr>
          <a:xfrm>
            <a:off x="985111" y="5373761"/>
            <a:ext cx="1103502" cy="649119"/>
          </a:xfrm>
          <a:prstGeom prst="rect">
            <a:avLst/>
          </a:prstGeom>
        </p:spPr>
      </p:pic>
      <p:pic>
        <p:nvPicPr>
          <p:cNvPr id="16" name="Picture 15"/>
          <p:cNvPicPr>
            <a:picLocks noChangeAspect="1"/>
          </p:cNvPicPr>
          <p:nvPr/>
        </p:nvPicPr>
        <p:blipFill>
          <a:blip r:embed="rId5"/>
          <a:stretch>
            <a:fillRect/>
          </a:stretch>
        </p:blipFill>
        <p:spPr>
          <a:xfrm>
            <a:off x="2627767" y="5373761"/>
            <a:ext cx="1220008" cy="696376"/>
          </a:xfrm>
          <a:prstGeom prst="rect">
            <a:avLst/>
          </a:prstGeom>
        </p:spPr>
      </p:pic>
      <p:pic>
        <p:nvPicPr>
          <p:cNvPr id="17" name="Picture 16"/>
          <p:cNvPicPr>
            <a:picLocks noChangeAspect="1"/>
          </p:cNvPicPr>
          <p:nvPr/>
        </p:nvPicPr>
        <p:blipFill>
          <a:blip r:embed="rId2"/>
          <a:stretch>
            <a:fillRect/>
          </a:stretch>
        </p:blipFill>
        <p:spPr>
          <a:xfrm>
            <a:off x="6094165" y="2631711"/>
            <a:ext cx="1146630" cy="1124147"/>
          </a:xfrm>
          <a:prstGeom prst="rect">
            <a:avLst/>
          </a:prstGeom>
        </p:spPr>
      </p:pic>
      <p:pic>
        <p:nvPicPr>
          <p:cNvPr id="18" name="Picture 17"/>
          <p:cNvPicPr>
            <a:picLocks noChangeAspect="1"/>
          </p:cNvPicPr>
          <p:nvPr/>
        </p:nvPicPr>
        <p:blipFill>
          <a:blip r:embed="rId3"/>
          <a:stretch>
            <a:fillRect/>
          </a:stretch>
        </p:blipFill>
        <p:spPr>
          <a:xfrm>
            <a:off x="7240795" y="3327778"/>
            <a:ext cx="887704" cy="894429"/>
          </a:xfrm>
          <a:prstGeom prst="rect">
            <a:avLst/>
          </a:prstGeom>
        </p:spPr>
      </p:pic>
      <p:pic>
        <p:nvPicPr>
          <p:cNvPr id="19" name="Picture 18"/>
          <p:cNvPicPr>
            <a:picLocks noChangeAspect="1"/>
          </p:cNvPicPr>
          <p:nvPr/>
        </p:nvPicPr>
        <p:blipFill>
          <a:blip r:embed="rId4"/>
          <a:stretch>
            <a:fillRect/>
          </a:stretch>
        </p:blipFill>
        <p:spPr>
          <a:xfrm>
            <a:off x="6480307" y="4318129"/>
            <a:ext cx="1103502" cy="649119"/>
          </a:xfrm>
          <a:prstGeom prst="rect">
            <a:avLst/>
          </a:prstGeom>
        </p:spPr>
      </p:pic>
    </p:spTree>
    <p:extLst>
      <p:ext uri="{BB962C8B-B14F-4D97-AF65-F5344CB8AC3E}">
        <p14:creationId xmlns:p14="http://schemas.microsoft.com/office/powerpoint/2010/main" val="159721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708602" y="1924570"/>
            <a:ext cx="8057446" cy="1200328"/>
          </a:xfrm>
          <a:prstGeom prst="rect">
            <a:avLst/>
          </a:prstGeom>
        </p:spPr>
        <p:txBody>
          <a:bodyPr wrap="square">
            <a:spAutoFit/>
          </a:bodyPr>
          <a:lstStyle/>
          <a:p>
            <a:r>
              <a:rPr lang="en-US" sz="2400" dirty="0"/>
              <a:t>Machine learning is a subfield of computer science that evolved from the study of pattern recognition and computational learning theory in artificial intelligence.</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predicts future</a:t>
            </a:r>
          </a:p>
        </p:txBody>
      </p:sp>
      <p:pic>
        <p:nvPicPr>
          <p:cNvPr id="5" name="Picture 4"/>
          <p:cNvPicPr>
            <a:picLocks noChangeAspect="1"/>
          </p:cNvPicPr>
          <p:nvPr/>
        </p:nvPicPr>
        <p:blipFill>
          <a:blip r:embed="rId2"/>
          <a:stretch>
            <a:fillRect/>
          </a:stretch>
        </p:blipFill>
        <p:spPr>
          <a:xfrm>
            <a:off x="1264143" y="2184496"/>
            <a:ext cx="887704" cy="894429"/>
          </a:xfrm>
          <a:prstGeom prst="rect">
            <a:avLst/>
          </a:prstGeom>
        </p:spPr>
      </p:pic>
      <p:pic>
        <p:nvPicPr>
          <p:cNvPr id="6" name="Picture 5"/>
          <p:cNvPicPr>
            <a:picLocks noChangeAspect="1"/>
          </p:cNvPicPr>
          <p:nvPr/>
        </p:nvPicPr>
        <p:blipFill>
          <a:blip r:embed="rId3"/>
          <a:stretch>
            <a:fillRect/>
          </a:stretch>
        </p:blipFill>
        <p:spPr>
          <a:xfrm>
            <a:off x="1264143" y="3538039"/>
            <a:ext cx="1103502" cy="649119"/>
          </a:xfrm>
          <a:prstGeom prst="rect">
            <a:avLst/>
          </a:prstGeom>
        </p:spPr>
      </p:pic>
      <p:pic>
        <p:nvPicPr>
          <p:cNvPr id="7" name="Picture 6"/>
          <p:cNvPicPr>
            <a:picLocks noChangeAspect="1"/>
          </p:cNvPicPr>
          <p:nvPr/>
        </p:nvPicPr>
        <p:blipFill>
          <a:blip r:embed="rId4"/>
          <a:stretch>
            <a:fillRect/>
          </a:stretch>
        </p:blipFill>
        <p:spPr>
          <a:xfrm>
            <a:off x="6731987" y="2239660"/>
            <a:ext cx="1220008" cy="696376"/>
          </a:xfrm>
          <a:prstGeom prst="rect">
            <a:avLst/>
          </a:prstGeom>
        </p:spPr>
      </p:pic>
      <p:sp>
        <p:nvSpPr>
          <p:cNvPr id="10" name="TextBox 9"/>
          <p:cNvSpPr txBox="1"/>
          <p:nvPr/>
        </p:nvSpPr>
        <p:spPr>
          <a:xfrm>
            <a:off x="1707995" y="1620518"/>
            <a:ext cx="1825590" cy="461665"/>
          </a:xfrm>
          <a:prstGeom prst="rect">
            <a:avLst/>
          </a:prstGeom>
          <a:noFill/>
        </p:spPr>
        <p:txBody>
          <a:bodyPr wrap="none" rtlCol="0">
            <a:spAutoFit/>
          </a:bodyPr>
          <a:lstStyle/>
          <a:p>
            <a:r>
              <a:rPr lang="en-US" sz="2400" dirty="0"/>
              <a:t>Training data</a:t>
            </a:r>
          </a:p>
        </p:txBody>
      </p:sp>
      <p:sp>
        <p:nvSpPr>
          <p:cNvPr id="11" name="TextBox 10"/>
          <p:cNvSpPr txBox="1"/>
          <p:nvPr/>
        </p:nvSpPr>
        <p:spPr>
          <a:xfrm>
            <a:off x="6181491" y="1620518"/>
            <a:ext cx="1059304" cy="461665"/>
          </a:xfrm>
          <a:prstGeom prst="rect">
            <a:avLst/>
          </a:prstGeom>
          <a:noFill/>
        </p:spPr>
        <p:txBody>
          <a:bodyPr wrap="none" rtlCol="0">
            <a:spAutoFit/>
          </a:bodyPr>
          <a:lstStyle/>
          <a:p>
            <a:r>
              <a:rPr lang="en-US" sz="2400" dirty="0"/>
              <a:t>Test set</a:t>
            </a:r>
          </a:p>
        </p:txBody>
      </p:sp>
      <p:pic>
        <p:nvPicPr>
          <p:cNvPr id="13" name="Picture 12"/>
          <p:cNvPicPr>
            <a:picLocks noChangeAspect="1"/>
          </p:cNvPicPr>
          <p:nvPr/>
        </p:nvPicPr>
        <p:blipFill>
          <a:blip r:embed="rId2"/>
          <a:stretch>
            <a:fillRect/>
          </a:stretch>
        </p:blipFill>
        <p:spPr>
          <a:xfrm>
            <a:off x="2500551" y="2184496"/>
            <a:ext cx="887704" cy="894429"/>
          </a:xfrm>
          <a:prstGeom prst="rect">
            <a:avLst/>
          </a:prstGeom>
        </p:spPr>
      </p:pic>
      <p:pic>
        <p:nvPicPr>
          <p:cNvPr id="14" name="Picture 13"/>
          <p:cNvPicPr>
            <a:picLocks noChangeAspect="1"/>
          </p:cNvPicPr>
          <p:nvPr/>
        </p:nvPicPr>
        <p:blipFill>
          <a:blip r:embed="rId3"/>
          <a:stretch>
            <a:fillRect/>
          </a:stretch>
        </p:blipFill>
        <p:spPr>
          <a:xfrm>
            <a:off x="2981834" y="3221681"/>
            <a:ext cx="1103502" cy="649119"/>
          </a:xfrm>
          <a:prstGeom prst="rect">
            <a:avLst/>
          </a:prstGeom>
        </p:spPr>
      </p:pic>
      <p:pic>
        <p:nvPicPr>
          <p:cNvPr id="15" name="Picture 14"/>
          <p:cNvPicPr>
            <a:picLocks noChangeAspect="1"/>
          </p:cNvPicPr>
          <p:nvPr/>
        </p:nvPicPr>
        <p:blipFill>
          <a:blip r:embed="rId3"/>
          <a:stretch>
            <a:fillRect/>
          </a:stretch>
        </p:blipFill>
        <p:spPr>
          <a:xfrm>
            <a:off x="2226356" y="4222207"/>
            <a:ext cx="1103502" cy="649119"/>
          </a:xfrm>
          <a:prstGeom prst="rect">
            <a:avLst/>
          </a:prstGeom>
        </p:spPr>
      </p:pic>
      <p:pic>
        <p:nvPicPr>
          <p:cNvPr id="16" name="Picture 15"/>
          <p:cNvPicPr>
            <a:picLocks noChangeAspect="1"/>
          </p:cNvPicPr>
          <p:nvPr/>
        </p:nvPicPr>
        <p:blipFill>
          <a:blip r:embed="rId4"/>
          <a:stretch>
            <a:fillRect/>
          </a:stretch>
        </p:blipFill>
        <p:spPr>
          <a:xfrm>
            <a:off x="7046177" y="2944971"/>
            <a:ext cx="1220008" cy="696376"/>
          </a:xfrm>
          <a:prstGeom prst="rect">
            <a:avLst/>
          </a:prstGeom>
        </p:spPr>
      </p:pic>
      <p:pic>
        <p:nvPicPr>
          <p:cNvPr id="20" name="Picture 19"/>
          <p:cNvPicPr>
            <a:picLocks noChangeAspect="1"/>
          </p:cNvPicPr>
          <p:nvPr/>
        </p:nvPicPr>
        <p:blipFill>
          <a:blip r:embed="rId2"/>
          <a:stretch>
            <a:fillRect/>
          </a:stretch>
        </p:blipFill>
        <p:spPr>
          <a:xfrm>
            <a:off x="820291" y="4470397"/>
            <a:ext cx="887704" cy="894429"/>
          </a:xfrm>
          <a:prstGeom prst="rect">
            <a:avLst/>
          </a:prstGeom>
        </p:spPr>
      </p:pic>
      <p:pic>
        <p:nvPicPr>
          <p:cNvPr id="21" name="Picture 20"/>
          <p:cNvPicPr>
            <a:picLocks noChangeAspect="1"/>
          </p:cNvPicPr>
          <p:nvPr/>
        </p:nvPicPr>
        <p:blipFill>
          <a:blip r:embed="rId2"/>
          <a:stretch>
            <a:fillRect/>
          </a:stretch>
        </p:blipFill>
        <p:spPr>
          <a:xfrm>
            <a:off x="2094130" y="5175708"/>
            <a:ext cx="887704" cy="894429"/>
          </a:xfrm>
          <a:prstGeom prst="rect">
            <a:avLst/>
          </a:prstGeom>
        </p:spPr>
      </p:pic>
      <p:pic>
        <p:nvPicPr>
          <p:cNvPr id="22" name="Picture 21"/>
          <p:cNvPicPr>
            <a:picLocks noChangeAspect="1"/>
          </p:cNvPicPr>
          <p:nvPr/>
        </p:nvPicPr>
        <p:blipFill>
          <a:blip r:embed="rId2"/>
          <a:stretch>
            <a:fillRect/>
          </a:stretch>
        </p:blipFill>
        <p:spPr>
          <a:xfrm>
            <a:off x="3533585" y="4187158"/>
            <a:ext cx="887704" cy="894429"/>
          </a:xfrm>
          <a:prstGeom prst="rect">
            <a:avLst/>
          </a:prstGeom>
        </p:spPr>
      </p:pic>
      <p:pic>
        <p:nvPicPr>
          <p:cNvPr id="8" name="Picture 7"/>
          <p:cNvPicPr>
            <a:picLocks noChangeAspect="1"/>
          </p:cNvPicPr>
          <p:nvPr/>
        </p:nvPicPr>
        <p:blipFill>
          <a:blip r:embed="rId5"/>
          <a:stretch>
            <a:fillRect/>
          </a:stretch>
        </p:blipFill>
        <p:spPr>
          <a:xfrm>
            <a:off x="5864352" y="2498831"/>
            <a:ext cx="634277" cy="794328"/>
          </a:xfrm>
          <a:prstGeom prst="rect">
            <a:avLst/>
          </a:prstGeom>
        </p:spPr>
      </p:pic>
      <p:pic>
        <p:nvPicPr>
          <p:cNvPr id="23" name="Picture 22"/>
          <p:cNvPicPr>
            <a:picLocks noChangeAspect="1"/>
          </p:cNvPicPr>
          <p:nvPr/>
        </p:nvPicPr>
        <p:blipFill>
          <a:blip r:embed="rId5"/>
          <a:stretch>
            <a:fillRect/>
          </a:stretch>
        </p:blipFill>
        <p:spPr>
          <a:xfrm>
            <a:off x="6731987" y="3789994"/>
            <a:ext cx="634277" cy="794328"/>
          </a:xfrm>
          <a:prstGeom prst="rect">
            <a:avLst/>
          </a:prstGeom>
        </p:spPr>
      </p:pic>
      <p:pic>
        <p:nvPicPr>
          <p:cNvPr id="24" name="Picture 23"/>
          <p:cNvPicPr>
            <a:picLocks noChangeAspect="1"/>
          </p:cNvPicPr>
          <p:nvPr/>
        </p:nvPicPr>
        <p:blipFill>
          <a:blip r:embed="rId4"/>
          <a:stretch>
            <a:fillRect/>
          </a:stretch>
        </p:blipFill>
        <p:spPr>
          <a:xfrm>
            <a:off x="5278621" y="3441806"/>
            <a:ext cx="1220008" cy="696376"/>
          </a:xfrm>
          <a:prstGeom prst="rect">
            <a:avLst/>
          </a:prstGeom>
        </p:spPr>
      </p:pic>
      <p:pic>
        <p:nvPicPr>
          <p:cNvPr id="25" name="Picture 24"/>
          <p:cNvPicPr>
            <a:picLocks noChangeAspect="1"/>
          </p:cNvPicPr>
          <p:nvPr/>
        </p:nvPicPr>
        <p:blipFill>
          <a:blip r:embed="rId5"/>
          <a:stretch>
            <a:fillRect/>
          </a:stretch>
        </p:blipFill>
        <p:spPr>
          <a:xfrm>
            <a:off x="7812341" y="4076998"/>
            <a:ext cx="634277" cy="794328"/>
          </a:xfrm>
          <a:prstGeom prst="rect">
            <a:avLst/>
          </a:prstGeom>
        </p:spPr>
      </p:pic>
      <p:sp>
        <p:nvSpPr>
          <p:cNvPr id="9" name="TextBox 8"/>
          <p:cNvSpPr txBox="1"/>
          <p:nvPr/>
        </p:nvSpPr>
        <p:spPr>
          <a:xfrm>
            <a:off x="1194684" y="6272556"/>
            <a:ext cx="6453209" cy="461665"/>
          </a:xfrm>
          <a:prstGeom prst="rect">
            <a:avLst/>
          </a:prstGeom>
          <a:noFill/>
        </p:spPr>
        <p:txBody>
          <a:bodyPr wrap="none" rtlCol="0">
            <a:spAutoFit/>
          </a:bodyPr>
          <a:lstStyle/>
          <a:p>
            <a:r>
              <a:rPr lang="en-US" sz="2400" b="1" dirty="0">
                <a:solidFill>
                  <a:srgbClr val="0000FF"/>
                </a:solidFill>
              </a:rPr>
              <a:t>Not always the case, but we’ll often assume it is!</a:t>
            </a:r>
          </a:p>
        </p:txBody>
      </p:sp>
    </p:spTree>
    <p:extLst>
      <p:ext uri="{BB962C8B-B14F-4D97-AF65-F5344CB8AC3E}">
        <p14:creationId xmlns:p14="http://schemas.microsoft.com/office/powerpoint/2010/main" val="1002771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predicts future</a:t>
            </a:r>
          </a:p>
        </p:txBody>
      </p:sp>
      <p:pic>
        <p:nvPicPr>
          <p:cNvPr id="5" name="Picture 4"/>
          <p:cNvPicPr>
            <a:picLocks noChangeAspect="1"/>
          </p:cNvPicPr>
          <p:nvPr/>
        </p:nvPicPr>
        <p:blipFill>
          <a:blip r:embed="rId2"/>
          <a:stretch>
            <a:fillRect/>
          </a:stretch>
        </p:blipFill>
        <p:spPr>
          <a:xfrm>
            <a:off x="1264143" y="2184496"/>
            <a:ext cx="887704" cy="894429"/>
          </a:xfrm>
          <a:prstGeom prst="rect">
            <a:avLst/>
          </a:prstGeom>
        </p:spPr>
      </p:pic>
      <p:pic>
        <p:nvPicPr>
          <p:cNvPr id="6" name="Picture 5"/>
          <p:cNvPicPr>
            <a:picLocks noChangeAspect="1"/>
          </p:cNvPicPr>
          <p:nvPr/>
        </p:nvPicPr>
        <p:blipFill>
          <a:blip r:embed="rId3"/>
          <a:stretch>
            <a:fillRect/>
          </a:stretch>
        </p:blipFill>
        <p:spPr>
          <a:xfrm>
            <a:off x="1264143" y="3538039"/>
            <a:ext cx="1103502" cy="649119"/>
          </a:xfrm>
          <a:prstGeom prst="rect">
            <a:avLst/>
          </a:prstGeom>
        </p:spPr>
      </p:pic>
      <p:sp>
        <p:nvSpPr>
          <p:cNvPr id="10" name="TextBox 9"/>
          <p:cNvSpPr txBox="1"/>
          <p:nvPr/>
        </p:nvSpPr>
        <p:spPr>
          <a:xfrm>
            <a:off x="1707995" y="1620518"/>
            <a:ext cx="1825590" cy="461665"/>
          </a:xfrm>
          <a:prstGeom prst="rect">
            <a:avLst/>
          </a:prstGeom>
          <a:noFill/>
        </p:spPr>
        <p:txBody>
          <a:bodyPr wrap="none" rtlCol="0">
            <a:spAutoFit/>
          </a:bodyPr>
          <a:lstStyle/>
          <a:p>
            <a:r>
              <a:rPr lang="en-US" sz="2400" dirty="0"/>
              <a:t>Training data</a:t>
            </a:r>
          </a:p>
        </p:txBody>
      </p:sp>
      <p:sp>
        <p:nvSpPr>
          <p:cNvPr id="11" name="TextBox 10"/>
          <p:cNvSpPr txBox="1"/>
          <p:nvPr/>
        </p:nvSpPr>
        <p:spPr>
          <a:xfrm>
            <a:off x="6181491" y="1620518"/>
            <a:ext cx="1059304" cy="461665"/>
          </a:xfrm>
          <a:prstGeom prst="rect">
            <a:avLst/>
          </a:prstGeom>
          <a:noFill/>
        </p:spPr>
        <p:txBody>
          <a:bodyPr wrap="none" rtlCol="0">
            <a:spAutoFit/>
          </a:bodyPr>
          <a:lstStyle/>
          <a:p>
            <a:r>
              <a:rPr lang="en-US" sz="2400" dirty="0"/>
              <a:t>Test set</a:t>
            </a:r>
          </a:p>
        </p:txBody>
      </p:sp>
      <p:pic>
        <p:nvPicPr>
          <p:cNvPr id="13" name="Picture 12"/>
          <p:cNvPicPr>
            <a:picLocks noChangeAspect="1"/>
          </p:cNvPicPr>
          <p:nvPr/>
        </p:nvPicPr>
        <p:blipFill>
          <a:blip r:embed="rId2"/>
          <a:stretch>
            <a:fillRect/>
          </a:stretch>
        </p:blipFill>
        <p:spPr>
          <a:xfrm>
            <a:off x="2500551" y="2184496"/>
            <a:ext cx="887704" cy="894429"/>
          </a:xfrm>
          <a:prstGeom prst="rect">
            <a:avLst/>
          </a:prstGeom>
        </p:spPr>
      </p:pic>
      <p:pic>
        <p:nvPicPr>
          <p:cNvPr id="14" name="Picture 13"/>
          <p:cNvPicPr>
            <a:picLocks noChangeAspect="1"/>
          </p:cNvPicPr>
          <p:nvPr/>
        </p:nvPicPr>
        <p:blipFill>
          <a:blip r:embed="rId3"/>
          <a:stretch>
            <a:fillRect/>
          </a:stretch>
        </p:blipFill>
        <p:spPr>
          <a:xfrm>
            <a:off x="2981834" y="3221681"/>
            <a:ext cx="1103502" cy="649119"/>
          </a:xfrm>
          <a:prstGeom prst="rect">
            <a:avLst/>
          </a:prstGeom>
        </p:spPr>
      </p:pic>
      <p:pic>
        <p:nvPicPr>
          <p:cNvPr id="15" name="Picture 14"/>
          <p:cNvPicPr>
            <a:picLocks noChangeAspect="1"/>
          </p:cNvPicPr>
          <p:nvPr/>
        </p:nvPicPr>
        <p:blipFill>
          <a:blip r:embed="rId3"/>
          <a:stretch>
            <a:fillRect/>
          </a:stretch>
        </p:blipFill>
        <p:spPr>
          <a:xfrm>
            <a:off x="2226356" y="4222207"/>
            <a:ext cx="1103502" cy="649119"/>
          </a:xfrm>
          <a:prstGeom prst="rect">
            <a:avLst/>
          </a:prstGeom>
        </p:spPr>
      </p:pic>
      <p:pic>
        <p:nvPicPr>
          <p:cNvPr id="20" name="Picture 19"/>
          <p:cNvPicPr>
            <a:picLocks noChangeAspect="1"/>
          </p:cNvPicPr>
          <p:nvPr/>
        </p:nvPicPr>
        <p:blipFill>
          <a:blip r:embed="rId2"/>
          <a:stretch>
            <a:fillRect/>
          </a:stretch>
        </p:blipFill>
        <p:spPr>
          <a:xfrm>
            <a:off x="820291" y="4470397"/>
            <a:ext cx="887704" cy="894429"/>
          </a:xfrm>
          <a:prstGeom prst="rect">
            <a:avLst/>
          </a:prstGeom>
        </p:spPr>
      </p:pic>
      <p:pic>
        <p:nvPicPr>
          <p:cNvPr id="21" name="Picture 20"/>
          <p:cNvPicPr>
            <a:picLocks noChangeAspect="1"/>
          </p:cNvPicPr>
          <p:nvPr/>
        </p:nvPicPr>
        <p:blipFill>
          <a:blip r:embed="rId2"/>
          <a:stretch>
            <a:fillRect/>
          </a:stretch>
        </p:blipFill>
        <p:spPr>
          <a:xfrm>
            <a:off x="2094130" y="5175708"/>
            <a:ext cx="887704" cy="894429"/>
          </a:xfrm>
          <a:prstGeom prst="rect">
            <a:avLst/>
          </a:prstGeom>
        </p:spPr>
      </p:pic>
      <p:pic>
        <p:nvPicPr>
          <p:cNvPr id="22" name="Picture 21"/>
          <p:cNvPicPr>
            <a:picLocks noChangeAspect="1"/>
          </p:cNvPicPr>
          <p:nvPr/>
        </p:nvPicPr>
        <p:blipFill>
          <a:blip r:embed="rId2"/>
          <a:stretch>
            <a:fillRect/>
          </a:stretch>
        </p:blipFill>
        <p:spPr>
          <a:xfrm>
            <a:off x="3533585" y="4187158"/>
            <a:ext cx="887704" cy="894429"/>
          </a:xfrm>
          <a:prstGeom prst="rect">
            <a:avLst/>
          </a:prstGeom>
        </p:spPr>
      </p:pic>
      <p:pic>
        <p:nvPicPr>
          <p:cNvPr id="3" name="Picture 2"/>
          <p:cNvPicPr>
            <a:picLocks noChangeAspect="1"/>
          </p:cNvPicPr>
          <p:nvPr/>
        </p:nvPicPr>
        <p:blipFill>
          <a:blip r:embed="rId4"/>
          <a:stretch>
            <a:fillRect/>
          </a:stretch>
        </p:blipFill>
        <p:spPr>
          <a:xfrm>
            <a:off x="5955598" y="2354327"/>
            <a:ext cx="963030" cy="975986"/>
          </a:xfrm>
          <a:prstGeom prst="rect">
            <a:avLst/>
          </a:prstGeom>
        </p:spPr>
      </p:pic>
      <p:pic>
        <p:nvPicPr>
          <p:cNvPr id="4" name="Picture 3"/>
          <p:cNvPicPr>
            <a:picLocks noChangeAspect="1"/>
          </p:cNvPicPr>
          <p:nvPr/>
        </p:nvPicPr>
        <p:blipFill>
          <a:blip r:embed="rId5"/>
          <a:stretch>
            <a:fillRect/>
          </a:stretch>
        </p:blipFill>
        <p:spPr>
          <a:xfrm>
            <a:off x="7307223" y="2523479"/>
            <a:ext cx="964264" cy="806834"/>
          </a:xfrm>
          <a:prstGeom prst="rect">
            <a:avLst/>
          </a:prstGeom>
        </p:spPr>
      </p:pic>
      <p:pic>
        <p:nvPicPr>
          <p:cNvPr id="26" name="Picture 25"/>
          <p:cNvPicPr>
            <a:picLocks noChangeAspect="1"/>
          </p:cNvPicPr>
          <p:nvPr/>
        </p:nvPicPr>
        <p:blipFill>
          <a:blip r:embed="rId4"/>
          <a:stretch>
            <a:fillRect/>
          </a:stretch>
        </p:blipFill>
        <p:spPr>
          <a:xfrm>
            <a:off x="6918628" y="3330313"/>
            <a:ext cx="963030" cy="975986"/>
          </a:xfrm>
          <a:prstGeom prst="rect">
            <a:avLst/>
          </a:prstGeom>
        </p:spPr>
      </p:pic>
      <p:pic>
        <p:nvPicPr>
          <p:cNvPr id="27" name="Picture 26"/>
          <p:cNvPicPr>
            <a:picLocks noChangeAspect="1"/>
          </p:cNvPicPr>
          <p:nvPr/>
        </p:nvPicPr>
        <p:blipFill>
          <a:blip r:embed="rId4"/>
          <a:stretch>
            <a:fillRect/>
          </a:stretch>
        </p:blipFill>
        <p:spPr>
          <a:xfrm>
            <a:off x="6107998" y="3985602"/>
            <a:ext cx="963030" cy="975986"/>
          </a:xfrm>
          <a:prstGeom prst="rect">
            <a:avLst/>
          </a:prstGeom>
        </p:spPr>
      </p:pic>
      <p:pic>
        <p:nvPicPr>
          <p:cNvPr id="28" name="Picture 27"/>
          <p:cNvPicPr>
            <a:picLocks noChangeAspect="1"/>
          </p:cNvPicPr>
          <p:nvPr/>
        </p:nvPicPr>
        <p:blipFill>
          <a:blip r:embed="rId5"/>
          <a:stretch>
            <a:fillRect/>
          </a:stretch>
        </p:blipFill>
        <p:spPr>
          <a:xfrm>
            <a:off x="7459623" y="4318368"/>
            <a:ext cx="964264" cy="806834"/>
          </a:xfrm>
          <a:prstGeom prst="rect">
            <a:avLst/>
          </a:prstGeom>
        </p:spPr>
      </p:pic>
      <p:pic>
        <p:nvPicPr>
          <p:cNvPr id="29" name="Picture 28"/>
          <p:cNvPicPr>
            <a:picLocks noChangeAspect="1"/>
          </p:cNvPicPr>
          <p:nvPr/>
        </p:nvPicPr>
        <p:blipFill>
          <a:blip r:embed="rId5"/>
          <a:stretch>
            <a:fillRect/>
          </a:stretch>
        </p:blipFill>
        <p:spPr>
          <a:xfrm>
            <a:off x="5800496" y="3259982"/>
            <a:ext cx="964264" cy="806834"/>
          </a:xfrm>
          <a:prstGeom prst="rect">
            <a:avLst/>
          </a:prstGeom>
        </p:spPr>
      </p:pic>
      <p:sp>
        <p:nvSpPr>
          <p:cNvPr id="23" name="TextBox 22"/>
          <p:cNvSpPr txBox="1"/>
          <p:nvPr/>
        </p:nvSpPr>
        <p:spPr>
          <a:xfrm>
            <a:off x="1194684" y="6272556"/>
            <a:ext cx="6453209" cy="461665"/>
          </a:xfrm>
          <a:prstGeom prst="rect">
            <a:avLst/>
          </a:prstGeom>
          <a:noFill/>
        </p:spPr>
        <p:txBody>
          <a:bodyPr wrap="none" rtlCol="0">
            <a:spAutoFit/>
          </a:bodyPr>
          <a:lstStyle/>
          <a:p>
            <a:r>
              <a:rPr lang="en-US" sz="2400" b="1" dirty="0">
                <a:solidFill>
                  <a:srgbClr val="0000FF"/>
                </a:solidFill>
              </a:rPr>
              <a:t>Not always the case, but we’ll often assume it is!</a:t>
            </a:r>
          </a:p>
        </p:txBody>
      </p:sp>
    </p:spTree>
    <p:extLst>
      <p:ext uri="{BB962C8B-B14F-4D97-AF65-F5344CB8AC3E}">
        <p14:creationId xmlns:p14="http://schemas.microsoft.com/office/powerpoint/2010/main" val="4028499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technically…</a:t>
            </a:r>
          </a:p>
        </p:txBody>
      </p:sp>
      <p:sp>
        <p:nvSpPr>
          <p:cNvPr id="3" name="Content Placeholder 2"/>
          <p:cNvSpPr>
            <a:spLocks noGrp="1"/>
          </p:cNvSpPr>
          <p:nvPr>
            <p:ph sz="quarter" idx="1"/>
          </p:nvPr>
        </p:nvSpPr>
        <p:spPr>
          <a:xfrm>
            <a:off x="612648" y="1600200"/>
            <a:ext cx="8153400" cy="3640933"/>
          </a:xfrm>
        </p:spPr>
        <p:txBody>
          <a:bodyPr>
            <a:normAutofit fontScale="92500"/>
          </a:bodyPr>
          <a:lstStyle/>
          <a:p>
            <a:pPr marL="0" indent="0">
              <a:buNone/>
            </a:pPr>
            <a:r>
              <a:rPr lang="en-US" dirty="0"/>
              <a:t>We are going to use the </a:t>
            </a:r>
            <a:r>
              <a:rPr lang="en-US" i="1" dirty="0">
                <a:solidFill>
                  <a:srgbClr val="FF6600"/>
                </a:solidFill>
              </a:rPr>
              <a:t>probabilistic model</a:t>
            </a:r>
            <a:r>
              <a:rPr lang="en-US" dirty="0"/>
              <a:t> of learning</a:t>
            </a:r>
          </a:p>
          <a:p>
            <a:pPr marL="0" indent="0">
              <a:buNone/>
            </a:pPr>
            <a:endParaRPr lang="en-US" dirty="0"/>
          </a:p>
          <a:p>
            <a:pPr marL="0" indent="0">
              <a:buNone/>
            </a:pPr>
            <a:r>
              <a:rPr lang="en-US" dirty="0"/>
              <a:t>There is some probability distribution over example/label pairs called the </a:t>
            </a:r>
            <a:r>
              <a:rPr lang="en-US" i="1" dirty="0">
                <a:solidFill>
                  <a:srgbClr val="FF6600"/>
                </a:solidFill>
              </a:rPr>
              <a:t>data generating distribution</a:t>
            </a:r>
            <a:endParaRPr lang="en-US" dirty="0">
              <a:solidFill>
                <a:srgbClr val="FF6600"/>
              </a:solidFill>
            </a:endParaRPr>
          </a:p>
          <a:p>
            <a:pPr marL="0" indent="0">
              <a:buNone/>
            </a:pPr>
            <a:endParaRPr lang="en-US" dirty="0"/>
          </a:p>
          <a:p>
            <a:pPr marL="0" indent="0">
              <a:buNone/>
            </a:pPr>
            <a:r>
              <a:rPr lang="en-US" b="1" dirty="0"/>
              <a:t>Both</a:t>
            </a:r>
            <a:r>
              <a:rPr lang="en-US" dirty="0"/>
              <a:t> the training data </a:t>
            </a:r>
            <a:r>
              <a:rPr lang="en-US" b="1" dirty="0"/>
              <a:t>and</a:t>
            </a:r>
            <a:r>
              <a:rPr lang="en-US" dirty="0"/>
              <a:t> the test set are generated based on this distribution </a:t>
            </a:r>
            <a:endParaRPr lang="en-US" b="1" dirty="0"/>
          </a:p>
        </p:txBody>
      </p:sp>
      <p:sp>
        <p:nvSpPr>
          <p:cNvPr id="4" name="TextBox 3"/>
          <p:cNvSpPr txBox="1"/>
          <p:nvPr/>
        </p:nvSpPr>
        <p:spPr>
          <a:xfrm>
            <a:off x="1999964" y="5578092"/>
            <a:ext cx="5084921" cy="523220"/>
          </a:xfrm>
          <a:prstGeom prst="rect">
            <a:avLst/>
          </a:prstGeom>
          <a:noFill/>
        </p:spPr>
        <p:txBody>
          <a:bodyPr wrap="none" rtlCol="0">
            <a:spAutoFit/>
          </a:bodyPr>
          <a:lstStyle/>
          <a:p>
            <a:r>
              <a:rPr lang="en-US" sz="2800" dirty="0">
                <a:solidFill>
                  <a:srgbClr val="FF0000"/>
                </a:solidFill>
              </a:rPr>
              <a:t>What is a probability distribution?</a:t>
            </a:r>
          </a:p>
        </p:txBody>
      </p:sp>
    </p:spTree>
    <p:extLst>
      <p:ext uri="{BB962C8B-B14F-4D97-AF65-F5344CB8AC3E}">
        <p14:creationId xmlns:p14="http://schemas.microsoft.com/office/powerpoint/2010/main" val="122002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a:t>
            </a:r>
          </a:p>
        </p:txBody>
      </p:sp>
      <p:sp>
        <p:nvSpPr>
          <p:cNvPr id="3" name="Content Placeholder 2"/>
          <p:cNvSpPr>
            <a:spLocks noGrp="1"/>
          </p:cNvSpPr>
          <p:nvPr>
            <p:ph sz="quarter" idx="1"/>
          </p:nvPr>
        </p:nvSpPr>
        <p:spPr/>
        <p:txBody>
          <a:bodyPr/>
          <a:lstStyle/>
          <a:p>
            <a:pPr marL="0" indent="0">
              <a:buNone/>
            </a:pPr>
            <a:r>
              <a:rPr lang="en-US" dirty="0"/>
              <a:t>Describes how likely (i.e. probable) certain events are</a:t>
            </a:r>
          </a:p>
        </p:txBody>
      </p:sp>
      <p:pic>
        <p:nvPicPr>
          <p:cNvPr id="4" name="Picture 3"/>
          <p:cNvPicPr>
            <a:picLocks noChangeAspect="1"/>
          </p:cNvPicPr>
          <p:nvPr/>
        </p:nvPicPr>
        <p:blipFill>
          <a:blip r:embed="rId2"/>
          <a:stretch>
            <a:fillRect/>
          </a:stretch>
        </p:blipFill>
        <p:spPr>
          <a:xfrm>
            <a:off x="2494280" y="2333186"/>
            <a:ext cx="3834332" cy="2875749"/>
          </a:xfrm>
          <a:prstGeom prst="rect">
            <a:avLst/>
          </a:prstGeom>
        </p:spPr>
      </p:pic>
      <p:sp>
        <p:nvSpPr>
          <p:cNvPr id="5" name="TextBox 4">
            <a:extLst>
              <a:ext uri="{FF2B5EF4-FFF2-40B4-BE49-F238E27FC236}">
                <a16:creationId xmlns:a16="http://schemas.microsoft.com/office/drawing/2014/main" id="{5291A997-1DF3-2345-BD93-6B24607CC5D4}"/>
              </a:ext>
            </a:extLst>
          </p:cNvPr>
          <p:cNvSpPr txBox="1"/>
          <p:nvPr/>
        </p:nvSpPr>
        <p:spPr>
          <a:xfrm>
            <a:off x="748495" y="5374120"/>
            <a:ext cx="5996322" cy="1569660"/>
          </a:xfrm>
          <a:prstGeom prst="rect">
            <a:avLst/>
          </a:prstGeom>
          <a:noFill/>
        </p:spPr>
        <p:txBody>
          <a:bodyPr wrap="none" rtlCol="0">
            <a:spAutoFit/>
          </a:bodyPr>
          <a:lstStyle/>
          <a:p>
            <a:pPr marL="285750" indent="-285750">
              <a:buFontTx/>
              <a:buChar char="-"/>
            </a:pPr>
            <a:r>
              <a:rPr lang="en-US" sz="2400" dirty="0"/>
              <a:t>Describes probabilities for all possible events</a:t>
            </a:r>
          </a:p>
          <a:p>
            <a:pPr marL="285750" indent="-285750">
              <a:buFontTx/>
              <a:buChar char="-"/>
            </a:pPr>
            <a:r>
              <a:rPr lang="en-US" sz="2400" dirty="0"/>
              <a:t>Probabilities are between 0 and 1 (inclusive)</a:t>
            </a:r>
          </a:p>
          <a:p>
            <a:pPr marL="285750" indent="-285750">
              <a:buFontTx/>
              <a:buChar char="-"/>
            </a:pPr>
            <a:r>
              <a:rPr lang="en-US" sz="2400" dirty="0"/>
              <a:t>Sum of probabilities over all events is 1</a:t>
            </a:r>
          </a:p>
          <a:p>
            <a:pPr marL="285750" indent="-285750">
              <a:buFontTx/>
              <a:buChar char="-"/>
            </a:pPr>
            <a:endParaRPr lang="en-US" sz="2400" dirty="0"/>
          </a:p>
        </p:txBody>
      </p:sp>
    </p:spTree>
    <p:extLst>
      <p:ext uri="{BB962C8B-B14F-4D97-AF65-F5344CB8AC3E}">
        <p14:creationId xmlns:p14="http://schemas.microsoft.com/office/powerpoint/2010/main" val="4066130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a:t>
            </a:r>
          </a:p>
        </p:txBody>
      </p:sp>
      <p:pic>
        <p:nvPicPr>
          <p:cNvPr id="4" name="Picture 3"/>
          <p:cNvPicPr>
            <a:picLocks noChangeAspect="1"/>
          </p:cNvPicPr>
          <p:nvPr/>
        </p:nvPicPr>
        <p:blipFill>
          <a:blip r:embed="rId2"/>
          <a:stretch>
            <a:fillRect/>
          </a:stretch>
        </p:blipFill>
        <p:spPr>
          <a:xfrm>
            <a:off x="411796" y="2815094"/>
            <a:ext cx="1146630" cy="1124147"/>
          </a:xfrm>
          <a:prstGeom prst="rect">
            <a:avLst/>
          </a:prstGeom>
        </p:spPr>
      </p:pic>
      <p:pic>
        <p:nvPicPr>
          <p:cNvPr id="5" name="Picture 4"/>
          <p:cNvPicPr>
            <a:picLocks noChangeAspect="1"/>
          </p:cNvPicPr>
          <p:nvPr/>
        </p:nvPicPr>
        <p:blipFill>
          <a:blip r:embed="rId3"/>
          <a:stretch>
            <a:fillRect/>
          </a:stretch>
        </p:blipFill>
        <p:spPr>
          <a:xfrm>
            <a:off x="1558426" y="3511161"/>
            <a:ext cx="887704" cy="894429"/>
          </a:xfrm>
          <a:prstGeom prst="rect">
            <a:avLst/>
          </a:prstGeom>
        </p:spPr>
      </p:pic>
      <p:pic>
        <p:nvPicPr>
          <p:cNvPr id="6" name="Picture 5"/>
          <p:cNvPicPr>
            <a:picLocks noChangeAspect="1"/>
          </p:cNvPicPr>
          <p:nvPr/>
        </p:nvPicPr>
        <p:blipFill>
          <a:blip r:embed="rId4"/>
          <a:stretch>
            <a:fillRect/>
          </a:stretch>
        </p:blipFill>
        <p:spPr>
          <a:xfrm>
            <a:off x="797938" y="4501512"/>
            <a:ext cx="1103502" cy="649119"/>
          </a:xfrm>
          <a:prstGeom prst="rect">
            <a:avLst/>
          </a:prstGeom>
        </p:spPr>
      </p:pic>
      <p:pic>
        <p:nvPicPr>
          <p:cNvPr id="7" name="Picture 6"/>
          <p:cNvPicPr>
            <a:picLocks noChangeAspect="1"/>
          </p:cNvPicPr>
          <p:nvPr/>
        </p:nvPicPr>
        <p:blipFill>
          <a:blip r:embed="rId5"/>
          <a:stretch>
            <a:fillRect/>
          </a:stretch>
        </p:blipFill>
        <p:spPr>
          <a:xfrm>
            <a:off x="2126404" y="4802443"/>
            <a:ext cx="1220008" cy="696376"/>
          </a:xfrm>
          <a:prstGeom prst="rect">
            <a:avLst/>
          </a:prstGeom>
        </p:spPr>
      </p:pic>
      <p:sp>
        <p:nvSpPr>
          <p:cNvPr id="8" name="TextBox 7"/>
          <p:cNvSpPr txBox="1"/>
          <p:nvPr/>
        </p:nvSpPr>
        <p:spPr>
          <a:xfrm>
            <a:off x="1520822" y="1754511"/>
            <a:ext cx="1825590" cy="461665"/>
          </a:xfrm>
          <a:prstGeom prst="rect">
            <a:avLst/>
          </a:prstGeom>
          <a:noFill/>
        </p:spPr>
        <p:txBody>
          <a:bodyPr wrap="none" rtlCol="0">
            <a:spAutoFit/>
          </a:bodyPr>
          <a:lstStyle/>
          <a:p>
            <a:r>
              <a:rPr lang="en-US" sz="2400" dirty="0"/>
              <a:t>Training data</a:t>
            </a:r>
          </a:p>
        </p:txBody>
      </p:sp>
      <p:pic>
        <p:nvPicPr>
          <p:cNvPr id="9" name="Picture 8"/>
          <p:cNvPicPr>
            <a:picLocks noChangeAspect="1"/>
          </p:cNvPicPr>
          <p:nvPr/>
        </p:nvPicPr>
        <p:blipFill>
          <a:blip r:embed="rId2"/>
          <a:stretch>
            <a:fillRect/>
          </a:stretch>
        </p:blipFill>
        <p:spPr>
          <a:xfrm>
            <a:off x="2054452" y="2318375"/>
            <a:ext cx="1146630" cy="1124147"/>
          </a:xfrm>
          <a:prstGeom prst="rect">
            <a:avLst/>
          </a:prstGeom>
        </p:spPr>
      </p:pic>
      <p:pic>
        <p:nvPicPr>
          <p:cNvPr id="10" name="Picture 9"/>
          <p:cNvPicPr>
            <a:picLocks noChangeAspect="1"/>
          </p:cNvPicPr>
          <p:nvPr/>
        </p:nvPicPr>
        <p:blipFill>
          <a:blip r:embed="rId3"/>
          <a:stretch>
            <a:fillRect/>
          </a:stretch>
        </p:blipFill>
        <p:spPr>
          <a:xfrm>
            <a:off x="3201082" y="3014442"/>
            <a:ext cx="887704" cy="894429"/>
          </a:xfrm>
          <a:prstGeom prst="rect">
            <a:avLst/>
          </a:prstGeom>
        </p:spPr>
      </p:pic>
      <p:pic>
        <p:nvPicPr>
          <p:cNvPr id="11" name="Picture 10"/>
          <p:cNvPicPr>
            <a:picLocks noChangeAspect="1"/>
          </p:cNvPicPr>
          <p:nvPr/>
        </p:nvPicPr>
        <p:blipFill>
          <a:blip r:embed="rId4"/>
          <a:stretch>
            <a:fillRect/>
          </a:stretch>
        </p:blipFill>
        <p:spPr>
          <a:xfrm>
            <a:off x="2440594" y="4004793"/>
            <a:ext cx="1103502" cy="649119"/>
          </a:xfrm>
          <a:prstGeom prst="rect">
            <a:avLst/>
          </a:prstGeom>
        </p:spPr>
      </p:pic>
      <p:pic>
        <p:nvPicPr>
          <p:cNvPr id="12" name="Picture 11"/>
          <p:cNvPicPr>
            <a:picLocks noChangeAspect="1"/>
          </p:cNvPicPr>
          <p:nvPr/>
        </p:nvPicPr>
        <p:blipFill>
          <a:blip r:embed="rId4"/>
          <a:stretch>
            <a:fillRect/>
          </a:stretch>
        </p:blipFill>
        <p:spPr>
          <a:xfrm>
            <a:off x="797938" y="5507754"/>
            <a:ext cx="1103502" cy="649119"/>
          </a:xfrm>
          <a:prstGeom prst="rect">
            <a:avLst/>
          </a:prstGeom>
        </p:spPr>
      </p:pic>
      <p:pic>
        <p:nvPicPr>
          <p:cNvPr id="13" name="Picture 12"/>
          <p:cNvPicPr>
            <a:picLocks noChangeAspect="1"/>
          </p:cNvPicPr>
          <p:nvPr/>
        </p:nvPicPr>
        <p:blipFill>
          <a:blip r:embed="rId5"/>
          <a:stretch>
            <a:fillRect/>
          </a:stretch>
        </p:blipFill>
        <p:spPr>
          <a:xfrm>
            <a:off x="2440594" y="5507754"/>
            <a:ext cx="1220008" cy="696376"/>
          </a:xfrm>
          <a:prstGeom prst="rect">
            <a:avLst/>
          </a:prstGeom>
        </p:spPr>
      </p:pic>
      <p:sp>
        <p:nvSpPr>
          <p:cNvPr id="14" name="TextBox 13"/>
          <p:cNvSpPr txBox="1"/>
          <p:nvPr/>
        </p:nvSpPr>
        <p:spPr>
          <a:xfrm>
            <a:off x="4627657" y="3328630"/>
            <a:ext cx="1887393" cy="2031325"/>
          </a:xfrm>
          <a:prstGeom prst="rect">
            <a:avLst/>
          </a:prstGeom>
          <a:noFill/>
        </p:spPr>
        <p:txBody>
          <a:bodyPr wrap="none" rtlCol="0">
            <a:spAutoFit/>
          </a:bodyPr>
          <a:lstStyle/>
          <a:p>
            <a:r>
              <a:rPr lang="en-US" dirty="0"/>
              <a:t>round apples</a:t>
            </a:r>
          </a:p>
          <a:p>
            <a:endParaRPr lang="en-US" dirty="0"/>
          </a:p>
          <a:p>
            <a:r>
              <a:rPr lang="en-US" dirty="0"/>
              <a:t>curved bananas</a:t>
            </a:r>
          </a:p>
          <a:p>
            <a:endParaRPr lang="en-US" dirty="0"/>
          </a:p>
          <a:p>
            <a:r>
              <a:rPr lang="en-US" dirty="0"/>
              <a:t>apples with leaves</a:t>
            </a:r>
          </a:p>
          <a:p>
            <a:endParaRPr lang="en-US" dirty="0"/>
          </a:p>
          <a:p>
            <a:r>
              <a:rPr lang="en-US" dirty="0"/>
              <a:t>…</a:t>
            </a:r>
          </a:p>
        </p:txBody>
      </p:sp>
      <p:sp>
        <p:nvSpPr>
          <p:cNvPr id="15" name="TextBox 14"/>
          <p:cNvSpPr txBox="1"/>
          <p:nvPr/>
        </p:nvSpPr>
        <p:spPr>
          <a:xfrm>
            <a:off x="4502497" y="2815094"/>
            <a:ext cx="1861432" cy="400110"/>
          </a:xfrm>
          <a:prstGeom prst="rect">
            <a:avLst/>
          </a:prstGeom>
          <a:noFill/>
        </p:spPr>
        <p:txBody>
          <a:bodyPr wrap="none" rtlCol="0">
            <a:spAutoFit/>
          </a:bodyPr>
          <a:lstStyle/>
          <a:p>
            <a:r>
              <a:rPr lang="en-US" sz="2000" dirty="0">
                <a:solidFill>
                  <a:srgbClr val="008000"/>
                </a:solidFill>
              </a:rPr>
              <a:t>High probability</a:t>
            </a:r>
          </a:p>
        </p:txBody>
      </p:sp>
      <p:sp>
        <p:nvSpPr>
          <p:cNvPr id="16" name="TextBox 15"/>
          <p:cNvSpPr txBox="1"/>
          <p:nvPr/>
        </p:nvSpPr>
        <p:spPr>
          <a:xfrm>
            <a:off x="6979256" y="2815094"/>
            <a:ext cx="1786792" cy="400110"/>
          </a:xfrm>
          <a:prstGeom prst="rect">
            <a:avLst/>
          </a:prstGeom>
          <a:noFill/>
        </p:spPr>
        <p:txBody>
          <a:bodyPr wrap="none" rtlCol="0">
            <a:spAutoFit/>
          </a:bodyPr>
          <a:lstStyle/>
          <a:p>
            <a:r>
              <a:rPr lang="en-US" sz="2000" dirty="0">
                <a:solidFill>
                  <a:srgbClr val="FF0000"/>
                </a:solidFill>
              </a:rPr>
              <a:t>Low probability</a:t>
            </a:r>
          </a:p>
        </p:txBody>
      </p:sp>
      <p:cxnSp>
        <p:nvCxnSpPr>
          <p:cNvPr id="18" name="Straight Connector 17"/>
          <p:cNvCxnSpPr/>
          <p:nvPr/>
        </p:nvCxnSpPr>
        <p:spPr>
          <a:xfrm>
            <a:off x="4531693" y="3299432"/>
            <a:ext cx="169375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993854" y="3305840"/>
            <a:ext cx="169375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000433" y="3328630"/>
            <a:ext cx="1488621" cy="2031325"/>
          </a:xfrm>
          <a:prstGeom prst="rect">
            <a:avLst/>
          </a:prstGeom>
          <a:noFill/>
        </p:spPr>
        <p:txBody>
          <a:bodyPr wrap="none" rtlCol="0">
            <a:spAutoFit/>
          </a:bodyPr>
          <a:lstStyle/>
          <a:p>
            <a:r>
              <a:rPr lang="en-US" dirty="0"/>
              <a:t>curved apples</a:t>
            </a:r>
          </a:p>
          <a:p>
            <a:endParaRPr lang="en-US" dirty="0"/>
          </a:p>
          <a:p>
            <a:r>
              <a:rPr lang="en-US" dirty="0"/>
              <a:t>red bananas</a:t>
            </a:r>
          </a:p>
          <a:p>
            <a:endParaRPr lang="en-US" dirty="0"/>
          </a:p>
          <a:p>
            <a:r>
              <a:rPr lang="en-US" dirty="0"/>
              <a:t>yellow apples</a:t>
            </a:r>
          </a:p>
          <a:p>
            <a:endParaRPr lang="en-US" dirty="0"/>
          </a:p>
          <a:p>
            <a:r>
              <a:rPr lang="en-US" dirty="0"/>
              <a:t>…</a:t>
            </a:r>
          </a:p>
        </p:txBody>
      </p:sp>
    </p:spTree>
    <p:extLst>
      <p:ext uri="{BB962C8B-B14F-4D97-AF65-F5344CB8AC3E}">
        <p14:creationId xmlns:p14="http://schemas.microsoft.com/office/powerpoint/2010/main" val="4197444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generating distribution</a:t>
            </a:r>
          </a:p>
        </p:txBody>
      </p:sp>
      <p:pic>
        <p:nvPicPr>
          <p:cNvPr id="4" name="Picture 3"/>
          <p:cNvPicPr>
            <a:picLocks noChangeAspect="1"/>
          </p:cNvPicPr>
          <p:nvPr/>
        </p:nvPicPr>
        <p:blipFill>
          <a:blip r:embed="rId2"/>
          <a:stretch>
            <a:fillRect/>
          </a:stretch>
        </p:blipFill>
        <p:spPr>
          <a:xfrm>
            <a:off x="3620336" y="5655086"/>
            <a:ext cx="428780" cy="420373"/>
          </a:xfrm>
          <a:prstGeom prst="rect">
            <a:avLst/>
          </a:prstGeom>
        </p:spPr>
      </p:pic>
      <p:pic>
        <p:nvPicPr>
          <p:cNvPr id="5" name="Picture 4"/>
          <p:cNvPicPr>
            <a:picLocks noChangeAspect="1"/>
          </p:cNvPicPr>
          <p:nvPr/>
        </p:nvPicPr>
        <p:blipFill>
          <a:blip r:embed="rId3"/>
          <a:stretch>
            <a:fillRect/>
          </a:stretch>
        </p:blipFill>
        <p:spPr>
          <a:xfrm>
            <a:off x="2794876" y="5696769"/>
            <a:ext cx="375843" cy="378690"/>
          </a:xfrm>
          <a:prstGeom prst="rect">
            <a:avLst/>
          </a:prstGeom>
        </p:spPr>
      </p:pic>
      <p:sp>
        <p:nvSpPr>
          <p:cNvPr id="8" name="TextBox 7"/>
          <p:cNvSpPr txBox="1"/>
          <p:nvPr/>
        </p:nvSpPr>
        <p:spPr>
          <a:xfrm>
            <a:off x="1707995" y="1620518"/>
            <a:ext cx="1825590" cy="461665"/>
          </a:xfrm>
          <a:prstGeom prst="rect">
            <a:avLst/>
          </a:prstGeom>
          <a:noFill/>
        </p:spPr>
        <p:txBody>
          <a:bodyPr wrap="none" rtlCol="0">
            <a:spAutoFit/>
          </a:bodyPr>
          <a:lstStyle/>
          <a:p>
            <a:r>
              <a:rPr lang="en-US" sz="2400" dirty="0"/>
              <a:t>Training data</a:t>
            </a:r>
          </a:p>
        </p:txBody>
      </p:sp>
      <p:sp>
        <p:nvSpPr>
          <p:cNvPr id="9" name="TextBox 8"/>
          <p:cNvSpPr txBox="1"/>
          <p:nvPr/>
        </p:nvSpPr>
        <p:spPr>
          <a:xfrm>
            <a:off x="6181491" y="1620518"/>
            <a:ext cx="1059304" cy="461665"/>
          </a:xfrm>
          <a:prstGeom prst="rect">
            <a:avLst/>
          </a:prstGeom>
          <a:noFill/>
        </p:spPr>
        <p:txBody>
          <a:bodyPr wrap="none" rtlCol="0">
            <a:spAutoFit/>
          </a:bodyPr>
          <a:lstStyle/>
          <a:p>
            <a:r>
              <a:rPr lang="en-US" sz="2400" dirty="0"/>
              <a:t>Test set</a:t>
            </a:r>
          </a:p>
        </p:txBody>
      </p:sp>
      <p:pic>
        <p:nvPicPr>
          <p:cNvPr id="13" name="Picture 12"/>
          <p:cNvPicPr>
            <a:picLocks noChangeAspect="1"/>
          </p:cNvPicPr>
          <p:nvPr/>
        </p:nvPicPr>
        <p:blipFill>
          <a:blip r:embed="rId4"/>
          <a:stretch>
            <a:fillRect/>
          </a:stretch>
        </p:blipFill>
        <p:spPr>
          <a:xfrm>
            <a:off x="4373862" y="5788790"/>
            <a:ext cx="418573" cy="246219"/>
          </a:xfrm>
          <a:prstGeom prst="rect">
            <a:avLst/>
          </a:prstGeom>
        </p:spPr>
      </p:pic>
      <p:pic>
        <p:nvPicPr>
          <p:cNvPr id="14" name="Picture 13"/>
          <p:cNvPicPr>
            <a:picLocks noChangeAspect="1"/>
          </p:cNvPicPr>
          <p:nvPr/>
        </p:nvPicPr>
        <p:blipFill>
          <a:blip r:embed="rId5"/>
          <a:stretch>
            <a:fillRect/>
          </a:stretch>
        </p:blipFill>
        <p:spPr>
          <a:xfrm>
            <a:off x="5184252" y="5788790"/>
            <a:ext cx="431361" cy="246219"/>
          </a:xfrm>
          <a:prstGeom prst="rect">
            <a:avLst/>
          </a:prstGeom>
        </p:spPr>
      </p:pic>
      <p:pic>
        <p:nvPicPr>
          <p:cNvPr id="18" name="Picture 17"/>
          <p:cNvPicPr>
            <a:picLocks noChangeAspect="1"/>
          </p:cNvPicPr>
          <p:nvPr/>
        </p:nvPicPr>
        <p:blipFill>
          <a:blip r:embed="rId5"/>
          <a:stretch>
            <a:fillRect/>
          </a:stretch>
        </p:blipFill>
        <p:spPr>
          <a:xfrm>
            <a:off x="5138482" y="5408867"/>
            <a:ext cx="431361" cy="246219"/>
          </a:xfrm>
          <a:prstGeom prst="rect">
            <a:avLst/>
          </a:prstGeom>
        </p:spPr>
      </p:pic>
      <p:pic>
        <p:nvPicPr>
          <p:cNvPr id="19" name="Picture 18"/>
          <p:cNvPicPr>
            <a:picLocks noChangeAspect="1"/>
          </p:cNvPicPr>
          <p:nvPr/>
        </p:nvPicPr>
        <p:blipFill>
          <a:blip r:embed="rId4"/>
          <a:stretch>
            <a:fillRect/>
          </a:stretch>
        </p:blipFill>
        <p:spPr>
          <a:xfrm>
            <a:off x="4316975" y="5365965"/>
            <a:ext cx="418573" cy="246219"/>
          </a:xfrm>
          <a:prstGeom prst="rect">
            <a:avLst/>
          </a:prstGeom>
        </p:spPr>
      </p:pic>
      <p:pic>
        <p:nvPicPr>
          <p:cNvPr id="20" name="Picture 19"/>
          <p:cNvPicPr>
            <a:picLocks noChangeAspect="1"/>
          </p:cNvPicPr>
          <p:nvPr/>
        </p:nvPicPr>
        <p:blipFill>
          <a:blip r:embed="rId4"/>
          <a:stretch>
            <a:fillRect/>
          </a:stretch>
        </p:blipFill>
        <p:spPr>
          <a:xfrm>
            <a:off x="4316975" y="4983628"/>
            <a:ext cx="418573" cy="246219"/>
          </a:xfrm>
          <a:prstGeom prst="rect">
            <a:avLst/>
          </a:prstGeom>
        </p:spPr>
      </p:pic>
      <p:pic>
        <p:nvPicPr>
          <p:cNvPr id="21" name="Picture 20"/>
          <p:cNvPicPr>
            <a:picLocks noChangeAspect="1"/>
          </p:cNvPicPr>
          <p:nvPr/>
        </p:nvPicPr>
        <p:blipFill>
          <a:blip r:embed="rId4"/>
          <a:stretch>
            <a:fillRect/>
          </a:stretch>
        </p:blipFill>
        <p:spPr>
          <a:xfrm>
            <a:off x="4300192" y="4627063"/>
            <a:ext cx="418573" cy="246219"/>
          </a:xfrm>
          <a:prstGeom prst="rect">
            <a:avLst/>
          </a:prstGeom>
        </p:spPr>
      </p:pic>
      <p:pic>
        <p:nvPicPr>
          <p:cNvPr id="22" name="Picture 21"/>
          <p:cNvPicPr>
            <a:picLocks noChangeAspect="1"/>
          </p:cNvPicPr>
          <p:nvPr/>
        </p:nvPicPr>
        <p:blipFill>
          <a:blip r:embed="rId2"/>
          <a:stretch>
            <a:fillRect/>
          </a:stretch>
        </p:blipFill>
        <p:spPr>
          <a:xfrm>
            <a:off x="3620336" y="5155778"/>
            <a:ext cx="428780" cy="420373"/>
          </a:xfrm>
          <a:prstGeom prst="rect">
            <a:avLst/>
          </a:prstGeom>
        </p:spPr>
      </p:pic>
      <p:sp>
        <p:nvSpPr>
          <p:cNvPr id="23" name="TextBox 22"/>
          <p:cNvSpPr txBox="1"/>
          <p:nvPr/>
        </p:nvSpPr>
        <p:spPr>
          <a:xfrm>
            <a:off x="2774157" y="6229689"/>
            <a:ext cx="3615744" cy="461665"/>
          </a:xfrm>
          <a:prstGeom prst="rect">
            <a:avLst/>
          </a:prstGeom>
          <a:noFill/>
        </p:spPr>
        <p:txBody>
          <a:bodyPr wrap="none" rtlCol="0">
            <a:spAutoFit/>
          </a:bodyPr>
          <a:lstStyle/>
          <a:p>
            <a:r>
              <a:rPr lang="en-US" sz="2400" dirty="0"/>
              <a:t>data generating distribution</a:t>
            </a:r>
          </a:p>
        </p:txBody>
      </p:sp>
      <p:sp>
        <p:nvSpPr>
          <p:cNvPr id="24" name="Oval 23"/>
          <p:cNvSpPr/>
          <p:nvPr/>
        </p:nvSpPr>
        <p:spPr>
          <a:xfrm>
            <a:off x="1684417" y="4491788"/>
            <a:ext cx="5347368" cy="1753755"/>
          </a:xfrm>
          <a:prstGeom prst="ellipse">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stretch>
            <a:fillRect/>
          </a:stretch>
        </p:blipFill>
        <p:spPr>
          <a:xfrm>
            <a:off x="2891411" y="3091655"/>
            <a:ext cx="418573" cy="246219"/>
          </a:xfrm>
          <a:prstGeom prst="rect">
            <a:avLst/>
          </a:prstGeom>
        </p:spPr>
      </p:pic>
      <p:pic>
        <p:nvPicPr>
          <p:cNvPr id="26" name="Picture 25"/>
          <p:cNvPicPr>
            <a:picLocks noChangeAspect="1"/>
          </p:cNvPicPr>
          <p:nvPr/>
        </p:nvPicPr>
        <p:blipFill>
          <a:blip r:embed="rId4"/>
          <a:stretch>
            <a:fillRect/>
          </a:stretch>
        </p:blipFill>
        <p:spPr>
          <a:xfrm>
            <a:off x="1872487" y="2333042"/>
            <a:ext cx="418573" cy="246219"/>
          </a:xfrm>
          <a:prstGeom prst="rect">
            <a:avLst/>
          </a:prstGeom>
        </p:spPr>
      </p:pic>
      <p:pic>
        <p:nvPicPr>
          <p:cNvPr id="27" name="Picture 26"/>
          <p:cNvPicPr>
            <a:picLocks noChangeAspect="1"/>
          </p:cNvPicPr>
          <p:nvPr/>
        </p:nvPicPr>
        <p:blipFill>
          <a:blip r:embed="rId2"/>
          <a:stretch>
            <a:fillRect/>
          </a:stretch>
        </p:blipFill>
        <p:spPr>
          <a:xfrm>
            <a:off x="2462631" y="2333042"/>
            <a:ext cx="428780" cy="420373"/>
          </a:xfrm>
          <a:prstGeom prst="rect">
            <a:avLst/>
          </a:prstGeom>
        </p:spPr>
      </p:pic>
      <p:pic>
        <p:nvPicPr>
          <p:cNvPr id="28" name="Picture 27"/>
          <p:cNvPicPr>
            <a:picLocks noChangeAspect="1"/>
          </p:cNvPicPr>
          <p:nvPr/>
        </p:nvPicPr>
        <p:blipFill>
          <a:blip r:embed="rId5"/>
          <a:stretch>
            <a:fillRect/>
          </a:stretch>
        </p:blipFill>
        <p:spPr>
          <a:xfrm>
            <a:off x="3062995" y="2712965"/>
            <a:ext cx="431361" cy="246219"/>
          </a:xfrm>
          <a:prstGeom prst="rect">
            <a:avLst/>
          </a:prstGeom>
        </p:spPr>
      </p:pic>
      <p:pic>
        <p:nvPicPr>
          <p:cNvPr id="29" name="Picture 28"/>
          <p:cNvPicPr>
            <a:picLocks noChangeAspect="1"/>
          </p:cNvPicPr>
          <p:nvPr/>
        </p:nvPicPr>
        <p:blipFill>
          <a:blip r:embed="rId5"/>
          <a:stretch>
            <a:fillRect/>
          </a:stretch>
        </p:blipFill>
        <p:spPr>
          <a:xfrm>
            <a:off x="2031270" y="2844592"/>
            <a:ext cx="431361" cy="246219"/>
          </a:xfrm>
          <a:prstGeom prst="rect">
            <a:avLst/>
          </a:prstGeom>
        </p:spPr>
      </p:pic>
      <p:pic>
        <p:nvPicPr>
          <p:cNvPr id="30" name="Picture 29"/>
          <p:cNvPicPr>
            <a:picLocks noChangeAspect="1"/>
          </p:cNvPicPr>
          <p:nvPr/>
        </p:nvPicPr>
        <p:blipFill>
          <a:blip r:embed="rId3"/>
          <a:stretch>
            <a:fillRect/>
          </a:stretch>
        </p:blipFill>
        <p:spPr>
          <a:xfrm>
            <a:off x="2419033" y="2959184"/>
            <a:ext cx="375843" cy="378690"/>
          </a:xfrm>
          <a:prstGeom prst="rect">
            <a:avLst/>
          </a:prstGeom>
        </p:spPr>
      </p:pic>
      <p:pic>
        <p:nvPicPr>
          <p:cNvPr id="31" name="Picture 30"/>
          <p:cNvPicPr>
            <a:picLocks noChangeAspect="1"/>
          </p:cNvPicPr>
          <p:nvPr/>
        </p:nvPicPr>
        <p:blipFill>
          <a:blip r:embed="rId4"/>
          <a:stretch>
            <a:fillRect/>
          </a:stretch>
        </p:blipFill>
        <p:spPr>
          <a:xfrm>
            <a:off x="1887093" y="3280087"/>
            <a:ext cx="418573" cy="246219"/>
          </a:xfrm>
          <a:prstGeom prst="rect">
            <a:avLst/>
          </a:prstGeom>
        </p:spPr>
      </p:pic>
      <p:pic>
        <p:nvPicPr>
          <p:cNvPr id="32" name="Picture 31"/>
          <p:cNvPicPr>
            <a:picLocks noChangeAspect="1"/>
          </p:cNvPicPr>
          <p:nvPr/>
        </p:nvPicPr>
        <p:blipFill>
          <a:blip r:embed="rId4"/>
          <a:stretch>
            <a:fillRect/>
          </a:stretch>
        </p:blipFill>
        <p:spPr>
          <a:xfrm>
            <a:off x="1286742" y="3033868"/>
            <a:ext cx="418573" cy="246219"/>
          </a:xfrm>
          <a:prstGeom prst="rect">
            <a:avLst/>
          </a:prstGeom>
        </p:spPr>
      </p:pic>
      <p:pic>
        <p:nvPicPr>
          <p:cNvPr id="33" name="Picture 32"/>
          <p:cNvPicPr>
            <a:picLocks noChangeAspect="1"/>
          </p:cNvPicPr>
          <p:nvPr/>
        </p:nvPicPr>
        <p:blipFill>
          <a:blip r:embed="rId2"/>
          <a:stretch>
            <a:fillRect/>
          </a:stretch>
        </p:blipFill>
        <p:spPr>
          <a:xfrm>
            <a:off x="3405946" y="3033868"/>
            <a:ext cx="428780" cy="420373"/>
          </a:xfrm>
          <a:prstGeom prst="rect">
            <a:avLst/>
          </a:prstGeom>
        </p:spPr>
      </p:pic>
      <p:pic>
        <p:nvPicPr>
          <p:cNvPr id="34" name="Picture 33"/>
          <p:cNvPicPr>
            <a:picLocks noChangeAspect="1"/>
          </p:cNvPicPr>
          <p:nvPr/>
        </p:nvPicPr>
        <p:blipFill>
          <a:blip r:embed="rId5"/>
          <a:stretch>
            <a:fillRect/>
          </a:stretch>
        </p:blipFill>
        <p:spPr>
          <a:xfrm>
            <a:off x="3309984" y="2309092"/>
            <a:ext cx="431361" cy="246219"/>
          </a:xfrm>
          <a:prstGeom prst="rect">
            <a:avLst/>
          </a:prstGeom>
        </p:spPr>
      </p:pic>
      <p:pic>
        <p:nvPicPr>
          <p:cNvPr id="35" name="Picture 34"/>
          <p:cNvPicPr>
            <a:picLocks noChangeAspect="1"/>
          </p:cNvPicPr>
          <p:nvPr/>
        </p:nvPicPr>
        <p:blipFill>
          <a:blip r:embed="rId5"/>
          <a:stretch>
            <a:fillRect/>
          </a:stretch>
        </p:blipFill>
        <p:spPr>
          <a:xfrm>
            <a:off x="1987672" y="3658777"/>
            <a:ext cx="431361" cy="246219"/>
          </a:xfrm>
          <a:prstGeom prst="rect">
            <a:avLst/>
          </a:prstGeom>
        </p:spPr>
      </p:pic>
      <p:pic>
        <p:nvPicPr>
          <p:cNvPr id="36" name="Picture 35"/>
          <p:cNvPicPr>
            <a:picLocks noChangeAspect="1"/>
          </p:cNvPicPr>
          <p:nvPr/>
        </p:nvPicPr>
        <p:blipFill>
          <a:blip r:embed="rId3"/>
          <a:stretch>
            <a:fillRect/>
          </a:stretch>
        </p:blipFill>
        <p:spPr>
          <a:xfrm>
            <a:off x="2875073" y="3526306"/>
            <a:ext cx="375843" cy="378690"/>
          </a:xfrm>
          <a:prstGeom prst="rect">
            <a:avLst/>
          </a:prstGeom>
        </p:spPr>
      </p:pic>
      <p:pic>
        <p:nvPicPr>
          <p:cNvPr id="37" name="Picture 36"/>
          <p:cNvPicPr>
            <a:picLocks noChangeAspect="1"/>
          </p:cNvPicPr>
          <p:nvPr/>
        </p:nvPicPr>
        <p:blipFill>
          <a:blip r:embed="rId4"/>
          <a:stretch>
            <a:fillRect/>
          </a:stretch>
        </p:blipFill>
        <p:spPr>
          <a:xfrm>
            <a:off x="6796856" y="2657004"/>
            <a:ext cx="418573" cy="246219"/>
          </a:xfrm>
          <a:prstGeom prst="rect">
            <a:avLst/>
          </a:prstGeom>
        </p:spPr>
      </p:pic>
      <p:pic>
        <p:nvPicPr>
          <p:cNvPr id="38" name="Picture 37"/>
          <p:cNvPicPr>
            <a:picLocks noChangeAspect="1"/>
          </p:cNvPicPr>
          <p:nvPr/>
        </p:nvPicPr>
        <p:blipFill>
          <a:blip r:embed="rId5"/>
          <a:stretch>
            <a:fillRect/>
          </a:stretch>
        </p:blipFill>
        <p:spPr>
          <a:xfrm>
            <a:off x="5936715" y="2409941"/>
            <a:ext cx="431361" cy="246219"/>
          </a:xfrm>
          <a:prstGeom prst="rect">
            <a:avLst/>
          </a:prstGeom>
        </p:spPr>
      </p:pic>
      <p:pic>
        <p:nvPicPr>
          <p:cNvPr id="39" name="Picture 38"/>
          <p:cNvPicPr>
            <a:picLocks noChangeAspect="1"/>
          </p:cNvPicPr>
          <p:nvPr/>
        </p:nvPicPr>
        <p:blipFill>
          <a:blip r:embed="rId3"/>
          <a:stretch>
            <a:fillRect/>
          </a:stretch>
        </p:blipFill>
        <p:spPr>
          <a:xfrm>
            <a:off x="6324478" y="2524533"/>
            <a:ext cx="375843" cy="378690"/>
          </a:xfrm>
          <a:prstGeom prst="rect">
            <a:avLst/>
          </a:prstGeom>
        </p:spPr>
      </p:pic>
      <p:pic>
        <p:nvPicPr>
          <p:cNvPr id="40" name="Picture 39"/>
          <p:cNvPicPr>
            <a:picLocks noChangeAspect="1"/>
          </p:cNvPicPr>
          <p:nvPr/>
        </p:nvPicPr>
        <p:blipFill>
          <a:blip r:embed="rId4"/>
          <a:stretch>
            <a:fillRect/>
          </a:stretch>
        </p:blipFill>
        <p:spPr>
          <a:xfrm>
            <a:off x="5792538" y="2845436"/>
            <a:ext cx="418573" cy="246219"/>
          </a:xfrm>
          <a:prstGeom prst="rect">
            <a:avLst/>
          </a:prstGeom>
        </p:spPr>
      </p:pic>
      <p:pic>
        <p:nvPicPr>
          <p:cNvPr id="42" name="Picture 41"/>
          <p:cNvPicPr>
            <a:picLocks noChangeAspect="1"/>
          </p:cNvPicPr>
          <p:nvPr/>
        </p:nvPicPr>
        <p:blipFill>
          <a:blip r:embed="rId2"/>
          <a:stretch>
            <a:fillRect/>
          </a:stretch>
        </p:blipFill>
        <p:spPr>
          <a:xfrm>
            <a:off x="6700321" y="2104160"/>
            <a:ext cx="428780" cy="420373"/>
          </a:xfrm>
          <a:prstGeom prst="rect">
            <a:avLst/>
          </a:prstGeom>
        </p:spPr>
      </p:pic>
      <p:pic>
        <p:nvPicPr>
          <p:cNvPr id="43" name="Picture 42"/>
          <p:cNvPicPr>
            <a:picLocks noChangeAspect="1"/>
          </p:cNvPicPr>
          <p:nvPr/>
        </p:nvPicPr>
        <p:blipFill>
          <a:blip r:embed="rId5"/>
          <a:stretch>
            <a:fillRect/>
          </a:stretch>
        </p:blipFill>
        <p:spPr>
          <a:xfrm>
            <a:off x="5893117" y="3224126"/>
            <a:ext cx="431361" cy="246219"/>
          </a:xfrm>
          <a:prstGeom prst="rect">
            <a:avLst/>
          </a:prstGeom>
        </p:spPr>
      </p:pic>
      <p:pic>
        <p:nvPicPr>
          <p:cNvPr id="44" name="Picture 43"/>
          <p:cNvPicPr>
            <a:picLocks noChangeAspect="1"/>
          </p:cNvPicPr>
          <p:nvPr/>
        </p:nvPicPr>
        <p:blipFill>
          <a:blip r:embed="rId3"/>
          <a:stretch>
            <a:fillRect/>
          </a:stretch>
        </p:blipFill>
        <p:spPr>
          <a:xfrm>
            <a:off x="6780518" y="3091655"/>
            <a:ext cx="375843" cy="378690"/>
          </a:xfrm>
          <a:prstGeom prst="rect">
            <a:avLst/>
          </a:prstGeom>
        </p:spPr>
      </p:pic>
      <p:cxnSp>
        <p:nvCxnSpPr>
          <p:cNvPr id="46" name="Straight Arrow Connector 45"/>
          <p:cNvCxnSpPr/>
          <p:nvPr/>
        </p:nvCxnSpPr>
        <p:spPr>
          <a:xfrm flipV="1">
            <a:off x="5792538" y="3658777"/>
            <a:ext cx="597363" cy="1100381"/>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flipV="1">
            <a:off x="2774158" y="3904997"/>
            <a:ext cx="476758" cy="854161"/>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353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generating distribution</a:t>
            </a:r>
          </a:p>
        </p:txBody>
      </p:sp>
      <p:pic>
        <p:nvPicPr>
          <p:cNvPr id="4" name="Picture 3"/>
          <p:cNvPicPr>
            <a:picLocks noChangeAspect="1"/>
          </p:cNvPicPr>
          <p:nvPr/>
        </p:nvPicPr>
        <p:blipFill>
          <a:blip r:embed="rId2"/>
          <a:stretch>
            <a:fillRect/>
          </a:stretch>
        </p:blipFill>
        <p:spPr>
          <a:xfrm>
            <a:off x="3620336" y="5655086"/>
            <a:ext cx="428780" cy="420373"/>
          </a:xfrm>
          <a:prstGeom prst="rect">
            <a:avLst/>
          </a:prstGeom>
        </p:spPr>
      </p:pic>
      <p:pic>
        <p:nvPicPr>
          <p:cNvPr id="5" name="Picture 4"/>
          <p:cNvPicPr>
            <a:picLocks noChangeAspect="1"/>
          </p:cNvPicPr>
          <p:nvPr/>
        </p:nvPicPr>
        <p:blipFill>
          <a:blip r:embed="rId3"/>
          <a:stretch>
            <a:fillRect/>
          </a:stretch>
        </p:blipFill>
        <p:spPr>
          <a:xfrm>
            <a:off x="2794876" y="5696769"/>
            <a:ext cx="375843" cy="378690"/>
          </a:xfrm>
          <a:prstGeom prst="rect">
            <a:avLst/>
          </a:prstGeom>
        </p:spPr>
      </p:pic>
      <p:sp>
        <p:nvSpPr>
          <p:cNvPr id="8" name="TextBox 7"/>
          <p:cNvSpPr txBox="1"/>
          <p:nvPr/>
        </p:nvSpPr>
        <p:spPr>
          <a:xfrm>
            <a:off x="1707995" y="1620518"/>
            <a:ext cx="1825590" cy="461665"/>
          </a:xfrm>
          <a:prstGeom prst="rect">
            <a:avLst/>
          </a:prstGeom>
          <a:noFill/>
        </p:spPr>
        <p:txBody>
          <a:bodyPr wrap="none" rtlCol="0">
            <a:spAutoFit/>
          </a:bodyPr>
          <a:lstStyle/>
          <a:p>
            <a:r>
              <a:rPr lang="en-US" sz="2400" dirty="0"/>
              <a:t>Training data</a:t>
            </a:r>
          </a:p>
        </p:txBody>
      </p:sp>
      <p:sp>
        <p:nvSpPr>
          <p:cNvPr id="9" name="TextBox 8"/>
          <p:cNvSpPr txBox="1"/>
          <p:nvPr/>
        </p:nvSpPr>
        <p:spPr>
          <a:xfrm>
            <a:off x="6181491" y="1620518"/>
            <a:ext cx="1059304" cy="461665"/>
          </a:xfrm>
          <a:prstGeom prst="rect">
            <a:avLst/>
          </a:prstGeom>
          <a:noFill/>
        </p:spPr>
        <p:txBody>
          <a:bodyPr wrap="none" rtlCol="0">
            <a:spAutoFit/>
          </a:bodyPr>
          <a:lstStyle/>
          <a:p>
            <a:r>
              <a:rPr lang="en-US" sz="2400" dirty="0"/>
              <a:t>Test set</a:t>
            </a:r>
          </a:p>
        </p:txBody>
      </p:sp>
      <p:pic>
        <p:nvPicPr>
          <p:cNvPr id="13" name="Picture 12"/>
          <p:cNvPicPr>
            <a:picLocks noChangeAspect="1"/>
          </p:cNvPicPr>
          <p:nvPr/>
        </p:nvPicPr>
        <p:blipFill>
          <a:blip r:embed="rId4"/>
          <a:stretch>
            <a:fillRect/>
          </a:stretch>
        </p:blipFill>
        <p:spPr>
          <a:xfrm>
            <a:off x="4373862" y="5788790"/>
            <a:ext cx="418573" cy="246219"/>
          </a:xfrm>
          <a:prstGeom prst="rect">
            <a:avLst/>
          </a:prstGeom>
        </p:spPr>
      </p:pic>
      <p:pic>
        <p:nvPicPr>
          <p:cNvPr id="14" name="Picture 13"/>
          <p:cNvPicPr>
            <a:picLocks noChangeAspect="1"/>
          </p:cNvPicPr>
          <p:nvPr/>
        </p:nvPicPr>
        <p:blipFill>
          <a:blip r:embed="rId5"/>
          <a:stretch>
            <a:fillRect/>
          </a:stretch>
        </p:blipFill>
        <p:spPr>
          <a:xfrm>
            <a:off x="5184252" y="5788790"/>
            <a:ext cx="431361" cy="246219"/>
          </a:xfrm>
          <a:prstGeom prst="rect">
            <a:avLst/>
          </a:prstGeom>
        </p:spPr>
      </p:pic>
      <p:pic>
        <p:nvPicPr>
          <p:cNvPr id="18" name="Picture 17"/>
          <p:cNvPicPr>
            <a:picLocks noChangeAspect="1"/>
          </p:cNvPicPr>
          <p:nvPr/>
        </p:nvPicPr>
        <p:blipFill>
          <a:blip r:embed="rId5"/>
          <a:stretch>
            <a:fillRect/>
          </a:stretch>
        </p:blipFill>
        <p:spPr>
          <a:xfrm>
            <a:off x="5138482" y="5408867"/>
            <a:ext cx="431361" cy="246219"/>
          </a:xfrm>
          <a:prstGeom prst="rect">
            <a:avLst/>
          </a:prstGeom>
        </p:spPr>
      </p:pic>
      <p:pic>
        <p:nvPicPr>
          <p:cNvPr id="19" name="Picture 18"/>
          <p:cNvPicPr>
            <a:picLocks noChangeAspect="1"/>
          </p:cNvPicPr>
          <p:nvPr/>
        </p:nvPicPr>
        <p:blipFill>
          <a:blip r:embed="rId4"/>
          <a:stretch>
            <a:fillRect/>
          </a:stretch>
        </p:blipFill>
        <p:spPr>
          <a:xfrm>
            <a:off x="4316975" y="5365965"/>
            <a:ext cx="418573" cy="246219"/>
          </a:xfrm>
          <a:prstGeom prst="rect">
            <a:avLst/>
          </a:prstGeom>
        </p:spPr>
      </p:pic>
      <p:pic>
        <p:nvPicPr>
          <p:cNvPr id="20" name="Picture 19"/>
          <p:cNvPicPr>
            <a:picLocks noChangeAspect="1"/>
          </p:cNvPicPr>
          <p:nvPr/>
        </p:nvPicPr>
        <p:blipFill>
          <a:blip r:embed="rId4"/>
          <a:stretch>
            <a:fillRect/>
          </a:stretch>
        </p:blipFill>
        <p:spPr>
          <a:xfrm>
            <a:off x="4316975" y="4983628"/>
            <a:ext cx="418573" cy="246219"/>
          </a:xfrm>
          <a:prstGeom prst="rect">
            <a:avLst/>
          </a:prstGeom>
        </p:spPr>
      </p:pic>
      <p:pic>
        <p:nvPicPr>
          <p:cNvPr id="21" name="Picture 20"/>
          <p:cNvPicPr>
            <a:picLocks noChangeAspect="1"/>
          </p:cNvPicPr>
          <p:nvPr/>
        </p:nvPicPr>
        <p:blipFill>
          <a:blip r:embed="rId4"/>
          <a:stretch>
            <a:fillRect/>
          </a:stretch>
        </p:blipFill>
        <p:spPr>
          <a:xfrm>
            <a:off x="4300192" y="4627063"/>
            <a:ext cx="418573" cy="246219"/>
          </a:xfrm>
          <a:prstGeom prst="rect">
            <a:avLst/>
          </a:prstGeom>
        </p:spPr>
      </p:pic>
      <p:pic>
        <p:nvPicPr>
          <p:cNvPr id="22" name="Picture 21"/>
          <p:cNvPicPr>
            <a:picLocks noChangeAspect="1"/>
          </p:cNvPicPr>
          <p:nvPr/>
        </p:nvPicPr>
        <p:blipFill>
          <a:blip r:embed="rId2"/>
          <a:stretch>
            <a:fillRect/>
          </a:stretch>
        </p:blipFill>
        <p:spPr>
          <a:xfrm>
            <a:off x="3620336" y="5155778"/>
            <a:ext cx="428780" cy="420373"/>
          </a:xfrm>
          <a:prstGeom prst="rect">
            <a:avLst/>
          </a:prstGeom>
        </p:spPr>
      </p:pic>
      <p:sp>
        <p:nvSpPr>
          <p:cNvPr id="23" name="TextBox 22"/>
          <p:cNvSpPr txBox="1"/>
          <p:nvPr/>
        </p:nvSpPr>
        <p:spPr>
          <a:xfrm>
            <a:off x="2774157" y="6229689"/>
            <a:ext cx="3615744" cy="461665"/>
          </a:xfrm>
          <a:prstGeom prst="rect">
            <a:avLst/>
          </a:prstGeom>
          <a:noFill/>
        </p:spPr>
        <p:txBody>
          <a:bodyPr wrap="none" rtlCol="0">
            <a:spAutoFit/>
          </a:bodyPr>
          <a:lstStyle/>
          <a:p>
            <a:r>
              <a:rPr lang="en-US" sz="2400" dirty="0"/>
              <a:t>data generating distribution</a:t>
            </a:r>
          </a:p>
        </p:txBody>
      </p:sp>
      <p:sp>
        <p:nvSpPr>
          <p:cNvPr id="24" name="Oval 23"/>
          <p:cNvSpPr/>
          <p:nvPr/>
        </p:nvSpPr>
        <p:spPr>
          <a:xfrm>
            <a:off x="1684417" y="4491788"/>
            <a:ext cx="5347368" cy="1753755"/>
          </a:xfrm>
          <a:prstGeom prst="ellipse">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stretch>
            <a:fillRect/>
          </a:stretch>
        </p:blipFill>
        <p:spPr>
          <a:xfrm>
            <a:off x="2891411" y="3091655"/>
            <a:ext cx="418573" cy="246219"/>
          </a:xfrm>
          <a:prstGeom prst="rect">
            <a:avLst/>
          </a:prstGeom>
        </p:spPr>
      </p:pic>
      <p:pic>
        <p:nvPicPr>
          <p:cNvPr id="26" name="Picture 25"/>
          <p:cNvPicPr>
            <a:picLocks noChangeAspect="1"/>
          </p:cNvPicPr>
          <p:nvPr/>
        </p:nvPicPr>
        <p:blipFill>
          <a:blip r:embed="rId4"/>
          <a:stretch>
            <a:fillRect/>
          </a:stretch>
        </p:blipFill>
        <p:spPr>
          <a:xfrm>
            <a:off x="1872487" y="2333042"/>
            <a:ext cx="418573" cy="246219"/>
          </a:xfrm>
          <a:prstGeom prst="rect">
            <a:avLst/>
          </a:prstGeom>
        </p:spPr>
      </p:pic>
      <p:pic>
        <p:nvPicPr>
          <p:cNvPr id="27" name="Picture 26"/>
          <p:cNvPicPr>
            <a:picLocks noChangeAspect="1"/>
          </p:cNvPicPr>
          <p:nvPr/>
        </p:nvPicPr>
        <p:blipFill>
          <a:blip r:embed="rId2"/>
          <a:stretch>
            <a:fillRect/>
          </a:stretch>
        </p:blipFill>
        <p:spPr>
          <a:xfrm>
            <a:off x="2462631" y="2333042"/>
            <a:ext cx="428780" cy="420373"/>
          </a:xfrm>
          <a:prstGeom prst="rect">
            <a:avLst/>
          </a:prstGeom>
        </p:spPr>
      </p:pic>
      <p:pic>
        <p:nvPicPr>
          <p:cNvPr id="28" name="Picture 27"/>
          <p:cNvPicPr>
            <a:picLocks noChangeAspect="1"/>
          </p:cNvPicPr>
          <p:nvPr/>
        </p:nvPicPr>
        <p:blipFill>
          <a:blip r:embed="rId5"/>
          <a:stretch>
            <a:fillRect/>
          </a:stretch>
        </p:blipFill>
        <p:spPr>
          <a:xfrm>
            <a:off x="3062995" y="2712965"/>
            <a:ext cx="431361" cy="246219"/>
          </a:xfrm>
          <a:prstGeom prst="rect">
            <a:avLst/>
          </a:prstGeom>
        </p:spPr>
      </p:pic>
      <p:pic>
        <p:nvPicPr>
          <p:cNvPr id="29" name="Picture 28"/>
          <p:cNvPicPr>
            <a:picLocks noChangeAspect="1"/>
          </p:cNvPicPr>
          <p:nvPr/>
        </p:nvPicPr>
        <p:blipFill>
          <a:blip r:embed="rId5"/>
          <a:stretch>
            <a:fillRect/>
          </a:stretch>
        </p:blipFill>
        <p:spPr>
          <a:xfrm>
            <a:off x="2031270" y="2844592"/>
            <a:ext cx="431361" cy="246219"/>
          </a:xfrm>
          <a:prstGeom prst="rect">
            <a:avLst/>
          </a:prstGeom>
        </p:spPr>
      </p:pic>
      <p:pic>
        <p:nvPicPr>
          <p:cNvPr id="30" name="Picture 29"/>
          <p:cNvPicPr>
            <a:picLocks noChangeAspect="1"/>
          </p:cNvPicPr>
          <p:nvPr/>
        </p:nvPicPr>
        <p:blipFill>
          <a:blip r:embed="rId3"/>
          <a:stretch>
            <a:fillRect/>
          </a:stretch>
        </p:blipFill>
        <p:spPr>
          <a:xfrm>
            <a:off x="2419033" y="2959184"/>
            <a:ext cx="375843" cy="378690"/>
          </a:xfrm>
          <a:prstGeom prst="rect">
            <a:avLst/>
          </a:prstGeom>
        </p:spPr>
      </p:pic>
      <p:pic>
        <p:nvPicPr>
          <p:cNvPr id="31" name="Picture 30"/>
          <p:cNvPicPr>
            <a:picLocks noChangeAspect="1"/>
          </p:cNvPicPr>
          <p:nvPr/>
        </p:nvPicPr>
        <p:blipFill>
          <a:blip r:embed="rId4"/>
          <a:stretch>
            <a:fillRect/>
          </a:stretch>
        </p:blipFill>
        <p:spPr>
          <a:xfrm>
            <a:off x="1887093" y="3280087"/>
            <a:ext cx="418573" cy="246219"/>
          </a:xfrm>
          <a:prstGeom prst="rect">
            <a:avLst/>
          </a:prstGeom>
        </p:spPr>
      </p:pic>
      <p:pic>
        <p:nvPicPr>
          <p:cNvPr id="32" name="Picture 31"/>
          <p:cNvPicPr>
            <a:picLocks noChangeAspect="1"/>
          </p:cNvPicPr>
          <p:nvPr/>
        </p:nvPicPr>
        <p:blipFill>
          <a:blip r:embed="rId4"/>
          <a:stretch>
            <a:fillRect/>
          </a:stretch>
        </p:blipFill>
        <p:spPr>
          <a:xfrm>
            <a:off x="1286742" y="3033868"/>
            <a:ext cx="418573" cy="246219"/>
          </a:xfrm>
          <a:prstGeom prst="rect">
            <a:avLst/>
          </a:prstGeom>
        </p:spPr>
      </p:pic>
      <p:pic>
        <p:nvPicPr>
          <p:cNvPr id="33" name="Picture 32"/>
          <p:cNvPicPr>
            <a:picLocks noChangeAspect="1"/>
          </p:cNvPicPr>
          <p:nvPr/>
        </p:nvPicPr>
        <p:blipFill>
          <a:blip r:embed="rId2"/>
          <a:stretch>
            <a:fillRect/>
          </a:stretch>
        </p:blipFill>
        <p:spPr>
          <a:xfrm>
            <a:off x="3405946" y="3033868"/>
            <a:ext cx="428780" cy="420373"/>
          </a:xfrm>
          <a:prstGeom prst="rect">
            <a:avLst/>
          </a:prstGeom>
        </p:spPr>
      </p:pic>
      <p:pic>
        <p:nvPicPr>
          <p:cNvPr id="34" name="Picture 33"/>
          <p:cNvPicPr>
            <a:picLocks noChangeAspect="1"/>
          </p:cNvPicPr>
          <p:nvPr/>
        </p:nvPicPr>
        <p:blipFill>
          <a:blip r:embed="rId5"/>
          <a:stretch>
            <a:fillRect/>
          </a:stretch>
        </p:blipFill>
        <p:spPr>
          <a:xfrm>
            <a:off x="3309984" y="2309092"/>
            <a:ext cx="431361" cy="246219"/>
          </a:xfrm>
          <a:prstGeom prst="rect">
            <a:avLst/>
          </a:prstGeom>
        </p:spPr>
      </p:pic>
      <p:pic>
        <p:nvPicPr>
          <p:cNvPr id="35" name="Picture 34"/>
          <p:cNvPicPr>
            <a:picLocks noChangeAspect="1"/>
          </p:cNvPicPr>
          <p:nvPr/>
        </p:nvPicPr>
        <p:blipFill>
          <a:blip r:embed="rId5"/>
          <a:stretch>
            <a:fillRect/>
          </a:stretch>
        </p:blipFill>
        <p:spPr>
          <a:xfrm>
            <a:off x="1987672" y="3658777"/>
            <a:ext cx="431361" cy="246219"/>
          </a:xfrm>
          <a:prstGeom prst="rect">
            <a:avLst/>
          </a:prstGeom>
        </p:spPr>
      </p:pic>
      <p:pic>
        <p:nvPicPr>
          <p:cNvPr id="36" name="Picture 35"/>
          <p:cNvPicPr>
            <a:picLocks noChangeAspect="1"/>
          </p:cNvPicPr>
          <p:nvPr/>
        </p:nvPicPr>
        <p:blipFill>
          <a:blip r:embed="rId3"/>
          <a:stretch>
            <a:fillRect/>
          </a:stretch>
        </p:blipFill>
        <p:spPr>
          <a:xfrm>
            <a:off x="2875073" y="3526306"/>
            <a:ext cx="375843" cy="378690"/>
          </a:xfrm>
          <a:prstGeom prst="rect">
            <a:avLst/>
          </a:prstGeom>
        </p:spPr>
      </p:pic>
      <p:cxnSp>
        <p:nvCxnSpPr>
          <p:cNvPr id="46" name="Straight Arrow Connector 45"/>
          <p:cNvCxnSpPr/>
          <p:nvPr/>
        </p:nvCxnSpPr>
        <p:spPr>
          <a:xfrm flipV="1">
            <a:off x="5792538" y="3658777"/>
            <a:ext cx="597363" cy="1100381"/>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flipV="1">
            <a:off x="2774158" y="3904997"/>
            <a:ext cx="476758" cy="854161"/>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6"/>
          <a:stretch>
            <a:fillRect/>
          </a:stretch>
        </p:blipFill>
        <p:spPr>
          <a:xfrm>
            <a:off x="6090103" y="2121368"/>
            <a:ext cx="299798" cy="375448"/>
          </a:xfrm>
          <a:prstGeom prst="rect">
            <a:avLst/>
          </a:prstGeom>
        </p:spPr>
      </p:pic>
      <p:pic>
        <p:nvPicPr>
          <p:cNvPr id="52" name="Picture 51"/>
          <p:cNvPicPr>
            <a:picLocks noChangeAspect="1"/>
          </p:cNvPicPr>
          <p:nvPr/>
        </p:nvPicPr>
        <p:blipFill>
          <a:blip r:embed="rId5"/>
          <a:stretch>
            <a:fillRect/>
          </a:stretch>
        </p:blipFill>
        <p:spPr>
          <a:xfrm>
            <a:off x="6600424" y="2121368"/>
            <a:ext cx="431361" cy="246219"/>
          </a:xfrm>
          <a:prstGeom prst="rect">
            <a:avLst/>
          </a:prstGeom>
        </p:spPr>
      </p:pic>
      <p:pic>
        <p:nvPicPr>
          <p:cNvPr id="53" name="Picture 52"/>
          <p:cNvPicPr>
            <a:picLocks noChangeAspect="1"/>
          </p:cNvPicPr>
          <p:nvPr/>
        </p:nvPicPr>
        <p:blipFill>
          <a:blip r:embed="rId6"/>
          <a:stretch>
            <a:fillRect/>
          </a:stretch>
        </p:blipFill>
        <p:spPr>
          <a:xfrm>
            <a:off x="6785256" y="2493737"/>
            <a:ext cx="299798" cy="375448"/>
          </a:xfrm>
          <a:prstGeom prst="rect">
            <a:avLst/>
          </a:prstGeom>
        </p:spPr>
      </p:pic>
      <p:pic>
        <p:nvPicPr>
          <p:cNvPr id="54" name="Picture 53"/>
          <p:cNvPicPr>
            <a:picLocks noChangeAspect="1"/>
          </p:cNvPicPr>
          <p:nvPr/>
        </p:nvPicPr>
        <p:blipFill>
          <a:blip r:embed="rId6"/>
          <a:stretch>
            <a:fillRect/>
          </a:stretch>
        </p:blipFill>
        <p:spPr>
          <a:xfrm>
            <a:off x="6090103" y="2712965"/>
            <a:ext cx="299798" cy="375448"/>
          </a:xfrm>
          <a:prstGeom prst="rect">
            <a:avLst/>
          </a:prstGeom>
        </p:spPr>
      </p:pic>
      <p:pic>
        <p:nvPicPr>
          <p:cNvPr id="55" name="Picture 54"/>
          <p:cNvPicPr>
            <a:picLocks noChangeAspect="1"/>
          </p:cNvPicPr>
          <p:nvPr/>
        </p:nvPicPr>
        <p:blipFill>
          <a:blip r:embed="rId6"/>
          <a:stretch>
            <a:fillRect/>
          </a:stretch>
        </p:blipFill>
        <p:spPr>
          <a:xfrm>
            <a:off x="7084850" y="3033868"/>
            <a:ext cx="299798" cy="375448"/>
          </a:xfrm>
          <a:prstGeom prst="rect">
            <a:avLst/>
          </a:prstGeom>
        </p:spPr>
      </p:pic>
      <p:pic>
        <p:nvPicPr>
          <p:cNvPr id="56" name="Picture 55"/>
          <p:cNvPicPr>
            <a:picLocks noChangeAspect="1"/>
          </p:cNvPicPr>
          <p:nvPr/>
        </p:nvPicPr>
        <p:blipFill>
          <a:blip r:embed="rId6"/>
          <a:stretch>
            <a:fillRect/>
          </a:stretch>
        </p:blipFill>
        <p:spPr>
          <a:xfrm>
            <a:off x="7384648" y="2082552"/>
            <a:ext cx="299798" cy="375448"/>
          </a:xfrm>
          <a:prstGeom prst="rect">
            <a:avLst/>
          </a:prstGeom>
        </p:spPr>
      </p:pic>
      <p:pic>
        <p:nvPicPr>
          <p:cNvPr id="57" name="Picture 56"/>
          <p:cNvPicPr>
            <a:picLocks noChangeAspect="1"/>
          </p:cNvPicPr>
          <p:nvPr/>
        </p:nvPicPr>
        <p:blipFill>
          <a:blip r:embed="rId5"/>
          <a:stretch>
            <a:fillRect/>
          </a:stretch>
        </p:blipFill>
        <p:spPr>
          <a:xfrm>
            <a:off x="6416225" y="2995139"/>
            <a:ext cx="431361" cy="246219"/>
          </a:xfrm>
          <a:prstGeom prst="rect">
            <a:avLst/>
          </a:prstGeom>
        </p:spPr>
      </p:pic>
      <p:cxnSp>
        <p:nvCxnSpPr>
          <p:cNvPr id="6" name="Straight Connector 5"/>
          <p:cNvCxnSpPr/>
          <p:nvPr/>
        </p:nvCxnSpPr>
        <p:spPr>
          <a:xfrm>
            <a:off x="5792538" y="3904996"/>
            <a:ext cx="597363" cy="722067"/>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663218" y="4064000"/>
            <a:ext cx="753007" cy="427789"/>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473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generating distribution</a:t>
            </a:r>
          </a:p>
        </p:txBody>
      </p:sp>
      <p:pic>
        <p:nvPicPr>
          <p:cNvPr id="4" name="Picture 3"/>
          <p:cNvPicPr>
            <a:picLocks noChangeAspect="1"/>
          </p:cNvPicPr>
          <p:nvPr/>
        </p:nvPicPr>
        <p:blipFill>
          <a:blip r:embed="rId2"/>
          <a:stretch>
            <a:fillRect/>
          </a:stretch>
        </p:blipFill>
        <p:spPr>
          <a:xfrm>
            <a:off x="3620336" y="5655086"/>
            <a:ext cx="428780" cy="420373"/>
          </a:xfrm>
          <a:prstGeom prst="rect">
            <a:avLst/>
          </a:prstGeom>
        </p:spPr>
      </p:pic>
      <p:pic>
        <p:nvPicPr>
          <p:cNvPr id="5" name="Picture 4"/>
          <p:cNvPicPr>
            <a:picLocks noChangeAspect="1"/>
          </p:cNvPicPr>
          <p:nvPr/>
        </p:nvPicPr>
        <p:blipFill>
          <a:blip r:embed="rId3"/>
          <a:stretch>
            <a:fillRect/>
          </a:stretch>
        </p:blipFill>
        <p:spPr>
          <a:xfrm>
            <a:off x="2794876" y="5696769"/>
            <a:ext cx="375843" cy="378690"/>
          </a:xfrm>
          <a:prstGeom prst="rect">
            <a:avLst/>
          </a:prstGeom>
        </p:spPr>
      </p:pic>
      <p:sp>
        <p:nvSpPr>
          <p:cNvPr id="8" name="TextBox 7"/>
          <p:cNvSpPr txBox="1"/>
          <p:nvPr/>
        </p:nvSpPr>
        <p:spPr>
          <a:xfrm>
            <a:off x="1707995" y="1620518"/>
            <a:ext cx="1825590" cy="461665"/>
          </a:xfrm>
          <a:prstGeom prst="rect">
            <a:avLst/>
          </a:prstGeom>
          <a:noFill/>
        </p:spPr>
        <p:txBody>
          <a:bodyPr wrap="none" rtlCol="0">
            <a:spAutoFit/>
          </a:bodyPr>
          <a:lstStyle/>
          <a:p>
            <a:r>
              <a:rPr lang="en-US" sz="2400" dirty="0"/>
              <a:t>Training data</a:t>
            </a:r>
          </a:p>
        </p:txBody>
      </p:sp>
      <p:sp>
        <p:nvSpPr>
          <p:cNvPr id="9" name="TextBox 8"/>
          <p:cNvSpPr txBox="1"/>
          <p:nvPr/>
        </p:nvSpPr>
        <p:spPr>
          <a:xfrm>
            <a:off x="6181491" y="1620518"/>
            <a:ext cx="1059304" cy="461665"/>
          </a:xfrm>
          <a:prstGeom prst="rect">
            <a:avLst/>
          </a:prstGeom>
          <a:noFill/>
        </p:spPr>
        <p:txBody>
          <a:bodyPr wrap="none" rtlCol="0">
            <a:spAutoFit/>
          </a:bodyPr>
          <a:lstStyle/>
          <a:p>
            <a:r>
              <a:rPr lang="en-US" sz="2400" dirty="0"/>
              <a:t>Test set</a:t>
            </a:r>
          </a:p>
        </p:txBody>
      </p:sp>
      <p:pic>
        <p:nvPicPr>
          <p:cNvPr id="13" name="Picture 12"/>
          <p:cNvPicPr>
            <a:picLocks noChangeAspect="1"/>
          </p:cNvPicPr>
          <p:nvPr/>
        </p:nvPicPr>
        <p:blipFill>
          <a:blip r:embed="rId4"/>
          <a:stretch>
            <a:fillRect/>
          </a:stretch>
        </p:blipFill>
        <p:spPr>
          <a:xfrm>
            <a:off x="4373862" y="5788790"/>
            <a:ext cx="418573" cy="246219"/>
          </a:xfrm>
          <a:prstGeom prst="rect">
            <a:avLst/>
          </a:prstGeom>
        </p:spPr>
      </p:pic>
      <p:pic>
        <p:nvPicPr>
          <p:cNvPr id="14" name="Picture 13"/>
          <p:cNvPicPr>
            <a:picLocks noChangeAspect="1"/>
          </p:cNvPicPr>
          <p:nvPr/>
        </p:nvPicPr>
        <p:blipFill>
          <a:blip r:embed="rId5"/>
          <a:stretch>
            <a:fillRect/>
          </a:stretch>
        </p:blipFill>
        <p:spPr>
          <a:xfrm>
            <a:off x="5184252" y="5788790"/>
            <a:ext cx="431361" cy="246219"/>
          </a:xfrm>
          <a:prstGeom prst="rect">
            <a:avLst/>
          </a:prstGeom>
        </p:spPr>
      </p:pic>
      <p:pic>
        <p:nvPicPr>
          <p:cNvPr id="18" name="Picture 17"/>
          <p:cNvPicPr>
            <a:picLocks noChangeAspect="1"/>
          </p:cNvPicPr>
          <p:nvPr/>
        </p:nvPicPr>
        <p:blipFill>
          <a:blip r:embed="rId5"/>
          <a:stretch>
            <a:fillRect/>
          </a:stretch>
        </p:blipFill>
        <p:spPr>
          <a:xfrm>
            <a:off x="5138482" y="5408867"/>
            <a:ext cx="431361" cy="246219"/>
          </a:xfrm>
          <a:prstGeom prst="rect">
            <a:avLst/>
          </a:prstGeom>
        </p:spPr>
      </p:pic>
      <p:pic>
        <p:nvPicPr>
          <p:cNvPr id="19" name="Picture 18"/>
          <p:cNvPicPr>
            <a:picLocks noChangeAspect="1"/>
          </p:cNvPicPr>
          <p:nvPr/>
        </p:nvPicPr>
        <p:blipFill>
          <a:blip r:embed="rId4"/>
          <a:stretch>
            <a:fillRect/>
          </a:stretch>
        </p:blipFill>
        <p:spPr>
          <a:xfrm>
            <a:off x="4316975" y="5365965"/>
            <a:ext cx="418573" cy="246219"/>
          </a:xfrm>
          <a:prstGeom prst="rect">
            <a:avLst/>
          </a:prstGeom>
        </p:spPr>
      </p:pic>
      <p:pic>
        <p:nvPicPr>
          <p:cNvPr id="20" name="Picture 19"/>
          <p:cNvPicPr>
            <a:picLocks noChangeAspect="1"/>
          </p:cNvPicPr>
          <p:nvPr/>
        </p:nvPicPr>
        <p:blipFill>
          <a:blip r:embed="rId4"/>
          <a:stretch>
            <a:fillRect/>
          </a:stretch>
        </p:blipFill>
        <p:spPr>
          <a:xfrm>
            <a:off x="4316975" y="4983628"/>
            <a:ext cx="418573" cy="246219"/>
          </a:xfrm>
          <a:prstGeom prst="rect">
            <a:avLst/>
          </a:prstGeom>
        </p:spPr>
      </p:pic>
      <p:pic>
        <p:nvPicPr>
          <p:cNvPr id="21" name="Picture 20"/>
          <p:cNvPicPr>
            <a:picLocks noChangeAspect="1"/>
          </p:cNvPicPr>
          <p:nvPr/>
        </p:nvPicPr>
        <p:blipFill>
          <a:blip r:embed="rId4"/>
          <a:stretch>
            <a:fillRect/>
          </a:stretch>
        </p:blipFill>
        <p:spPr>
          <a:xfrm>
            <a:off x="4300192" y="4627063"/>
            <a:ext cx="418573" cy="246219"/>
          </a:xfrm>
          <a:prstGeom prst="rect">
            <a:avLst/>
          </a:prstGeom>
        </p:spPr>
      </p:pic>
      <p:pic>
        <p:nvPicPr>
          <p:cNvPr id="22" name="Picture 21"/>
          <p:cNvPicPr>
            <a:picLocks noChangeAspect="1"/>
          </p:cNvPicPr>
          <p:nvPr/>
        </p:nvPicPr>
        <p:blipFill>
          <a:blip r:embed="rId2"/>
          <a:stretch>
            <a:fillRect/>
          </a:stretch>
        </p:blipFill>
        <p:spPr>
          <a:xfrm>
            <a:off x="3620336" y="5155778"/>
            <a:ext cx="428780" cy="420373"/>
          </a:xfrm>
          <a:prstGeom prst="rect">
            <a:avLst/>
          </a:prstGeom>
        </p:spPr>
      </p:pic>
      <p:sp>
        <p:nvSpPr>
          <p:cNvPr id="23" name="TextBox 22"/>
          <p:cNvSpPr txBox="1"/>
          <p:nvPr/>
        </p:nvSpPr>
        <p:spPr>
          <a:xfrm>
            <a:off x="2774157" y="6229689"/>
            <a:ext cx="3615744" cy="461665"/>
          </a:xfrm>
          <a:prstGeom prst="rect">
            <a:avLst/>
          </a:prstGeom>
          <a:noFill/>
        </p:spPr>
        <p:txBody>
          <a:bodyPr wrap="none" rtlCol="0">
            <a:spAutoFit/>
          </a:bodyPr>
          <a:lstStyle/>
          <a:p>
            <a:r>
              <a:rPr lang="en-US" sz="2400" dirty="0"/>
              <a:t>data generating distribution</a:t>
            </a:r>
          </a:p>
        </p:txBody>
      </p:sp>
      <p:sp>
        <p:nvSpPr>
          <p:cNvPr id="24" name="Oval 23"/>
          <p:cNvSpPr/>
          <p:nvPr/>
        </p:nvSpPr>
        <p:spPr>
          <a:xfrm>
            <a:off x="1684417" y="4491788"/>
            <a:ext cx="5347368" cy="1753755"/>
          </a:xfrm>
          <a:prstGeom prst="ellipse">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stretch>
            <a:fillRect/>
          </a:stretch>
        </p:blipFill>
        <p:spPr>
          <a:xfrm>
            <a:off x="2891411" y="3091655"/>
            <a:ext cx="418573" cy="246219"/>
          </a:xfrm>
          <a:prstGeom prst="rect">
            <a:avLst/>
          </a:prstGeom>
        </p:spPr>
      </p:pic>
      <p:pic>
        <p:nvPicPr>
          <p:cNvPr id="26" name="Picture 25"/>
          <p:cNvPicPr>
            <a:picLocks noChangeAspect="1"/>
          </p:cNvPicPr>
          <p:nvPr/>
        </p:nvPicPr>
        <p:blipFill>
          <a:blip r:embed="rId4"/>
          <a:stretch>
            <a:fillRect/>
          </a:stretch>
        </p:blipFill>
        <p:spPr>
          <a:xfrm>
            <a:off x="1872487" y="2333042"/>
            <a:ext cx="418573" cy="246219"/>
          </a:xfrm>
          <a:prstGeom prst="rect">
            <a:avLst/>
          </a:prstGeom>
        </p:spPr>
      </p:pic>
      <p:pic>
        <p:nvPicPr>
          <p:cNvPr id="27" name="Picture 26"/>
          <p:cNvPicPr>
            <a:picLocks noChangeAspect="1"/>
          </p:cNvPicPr>
          <p:nvPr/>
        </p:nvPicPr>
        <p:blipFill>
          <a:blip r:embed="rId2"/>
          <a:stretch>
            <a:fillRect/>
          </a:stretch>
        </p:blipFill>
        <p:spPr>
          <a:xfrm>
            <a:off x="2462631" y="2333042"/>
            <a:ext cx="428780" cy="420373"/>
          </a:xfrm>
          <a:prstGeom prst="rect">
            <a:avLst/>
          </a:prstGeom>
        </p:spPr>
      </p:pic>
      <p:pic>
        <p:nvPicPr>
          <p:cNvPr id="28" name="Picture 27"/>
          <p:cNvPicPr>
            <a:picLocks noChangeAspect="1"/>
          </p:cNvPicPr>
          <p:nvPr/>
        </p:nvPicPr>
        <p:blipFill>
          <a:blip r:embed="rId5"/>
          <a:stretch>
            <a:fillRect/>
          </a:stretch>
        </p:blipFill>
        <p:spPr>
          <a:xfrm>
            <a:off x="3062995" y="2712965"/>
            <a:ext cx="431361" cy="246219"/>
          </a:xfrm>
          <a:prstGeom prst="rect">
            <a:avLst/>
          </a:prstGeom>
        </p:spPr>
      </p:pic>
      <p:pic>
        <p:nvPicPr>
          <p:cNvPr id="29" name="Picture 28"/>
          <p:cNvPicPr>
            <a:picLocks noChangeAspect="1"/>
          </p:cNvPicPr>
          <p:nvPr/>
        </p:nvPicPr>
        <p:blipFill>
          <a:blip r:embed="rId5"/>
          <a:stretch>
            <a:fillRect/>
          </a:stretch>
        </p:blipFill>
        <p:spPr>
          <a:xfrm>
            <a:off x="2031270" y="2844592"/>
            <a:ext cx="431361" cy="246219"/>
          </a:xfrm>
          <a:prstGeom prst="rect">
            <a:avLst/>
          </a:prstGeom>
        </p:spPr>
      </p:pic>
      <p:pic>
        <p:nvPicPr>
          <p:cNvPr id="30" name="Picture 29"/>
          <p:cNvPicPr>
            <a:picLocks noChangeAspect="1"/>
          </p:cNvPicPr>
          <p:nvPr/>
        </p:nvPicPr>
        <p:blipFill>
          <a:blip r:embed="rId3"/>
          <a:stretch>
            <a:fillRect/>
          </a:stretch>
        </p:blipFill>
        <p:spPr>
          <a:xfrm>
            <a:off x="2419033" y="2959184"/>
            <a:ext cx="375843" cy="378690"/>
          </a:xfrm>
          <a:prstGeom prst="rect">
            <a:avLst/>
          </a:prstGeom>
        </p:spPr>
      </p:pic>
      <p:pic>
        <p:nvPicPr>
          <p:cNvPr id="31" name="Picture 30"/>
          <p:cNvPicPr>
            <a:picLocks noChangeAspect="1"/>
          </p:cNvPicPr>
          <p:nvPr/>
        </p:nvPicPr>
        <p:blipFill>
          <a:blip r:embed="rId4"/>
          <a:stretch>
            <a:fillRect/>
          </a:stretch>
        </p:blipFill>
        <p:spPr>
          <a:xfrm>
            <a:off x="1887093" y="3280087"/>
            <a:ext cx="418573" cy="246219"/>
          </a:xfrm>
          <a:prstGeom prst="rect">
            <a:avLst/>
          </a:prstGeom>
        </p:spPr>
      </p:pic>
      <p:pic>
        <p:nvPicPr>
          <p:cNvPr id="32" name="Picture 31"/>
          <p:cNvPicPr>
            <a:picLocks noChangeAspect="1"/>
          </p:cNvPicPr>
          <p:nvPr/>
        </p:nvPicPr>
        <p:blipFill>
          <a:blip r:embed="rId4"/>
          <a:stretch>
            <a:fillRect/>
          </a:stretch>
        </p:blipFill>
        <p:spPr>
          <a:xfrm>
            <a:off x="1286742" y="3033868"/>
            <a:ext cx="418573" cy="246219"/>
          </a:xfrm>
          <a:prstGeom prst="rect">
            <a:avLst/>
          </a:prstGeom>
        </p:spPr>
      </p:pic>
      <p:pic>
        <p:nvPicPr>
          <p:cNvPr id="33" name="Picture 32"/>
          <p:cNvPicPr>
            <a:picLocks noChangeAspect="1"/>
          </p:cNvPicPr>
          <p:nvPr/>
        </p:nvPicPr>
        <p:blipFill>
          <a:blip r:embed="rId2"/>
          <a:stretch>
            <a:fillRect/>
          </a:stretch>
        </p:blipFill>
        <p:spPr>
          <a:xfrm>
            <a:off x="3405946" y="3033868"/>
            <a:ext cx="428780" cy="420373"/>
          </a:xfrm>
          <a:prstGeom prst="rect">
            <a:avLst/>
          </a:prstGeom>
        </p:spPr>
      </p:pic>
      <p:pic>
        <p:nvPicPr>
          <p:cNvPr id="34" name="Picture 33"/>
          <p:cNvPicPr>
            <a:picLocks noChangeAspect="1"/>
          </p:cNvPicPr>
          <p:nvPr/>
        </p:nvPicPr>
        <p:blipFill>
          <a:blip r:embed="rId5"/>
          <a:stretch>
            <a:fillRect/>
          </a:stretch>
        </p:blipFill>
        <p:spPr>
          <a:xfrm>
            <a:off x="3309984" y="2309092"/>
            <a:ext cx="431361" cy="246219"/>
          </a:xfrm>
          <a:prstGeom prst="rect">
            <a:avLst/>
          </a:prstGeom>
        </p:spPr>
      </p:pic>
      <p:pic>
        <p:nvPicPr>
          <p:cNvPr id="35" name="Picture 34"/>
          <p:cNvPicPr>
            <a:picLocks noChangeAspect="1"/>
          </p:cNvPicPr>
          <p:nvPr/>
        </p:nvPicPr>
        <p:blipFill>
          <a:blip r:embed="rId5"/>
          <a:stretch>
            <a:fillRect/>
          </a:stretch>
        </p:blipFill>
        <p:spPr>
          <a:xfrm>
            <a:off x="1987672" y="3658777"/>
            <a:ext cx="431361" cy="246219"/>
          </a:xfrm>
          <a:prstGeom prst="rect">
            <a:avLst/>
          </a:prstGeom>
        </p:spPr>
      </p:pic>
      <p:pic>
        <p:nvPicPr>
          <p:cNvPr id="36" name="Picture 35"/>
          <p:cNvPicPr>
            <a:picLocks noChangeAspect="1"/>
          </p:cNvPicPr>
          <p:nvPr/>
        </p:nvPicPr>
        <p:blipFill>
          <a:blip r:embed="rId3"/>
          <a:stretch>
            <a:fillRect/>
          </a:stretch>
        </p:blipFill>
        <p:spPr>
          <a:xfrm>
            <a:off x="2875073" y="3526306"/>
            <a:ext cx="375843" cy="378690"/>
          </a:xfrm>
          <a:prstGeom prst="rect">
            <a:avLst/>
          </a:prstGeom>
        </p:spPr>
      </p:pic>
      <p:cxnSp>
        <p:nvCxnSpPr>
          <p:cNvPr id="46" name="Straight Arrow Connector 45"/>
          <p:cNvCxnSpPr/>
          <p:nvPr/>
        </p:nvCxnSpPr>
        <p:spPr>
          <a:xfrm flipV="1">
            <a:off x="5792538" y="3658777"/>
            <a:ext cx="597363" cy="1100381"/>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flipV="1">
            <a:off x="2774158" y="3904997"/>
            <a:ext cx="476758" cy="854161"/>
          </a:xfrm>
          <a:prstGeom prst="straightConnector1">
            <a:avLst/>
          </a:prstGeom>
          <a:ln w="57150" cmpd="sng">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792538" y="3904996"/>
            <a:ext cx="597363" cy="722067"/>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663218" y="4064000"/>
            <a:ext cx="753007" cy="427789"/>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2"/>
          <a:stretch>
            <a:fillRect/>
          </a:stretch>
        </p:blipFill>
        <p:spPr>
          <a:xfrm>
            <a:off x="6083090" y="2083626"/>
            <a:ext cx="428780" cy="420373"/>
          </a:xfrm>
          <a:prstGeom prst="rect">
            <a:avLst/>
          </a:prstGeom>
        </p:spPr>
      </p:pic>
      <p:pic>
        <p:nvPicPr>
          <p:cNvPr id="40" name="Picture 39"/>
          <p:cNvPicPr>
            <a:picLocks noChangeAspect="1"/>
          </p:cNvPicPr>
          <p:nvPr/>
        </p:nvPicPr>
        <p:blipFill>
          <a:blip r:embed="rId2"/>
          <a:stretch>
            <a:fillRect/>
          </a:stretch>
        </p:blipFill>
        <p:spPr>
          <a:xfrm>
            <a:off x="6389901" y="2613495"/>
            <a:ext cx="428780" cy="420373"/>
          </a:xfrm>
          <a:prstGeom prst="rect">
            <a:avLst/>
          </a:prstGeom>
        </p:spPr>
      </p:pic>
      <p:pic>
        <p:nvPicPr>
          <p:cNvPr id="41" name="Picture 40"/>
          <p:cNvPicPr>
            <a:picLocks noChangeAspect="1"/>
          </p:cNvPicPr>
          <p:nvPr/>
        </p:nvPicPr>
        <p:blipFill>
          <a:blip r:embed="rId5"/>
          <a:stretch>
            <a:fillRect/>
          </a:stretch>
        </p:blipFill>
        <p:spPr>
          <a:xfrm>
            <a:off x="5576857" y="2645119"/>
            <a:ext cx="431361" cy="246219"/>
          </a:xfrm>
          <a:prstGeom prst="rect">
            <a:avLst/>
          </a:prstGeom>
        </p:spPr>
      </p:pic>
      <p:pic>
        <p:nvPicPr>
          <p:cNvPr id="42" name="Picture 41"/>
          <p:cNvPicPr>
            <a:picLocks noChangeAspect="1"/>
          </p:cNvPicPr>
          <p:nvPr/>
        </p:nvPicPr>
        <p:blipFill>
          <a:blip r:embed="rId3"/>
          <a:stretch>
            <a:fillRect/>
          </a:stretch>
        </p:blipFill>
        <p:spPr>
          <a:xfrm>
            <a:off x="6689573" y="2106132"/>
            <a:ext cx="375843" cy="378690"/>
          </a:xfrm>
          <a:prstGeom prst="rect">
            <a:avLst/>
          </a:prstGeom>
        </p:spPr>
      </p:pic>
      <p:pic>
        <p:nvPicPr>
          <p:cNvPr id="43" name="Picture 42"/>
          <p:cNvPicPr>
            <a:picLocks noChangeAspect="1"/>
          </p:cNvPicPr>
          <p:nvPr/>
        </p:nvPicPr>
        <p:blipFill>
          <a:blip r:embed="rId3"/>
          <a:stretch>
            <a:fillRect/>
          </a:stretch>
        </p:blipFill>
        <p:spPr>
          <a:xfrm>
            <a:off x="6841973" y="2844523"/>
            <a:ext cx="375843" cy="378690"/>
          </a:xfrm>
          <a:prstGeom prst="rect">
            <a:avLst/>
          </a:prstGeom>
        </p:spPr>
      </p:pic>
      <p:pic>
        <p:nvPicPr>
          <p:cNvPr id="44" name="Picture 43"/>
          <p:cNvPicPr>
            <a:picLocks noChangeAspect="1"/>
          </p:cNvPicPr>
          <p:nvPr/>
        </p:nvPicPr>
        <p:blipFill>
          <a:blip r:embed="rId3"/>
          <a:stretch>
            <a:fillRect/>
          </a:stretch>
        </p:blipFill>
        <p:spPr>
          <a:xfrm>
            <a:off x="5805648" y="2970576"/>
            <a:ext cx="375843" cy="378690"/>
          </a:xfrm>
          <a:prstGeom prst="rect">
            <a:avLst/>
          </a:prstGeom>
        </p:spPr>
      </p:pic>
      <p:pic>
        <p:nvPicPr>
          <p:cNvPr id="45" name="Picture 44"/>
          <p:cNvPicPr>
            <a:picLocks noChangeAspect="1"/>
          </p:cNvPicPr>
          <p:nvPr/>
        </p:nvPicPr>
        <p:blipFill>
          <a:blip r:embed="rId2"/>
          <a:stretch>
            <a:fillRect/>
          </a:stretch>
        </p:blipFill>
        <p:spPr>
          <a:xfrm>
            <a:off x="7202635" y="2292592"/>
            <a:ext cx="428780" cy="420373"/>
          </a:xfrm>
          <a:prstGeom prst="rect">
            <a:avLst/>
          </a:prstGeom>
        </p:spPr>
      </p:pic>
    </p:spTree>
    <p:extLst>
      <p:ext uri="{BB962C8B-B14F-4D97-AF65-F5344CB8AC3E}">
        <p14:creationId xmlns:p14="http://schemas.microsoft.com/office/powerpoint/2010/main" val="421258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tr-TR" dirty="0"/>
              <a:t>Machine </a:t>
            </a:r>
            <a:r>
              <a:rPr lang="tr-TR" dirty="0" err="1"/>
              <a:t>learning</a:t>
            </a:r>
            <a:r>
              <a:rPr lang="tr-TR" dirty="0"/>
              <a:t> is </a:t>
            </a:r>
            <a:r>
              <a:rPr lang="tr-TR" dirty="0" err="1"/>
              <a:t>programming</a:t>
            </a:r>
            <a:r>
              <a:rPr lang="tr-TR" dirty="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a:t>.</a:t>
            </a:r>
          </a:p>
          <a:p>
            <a:pPr marL="0" indent="0">
              <a:buNone/>
            </a:pPr>
            <a:r>
              <a:rPr lang="tr-TR" dirty="0">
                <a:solidFill>
                  <a:schemeClr val="tx2"/>
                </a:solidFill>
              </a:rPr>
              <a:t>					-- Ethem </a:t>
            </a:r>
            <a:r>
              <a:rPr lang="tr-TR" dirty="0" err="1">
                <a:solidFill>
                  <a:schemeClr val="tx2"/>
                </a:solidFill>
              </a:rPr>
              <a:t>Alpaydin</a:t>
            </a:r>
            <a:endParaRPr lang="tr-TR" dirty="0">
              <a:solidFill>
                <a:schemeClr val="tx2"/>
              </a:solidFill>
            </a:endParaRPr>
          </a:p>
          <a:p>
            <a:pPr marL="0" indent="0">
              <a:buNone/>
            </a:pPr>
            <a:endParaRPr lang="tr-TR" dirty="0">
              <a:solidFill>
                <a:schemeClr val="tx2"/>
              </a:solidFill>
            </a:endParaRPr>
          </a:p>
          <a:p>
            <a:pPr marL="0" indent="0">
              <a:buNone/>
            </a:pPr>
            <a:r>
              <a:rPr lang="en-US" dirty="0"/>
              <a:t>The goal of machine learning is to develop methods that can automatically detect patterns in data, and then to use the uncovered patterns to predict future data or other outcomes of interest.</a:t>
            </a:r>
          </a:p>
          <a:p>
            <a:pPr marL="0" indent="0">
              <a:buNone/>
            </a:pPr>
            <a:r>
              <a:rPr lang="tr-TR" dirty="0">
                <a:solidFill>
                  <a:schemeClr val="tx2"/>
                </a:solidFill>
              </a:rPr>
              <a:t>					-- </a:t>
            </a:r>
            <a:r>
              <a:rPr lang="tr-TR" dirty="0" err="1">
                <a:solidFill>
                  <a:schemeClr val="tx2"/>
                </a:solidFill>
              </a:rPr>
              <a:t>Kevin</a:t>
            </a:r>
            <a:r>
              <a:rPr lang="tr-TR" dirty="0">
                <a:solidFill>
                  <a:schemeClr val="tx2"/>
                </a:solidFill>
              </a:rPr>
              <a:t> P. Murphy</a:t>
            </a:r>
          </a:p>
          <a:p>
            <a:pPr marL="0" indent="0">
              <a:buNone/>
            </a:pPr>
            <a:endParaRPr lang="tr-TR" dirty="0">
              <a:solidFill>
                <a:schemeClr val="tx2"/>
              </a:solidFill>
            </a:endParaRPr>
          </a:p>
          <a:p>
            <a:pPr marL="0" indent="0">
              <a:buNone/>
            </a:pPr>
            <a:r>
              <a:rPr lang="en-US" dirty="0"/>
              <a:t>The field of pattern recognition is concerned with the automatic discovery of regularities in data through the use of computer algorithms and with the use of these regularities to take actions.</a:t>
            </a:r>
          </a:p>
          <a:p>
            <a:pPr marL="0" indent="0">
              <a:buNone/>
            </a:pPr>
            <a:r>
              <a:rPr lang="tr-TR" dirty="0">
                <a:solidFill>
                  <a:schemeClr val="tx2"/>
                </a:solidFill>
              </a:rPr>
              <a:t>					-- </a:t>
            </a:r>
            <a:r>
              <a:rPr lang="tr-TR" dirty="0" err="1">
                <a:solidFill>
                  <a:schemeClr val="tx2"/>
                </a:solidFill>
              </a:rPr>
              <a:t>Christopher</a:t>
            </a:r>
            <a:r>
              <a:rPr lang="tr-TR" dirty="0">
                <a:solidFill>
                  <a:schemeClr val="tx2"/>
                </a:solidFill>
              </a:rPr>
              <a:t> M. </a:t>
            </a:r>
            <a:r>
              <a:rPr lang="tr-TR" dirty="0" err="1">
                <a:solidFill>
                  <a:schemeClr val="tx2"/>
                </a:solidFill>
              </a:rPr>
              <a:t>Bishop</a:t>
            </a:r>
            <a:endParaRPr lang="tr-TR" dirty="0">
              <a:solidFill>
                <a:schemeClr val="tx2"/>
              </a:solidFill>
            </a:endParaRPr>
          </a:p>
          <a:p>
            <a:pPr marL="0" indent="0">
              <a:buNone/>
            </a:pPr>
            <a:endParaRPr lang="tr-TR" dirty="0">
              <a:solidFill>
                <a:schemeClr val="tx2"/>
              </a:solidFill>
            </a:endParaRPr>
          </a:p>
          <a:p>
            <a:pPr marL="0" indent="0">
              <a:buNone/>
            </a:pPr>
            <a:endParaRPr lang="tr-TR" dirty="0">
              <a:solidFill>
                <a:schemeClr val="tx2"/>
              </a:solidFill>
            </a:endParaRPr>
          </a:p>
          <a:p>
            <a:pPr marL="0" indent="0">
              <a:buNone/>
            </a:pPr>
            <a:endParaRPr lang="en-US" dirty="0">
              <a:solidFill>
                <a:schemeClr val="tx2"/>
              </a:solidFill>
            </a:endParaRPr>
          </a:p>
          <a:p>
            <a:pPr marL="0" indent="0">
              <a:buNone/>
            </a:pPr>
            <a:endParaRPr lang="tr-TR" dirty="0">
              <a:solidFill>
                <a:schemeClr val="tx2"/>
              </a:solidFill>
            </a:endParaRPr>
          </a:p>
        </p:txBody>
      </p:sp>
    </p:spTree>
    <p:extLst>
      <p:ext uri="{BB962C8B-B14F-4D97-AF65-F5344CB8AC3E}">
        <p14:creationId xmlns:p14="http://schemas.microsoft.com/office/powerpoint/2010/main" val="325442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a:t>Training</a:t>
            </a:r>
          </a:p>
          <a:p>
            <a:pPr algn="ctr"/>
            <a:r>
              <a:rPr lang="en-US" sz="2800" dirty="0"/>
              <a:t>Data</a:t>
            </a:r>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a:t>learn</a:t>
            </a:r>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706779"/>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a:t>predict</a:t>
            </a:r>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714558"/>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a:t>Testing</a:t>
            </a:r>
          </a:p>
          <a:p>
            <a:pPr algn="ctr"/>
            <a:r>
              <a:rPr lang="en-US" sz="2800" dirty="0"/>
              <a:t>Data</a:t>
            </a:r>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aka</a:t>
            </a:r>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dirty="0"/>
              <a:t>data mining</a:t>
            </a:r>
            <a:r>
              <a:rPr lang="en-US" dirty="0"/>
              <a:t>: data analysis, not prediction, though often involves some shared techniques</a:t>
            </a:r>
          </a:p>
          <a:p>
            <a:pPr marL="0" indent="0">
              <a:buNone/>
            </a:pPr>
            <a:endParaRPr lang="en-US" i="1" dirty="0"/>
          </a:p>
          <a:p>
            <a:pPr marL="0" indent="0">
              <a:buNone/>
            </a:pPr>
            <a:r>
              <a:rPr lang="en-US" i="1" dirty="0"/>
              <a:t>inference</a:t>
            </a:r>
            <a:r>
              <a:rPr lang="en-US" dirty="0"/>
              <a:t> and/or </a:t>
            </a:r>
            <a:r>
              <a:rPr lang="en-US" i="1" dirty="0"/>
              <a:t>estimation </a:t>
            </a:r>
            <a:r>
              <a:rPr lang="en-US" dirty="0"/>
              <a:t>in statistics</a:t>
            </a:r>
            <a:endParaRPr lang="en-US" i="1" dirty="0"/>
          </a:p>
          <a:p>
            <a:pPr marL="0" indent="0">
              <a:buNone/>
            </a:pPr>
            <a:endParaRPr lang="en-US" i="1" dirty="0"/>
          </a:p>
          <a:p>
            <a:pPr marL="0" indent="0">
              <a:buNone/>
            </a:pPr>
            <a:r>
              <a:rPr lang="en-US" i="1" dirty="0"/>
              <a:t>pattern recognition</a:t>
            </a:r>
            <a:r>
              <a:rPr lang="en-US" dirty="0"/>
              <a:t> in engineering</a:t>
            </a:r>
          </a:p>
          <a:p>
            <a:pPr marL="0" indent="0">
              <a:buNone/>
            </a:pPr>
            <a:endParaRPr lang="en-US" i="1" dirty="0"/>
          </a:p>
          <a:p>
            <a:pPr marL="0" indent="0">
              <a:buNone/>
            </a:pPr>
            <a:r>
              <a:rPr lang="en-US" i="1" dirty="0"/>
              <a:t>signal processing</a:t>
            </a:r>
            <a:r>
              <a:rPr lang="en-US" dirty="0"/>
              <a:t> in electrical engineering</a:t>
            </a:r>
          </a:p>
          <a:p>
            <a:pPr marL="0" indent="0">
              <a:buNone/>
            </a:pPr>
            <a:endParaRPr lang="en-US" i="1" dirty="0"/>
          </a:p>
          <a:p>
            <a:pPr marL="0" indent="0">
              <a:buNone/>
            </a:pPr>
            <a:r>
              <a:rPr lang="en-US" i="1" dirty="0"/>
              <a:t>induction</a:t>
            </a:r>
          </a:p>
          <a:p>
            <a:pPr marL="0" indent="0">
              <a:buNone/>
            </a:pPr>
            <a:endParaRPr lang="en-US" i="1" dirty="0"/>
          </a:p>
          <a:p>
            <a:pPr marL="0" indent="0">
              <a:buNone/>
            </a:pPr>
            <a:r>
              <a:rPr lang="en-US" i="1" dirty="0"/>
              <a:t>optimization</a:t>
            </a:r>
          </a:p>
        </p:txBody>
      </p:sp>
    </p:spTree>
    <p:extLst>
      <p:ext uri="{BB962C8B-B14F-4D97-AF65-F5344CB8AC3E}">
        <p14:creationId xmlns:p14="http://schemas.microsoft.com/office/powerpoint/2010/main" val="24028765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4472</TotalTime>
  <Words>1683</Words>
  <Application>Microsoft Macintosh PowerPoint</Application>
  <PresentationFormat>On-screen Show (4:3)</PresentationFormat>
  <Paragraphs>426</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Tw Cen MT</vt:lpstr>
      <vt:lpstr>Wingdings</vt:lpstr>
      <vt:lpstr>Wingdings 2</vt:lpstr>
      <vt:lpstr>Median</vt:lpstr>
      <vt:lpstr>PowerPoint Presentation</vt:lpstr>
      <vt:lpstr>Introduction to Machine Learning</vt:lpstr>
      <vt:lpstr>Introductions</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Goals of the course</vt:lpstr>
      <vt:lpstr>Course expectations</vt:lpstr>
      <vt:lpstr>Where we’ve been!</vt:lpstr>
      <vt:lpstr>Where we’ve been!</vt:lpstr>
      <vt:lpstr>Administrative</vt:lpstr>
      <vt:lpstr>Other things to note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lpstr>Representing examples</vt:lpstr>
      <vt:lpstr>Features</vt:lpstr>
      <vt:lpstr>Features</vt:lpstr>
      <vt:lpstr>Classification revisited</vt:lpstr>
      <vt:lpstr>Classification revisited</vt:lpstr>
      <vt:lpstr>Classification revisited</vt:lpstr>
      <vt:lpstr>Classification revisited</vt:lpstr>
      <vt:lpstr>Classification revisited</vt:lpstr>
      <vt:lpstr>Past predicts future</vt:lpstr>
      <vt:lpstr>Past predicts future</vt:lpstr>
      <vt:lpstr>Past predicts future</vt:lpstr>
      <vt:lpstr>More technically…</vt:lpstr>
      <vt:lpstr>Probability distribution</vt:lpstr>
      <vt:lpstr>Probability distribution</vt:lpstr>
      <vt:lpstr>data generating distribution</vt:lpstr>
      <vt:lpstr>data generating distribution</vt:lpstr>
      <vt:lpstr>data generating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David Kauchak</cp:lastModifiedBy>
  <cp:revision>183</cp:revision>
  <dcterms:created xsi:type="dcterms:W3CDTF">2013-09-08T20:10:23Z</dcterms:created>
  <dcterms:modified xsi:type="dcterms:W3CDTF">2023-08-30T09:36:01Z</dcterms:modified>
</cp:coreProperties>
</file>