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56" r:id="rId2"/>
    <p:sldId id="258" r:id="rId3"/>
    <p:sldId id="411" r:id="rId4"/>
    <p:sldId id="308" r:id="rId5"/>
    <p:sldId id="327" r:id="rId6"/>
    <p:sldId id="328" r:id="rId7"/>
    <p:sldId id="329" r:id="rId8"/>
    <p:sldId id="330" r:id="rId9"/>
    <p:sldId id="331" r:id="rId10"/>
    <p:sldId id="332" r:id="rId11"/>
    <p:sldId id="334" r:id="rId12"/>
    <p:sldId id="335" r:id="rId13"/>
    <p:sldId id="333" r:id="rId14"/>
    <p:sldId id="396" r:id="rId15"/>
    <p:sldId id="399" r:id="rId16"/>
    <p:sldId id="395" r:id="rId17"/>
    <p:sldId id="397" r:id="rId18"/>
    <p:sldId id="394" r:id="rId19"/>
    <p:sldId id="401" r:id="rId20"/>
    <p:sldId id="400" r:id="rId21"/>
    <p:sldId id="336" r:id="rId22"/>
    <p:sldId id="338" r:id="rId23"/>
    <p:sldId id="340" r:id="rId24"/>
    <p:sldId id="341" r:id="rId25"/>
    <p:sldId id="342" r:id="rId26"/>
    <p:sldId id="347" r:id="rId27"/>
    <p:sldId id="337" r:id="rId28"/>
    <p:sldId id="402" r:id="rId29"/>
    <p:sldId id="403" r:id="rId30"/>
    <p:sldId id="404" r:id="rId31"/>
    <p:sldId id="343" r:id="rId32"/>
    <p:sldId id="405" r:id="rId33"/>
    <p:sldId id="406" r:id="rId34"/>
    <p:sldId id="407" r:id="rId35"/>
    <p:sldId id="408" r:id="rId36"/>
    <p:sldId id="344" r:id="rId37"/>
    <p:sldId id="345" r:id="rId38"/>
    <p:sldId id="346" r:id="rId39"/>
    <p:sldId id="348" r:id="rId40"/>
    <p:sldId id="349" r:id="rId41"/>
    <p:sldId id="350" r:id="rId42"/>
    <p:sldId id="351" r:id="rId43"/>
    <p:sldId id="352" r:id="rId44"/>
    <p:sldId id="353" r:id="rId45"/>
    <p:sldId id="409" r:id="rId46"/>
    <p:sldId id="412" r:id="rId47"/>
    <p:sldId id="41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410" r:id="rId56"/>
    <p:sldId id="362" r:id="rId57"/>
    <p:sldId id="363" r:id="rId58"/>
    <p:sldId id="364" r:id="rId59"/>
    <p:sldId id="365" r:id="rId60"/>
    <p:sldId id="366" r:id="rId61"/>
    <p:sldId id="367" r:id="rId62"/>
    <p:sldId id="368" r:id="rId63"/>
    <p:sldId id="369" r:id="rId64"/>
    <p:sldId id="370" r:id="rId65"/>
    <p:sldId id="371" r:id="rId66"/>
    <p:sldId id="372" r:id="rId67"/>
    <p:sldId id="373" r:id="rId68"/>
    <p:sldId id="374" r:id="rId69"/>
    <p:sldId id="375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925"/>
  </p:normalViewPr>
  <p:slideViewPr>
    <p:cSldViewPr snapToGrid="0" snapToObjects="1">
      <p:cViewPr varScale="1">
        <p:scale>
          <a:sx n="116" d="100"/>
          <a:sy n="116" d="100"/>
        </p:scale>
        <p:origin x="13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7A57FA-812F-9A4F-B534-56F100840C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47C14-F0F1-884E-966F-06EB541A74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40A5A-4FB5-FC43-955A-43B2487D3E67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DAD26-0A26-4E46-9845-182C1EC438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C6823-2DC3-6947-A35C-D579952816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BAA6F-E738-2540-8F7D-4D5ED008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3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Error/noise</a:t>
            </a:r>
            <a:r>
              <a:rPr lang="en-US" baseline="0" dirty="0"/>
              <a:t> in the data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Missing discriminating preference, e.g. maybe we also need to know whether the person has a good jacket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30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an</a:t>
            </a:r>
            <a:r>
              <a:rPr lang="en-US" baseline="0" dirty="0"/>
              <a:t> aside, how did we decide to pick the label for normal-&gt;road-&gt;rainy?  There were no examples in the training data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4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an</a:t>
            </a:r>
            <a:r>
              <a:rPr lang="en-US" baseline="0" dirty="0"/>
              <a:t> aside, how did we decide to pick the label for normal-&gt;road-&gt;rainy?  There were no examples in the training data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4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an</a:t>
            </a:r>
            <a:r>
              <a:rPr lang="en-US" baseline="0" dirty="0"/>
              <a:t> aside, how did we decide to pick the label for normal-&gt;road-&gt;rainy?  There were no examples in the training data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9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an</a:t>
            </a:r>
            <a:r>
              <a:rPr lang="en-US" baseline="0" dirty="0"/>
              <a:t> aside, how did we decide to pick the label for normal-&gt;road-&gt;rainy?  There were no examples in the training data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23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many of the same things we used to “pre-prune”, i.e.</a:t>
            </a:r>
            <a:r>
              <a:rPr lang="en-US" baseline="0" dirty="0"/>
              <a:t> stop building early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2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tend to perform roughly</a:t>
            </a:r>
            <a:r>
              <a:rPr lang="en-US" baseline="0" dirty="0"/>
              <a:t> the same, so we often won’t worry too much about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99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this is also</a:t>
            </a:r>
            <a:r>
              <a:rPr lang="en-US" baseline="0" dirty="0"/>
              <a:t> why many decision tree learning algorithms always use binary splits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9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9/8/23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6119C8-9BF8-8B48-8701-D6A2B07AFA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0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9/8/23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9/8/23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9/8/23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9/8/23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9/8/23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Decision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– Fall 2023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28575" cmpd="sng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28575" cmpd="sng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Tree with internal nodes labeled by features</a:t>
            </a:r>
          </a:p>
          <a:p>
            <a:endParaRPr lang="en-US" sz="2400" dirty="0"/>
          </a:p>
          <a:p>
            <a:r>
              <a:rPr lang="en-US" sz="2400" dirty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/>
              <a:t>Leaves labeled with classes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7427" y="5635477"/>
            <a:ext cx="2299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Leave = 10 AM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Weather = Rainy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43274" y="5635477"/>
            <a:ext cx="19510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Accident = No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Stall = No</a:t>
            </a:r>
          </a:p>
        </p:txBody>
      </p:sp>
      <p:sp>
        <p:nvSpPr>
          <p:cNvPr id="30" name="Oval 29"/>
          <p:cNvSpPr/>
          <p:nvPr/>
        </p:nvSpPr>
        <p:spPr>
          <a:xfrm>
            <a:off x="308643" y="4761831"/>
            <a:ext cx="1006562" cy="5334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5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47" y="141710"/>
            <a:ext cx="920549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To ride or not to ride, that is the question…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3159" y="6058385"/>
            <a:ext cx="307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Build a decision tree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72435"/>
              </p:ext>
            </p:extLst>
          </p:nvPr>
        </p:nvGraphicFramePr>
        <p:xfrm>
          <a:off x="1751264" y="1667123"/>
          <a:ext cx="55077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5292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case: If all data belong to the same class, create a leaf node with that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Otherwise:</a:t>
            </a:r>
          </a:p>
          <a:p>
            <a:pPr>
              <a:buFontTx/>
              <a:buChar char="-"/>
            </a:pPr>
            <a:r>
              <a:rPr lang="en-US" dirty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/>
              <a:t>pick the feature with the highest score, partition the data based on that data value and call recursively</a:t>
            </a:r>
          </a:p>
        </p:txBody>
      </p:sp>
    </p:spTree>
    <p:extLst>
      <p:ext uri="{BB962C8B-B14F-4D97-AF65-F5344CB8AC3E}">
        <p14:creationId xmlns:p14="http://schemas.microsoft.com/office/powerpoint/2010/main" val="293407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0665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00889" y="2553368"/>
            <a:ext cx="32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271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11019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00889" y="2553368"/>
            <a:ext cx="32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600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73084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YES: 4</a:t>
            </a:r>
          </a:p>
          <a:p>
            <a:r>
              <a:rPr lang="en-US" dirty="0">
                <a:solidFill>
                  <a:srgbClr val="0000FF"/>
                </a:solidFill>
              </a:rPr>
              <a:t>NO: 1</a:t>
            </a:r>
          </a:p>
        </p:txBody>
      </p:sp>
    </p:spTree>
    <p:extLst>
      <p:ext uri="{BB962C8B-B14F-4D97-AF65-F5344CB8AC3E}">
        <p14:creationId xmlns:p14="http://schemas.microsoft.com/office/powerpoint/2010/main" val="3094890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85002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4</a:t>
            </a:r>
          </a:p>
          <a:p>
            <a:r>
              <a:rPr lang="en-US" dirty="0"/>
              <a:t>NO: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65174" y="2644817"/>
            <a:ext cx="32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3891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27333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4</a:t>
            </a:r>
          </a:p>
          <a:p>
            <a:r>
              <a:rPr lang="en-US" dirty="0"/>
              <a:t>NO: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YES: 2</a:t>
            </a:r>
          </a:p>
          <a:p>
            <a:r>
              <a:rPr lang="en-US" dirty="0">
                <a:solidFill>
                  <a:srgbClr val="0000FF"/>
                </a:solidFill>
              </a:rPr>
              <a:t>NO: 3</a:t>
            </a:r>
          </a:p>
        </p:txBody>
      </p:sp>
    </p:spTree>
    <p:extLst>
      <p:ext uri="{BB962C8B-B14F-4D97-AF65-F5344CB8AC3E}">
        <p14:creationId xmlns:p14="http://schemas.microsoft.com/office/powerpoint/2010/main" val="3180510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44822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4</a:t>
            </a:r>
          </a:p>
          <a:p>
            <a:r>
              <a:rPr lang="en-US" dirty="0"/>
              <a:t>NO: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48482" y="4341758"/>
            <a:ext cx="32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72556" y="4341758"/>
            <a:ext cx="32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09992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30826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4</a:t>
            </a:r>
          </a:p>
          <a:p>
            <a:r>
              <a:rPr lang="en-US" dirty="0"/>
              <a:t>NO: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YES: 4</a:t>
            </a:r>
          </a:p>
          <a:p>
            <a:r>
              <a:rPr lang="en-US" dirty="0">
                <a:solidFill>
                  <a:srgbClr val="0000FF"/>
                </a:solidFill>
              </a:rPr>
              <a:t>NO: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YES: 2</a:t>
            </a:r>
          </a:p>
          <a:p>
            <a:r>
              <a:rPr lang="en-US" dirty="0">
                <a:solidFill>
                  <a:srgbClr val="0000FF"/>
                </a:solidFill>
              </a:rPr>
              <a:t>NO: 4</a:t>
            </a:r>
          </a:p>
        </p:txBody>
      </p:sp>
    </p:spTree>
    <p:extLst>
      <p:ext uri="{BB962C8B-B14F-4D97-AF65-F5344CB8AC3E}">
        <p14:creationId xmlns:p14="http://schemas.microsoft.com/office/powerpoint/2010/main" val="321340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1679222"/>
            <a:ext cx="8202428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Assignment 1 due tomorrow (Friday)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Assignment 2 out soon: start ASAP! (due next Sunday)</a:t>
            </a:r>
          </a:p>
          <a:p>
            <a:pPr lvl="1"/>
            <a:r>
              <a:rPr lang="en-US" sz="2900" dirty="0"/>
              <a:t>Can (and are </a:t>
            </a:r>
            <a:r>
              <a:rPr lang="en-US" sz="2900" b="1" dirty="0"/>
              <a:t>STRONGLY </a:t>
            </a:r>
            <a:r>
              <a:rPr lang="en-US" sz="2900" dirty="0"/>
              <a:t>encouraged to) work in pairs</a:t>
            </a:r>
          </a:p>
          <a:p>
            <a:pPr lvl="1"/>
            <a:endParaRPr lang="en-US" sz="2900" dirty="0"/>
          </a:p>
          <a:p>
            <a:pPr marL="0" indent="0">
              <a:buNone/>
            </a:pPr>
            <a:r>
              <a:rPr lang="en-US" sz="3200" dirty="0"/>
              <a:t>Slack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105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897850" y="5571650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92940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4</a:t>
            </a:r>
          </a:p>
          <a:p>
            <a:r>
              <a:rPr lang="en-US" dirty="0"/>
              <a:t>NO: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4</a:t>
            </a:r>
          </a:p>
          <a:p>
            <a:r>
              <a:rPr lang="en-US" dirty="0"/>
              <a:t>NO: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34294" y="5105337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6466929" y="5474669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7238574" y="5474669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0944" y="5474669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37055" y="5442403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070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091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1</a:t>
            </a:r>
          </a:p>
        </p:txBody>
      </p:sp>
      <p:cxnSp>
        <p:nvCxnSpPr>
          <p:cNvPr id="29" name="Straight Arrow Connector 28"/>
          <p:cNvCxnSpPr>
            <a:stCxn id="22" idx="2"/>
            <a:endCxn id="32" idx="0"/>
          </p:cNvCxnSpPr>
          <p:nvPr/>
        </p:nvCxnSpPr>
        <p:spPr>
          <a:xfrm flipH="1">
            <a:off x="7203550" y="5474669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18450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2</a:t>
            </a:r>
          </a:p>
        </p:txBody>
      </p:sp>
    </p:spTree>
    <p:extLst>
      <p:ext uri="{BB962C8B-B14F-4D97-AF65-F5344CB8AC3E}">
        <p14:creationId xmlns:p14="http://schemas.microsoft.com/office/powerpoint/2010/main" val="608450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Terrain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Road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4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Snowy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Rainy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Sunny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1</a:t>
              </a:r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2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850391" y="3747519"/>
            <a:ext cx="57485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calculate the “</a:t>
            </a:r>
            <a:r>
              <a:rPr lang="en-US" sz="2800" dirty="0">
                <a:solidFill>
                  <a:srgbClr val="FF0000"/>
                </a:solidFill>
              </a:rPr>
              <a:t>score</a:t>
            </a:r>
            <a:r>
              <a:rPr lang="en-US" sz="2800" dirty="0"/>
              <a:t>” for each feature if we used it to split the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4440" y="4906209"/>
            <a:ext cx="83599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score should we use?</a:t>
            </a:r>
          </a:p>
          <a:p>
            <a:r>
              <a:rPr lang="en-US" sz="3200" dirty="0">
                <a:solidFill>
                  <a:srgbClr val="FF0000"/>
                </a:solidFill>
              </a:rPr>
              <a:t>If we just stopped here, which tree would be best?  How could we make these into decision trees?</a:t>
            </a:r>
          </a:p>
        </p:txBody>
      </p:sp>
    </p:spTree>
    <p:extLst>
      <p:ext uri="{BB962C8B-B14F-4D97-AF65-F5344CB8AC3E}">
        <p14:creationId xmlns:p14="http://schemas.microsoft.com/office/powerpoint/2010/main" val="3700585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Terrain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Road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4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Snowy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Rainy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Sunny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1</a:t>
              </a:r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2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1446310" y="4236241"/>
            <a:ext cx="6643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could we make these into decision trees?</a:t>
            </a:r>
          </a:p>
        </p:txBody>
      </p:sp>
    </p:spTree>
    <p:extLst>
      <p:ext uri="{BB962C8B-B14F-4D97-AF65-F5344CB8AC3E}">
        <p14:creationId xmlns:p14="http://schemas.microsoft.com/office/powerpoint/2010/main" val="357470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Terrain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Road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Snowy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Rainy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Sunny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903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Terrain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Road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Snowy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Rainy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Sunny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2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97062" y="3822122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error</a:t>
            </a:r>
            <a:r>
              <a:rPr lang="en-US" sz="2400" dirty="0"/>
              <a:t>: the average error over the training 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1864" y="4745789"/>
            <a:ext cx="646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classification, the most common “error” is the number of mistakes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737" y="5844492"/>
            <a:ext cx="479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Training error for each of these?</a:t>
            </a:r>
          </a:p>
        </p:txBody>
      </p:sp>
    </p:spTree>
    <p:extLst>
      <p:ext uri="{BB962C8B-B14F-4D97-AF65-F5344CB8AC3E}">
        <p14:creationId xmlns:p14="http://schemas.microsoft.com/office/powerpoint/2010/main" val="31388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Terrain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Road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Snowy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Rainy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Sunny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2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63704" y="5145595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error</a:t>
            </a:r>
            <a:r>
              <a:rPr lang="en-US" sz="2400" dirty="0"/>
              <a:t>: the average error over the training set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3/10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2/10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1619524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error vs. accuracy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Terrain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Road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Snowy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Rainy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Sunny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2</a:t>
              </a:r>
            </a:p>
            <a:p>
              <a:r>
                <a:rPr lang="en-US" dirty="0"/>
                <a:t>NO: 1</a:t>
              </a:r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NO</a:t>
              </a:r>
              <a:r>
                <a:rPr lang="en-US" dirty="0"/>
                <a:t>: 2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12937" y="5705893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error</a:t>
            </a:r>
            <a:r>
              <a:rPr lang="en-US" sz="2400" dirty="0"/>
              <a:t>: the average error over the training set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3/10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2/10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4/10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8216" y="6168501"/>
            <a:ext cx="8780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Training accuracy</a:t>
            </a:r>
            <a:r>
              <a:rPr lang="en-US" sz="2400" dirty="0"/>
              <a:t>: the average proportion correct over the training 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8216" y="3613651"/>
            <a:ext cx="987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Training </a:t>
            </a:r>
          </a:p>
          <a:p>
            <a:r>
              <a:rPr lang="en-US" sz="2000" dirty="0">
                <a:solidFill>
                  <a:srgbClr val="FF6600"/>
                </a:solidFill>
              </a:rPr>
              <a:t>error: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6744" y="4204261"/>
            <a:ext cx="114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Training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accuracy: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39356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7/10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58031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8/10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01197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6/10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8024" y="5143500"/>
            <a:ext cx="5821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error = 1-accuracy    (and vice versa)</a:t>
            </a:r>
          </a:p>
        </p:txBody>
      </p:sp>
    </p:spTree>
    <p:extLst>
      <p:ext uri="{BB962C8B-B14F-4D97-AF65-F5344CB8AC3E}">
        <p14:creationId xmlns:p14="http://schemas.microsoft.com/office/powerpoint/2010/main" val="1835243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928698" y="2557314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27186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19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4</a:t>
              </a:r>
            </a:p>
            <a:p>
              <a:r>
                <a:rPr lang="en-US" dirty="0"/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06007"/>
              </p:ext>
            </p:extLst>
          </p:nvPr>
        </p:nvGraphicFramePr>
        <p:xfrm>
          <a:off x="4858508" y="3518405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2943"/>
              </p:ext>
            </p:extLst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485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4</a:t>
              </a:r>
            </a:p>
            <a:p>
              <a:r>
                <a:rPr lang="en-US" dirty="0"/>
                <a:t>NO: 0</a:t>
              </a:r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68018"/>
              </p:ext>
            </p:extLst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24994" y="4174162"/>
            <a:ext cx="269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should we do?</a:t>
            </a:r>
          </a:p>
        </p:txBody>
      </p:sp>
    </p:spTree>
    <p:extLst>
      <p:ext uri="{BB962C8B-B14F-4D97-AF65-F5344CB8AC3E}">
        <p14:creationId xmlns:p14="http://schemas.microsoft.com/office/powerpoint/2010/main" val="64275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F471-832B-EE4F-B4AA-F7607194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E355-3A57-5149-9603-DDE48BFD4F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Mentor hours this week:</a:t>
            </a:r>
          </a:p>
          <a:p>
            <a:pPr lvl="1"/>
            <a:r>
              <a:rPr lang="en-US" sz="2500" dirty="0"/>
              <a:t>Thursday (Today), 7-9pm (Edmunds upstairs)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Mentor hours starting next week:</a:t>
            </a:r>
          </a:p>
          <a:p>
            <a:pPr lvl="1"/>
            <a:r>
              <a:rPr lang="en-US" sz="2500" dirty="0"/>
              <a:t>Friday, 7-9pm</a:t>
            </a:r>
          </a:p>
          <a:p>
            <a:pPr lvl="1"/>
            <a:r>
              <a:rPr lang="en-US" sz="2500" dirty="0"/>
              <a:t>Sunday, 7-9pm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Lecture notes posted (webpage)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Keep up with the reading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Videos before class</a:t>
            </a:r>
          </a:p>
        </p:txBody>
      </p:sp>
    </p:spTree>
    <p:extLst>
      <p:ext uri="{BB962C8B-B14F-4D97-AF65-F5344CB8AC3E}">
        <p14:creationId xmlns:p14="http://schemas.microsoft.com/office/powerpoint/2010/main" val="691710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228342"/>
              </p:ext>
            </p:extLst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06871" y="3943329"/>
            <a:ext cx="388056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 need to examine other features since all examples have the same label.</a:t>
            </a:r>
          </a:p>
        </p:txBody>
      </p:sp>
    </p:spTree>
    <p:extLst>
      <p:ext uri="{BB962C8B-B14F-4D97-AF65-F5344CB8AC3E}">
        <p14:creationId xmlns:p14="http://schemas.microsoft.com/office/powerpoint/2010/main" val="2134785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99135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078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33623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6706" y="2748731"/>
            <a:ext cx="3881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Still two features left we can split on</a:t>
            </a:r>
          </a:p>
        </p:txBody>
      </p:sp>
    </p:spTree>
    <p:extLst>
      <p:ext uri="{BB962C8B-B14F-4D97-AF65-F5344CB8AC3E}">
        <p14:creationId xmlns:p14="http://schemas.microsoft.com/office/powerpoint/2010/main" val="732668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28807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</p:spTree>
    <p:extLst>
      <p:ext uri="{BB962C8B-B14F-4D97-AF65-F5344CB8AC3E}">
        <p14:creationId xmlns:p14="http://schemas.microsoft.com/office/powerpoint/2010/main" val="223403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18820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YES: 2</a:t>
            </a:r>
          </a:p>
          <a:p>
            <a:r>
              <a:rPr lang="en-US" dirty="0">
                <a:solidFill>
                  <a:srgbClr val="0000FF"/>
                </a:solidFill>
              </a:rPr>
              <a:t>NO: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YES: 0</a:t>
            </a:r>
          </a:p>
          <a:p>
            <a:r>
              <a:rPr lang="en-US" dirty="0">
                <a:solidFill>
                  <a:srgbClr val="0000FF"/>
                </a:solidFill>
              </a:rPr>
              <a:t>NO: 3</a:t>
            </a:r>
          </a:p>
        </p:txBody>
      </p:sp>
    </p:spTree>
    <p:extLst>
      <p:ext uri="{BB962C8B-B14F-4D97-AF65-F5344CB8AC3E}">
        <p14:creationId xmlns:p14="http://schemas.microsoft.com/office/powerpoint/2010/main" val="4006219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01982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0</a:t>
            </a:r>
          </a:p>
          <a:p>
            <a:r>
              <a:rPr lang="en-US" dirty="0"/>
              <a:t>NO: 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1</a:t>
            </a:r>
          </a:p>
          <a:p>
            <a:r>
              <a:rPr lang="en-US" dirty="0"/>
              <a:t>NO: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1</a:t>
            </a:r>
          </a:p>
          <a:p>
            <a:r>
              <a:rPr lang="en-US" dirty="0"/>
              <a:t>NO: 1</a:t>
            </a:r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0</a:t>
            </a:r>
          </a:p>
          <a:p>
            <a:r>
              <a:rPr lang="en-US" dirty="0"/>
              <a:t>NO: 2</a:t>
            </a:r>
          </a:p>
        </p:txBody>
      </p:sp>
    </p:spTree>
    <p:extLst>
      <p:ext uri="{BB962C8B-B14F-4D97-AF65-F5344CB8AC3E}">
        <p14:creationId xmlns:p14="http://schemas.microsoft.com/office/powerpoint/2010/main" val="2218928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Unicycle 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Mountain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YES</a:t>
              </a:r>
              <a:r>
                <a:rPr lang="en-US" dirty="0"/>
                <a:t>: 4</a:t>
              </a:r>
            </a:p>
            <a:p>
              <a:r>
                <a:rPr lang="en-US" dirty="0">
                  <a:solidFill>
                    <a:srgbClr val="BFBFBF"/>
                  </a:solidFill>
                </a:rPr>
                <a:t>NO: 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YES: 2</a:t>
              </a:r>
            </a:p>
            <a:p>
              <a:r>
                <a:rPr lang="en-US" dirty="0"/>
                <a:t>NO: 4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72290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2</a:t>
            </a:r>
          </a:p>
          <a:p>
            <a:r>
              <a:rPr lang="en-US" dirty="0"/>
              <a:t>NO: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0</a:t>
            </a:r>
          </a:p>
          <a:p>
            <a:r>
              <a:rPr lang="en-US" b="1" dirty="0">
                <a:solidFill>
                  <a:srgbClr val="008000"/>
                </a:solidFill>
              </a:rPr>
              <a:t>NO</a:t>
            </a:r>
            <a:r>
              <a:rPr lang="en-US" dirty="0"/>
              <a:t>: 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1</a:t>
            </a:r>
          </a:p>
          <a:p>
            <a:r>
              <a:rPr lang="en-US" dirty="0"/>
              <a:t>NO: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1</a:t>
            </a:r>
          </a:p>
          <a:p>
            <a:r>
              <a:rPr lang="en-US" dirty="0"/>
              <a:t>NO: 1</a:t>
            </a:r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0</a:t>
            </a:r>
          </a:p>
          <a:p>
            <a:r>
              <a:rPr lang="en-US" b="1" dirty="0">
                <a:solidFill>
                  <a:srgbClr val="008000"/>
                </a:solidFill>
              </a:rPr>
              <a:t>NO</a:t>
            </a:r>
            <a:r>
              <a:rPr lang="en-US" dirty="0"/>
              <a:t>: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5142" y="3322862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1/6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34808" y="5639043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2/6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7862" y="6259576"/>
            <a:ext cx="226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should we pick?</a:t>
            </a:r>
          </a:p>
        </p:txBody>
      </p:sp>
    </p:spTree>
    <p:extLst>
      <p:ext uri="{BB962C8B-B14F-4D97-AF65-F5344CB8AC3E}">
        <p14:creationId xmlns:p14="http://schemas.microsoft.com/office/powerpoint/2010/main" val="2178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4</a:t>
            </a:r>
          </a:p>
          <a:p>
            <a:r>
              <a:rPr lang="en-US" dirty="0">
                <a:solidFill>
                  <a:srgbClr val="BFBFBF"/>
                </a:solidFill>
              </a:rPr>
              <a:t>NO: 0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45362"/>
              </p:ext>
            </p:extLst>
          </p:nvPr>
        </p:nvGraphicFramePr>
        <p:xfrm>
          <a:off x="753479" y="4667792"/>
          <a:ext cx="417094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9733" y="3588811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YES: 2</a:t>
            </a:r>
          </a:p>
          <a:p>
            <a:r>
              <a:rPr lang="en-US" dirty="0"/>
              <a:t>NO: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>
                <a:solidFill>
                  <a:srgbClr val="008000"/>
                </a:solidFill>
              </a:rPr>
              <a:t>NO</a:t>
            </a:r>
            <a:r>
              <a:rPr lang="en-US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1842564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4</a:t>
            </a:r>
          </a:p>
          <a:p>
            <a:r>
              <a:rPr lang="en-US" dirty="0">
                <a:solidFill>
                  <a:srgbClr val="BFBFBF"/>
                </a:solidFill>
              </a:rPr>
              <a:t>NO: 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>
                <a:solidFill>
                  <a:srgbClr val="008000"/>
                </a:solidFill>
              </a:rPr>
              <a:t>NO</a:t>
            </a:r>
            <a:r>
              <a:rPr lang="en-US" dirty="0"/>
              <a:t>: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1</a:t>
            </a:r>
          </a:p>
          <a:p>
            <a:r>
              <a:rPr lang="en-US" dirty="0">
                <a:solidFill>
                  <a:srgbClr val="BFBFBF"/>
                </a:solidFill>
              </a:rPr>
              <a:t>NO: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NO: 0</a:t>
            </a: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>
                <a:solidFill>
                  <a:srgbClr val="008000"/>
                </a:solidFill>
              </a:rPr>
              <a:t>NO</a:t>
            </a:r>
            <a:r>
              <a:rPr lang="en-US" dirty="0"/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3805362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4</a:t>
            </a:r>
          </a:p>
          <a:p>
            <a:r>
              <a:rPr lang="en-US" dirty="0">
                <a:solidFill>
                  <a:srgbClr val="BFBFBF"/>
                </a:solidFill>
              </a:rPr>
              <a:t>NO: 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>
                <a:solidFill>
                  <a:srgbClr val="008000"/>
                </a:solidFill>
              </a:rPr>
              <a:t>NO</a:t>
            </a:r>
            <a:r>
              <a:rPr lang="en-US" dirty="0"/>
              <a:t>: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1</a:t>
            </a:r>
          </a:p>
          <a:p>
            <a:r>
              <a:rPr lang="en-US" dirty="0">
                <a:solidFill>
                  <a:srgbClr val="BFBFBF"/>
                </a:solidFill>
              </a:rPr>
              <a:t>NO: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r>
              <a:rPr lang="en-US" dirty="0"/>
              <a:t>: 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NO: 0</a:t>
            </a: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>
                <a:solidFill>
                  <a:srgbClr val="008000"/>
                </a:solidFill>
              </a:rPr>
              <a:t>NO</a:t>
            </a:r>
            <a:r>
              <a:rPr lang="en-US" dirty="0"/>
              <a:t>: 1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705354"/>
              </p:ext>
            </p:extLst>
          </p:nvPr>
        </p:nvGraphicFramePr>
        <p:xfrm>
          <a:off x="4798427" y="1903836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9982" y="6084500"/>
            <a:ext cx="196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Training error?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81627" y="5715168"/>
            <a:ext cx="4517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Are we always guaranteed to get a training error of 0?</a:t>
            </a:r>
          </a:p>
        </p:txBody>
      </p:sp>
    </p:spTree>
    <p:extLst>
      <p:ext uri="{BB962C8B-B14F-4D97-AF65-F5344CB8AC3E}">
        <p14:creationId xmlns:p14="http://schemas.microsoft.com/office/powerpoint/2010/main" val="378400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9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6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5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29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1296203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9743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examples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7958" y="2976698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</a:t>
            </a:r>
            <a:r>
              <a:rPr lang="en-US" sz="2400" baseline="-25000" dirty="0">
                <a:solidFill>
                  <a:srgbClr val="FF6600"/>
                </a:solidFill>
              </a:rPr>
              <a:t>1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2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3</a:t>
            </a:r>
            <a:r>
              <a:rPr lang="en-US" sz="2400" dirty="0">
                <a:solidFill>
                  <a:srgbClr val="FF6600"/>
                </a:solidFill>
              </a:rPr>
              <a:t>, …, f</a:t>
            </a:r>
            <a:r>
              <a:rPr lang="en-US" sz="24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31211" y="1789604"/>
            <a:ext cx="1355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features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525891" y="3939242"/>
            <a:ext cx="620889" cy="894429"/>
          </a:xfrm>
          <a:prstGeom prst="righ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97958" y="3803052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</a:t>
            </a:r>
            <a:r>
              <a:rPr lang="en-US" sz="2400" baseline="-25000" dirty="0">
                <a:solidFill>
                  <a:srgbClr val="FF6600"/>
                </a:solidFill>
              </a:rPr>
              <a:t>1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2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3</a:t>
            </a:r>
            <a:r>
              <a:rPr lang="en-US" sz="2400" dirty="0">
                <a:solidFill>
                  <a:srgbClr val="FF6600"/>
                </a:solidFill>
              </a:rPr>
              <a:t>, …, f</a:t>
            </a:r>
            <a:r>
              <a:rPr lang="en-US" sz="24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7958" y="4690043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</a:t>
            </a:r>
            <a:r>
              <a:rPr lang="en-US" sz="2400" baseline="-25000" dirty="0">
                <a:solidFill>
                  <a:srgbClr val="FF6600"/>
                </a:solidFill>
              </a:rPr>
              <a:t>1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2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3</a:t>
            </a:r>
            <a:r>
              <a:rPr lang="en-US" sz="2400" dirty="0">
                <a:solidFill>
                  <a:srgbClr val="FF6600"/>
                </a:solidFill>
              </a:rPr>
              <a:t>, …, f</a:t>
            </a:r>
            <a:r>
              <a:rPr lang="en-US" sz="24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97958" y="5690452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f</a:t>
            </a:r>
            <a:r>
              <a:rPr lang="en-US" sz="2400" baseline="-25000" dirty="0">
                <a:solidFill>
                  <a:srgbClr val="FF6600"/>
                </a:solidFill>
              </a:rPr>
              <a:t>1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2</a:t>
            </a:r>
            <a:r>
              <a:rPr lang="en-US" sz="2400" dirty="0">
                <a:solidFill>
                  <a:srgbClr val="FF6600"/>
                </a:solidFill>
              </a:rPr>
              <a:t>, f</a:t>
            </a:r>
            <a:r>
              <a:rPr lang="en-US" sz="2400" baseline="-25000" dirty="0">
                <a:solidFill>
                  <a:srgbClr val="FF6600"/>
                </a:solidFill>
              </a:rPr>
              <a:t>3</a:t>
            </a:r>
            <a:r>
              <a:rPr lang="en-US" sz="2400" dirty="0">
                <a:solidFill>
                  <a:srgbClr val="FF6600"/>
                </a:solidFill>
              </a:rPr>
              <a:t>, …, f</a:t>
            </a:r>
            <a:r>
              <a:rPr lang="en-US" sz="2400" baseline="-25000" dirty="0">
                <a:solidFill>
                  <a:srgbClr val="FF6600"/>
                </a:solidFill>
              </a:rPr>
              <a:t>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503333" y="1831937"/>
            <a:ext cx="0" cy="456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85556" y="2782162"/>
            <a:ext cx="3236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our algorithms actually “view” the data</a:t>
            </a:r>
          </a:p>
          <a:p>
            <a:endParaRPr lang="en-US" sz="2400" dirty="0"/>
          </a:p>
          <a:p>
            <a:r>
              <a:rPr lang="en-US" sz="2400" dirty="0"/>
              <a:t>Features are the questions we can ask about the examples</a:t>
            </a:r>
          </a:p>
        </p:txBody>
      </p:sp>
    </p:spTree>
    <p:extLst>
      <p:ext uri="{BB962C8B-B14F-4D97-AF65-F5344CB8AC3E}">
        <p14:creationId xmlns:p14="http://schemas.microsoft.com/office/powerpoint/2010/main" val="12431401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41557"/>
              </p:ext>
            </p:extLst>
          </p:nvPr>
        </p:nvGraphicFramePr>
        <p:xfrm>
          <a:off x="2205000" y="1729875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4525" y="5734913"/>
            <a:ext cx="3033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can this happen?</a:t>
            </a:r>
          </a:p>
        </p:txBody>
      </p:sp>
    </p:spTree>
    <p:extLst>
      <p:ext uri="{BB962C8B-B14F-4D97-AF65-F5344CB8AC3E}">
        <p14:creationId xmlns:p14="http://schemas.microsoft.com/office/powerpoint/2010/main" val="2508176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86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case: If all data belong to the same class, create a leaf node with that label </a:t>
            </a:r>
            <a:r>
              <a:rPr lang="en-US" b="1" i="1" dirty="0">
                <a:solidFill>
                  <a:srgbClr val="FF0000"/>
                </a:solidFill>
              </a:rPr>
              <a:t>OR</a:t>
            </a:r>
            <a:r>
              <a:rPr lang="en-US" dirty="0"/>
              <a:t> all the data has the same feature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980" y="3866412"/>
            <a:ext cx="76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 we always want to go all the way to the bottom?</a:t>
            </a:r>
          </a:p>
        </p:txBody>
      </p:sp>
    </p:spTree>
    <p:extLst>
      <p:ext uri="{BB962C8B-B14F-4D97-AF65-F5344CB8AC3E}">
        <p14:creationId xmlns:p14="http://schemas.microsoft.com/office/powerpoint/2010/main" val="531209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the tree look like for…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03688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268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the tree look like for…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62326" y="5337536"/>
            <a:ext cx="398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that what you would do?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A0F6EBE-FAC1-C84C-BB97-7E7577290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03395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560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the tree look like for…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4182" y="54970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6086820" y="58664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819307" y="58664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5640" y="58664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6943" y="58341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68953" y="6342524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3535" y="634252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1" idx="2"/>
            <a:endCxn id="49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77259" y="5032507"/>
            <a:ext cx="137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Maybe…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77073147-89F9-444F-B546-EFBD98AFD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8179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FF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071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the tree look like for…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01349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8482" y="6020967"/>
            <a:ext cx="784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 aside: how did we decide to pick the label for </a:t>
            </a:r>
            <a:r>
              <a:rPr lang="en-US" sz="2000" dirty="0" err="1">
                <a:solidFill>
                  <a:srgbClr val="FF0000"/>
                </a:solidFill>
              </a:rPr>
              <a:t>normal→road→rainy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1257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the tree look like for…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210560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/>
                        <a:t>Road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8482" y="6020967"/>
            <a:ext cx="784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 aside: how did we decide to pick the label for </a:t>
            </a:r>
            <a:r>
              <a:rPr lang="en-US" sz="2000" dirty="0" err="1">
                <a:solidFill>
                  <a:srgbClr val="FF0000"/>
                </a:solidFill>
              </a:rPr>
              <a:t>normal→road→rainy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9957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the tree look like for…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87432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8482" y="6020967"/>
            <a:ext cx="784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 aside: how did we decide to pick the label for </a:t>
            </a:r>
            <a:r>
              <a:rPr lang="en-US" sz="2000" dirty="0" err="1">
                <a:solidFill>
                  <a:srgbClr val="FF0000"/>
                </a:solidFill>
              </a:rPr>
              <a:t>normal→road→rainy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3475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the tree look like for…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6447"/>
              </p:ext>
            </p:extLst>
          </p:nvPr>
        </p:nvGraphicFramePr>
        <p:xfrm>
          <a:off x="569430" y="1682286"/>
          <a:ext cx="8196618" cy="445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ML</a:t>
                      </a:r>
                      <a:r>
                        <a:rPr lang="en-US" sz="1400" baseline="0" dirty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798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31216"/>
              </p:ext>
            </p:extLst>
          </p:nvPr>
        </p:nvGraphicFramePr>
        <p:xfrm>
          <a:off x="256079" y="1931712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871" y="3412241"/>
            <a:ext cx="44106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rgbClr val="FF6600"/>
                </a:solidFill>
              </a:rPr>
              <a:t>Overfitting</a:t>
            </a:r>
            <a:r>
              <a:rPr lang="en-US" sz="2400" dirty="0"/>
              <a:t> occurs when we bias our model too much towards the training data</a:t>
            </a:r>
          </a:p>
          <a:p>
            <a:endParaRPr lang="en-US" sz="2400" dirty="0"/>
          </a:p>
          <a:p>
            <a:r>
              <a:rPr lang="en-US" sz="2400" dirty="0"/>
              <a:t>Our goal is to learn a </a:t>
            </a:r>
            <a:r>
              <a:rPr lang="en-US" sz="2400" b="1" dirty="0"/>
              <a:t>general</a:t>
            </a:r>
            <a:r>
              <a:rPr lang="en-US" sz="2400" dirty="0"/>
              <a:t> model that will work on the training data as well as other data (i.e., test data)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89889" y="2777147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0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16000"/>
            <a:ext cx="9144000" cy="648369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758" y="-130425"/>
            <a:ext cx="6447505" cy="1146425"/>
          </a:xfrm>
        </p:spPr>
        <p:txBody>
          <a:bodyPr/>
          <a:lstStyle/>
          <a:p>
            <a:r>
              <a:rPr lang="en-US" dirty="0"/>
              <a:t>A sample data set</a:t>
            </a:r>
          </a:p>
        </p:txBody>
      </p:sp>
      <p:graphicFrame>
        <p:nvGraphicFramePr>
          <p:cNvPr id="2457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70763"/>
              </p:ext>
            </p:extLst>
          </p:nvPr>
        </p:nvGraphicFramePr>
        <p:xfrm>
          <a:off x="1248609" y="1016000"/>
          <a:ext cx="6424612" cy="3991610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5450">
                <a:tc gridSpan="4"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Features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Hour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Weather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Accident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Stall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Commute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 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 AM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Rainy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Short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1684" y="5256282"/>
            <a:ext cx="2954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8 AM, Rainy, Yes, No?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10 AM, Rainy, No, No?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3681" y="5256282"/>
            <a:ext cx="4892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you describe a “model” that could be used to make decisions in general?</a:t>
            </a:r>
          </a:p>
        </p:txBody>
      </p:sp>
    </p:spTree>
    <p:extLst>
      <p:ext uri="{BB962C8B-B14F-4D97-AF65-F5344CB8AC3E}">
        <p14:creationId xmlns:p14="http://schemas.microsoft.com/office/powerpoint/2010/main" val="1043540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973" y="5841860"/>
            <a:ext cx="867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decision tree learning procedure always decreases training error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609655"/>
            <a:ext cx="6616700" cy="421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9750" y="6319400"/>
            <a:ext cx="281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that what we want?</a:t>
            </a:r>
          </a:p>
        </p:txBody>
      </p:sp>
    </p:spTree>
    <p:extLst>
      <p:ext uri="{BB962C8B-B14F-4D97-AF65-F5344CB8AC3E}">
        <p14:creationId xmlns:p14="http://schemas.microsoft.com/office/powerpoint/2010/main" val="2775258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 error!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269" y="2106008"/>
            <a:ext cx="8294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Machine learning is about predicting the future based on the past.</a:t>
            </a:r>
          </a:p>
          <a:p>
            <a:r>
              <a:rPr lang="tr-TR" sz="2400" dirty="0">
                <a:solidFill>
                  <a:schemeClr val="tx2"/>
                </a:solidFill>
              </a:rPr>
              <a:t>					-- Hal </a:t>
            </a:r>
            <a:r>
              <a:rPr lang="tr-TR" sz="2400" dirty="0" err="1">
                <a:solidFill>
                  <a:schemeClr val="tx2"/>
                </a:solidFill>
              </a:rPr>
              <a:t>Daume</a:t>
            </a:r>
            <a:r>
              <a:rPr lang="tr-TR" sz="2400" dirty="0">
                <a:solidFill>
                  <a:schemeClr val="tx2"/>
                </a:solidFill>
              </a:rPr>
              <a:t> III</a:t>
            </a:r>
          </a:p>
        </p:txBody>
      </p:sp>
      <p:sp>
        <p:nvSpPr>
          <p:cNvPr id="5" name="Rectangle 4"/>
          <p:cNvSpPr/>
          <p:nvPr/>
        </p:nvSpPr>
        <p:spPr>
          <a:xfrm>
            <a:off x="324561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854" y="4655446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 rot="19287826">
            <a:off x="1648475" y="411174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9" name="Oval 8"/>
          <p:cNvSpPr/>
          <p:nvPr/>
        </p:nvSpPr>
        <p:spPr>
          <a:xfrm>
            <a:off x="2511793" y="4473223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23459" y="4706779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predictor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269" y="3541889"/>
            <a:ext cx="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77801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76891" y="3541889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287826">
            <a:off x="7931673" y="3974257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</a:t>
            </a:r>
          </a:p>
        </p:txBody>
      </p:sp>
      <p:sp>
        <p:nvSpPr>
          <p:cNvPr id="25" name="Oval 24"/>
          <p:cNvSpPr/>
          <p:nvPr/>
        </p:nvSpPr>
        <p:spPr>
          <a:xfrm>
            <a:off x="6485952" y="4481002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97618" y="4714558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predictor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86994" y="3541889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94934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66543" y="4655446"/>
            <a:ext cx="114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777251" y="486695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15927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38939" y="3270250"/>
            <a:ext cx="1993562" cy="347662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34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pic>
        <p:nvPicPr>
          <p:cNvPr id="12" name="Picture 11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5005" y="1608652"/>
            <a:ext cx="6592642" cy="42015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8973" y="5857805"/>
            <a:ext cx="8945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Even though the training error is decreasing, the testing error can go up!</a:t>
            </a:r>
          </a:p>
        </p:txBody>
      </p:sp>
    </p:spTree>
    <p:extLst>
      <p:ext uri="{BB962C8B-B14F-4D97-AF65-F5344CB8AC3E}">
        <p14:creationId xmlns:p14="http://schemas.microsoft.com/office/powerpoint/2010/main" val="1389093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95332"/>
              </p:ext>
            </p:extLst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0790" y="5337536"/>
            <a:ext cx="467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prevent </a:t>
            </a:r>
            <a:r>
              <a:rPr lang="en-US" sz="2800" dirty="0" err="1">
                <a:solidFill>
                  <a:srgbClr val="FF0000"/>
                </a:solidFill>
              </a:rPr>
              <a:t>overfitting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13879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</a:t>
            </a:r>
          </a:p>
          <a:p>
            <a:pPr>
              <a:buFontTx/>
              <a:buChar char="-"/>
            </a:pPr>
            <a:r>
              <a:rPr lang="en-US" sz="2800" dirty="0"/>
              <a:t>If all data belong to the same class, create a leaf node with that label </a:t>
            </a:r>
          </a:p>
          <a:p>
            <a:pPr>
              <a:buFontTx/>
              <a:buChar char="-"/>
            </a:pPr>
            <a:r>
              <a:rPr lang="en-US" sz="2800" b="1" i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all the data has the same feature values </a:t>
            </a:r>
          </a:p>
          <a:p>
            <a:pPr>
              <a:buFontTx/>
              <a:buChar char="-"/>
            </a:pPr>
            <a:r>
              <a:rPr lang="en-US" sz="2800" b="1" i="1" dirty="0">
                <a:solidFill>
                  <a:srgbClr val="FF0000"/>
                </a:solidFill>
              </a:rPr>
              <a:t>OR </a:t>
            </a:r>
            <a:r>
              <a:rPr lang="en-US" sz="2800" dirty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8125" y="4996418"/>
            <a:ext cx="563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One idea: stop building the tree early</a:t>
            </a:r>
          </a:p>
        </p:txBody>
      </p:sp>
    </p:spTree>
    <p:extLst>
      <p:ext uri="{BB962C8B-B14F-4D97-AF65-F5344CB8AC3E}">
        <p14:creationId xmlns:p14="http://schemas.microsoft.com/office/powerpoint/2010/main" val="495420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7785" y="1600200"/>
            <a:ext cx="8153400" cy="5018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</a:t>
            </a:r>
          </a:p>
          <a:p>
            <a:pPr>
              <a:buFontTx/>
              <a:buChar char="-"/>
            </a:pPr>
            <a:r>
              <a:rPr lang="en-US" sz="2800" dirty="0"/>
              <a:t>If all data belong to the same class, create a leaf node with that label </a:t>
            </a:r>
          </a:p>
          <a:p>
            <a:pPr>
              <a:buFontTx/>
              <a:buChar char="-"/>
            </a:pPr>
            <a:r>
              <a:rPr lang="en-US" sz="2800" b="1" i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all the data has the same feature values </a:t>
            </a:r>
          </a:p>
          <a:p>
            <a:pPr>
              <a:buFontTx/>
              <a:buChar char="-"/>
            </a:pPr>
            <a:r>
              <a:rPr lang="en-US" sz="2800" b="1" i="1" dirty="0">
                <a:solidFill>
                  <a:srgbClr val="FF0000"/>
                </a:solidFill>
              </a:rPr>
              <a:t>OR </a:t>
            </a:r>
            <a:r>
              <a:rPr lang="en-US" sz="2800" dirty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/>
              <a:t>We only have a certain number/fraction of examples remaining</a:t>
            </a:r>
          </a:p>
          <a:p>
            <a:pPr>
              <a:buFontTx/>
              <a:buChar char="-"/>
            </a:pPr>
            <a:r>
              <a:rPr lang="en-US" sz="2800" dirty="0"/>
              <a:t>We’ve reached a particular training error</a:t>
            </a:r>
          </a:p>
          <a:p>
            <a:pPr>
              <a:buFontTx/>
              <a:buChar char="-"/>
            </a:pPr>
            <a:r>
              <a:rPr lang="en-US" sz="2800" dirty="0"/>
              <a:t>Use development data (more on this later)</a:t>
            </a:r>
          </a:p>
          <a:p>
            <a:pPr>
              <a:buFontTx/>
              <a:buChar char="-"/>
            </a:pPr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44057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</a:t>
            </a:r>
            <a:r>
              <a:rPr lang="en-US" dirty="0" err="1"/>
              <a:t>overfitting</a:t>
            </a:r>
            <a:r>
              <a:rPr lang="en-US" dirty="0"/>
              <a:t>: pruning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5109" y="2228324"/>
            <a:ext cx="42877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Pruning: after the tree is built, go back and “prune” the tree, i.e. remove some lower parts of the tree</a:t>
            </a:r>
          </a:p>
          <a:p>
            <a:endParaRPr lang="en-US" sz="2400" dirty="0"/>
          </a:p>
          <a:p>
            <a:r>
              <a:rPr lang="en-US" sz="2400" dirty="0"/>
              <a:t>Similar to stopping early, but done after the entire tree is built</a:t>
            </a:r>
          </a:p>
        </p:txBody>
      </p:sp>
    </p:spTree>
    <p:extLst>
      <p:ext uri="{BB962C8B-B14F-4D97-AF65-F5344CB8AC3E}">
        <p14:creationId xmlns:p14="http://schemas.microsoft.com/office/powerpoint/2010/main" val="3951815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</a:t>
            </a:r>
            <a:r>
              <a:rPr lang="en-US" dirty="0" err="1"/>
              <a:t>overfitting</a:t>
            </a:r>
            <a:r>
              <a:rPr lang="en-US" dirty="0"/>
              <a:t>: pruning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Build the full tree</a:t>
            </a:r>
          </a:p>
        </p:txBody>
      </p:sp>
    </p:spTree>
    <p:extLst>
      <p:ext uri="{BB962C8B-B14F-4D97-AF65-F5344CB8AC3E}">
        <p14:creationId xmlns:p14="http://schemas.microsoft.com/office/powerpoint/2010/main" val="2698972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</a:t>
            </a:r>
            <a:r>
              <a:rPr lang="en-US" dirty="0" err="1"/>
              <a:t>overfitting</a:t>
            </a:r>
            <a:r>
              <a:rPr lang="en-US" dirty="0"/>
              <a:t>: pruning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Build the full tree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81527" y="5803185"/>
            <a:ext cx="4151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Prune back leaves that are too specific</a:t>
            </a:r>
          </a:p>
        </p:txBody>
      </p:sp>
    </p:spTree>
    <p:extLst>
      <p:ext uri="{BB962C8B-B14F-4D97-AF65-F5344CB8AC3E}">
        <p14:creationId xmlns:p14="http://schemas.microsoft.com/office/powerpoint/2010/main" val="21265515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</a:t>
            </a:r>
            <a:r>
              <a:rPr lang="en-US" dirty="0" err="1"/>
              <a:t>overfitting</a:t>
            </a:r>
            <a:r>
              <a:rPr lang="en-US" dirty="0"/>
              <a:t>: pruning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Unicycle </a:t>
            </a:r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8940" y="5603130"/>
            <a:ext cx="29738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Pruning criterion?</a:t>
            </a:r>
          </a:p>
        </p:txBody>
      </p:sp>
    </p:spTree>
    <p:extLst>
      <p:ext uri="{BB962C8B-B14F-4D97-AF65-F5344CB8AC3E}">
        <p14:creationId xmlns:p14="http://schemas.microsoft.com/office/powerpoint/2010/main" val="236400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Tree with internal nodes labeled by features</a:t>
            </a:r>
          </a:p>
          <a:p>
            <a:endParaRPr lang="en-US" sz="2400" dirty="0"/>
          </a:p>
          <a:p>
            <a:r>
              <a:rPr lang="en-US" sz="2400" dirty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/>
              <a:t>Leaves labeled with classes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7404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non-binary attributes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717514"/>
              </p:ext>
            </p:extLst>
          </p:nvPr>
        </p:nvGraphicFramePr>
        <p:xfrm>
          <a:off x="430071" y="1723132"/>
          <a:ext cx="82677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267700" imgH="4203700" progId="Excel.Sheet.12">
                  <p:embed/>
                </p:oleObj>
              </mc:Choice>
              <mc:Fallback>
                <p:oleObj name="Worksheet" r:id="rId2" imgW="8267700" imgH="4203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0071" y="1723132"/>
                        <a:ext cx="8267700" cy="420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772047" y="1723132"/>
            <a:ext cx="5107121" cy="195108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0071" y="1680424"/>
            <a:ext cx="1276855" cy="237816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2261" y="6089273"/>
            <a:ext cx="8628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 we do with features that have multiple values? Real-values?</a:t>
            </a:r>
          </a:p>
        </p:txBody>
      </p:sp>
    </p:spTree>
    <p:extLst>
      <p:ext uri="{BB962C8B-B14F-4D97-AF65-F5344CB8AC3E}">
        <p14:creationId xmlns:p14="http://schemas.microsoft.com/office/powerpoint/2010/main" val="7980613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with multiple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8358" y="3333602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4802" y="2867289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1507437" y="3236621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279082" y="3236621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1452" y="3236621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7563" y="3204355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5687" y="376878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671" y="369467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13" idx="0"/>
          </p:cNvCxnSpPr>
          <p:nvPr/>
        </p:nvCxnSpPr>
        <p:spPr>
          <a:xfrm flipH="1">
            <a:off x="2208211" y="3236621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38358" y="37673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7601" y="4587931"/>
            <a:ext cx="2884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Treat as an n-</a:t>
            </a:r>
            <a:r>
              <a:rPr lang="en-US" sz="2400" dirty="0" err="1">
                <a:solidFill>
                  <a:srgbClr val="0000FF"/>
                </a:solidFill>
              </a:rPr>
              <a:t>ary</a:t>
            </a:r>
            <a:r>
              <a:rPr lang="en-US" sz="2400" dirty="0">
                <a:solidFill>
                  <a:srgbClr val="0000FF"/>
                </a:solidFill>
              </a:rPr>
              <a:t> split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93110" y="4587931"/>
            <a:ext cx="377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Treat as multiple binary splits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77189" y="2217206"/>
            <a:ext cx="7672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Rainy?</a:t>
            </a: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4909828" y="2586538"/>
            <a:ext cx="650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5560824" y="2586538"/>
            <a:ext cx="83289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13839" y="258653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1047" y="2513307"/>
            <a:ext cx="102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Rainy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8074" y="311870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96000" y="406400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1194" y="406400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56278" y="3051955"/>
            <a:ext cx="86792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Snowy?</a:t>
            </a:r>
          </a:p>
        </p:txBody>
      </p:sp>
      <p:cxnSp>
        <p:nvCxnSpPr>
          <p:cNvPr id="28" name="Straight Arrow Connector 27"/>
          <p:cNvCxnSpPr>
            <a:stCxn id="27" idx="2"/>
            <a:endCxn id="26" idx="0"/>
          </p:cNvCxnSpPr>
          <p:nvPr/>
        </p:nvCxnSpPr>
        <p:spPr>
          <a:xfrm flipH="1">
            <a:off x="6041047" y="3421287"/>
            <a:ext cx="449192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4" idx="0"/>
          </p:cNvCxnSpPr>
          <p:nvPr/>
        </p:nvCxnSpPr>
        <p:spPr>
          <a:xfrm>
            <a:off x="6490239" y="3421287"/>
            <a:ext cx="562934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31796" y="3518268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87938" y="351826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</p:spTree>
    <p:extLst>
      <p:ext uri="{BB962C8B-B14F-4D97-AF65-F5344CB8AC3E}">
        <p14:creationId xmlns:p14="http://schemas.microsoft.com/office/powerpoint/2010/main" val="41855611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Real-valued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1754" y="4292221"/>
            <a:ext cx="126658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Fare &lt; $20</a:t>
            </a: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174396" y="4661553"/>
            <a:ext cx="90064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075044" y="4661553"/>
            <a:ext cx="58323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1481" y="4652589"/>
            <a:ext cx="48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44515" y="4629287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5980" y="1897983"/>
            <a:ext cx="84600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any comparison test (&gt;, &lt;, ≤, ≥) to split the data into two parts</a:t>
            </a:r>
          </a:p>
          <a:p>
            <a:endParaRPr lang="en-US" sz="2800" dirty="0"/>
          </a:p>
          <a:p>
            <a:r>
              <a:rPr lang="en-US" sz="2800" dirty="0"/>
              <a:t>Select a range filter, i.e. min &lt; value &lt; max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06336" y="4259955"/>
            <a:ext cx="6031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Fare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4505688" y="4629287"/>
            <a:ext cx="1202229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5406336" y="4629287"/>
            <a:ext cx="301581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5707917" y="4629287"/>
            <a:ext cx="751089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>
            <a:off x="5707917" y="4629287"/>
            <a:ext cx="1529447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4383" y="4620323"/>
            <a:ext cx="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8974" y="4946495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10-20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32653" y="4914229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20-50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39035" y="4652589"/>
            <a:ext cx="59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&gt;50</a:t>
            </a:r>
          </a:p>
        </p:txBody>
      </p:sp>
    </p:spTree>
    <p:extLst>
      <p:ext uri="{BB962C8B-B14F-4D97-AF65-F5344CB8AC3E}">
        <p14:creationId xmlns:p14="http://schemas.microsoft.com/office/powerpoint/2010/main" val="185877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splitting 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4636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Otherwise: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calculate the </a:t>
            </a:r>
            <a:r>
              <a:rPr lang="en-US" dirty="0">
                <a:solidFill>
                  <a:srgbClr val="FF0000"/>
                </a:solidFill>
              </a:rPr>
              <a:t>“score”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each feature if we used it to split the data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pick the feature with the highest score, partition the data based on that data value and call recursively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4690009"/>
            <a:ext cx="7977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We used training error for the score.  Any other ideas?</a:t>
            </a:r>
          </a:p>
        </p:txBody>
      </p:sp>
    </p:spTree>
    <p:extLst>
      <p:ext uri="{BB962C8B-B14F-4D97-AF65-F5344CB8AC3E}">
        <p14:creationId xmlns:p14="http://schemas.microsoft.com/office/powerpoint/2010/main" val="30950488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splitting criterion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01" y="1485900"/>
            <a:ext cx="4737100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763" y="5516440"/>
            <a:ext cx="86581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 Entropy: how much uncertainty there is in the distribution over labels after the split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Gini</a:t>
            </a:r>
            <a:r>
              <a:rPr lang="en-US" sz="2000" dirty="0"/>
              <a:t>: sum of the square of the label proportions after split</a:t>
            </a:r>
          </a:p>
          <a:p>
            <a:r>
              <a:rPr lang="en-US" sz="2000" dirty="0"/>
              <a:t>- Training error = misclassification error</a:t>
            </a:r>
          </a:p>
        </p:txBody>
      </p:sp>
    </p:spTree>
    <p:extLst>
      <p:ext uri="{BB962C8B-B14F-4D97-AF65-F5344CB8AC3E}">
        <p14:creationId xmlns:p14="http://schemas.microsoft.com/office/powerpoint/2010/main" val="6323581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03398" y="1612900"/>
            <a:ext cx="2800477" cy="95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Good?   Bad?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028950"/>
            <a:ext cx="3238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422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the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Very intuitive and easy to interpret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Fast to run and fairly easy to implement (Assignment 2 </a:t>
            </a:r>
            <a:r>
              <a:rPr lang="en-US" dirty="0">
                <a:sym typeface="Wingdings"/>
              </a:rPr>
              <a:t>)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/>
              <a:t>Historically, perform fairly well (especially with a few more tricks we’ll see later 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prior assumptions about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028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Be careful with features with lots of values if you’re not doing binary splits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38921"/>
              </p:ext>
            </p:extLst>
          </p:nvPr>
        </p:nvGraphicFramePr>
        <p:xfrm>
          <a:off x="2956048" y="2276057"/>
          <a:ext cx="417095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67218" y="6108996"/>
            <a:ext cx="520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feature would be at the top here?</a:t>
            </a:r>
          </a:p>
        </p:txBody>
      </p:sp>
    </p:spTree>
    <p:extLst>
      <p:ext uri="{BB962C8B-B14F-4D97-AF65-F5344CB8AC3E}">
        <p14:creationId xmlns:p14="http://schemas.microsoft.com/office/powerpoint/2010/main" val="3214183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be problematic (slow, bad performance) with large numbers of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Can’t learn some very simple data sets (e.g. some types of linearly separable data)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Pruning/tuning can be tricky to get right</a:t>
            </a:r>
          </a:p>
        </p:txBody>
      </p:sp>
    </p:spTree>
    <p:extLst>
      <p:ext uri="{BB962C8B-B14F-4D97-AF65-F5344CB8AC3E}">
        <p14:creationId xmlns:p14="http://schemas.microsoft.com/office/powerpoint/2010/main" val="42179713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303794"/>
            <a:ext cx="8153400" cy="438282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Base cases:</a:t>
            </a:r>
          </a:p>
          <a:p>
            <a:pPr marL="514350" indent="-514350">
              <a:buAutoNum type="arabicPeriod"/>
            </a:pPr>
            <a:r>
              <a:rPr lang="en-US" dirty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/>
              <a:t>If all the data have the same feature values, pick majority label (if tie, parent majority)</a:t>
            </a:r>
          </a:p>
          <a:p>
            <a:pPr marL="514350" indent="-514350">
              <a:buFont typeface="Wingdings"/>
              <a:buAutoNum type="arabicPeriod"/>
            </a:pPr>
            <a:r>
              <a:rPr lang="en-US" dirty="0"/>
              <a:t>If we’re out of features to examine, pick majority label (if tie, parent majority)</a:t>
            </a:r>
          </a:p>
          <a:p>
            <a:pPr marL="514350" indent="-514350">
              <a:buAutoNum type="arabicPeriod"/>
            </a:pPr>
            <a:r>
              <a:rPr lang="en-US" dirty="0"/>
              <a:t>If the we don’t have any data left, pick majority label of </a:t>
            </a:r>
            <a:r>
              <a:rPr lang="en-US" i="1" dirty="0"/>
              <a:t>parent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i="1" dirty="0">
                <a:solidFill>
                  <a:srgbClr val="FF6600"/>
                </a:solidFill>
              </a:rPr>
              <a:t>If some other stopping criteria </a:t>
            </a:r>
            <a:r>
              <a:rPr lang="en-US" dirty="0"/>
              <a:t>exists to avoid </a:t>
            </a:r>
            <a:r>
              <a:rPr lang="en-US" dirty="0" err="1"/>
              <a:t>overfitting</a:t>
            </a:r>
            <a:r>
              <a:rPr lang="en-US" dirty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Otherwise (i.e. if none of the base cases apply):</a:t>
            </a:r>
          </a:p>
          <a:p>
            <a:pPr>
              <a:buFontTx/>
              <a:buChar char="-"/>
            </a:pPr>
            <a:r>
              <a:rPr lang="en-US" dirty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/>
              <a:t>pick the feature with the highest score, partition the data based on that feature, e.g. </a:t>
            </a:r>
            <a:r>
              <a:rPr lang="en-US" dirty="0" err="1"/>
              <a:t>data_left</a:t>
            </a:r>
            <a:r>
              <a:rPr lang="en-US" dirty="0"/>
              <a:t> and </a:t>
            </a:r>
            <a:r>
              <a:rPr lang="en-US" dirty="0" err="1"/>
              <a:t>data_right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Recurse</a:t>
            </a:r>
            <a:r>
              <a:rPr lang="en-US" dirty="0"/>
              <a:t>, i.e. </a:t>
            </a:r>
            <a:r>
              <a:rPr lang="en-US" dirty="0" err="1"/>
              <a:t>DT_train</a:t>
            </a:r>
            <a:r>
              <a:rPr lang="en-US" dirty="0"/>
              <a:t>(</a:t>
            </a:r>
            <a:r>
              <a:rPr lang="en-US" dirty="0" err="1"/>
              <a:t>data_left</a:t>
            </a:r>
            <a:r>
              <a:rPr lang="en-US" dirty="0"/>
              <a:t>) and </a:t>
            </a:r>
            <a:r>
              <a:rPr lang="en-US" dirty="0" err="1"/>
              <a:t>DT_train</a:t>
            </a:r>
            <a:r>
              <a:rPr lang="en-US" dirty="0"/>
              <a:t>(</a:t>
            </a:r>
            <a:r>
              <a:rPr lang="en-US" dirty="0" err="1"/>
              <a:t>data_right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Make tree with feature as the splitting criterion with the decision trees returned from the recursive calls as the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874" y="1775607"/>
            <a:ext cx="157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DT_train</a:t>
            </a:r>
            <a:r>
              <a:rPr lang="en-US" dirty="0"/>
              <a:t>(data):</a:t>
            </a:r>
          </a:p>
        </p:txBody>
      </p:sp>
    </p:spTree>
    <p:extLst>
      <p:ext uri="{BB962C8B-B14F-4D97-AF65-F5344CB8AC3E}">
        <p14:creationId xmlns:p14="http://schemas.microsoft.com/office/powerpoint/2010/main" val="382767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Tree with internal nodes labeled by features</a:t>
            </a:r>
          </a:p>
          <a:p>
            <a:endParaRPr lang="en-US" sz="2400" dirty="0"/>
          </a:p>
          <a:p>
            <a:r>
              <a:rPr lang="en-US" sz="2400" dirty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/>
              <a:t>Leaves labeled with classes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7427" y="5635477"/>
            <a:ext cx="2299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Leave = 8 AM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Weather = Rainy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43274" y="5635477"/>
            <a:ext cx="19934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Accident = Yes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Stall = No</a:t>
            </a:r>
          </a:p>
        </p:txBody>
      </p:sp>
    </p:spTree>
    <p:extLst>
      <p:ext uri="{BB962C8B-B14F-4D97-AF65-F5344CB8AC3E}">
        <p14:creationId xmlns:p14="http://schemas.microsoft.com/office/powerpoint/2010/main" val="215297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38100" cmpd="sng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Tree with internal nodes labeled by features</a:t>
            </a:r>
          </a:p>
          <a:p>
            <a:endParaRPr lang="en-US" sz="2400" dirty="0"/>
          </a:p>
          <a:p>
            <a:r>
              <a:rPr lang="en-US" sz="2400" dirty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/>
              <a:t>Leaves labeled with classes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7427" y="5635477"/>
            <a:ext cx="2299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Leave = 8 AM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Weather = Rainy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43274" y="5635477"/>
            <a:ext cx="19934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Accident = Yes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Stall = No</a:t>
            </a:r>
          </a:p>
        </p:txBody>
      </p:sp>
      <p:sp>
        <p:nvSpPr>
          <p:cNvPr id="25" name="Oval 24"/>
          <p:cNvSpPr/>
          <p:nvPr/>
        </p:nvSpPr>
        <p:spPr>
          <a:xfrm>
            <a:off x="2408989" y="3923631"/>
            <a:ext cx="1006562" cy="5334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1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8643" y="47618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1789" y="1866231"/>
            <a:ext cx="1365518" cy="4064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Leave 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6989" y="3237831"/>
            <a:ext cx="1515269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Stall?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8189" y="3237831"/>
            <a:ext cx="1371600" cy="3983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Accident?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3989" y="2475831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10 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99652" y="25520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9 AM</a:t>
            </a:r>
          </a:p>
        </p:txBody>
      </p:sp>
      <p:cxnSp>
        <p:nvCxnSpPr>
          <p:cNvPr id="9" name="AutoShape 8"/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134624" y="2272632"/>
            <a:ext cx="1499924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634548" y="2272632"/>
            <a:ext cx="1679441" cy="9651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67813" y="2780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8 AM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57968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08989" y="39236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Long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170989" y="4761831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Short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73520" y="4761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Long</a:t>
            </a:r>
          </a:p>
        </p:txBody>
      </p:sp>
      <p:cxnSp>
        <p:nvCxnSpPr>
          <p:cNvPr id="17" name="AutoShape 17"/>
          <p:cNvCxnSpPr>
            <a:cxnSpLocks noChangeShapeType="1"/>
            <a:stCxn id="5" idx="2"/>
            <a:endCxn id="12" idx="0"/>
          </p:cNvCxnSpPr>
          <p:nvPr/>
        </p:nvCxnSpPr>
        <p:spPr bwMode="auto">
          <a:xfrm>
            <a:off x="1134624" y="3636211"/>
            <a:ext cx="597213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8852" y="3999831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No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94589" y="39998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Yes</a:t>
            </a:r>
          </a:p>
        </p:txBody>
      </p:sp>
      <p:cxnSp>
        <p:nvCxnSpPr>
          <p:cNvPr id="20" name="AutoShape 20"/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2634548" y="2272632"/>
            <a:ext cx="248310" cy="16509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21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3878221" y="3636211"/>
            <a:ext cx="435768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22"/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4313989" y="3636211"/>
            <a:ext cx="533400" cy="11256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317307" y="3771231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No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373520" y="377123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Yes</a:t>
            </a:r>
          </a:p>
        </p:txBody>
      </p:sp>
      <p:cxnSp>
        <p:nvCxnSpPr>
          <p:cNvPr id="26" name="AutoShape 27"/>
          <p:cNvCxnSpPr>
            <a:cxnSpLocks noChangeShapeType="1"/>
            <a:stCxn id="5" idx="2"/>
          </p:cNvCxnSpPr>
          <p:nvPr/>
        </p:nvCxnSpPr>
        <p:spPr bwMode="auto">
          <a:xfrm flipH="1">
            <a:off x="580190" y="3636211"/>
            <a:ext cx="554434" cy="1125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>
          <a:xfrm flipH="1">
            <a:off x="5400843" y="1866231"/>
            <a:ext cx="26737" cy="45773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47894" y="2215471"/>
            <a:ext cx="3395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Tree with internal nodes labeled by features</a:t>
            </a:r>
          </a:p>
          <a:p>
            <a:endParaRPr lang="en-US" sz="2400" dirty="0"/>
          </a:p>
          <a:p>
            <a:r>
              <a:rPr lang="en-US" sz="2400" dirty="0"/>
              <a:t>Branches are labeled by tests on that feature</a:t>
            </a:r>
          </a:p>
          <a:p>
            <a:endParaRPr lang="en-US" sz="2400" dirty="0"/>
          </a:p>
          <a:p>
            <a:r>
              <a:rPr lang="en-US" sz="2400" dirty="0"/>
              <a:t>Leaves labeled with classes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7427" y="5635477"/>
            <a:ext cx="2299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Leave = 10 AM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Weather = Rainy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43274" y="5635477"/>
            <a:ext cx="19510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Accident = No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Stall = No</a:t>
            </a:r>
          </a:p>
        </p:txBody>
      </p:sp>
    </p:spTree>
    <p:extLst>
      <p:ext uri="{BB962C8B-B14F-4D97-AF65-F5344CB8AC3E}">
        <p14:creationId xmlns:p14="http://schemas.microsoft.com/office/powerpoint/2010/main" val="4071740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4169</TotalTime>
  <Words>4272</Words>
  <Application>Microsoft Macintosh PowerPoint</Application>
  <PresentationFormat>On-screen Show (4:3)</PresentationFormat>
  <Paragraphs>2265</Paragraphs>
  <Slides>69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Worksheet</vt:lpstr>
      <vt:lpstr>Decision trees</vt:lpstr>
      <vt:lpstr>Admin</vt:lpstr>
      <vt:lpstr>Admin</vt:lpstr>
      <vt:lpstr>Features</vt:lpstr>
      <vt:lpstr>A sample data set</vt:lpstr>
      <vt:lpstr>Decision trees</vt:lpstr>
      <vt:lpstr>Decision trees</vt:lpstr>
      <vt:lpstr>Decision trees</vt:lpstr>
      <vt:lpstr>Decision trees</vt:lpstr>
      <vt:lpstr>Decision trees</vt:lpstr>
      <vt:lpstr>To ride or not to ride, that is the question…</vt:lpstr>
      <vt:lpstr>Recursive approach</vt:lpstr>
      <vt:lpstr>Partitioning the data</vt:lpstr>
      <vt:lpstr>Partitioning the data</vt:lpstr>
      <vt:lpstr>Partitioning the data</vt:lpstr>
      <vt:lpstr>Partitioning the data</vt:lpstr>
      <vt:lpstr>Partitioning the data</vt:lpstr>
      <vt:lpstr>Partitioning the data</vt:lpstr>
      <vt:lpstr>Partitioning the data</vt:lpstr>
      <vt:lpstr>Partitioning the data</vt:lpstr>
      <vt:lpstr>Partitioning the data</vt:lpstr>
      <vt:lpstr>Decision trees</vt:lpstr>
      <vt:lpstr>Decision trees</vt:lpstr>
      <vt:lpstr>Decision trees</vt:lpstr>
      <vt:lpstr>Decision trees</vt:lpstr>
      <vt:lpstr>Training error vs. accuracy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Recurse</vt:lpstr>
      <vt:lpstr>Problematic data</vt:lpstr>
      <vt:lpstr>Recursive approach</vt:lpstr>
      <vt:lpstr>What would the tree look like for…</vt:lpstr>
      <vt:lpstr>What would the tree look like for…</vt:lpstr>
      <vt:lpstr>What would the tree look like for…</vt:lpstr>
      <vt:lpstr>What would the tree look like for…</vt:lpstr>
      <vt:lpstr>What would the tree look like for…</vt:lpstr>
      <vt:lpstr>What would the tree look like for…</vt:lpstr>
      <vt:lpstr>What would the tree look like for…</vt:lpstr>
      <vt:lpstr>Overfitting</vt:lpstr>
      <vt:lpstr>Overfitting</vt:lpstr>
      <vt:lpstr>Test set error!</vt:lpstr>
      <vt:lpstr>Overfitting</vt:lpstr>
      <vt:lpstr>Overfitting</vt:lpstr>
      <vt:lpstr>Preventing overfitting</vt:lpstr>
      <vt:lpstr>Preventing overfitting</vt:lpstr>
      <vt:lpstr>Preventing overfitting: pruning</vt:lpstr>
      <vt:lpstr>Preventing overfitting: pruning</vt:lpstr>
      <vt:lpstr>Preventing overfitting: pruning</vt:lpstr>
      <vt:lpstr>Preventing overfitting: pruning</vt:lpstr>
      <vt:lpstr>Handling non-binary attributes</vt:lpstr>
      <vt:lpstr>Features with multiple values</vt:lpstr>
      <vt:lpstr>Real-valued features</vt:lpstr>
      <vt:lpstr>Other splitting criterion</vt:lpstr>
      <vt:lpstr>Other splitting criterion</vt:lpstr>
      <vt:lpstr>Decision trees</vt:lpstr>
      <vt:lpstr>Decision trees: the good</vt:lpstr>
      <vt:lpstr>Decision trees: the bad</vt:lpstr>
      <vt:lpstr>Decision trees: the bad</vt:lpstr>
      <vt:lpstr>Final DT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344</cp:revision>
  <cp:lastPrinted>2022-01-20T21:35:39Z</cp:lastPrinted>
  <dcterms:created xsi:type="dcterms:W3CDTF">2013-09-08T20:10:23Z</dcterms:created>
  <dcterms:modified xsi:type="dcterms:W3CDTF">2023-09-08T23:14:33Z</dcterms:modified>
</cp:coreProperties>
</file>