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8" r:id="rId3"/>
    <p:sldId id="418" r:id="rId4"/>
    <p:sldId id="385" r:id="rId5"/>
    <p:sldId id="468" r:id="rId6"/>
    <p:sldId id="403" r:id="rId7"/>
    <p:sldId id="404" r:id="rId8"/>
    <p:sldId id="417" r:id="rId9"/>
    <p:sldId id="405" r:id="rId10"/>
    <p:sldId id="406" r:id="rId11"/>
    <p:sldId id="415" r:id="rId12"/>
    <p:sldId id="409" r:id="rId13"/>
    <p:sldId id="395" r:id="rId14"/>
    <p:sldId id="392" r:id="rId15"/>
    <p:sldId id="396" r:id="rId16"/>
    <p:sldId id="397" r:id="rId17"/>
    <p:sldId id="399" r:id="rId18"/>
    <p:sldId id="398" r:id="rId19"/>
    <p:sldId id="400" r:id="rId20"/>
    <p:sldId id="401" r:id="rId21"/>
    <p:sldId id="419" r:id="rId22"/>
    <p:sldId id="421" r:id="rId23"/>
    <p:sldId id="422" r:id="rId24"/>
    <p:sldId id="423" r:id="rId25"/>
    <p:sldId id="427" r:id="rId26"/>
    <p:sldId id="426" r:id="rId27"/>
    <p:sldId id="429" r:id="rId28"/>
    <p:sldId id="430" r:id="rId29"/>
    <p:sldId id="431" r:id="rId30"/>
    <p:sldId id="432" r:id="rId31"/>
    <p:sldId id="433" r:id="rId32"/>
    <p:sldId id="435" r:id="rId33"/>
    <p:sldId id="436" r:id="rId34"/>
    <p:sldId id="459" r:id="rId35"/>
    <p:sldId id="533" r:id="rId36"/>
    <p:sldId id="449" r:id="rId37"/>
    <p:sldId id="450" r:id="rId38"/>
    <p:sldId id="438" r:id="rId39"/>
    <p:sldId id="464" r:id="rId40"/>
    <p:sldId id="465" r:id="rId41"/>
    <p:sldId id="463" r:id="rId42"/>
    <p:sldId id="466" r:id="rId43"/>
    <p:sldId id="467" r:id="rId44"/>
    <p:sldId id="448" r:id="rId45"/>
    <p:sldId id="460" r:id="rId46"/>
    <p:sldId id="441" r:id="rId47"/>
    <p:sldId id="442" r:id="rId48"/>
    <p:sldId id="469" r:id="rId49"/>
    <p:sldId id="470" r:id="rId50"/>
    <p:sldId id="471" r:id="rId51"/>
    <p:sldId id="474" r:id="rId52"/>
    <p:sldId id="475" r:id="rId53"/>
    <p:sldId id="473" r:id="rId54"/>
    <p:sldId id="476" r:id="rId55"/>
    <p:sldId id="477" r:id="rId56"/>
    <p:sldId id="318" r:id="rId57"/>
    <p:sldId id="319" r:id="rId58"/>
    <p:sldId id="321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3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model assumptions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assume that proximity</a:t>
            </a:r>
            <a:r>
              <a:rPr lang="en-US" baseline="0" dirty="0"/>
              <a:t> in the feature space relates to class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kNN</a:t>
            </a:r>
            <a:r>
              <a:rPr lang="en-US" baseline="0" dirty="0"/>
              <a:t> can learn any arbitrary separation between the classes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Assumes the data is separable</a:t>
            </a:r>
            <a:r>
              <a:rPr lang="en-US" baseline="0" dirty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Fairly week</a:t>
            </a:r>
            <a:r>
              <a:rPr lang="en-US" baseline="0" dirty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Geometric View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could we score these for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7472" y="3163982"/>
            <a:ext cx="920750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evaluate the model, compare the predicted labels to the actual labels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Accuracy</a:t>
            </a:r>
            <a:r>
              <a:rPr lang="en-US" sz="2400" dirty="0"/>
              <a:t>: the proportion of examples where we correctly predicted the label</a:t>
            </a:r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7017" y="2544489"/>
            <a:ext cx="3890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way to do algorithm development: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test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this ok?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504" y="5732691"/>
            <a:ext cx="912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So, how can we evaluate our algorithm during development?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52941" y="2080717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0506" y="2724773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>
                <a:solidFill>
                  <a:srgbClr val="FF6600"/>
                </a:solidFill>
              </a:rPr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506" y="2724773"/>
            <a:ext cx="44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/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to development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 careful not to </a:t>
            </a:r>
            <a:r>
              <a:rPr lang="en-US" dirty="0" err="1"/>
              <a:t>overfit</a:t>
            </a:r>
            <a:r>
              <a:rPr lang="en-US" dirty="0"/>
              <a:t> to the development data!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5893" y="3875140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Often we’ll split off development data multiple times (in fact, on the fly)… you can still 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, but this helps avoid it</a:t>
            </a: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77724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Assignment 2 out and due on Sunday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1 solution posted under the “Resources” tab on </a:t>
            </a:r>
            <a:r>
              <a:rPr lang="en-US" sz="3200" dirty="0" err="1"/>
              <a:t>sakai</a:t>
            </a:r>
            <a:r>
              <a:rPr lang="en-US" sz="3200" dirty="0"/>
              <a:t> (use them to debug!)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1 back soon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Keep reading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Mentor hours Friday, 7-9pm and Sunday, 7-9pm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Office hours:</a:t>
            </a:r>
          </a:p>
          <a:p>
            <a:pPr lvl="1"/>
            <a:r>
              <a:rPr lang="en-US" sz="2900" dirty="0"/>
              <a:t>Mon/Wed: 3-4pm</a:t>
            </a:r>
          </a:p>
          <a:p>
            <a:pPr lvl="1"/>
            <a:r>
              <a:rPr lang="en-US" sz="2900" dirty="0"/>
              <a:t>Thurs: 2:30-4pm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development data to decide!</a:t>
            </a: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9721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65" y="476854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Learning: A Geometric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467454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5879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visualize this data?</a:t>
            </a: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36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Turn features into numerical values</a:t>
            </a:r>
          </a:p>
          <a:p>
            <a:r>
              <a:rPr lang="en-US" dirty="0"/>
              <a:t>   </a:t>
            </a:r>
            <a:r>
              <a:rPr lang="en-US" sz="1600" dirty="0"/>
              <a:t>(read the book for a more detailed </a:t>
            </a:r>
          </a:p>
          <a:p>
            <a:r>
              <a:rPr lang="en-US" sz="1600" dirty="0"/>
              <a:t>     discussion of this)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view examples as points in an </a:t>
            </a:r>
            <a:r>
              <a:rPr lang="en-US" sz="2400" i="1" dirty="0"/>
              <a:t>n</a:t>
            </a:r>
            <a:r>
              <a:rPr lang="en-US" sz="2400" dirty="0"/>
              <a:t>-dimensional space where </a:t>
            </a:r>
            <a:r>
              <a:rPr lang="en-US" sz="2400" i="1" dirty="0"/>
              <a:t>n</a:t>
            </a:r>
            <a:r>
              <a:rPr lang="en-US" sz="2400" dirty="0"/>
              <a:t> is the number of features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41501" y="2624071"/>
            <a:ext cx="4765539" cy="3228264"/>
            <a:chOff x="3841501" y="2624071"/>
            <a:chExt cx="4765539" cy="322826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7496" y="545222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Color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8395" y="5082893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Examples in a feature space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</a:t>
            </a: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red, but…</a:t>
            </a: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8937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/>
              <a:t>Proper Experimentation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measure “nearest”?</a:t>
            </a: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two 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8164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279400" progId="Equation.3">
                  <p:embed/>
                </p:oleObj>
              </mc:Choice>
              <mc:Fallback>
                <p:oleObj name="Equation" r:id="rId2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6182" y="40916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79400" progId="Equation.3">
                  <p:embed/>
                </p:oleObj>
              </mc:Choice>
              <mc:Fallback>
                <p:oleObj name="Equation" r:id="rId4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5C05D-EBFF-204A-B4D7-6ABDEF58BCBF}"/>
              </a:ext>
            </a:extLst>
          </p:cNvPr>
          <p:cNvSpPr txBox="1"/>
          <p:nvPr/>
        </p:nvSpPr>
        <p:spPr>
          <a:xfrm>
            <a:off x="1431759" y="510198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Measuring distance/similarity is a domain-specific problem and there are many, many different variations!</a:t>
            </a:r>
          </a:p>
        </p:txBody>
      </p:sp>
    </p:spTree>
    <p:extLst>
      <p:ext uri="{BB962C8B-B14F-4D97-AF65-F5344CB8AC3E}">
        <p14:creationId xmlns:p14="http://schemas.microsoft.com/office/powerpoint/2010/main" val="640466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66776" y="1411101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/>
              <a:t>The </a:t>
            </a:r>
            <a:r>
              <a:rPr lang="en-US" sz="2400" b="1" dirty="0">
                <a:solidFill>
                  <a:srgbClr val="FF6600"/>
                </a:solidFill>
              </a:rPr>
              <a:t>decision boundaries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are places in the features space where the classification of a point/example changes</a:t>
            </a:r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 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</a:rPr>
              <a:t>k-NN gives </a:t>
            </a:r>
            <a:r>
              <a:rPr lang="en-US" sz="2000" dirty="0">
                <a:solidFill>
                  <a:srgbClr val="FF6600"/>
                </a:solidFill>
              </a:rPr>
              <a:t>locally</a:t>
            </a:r>
            <a:r>
              <a:rPr lang="en-US" sz="2000" dirty="0">
                <a:solidFill>
                  <a:srgbClr val="0000FF"/>
                </a:solidFill>
              </a:rPr>
              <a:t> defined decision boundaries between classes</a:t>
            </a: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tell how well we’re doing?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without labels)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REAL WORLD USE OF ML ALGORITHMS</a:t>
            </a: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3?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blue.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100?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>
                <a:solidFill>
                  <a:srgbClr val="FF0000"/>
                </a:solidFill>
              </a:rPr>
              <a:t>overfitting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underfitting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did we control this for decision trees?  </a:t>
            </a: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we choose </a:t>
            </a:r>
            <a:r>
              <a:rPr lang="en-US" sz="3200" i="1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heuristics:</a:t>
            </a:r>
          </a:p>
          <a:p>
            <a:pPr lvl="1"/>
            <a:r>
              <a:rPr lang="en-US" dirty="0"/>
              <a:t>often 3, 5, 7</a:t>
            </a:r>
          </a:p>
          <a:p>
            <a:pPr lvl="1"/>
            <a:r>
              <a:rPr lang="en-US" dirty="0"/>
              <a:t>choose an odd number to avoid 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Any variation ideas?</a:t>
            </a: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</a:t>
            </a:r>
            <a:r>
              <a:rPr lang="en-US" i="1" dirty="0"/>
              <a:t>k</a:t>
            </a:r>
            <a:r>
              <a:rPr lang="en-US" dirty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</a:t>
            </a:r>
            <a:r>
              <a:rPr lang="en-US" i="1" dirty="0"/>
              <a:t>k</a:t>
            </a:r>
            <a:r>
              <a:rPr lang="en-US" dirty="0"/>
              <a:t>-NN: </a:t>
            </a:r>
          </a:p>
          <a:p>
            <a:pPr lvl="1"/>
            <a:r>
              <a:rPr lang="en-US" dirty="0"/>
              <a:t>Right now, all examples are treated equally</a:t>
            </a:r>
          </a:p>
          <a:p>
            <a:pPr lvl="1"/>
            <a:r>
              <a:rPr lang="en-US" dirty="0"/>
              <a:t>weight the “vote” of the examples, so that closer examples have more vote/weight</a:t>
            </a:r>
          </a:p>
          <a:p>
            <a:pPr lvl="1"/>
            <a:r>
              <a:rPr lang="en-US" dirty="0"/>
              <a:t>often use some sort of 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8188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do</a:t>
            </a:r>
            <a:r>
              <a:rPr lang="en-US" sz="2800" b="0" dirty="0">
                <a:solidFill>
                  <a:srgbClr val="FF0000"/>
                </a:solidFill>
              </a:rPr>
              <a:t>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DT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they use the features in the same way to label the examples?</a:t>
            </a: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FF"/>
                </a:solidFill>
              </a:rPr>
              <a:t>k-</a:t>
            </a:r>
            <a:r>
              <a:rPr lang="en-US" sz="2800" dirty="0">
                <a:solidFill>
                  <a:srgbClr val="0000FF"/>
                </a:solidFill>
              </a:rPr>
              <a:t>NN doesn’t require any training!</a:t>
            </a:r>
            <a:endParaRPr lang="en-US" sz="28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k-NN treats all features equally!  Decision trees “select”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76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machine learning approaches make strong assumptions about the data </a:t>
            </a:r>
          </a:p>
          <a:p>
            <a:pPr lvl="1"/>
            <a:r>
              <a:rPr lang="en-US" dirty="0"/>
              <a:t>If the assumptions are true it can often lead to better performance</a:t>
            </a:r>
          </a:p>
          <a:p>
            <a:pPr lvl="1"/>
            <a:r>
              <a:rPr lang="en-US" dirty="0"/>
              <a:t>If the assumptions aren’t true, the approach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approaches don’t make many assumptions about the data</a:t>
            </a:r>
          </a:p>
          <a:p>
            <a:pPr lvl="1"/>
            <a:r>
              <a:rPr lang="en-US" dirty="0"/>
              <a:t>This can allow us to learn from more varied data</a:t>
            </a:r>
          </a:p>
          <a:p>
            <a:pPr lvl="1"/>
            <a:r>
              <a:rPr lang="en-US" dirty="0"/>
              <a:t>But, they are more prone to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and generally require more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47885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are going to use the </a:t>
            </a:r>
            <a:r>
              <a:rPr lang="en-US" i="1" dirty="0">
                <a:solidFill>
                  <a:srgbClr val="FF6600"/>
                </a:solidFill>
              </a:rPr>
              <a:t>probabilistic model</a:t>
            </a:r>
            <a:r>
              <a:rPr lang="en-US" dirty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some probability distribution over example/label pairs called the </a:t>
            </a:r>
            <a:r>
              <a:rPr lang="en-US" i="1" dirty="0">
                <a:solidFill>
                  <a:srgbClr val="FF6600"/>
                </a:solidFill>
              </a:rPr>
              <a:t>data generating distribution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  <a:r>
              <a:rPr lang="en-US" dirty="0"/>
              <a:t> the training data </a:t>
            </a:r>
            <a:r>
              <a:rPr lang="en-US" b="1" dirty="0"/>
              <a:t>and</a:t>
            </a:r>
            <a:r>
              <a:rPr lang="en-US" dirty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 probability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047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how likely (i.e. probable) certain events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333186"/>
            <a:ext cx="3834332" cy="287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1A997-1DF3-2345-BD93-6B24607CC5D4}"/>
              </a:ext>
            </a:extLst>
          </p:cNvPr>
          <p:cNvSpPr txBox="1"/>
          <p:nvPr/>
        </p:nvSpPr>
        <p:spPr>
          <a:xfrm>
            <a:off x="748495" y="5374120"/>
            <a:ext cx="5996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Describes probabilities for all possible events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Probabilities are between 0 and 1 (inclusive)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Sum of probabilities over all events is 1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061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68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assume there’s an underlying distribution that generates both the training and test examples</a:t>
            </a: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5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19006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43575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746071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7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now that our model of the blue class is two circles</a:t>
            </a:r>
          </a:p>
        </p:txBody>
      </p:sp>
    </p:spTree>
    <p:extLst>
      <p:ext uri="{BB962C8B-B14F-4D97-AF65-F5344CB8AC3E}">
        <p14:creationId xmlns:p14="http://schemas.microsoft.com/office/powerpoint/2010/main" val="3302592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485601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4258321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0923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1729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851045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9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785185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</a:p>
        </p:txBody>
      </p:sp>
    </p:spTree>
    <p:extLst>
      <p:ext uri="{BB962C8B-B14F-4D97-AF65-F5344CB8AC3E}">
        <p14:creationId xmlns:p14="http://schemas.microsoft.com/office/powerpoint/2010/main" val="3683407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1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88149"/>
            <a:ext cx="8153400" cy="40141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</a:t>
            </a:r>
            <a:r>
              <a:rPr lang="en-US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FF0000"/>
                </a:solidFill>
              </a:rPr>
              <a:t> assumptions (if any) that </a:t>
            </a:r>
            <a:r>
              <a:rPr lang="en-US" i="1" dirty="0">
                <a:solidFill>
                  <a:srgbClr val="FF0000"/>
                </a:solidFill>
              </a:rPr>
              <a:t>k-</a:t>
            </a:r>
            <a:r>
              <a:rPr lang="en-US" dirty="0">
                <a:solidFill>
                  <a:srgbClr val="FF0000"/>
                </a:solidFill>
              </a:rPr>
              <a:t>NN and decision trees make about the data?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 there data sets that could never be learned correctly by either?</a:t>
            </a:r>
          </a:p>
        </p:txBody>
      </p:sp>
    </p:spTree>
    <p:extLst>
      <p:ext uri="{BB962C8B-B14F-4D97-AF65-F5344CB8AC3E}">
        <p14:creationId xmlns:p14="http://schemas.microsoft.com/office/powerpoint/2010/main" val="729104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MMI10" pitchFamily="34" charset="2"/>
              </a:rPr>
              <a:t>k-NN model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3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MI10" pitchFamily="34" charset="2"/>
                </a:rPr>
                <a:t>K</a:t>
              </a:r>
              <a:r>
                <a:rPr lang="en-GB" dirty="0">
                  <a:latin typeface="CMR12" pitchFamily="34" charset="2"/>
                </a:rPr>
                <a:t> = 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8D30A7-95CC-AA4A-AD27-D751FECD7F0B}"/>
              </a:ext>
            </a:extLst>
          </p:cNvPr>
          <p:cNvSpPr txBox="1"/>
          <p:nvPr/>
        </p:nvSpPr>
        <p:spPr>
          <a:xfrm>
            <a:off x="612648" y="6155744"/>
            <a:ext cx="778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model assumptions.  Assumes that proximity relates to class</a:t>
            </a:r>
          </a:p>
        </p:txBody>
      </p:sp>
    </p:spTree>
    <p:extLst>
      <p:ext uri="{BB962C8B-B14F-4D97-AF65-F5344CB8AC3E}">
        <p14:creationId xmlns:p14="http://schemas.microsoft.com/office/powerpoint/2010/main" val="42480824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458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>
                <a:solidFill>
                  <a:srgbClr val="000000"/>
                </a:solidFill>
              </a:rPr>
              <a:t>k-</a:t>
            </a:r>
            <a:r>
              <a:rPr lang="en-US" dirty="0">
                <a:solidFill>
                  <a:srgbClr val="000000"/>
                </a:solidFill>
              </a:rPr>
              <a:t>NN and DT are generally considered low bias)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high-bias classifiers make strong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102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7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5360</TotalTime>
  <Words>1990</Words>
  <Application>Microsoft Macintosh PowerPoint</Application>
  <PresentationFormat>On-screen Show (4:3)</PresentationFormat>
  <Paragraphs>558</Paragraphs>
  <Slides>80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CMMI10</vt:lpstr>
      <vt:lpstr>CMR12</vt:lpstr>
      <vt:lpstr>Rockwell</vt:lpstr>
      <vt:lpstr>Tw Cen MT</vt:lpstr>
      <vt:lpstr>Wingdings</vt:lpstr>
      <vt:lpstr>Wingdings 2</vt:lpstr>
      <vt:lpstr>Median</vt:lpstr>
      <vt:lpstr>Equation</vt:lpstr>
      <vt:lpstr>Geometric View of data</vt:lpstr>
      <vt:lpstr>Admin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this example?</vt:lpstr>
      <vt:lpstr>What about this example?</vt:lpstr>
      <vt:lpstr>What about this example?</vt:lpstr>
      <vt:lpstr>k-Nearest Neighbor (k-NN)</vt:lpstr>
      <vt:lpstr>k-Nearest Neighbor (k-NN)</vt:lpstr>
      <vt:lpstr>Euclidean distance</vt:lpstr>
      <vt:lpstr>Euclidean distance</vt:lpstr>
      <vt:lpstr>Euclidean distance</vt:lpstr>
      <vt:lpstr>Decision boundaries</vt:lpstr>
      <vt:lpstr>k-NN decision boundaries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Machine learning models</vt:lpstr>
      <vt:lpstr>Data generating distribution</vt:lpstr>
      <vt:lpstr>Probability distribution</vt:lpstr>
      <vt:lpstr>data generating distribution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k-NN model</vt:lpstr>
      <vt:lpstr>Decision tree model</vt:lpstr>
      <vt:lpstr>Bias</vt:lpstr>
      <vt:lpstr>Linear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531</cp:revision>
  <cp:lastPrinted>2023-09-06T00:04:54Z</cp:lastPrinted>
  <dcterms:created xsi:type="dcterms:W3CDTF">2013-09-08T20:10:23Z</dcterms:created>
  <dcterms:modified xsi:type="dcterms:W3CDTF">2023-09-06T20:53:16Z</dcterms:modified>
</cp:coreProperties>
</file>