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handoutMasterIdLst>
    <p:handoutMasterId r:id="rId108"/>
  </p:handoutMasterIdLst>
  <p:sldIdLst>
    <p:sldId id="256" r:id="rId2"/>
    <p:sldId id="258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9" r:id="rId18"/>
    <p:sldId id="528" r:id="rId19"/>
    <p:sldId id="530" r:id="rId20"/>
    <p:sldId id="532" r:id="rId21"/>
    <p:sldId id="534" r:id="rId22"/>
    <p:sldId id="536" r:id="rId23"/>
    <p:sldId id="537" r:id="rId24"/>
    <p:sldId id="539" r:id="rId25"/>
    <p:sldId id="541" r:id="rId26"/>
    <p:sldId id="538" r:id="rId27"/>
    <p:sldId id="523" r:id="rId28"/>
    <p:sldId id="524" r:id="rId29"/>
    <p:sldId id="526" r:id="rId30"/>
    <p:sldId id="527" r:id="rId31"/>
    <p:sldId id="542" r:id="rId32"/>
    <p:sldId id="548" r:id="rId33"/>
    <p:sldId id="545" r:id="rId34"/>
    <p:sldId id="546" r:id="rId35"/>
    <p:sldId id="547" r:id="rId36"/>
    <p:sldId id="555" r:id="rId37"/>
    <p:sldId id="551" r:id="rId38"/>
    <p:sldId id="552" r:id="rId39"/>
    <p:sldId id="553" r:id="rId40"/>
    <p:sldId id="549" r:id="rId41"/>
    <p:sldId id="554" r:id="rId42"/>
    <p:sldId id="556" r:id="rId43"/>
    <p:sldId id="557" r:id="rId44"/>
    <p:sldId id="558" r:id="rId45"/>
    <p:sldId id="559" r:id="rId46"/>
    <p:sldId id="560" r:id="rId47"/>
    <p:sldId id="562" r:id="rId48"/>
    <p:sldId id="563" r:id="rId49"/>
    <p:sldId id="564" r:id="rId50"/>
    <p:sldId id="565" r:id="rId51"/>
    <p:sldId id="566" r:id="rId52"/>
    <p:sldId id="567" r:id="rId53"/>
    <p:sldId id="568" r:id="rId54"/>
    <p:sldId id="569" r:id="rId55"/>
    <p:sldId id="570" r:id="rId56"/>
    <p:sldId id="571" r:id="rId57"/>
    <p:sldId id="572" r:id="rId58"/>
    <p:sldId id="624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3" r:id="rId70"/>
    <p:sldId id="584" r:id="rId71"/>
    <p:sldId id="585" r:id="rId72"/>
    <p:sldId id="586" r:id="rId73"/>
    <p:sldId id="588" r:id="rId74"/>
    <p:sldId id="620" r:id="rId75"/>
    <p:sldId id="587" r:id="rId76"/>
    <p:sldId id="589" r:id="rId77"/>
    <p:sldId id="590" r:id="rId78"/>
    <p:sldId id="591" r:id="rId79"/>
    <p:sldId id="592" r:id="rId80"/>
    <p:sldId id="593" r:id="rId81"/>
    <p:sldId id="594" r:id="rId82"/>
    <p:sldId id="595" r:id="rId83"/>
    <p:sldId id="596" r:id="rId84"/>
    <p:sldId id="597" r:id="rId85"/>
    <p:sldId id="598" r:id="rId86"/>
    <p:sldId id="599" r:id="rId87"/>
    <p:sldId id="621" r:id="rId88"/>
    <p:sldId id="600" r:id="rId89"/>
    <p:sldId id="602" r:id="rId90"/>
    <p:sldId id="603" r:id="rId91"/>
    <p:sldId id="604" r:id="rId92"/>
    <p:sldId id="605" r:id="rId93"/>
    <p:sldId id="606" r:id="rId94"/>
    <p:sldId id="607" r:id="rId95"/>
    <p:sldId id="608" r:id="rId96"/>
    <p:sldId id="609" r:id="rId97"/>
    <p:sldId id="610" r:id="rId98"/>
    <p:sldId id="611" r:id="rId99"/>
    <p:sldId id="612" r:id="rId100"/>
    <p:sldId id="613" r:id="rId101"/>
    <p:sldId id="614" r:id="rId102"/>
    <p:sldId id="615" r:id="rId103"/>
    <p:sldId id="616" r:id="rId104"/>
    <p:sldId id="622" r:id="rId105"/>
    <p:sldId id="623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1"/>
    <p:restoredTop sz="94555"/>
  </p:normalViewPr>
  <p:slideViewPr>
    <p:cSldViewPr snapToGrid="0" snapToObjects="1">
      <p:cViewPr varScale="1">
        <p:scale>
          <a:sx n="102" d="100"/>
          <a:sy n="102" d="100"/>
        </p:scale>
        <p:origin x="17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2D4-B704-FB47-9129-6555EC19B7A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83A-ADAB-8A42-BAA0-C6ABA18E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is it important that we count 0 as wrong?  Avoids us learning all 0 weights!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97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99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101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102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103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104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1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105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2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</a:t>
            </a:r>
            <a:r>
              <a:rPr lang="en-US" baseline="0" dirty="0"/>
              <a:t> weights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/>
              <a:t>these</a:t>
            </a:r>
            <a:r>
              <a:rPr lang="en-US" baseline="0"/>
              <a:t>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95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97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98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9/12/23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3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3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4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4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5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5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5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72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77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Perceptron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with a line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2000" imgH="203200" progId="Equation.3">
                  <p:embed/>
                </p:oleObj>
              </mc:Choice>
              <mc:Fallback>
                <p:oleObj name="Equation" r:id="rId2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w=(1,2)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113" y="1772189"/>
            <a:ext cx="872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Mathematically, how can we classify points based on a line?</a:t>
            </a: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BLUE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(1,-1)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24124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threshold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00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hard threshold:</a:t>
            </a:r>
          </a:p>
          <a:p>
            <a:pPr marL="457200" lvl="1" indent="0">
              <a:buNone/>
            </a:pPr>
            <a:r>
              <a:rPr lang="en-US" sz="2000" dirty="0"/>
              <a:t>if </a:t>
            </a:r>
            <a:r>
              <a:rPr lang="en-US" sz="2000" i="1" dirty="0"/>
              <a:t>in</a:t>
            </a:r>
            <a:r>
              <a:rPr lang="en-US" sz="2000" dirty="0"/>
              <a:t> (the sum of weights) &gt;= </a:t>
            </a:r>
            <a:r>
              <a:rPr lang="en-US" sz="2000" i="1" dirty="0"/>
              <a:t>threshold</a:t>
            </a:r>
            <a:r>
              <a:rPr lang="en-US" sz="2000" dirty="0"/>
              <a:t> 1 else 0 otherwise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Sigmoid</a:t>
            </a:r>
          </a:p>
          <a:p>
            <a:pPr lvl="1"/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3188" y="51054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368300" progId="Equation.3">
                  <p:embed/>
                </p:oleObj>
              </mc:Choice>
              <mc:Fallback>
                <p:oleObj name="Equation" r:id="rId2" imgW="889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1054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810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2286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3048000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0" y="4267200"/>
            <a:ext cx="294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0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7526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30991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3528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643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of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0600" y="1367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4491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5862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48908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7526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0991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267200" y="33528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643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of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0600" y="1367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4491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5862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0" y="4267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Weighted sum is 0.5, which is not equal or larger than the threshold</a:t>
            </a: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53667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7526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0991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3528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643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of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0600" y="1367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4491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5862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34769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7526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grpSp>
        <p:nvGrpSpPr>
          <p:cNvPr id="36" name="Group 35"/>
          <p:cNvGrpSpPr/>
          <p:nvPr/>
        </p:nvGrpSpPr>
        <p:grpSpPr>
          <a:xfrm>
            <a:off x="4267200" y="33528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643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of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0600" y="1367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4491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5862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B6ED7-42B8-BA48-8E81-BA760F12D151}"/>
              </a:ext>
            </a:extLst>
          </p:cNvPr>
          <p:cNvSpPr txBox="1"/>
          <p:nvPr/>
        </p:nvSpPr>
        <p:spPr>
          <a:xfrm>
            <a:off x="7543800" y="30991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3C33BE-9422-7D4E-A0B4-2C1B2A60FD3F}"/>
              </a:ext>
            </a:extLst>
          </p:cNvPr>
          <p:cNvSpPr txBox="1"/>
          <p:nvPr/>
        </p:nvSpPr>
        <p:spPr>
          <a:xfrm>
            <a:off x="6400800" y="4267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Weighted sum is 1.5, </a:t>
            </a:r>
            <a:r>
              <a:rPr lang="en-US">
                <a:solidFill>
                  <a:srgbClr val="0000FF"/>
                </a:solidFill>
              </a:rPr>
              <a:t>which is </a:t>
            </a:r>
            <a:r>
              <a:rPr lang="en-US" dirty="0">
                <a:solidFill>
                  <a:srgbClr val="0000FF"/>
                </a:solidFill>
              </a:rPr>
              <a:t>larger than the threshold</a:t>
            </a:r>
          </a:p>
        </p:txBody>
      </p:sp>
    </p:spTree>
    <p:extLst>
      <p:ext uri="{BB962C8B-B14F-4D97-AF65-F5344CB8AC3E}">
        <p14:creationId xmlns:p14="http://schemas.microsoft.com/office/powerpoint/2010/main" val="19580092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7526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0.5</a:t>
              </a:r>
              <a:endParaRPr lang="en-US" sz="18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67200" y="33528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643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of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0600" y="1367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4491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5862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A8F88E-B6FF-324C-8C05-F4C389A20601}"/>
                  </a:ext>
                </a:extLst>
              </p:cNvPr>
              <p:cNvSpPr txBox="1"/>
              <p:nvPr/>
            </p:nvSpPr>
            <p:spPr>
              <a:xfrm>
                <a:off x="6258249" y="2763304"/>
                <a:ext cx="1659109" cy="604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A8F88E-B6FF-324C-8C05-F4C389A20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49" y="2763304"/>
                <a:ext cx="1659109" cy="604781"/>
              </a:xfrm>
              <a:prstGeom prst="rect">
                <a:avLst/>
              </a:prstGeom>
              <a:blipFill>
                <a:blip r:embed="rId3"/>
                <a:stretch>
                  <a:fillRect l="-54962" t="-185417" r="-763" b="-27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A1576A-7798-1744-B222-9ACA86DC6C41}"/>
                  </a:ext>
                </a:extLst>
              </p:cNvPr>
              <p:cNvSpPr txBox="1"/>
              <p:nvPr/>
            </p:nvSpPr>
            <p:spPr>
              <a:xfrm>
                <a:off x="6248400" y="4150930"/>
                <a:ext cx="2597600" cy="308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b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A1576A-7798-1744-B222-9ACA86DC6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150930"/>
                <a:ext cx="2597600" cy="308739"/>
              </a:xfrm>
              <a:prstGeom prst="rect">
                <a:avLst/>
              </a:prstGeom>
              <a:blipFill>
                <a:blip r:embed="rId4"/>
                <a:stretch>
                  <a:fillRect l="-5854" t="-164000" b="-2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B28B14-8394-AA45-AD79-0F4CBE32691D}"/>
              </a:ext>
            </a:extLst>
          </p:cNvPr>
          <p:cNvSpPr txBox="1"/>
          <p:nvPr/>
        </p:nvSpPr>
        <p:spPr>
          <a:xfrm>
            <a:off x="6493570" y="4537501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b = -a</a:t>
            </a:r>
          </a:p>
        </p:txBody>
      </p:sp>
    </p:spTree>
    <p:extLst>
      <p:ext uri="{BB962C8B-B14F-4D97-AF65-F5344CB8AC3E}">
        <p14:creationId xmlns:p14="http://schemas.microsoft.com/office/powerpoint/2010/main" val="94794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with a line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2000" imgH="203200" progId="Equation.3">
                  <p:embed/>
                </p:oleObj>
              </mc:Choice>
              <mc:Fallback>
                <p:oleObj name="Equation" r:id="rId2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w=(1,2)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113" y="1772189"/>
            <a:ext cx="872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Mathematically, how can we classify points based on a line?</a:t>
            </a: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BLUE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(1,-1)</a:t>
            </a: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20210" y="3504917"/>
          <a:ext cx="2125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900" imgH="177800" progId="Equation.3">
                  <p:embed/>
                </p:oleObj>
              </mc:Choice>
              <mc:Fallback>
                <p:oleObj name="Equation" r:id="rId4" imgW="850900" imgH="177800" progId="Equation.3">
                  <p:embed/>
                  <p:pic>
                    <p:nvPicPr>
                      <p:cNvPr id="51" name="Object 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210" y="3504917"/>
                        <a:ext cx="212566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2932" y="3460354"/>
            <a:ext cx="82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(1,1):</a:t>
            </a: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1020210" y="4430280"/>
          <a:ext cx="2538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6000" imgH="165100" progId="Equation.3">
                  <p:embed/>
                </p:oleObj>
              </mc:Choice>
              <mc:Fallback>
                <p:oleObj name="Equation" r:id="rId6" imgW="1016000" imgH="165100" progId="Equation.3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0210" y="4430280"/>
                        <a:ext cx="25384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898" y="4385975"/>
            <a:ext cx="9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(1,-1):</a:t>
            </a:r>
          </a:p>
        </p:txBody>
      </p:sp>
      <p:sp>
        <p:nvSpPr>
          <p:cNvPr id="3" name="Oval 2"/>
          <p:cNvSpPr/>
          <p:nvPr/>
        </p:nvSpPr>
        <p:spPr>
          <a:xfrm>
            <a:off x="2702223" y="3416050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4931" y="438597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593" y="6143587"/>
            <a:ext cx="577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sign indicates which side of the 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738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" imgH="203200" progId="Equation.3">
                  <p:embed/>
                </p:oleObj>
              </mc:Choice>
              <mc:Fallback>
                <p:oleObj name="Equation" r:id="rId4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0088" y="6271243"/>
            <a:ext cx="541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move the line off of the origin?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9113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203200" progId="Equation.3">
                  <p:embed/>
                </p:oleObj>
              </mc:Choice>
              <mc:Fallback>
                <p:oleObj name="Equation" r:id="rId4" imgW="8255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87132" y="235745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8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-1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-1.5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203200" progId="Equation.3">
                  <p:embed/>
                </p:oleObj>
              </mc:Choice>
              <mc:Fallback>
                <p:oleObj name="Equation" r:id="rId4" imgW="8255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78403" y="422371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9017" y="455332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80567" y="483863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2117" y="510918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7965" y="542403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94926" y="384458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78279" y="3835400"/>
            <a:ext cx="1831015" cy="641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7426" y="3376721"/>
            <a:ext cx="221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Now intersects at -1</a:t>
            </a:r>
          </a:p>
        </p:txBody>
      </p:sp>
    </p:spTree>
    <p:extLst>
      <p:ext uri="{BB962C8B-B14F-4D97-AF65-F5344CB8AC3E}">
        <p14:creationId xmlns:p14="http://schemas.microsoft.com/office/powerpoint/2010/main" val="2624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linear model in </a:t>
            </a:r>
            <a:r>
              <a:rPr lang="en-US" i="1" dirty="0"/>
              <a:t>n</a:t>
            </a:r>
            <a:r>
              <a:rPr lang="en-US" dirty="0"/>
              <a:t>-dimensional space (i.e. </a:t>
            </a:r>
            <a:r>
              <a:rPr lang="en-US" i="1" dirty="0"/>
              <a:t>n</a:t>
            </a:r>
            <a:r>
              <a:rPr lang="en-US" dirty="0"/>
              <a:t> features) is define by </a:t>
            </a:r>
            <a:r>
              <a:rPr lang="en-US" i="1" dirty="0"/>
              <a:t>n+</a:t>
            </a:r>
            <a:r>
              <a:rPr lang="en-US" dirty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i="1" dirty="0"/>
              <a:t>n</a:t>
            </a:r>
            <a:r>
              <a:rPr lang="en-US" dirty="0"/>
              <a:t>-dimensions, a </a:t>
            </a:r>
            <a:r>
              <a:rPr lang="en-US" i="1" dirty="0" err="1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300" imgH="203200" progId="Equation.3">
                  <p:embed/>
                </p:oleObj>
              </mc:Choice>
              <mc:Fallback>
                <p:oleObj name="Equation" r:id="rId2" imgW="11303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(where b = -a)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215900" progId="Equation.3">
                  <p:embed/>
                </p:oleObj>
              </mc:Choice>
              <mc:Fallback>
                <p:oleObj name="Equation" r:id="rId4" imgW="15240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47664" y="5716734"/>
          <a:ext cx="2473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00" imgH="317500" progId="Equation.3">
                  <p:embed/>
                </p:oleObj>
              </mc:Choice>
              <mc:Fallback>
                <p:oleObj name="Equation" r:id="rId6" imgW="990600" imgH="3175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664" y="5716734"/>
                        <a:ext cx="24733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with a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classify with a linear model by checking the sign: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0666" y="4234777"/>
            <a:ext cx="246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Negative example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80602" y="3084797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317500" progId="Equation.3">
                  <p:embed/>
                </p:oleObj>
              </mc:Choice>
              <mc:Fallback>
                <p:oleObj name="Equation" r:id="rId2" imgW="990600" imgH="3175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0602" y="3084797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90666" y="312974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Positive example</a:t>
            </a:r>
          </a:p>
        </p:txBody>
      </p:sp>
      <p:grpSp>
        <p:nvGrpSpPr>
          <p:cNvPr id="8" name="Group 37"/>
          <p:cNvGrpSpPr/>
          <p:nvPr/>
        </p:nvGrpSpPr>
        <p:grpSpPr>
          <a:xfrm>
            <a:off x="3061246" y="3249252"/>
            <a:ext cx="1371600" cy="1371600"/>
            <a:chOff x="7391400" y="3505200"/>
            <a:chExt cx="1371600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classifier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4309" y="3687342"/>
            <a:ext cx="165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/>
                <a:cs typeface="Arial"/>
              </a:rPr>
              <a:t>f</a:t>
            </a:r>
            <a:r>
              <a:rPr lang="en-US" sz="2400" i="1" baseline="-25000" dirty="0">
                <a:latin typeface="Arial"/>
                <a:cs typeface="Arial"/>
              </a:rPr>
              <a:t>1</a:t>
            </a:r>
            <a:r>
              <a:rPr lang="en-US" sz="2400" i="1" dirty="0">
                <a:latin typeface="Arial"/>
                <a:cs typeface="Arial"/>
              </a:rPr>
              <a:t>, f</a:t>
            </a:r>
            <a:r>
              <a:rPr lang="en-US" sz="2400" i="1" baseline="-25000" dirty="0">
                <a:latin typeface="Arial"/>
                <a:cs typeface="Arial"/>
              </a:rPr>
              <a:t>2</a:t>
            </a:r>
            <a:r>
              <a:rPr lang="en-US" sz="2400" i="1" dirty="0">
                <a:latin typeface="Arial"/>
                <a:cs typeface="Arial"/>
              </a:rPr>
              <a:t>, …, </a:t>
            </a:r>
            <a:r>
              <a:rPr lang="en-US" sz="2400" i="1" dirty="0" err="1">
                <a:latin typeface="Arial"/>
                <a:cs typeface="Arial"/>
              </a:rPr>
              <a:t>f</a:t>
            </a:r>
            <a:r>
              <a:rPr lang="en-US" sz="2400" i="1" baseline="-25000" dirty="0" err="1">
                <a:latin typeface="Arial"/>
                <a:cs typeface="Arial"/>
              </a:rPr>
              <a:t>n</a:t>
            </a:r>
            <a:r>
              <a:rPr lang="en-US" sz="2400" i="1" dirty="0">
                <a:latin typeface="Arial"/>
                <a:cs typeface="Arial"/>
              </a:rPr>
              <a:t> </a:t>
            </a:r>
            <a:endParaRPr lang="en-US" sz="2400" i="1" baseline="-25000" dirty="0"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236292" y="356639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580602" y="4153459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317500" progId="Equation.3">
                  <p:embed/>
                </p:oleObj>
              </mc:Choice>
              <mc:Fallback>
                <p:oleObj name="Equation" r:id="rId4" imgW="990600" imgH="3175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80602" y="4153459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03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287295" cy="2091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Geometrically, we know what a linear model represents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a linear model (i.e. a set of weights and b) we can classify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6016" y="393717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309" y="442983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Oval 5"/>
          <p:cNvSpPr/>
          <p:nvPr/>
        </p:nvSpPr>
        <p:spPr>
          <a:xfrm>
            <a:off x="3313248" y="424761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79465" y="462644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574164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303" y="611972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sp>
        <p:nvSpPr>
          <p:cNvPr id="14" name="TextBox 13"/>
          <p:cNvSpPr txBox="1"/>
          <p:nvPr/>
        </p:nvSpPr>
        <p:spPr>
          <a:xfrm rot="19287826">
            <a:off x="2641715" y="389739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9772" y="4429839"/>
            <a:ext cx="280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learn a linear model?</a:t>
            </a:r>
          </a:p>
        </p:txBody>
      </p:sp>
    </p:spTree>
    <p:extLst>
      <p:ext uri="{BB962C8B-B14F-4D97-AF65-F5344CB8AC3E}">
        <p14:creationId xmlns:p14="http://schemas.microsoft.com/office/powerpoint/2010/main" val="46005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0080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154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2 due Sunday at midnight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Slack (I </a:t>
            </a:r>
            <a:r>
              <a:rPr lang="en-US" sz="3200" i="1" dirty="0"/>
              <a:t>think</a:t>
            </a:r>
            <a:r>
              <a:rPr lang="en-US" sz="3200" dirty="0"/>
              <a:t> everyone is on the channel)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Mentor hours this week:</a:t>
            </a:r>
          </a:p>
          <a:p>
            <a:pPr lvl="1"/>
            <a:r>
              <a:rPr lang="en-US" sz="2900" dirty="0"/>
              <a:t>Thursday, 7-9pm</a:t>
            </a:r>
          </a:p>
          <a:p>
            <a:pPr lvl="1"/>
            <a:r>
              <a:rPr lang="en-US" sz="2900" dirty="0"/>
              <a:t>Friday, 7-9pm</a:t>
            </a:r>
          </a:p>
          <a:p>
            <a:pPr lvl="1"/>
            <a:r>
              <a:rPr lang="en-US" sz="2900" dirty="0"/>
              <a:t>Sunday, 7-9pm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POSITIVE</a:t>
            </a: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7525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3366FF"/>
          </a:solidFill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8489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16106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3174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14534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to the madness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blue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yellow triangles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others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498" y="4386166"/>
            <a:ext cx="5855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is this learning setup different than the learning we’ve seen so far?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When might this arise?</a:t>
            </a:r>
          </a:p>
        </p:txBody>
      </p:sp>
    </p:spTree>
    <p:extLst>
      <p:ext uri="{BB962C8B-B14F-4D97-AF65-F5344CB8AC3E}">
        <p14:creationId xmlns:p14="http://schemas.microsoft.com/office/powerpoint/2010/main" val="361983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algorithm</a:t>
            </a:r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Only get to see one example at a time!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3000964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algorithm</a:t>
            </a:r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Only get to see one example at a time!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30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algorithm</a:t>
            </a:r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Only get to see one example at a time!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6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>
                <a:solidFill>
                  <a:srgbClr val="000000"/>
                </a:solidFill>
              </a:rPr>
              <a:t>k-</a:t>
            </a:r>
            <a:r>
              <a:rPr lang="en-US" dirty="0">
                <a:solidFill>
                  <a:srgbClr val="000000"/>
                </a:solidFill>
              </a:rPr>
              <a:t>NN and DT are generally considered low bias)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high-bias classifiers make strong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81374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algorithm</a:t>
            </a:r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Only get to see one example at a time!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13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algorithm</a:t>
            </a:r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Only get to see one example at a time!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876" y="417544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1414348" y="45641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8639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w=(1,0)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4884" y="5923095"/>
            <a:ext cx="461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model currently say?</a:t>
            </a:r>
          </a:p>
        </p:txBody>
      </p:sp>
    </p:spTree>
    <p:extLst>
      <p:ext uri="{BB962C8B-B14F-4D97-AF65-F5344CB8AC3E}">
        <p14:creationId xmlns:p14="http://schemas.microsoft.com/office/powerpoint/2010/main" val="422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w=(1,0)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0149" y="4071870"/>
            <a:ext cx="117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POSITIVE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1888" y="4078158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4226104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w=(1,0)</a:t>
            </a: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right or wrong?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677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96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D88947-EB91-044A-BC29-CB7495BE870A}"/>
              </a:ext>
            </a:extLst>
          </p:cNvPr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w=(1,0)</a:t>
            </a: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35529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05048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177800" progId="Equation.3">
                  <p:embed/>
                </p:oleObj>
              </mc:Choice>
              <mc:Fallback>
                <p:oleObj name="Equation" r:id="rId4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1017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03200" progId="Equation.3">
                  <p:embed/>
                </p:oleObj>
              </mc:Choice>
              <mc:Fallback>
                <p:oleObj name="Equation" r:id="rId6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predicts negative, </a:t>
            </a:r>
            <a:r>
              <a:rPr lang="en-US" sz="2400" dirty="0">
                <a:solidFill>
                  <a:srgbClr val="FF0000"/>
                </a:solidFill>
              </a:rPr>
              <a:t>wrong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7923" y="5792568"/>
            <a:ext cx="3467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Geometrically, how should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update the model?</a:t>
            </a:r>
          </a:p>
        </p:txBody>
      </p:sp>
    </p:spTree>
    <p:extLst>
      <p:ext uri="{BB962C8B-B14F-4D97-AF65-F5344CB8AC3E}">
        <p14:creationId xmlns:p14="http://schemas.microsoft.com/office/powerpoint/2010/main" val="1265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w=(1,0)</a:t>
            </a: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74003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2588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177800" progId="Equation.3">
                  <p:embed/>
                </p:oleObj>
              </mc:Choice>
              <mc:Fallback>
                <p:oleObj name="Equation" r:id="rId4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63952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03200" progId="Equation.3">
                  <p:embed/>
                </p:oleObj>
              </mc:Choice>
              <mc:Fallback>
                <p:oleObj name="Equation" r:id="rId6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6827433" flipH="1">
            <a:off x="5832074" y="4561610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4651" y="5149628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Should move this direction</a:t>
            </a:r>
          </a:p>
        </p:txBody>
      </p:sp>
    </p:spTree>
    <p:extLst>
      <p:ext uri="{BB962C8B-B14F-4D97-AF65-F5344CB8AC3E}">
        <p14:creationId xmlns:p14="http://schemas.microsoft.com/office/powerpoint/2010/main" val="2631295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3103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177800" progId="Equation.3">
                  <p:embed/>
                </p:oleObj>
              </mc:Choice>
              <mc:Fallback>
                <p:oleObj name="Equation" r:id="rId2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437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1, positive)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611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of the weights contributed to the mistake?</a:t>
            </a:r>
          </a:p>
        </p:txBody>
      </p:sp>
    </p:spTree>
    <p:extLst>
      <p:ext uri="{BB962C8B-B14F-4D97-AF65-F5344CB8AC3E}">
        <p14:creationId xmlns:p14="http://schemas.microsoft.com/office/powerpoint/2010/main" val="1348481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2275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177800" progId="Equation.3">
                  <p:embed/>
                </p:oleObj>
              </mc:Choice>
              <mc:Fallback>
                <p:oleObj name="Equation" r:id="rId2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83547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1, positive)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924674" y="3631063"/>
            <a:ext cx="275938" cy="114629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contributed in the wrong direction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could have contributed (positive feature), but didn’t</a:t>
            </a:r>
          </a:p>
        </p:txBody>
      </p:sp>
      <p:cxnSp>
        <p:nvCxnSpPr>
          <p:cNvPr id="17" name="Straight Arrow Connector 16"/>
          <p:cNvCxnSpPr>
            <a:cxnSpLocks/>
            <a:endCxn id="4" idx="2"/>
          </p:cNvCxnSpPr>
          <p:nvPr/>
        </p:nvCxnSpPr>
        <p:spPr>
          <a:xfrm flipH="1" flipV="1">
            <a:off x="2081289" y="3563438"/>
            <a:ext cx="2586682" cy="1213917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change the weights?</a:t>
            </a:r>
          </a:p>
        </p:txBody>
      </p:sp>
    </p:spTree>
    <p:extLst>
      <p:ext uri="{BB962C8B-B14F-4D97-AF65-F5344CB8AC3E}">
        <p14:creationId xmlns:p14="http://schemas.microsoft.com/office/powerpoint/2010/main" val="10896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91589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177800" progId="Equation.3">
                  <p:embed/>
                </p:oleObj>
              </mc:Choice>
              <mc:Fallback>
                <p:oleObj name="Equation" r:id="rId2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270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1, positive)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contributed in the wrong direction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could have contributed (positive feature), but didn’t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8138" y="5771097"/>
            <a:ext cx="118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increase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429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1 -&gt;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0 -&gt;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3B93DF-92A5-6224-7ACD-F3559CD29EDB}"/>
              </a:ext>
            </a:extLst>
          </p:cNvPr>
          <p:cNvCxnSpPr>
            <a:cxnSpLocks/>
          </p:cNvCxnSpPr>
          <p:nvPr/>
        </p:nvCxnSpPr>
        <p:spPr>
          <a:xfrm flipH="1" flipV="1">
            <a:off x="924674" y="3631063"/>
            <a:ext cx="275938" cy="114629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F857FA-DC1B-780D-F62F-B0B0E48F7944}"/>
              </a:ext>
            </a:extLst>
          </p:cNvPr>
          <p:cNvCxnSpPr>
            <a:cxnSpLocks/>
          </p:cNvCxnSpPr>
          <p:nvPr/>
        </p:nvCxnSpPr>
        <p:spPr>
          <a:xfrm flipH="1" flipV="1">
            <a:off x="2081289" y="3563438"/>
            <a:ext cx="2586682" cy="1213917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9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400" dirty="0"/>
              <a:t>in 2 dimensions, can separate classes by a line</a:t>
            </a:r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err="1"/>
              <a:t>hyperplanes</a:t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FF6600"/>
                </a:solidFill>
              </a:rPr>
              <a:t>linear model </a:t>
            </a:r>
            <a:r>
              <a:rPr lang="en-US" sz="2400" dirty="0"/>
              <a:t>is a model that assumes the data is linearly separable</a:t>
            </a:r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341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w=(0,1)</a:t>
            </a: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93446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692" y="5397203"/>
            <a:ext cx="466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Geometrically, this also makes sense!</a:t>
            </a:r>
          </a:p>
        </p:txBody>
      </p:sp>
    </p:spTree>
    <p:extLst>
      <p:ext uri="{BB962C8B-B14F-4D97-AF65-F5344CB8AC3E}">
        <p14:creationId xmlns:p14="http://schemas.microsoft.com/office/powerpoint/2010/main" val="2490108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81375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right or wrong?</a:t>
            </a:r>
          </a:p>
        </p:txBody>
      </p:sp>
    </p:spTree>
    <p:extLst>
      <p:ext uri="{BB962C8B-B14F-4D97-AF65-F5344CB8AC3E}">
        <p14:creationId xmlns:p14="http://schemas.microsoft.com/office/powerpoint/2010/main" val="2291123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48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33233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177800" progId="Equation.3">
                  <p:embed/>
                </p:oleObj>
              </mc:Choice>
              <mc:Fallback>
                <p:oleObj name="Equation" r:id="rId4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93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03200" progId="Equation.3">
                  <p:embed/>
                </p:oleObj>
              </mc:Choice>
              <mc:Fallback>
                <p:oleObj name="Equation" r:id="rId6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26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predicts negative, </a:t>
            </a:r>
            <a:r>
              <a:rPr lang="en-US" sz="2400" dirty="0">
                <a:solidFill>
                  <a:srgbClr val="008000"/>
                </a:solidFill>
              </a:rPr>
              <a:t>correct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update the model?</a:t>
            </a:r>
          </a:p>
        </p:txBody>
      </p:sp>
    </p:spTree>
    <p:extLst>
      <p:ext uri="{BB962C8B-B14F-4D97-AF65-F5344CB8AC3E}">
        <p14:creationId xmlns:p14="http://schemas.microsoft.com/office/powerpoint/2010/main" val="34341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6852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Already correct… don’t change it!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2390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177800" progId="Equation.3">
                  <p:embed/>
                </p:oleObj>
              </mc:Choice>
              <mc:Fallback>
                <p:oleObj name="Equation" r:id="rId4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26224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03200" progId="Equation.3">
                  <p:embed/>
                </p:oleObj>
              </mc:Choice>
              <mc:Fallback>
                <p:oleObj name="Equation" r:id="rId6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9398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right or wrong?</a:t>
            </a:r>
          </a:p>
        </p:txBody>
      </p:sp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5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5355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42758"/>
              </p:ext>
            </p:extLst>
          </p:nvPr>
        </p:nvGraphicFramePr>
        <p:xfrm>
          <a:off x="381000" y="374967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177800" progId="Equation.3">
                  <p:embed/>
                </p:oleObj>
              </mc:Choice>
              <mc:Fallback>
                <p:oleObj name="Equation" r:id="rId4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374967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2331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03200" progId="Equation.3">
                  <p:embed/>
                </p:oleObj>
              </mc:Choice>
              <mc:Fallback>
                <p:oleObj name="Equation" r:id="rId6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predicts negative, </a:t>
            </a:r>
            <a:r>
              <a:rPr lang="en-US" sz="2400" dirty="0">
                <a:solidFill>
                  <a:srgbClr val="FF0000"/>
                </a:solidFill>
              </a:rPr>
              <a:t>wrong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0787" y="5769206"/>
            <a:ext cx="3467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Geometrically, how should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update the model?</a:t>
            </a:r>
          </a:p>
        </p:txBody>
      </p:sp>
    </p:spTree>
    <p:extLst>
      <p:ext uri="{BB962C8B-B14F-4D97-AF65-F5344CB8AC3E}">
        <p14:creationId xmlns:p14="http://schemas.microsoft.com/office/powerpoint/2010/main" val="20613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7662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2179319" flipH="1">
            <a:off x="5992541" y="3215358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1408" y="2525922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Should move this direction</a:t>
            </a:r>
          </a:p>
        </p:txBody>
      </p:sp>
    </p:spTree>
    <p:extLst>
      <p:ext uri="{BB962C8B-B14F-4D97-AF65-F5344CB8AC3E}">
        <p14:creationId xmlns:p14="http://schemas.microsoft.com/office/powerpoint/2010/main" val="2449582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71141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177800" progId="Equation.3">
                  <p:embed/>
                </p:oleObj>
              </mc:Choice>
              <mc:Fallback>
                <p:oleObj name="Equation" r:id="rId2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04019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-1, positive)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611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Which of the weights </a:t>
            </a:r>
            <a:r>
              <a:rPr lang="en-US" sz="2400" dirty="0">
                <a:solidFill>
                  <a:srgbClr val="FF0000"/>
                </a:solidFill>
              </a:rPr>
              <a:t>contributed to the mistake?</a:t>
            </a:r>
          </a:p>
        </p:txBody>
      </p:sp>
    </p:spTree>
    <p:extLst>
      <p:ext uri="{BB962C8B-B14F-4D97-AF65-F5344CB8AC3E}">
        <p14:creationId xmlns:p14="http://schemas.microsoft.com/office/powerpoint/2010/main" val="4161354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57724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177800" progId="Equation.3">
                  <p:embed/>
                </p:oleObj>
              </mc:Choice>
              <mc:Fallback>
                <p:oleObj name="Equation" r:id="rId2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51563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-1, positive)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didn’t contribute, but could have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contributed in the wrong direction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change the weights?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2936A4-8419-10FE-BB4C-6505E035A875}"/>
              </a:ext>
            </a:extLst>
          </p:cNvPr>
          <p:cNvCxnSpPr>
            <a:cxnSpLocks/>
          </p:cNvCxnSpPr>
          <p:nvPr/>
        </p:nvCxnSpPr>
        <p:spPr>
          <a:xfrm flipH="1" flipV="1">
            <a:off x="924674" y="3631063"/>
            <a:ext cx="275938" cy="114629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35C349-7E65-63A7-6263-9981B819DAEC}"/>
              </a:ext>
            </a:extLst>
          </p:cNvPr>
          <p:cNvCxnSpPr>
            <a:cxnSpLocks/>
          </p:cNvCxnSpPr>
          <p:nvPr/>
        </p:nvCxnSpPr>
        <p:spPr>
          <a:xfrm flipH="1" flipV="1">
            <a:off x="2081289" y="3563438"/>
            <a:ext cx="2586682" cy="1213917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77785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177800" progId="Equation.3">
                  <p:embed/>
                </p:oleObj>
              </mc:Choice>
              <mc:Fallback>
                <p:oleObj name="Equation" r:id="rId2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3548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-1, positive)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didn’t contribute, but could have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contributed in the wrong direction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0 -&gt; -1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1 -&gt; 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A17DFF-9E50-2F37-BE95-5394AC01546E}"/>
              </a:ext>
            </a:extLst>
          </p:cNvPr>
          <p:cNvCxnSpPr>
            <a:cxnSpLocks/>
          </p:cNvCxnSpPr>
          <p:nvPr/>
        </p:nvCxnSpPr>
        <p:spPr>
          <a:xfrm flipH="1" flipV="1">
            <a:off x="924674" y="3631063"/>
            <a:ext cx="275938" cy="114629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DD1007-585D-743A-08A2-406795A156FF}"/>
              </a:ext>
            </a:extLst>
          </p:cNvPr>
          <p:cNvCxnSpPr>
            <a:cxnSpLocks/>
          </p:cNvCxnSpPr>
          <p:nvPr/>
        </p:nvCxnSpPr>
        <p:spPr>
          <a:xfrm flipH="1" flipV="1">
            <a:off x="2081289" y="3563438"/>
            <a:ext cx="2586682" cy="1213917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99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1578353"/>
            <a:ext cx="8769930" cy="7234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hyperplane is a line/plane in a high-dimensional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133600" cy="224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042" y="5181600"/>
            <a:ext cx="621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dirty="0">
                <a:solidFill>
                  <a:srgbClr val="FF0000"/>
                </a:solidFill>
              </a:rPr>
              <a:t>What defines a line?</a:t>
            </a:r>
          </a:p>
          <a:p>
            <a:pPr algn="l"/>
            <a:r>
              <a:rPr lang="en-US" sz="3600" dirty="0">
                <a:solidFill>
                  <a:srgbClr val="FF0000"/>
                </a:solidFill>
              </a:rPr>
              <a:t>What defines a </a:t>
            </a:r>
            <a:r>
              <a:rPr lang="en-US" sz="3600" dirty="0" err="1">
                <a:solidFill>
                  <a:srgbClr val="FF0000"/>
                </a:solidFill>
              </a:rPr>
              <a:t>hyperplane</a:t>
            </a:r>
            <a:r>
              <a:rPr lang="en-US" sz="3600" dirty="0">
                <a:solidFill>
                  <a:srgbClr val="FF0000"/>
                </a:solidFill>
              </a:rPr>
              <a:t>?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Plus 2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6551312" y="2868047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2607231"/>
            <a:ext cx="18861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Arial"/>
                <a:cs typeface="Arial"/>
              </a:rPr>
              <a:t>f</a:t>
            </a:r>
            <a:r>
              <a:rPr lang="en-US" sz="2800" i="1" baseline="-25000" dirty="0">
                <a:latin typeface="Arial"/>
                <a:cs typeface="Arial"/>
              </a:rPr>
              <a:t>1</a:t>
            </a:r>
            <a:r>
              <a:rPr lang="en-US" sz="2800" i="1" dirty="0">
                <a:latin typeface="Arial"/>
                <a:cs typeface="Arial"/>
              </a:rPr>
              <a:t>, f</a:t>
            </a:r>
            <a:r>
              <a:rPr lang="en-US" sz="2800" i="1" baseline="-25000" dirty="0">
                <a:latin typeface="Arial"/>
                <a:cs typeface="Arial"/>
              </a:rPr>
              <a:t>2</a:t>
            </a:r>
            <a:r>
              <a:rPr lang="en-US" sz="2800" i="1" dirty="0">
                <a:latin typeface="Arial"/>
                <a:cs typeface="Arial"/>
              </a:rPr>
              <a:t>, label</a:t>
            </a:r>
            <a:endParaRPr lang="en-US" sz="2800" i="1" baseline="-25000" dirty="0">
              <a:latin typeface="Arial"/>
              <a:cs typeface="Arial"/>
            </a:endParaRPr>
          </a:p>
          <a:p>
            <a:endParaRPr lang="en-US" sz="2800" i="1" baseline="-25000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6808" y="3219671"/>
            <a:ext cx="20485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288" y="3325497"/>
            <a:ext cx="2440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-1,-1, positive</a:t>
            </a:r>
          </a:p>
          <a:p>
            <a:r>
              <a:rPr lang="en-US" sz="2800" dirty="0">
                <a:latin typeface="Arial"/>
                <a:cs typeface="Arial"/>
              </a:rPr>
              <a:t>-1, 1, positive</a:t>
            </a:r>
          </a:p>
          <a:p>
            <a:r>
              <a:rPr lang="en-US" sz="2800" dirty="0">
                <a:latin typeface="Arial"/>
                <a:cs typeface="Arial"/>
              </a:rPr>
              <a:t> 1, 1, negative</a:t>
            </a:r>
          </a:p>
          <a:p>
            <a:r>
              <a:rPr lang="en-US" sz="2800" dirty="0">
                <a:latin typeface="Arial"/>
                <a:cs typeface="Arial"/>
              </a:rPr>
              <a:t> 1,-1, negative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658719" y="2979688"/>
            <a:ext cx="1090058" cy="2524743"/>
            <a:chOff x="5744593" y="2948051"/>
            <a:chExt cx="1090058" cy="252474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28028" y="5923095"/>
            <a:ext cx="145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w=(-1,0)</a:t>
            </a:r>
          </a:p>
        </p:txBody>
      </p:sp>
    </p:spTree>
    <p:extLst>
      <p:ext uri="{BB962C8B-B14F-4D97-AF65-F5344CB8AC3E}">
        <p14:creationId xmlns:p14="http://schemas.microsoft.com/office/powerpoint/2010/main" val="178309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repeat</a:t>
            </a:r>
            <a:r>
              <a:rPr lang="en-US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6600"/>
                </a:solidFill>
              </a:rPr>
              <a:t>for</a:t>
            </a:r>
            <a:r>
              <a:rPr lang="en-US" dirty="0"/>
              <a:t> each training example (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, f</a:t>
            </a:r>
            <a:r>
              <a:rPr lang="en-US" i="1" baseline="-25000" dirty="0"/>
              <a:t>2</a:t>
            </a:r>
            <a:r>
              <a:rPr lang="en-US" i="1" dirty="0"/>
              <a:t>, …,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dirty="0"/>
              <a:t>, label):</a:t>
            </a:r>
          </a:p>
          <a:p>
            <a:pPr marL="0" indent="0">
              <a:buNone/>
            </a:pPr>
            <a:r>
              <a:rPr lang="en-US" dirty="0"/>
              <a:t>      check if it’s correct based on the current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6600"/>
                </a:solidFill>
              </a:rPr>
              <a:t> if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not correct</a:t>
            </a:r>
            <a:r>
              <a:rPr lang="en-US" dirty="0"/>
              <a:t>, update all the weights: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label positive and feature positive:</a:t>
            </a:r>
          </a:p>
          <a:p>
            <a:pPr marL="0" indent="0">
              <a:buNone/>
            </a:pPr>
            <a:r>
              <a:rPr lang="en-US" dirty="0"/>
              <a:t>            increase weight (increase weight = predict more positive)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label positive and feature negative:</a:t>
            </a:r>
          </a:p>
          <a:p>
            <a:pPr marL="0" indent="0">
              <a:buNone/>
            </a:pPr>
            <a:r>
              <a:rPr lang="en-US" dirty="0"/>
              <a:t>            decrease weight (decrease weight = predict more positive)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 else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label negative and feature positive:</a:t>
            </a:r>
          </a:p>
          <a:p>
            <a:pPr marL="0" indent="0">
              <a:buNone/>
            </a:pPr>
            <a:r>
              <a:rPr lang="en-US" dirty="0"/>
              <a:t>            decrease weight (decrease weight = predict more negative)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6600"/>
                </a:solidFill>
              </a:rPr>
              <a:t>else if</a:t>
            </a:r>
            <a:r>
              <a:rPr lang="en-US" dirty="0"/>
              <a:t> label negative and feature negative:</a:t>
            </a:r>
          </a:p>
          <a:p>
            <a:pPr marL="0" indent="0">
              <a:buNone/>
            </a:pPr>
            <a:r>
              <a:rPr lang="en-US" dirty="0"/>
              <a:t>            increase weight (increase weight = predict more negative)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671680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 increase weight (</a:t>
            </a:r>
            <a:r>
              <a:rPr lang="en-US" sz="2000" dirty="0">
                <a:solidFill>
                  <a:srgbClr val="0000FF"/>
                </a:solidFill>
              </a:rPr>
              <a:t>increase</a:t>
            </a:r>
            <a:r>
              <a:rPr lang="en-US" sz="2000" dirty="0"/>
              <a:t> weight = predict more positive)</a:t>
            </a:r>
          </a:p>
          <a:p>
            <a:pPr marL="0" indent="0">
              <a:buNone/>
            </a:pPr>
            <a:r>
              <a:rPr lang="en-US" sz="2000" dirty="0"/>
              <a:t>else if label positive and feature negative:</a:t>
            </a:r>
          </a:p>
          <a:p>
            <a:pPr marL="0" indent="0">
              <a:buNone/>
            </a:pPr>
            <a:r>
              <a:rPr lang="en-US" sz="2000" dirty="0"/>
              <a:t>   decrease weight (</a:t>
            </a:r>
            <a:r>
              <a:rPr lang="en-US" sz="2000" dirty="0">
                <a:solidFill>
                  <a:srgbClr val="0000FF"/>
                </a:solidFill>
              </a:rPr>
              <a:t>decrease</a:t>
            </a:r>
            <a:r>
              <a:rPr lang="en-US" sz="2000" dirty="0"/>
              <a:t> weight = predict more positive)</a:t>
            </a:r>
          </a:p>
          <a:p>
            <a:pPr marL="0" indent="0">
              <a:buNone/>
            </a:pPr>
            <a:r>
              <a:rPr lang="en-US" sz="2000" dirty="0"/>
              <a:t>else if label negative and feature positive:</a:t>
            </a:r>
          </a:p>
          <a:p>
            <a:pPr marL="0" indent="0">
              <a:buNone/>
            </a:pPr>
            <a:r>
              <a:rPr lang="en-US" sz="2000" dirty="0"/>
              <a:t>  decrease weight (</a:t>
            </a:r>
            <a:r>
              <a:rPr lang="en-US" sz="2000" dirty="0">
                <a:solidFill>
                  <a:srgbClr val="0000FF"/>
                </a:solidFill>
              </a:rPr>
              <a:t>decrease</a:t>
            </a:r>
            <a:r>
              <a:rPr lang="en-US" sz="2000" dirty="0"/>
              <a:t> weight = predict more negative)</a:t>
            </a:r>
          </a:p>
          <a:p>
            <a:pPr marL="0" indent="0">
              <a:buNone/>
            </a:pPr>
            <a:r>
              <a:rPr lang="en-US" sz="2000" dirty="0"/>
              <a:t>else if label negative and negative weight:</a:t>
            </a:r>
          </a:p>
          <a:p>
            <a:pPr marL="0" indent="0">
              <a:buNone/>
            </a:pPr>
            <a:r>
              <a:rPr lang="en-US" sz="2000" dirty="0"/>
              <a:t>  increase weight (</a:t>
            </a:r>
            <a:r>
              <a:rPr lang="en-US" sz="2000" dirty="0">
                <a:solidFill>
                  <a:srgbClr val="0000FF"/>
                </a:solidFill>
              </a:rPr>
              <a:t>increase</a:t>
            </a:r>
            <a:r>
              <a:rPr lang="en-US" sz="2000" dirty="0"/>
              <a:t>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label * </a:t>
            </a:r>
            <a:r>
              <a:rPr lang="en-US" sz="2400" b="1" i="1" dirty="0"/>
              <a:t>f</a:t>
            </a:r>
            <a:r>
              <a:rPr lang="en-US" sz="2400" b="1" i="1" baseline="-25000" dirty="0"/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1*1=1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1*-1=-1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-1*1=-1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-1*-1=1</a:t>
            </a:r>
          </a:p>
        </p:txBody>
      </p:sp>
    </p:spTree>
    <p:extLst>
      <p:ext uri="{BB962C8B-B14F-4D97-AF65-F5344CB8AC3E}">
        <p14:creationId xmlns:p14="http://schemas.microsoft.com/office/powerpoint/2010/main" val="2791299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671680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 increase </a:t>
            </a:r>
            <a:r>
              <a:rPr lang="en-US" sz="2000" dirty="0"/>
              <a:t>weight (</a:t>
            </a:r>
            <a:r>
              <a:rPr lang="en-US" sz="2000" dirty="0">
                <a:solidFill>
                  <a:srgbClr val="0000FF"/>
                </a:solidFill>
              </a:rPr>
              <a:t>increase</a:t>
            </a:r>
            <a:r>
              <a:rPr lang="en-US" sz="2000" dirty="0"/>
              <a:t> weight = predict more positive)</a:t>
            </a:r>
          </a:p>
          <a:p>
            <a:pPr marL="0" indent="0">
              <a:buNone/>
            </a:pPr>
            <a:r>
              <a:rPr lang="en-US" sz="2000" dirty="0"/>
              <a:t>else if label positive and feature negative: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FF0000"/>
                </a:solidFill>
              </a:rPr>
              <a:t>decrease</a:t>
            </a:r>
            <a:r>
              <a:rPr lang="en-US" sz="2000" dirty="0"/>
              <a:t> weight (</a:t>
            </a:r>
            <a:r>
              <a:rPr lang="en-US" sz="2000" dirty="0">
                <a:solidFill>
                  <a:srgbClr val="0000FF"/>
                </a:solidFill>
              </a:rPr>
              <a:t>decrease</a:t>
            </a:r>
            <a:r>
              <a:rPr lang="en-US" sz="2000" dirty="0"/>
              <a:t> weight = predict more positive)</a:t>
            </a:r>
          </a:p>
          <a:p>
            <a:pPr marL="0" indent="0">
              <a:buNone/>
            </a:pPr>
            <a:r>
              <a:rPr lang="en-US" sz="2000" dirty="0"/>
              <a:t>else if label negative and feature positive: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 decrease </a:t>
            </a:r>
            <a:r>
              <a:rPr lang="en-US" sz="2000" dirty="0"/>
              <a:t>weight (</a:t>
            </a:r>
            <a:r>
              <a:rPr lang="en-US" sz="2000" dirty="0">
                <a:solidFill>
                  <a:srgbClr val="0000FF"/>
                </a:solidFill>
              </a:rPr>
              <a:t>decrease</a:t>
            </a:r>
            <a:r>
              <a:rPr lang="en-US" sz="2000" dirty="0"/>
              <a:t> weight = predict more negative)</a:t>
            </a:r>
          </a:p>
          <a:p>
            <a:pPr marL="0" indent="0">
              <a:buNone/>
            </a:pPr>
            <a:r>
              <a:rPr lang="en-US" sz="2000" dirty="0"/>
              <a:t>else if label negative and negative weight: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increase</a:t>
            </a:r>
            <a:r>
              <a:rPr lang="en-US" sz="2000" dirty="0"/>
              <a:t> weight (</a:t>
            </a:r>
            <a:r>
              <a:rPr lang="en-US" sz="2000" dirty="0">
                <a:solidFill>
                  <a:srgbClr val="0000FF"/>
                </a:solidFill>
              </a:rPr>
              <a:t>increase</a:t>
            </a:r>
            <a:r>
              <a:rPr lang="en-US" sz="2000" dirty="0"/>
              <a:t>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label * </a:t>
            </a:r>
            <a:r>
              <a:rPr lang="en-US" sz="2400" b="1" i="1" dirty="0"/>
              <a:t>f</a:t>
            </a:r>
            <a:r>
              <a:rPr lang="en-US" sz="2400" b="1" i="1" baseline="-25000" dirty="0"/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1*1=1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1*-1=-1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-1*1=-1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-1*-1=1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6540" y="2796870"/>
            <a:ext cx="459561" cy="275151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repeat</a:t>
            </a:r>
            <a:r>
              <a:rPr lang="en-US" sz="24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check if it’s correct based on the current model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FF6600"/>
                </a:solidFill>
              </a:rPr>
              <a:t>if</a:t>
            </a:r>
            <a:r>
              <a:rPr lang="en-US" sz="2400" dirty="0"/>
              <a:t> not correct, update all the weights: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i="1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0003" y="5288677"/>
            <a:ext cx="46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check if it’s correct?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4699" y="2973876"/>
            <a:ext cx="1864974" cy="231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repeat </a:t>
            </a:r>
            <a:r>
              <a:rPr lang="en-US" sz="2400" dirty="0"/>
              <a:t>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FF66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92729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002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repeat</a:t>
            </a:r>
            <a:r>
              <a:rPr lang="en-US" sz="24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FF6600"/>
                </a:solidFill>
              </a:rPr>
              <a:t>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811939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985" y="5677954"/>
            <a:ext cx="8377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Would this work for non-binary features, i.e. real-valued?</a:t>
            </a:r>
          </a:p>
        </p:txBody>
      </p:sp>
    </p:spTree>
    <p:extLst>
      <p:ext uri="{BB962C8B-B14F-4D97-AF65-F5344CB8AC3E}">
        <p14:creationId xmlns:p14="http://schemas.microsoft.com/office/powerpoint/2010/main" val="733749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3060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361497" y="296111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us 51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69705" y="5075608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84431" y="3040327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68647" y="4733831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46699" y="4733830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4198" y="3241306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782" y="4714525"/>
            <a:ext cx="51090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Repeat until convergence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Keep track of w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w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as they change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Redraw the line after each step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6021" y="6213187"/>
            <a:ext cx="11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(1, 0)</a:t>
            </a:r>
          </a:p>
        </p:txBody>
      </p:sp>
    </p:spTree>
    <p:extLst>
      <p:ext uri="{BB962C8B-B14F-4D97-AF65-F5344CB8AC3E}">
        <p14:creationId xmlns:p14="http://schemas.microsoft.com/office/powerpoint/2010/main" val="2715427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361497" y="296111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us 51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69705" y="5075608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84431" y="3040327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68647" y="4733831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46699" y="4733830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4198" y="3241306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6021" y="6213187"/>
            <a:ext cx="11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(1, 0)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E67951-AB83-0194-977B-BC4177C35DE4}"/>
              </a:ext>
            </a:extLst>
          </p:cNvPr>
          <p:cNvSpPr/>
          <p:nvPr/>
        </p:nvSpPr>
        <p:spPr>
          <a:xfrm>
            <a:off x="8102615" y="2946040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6833914" y="352050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(0, -1)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4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2324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4510" y="2992568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(-1, 0)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4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6806299">
            <a:off x="6606839" y="3486715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(-.5, -1)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4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71439" y="2982817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(-1.5, 0)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0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8275597">
            <a:off x="6416132" y="3320392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2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(-1, -1)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7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3776" y="2985746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(-2, 0)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1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8659664">
            <a:off x="6374403" y="328057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44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(-1.5, -1)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430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6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>
                <a:solidFill>
                  <a:srgbClr val="0000FF"/>
                </a:solidFill>
              </a:rPr>
              <a:t>some</a:t>
            </a:r>
            <a:r>
              <a:rPr lang="en-US" sz="3200" dirty="0">
                <a:solidFill>
                  <a:srgbClr val="0000FF"/>
                </a:solidFill>
              </a:rPr>
              <a:t> line that separates the data</a:t>
            </a:r>
          </a:p>
        </p:txBody>
      </p:sp>
    </p:spTree>
    <p:extLst>
      <p:ext uri="{BB962C8B-B14F-4D97-AF65-F5344CB8AC3E}">
        <p14:creationId xmlns:p14="http://schemas.microsoft.com/office/powerpoint/2010/main" val="3813994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</a:t>
            </a:r>
            <a:r>
              <a:rPr lang="en-US" sz="2400" dirty="0">
                <a:solidFill>
                  <a:srgbClr val="FF0000"/>
                </a:solidFill>
              </a:rPr>
              <a:t>or for some # of iterations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194729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6609" y="5645804"/>
            <a:ext cx="77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do we also have the “some # iterations” check?</a:t>
            </a:r>
          </a:p>
        </p:txBody>
      </p:sp>
    </p:spTree>
    <p:extLst>
      <p:ext uri="{BB962C8B-B14F-4D97-AF65-F5344CB8AC3E}">
        <p14:creationId xmlns:p14="http://schemas.microsoft.com/office/powerpoint/2010/main" val="845042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non-separable data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1134034" y="305101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3033" y="5610178"/>
            <a:ext cx="801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If we ran the algorithm on this it would never converge!</a:t>
            </a:r>
          </a:p>
        </p:txBody>
      </p:sp>
    </p:spTree>
    <p:extLst>
      <p:ext uri="{BB962C8B-B14F-4D97-AF65-F5344CB8AC3E}">
        <p14:creationId xmlns:p14="http://schemas.microsoft.com/office/powerpoint/2010/main" val="422690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" imgH="203200" progId="Equation.3">
                  <p:embed/>
                </p:oleObj>
              </mc:Choice>
              <mc:Fallback>
                <p:oleObj name="Equation" r:id="rId4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12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</a:t>
            </a:r>
            <a:r>
              <a:rPr lang="en-US" sz="2400" dirty="0">
                <a:solidFill>
                  <a:srgbClr val="FF0000"/>
                </a:solidFill>
              </a:rPr>
              <a:t>for some # of iterations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86412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2079" y="5384194"/>
            <a:ext cx="6761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Also helps avoid </a:t>
            </a:r>
            <a:r>
              <a:rPr lang="en-US" sz="2800" dirty="0" err="1">
                <a:solidFill>
                  <a:srgbClr val="0000FF"/>
                </a:solidFill>
              </a:rPr>
              <a:t>overfitting</a:t>
            </a:r>
            <a:r>
              <a:rPr lang="en-US" sz="2800" dirty="0">
                <a:solidFill>
                  <a:srgbClr val="0000FF"/>
                </a:solidFill>
              </a:rPr>
              <a:t>!</a:t>
            </a:r>
          </a:p>
          <a:p>
            <a:r>
              <a:rPr lang="en-US" sz="2800" dirty="0">
                <a:solidFill>
                  <a:srgbClr val="0000FF"/>
                </a:solidFill>
              </a:rPr>
              <a:t>(This is harder to see in 2-D examples, though)</a:t>
            </a:r>
          </a:p>
        </p:txBody>
      </p:sp>
    </p:spTree>
    <p:extLst>
      <p:ext uri="{BB962C8B-B14F-4D97-AF65-F5344CB8AC3E}">
        <p14:creationId xmlns:p14="http://schemas.microsoft.com/office/powerpoint/2010/main" val="17012004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for each training example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41008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737" y="5533279"/>
            <a:ext cx="6783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order should we traverse the examples?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39661987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689992" y="5787396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would be a good/bad order?</a:t>
            </a:r>
          </a:p>
        </p:txBody>
      </p:sp>
      <p:sp>
        <p:nvSpPr>
          <p:cNvPr id="28" name="Plus 27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05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748431" y="447541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5142324" y="475789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55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Plus 35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37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4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7905" y="1905884"/>
            <a:ext cx="2910003" cy="223143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61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98240" y="2117540"/>
            <a:ext cx="2146184" cy="3156712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57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449621"/>
            <a:ext cx="816496" cy="10194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75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184673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487577"/>
            <a:ext cx="816496" cy="98146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30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49740" y="1819484"/>
            <a:ext cx="2599549" cy="243401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99395" y="5899528"/>
            <a:ext cx="143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Solution?</a:t>
            </a:r>
          </a:p>
        </p:txBody>
      </p:sp>
      <p:sp>
        <p:nvSpPr>
          <p:cNvPr id="28" name="Plus 27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 rot="8184673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34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" imgH="203200" progId="Equation.3">
                  <p:embed/>
                </p:oleObj>
              </mc:Choice>
              <mc:Fallback>
                <p:oleObj name="Equation" r:id="rId4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63637" y="392835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44251" y="425796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65801" y="454327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87351" y="481382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53199" y="512867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87273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randomize order of training examples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35124"/>
              </p:ext>
            </p:extLst>
          </p:nvPr>
        </p:nvGraphicFramePr>
        <p:xfrm>
          <a:off x="1213322" y="307333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307333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5349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597164" y="251228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2310" y="5810919"/>
            <a:ext cx="639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will happen when we examine this example?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3276" y="1668059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1092" y="5274251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(-1, 0)</a:t>
            </a:r>
          </a:p>
        </p:txBody>
      </p:sp>
    </p:spTree>
    <p:extLst>
      <p:ext uri="{BB962C8B-B14F-4D97-AF65-F5344CB8AC3E}">
        <p14:creationId xmlns:p14="http://schemas.microsoft.com/office/powerpoint/2010/main" val="13167147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4269175" y="306693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2648" y="5533081"/>
            <a:ext cx="793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make sense?  What if we had previously gone through ALL of the other examples correctly?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23276" y="1668059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61605" y="5089585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(0, -1)</a:t>
            </a:r>
          </a:p>
        </p:txBody>
      </p:sp>
    </p:spTree>
    <p:extLst>
      <p:ext uri="{BB962C8B-B14F-4D97-AF65-F5344CB8AC3E}">
        <p14:creationId xmlns:p14="http://schemas.microsoft.com/office/powerpoint/2010/main" val="35030469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749564" y="2664689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222916">
            <a:off x="3738931" y="2755792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339" y="5810919"/>
            <a:ext cx="693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Maybe just move it slightly in the direction of correction</a:t>
            </a:r>
          </a:p>
        </p:txBody>
      </p:sp>
    </p:spTree>
    <p:extLst>
      <p:ext uri="{BB962C8B-B14F-4D97-AF65-F5344CB8AC3E}">
        <p14:creationId xmlns:p14="http://schemas.microsoft.com/office/powerpoint/2010/main" val="2232364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</a:t>
            </a:r>
          </a:p>
          <a:p>
            <a:pPr>
              <a:buFontTx/>
              <a:buChar char="-"/>
            </a:pPr>
            <a:r>
              <a:rPr lang="en-US" sz="2400" dirty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/>
              <a:t>store the model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/>
              <a:t>multiply each prediction by the number it got correct (i.e.,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4389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357" y="1888405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357" y="234161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066" y="278010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066" y="323330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66" y="369449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66" y="414770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066" y="463757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775" y="5090780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01" y="551903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01" y="597224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2050564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070791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2093770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/>
          <p:cNvSpPr/>
          <p:nvPr/>
        </p:nvSpPr>
        <p:spPr>
          <a:xfrm>
            <a:off x="1219757" y="1888405"/>
            <a:ext cx="334180" cy="1192504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1219757" y="3233309"/>
            <a:ext cx="334180" cy="300807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205067" y="3677785"/>
            <a:ext cx="348870" cy="2142061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1205067" y="5938822"/>
            <a:ext cx="348870" cy="366106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 flipH="1" flipV="1">
            <a:off x="2099771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09116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74224" y="148523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9116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116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217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79067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2844" y="2878888"/>
            <a:ext cx="4813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Training</a:t>
            </a:r>
          </a:p>
          <a:p>
            <a:r>
              <a:rPr lang="en-US" sz="2000" dirty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/>
              <a:t> store the weights </a:t>
            </a:r>
          </a:p>
          <a:p>
            <a:pPr lvl="1">
              <a:buFontTx/>
              <a:buChar char="-"/>
            </a:pPr>
            <a:r>
              <a:rPr lang="en-US" sz="2000" dirty="0"/>
              <a:t> store the number of examples that set of weights got correct</a:t>
            </a:r>
          </a:p>
        </p:txBody>
      </p:sp>
    </p:spTree>
    <p:extLst>
      <p:ext uri="{BB962C8B-B14F-4D97-AF65-F5344CB8AC3E}">
        <p14:creationId xmlns:p14="http://schemas.microsoft.com/office/powerpoint/2010/main" val="36235294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479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4766" y="3693611"/>
            <a:ext cx="1471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Decision?</a:t>
            </a:r>
          </a:p>
        </p:txBody>
      </p:sp>
    </p:spTree>
    <p:extLst>
      <p:ext uri="{BB962C8B-B14F-4D97-AF65-F5344CB8AC3E}">
        <p14:creationId xmlns:p14="http://schemas.microsoft.com/office/powerpoint/2010/main" val="20330816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NEGATIVE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352649" y="2253402"/>
            <a:ext cx="815512" cy="1891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52649" y="4144463"/>
            <a:ext cx="815512" cy="21495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7144" y="4392707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NEGATIVE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5375" y="3685507"/>
            <a:ext cx="121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 negative</a:t>
            </a:r>
          </a:p>
          <a:p>
            <a:r>
              <a:rPr lang="en-US" dirty="0"/>
              <a:t>2: positive</a:t>
            </a:r>
          </a:p>
        </p:txBody>
      </p:sp>
    </p:spTree>
    <p:extLst>
      <p:ext uri="{BB962C8B-B14F-4D97-AF65-F5344CB8AC3E}">
        <p14:creationId xmlns:p14="http://schemas.microsoft.com/office/powerpoint/2010/main" val="27939759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Works much better in practice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</a:t>
            </a:r>
            <a:r>
              <a:rPr lang="en-US" dirty="0" err="1"/>
              <a:t>overfitting</a:t>
            </a:r>
            <a:r>
              <a:rPr lang="en-US" dirty="0"/>
              <a:t>, though it can still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big changes in the result by examples examined at the end of training</a:t>
            </a:r>
          </a:p>
        </p:txBody>
      </p:sp>
    </p:spTree>
    <p:extLst>
      <p:ext uri="{BB962C8B-B14F-4D97-AF65-F5344CB8AC3E}">
        <p14:creationId xmlns:p14="http://schemas.microsoft.com/office/powerpoint/2010/main" val="341539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" imgH="203200" progId="Equation.3">
                  <p:embed/>
                </p:oleObj>
              </mc:Choice>
              <mc:Fallback>
                <p:oleObj name="Equation" r:id="rId4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957" y="5326000"/>
            <a:ext cx="3967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also view it as the line perpendicular to the </a:t>
            </a:r>
            <a:r>
              <a:rPr lang="en-US" sz="2800" i="1" dirty="0"/>
              <a:t>weight vector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664" y="4529132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w=(1,2)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5375" y="3534453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9398" y="310865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94123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Training</a:t>
            </a:r>
          </a:p>
          <a:p>
            <a:pPr>
              <a:buFontTx/>
              <a:buChar char="-"/>
            </a:pPr>
            <a:r>
              <a:rPr lang="en-US" sz="2000" dirty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/>
              <a:t>multiply each prediction by the number it got correct (</a:t>
            </a:r>
            <a:r>
              <a:rPr lang="en-US" sz="2000" dirty="0" err="1"/>
              <a:t>i.e</a:t>
            </a:r>
            <a:r>
              <a:rPr lang="en-US" sz="2000" dirty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8340" y="6100662"/>
            <a:ext cx="311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Any issues/concerns?</a:t>
            </a:r>
          </a:p>
        </p:txBody>
      </p:sp>
    </p:spTree>
    <p:extLst>
      <p:ext uri="{BB962C8B-B14F-4D97-AF65-F5344CB8AC3E}">
        <p14:creationId xmlns:p14="http://schemas.microsoft.com/office/powerpoint/2010/main" val="17122246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200"/>
            <a:ext cx="8343376" cy="393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Training</a:t>
            </a:r>
          </a:p>
          <a:p>
            <a:pPr>
              <a:buFontTx/>
              <a:buChar char="-"/>
            </a:pPr>
            <a:r>
              <a:rPr lang="en-US" sz="2000" dirty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store the weights </a:t>
            </a:r>
            <a:r>
              <a:rPr lang="en-US" sz="2000" dirty="0"/>
              <a:t>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/>
              <a:t>multiply each prediction by the number it got correct (</a:t>
            </a:r>
            <a:r>
              <a:rPr lang="en-US" sz="2000" dirty="0" err="1"/>
              <a:t>i.e</a:t>
            </a:r>
            <a:r>
              <a:rPr lang="en-US" sz="2000" dirty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2032" y="5564946"/>
            <a:ext cx="6519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 Can require a lot of storage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 Classifying becomes very, very expensive</a:t>
            </a:r>
          </a:p>
        </p:txBody>
      </p:sp>
    </p:spTree>
    <p:extLst>
      <p:ext uri="{BB962C8B-B14F-4D97-AF65-F5344CB8AC3E}">
        <p14:creationId xmlns:p14="http://schemas.microsoft.com/office/powerpoint/2010/main" val="32384851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perceptron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17094"/>
              </p:ext>
            </p:extLst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500" imgH="241300" progId="Equation.3">
                  <p:embed/>
                </p:oleObj>
              </mc:Choice>
              <mc:Fallback>
                <p:oleObj name="Equation" r:id="rId3" imgW="952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488579"/>
              </p:ext>
            </p:extLst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900" imgH="241300" progId="Equation.3">
                  <p:embed/>
                </p:oleObj>
              </mc:Choice>
              <mc:Fallback>
                <p:oleObj name="Equation" r:id="rId5" imgW="977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81311"/>
              </p:ext>
            </p:extLst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" imgH="241300" progId="Equation.3">
                  <p:embed/>
                </p:oleObj>
              </mc:Choice>
              <mc:Fallback>
                <p:oleObj name="Equation" r:id="rId7" imgW="965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673351"/>
              </p:ext>
            </p:extLst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77900" imgH="241300" progId="Equation.3">
                  <p:embed/>
                </p:oleObj>
              </mc:Choice>
              <mc:Fallback>
                <p:oleObj name="Equation" r:id="rId9" imgW="977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288023"/>
              </p:ext>
            </p:extLst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87500" imgH="406400" progId="Equation.3">
                  <p:embed/>
                </p:oleObj>
              </mc:Choice>
              <mc:Fallback>
                <p:oleObj name="Equation" r:id="rId11" imgW="1587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final weights are the </a:t>
            </a:r>
            <a:r>
              <a:rPr lang="en-US" sz="2400" i="1" dirty="0"/>
              <a:t>weighted average</a:t>
            </a:r>
            <a:r>
              <a:rPr lang="en-US" sz="2400" dirty="0"/>
              <a:t> of the previous weights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20791" y="5803873"/>
            <a:ext cx="2910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does this help us?</a:t>
            </a:r>
          </a:p>
        </p:txBody>
      </p:sp>
    </p:spTree>
    <p:extLst>
      <p:ext uri="{BB962C8B-B14F-4D97-AF65-F5344CB8AC3E}">
        <p14:creationId xmlns:p14="http://schemas.microsoft.com/office/powerpoint/2010/main" val="31670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perceptron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23450"/>
              </p:ext>
            </p:extLst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500" imgH="241300" progId="Equation.3">
                  <p:embed/>
                </p:oleObj>
              </mc:Choice>
              <mc:Fallback>
                <p:oleObj name="Equation" r:id="rId3" imgW="952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00478"/>
              </p:ext>
            </p:extLst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900" imgH="241300" progId="Equation.3">
                  <p:embed/>
                </p:oleObj>
              </mc:Choice>
              <mc:Fallback>
                <p:oleObj name="Equation" r:id="rId5" imgW="977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70363"/>
              </p:ext>
            </p:extLst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" imgH="241300" progId="Equation.3">
                  <p:embed/>
                </p:oleObj>
              </mc:Choice>
              <mc:Fallback>
                <p:oleObj name="Equation" r:id="rId7" imgW="965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229840"/>
              </p:ext>
            </p:extLst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77900" imgH="241300" progId="Equation.3">
                  <p:embed/>
                </p:oleObj>
              </mc:Choice>
              <mc:Fallback>
                <p:oleObj name="Equation" r:id="rId9" imgW="977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final weights are the </a:t>
            </a:r>
            <a:r>
              <a:rPr lang="en-US" sz="2400" i="1" dirty="0"/>
              <a:t>weighted average</a:t>
            </a:r>
            <a:r>
              <a:rPr lang="en-US" sz="2400" dirty="0"/>
              <a:t> of the previous weights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4789" y="5803873"/>
            <a:ext cx="425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Can just keep a running average!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57477"/>
              </p:ext>
            </p:extLst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87500" imgH="406400" progId="Equation.3">
                  <p:embed/>
                </p:oleObj>
              </mc:Choice>
              <mc:Fallback>
                <p:oleObj name="Equation" r:id="rId11" imgW="1587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384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92852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</a:p>
        </p:txBody>
      </p:sp>
    </p:spTree>
    <p:extLst>
      <p:ext uri="{BB962C8B-B14F-4D97-AF65-F5344CB8AC3E}">
        <p14:creationId xmlns:p14="http://schemas.microsoft.com/office/powerpoint/2010/main" val="11247293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660400" y="1668463"/>
            <a:ext cx="3225800" cy="4668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</a:t>
            </a:r>
          </a:p>
        </p:txBody>
      </p:sp>
    </p:spTree>
    <p:extLst>
      <p:ext uri="{BB962C8B-B14F-4D97-AF65-F5344CB8AC3E}">
        <p14:creationId xmlns:p14="http://schemas.microsoft.com/office/powerpoint/2010/main" val="19573523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94" y="180375"/>
            <a:ext cx="8531352" cy="990600"/>
          </a:xfrm>
        </p:spPr>
        <p:txBody>
          <a:bodyPr>
            <a:noAutofit/>
          </a:bodyPr>
          <a:lstStyle/>
          <a:p>
            <a:r>
              <a:rPr lang="en-US" sz="3600" dirty="0"/>
              <a:t>Our nervous system: </a:t>
            </a:r>
            <a:r>
              <a:rPr lang="en-US" sz="3600" i="1" dirty="0">
                <a:solidFill>
                  <a:srgbClr val="FF6600"/>
                </a:solidFill>
              </a:rPr>
              <a:t>the computer science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>
                <a:latin typeface="Arial" charset="0"/>
              </a:rPr>
              <a:t>a </a:t>
            </a:r>
            <a:r>
              <a:rPr lang="en-US" sz="2400" dirty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>
                <a:latin typeface="Arial" charset="0"/>
              </a:rPr>
              <a:t> is a brain cell</a:t>
            </a:r>
          </a:p>
          <a:p>
            <a:pPr lvl="1"/>
            <a:r>
              <a:rPr lang="en-US" sz="2000" dirty="0">
                <a:latin typeface="Arial" charset="0"/>
              </a:rPr>
              <a:t>collect, process, and disseminate electrical signals</a:t>
            </a:r>
          </a:p>
          <a:p>
            <a:pPr lvl="1"/>
            <a:r>
              <a:rPr lang="en-US" sz="2000" dirty="0">
                <a:latin typeface="Arial" charset="0"/>
              </a:rPr>
              <a:t>Neurons are connected via synapses</a:t>
            </a:r>
          </a:p>
          <a:p>
            <a:pPr lvl="1"/>
            <a:r>
              <a:rPr lang="en-US" sz="2000" dirty="0">
                <a:latin typeface="Arial" charset="0"/>
              </a:rPr>
              <a:t>They 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4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533400" y="2209800"/>
            <a:ext cx="2616200" cy="389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47837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883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dirty="0">
                <a:latin typeface="Verdana" charset="0"/>
              </a:rPr>
              <a:t>fires 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 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>
              <a:latin typeface="Verdana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a node is stimulated enough, then it also fires.  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How much stimulation is required is determined by its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threshold</a:t>
            </a:r>
            <a:r>
              <a:rPr lang="en-US" sz="2000" dirty="0">
                <a:latin typeface="Verdana" charset="0"/>
              </a:rPr>
              <a:t>.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362200" y="9144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1336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(neuron)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(neuron)</a:t>
            </a:r>
          </a:p>
        </p:txBody>
      </p:sp>
    </p:spTree>
    <p:extLst>
      <p:ext uri="{BB962C8B-B14F-4D97-AF65-F5344CB8AC3E}">
        <p14:creationId xmlns:p14="http://schemas.microsoft.com/office/powerpoint/2010/main" val="41621707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4572000" cy="4419600"/>
            <a:chOff x="3120" y="1104"/>
            <a:chExt cx="2880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2880" cy="2784"/>
              <a:chOff x="3168" y="1104"/>
              <a:chExt cx="2880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charset="0"/>
                  </a:rPr>
                  <a:t>Node (Neuron)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(synapses)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62593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026"/>
          <p:cNvGrpSpPr>
            <a:grpSpLocks/>
          </p:cNvGrpSpPr>
          <p:nvPr/>
        </p:nvGrpSpPr>
        <p:grpSpPr bwMode="auto">
          <a:xfrm>
            <a:off x="609600" y="1524000"/>
            <a:ext cx="8001000" cy="4724400"/>
            <a:chOff x="288" y="864"/>
            <a:chExt cx="5040" cy="297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Text Box 1030"/>
            <p:cNvSpPr txBox="1">
              <a:spLocks noChangeArrowheads="1"/>
            </p:cNvSpPr>
            <p:nvPr/>
          </p:nvSpPr>
          <p:spPr bwMode="auto">
            <a:xfrm>
              <a:off x="4464" y="20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</a:t>
              </a:r>
              <a:r>
                <a:rPr lang="en-US" sz="1800" i="1"/>
                <a:t>y</a:t>
              </a:r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035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78" name="Text Box 1036"/>
            <p:cNvSpPr txBox="1">
              <a:spLocks noChangeArrowheads="1"/>
            </p:cNvSpPr>
            <p:nvPr/>
          </p:nvSpPr>
          <p:spPr bwMode="auto">
            <a:xfrm>
              <a:off x="336" y="197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79" name="Text Box 1037"/>
            <p:cNvSpPr txBox="1">
              <a:spLocks noChangeArrowheads="1"/>
            </p:cNvSpPr>
            <p:nvPr/>
          </p:nvSpPr>
          <p:spPr bwMode="auto">
            <a:xfrm>
              <a:off x="288" y="2745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0" name="Text Box 1038"/>
            <p:cNvSpPr txBox="1">
              <a:spLocks noChangeArrowheads="1"/>
            </p:cNvSpPr>
            <p:nvPr/>
          </p:nvSpPr>
          <p:spPr bwMode="auto">
            <a:xfrm>
              <a:off x="288" y="360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4</a:t>
              </a:r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4</a:t>
              </a:r>
            </a:p>
          </p:txBody>
        </p:sp>
      </p:grp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16685"/>
              </p:ext>
            </p:extLst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900" imgH="342900" progId="Equation.3">
                  <p:embed/>
                </p:oleObj>
              </mc:Choice>
              <mc:Fallback>
                <p:oleObj name="Equation" r:id="rId3" imgW="723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700" imgH="368300" progId="Equation.3">
                  <p:embed/>
                </p:oleObj>
              </mc:Choice>
              <mc:Fallback>
                <p:oleObj name="Equation" r:id="rId5" imgW="266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900" imgH="165100" progId="Equation.3">
                  <p:embed/>
                </p:oleObj>
              </mc:Choice>
              <mc:Fallback>
                <p:oleObj name="Equation" r:id="rId7" imgW="3429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18FF"/>
                </a:solidFill>
              </a:rPr>
              <a:t>threshold function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rot="10800000">
            <a:off x="5105400" y="3886203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47634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9338</TotalTime>
  <Words>3922</Words>
  <Application>Microsoft Macintosh PowerPoint</Application>
  <PresentationFormat>On-screen Show (4:3)</PresentationFormat>
  <Paragraphs>846</Paragraphs>
  <Slides>105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4" baseType="lpstr">
      <vt:lpstr>Arial</vt:lpstr>
      <vt:lpstr>Calibri</vt:lpstr>
      <vt:lpstr>Cambria Math</vt:lpstr>
      <vt:lpstr>Tw Cen MT</vt:lpstr>
      <vt:lpstr>Verdana</vt:lpstr>
      <vt:lpstr>Wingdings</vt:lpstr>
      <vt:lpstr>Wingdings 2</vt:lpstr>
      <vt:lpstr>Median</vt:lpstr>
      <vt:lpstr>Equation</vt:lpstr>
      <vt:lpstr>Perceptron Learning</vt:lpstr>
      <vt:lpstr>Admin</vt:lpstr>
      <vt:lpstr>Bias</vt:lpstr>
      <vt:lpstr>Linear models</vt:lpstr>
      <vt:lpstr>Hyperplanes</vt:lpstr>
      <vt:lpstr>Defining a line</vt:lpstr>
      <vt:lpstr>Defining a line</vt:lpstr>
      <vt:lpstr>Defining a line</vt:lpstr>
      <vt:lpstr>Defining a line</vt:lpstr>
      <vt:lpstr>Classifying with a line</vt:lpstr>
      <vt:lpstr>Classifying with a line</vt:lpstr>
      <vt:lpstr>Defining a line</vt:lpstr>
      <vt:lpstr>Defining a line</vt:lpstr>
      <vt:lpstr>Defining a line</vt:lpstr>
      <vt:lpstr>Linear models</vt:lpstr>
      <vt:lpstr>Classifying with a linear model</vt:lpstr>
      <vt:lpstr>Learning a linear model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A method to the madness</vt:lpstr>
      <vt:lpstr>Online learning algorithm</vt:lpstr>
      <vt:lpstr>Online learning algorithm</vt:lpstr>
      <vt:lpstr>Online learning algorithm</vt:lpstr>
      <vt:lpstr>Online learning algorithm</vt:lpstr>
      <vt:lpstr>Online learning algorithm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Perceptron learning algorithm</vt:lpstr>
      <vt:lpstr>A trick…</vt:lpstr>
      <vt:lpstr>A trick…</vt:lpstr>
      <vt:lpstr>Perceptron learning algorithm</vt:lpstr>
      <vt:lpstr>Perceptron learning algorithm</vt:lpstr>
      <vt:lpstr>Perceptron learning algorithm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Which line will it find?</vt:lpstr>
      <vt:lpstr>Which line will it find?</vt:lpstr>
      <vt:lpstr>Convergence</vt:lpstr>
      <vt:lpstr>Handling non-separable data</vt:lpstr>
      <vt:lpstr>Convergence</vt:lpstr>
      <vt:lpstr>Ordering</vt:lpstr>
      <vt:lpstr>Order matters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Ordering</vt:lpstr>
      <vt:lpstr>Improvements</vt:lpstr>
      <vt:lpstr>Improvements</vt:lpstr>
      <vt:lpstr>Improvements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Average perceptron</vt:lpstr>
      <vt:lpstr>Average perceptron</vt:lpstr>
      <vt:lpstr>Perceptron learning algorithm</vt:lpstr>
      <vt:lpstr>Our Nervous System</vt:lpstr>
      <vt:lpstr>Our nervous system: the computer science view</vt:lpstr>
      <vt:lpstr>PowerPoint Presentation</vt:lpstr>
      <vt:lpstr>Neural Networks</vt:lpstr>
      <vt:lpstr>PowerPoint Presentation</vt:lpstr>
      <vt:lpstr>Possible threshold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701</cp:revision>
  <cp:lastPrinted>2023-09-08T00:16:42Z</cp:lastPrinted>
  <dcterms:created xsi:type="dcterms:W3CDTF">2013-09-08T20:10:23Z</dcterms:created>
  <dcterms:modified xsi:type="dcterms:W3CDTF">2023-09-12T18:09:32Z</dcterms:modified>
</cp:coreProperties>
</file>