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302" r:id="rId12"/>
    <p:sldId id="303" r:id="rId13"/>
    <p:sldId id="271" r:id="rId14"/>
    <p:sldId id="274" r:id="rId15"/>
    <p:sldId id="319" r:id="rId16"/>
    <p:sldId id="272" r:id="rId17"/>
    <p:sldId id="275" r:id="rId18"/>
    <p:sldId id="277" r:id="rId19"/>
    <p:sldId id="278" r:id="rId20"/>
    <p:sldId id="279" r:id="rId21"/>
    <p:sldId id="280" r:id="rId22"/>
    <p:sldId id="285" r:id="rId23"/>
    <p:sldId id="287" r:id="rId24"/>
    <p:sldId id="288" r:id="rId25"/>
    <p:sldId id="320" r:id="rId26"/>
    <p:sldId id="290" r:id="rId27"/>
    <p:sldId id="289" r:id="rId28"/>
    <p:sldId id="291" r:id="rId29"/>
    <p:sldId id="286" r:id="rId30"/>
    <p:sldId id="283" r:id="rId31"/>
    <p:sldId id="284" r:id="rId32"/>
    <p:sldId id="282" r:id="rId33"/>
    <p:sldId id="294" r:id="rId34"/>
    <p:sldId id="295" r:id="rId35"/>
    <p:sldId id="296" r:id="rId36"/>
    <p:sldId id="297" r:id="rId37"/>
    <p:sldId id="299" r:id="rId38"/>
    <p:sldId id="301" r:id="rId39"/>
    <p:sldId id="300" r:id="rId40"/>
    <p:sldId id="306" r:id="rId41"/>
    <p:sldId id="305" r:id="rId42"/>
    <p:sldId id="318" r:id="rId43"/>
    <p:sldId id="269" r:id="rId44"/>
    <p:sldId id="307" r:id="rId45"/>
    <p:sldId id="308" r:id="rId46"/>
    <p:sldId id="309" r:id="rId47"/>
    <p:sldId id="310" r:id="rId48"/>
    <p:sldId id="312" r:id="rId49"/>
    <p:sldId id="313" r:id="rId50"/>
    <p:sldId id="314" r:id="rId51"/>
    <p:sldId id="316" r:id="rId52"/>
    <p:sldId id="31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09"/>
  </p:normalViewPr>
  <p:slideViewPr>
    <p:cSldViewPr snapToGrid="0" snapToObjects="1">
      <p:cViewPr varScale="1">
        <p:scale>
          <a:sx n="147" d="100"/>
          <a:sy n="147" d="100"/>
        </p:scale>
        <p:origin x="24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15D6F2-9B43-674E-AE15-7C36D56EFE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6DAE6-5F4B-8D4E-9C78-E35FFC037E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D2AFB-E5D9-EA40-AEEF-87383F964993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DBB27-933A-E749-9301-C28A503FAB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9CB34-D1A7-1144-A4E2-8927475633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8FD5F-4DFA-C046-9FA9-C0737F83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9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4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obvious</a:t>
            </a:r>
            <a:r>
              <a:rPr lang="en-US" baseline="0" dirty="0"/>
              <a:t> how to do this for the three classifiers that we’ve seen…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8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12/12/23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Fall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problem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Medical diagnosis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Predicting faults/failures (e.g. hard-drive failures, mechanical failures,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Predicting rare events (e.g. earthquakes)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Detecting fraud (credit card transactions, internet traffic)</a:t>
            </a:r>
          </a:p>
        </p:txBody>
      </p:sp>
    </p:spTree>
    <p:extLst>
      <p:ext uri="{BB962C8B-B14F-4D97-AF65-F5344CB8AC3E}">
        <p14:creationId xmlns:p14="http://schemas.microsoft.com/office/powerpoint/2010/main" val="251161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data: current classifiers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5888" y="1905000"/>
            <a:ext cx="1312334" cy="4430889"/>
          </a:xfrm>
          <a:prstGeom prst="rect">
            <a:avLst/>
          </a:prstGeom>
          <a:solidFill>
            <a:srgbClr val="FFFF00">
              <a:alpha val="42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294662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1498" y="2665609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99.997%</a:t>
            </a:r>
          </a:p>
          <a:p>
            <a:r>
              <a:rPr lang="en-US" dirty="0"/>
              <a:t>not-phishing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3898" y="4464490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0.003%</a:t>
            </a:r>
          </a:p>
          <a:p>
            <a:r>
              <a:rPr lang="en-US" dirty="0"/>
              <a:t>phishing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288" y="5731891"/>
            <a:ext cx="632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will our current classifiers do on this problem?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277106" y="2399485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165172" y="3991065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109683" y="2399485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668889" y="2665609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570111" y="2991556"/>
            <a:ext cx="395111" cy="437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433733" y="2665609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376333" y="4191000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41621" y="4301067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13024" y="4495800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692423" y="4690533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73045" y="4518380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25445" y="4247450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56488" y="4916088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41154" y="5181597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21776" y="5009444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data: current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449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All will do fine if the data can be easily separated/distinguished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Decision trees: </a:t>
            </a:r>
          </a:p>
          <a:p>
            <a:pPr lvl="1"/>
            <a:r>
              <a:rPr lang="en-US" sz="2000" dirty="0"/>
              <a:t>explicitly minimizes training error</a:t>
            </a:r>
          </a:p>
          <a:p>
            <a:pPr lvl="1"/>
            <a:r>
              <a:rPr lang="en-US" sz="2000" dirty="0"/>
              <a:t>when pruning/stopping early: pick “majority” label at leaves</a:t>
            </a:r>
          </a:p>
          <a:p>
            <a:pPr lvl="1"/>
            <a:r>
              <a:rPr lang="en-US" sz="2000" dirty="0"/>
              <a:t>tend to do very poorly on imbalanced problems</a:t>
            </a:r>
          </a:p>
          <a:p>
            <a:pPr marL="365760" lvl="1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400" dirty="0"/>
              <a:t>k-NN:</a:t>
            </a:r>
          </a:p>
          <a:p>
            <a:pPr marL="708660" lvl="1" indent="-342900"/>
            <a:r>
              <a:rPr lang="en-US" sz="2100" dirty="0"/>
              <a:t>even for small k, majority class will tend to overwhelm the vote</a:t>
            </a:r>
          </a:p>
          <a:p>
            <a:pPr marL="708660" lvl="1" indent="-342900"/>
            <a:endParaRPr lang="en-US" sz="2100" dirty="0"/>
          </a:p>
          <a:p>
            <a:pPr marL="45720" indent="0">
              <a:buNone/>
            </a:pPr>
            <a:r>
              <a:rPr lang="en-US" sz="2400" dirty="0"/>
              <a:t>perceptron:</a:t>
            </a:r>
          </a:p>
          <a:p>
            <a:pPr marL="708660" lvl="1" indent="-342900"/>
            <a:r>
              <a:rPr lang="en-US" sz="2100" dirty="0"/>
              <a:t>can be reasonable since only updates when a mistake is made</a:t>
            </a:r>
          </a:p>
          <a:p>
            <a:pPr marL="708660" lvl="1" indent="-342900"/>
            <a:r>
              <a:rPr lang="en-US" sz="2100" dirty="0"/>
              <a:t>can take a </a:t>
            </a:r>
            <a:r>
              <a:rPr lang="en-US" sz="2100" b="1" dirty="0"/>
              <a:t>long</a:t>
            </a:r>
            <a:r>
              <a:rPr lang="en-US" sz="2100" dirty="0"/>
              <a:t> time to learn</a:t>
            </a:r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066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the problem: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 is not the right measure of classifier performance in these domains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Other ideas for evaluation measures?</a:t>
            </a:r>
          </a:p>
        </p:txBody>
      </p:sp>
    </p:spTree>
    <p:extLst>
      <p:ext uri="{BB962C8B-B14F-4D97-AF65-F5344CB8AC3E}">
        <p14:creationId xmlns:p14="http://schemas.microsoft.com/office/powerpoint/2010/main" val="413556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64556" y="5903773"/>
            <a:ext cx="387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positive examples in test 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“identification”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11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View the task as trying to find/identify “positive” examples (i.e. the rare events)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2695221"/>
            <a:ext cx="7772400" cy="26387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  <a:t>Precision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: proportion of test examples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predicted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 as positive that are correct</a:t>
            </a:r>
          </a:p>
          <a:p>
            <a:pPr marL="0" indent="0">
              <a:buFont typeface="Wingdings"/>
              <a:buNone/>
            </a:pPr>
            <a:endParaRPr lang="en-US" sz="24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/>
              <a:buNone/>
            </a:pPr>
            <a:endParaRPr lang="en-US" sz="24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/>
              <a:buNone/>
            </a:pPr>
            <a: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  <a:t>Recall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: proportion of test examples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labeled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 as positive that are correct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51667" y="5944883"/>
            <a:ext cx="428582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64556" y="5461327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8547" y="3897174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605658" y="3938284"/>
            <a:ext cx="428582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8547" y="3454728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correctly predicted as positive</a:t>
            </a:r>
          </a:p>
        </p:txBody>
      </p:sp>
    </p:spTree>
    <p:extLst>
      <p:ext uri="{BB962C8B-B14F-4D97-AF65-F5344CB8AC3E}">
        <p14:creationId xmlns:p14="http://schemas.microsoft.com/office/powerpoint/2010/main" val="178459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A78B4A2-6F1B-D742-A151-52490685AAC9}"/>
              </a:ext>
            </a:extLst>
          </p:cNvPr>
          <p:cNvSpPr txBox="1"/>
          <p:nvPr/>
        </p:nvSpPr>
        <p:spPr>
          <a:xfrm>
            <a:off x="1476320" y="2568475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9209" y="5073594"/>
            <a:ext cx="387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positive examples in test 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“identification” tasks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76320" y="5114704"/>
            <a:ext cx="428582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89209" y="4631148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43200" y="3066995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30311" y="3108105"/>
            <a:ext cx="428582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DB53E0-6267-9E4E-B8C6-80B9ADA2FC85}"/>
              </a:ext>
            </a:extLst>
          </p:cNvPr>
          <p:cNvSpPr txBox="1"/>
          <p:nvPr/>
        </p:nvSpPr>
        <p:spPr>
          <a:xfrm>
            <a:off x="288256" y="1987272"/>
            <a:ext cx="134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Precision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B49F6B-233D-CC4D-AC9C-14D230C1E67C}"/>
              </a:ext>
            </a:extLst>
          </p:cNvPr>
          <p:cNvSpPr txBox="1"/>
          <p:nvPr/>
        </p:nvSpPr>
        <p:spPr>
          <a:xfrm>
            <a:off x="380564" y="4169483"/>
            <a:ext cx="94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2DA65-41DF-D343-A106-BA21CC6955CB}"/>
              </a:ext>
            </a:extLst>
          </p:cNvPr>
          <p:cNvSpPr txBox="1"/>
          <p:nvPr/>
        </p:nvSpPr>
        <p:spPr>
          <a:xfrm>
            <a:off x="6299026" y="3646263"/>
            <a:ext cx="246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same numerator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5E05C-6487-8A4A-B416-389053029008}"/>
              </a:ext>
            </a:extLst>
          </p:cNvPr>
          <p:cNvSpPr/>
          <p:nvPr/>
        </p:nvSpPr>
        <p:spPr>
          <a:xfrm>
            <a:off x="1456818" y="2597304"/>
            <a:ext cx="4172937" cy="442446"/>
          </a:xfrm>
          <a:prstGeom prst="rect">
            <a:avLst/>
          </a:prstGeom>
          <a:solidFill>
            <a:srgbClr val="00B050">
              <a:alpha val="18824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249719-CD0D-5E44-9E55-815BFD46E542}"/>
              </a:ext>
            </a:extLst>
          </p:cNvPr>
          <p:cNvSpPr/>
          <p:nvPr/>
        </p:nvSpPr>
        <p:spPr>
          <a:xfrm>
            <a:off x="1589208" y="4631148"/>
            <a:ext cx="4172937" cy="442446"/>
          </a:xfrm>
          <a:prstGeom prst="rect">
            <a:avLst/>
          </a:prstGeom>
          <a:solidFill>
            <a:srgbClr val="00B050">
              <a:alpha val="18824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68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64556" y="3672899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“identification” tasks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635560"/>
            <a:ext cx="8740422" cy="26387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b="1" dirty="0">
                <a:ea typeface="ＭＳ Ｐゴシック" pitchFamily="-111" charset="-128"/>
                <a:cs typeface="ＭＳ Ｐゴシック" pitchFamily="-111" charset="-128"/>
              </a:rPr>
              <a:t>Precision</a:t>
            </a: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: proportion of test examples </a:t>
            </a:r>
            <a:r>
              <a:rPr lang="en-US" sz="2000" i="1" dirty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predicted</a:t>
            </a: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 as positive that are correct</a:t>
            </a:r>
          </a:p>
          <a:p>
            <a:pPr marL="0" indent="0">
              <a:buFont typeface="Wingdings"/>
              <a:buNone/>
            </a:pPr>
            <a:endParaRPr lang="en-US" sz="20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/>
              <a:buNone/>
            </a:pPr>
            <a:endParaRPr lang="en-US" sz="20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/>
              <a:buNone/>
            </a:pPr>
            <a:r>
              <a:rPr lang="en-US" sz="2000" b="1" dirty="0">
                <a:ea typeface="ＭＳ Ｐゴシック" pitchFamily="-111" charset="-128"/>
                <a:cs typeface="ＭＳ Ｐゴシック" pitchFamily="-111" charset="-128"/>
              </a:rPr>
              <a:t>Recall</a:t>
            </a: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: proportion of test examples </a:t>
            </a:r>
            <a:r>
              <a:rPr lang="en-US" sz="2000" i="1" dirty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labeled</a:t>
            </a: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 as positive that are correct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51667" y="3714009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64556" y="3230453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8547" y="2400072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605658" y="2441182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8547" y="1957626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09222" y="5181597"/>
            <a:ext cx="1076437" cy="990600"/>
          </a:xfrm>
          <a:prstGeom prst="rect">
            <a:avLst/>
          </a:prstGeom>
          <a:solidFill>
            <a:srgbClr val="FFCF01"/>
          </a:solidFill>
          <a:ln w="285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222" y="4419597"/>
            <a:ext cx="107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  <a:p>
            <a:r>
              <a:rPr lang="en-US" dirty="0"/>
              <a:t>positive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00913" y="4412243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precision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700913" y="5479043"/>
            <a:ext cx="1143000" cy="685800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92111" y="5181597"/>
            <a:ext cx="1072445" cy="1524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10266" y="443087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positive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706801" y="5181597"/>
            <a:ext cx="1143000" cy="990600"/>
          </a:xfrm>
          <a:prstGeom prst="rect">
            <a:avLst/>
          </a:prstGeom>
          <a:solidFill>
            <a:srgbClr val="FFCF01">
              <a:alpha val="56000"/>
            </a:srgbClr>
          </a:solidFill>
          <a:ln w="285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762522" y="6095997"/>
            <a:ext cx="1143000" cy="609600"/>
          </a:xfrm>
          <a:prstGeom prst="rect">
            <a:avLst/>
          </a:prstGeom>
          <a:solidFill>
            <a:srgbClr val="FFCF0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762522" y="5181597"/>
            <a:ext cx="1143000" cy="1524000"/>
          </a:xfrm>
          <a:prstGeom prst="rect">
            <a:avLst/>
          </a:prstGeom>
          <a:solidFill>
            <a:srgbClr val="FF0000">
              <a:alpha val="66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41702" y="4419597"/>
            <a:ext cx="70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recall</a:t>
            </a:r>
          </a:p>
        </p:txBody>
      </p:sp>
      <p:sp>
        <p:nvSpPr>
          <p:cNvPr id="38" name="Left Brace 37"/>
          <p:cNvSpPr/>
          <p:nvPr/>
        </p:nvSpPr>
        <p:spPr bwMode="auto">
          <a:xfrm>
            <a:off x="5319913" y="5479043"/>
            <a:ext cx="304800" cy="6858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9" name="Left Brace 38"/>
          <p:cNvSpPr/>
          <p:nvPr/>
        </p:nvSpPr>
        <p:spPr bwMode="auto">
          <a:xfrm>
            <a:off x="7381522" y="6095997"/>
            <a:ext cx="304800" cy="6096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182056" y="5181597"/>
            <a:ext cx="1143000" cy="685800"/>
          </a:xfrm>
          <a:prstGeom prst="rect">
            <a:avLst/>
          </a:prstGeom>
          <a:solidFill>
            <a:srgbClr val="FF6600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42166" y="4277158"/>
            <a:ext cx="190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correctly predicted positive</a:t>
            </a:r>
          </a:p>
        </p:txBody>
      </p:sp>
    </p:spTree>
    <p:extLst>
      <p:ext uri="{BB962C8B-B14F-4D97-AF65-F5344CB8AC3E}">
        <p14:creationId xmlns:p14="http://schemas.microsoft.com/office/powerpoint/2010/main" val="152331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07526" y="3298007"/>
            <a:ext cx="115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 </a:t>
            </a:r>
          </a:p>
        </p:txBody>
      </p:sp>
    </p:spTree>
    <p:extLst>
      <p:ext uri="{BB962C8B-B14F-4D97-AF65-F5344CB8AC3E}">
        <p14:creationId xmlns:p14="http://schemas.microsoft.com/office/powerpoint/2010/main" val="83465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07526" y="3298007"/>
            <a:ext cx="115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54027" y="4755442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55557" y="4552243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295714" y="5000434"/>
            <a:ext cx="684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42556" y="5027021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69503" y="5737195"/>
            <a:ext cx="115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64518" y="5533996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404675" y="5982187"/>
            <a:ext cx="684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51517" y="6008774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3172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07526" y="3298007"/>
            <a:ext cx="115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5087" y="4924778"/>
            <a:ext cx="424887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do we have both measures?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can we maximize precision?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can we maximize recall?</a:t>
            </a:r>
          </a:p>
        </p:txBody>
      </p:sp>
    </p:spTree>
    <p:extLst>
      <p:ext uri="{BB962C8B-B14F-4D97-AF65-F5344CB8AC3E}">
        <p14:creationId xmlns:p14="http://schemas.microsoft.com/office/powerpoint/2010/main" val="333232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1679222"/>
            <a:ext cx="8180732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Assignment 2 grading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Assignment 3: </a:t>
            </a:r>
          </a:p>
          <a:p>
            <a:pPr marL="0" indent="0">
              <a:buNone/>
            </a:pPr>
            <a:r>
              <a:rPr lang="en-US" sz="3200" dirty="0"/>
              <a:t>	- how did it go?</a:t>
            </a:r>
          </a:p>
          <a:p>
            <a:pPr marL="0" indent="0">
              <a:buNone/>
            </a:pPr>
            <a:r>
              <a:rPr lang="en-US" sz="3200" dirty="0"/>
              <a:t>	- do the experiments help?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Assignment 4</a:t>
            </a:r>
          </a:p>
        </p:txBody>
      </p:sp>
    </p:spTree>
    <p:extLst>
      <p:ext uri="{BB962C8B-B14F-4D97-AF65-F5344CB8AC3E}">
        <p14:creationId xmlns:p14="http://schemas.microsoft.com/office/powerpoint/2010/main" val="133105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</a:t>
            </a:r>
            <a:r>
              <a:rPr lang="en-US" dirty="0">
                <a:solidFill>
                  <a:srgbClr val="FF6600"/>
                </a:solidFill>
              </a:rPr>
              <a:t>precision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07526" y="3298007"/>
            <a:ext cx="115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7526" y="4957422"/>
            <a:ext cx="431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Don’t predict anything as positive!</a:t>
            </a:r>
          </a:p>
        </p:txBody>
      </p:sp>
    </p:spTree>
    <p:extLst>
      <p:ext uri="{BB962C8B-B14F-4D97-AF65-F5344CB8AC3E}">
        <p14:creationId xmlns:p14="http://schemas.microsoft.com/office/powerpoint/2010/main" val="2275863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</a:t>
            </a:r>
            <a:r>
              <a:rPr lang="en-US" dirty="0">
                <a:solidFill>
                  <a:srgbClr val="FF6600"/>
                </a:solidFill>
              </a:rPr>
              <a:t>recall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07526" y="3298007"/>
            <a:ext cx="115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7526" y="4957422"/>
            <a:ext cx="3838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Predict everything as positive!</a:t>
            </a:r>
          </a:p>
        </p:txBody>
      </p:sp>
    </p:spTree>
    <p:extLst>
      <p:ext uri="{BB962C8B-B14F-4D97-AF65-F5344CB8AC3E}">
        <p14:creationId xmlns:p14="http://schemas.microsoft.com/office/powerpoint/2010/main" val="629929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vs.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there is a tradeoff between precision and recall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increasing one, tends to decrease the 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our algorithms, how might we increase/decrease precision/recall?</a:t>
            </a:r>
          </a:p>
        </p:txBody>
      </p:sp>
    </p:spTree>
    <p:extLst>
      <p:ext uri="{BB962C8B-B14F-4D97-AF65-F5344CB8AC3E}">
        <p14:creationId xmlns:p14="http://schemas.microsoft.com/office/powerpoint/2010/main" val="2660370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5333" y="2242275"/>
            <a:ext cx="414866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For many classifiers we can get some notion of the prediction confidence 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Only predict </a:t>
            </a:r>
            <a:r>
              <a:rPr lang="en-US" sz="2400" dirty="0">
                <a:solidFill>
                  <a:srgbClr val="008000"/>
                </a:solidFill>
              </a:rPr>
              <a:t>positive</a:t>
            </a:r>
            <a:r>
              <a:rPr lang="en-US" sz="2400" dirty="0"/>
              <a:t> if the confidence is above a given threshold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By varying this threshold, we can vary precision and recall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721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58396" y="3203096"/>
            <a:ext cx="4007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put most confident </a:t>
            </a:r>
            <a:r>
              <a:rPr lang="en-US" sz="2400" dirty="0">
                <a:solidFill>
                  <a:srgbClr val="008000"/>
                </a:solidFill>
              </a:rPr>
              <a:t>positive</a:t>
            </a:r>
            <a:r>
              <a:rPr lang="en-US" sz="2400" dirty="0"/>
              <a:t> predictions at top</a:t>
            </a:r>
          </a:p>
          <a:p>
            <a:endParaRPr lang="en-US" sz="2400" dirty="0"/>
          </a:p>
          <a:p>
            <a:r>
              <a:rPr lang="en-US" sz="2400" dirty="0"/>
              <a:t>put most confident </a:t>
            </a:r>
            <a:r>
              <a:rPr lang="en-US" sz="2400" dirty="0">
                <a:solidFill>
                  <a:srgbClr val="660066"/>
                </a:solidFill>
              </a:rPr>
              <a:t>negative</a:t>
            </a:r>
            <a:r>
              <a:rPr lang="en-US" sz="2400" dirty="0"/>
              <a:t> predictions at bottom</a:t>
            </a:r>
          </a:p>
        </p:txBody>
      </p:sp>
    </p:spTree>
    <p:extLst>
      <p:ext uri="{BB962C8B-B14F-4D97-AF65-F5344CB8AC3E}">
        <p14:creationId xmlns:p14="http://schemas.microsoft.com/office/powerpoint/2010/main" val="671038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26864" y="2932288"/>
            <a:ext cx="40075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classify everything above threshold as </a:t>
            </a:r>
            <a:r>
              <a:rPr lang="en-US" sz="2400" dirty="0">
                <a:solidFill>
                  <a:srgbClr val="008000"/>
                </a:solidFill>
              </a:rPr>
              <a:t>positive</a:t>
            </a:r>
            <a:r>
              <a:rPr lang="en-US" sz="2400" dirty="0"/>
              <a:t> and everything else </a:t>
            </a:r>
            <a:r>
              <a:rPr lang="en-US" sz="2400" b="1" dirty="0">
                <a:solidFill>
                  <a:srgbClr val="660066"/>
                </a:solidFill>
              </a:rPr>
              <a:t>negative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calculate precision/recall at each break point/threshold</a:t>
            </a:r>
          </a:p>
        </p:txBody>
      </p:sp>
    </p:spTree>
    <p:extLst>
      <p:ext uri="{BB962C8B-B14F-4D97-AF65-F5344CB8AC3E}">
        <p14:creationId xmlns:p14="http://schemas.microsoft.com/office/powerpoint/2010/main" val="852676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99180" y="2835859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10292" y="2331905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1/1 = 1.0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91340" y="2331905"/>
            <a:ext cx="126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1/3 = 0.33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3CE28A-9C44-A947-9BA4-63E48579D505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714614" y="2976026"/>
            <a:ext cx="18602" cy="344979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953664-C745-3C49-B67A-5D5E0AAF999D}"/>
              </a:ext>
            </a:extLst>
          </p:cNvPr>
          <p:cNvSpPr txBox="1"/>
          <p:nvPr/>
        </p:nvSpPr>
        <p:spPr>
          <a:xfrm>
            <a:off x="2915417" y="2932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13E4BD-6A02-624B-8255-E80808B970B8}"/>
              </a:ext>
            </a:extLst>
          </p:cNvPr>
          <p:cNvSpPr txBox="1"/>
          <p:nvPr/>
        </p:nvSpPr>
        <p:spPr>
          <a:xfrm>
            <a:off x="2899514" y="35478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7D5A6B-9FBB-6A41-A31B-B79484C9B6B6}"/>
              </a:ext>
            </a:extLst>
          </p:cNvPr>
          <p:cNvSpPr txBox="1"/>
          <p:nvPr/>
        </p:nvSpPr>
        <p:spPr>
          <a:xfrm>
            <a:off x="2915417" y="41547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F7AD38-E696-B449-A51F-9D84A3FACD6E}"/>
              </a:ext>
            </a:extLst>
          </p:cNvPr>
          <p:cNvSpPr txBox="1"/>
          <p:nvPr/>
        </p:nvSpPr>
        <p:spPr>
          <a:xfrm>
            <a:off x="2899514" y="47554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591231-74E8-434E-9AC1-425F50DEB5F9}"/>
              </a:ext>
            </a:extLst>
          </p:cNvPr>
          <p:cNvSpPr txBox="1"/>
          <p:nvPr/>
        </p:nvSpPr>
        <p:spPr>
          <a:xfrm>
            <a:off x="2901634" y="54350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E830BD-8469-A94C-80B9-574CEEFC765F}"/>
              </a:ext>
            </a:extLst>
          </p:cNvPr>
          <p:cNvSpPr txBox="1"/>
          <p:nvPr/>
        </p:nvSpPr>
        <p:spPr>
          <a:xfrm>
            <a:off x="2915417" y="6056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64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402666" y="3400774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13778" y="2932288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1/2 = 0.5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94826" y="2932288"/>
            <a:ext cx="126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1/3 = 0.33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A9EED7-CE9A-1D4A-8595-F299B28EF5D9}"/>
              </a:ext>
            </a:extLst>
          </p:cNvPr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38D77D-0D52-4742-8F17-6D4DE4F9BF57}"/>
              </a:ext>
            </a:extLst>
          </p:cNvPr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8E0062-4F36-B94E-AA02-C52CF0759B92}"/>
              </a:ext>
            </a:extLst>
          </p:cNvPr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F3C1CB-D6C4-C142-8DA1-DC11E6AFC757}"/>
              </a:ext>
            </a:extLst>
          </p:cNvPr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9A3BCB-C09C-7240-A0F2-49D8D67716DE}"/>
              </a:ext>
            </a:extLst>
          </p:cNvPr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D8D42B-87AA-4843-A1B4-B2738E596C00}"/>
              </a:ext>
            </a:extLst>
          </p:cNvPr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A703F9A-FD84-9D43-BA79-94E6B598C357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H="1">
            <a:off x="2733216" y="3541888"/>
            <a:ext cx="7737" cy="288393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148274C-44C6-6D47-A2EB-923894D1FFD1}"/>
              </a:ext>
            </a:extLst>
          </p:cNvPr>
          <p:cNvSpPr txBox="1"/>
          <p:nvPr/>
        </p:nvSpPr>
        <p:spPr>
          <a:xfrm>
            <a:off x="2899514" y="35478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EE6C64-7AE8-6244-AFBE-067D8CA9A88D}"/>
              </a:ext>
            </a:extLst>
          </p:cNvPr>
          <p:cNvSpPr txBox="1"/>
          <p:nvPr/>
        </p:nvSpPr>
        <p:spPr>
          <a:xfrm>
            <a:off x="2915417" y="41547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44B222-03E5-D44F-BB73-59962278A377}"/>
              </a:ext>
            </a:extLst>
          </p:cNvPr>
          <p:cNvSpPr txBox="1"/>
          <p:nvPr/>
        </p:nvSpPr>
        <p:spPr>
          <a:xfrm>
            <a:off x="2899514" y="47554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C54E9A-F4B1-7A42-ADDF-B497034315CD}"/>
              </a:ext>
            </a:extLst>
          </p:cNvPr>
          <p:cNvSpPr txBox="1"/>
          <p:nvPr/>
        </p:nvSpPr>
        <p:spPr>
          <a:xfrm>
            <a:off x="2901634" y="54350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079174-9AC8-9142-8AB9-C6C1520EC811}"/>
              </a:ext>
            </a:extLst>
          </p:cNvPr>
          <p:cNvSpPr txBox="1"/>
          <p:nvPr/>
        </p:nvSpPr>
        <p:spPr>
          <a:xfrm>
            <a:off x="2915417" y="6056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040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330582" y="4049887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99361" y="350359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2/3 = 0.67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36853" y="350359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2/3 = 0.67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A605A3-7932-D04C-A7B6-944FDF5B215B}"/>
              </a:ext>
            </a:extLst>
          </p:cNvPr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0A8558-F4C8-C647-B042-5D468249735F}"/>
              </a:ext>
            </a:extLst>
          </p:cNvPr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5ED0ED-EA82-3F4E-A4B2-8781CBDDF540}"/>
              </a:ext>
            </a:extLst>
          </p:cNvPr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A827FC-E9DE-2E4D-8258-60429B85D34D}"/>
              </a:ext>
            </a:extLst>
          </p:cNvPr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8C5BE5-5FFF-8246-8771-A09E9562F6D0}"/>
              </a:ext>
            </a:extLst>
          </p:cNvPr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37C20C-2433-434D-9734-97E2F8C0B801}"/>
              </a:ext>
            </a:extLst>
          </p:cNvPr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856D20-63C5-234E-AC7C-6A1D72E64C1C}"/>
              </a:ext>
            </a:extLst>
          </p:cNvPr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540604-7BA5-D446-AADF-DF2D93F00590}"/>
              </a:ext>
            </a:extLst>
          </p:cNvPr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E5BB6E-107B-6145-A358-34C0A0BBEA62}"/>
              </a:ext>
            </a:extLst>
          </p:cNvPr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6BE47D-394E-F74F-BF3B-4214FC104FC5}"/>
              </a:ext>
            </a:extLst>
          </p:cNvPr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7C5802A-F7F1-4343-A0A9-C510424BE58F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H="1">
            <a:off x="2733216" y="4163156"/>
            <a:ext cx="8244" cy="226266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30B9B1-046B-ED4D-95B7-E8E8D2A196CE}"/>
              </a:ext>
            </a:extLst>
          </p:cNvPr>
          <p:cNvSpPr txBox="1"/>
          <p:nvPr/>
        </p:nvSpPr>
        <p:spPr>
          <a:xfrm>
            <a:off x="2915417" y="41547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4DD335-96AE-C04F-A76F-475802DD5777}"/>
              </a:ext>
            </a:extLst>
          </p:cNvPr>
          <p:cNvSpPr txBox="1"/>
          <p:nvPr/>
        </p:nvSpPr>
        <p:spPr>
          <a:xfrm>
            <a:off x="2899514" y="47554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80CA3A-FBD3-884B-901F-FE0A017A7429}"/>
              </a:ext>
            </a:extLst>
          </p:cNvPr>
          <p:cNvSpPr txBox="1"/>
          <p:nvPr/>
        </p:nvSpPr>
        <p:spPr>
          <a:xfrm>
            <a:off x="2901634" y="54350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EADAD5-E7AA-4647-8D8F-B4A5FE93544E}"/>
              </a:ext>
            </a:extLst>
          </p:cNvPr>
          <p:cNvSpPr txBox="1"/>
          <p:nvPr/>
        </p:nvSpPr>
        <p:spPr>
          <a:xfrm>
            <a:off x="2915417" y="6056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4224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360333" y="2788354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360333" y="3434643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74444" y="4095044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02666" y="4704643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402666" y="5322709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74444" y="5985933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388555" y="6618111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97222" y="2270667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67061" y="2270667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18734" y="2932288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88573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18734" y="3584602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88573" y="3584602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46956" y="4194201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16795" y="4194201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46956" y="4818755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816795" y="4818755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46956" y="5476711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16795" y="5476711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46956" y="6071822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0.5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816795" y="6071822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53134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257300"/>
            <a:ext cx="5283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03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precision-recall curve</a:t>
            </a:r>
          </a:p>
        </p:txBody>
      </p:sp>
      <p:graphicFrame>
        <p:nvGraphicFramePr>
          <p:cNvPr id="4301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768165"/>
              </p:ext>
            </p:extLst>
          </p:nvPr>
        </p:nvGraphicFramePr>
        <p:xfrm>
          <a:off x="1603022" y="1812396"/>
          <a:ext cx="5936785" cy="410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016500" imgH="3467100" progId="Excel.Sheet.8">
                  <p:embed/>
                </p:oleObj>
              </mc:Choice>
              <mc:Fallback>
                <p:oleObj name="Worksheet" r:id="rId2" imgW="5016500" imgH="3467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022" y="1812396"/>
                        <a:ext cx="5936785" cy="4100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413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system is better?</a:t>
            </a:r>
          </a:p>
        </p:txBody>
      </p:sp>
      <p:cxnSp>
        <p:nvCxnSpPr>
          <p:cNvPr id="7" name="Curved Connector 6"/>
          <p:cNvCxnSpPr/>
          <p:nvPr/>
        </p:nvCxnSpPr>
        <p:spPr bwMode="auto">
          <a:xfrm>
            <a:off x="914400" y="3048000"/>
            <a:ext cx="2667000" cy="1981200"/>
          </a:xfrm>
          <a:prstGeom prst="curvedConnector3">
            <a:avLst>
              <a:gd name="adj1" fmla="val 24187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914400" y="2971800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15" name="Curved Connector 14"/>
          <p:cNvCxnSpPr/>
          <p:nvPr/>
        </p:nvCxnSpPr>
        <p:spPr bwMode="auto">
          <a:xfrm>
            <a:off x="5105400" y="3048000"/>
            <a:ext cx="2667000" cy="1981200"/>
          </a:xfrm>
          <a:prstGeom prst="curvedConnector3">
            <a:avLst>
              <a:gd name="adj1" fmla="val 5356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5105400" y="2971800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0200" y="5257800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91200" y="5253335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264352" y="4003105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73352" y="4003105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4000" y="5935722"/>
            <a:ext cx="3359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quantify this?</a:t>
            </a:r>
          </a:p>
        </p:txBody>
      </p:sp>
    </p:spTree>
    <p:extLst>
      <p:ext uri="{BB962C8B-B14F-4D97-AF65-F5344CB8AC3E}">
        <p14:creationId xmlns:p14="http://schemas.microsoft.com/office/powerpoint/2010/main" val="11504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Area under the curve (PR-AUC) is one metric that encapsulates both precision and recall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calculate the precision/recall values for all </a:t>
            </a:r>
            <a:r>
              <a:rPr lang="en-US" dirty="0" err="1"/>
              <a:t>thresholding</a:t>
            </a:r>
            <a:r>
              <a:rPr lang="en-US" dirty="0"/>
              <a:t> of the test set (like we did before)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calculate the area under the curve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also be calculated as the average precision for all the recall points (and many other similar approximations)</a:t>
            </a:r>
          </a:p>
        </p:txBody>
      </p:sp>
    </p:spTree>
    <p:extLst>
      <p:ext uri="{BB962C8B-B14F-4D97-AF65-F5344CB8AC3E}">
        <p14:creationId xmlns:p14="http://schemas.microsoft.com/office/powerpoint/2010/main" val="1392048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curve?</a:t>
            </a:r>
          </a:p>
        </p:txBody>
      </p:sp>
      <p:cxnSp>
        <p:nvCxnSpPr>
          <p:cNvPr id="7" name="Curved Connector 6"/>
          <p:cNvCxnSpPr/>
          <p:nvPr/>
        </p:nvCxnSpPr>
        <p:spPr bwMode="auto">
          <a:xfrm>
            <a:off x="914400" y="3048000"/>
            <a:ext cx="2667000" cy="1981200"/>
          </a:xfrm>
          <a:prstGeom prst="curvedConnector3">
            <a:avLst>
              <a:gd name="adj1" fmla="val 24187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914400" y="2971800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15" name="Curved Connector 14"/>
          <p:cNvCxnSpPr/>
          <p:nvPr/>
        </p:nvCxnSpPr>
        <p:spPr bwMode="auto">
          <a:xfrm>
            <a:off x="5105400" y="3048000"/>
            <a:ext cx="2667000" cy="1981200"/>
          </a:xfrm>
          <a:prstGeom prst="curvedConnector3">
            <a:avLst>
              <a:gd name="adj1" fmla="val 5356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5105400" y="2971800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0200" y="5257800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91200" y="5253335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264352" y="4003105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73352" y="4003105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2830" y="5966387"/>
            <a:ext cx="315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concerns/problems?</a:t>
            </a:r>
          </a:p>
        </p:txBody>
      </p:sp>
    </p:spTree>
    <p:extLst>
      <p:ext uri="{BB962C8B-B14F-4D97-AF65-F5344CB8AC3E}">
        <p14:creationId xmlns:p14="http://schemas.microsoft.com/office/powerpoint/2010/main" val="2832323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curve?</a:t>
            </a:r>
          </a:p>
        </p:txBody>
      </p:sp>
      <p:cxnSp>
        <p:nvCxnSpPr>
          <p:cNvPr id="15" name="Curved Connector 14"/>
          <p:cNvCxnSpPr/>
          <p:nvPr/>
        </p:nvCxnSpPr>
        <p:spPr bwMode="auto">
          <a:xfrm>
            <a:off x="1288078" y="2161822"/>
            <a:ext cx="2667000" cy="1981200"/>
          </a:xfrm>
          <a:prstGeom prst="curvedConnector3">
            <a:avLst>
              <a:gd name="adj1" fmla="val 5356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288078" y="2085622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3878" y="4367157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47030" y="3116927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3878" y="2085622"/>
            <a:ext cx="750977" cy="2209800"/>
          </a:xfrm>
          <a:prstGeom prst="rect">
            <a:avLst/>
          </a:prstGeom>
          <a:solidFill>
            <a:srgbClr val="FFFF00">
              <a:alpha val="26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2455" y="5206999"/>
            <a:ext cx="3217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For real use, often only interested in performance in a particular range</a:t>
            </a:r>
          </a:p>
        </p:txBody>
      </p:sp>
      <p:cxnSp>
        <p:nvCxnSpPr>
          <p:cNvPr id="26" name="Curved Connector 25"/>
          <p:cNvCxnSpPr/>
          <p:nvPr/>
        </p:nvCxnSpPr>
        <p:spPr bwMode="auto">
          <a:xfrm>
            <a:off x="5871367" y="2161822"/>
            <a:ext cx="2667000" cy="1981200"/>
          </a:xfrm>
          <a:prstGeom prst="curvedConnector3">
            <a:avLst>
              <a:gd name="adj1" fmla="val 5356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871367" y="2085622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7167" y="4367157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5030319" y="3116927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48715" y="5206999"/>
            <a:ext cx="3217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Eventually, need to deploy.  How do we decide what threshold to use?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2777" y="3019779"/>
            <a:ext cx="36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105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curve?</a:t>
            </a:r>
          </a:p>
        </p:txBody>
      </p:sp>
      <p:cxnSp>
        <p:nvCxnSpPr>
          <p:cNvPr id="15" name="Curved Connector 14"/>
          <p:cNvCxnSpPr/>
          <p:nvPr/>
        </p:nvCxnSpPr>
        <p:spPr bwMode="auto">
          <a:xfrm>
            <a:off x="1288078" y="2161822"/>
            <a:ext cx="2667000" cy="1981200"/>
          </a:xfrm>
          <a:prstGeom prst="curvedConnector3">
            <a:avLst>
              <a:gd name="adj1" fmla="val 5356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288078" y="2085622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3878" y="4367157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47030" y="3116927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3878" y="2085622"/>
            <a:ext cx="750977" cy="2209800"/>
          </a:xfrm>
          <a:prstGeom prst="rect">
            <a:avLst/>
          </a:prstGeom>
          <a:solidFill>
            <a:srgbClr val="FFFF00">
              <a:alpha val="26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urved Connector 25"/>
          <p:cNvCxnSpPr/>
          <p:nvPr/>
        </p:nvCxnSpPr>
        <p:spPr bwMode="auto">
          <a:xfrm>
            <a:off x="5871367" y="2161822"/>
            <a:ext cx="2667000" cy="1981200"/>
          </a:xfrm>
          <a:prstGeom prst="curvedConnector3">
            <a:avLst>
              <a:gd name="adj1" fmla="val 5356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871367" y="2085622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7167" y="4367157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5030319" y="3116927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2777" y="3019779"/>
            <a:ext cx="36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4635" y="5703332"/>
            <a:ext cx="768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Ideas?  </a:t>
            </a:r>
            <a:r>
              <a:rPr lang="en-US" sz="2400" dirty="0"/>
              <a:t>We’d like a compromise between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530369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 combined measure: </a:t>
            </a:r>
            <a:r>
              <a:rPr lang="en-US" i="1" dirty="0">
                <a:ea typeface="ＭＳ Ｐゴシック" pitchFamily="-111" charset="-128"/>
                <a:cs typeface="ＭＳ Ｐゴシック" pitchFamily="-111" charset="-128"/>
              </a:rPr>
              <a:t>F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1126067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Combined measure that assesses precision/recall tradeoff is </a:t>
            </a:r>
            <a:r>
              <a:rPr lang="en-US" sz="2800" b="1" dirty="0">
                <a:ea typeface="ＭＳ Ｐゴシック" pitchFamily="-111" charset="-128"/>
                <a:cs typeface="ＭＳ Ｐゴシック" pitchFamily="-111" charset="-128"/>
              </a:rPr>
              <a:t>F measure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 (weighted harmonic mean):</a:t>
            </a: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eaLnBrk="1" hangingPunct="1">
              <a:buNone/>
            </a:pPr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84152"/>
              </p:ext>
            </p:extLst>
          </p:nvPr>
        </p:nvGraphicFramePr>
        <p:xfrm>
          <a:off x="1519238" y="2878667"/>
          <a:ext cx="5675312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609480" progId="Equation.3">
                  <p:embed/>
                </p:oleObj>
              </mc:Choice>
              <mc:Fallback>
                <p:oleObj name="Equation" r:id="rId2" imgW="2095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2878667"/>
                        <a:ext cx="5675312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7223" y="4898113"/>
            <a:ext cx="688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 α (or β) is a parameter that trades biases more towards precision or recall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029103"/>
              </p:ext>
            </p:extLst>
          </p:nvPr>
        </p:nvGraphicFramePr>
        <p:xfrm>
          <a:off x="5264150" y="5559776"/>
          <a:ext cx="1789113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431800" progId="Equation.3">
                  <p:embed/>
                </p:oleObj>
              </mc:Choice>
              <mc:Fallback>
                <p:oleObj name="Equation" r:id="rId4" imgW="660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5559776"/>
                        <a:ext cx="1789113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4911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F1-measure</a:t>
            </a:r>
            <a:endParaRPr lang="en-US" i="1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1126067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Most common is α=0.5: equal balance/weighting between precision and recall:</a:t>
            </a: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eaLnBrk="1" hangingPunct="1">
              <a:buNone/>
            </a:pPr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90587"/>
              </p:ext>
            </p:extLst>
          </p:nvPr>
        </p:nvGraphicFramePr>
        <p:xfrm>
          <a:off x="1378127" y="2720624"/>
          <a:ext cx="5675312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609480" progId="Equation.3">
                  <p:embed/>
                </p:oleObj>
              </mc:Choice>
              <mc:Fallback>
                <p:oleObj name="Equation" r:id="rId2" imgW="2095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127" y="2720624"/>
                        <a:ext cx="5675312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480656"/>
              </p:ext>
            </p:extLst>
          </p:nvPr>
        </p:nvGraphicFramePr>
        <p:xfrm>
          <a:off x="2147358" y="4817886"/>
          <a:ext cx="4471988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1000" imgH="571500" progId="Equation.3">
                  <p:embed/>
                </p:oleObj>
              </mc:Choice>
              <mc:Fallback>
                <p:oleObj name="Equation" r:id="rId4" imgW="1651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358" y="4817886"/>
                        <a:ext cx="4471988" cy="154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284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 combined measure: </a:t>
            </a:r>
            <a:r>
              <a:rPr lang="en-US" i="1" dirty="0">
                <a:ea typeface="ＭＳ Ｐゴシック" pitchFamily="-111" charset="-128"/>
                <a:cs typeface="ＭＳ Ｐゴシック" pitchFamily="-111" charset="-128"/>
              </a:rPr>
              <a:t>F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1126067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Combined measure that assesses precision/recall tradeoff is </a:t>
            </a:r>
            <a:r>
              <a:rPr lang="en-US" sz="2800" b="1" dirty="0">
                <a:ea typeface="ＭＳ Ｐゴシック" pitchFamily="-111" charset="-128"/>
                <a:cs typeface="ＭＳ Ｐゴシック" pitchFamily="-111" charset="-128"/>
              </a:rPr>
              <a:t>F measure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 (weighted harmonic mean):</a:t>
            </a: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eaLnBrk="1" hangingPunct="1">
              <a:buNone/>
            </a:pPr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595593"/>
              </p:ext>
            </p:extLst>
          </p:nvPr>
        </p:nvGraphicFramePr>
        <p:xfrm>
          <a:off x="1519238" y="3369735"/>
          <a:ext cx="5675312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609480" progId="Equation.3">
                  <p:embed/>
                </p:oleObj>
              </mc:Choice>
              <mc:Fallback>
                <p:oleObj name="Equation" r:id="rId2" imgW="2095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3369735"/>
                        <a:ext cx="5675312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65778" y="5575278"/>
            <a:ext cx="4753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harmonic mean? 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Why not normal mean (i.e. average)?</a:t>
            </a:r>
          </a:p>
        </p:txBody>
      </p:sp>
    </p:spTree>
    <p:extLst>
      <p:ext uri="{BB962C8B-B14F-4D97-AF65-F5344CB8AC3E}">
        <p14:creationId xmlns:p14="http://schemas.microsoft.com/office/powerpoint/2010/main" val="4182660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ea typeface="ＭＳ Ｐゴシック" pitchFamily="-111" charset="-128"/>
                <a:cs typeface="ＭＳ Ｐゴシック" pitchFamily="-111" charset="-128"/>
              </a:rPr>
              <a:t>F</a:t>
            </a:r>
            <a:r>
              <a:rPr lang="en-US" i="1" baseline="-2500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 and other averages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081999"/>
              </p:ext>
            </p:extLst>
          </p:nvPr>
        </p:nvGraphicFramePr>
        <p:xfrm>
          <a:off x="1692628" y="1714500"/>
          <a:ext cx="5645150" cy="3936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775200" imgH="3327400" progId="Excel.Sheet.8">
                  <p:embed/>
                </p:oleObj>
              </mc:Choice>
              <mc:Fallback>
                <p:oleObj name="Worksheet" r:id="rId2" imgW="4775200" imgH="3327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628" y="1714500"/>
                        <a:ext cx="5645150" cy="3936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5925445"/>
            <a:ext cx="8381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Harmonic mean encourages precision/recall values that are similar!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CA9D40-B8EB-0152-6555-3868EC4854C4}"/>
              </a:ext>
            </a:extLst>
          </p:cNvPr>
          <p:cNvCxnSpPr/>
          <p:nvPr/>
        </p:nvCxnSpPr>
        <p:spPr>
          <a:xfrm flipH="1">
            <a:off x="2364828" y="2869324"/>
            <a:ext cx="3079531" cy="108256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026644-3EEF-9951-C4DA-59C05F74AF2B}"/>
              </a:ext>
            </a:extLst>
          </p:cNvPr>
          <p:cNvCxnSpPr>
            <a:cxnSpLocks/>
          </p:cNvCxnSpPr>
          <p:nvPr/>
        </p:nvCxnSpPr>
        <p:spPr>
          <a:xfrm flipH="1">
            <a:off x="5722883" y="3557753"/>
            <a:ext cx="34158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38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/>
              <a:t>Phishing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12" y="1219200"/>
            <a:ext cx="6536265" cy="54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18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summarized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 is often </a:t>
            </a:r>
            <a:r>
              <a:rPr lang="en-US" b="1" dirty="0"/>
              <a:t>NOT</a:t>
            </a:r>
            <a:r>
              <a:rPr lang="en-US" dirty="0"/>
              <a:t> an appropriate evaluation metric for imbalanced data problems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precision/recall capture different characteristics of our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PR-AUC and F1 can be used as a single metric to compare algorithm variations (and to tune </a:t>
            </a:r>
            <a:r>
              <a:rPr lang="en-US" dirty="0" err="1"/>
              <a:t>hyperparameters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3021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/>
              <a:t>Phishing – imbalanced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12" y="1219200"/>
            <a:ext cx="6536265" cy="54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46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classifiers?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859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precision/recall</a:t>
            </a:r>
            <a:r>
              <a:rPr lang="en-US" dirty="0"/>
              <a:t> capture different characteristics of our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PR-AUC and F1 </a:t>
            </a:r>
            <a:r>
              <a:rPr lang="en-US" dirty="0"/>
              <a:t>can be used as a single metric to compare algorithm variations (and to tune </a:t>
            </a:r>
            <a:r>
              <a:rPr lang="en-US" dirty="0" err="1"/>
              <a:t>hyperparameters</a:t>
            </a:r>
            <a:r>
              <a:rPr lang="en-US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3557" y="5091666"/>
            <a:ext cx="7069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train our classifiers to maximize this (instead of accuracy/error)?</a:t>
            </a:r>
          </a:p>
        </p:txBody>
      </p:sp>
    </p:spTree>
    <p:extLst>
      <p:ext uri="{BB962C8B-B14F-4D97-AF65-F5344CB8AC3E}">
        <p14:creationId xmlns:p14="http://schemas.microsoft.com/office/powerpoint/2010/main" val="1439172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Abstraction: we have a generic binary classifier, how can we use it to solve our new problem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optionally: also output a confidence/score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6133" y="5477554"/>
            <a:ext cx="7309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do some pre-processing/post-processing of our data to allow us to still use our binary classifiers? </a:t>
            </a:r>
          </a:p>
        </p:txBody>
      </p:sp>
    </p:spTree>
    <p:extLst>
      <p:ext uri="{BB962C8B-B14F-4D97-AF65-F5344CB8AC3E}">
        <p14:creationId xmlns:p14="http://schemas.microsoft.com/office/powerpoint/2010/main" val="2423580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subsampling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8221" y="2483556"/>
            <a:ext cx="1312334" cy="3710000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74" y="2624471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3749" y="4660510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91498" y="6208890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23557" y="1654975"/>
            <a:ext cx="4120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new training dataset by: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including all </a:t>
            </a:r>
            <a:r>
              <a:rPr lang="en-US" sz="2000" i="1" dirty="0"/>
              <a:t>k</a:t>
            </a:r>
            <a:r>
              <a:rPr lang="en-US" sz="2000" dirty="0"/>
              <a:t> “positive” examples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randomly picking </a:t>
            </a:r>
            <a:r>
              <a:rPr lang="en-US" sz="2000" i="1" dirty="0"/>
              <a:t>k</a:t>
            </a:r>
            <a:r>
              <a:rPr lang="en-US" sz="2000" dirty="0"/>
              <a:t> “negative” examples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2878668" y="4013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1289" y="3620561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50%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696" y="5828057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28013" y="4660510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25192" y="4629467"/>
            <a:ext cx="1319057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65570" y="5458725"/>
            <a:ext cx="148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pros/cons?</a:t>
            </a:r>
          </a:p>
        </p:txBody>
      </p:sp>
    </p:spTree>
    <p:extLst>
      <p:ext uri="{BB962C8B-B14F-4D97-AF65-F5344CB8AC3E}">
        <p14:creationId xmlns:p14="http://schemas.microsoft.com/office/powerpoint/2010/main" val="409212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Training becomes much more efficient (smaller training set)</a:t>
            </a:r>
          </a:p>
          <a:p>
            <a:pPr lvl="1"/>
            <a:r>
              <a:rPr lang="en-US" dirty="0"/>
              <a:t>For some domains, can work very well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Cons:</a:t>
            </a:r>
          </a:p>
          <a:p>
            <a:pPr marL="822960" lvl="1" indent="-457200"/>
            <a:r>
              <a:rPr lang="en-US" dirty="0"/>
              <a:t>Throwing away </a:t>
            </a:r>
            <a:r>
              <a:rPr lang="en-US" b="1" i="1" dirty="0"/>
              <a:t>a lot</a:t>
            </a:r>
            <a:r>
              <a:rPr lang="en-US" b="1" dirty="0"/>
              <a:t> </a:t>
            </a:r>
            <a:r>
              <a:rPr lang="en-US" dirty="0"/>
              <a:t>of data/information</a:t>
            </a:r>
          </a:p>
        </p:txBody>
      </p:sp>
    </p:spTree>
    <p:extLst>
      <p:ext uri="{BB962C8B-B14F-4D97-AF65-F5344CB8AC3E}">
        <p14:creationId xmlns:p14="http://schemas.microsoft.com/office/powerpoint/2010/main" val="1267168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oversampling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8221" y="2596446"/>
            <a:ext cx="1312334" cy="334311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74" y="2624471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6774" y="4706687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91498" y="5954892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11277" y="1447799"/>
            <a:ext cx="4120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new training data set by: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include all </a:t>
            </a:r>
            <a:r>
              <a:rPr lang="en-US" sz="2000" i="1" dirty="0"/>
              <a:t>m</a:t>
            </a:r>
            <a:r>
              <a:rPr lang="en-US" sz="2000" dirty="0"/>
              <a:t> “negative” examples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include </a:t>
            </a:r>
            <a:r>
              <a:rPr lang="en-US" sz="2000" i="1" dirty="0"/>
              <a:t>m</a:t>
            </a:r>
            <a:r>
              <a:rPr lang="en-US" sz="2000" dirty="0"/>
              <a:t> “positive examples: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repeat each example a fixed number of times, or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sample with replacement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3891845" y="4019011"/>
            <a:ext cx="894553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6774" y="3372680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50%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696" y="5631726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51289" y="6278057"/>
            <a:ext cx="148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pros/cons?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88234" y="1627608"/>
            <a:ext cx="1312334" cy="250694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234" y="4145692"/>
            <a:ext cx="1312334" cy="2506948"/>
          </a:xfrm>
          <a:prstGeom prst="rect">
            <a:avLst/>
          </a:prstGeom>
          <a:solidFill>
            <a:srgbClr val="FF0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Utilizes all training data</a:t>
            </a:r>
          </a:p>
          <a:p>
            <a:pPr lvl="1"/>
            <a:r>
              <a:rPr lang="en-US" dirty="0"/>
              <a:t>Tends to perform well in a broader set of circumstances than subsampling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Cons:</a:t>
            </a:r>
          </a:p>
          <a:p>
            <a:pPr marL="822960" lvl="1" indent="-457200"/>
            <a:r>
              <a:rPr lang="en-US" dirty="0"/>
              <a:t>Computationally expensive to train classifier</a:t>
            </a:r>
          </a:p>
        </p:txBody>
      </p:sp>
    </p:spTree>
    <p:extLst>
      <p:ext uri="{BB962C8B-B14F-4D97-AF65-F5344CB8AC3E}">
        <p14:creationId xmlns:p14="http://schemas.microsoft.com/office/powerpoint/2010/main" val="1910770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2b: weighted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8221" y="2596446"/>
            <a:ext cx="1312334" cy="334311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74" y="2624471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91498" y="5954892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13715" y="2459244"/>
            <a:ext cx="4357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costs/weights to the training set</a:t>
            </a:r>
          </a:p>
          <a:p>
            <a:endParaRPr lang="en-US" sz="2000" dirty="0"/>
          </a:p>
          <a:p>
            <a:r>
              <a:rPr lang="en-US" sz="2000" dirty="0"/>
              <a:t>“negative” examples get weight 1</a:t>
            </a:r>
          </a:p>
          <a:p>
            <a:endParaRPr lang="en-US" sz="2000" dirty="0"/>
          </a:p>
          <a:p>
            <a:r>
              <a:rPr lang="en-US" sz="2000" dirty="0"/>
              <a:t>“positive” examples get a much larger weight</a:t>
            </a:r>
          </a:p>
          <a:p>
            <a:endParaRPr lang="en-US" sz="2000" dirty="0"/>
          </a:p>
          <a:p>
            <a:r>
              <a:rPr lang="en-US" sz="2000" b="1" i="1" dirty="0">
                <a:solidFill>
                  <a:srgbClr val="FF6600"/>
                </a:solidFill>
              </a:rPr>
              <a:t>change learning algorithm to optimize weighted training error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696" y="5631726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78067" y="5735560"/>
            <a:ext cx="148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pros/cons?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0889" y="2215444"/>
            <a:ext cx="132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cost/weights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69682" y="3628999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5447" y="5431671"/>
            <a:ext cx="19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99.997/0.003 =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 33332 </a:t>
            </a:r>
          </a:p>
        </p:txBody>
      </p:sp>
    </p:spTree>
    <p:extLst>
      <p:ext uri="{BB962C8B-B14F-4D97-AF65-F5344CB8AC3E}">
        <p14:creationId xmlns:p14="http://schemas.microsoft.com/office/powerpoint/2010/main" val="42202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00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Achieves the effect of oversampling without the computational cost</a:t>
            </a:r>
          </a:p>
          <a:p>
            <a:pPr lvl="1"/>
            <a:r>
              <a:rPr lang="en-US" dirty="0"/>
              <a:t>Utilizes all of the training data</a:t>
            </a:r>
          </a:p>
          <a:p>
            <a:pPr lvl="1"/>
            <a:r>
              <a:rPr lang="en-US" dirty="0"/>
              <a:t>Tends to perform well in a broader set circumstances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Cons:</a:t>
            </a:r>
          </a:p>
          <a:p>
            <a:pPr marL="822960" lvl="1" indent="-457200"/>
            <a:r>
              <a:rPr lang="en-US" dirty="0"/>
              <a:t>Requires a classifier that can deal with weights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4334" y="5851056"/>
            <a:ext cx="785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Of our three classifiers, can all be modified to handle weights?</a:t>
            </a:r>
          </a:p>
        </p:txBody>
      </p:sp>
    </p:spTree>
    <p:extLst>
      <p:ext uri="{BB962C8B-B14F-4D97-AF65-F5344CB8AC3E}">
        <p14:creationId xmlns:p14="http://schemas.microsoft.com/office/powerpoint/2010/main" val="9754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for 1 hour, Google collects 1M e-mails randomly</a:t>
            </a:r>
          </a:p>
          <a:p>
            <a:pPr marL="514350" indent="-514350">
              <a:buAutoNum type="arabicPeriod"/>
            </a:pPr>
            <a:r>
              <a:rPr lang="en-US" dirty="0"/>
              <a:t>they pay people to label them as “phishing” or “not-phishing”</a:t>
            </a:r>
          </a:p>
          <a:p>
            <a:pPr marL="514350" indent="-514350">
              <a:buAutoNum type="arabicPeriod"/>
            </a:pPr>
            <a:r>
              <a:rPr lang="en-US" dirty="0"/>
              <a:t>they give the data to you to learn to classify </a:t>
            </a:r>
            <a:br>
              <a:rPr lang="en-US" dirty="0"/>
            </a:br>
            <a:r>
              <a:rPr lang="en-US" dirty="0"/>
              <a:t>e-mails as phishing or not</a:t>
            </a:r>
          </a:p>
          <a:p>
            <a:pPr marL="514350" indent="-514350">
              <a:buAutoNum type="arabicPeriod"/>
            </a:pPr>
            <a:r>
              <a:rPr lang="en-US" dirty="0"/>
              <a:t>you, having taken ML, try out a few of your favorite classifiers</a:t>
            </a:r>
          </a:p>
          <a:p>
            <a:pPr marL="514350" indent="-514350">
              <a:buAutoNum type="arabicPeriod"/>
            </a:pPr>
            <a:r>
              <a:rPr lang="en-US" dirty="0"/>
              <a:t>you achieve an accuracy of 99.997%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6179445"/>
            <a:ext cx="3370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Should you be happy?</a:t>
            </a:r>
          </a:p>
        </p:txBody>
      </p:sp>
    </p:spTree>
    <p:extLst>
      <p:ext uri="{BB962C8B-B14F-4D97-AF65-F5344CB8AC3E}">
        <p14:creationId xmlns:p14="http://schemas.microsoft.com/office/powerpoint/2010/main" val="22540580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decision trees with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7556" y="1600200"/>
            <a:ext cx="8748888" cy="196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Otherwise: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sz="2400" dirty="0"/>
              <a:t>pick the feature with the highest score, partition the data based on that data value and call recursively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890" y="4387333"/>
            <a:ext cx="825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used the </a:t>
            </a:r>
            <a:r>
              <a:rPr lang="en-US" sz="2400" dirty="0">
                <a:solidFill>
                  <a:srgbClr val="FF6600"/>
                </a:solidFill>
              </a:rPr>
              <a:t>training error </a:t>
            </a:r>
            <a:r>
              <a:rPr lang="en-US" sz="2400" dirty="0"/>
              <a:t>to decide on which feature to choose: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use the </a:t>
            </a:r>
            <a:r>
              <a:rPr lang="en-US" sz="2400" i="1" dirty="0">
                <a:solidFill>
                  <a:srgbClr val="FF6600"/>
                </a:solidFill>
              </a:rPr>
              <a:t>weighted</a:t>
            </a:r>
            <a:r>
              <a:rPr lang="en-US" sz="2400" dirty="0">
                <a:solidFill>
                  <a:srgbClr val="FF6600"/>
                </a:solidFill>
              </a:rPr>
              <a:t> training error</a:t>
            </a:r>
          </a:p>
          <a:p>
            <a:endParaRPr lang="en-US" sz="2400" dirty="0"/>
          </a:p>
          <a:p>
            <a:r>
              <a:rPr lang="en-US" sz="2400" dirty="0"/>
              <a:t>In general, any time we do a count, use the weighted count (e.</a:t>
            </a:r>
            <a:r>
              <a:rPr lang="en-US" sz="2400"/>
              <a:t>g., </a:t>
            </a:r>
            <a:r>
              <a:rPr lang="en-US" sz="2400" dirty="0"/>
              <a:t>in calculating the majority label at a leaf)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66890" y="3570111"/>
            <a:ext cx="85795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98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11" y="228600"/>
            <a:ext cx="8370937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Idea 3: optimize a different error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 classifiers that try and optimize F1 measure or AUC or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or, come up with another learning algorithm designed specifically for imbalanced problems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pros/cons?</a:t>
            </a:r>
          </a:p>
        </p:txBody>
      </p:sp>
    </p:spTree>
    <p:extLst>
      <p:ext uri="{BB962C8B-B14F-4D97-AF65-F5344CB8AC3E}">
        <p14:creationId xmlns:p14="http://schemas.microsoft.com/office/powerpoint/2010/main" val="19456172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11" y="228600"/>
            <a:ext cx="8370937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Idea 3: optimize a different error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896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Train classifiers that try and optimize F1 measure or AUC or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Challenge: not all classifiers are amenable to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or, come up with another learning algorithm designed specifically for imbalanced problems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Don’t want to reinvent the wheel!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That said, there are a number of approaches that have been developed to specifically handle imbalanced problems</a:t>
            </a:r>
          </a:p>
        </p:txBody>
      </p:sp>
    </p:spTree>
    <p:extLst>
      <p:ext uri="{BB962C8B-B14F-4D97-AF65-F5344CB8AC3E}">
        <p14:creationId xmlns:p14="http://schemas.microsoft.com/office/powerpoint/2010/main" val="110855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8221" y="1905001"/>
            <a:ext cx="1312334" cy="4288556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74" y="2342443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141" y="5870391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4556" y="2173112"/>
            <a:ext cx="5901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phishing problem is what is called an </a:t>
            </a:r>
            <a:r>
              <a:rPr lang="en-US" sz="2400" b="1" dirty="0">
                <a:solidFill>
                  <a:srgbClr val="FF6600"/>
                </a:solidFill>
              </a:rPr>
              <a:t>imbalanced data</a:t>
            </a:r>
            <a:r>
              <a:rPr lang="en-US" sz="2400" dirty="0"/>
              <a:t> problem</a:t>
            </a:r>
          </a:p>
          <a:p>
            <a:endParaRPr lang="en-US" sz="2400" dirty="0"/>
          </a:p>
          <a:p>
            <a:r>
              <a:rPr lang="en-US" sz="2400" dirty="0"/>
              <a:t>There is a large discrepancy between the number of examples with each class label</a:t>
            </a:r>
          </a:p>
          <a:p>
            <a:endParaRPr lang="en-US" sz="2400" dirty="0"/>
          </a:p>
          <a:p>
            <a:r>
              <a:rPr lang="en-US" sz="2400" dirty="0"/>
              <a:t>e.g. for 1M examples only ~30 would be phishing e-mails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288" y="5731891"/>
            <a:ext cx="583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probably going on with our classifier?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91498" y="6208890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77470" y="3211331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377723" y="298555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7" name="Group 37"/>
          <p:cNvGrpSpPr/>
          <p:nvPr/>
        </p:nvGrpSpPr>
        <p:grpSpPr>
          <a:xfrm>
            <a:off x="2962429" y="2632776"/>
            <a:ext cx="1432277" cy="1371600"/>
            <a:chOff x="7330723" y="3505200"/>
            <a:chExt cx="1432277" cy="13716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30723" y="3627846"/>
              <a:ext cx="14322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always predict </a:t>
              </a:r>
              <a:br>
                <a:rPr lang="en-US" sz="2000" dirty="0"/>
              </a:br>
              <a:r>
                <a:rPr lang="en-US" sz="2000" dirty="0"/>
                <a:t>not-phishing</a:t>
              </a:r>
            </a:p>
          </p:txBody>
        </p:sp>
      </p:grpSp>
      <p:sp>
        <p:nvSpPr>
          <p:cNvPr id="10" name="Right Arrow 9"/>
          <p:cNvSpPr/>
          <p:nvPr/>
        </p:nvSpPr>
        <p:spPr bwMode="auto">
          <a:xfrm>
            <a:off x="4731456" y="298555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6900" y="3119377"/>
            <a:ext cx="2528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99.997% accuracy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890" y="5273006"/>
            <a:ext cx="434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does the classifier learn this?</a:t>
            </a:r>
          </a:p>
        </p:txBody>
      </p:sp>
    </p:spTree>
    <p:extLst>
      <p:ext uri="{BB962C8B-B14F-4D97-AF65-F5344CB8AC3E}">
        <p14:creationId xmlns:p14="http://schemas.microsoft.com/office/powerpoint/2010/main" val="41077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4556" y="1591733"/>
            <a:ext cx="8441492" cy="4495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Many classifiers are designed to optimize error/accuracy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tends to bias performance towards the majority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660066"/>
                </a:solidFill>
              </a:rPr>
              <a:t>Anytime</a:t>
            </a:r>
            <a:r>
              <a:rPr lang="en-US" dirty="0"/>
              <a:t> there is an imbalance in the data this can happen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It is particularly pronounced, though, when the imbalance is more pronounced</a:t>
            </a:r>
          </a:p>
        </p:txBody>
      </p:sp>
    </p:spTree>
    <p:extLst>
      <p:ext uri="{BB962C8B-B14F-4D97-AF65-F5344CB8AC3E}">
        <p14:creationId xmlns:p14="http://schemas.microsoft.com/office/powerpoint/2010/main" val="345725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problem domains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5981" y="2977446"/>
            <a:ext cx="7303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Besides phishing (and spam) what are some other imbalanced problems domains?</a:t>
            </a:r>
          </a:p>
        </p:txBody>
      </p:sp>
    </p:spTree>
    <p:extLst>
      <p:ext uri="{BB962C8B-B14F-4D97-AF65-F5344CB8AC3E}">
        <p14:creationId xmlns:p14="http://schemas.microsoft.com/office/powerpoint/2010/main" val="931503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8891</TotalTime>
  <Words>2094</Words>
  <Application>Microsoft Macintosh PowerPoint</Application>
  <PresentationFormat>On-screen Show (4:3)</PresentationFormat>
  <Paragraphs>674</Paragraphs>
  <Slides>52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ＭＳ Ｐゴシック</vt:lpstr>
      <vt:lpstr>Arial</vt:lpstr>
      <vt:lpstr>Calibri</vt:lpstr>
      <vt:lpstr>Lucida Sans</vt:lpstr>
      <vt:lpstr>Tw Cen MT</vt:lpstr>
      <vt:lpstr>Wingdings</vt:lpstr>
      <vt:lpstr>Wingdings 2</vt:lpstr>
      <vt:lpstr>Median</vt:lpstr>
      <vt:lpstr>Equation</vt:lpstr>
      <vt:lpstr>Worksheet</vt:lpstr>
      <vt:lpstr>imbalanced data</vt:lpstr>
      <vt:lpstr>Admin</vt:lpstr>
      <vt:lpstr>PowerPoint Presentation</vt:lpstr>
      <vt:lpstr>Phishing</vt:lpstr>
      <vt:lpstr>Setup</vt:lpstr>
      <vt:lpstr>Imbalanced data</vt:lpstr>
      <vt:lpstr>Imbalanced data</vt:lpstr>
      <vt:lpstr>Imbalanced data</vt:lpstr>
      <vt:lpstr>Imbalanced problem domains</vt:lpstr>
      <vt:lpstr>Imbalanced problem domains</vt:lpstr>
      <vt:lpstr>Imbalanced data: current classifiers</vt:lpstr>
      <vt:lpstr>Imbalanced data: current classifiers</vt:lpstr>
      <vt:lpstr>Part of the problem: evaluation</vt:lpstr>
      <vt:lpstr>“identification” tasks</vt:lpstr>
      <vt:lpstr>“identification” tasks</vt:lpstr>
      <vt:lpstr>“identification” tasks</vt:lpstr>
      <vt:lpstr>precision and recall</vt:lpstr>
      <vt:lpstr>precision and recall</vt:lpstr>
      <vt:lpstr>precision and recall</vt:lpstr>
      <vt:lpstr>Maximizing precision</vt:lpstr>
      <vt:lpstr>Maximizing recall</vt:lpstr>
      <vt:lpstr>precision vs. recall</vt:lpstr>
      <vt:lpstr>precision/recall tradeoff</vt:lpstr>
      <vt:lpstr>precision/recall tradeoff</vt:lpstr>
      <vt:lpstr>precision/recall tradeoff</vt:lpstr>
      <vt:lpstr>precision/recall tradeoff</vt:lpstr>
      <vt:lpstr>precision/recall tradeoff</vt:lpstr>
      <vt:lpstr>precision/recall tradeoff</vt:lpstr>
      <vt:lpstr>precision/recall tradeoff</vt:lpstr>
      <vt:lpstr>precision-recall curve</vt:lpstr>
      <vt:lpstr>Which is system is better?</vt:lpstr>
      <vt:lpstr>Area under the curve</vt:lpstr>
      <vt:lpstr>Area under the curve?</vt:lpstr>
      <vt:lpstr>Area under the curve?</vt:lpstr>
      <vt:lpstr>Area under the curve?</vt:lpstr>
      <vt:lpstr>A combined measure: F</vt:lpstr>
      <vt:lpstr>F1-measure</vt:lpstr>
      <vt:lpstr>A combined measure: F</vt:lpstr>
      <vt:lpstr>F1 and other averages</vt:lpstr>
      <vt:lpstr>Evaluation summarized</vt:lpstr>
      <vt:lpstr>Phishing – imbalanced data</vt:lpstr>
      <vt:lpstr>Training classifiers?</vt:lpstr>
      <vt:lpstr>Black box approach</vt:lpstr>
      <vt:lpstr>Idea 1: subsampling</vt:lpstr>
      <vt:lpstr>Subsampling</vt:lpstr>
      <vt:lpstr>Idea 2: oversampling</vt:lpstr>
      <vt:lpstr>oversampling</vt:lpstr>
      <vt:lpstr>Idea 2b: weighted examples</vt:lpstr>
      <vt:lpstr>weighted examples </vt:lpstr>
      <vt:lpstr>Building decision trees with weights</vt:lpstr>
      <vt:lpstr>Idea 3: optimize a different error metric</vt:lpstr>
      <vt:lpstr>Idea 3: optimize a different error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1445</cp:revision>
  <cp:lastPrinted>2022-02-08T19:09:55Z</cp:lastPrinted>
  <dcterms:created xsi:type="dcterms:W3CDTF">2013-09-08T20:10:23Z</dcterms:created>
  <dcterms:modified xsi:type="dcterms:W3CDTF">2023-12-12T22:12:13Z</dcterms:modified>
</cp:coreProperties>
</file>