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8" r:id="rId3"/>
    <p:sldId id="272" r:id="rId4"/>
    <p:sldId id="273" r:id="rId5"/>
    <p:sldId id="275" r:id="rId6"/>
    <p:sldId id="276" r:id="rId7"/>
    <p:sldId id="277" r:id="rId8"/>
    <p:sldId id="274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1F-8F4F-B31A-E4AD27115CA7}"/>
            </c:ext>
          </c:extLst>
        </c:ser>
        <c:ser>
          <c:idx val="1"/>
          <c:order val="1"/>
          <c:spPr>
            <a:ln w="47625">
              <a:noFill/>
            </a:ln>
          </c:spP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1F-8F4F-B31A-E4AD27115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628984"/>
        <c:axId val="-2126162024"/>
      </c:scatterChart>
      <c:valAx>
        <c:axId val="-2066628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6162024"/>
        <c:crosses val="autoZero"/>
        <c:crossBetween val="midCat"/>
      </c:valAx>
      <c:valAx>
        <c:axId val="-2126162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628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4041-A7F6-7E43-8A7F-B321E8650533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5E655-FE6F-6241-8EC2-708A9509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2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could try and do precision/recall for each class, but there</a:t>
            </a:r>
            <a:r>
              <a:rPr lang="en-US" baseline="0" dirty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</a:t>
            </a:r>
            <a:r>
              <a:rPr lang="en-US" baseline="0" dirty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12/12/23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18.png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image" Target="../media/image11.wmf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Beyond 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</a:t>
            </a:r>
            <a:r>
              <a:rPr lang="en-US"/>
              <a:t>– Fall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One vs. all (OVA)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for each label </a:t>
            </a:r>
            <a:r>
              <a:rPr lang="en-US" sz="2400" i="1" dirty="0"/>
              <a:t>L</a:t>
            </a:r>
            <a:r>
              <a:rPr lang="en-US" sz="2400" dirty="0"/>
              <a:t>, pose as a binary problem</a:t>
            </a:r>
          </a:p>
          <a:p>
            <a:pPr lvl="1"/>
            <a:r>
              <a:rPr lang="en-US" sz="2000" dirty="0"/>
              <a:t>all examples with label </a:t>
            </a:r>
            <a:r>
              <a:rPr lang="en-US" sz="2000" i="1" dirty="0"/>
              <a:t>L</a:t>
            </a:r>
            <a:r>
              <a:rPr lang="en-US" sz="2000" dirty="0"/>
              <a:t> are positive</a:t>
            </a:r>
          </a:p>
          <a:p>
            <a:pPr lvl="1"/>
            <a:r>
              <a:rPr lang="en-US" sz="2000" dirty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apple vs. not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orange vs. not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banana vs. not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0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6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8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0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0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banana </a:t>
            </a:r>
            <a:r>
              <a:rPr lang="en-US" i="1" dirty="0">
                <a:solidFill>
                  <a:srgbClr val="FF6600"/>
                </a:solidFill>
              </a:rPr>
              <a:t>OR</a:t>
            </a:r>
            <a:r>
              <a:rPr lang="en-US" dirty="0">
                <a:solidFill>
                  <a:srgbClr val="FF6600"/>
                </a:solidFill>
              </a:rPr>
              <a:t> pineapple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none?</a:t>
            </a:r>
          </a:p>
        </p:txBody>
      </p:sp>
    </p:spTree>
    <p:extLst>
      <p:ext uri="{BB962C8B-B14F-4D97-AF65-F5344CB8AC3E}">
        <p14:creationId xmlns:p14="http://schemas.microsoft.com/office/powerpoint/2010/main" val="93116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66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confident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4152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4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2 graded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BANANA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PINEAPPLE</a:t>
            </a:r>
          </a:p>
        </p:txBody>
      </p:sp>
    </p:spTree>
    <p:extLst>
      <p:ext uri="{BB962C8B-B14F-4D97-AF65-F5344CB8AC3E}">
        <p14:creationId xmlns:p14="http://schemas.microsoft.com/office/powerpoint/2010/main" val="63651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calculate this for the perceptron?</a:t>
            </a:r>
          </a:p>
        </p:txBody>
      </p:sp>
    </p:spTree>
    <p:extLst>
      <p:ext uri="{BB962C8B-B14F-4D97-AF65-F5344CB8AC3E}">
        <p14:creationId xmlns:p14="http://schemas.microsoft.com/office/powerpoint/2010/main" val="268669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72173"/>
              </p:ext>
            </p:extLst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Distance from the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9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All vs. all (AVA)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</a:t>
            </a:r>
          </a:p>
          <a:p>
            <a:pPr marL="0" indent="0">
              <a:buNone/>
            </a:pPr>
            <a:r>
              <a:rPr lang="en-US" sz="2400" dirty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1 to number of labels:</a:t>
            </a:r>
            <a:endParaRPr lang="en-US" sz="2400" i="1" dirty="0"/>
          </a:p>
          <a:p>
            <a:pPr marL="320040" lvl="1" indent="0">
              <a:buNone/>
            </a:pPr>
            <a:r>
              <a:rPr lang="en-US" sz="2400" dirty="0"/>
              <a:t>for </a:t>
            </a:r>
            <a:r>
              <a:rPr lang="en-US" sz="2400" i="1" dirty="0"/>
              <a:t>k</a:t>
            </a:r>
            <a:r>
              <a:rPr lang="en-US" sz="2400" dirty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/>
              <a:t>  train a classifier to distinguish between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and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     - create a dataset with all examples </a:t>
            </a:r>
            <a:r>
              <a:rPr lang="en-US" sz="2400" i="1" dirty="0"/>
              <a:t>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labeled positive      	 and all examples 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 labeled negative</a:t>
            </a:r>
          </a:p>
          <a:p>
            <a:pPr marL="320040" lvl="1" indent="0">
              <a:buNone/>
            </a:pPr>
            <a:r>
              <a:rPr lang="en-US" sz="2400" dirty="0"/>
              <a:t> 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243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training visualized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</p:spTree>
    <p:extLst>
      <p:ext uri="{BB962C8B-B14F-4D97-AF65-F5344CB8AC3E}">
        <p14:creationId xmlns:p14="http://schemas.microsoft.com/office/powerpoint/2010/main" val="75863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class?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7BED2-10AD-B74D-9D74-6ABBEEA5E9A4}"/>
              </a:ext>
            </a:extLst>
          </p:cNvPr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7B9B7-B4FE-B64B-A9AA-2FB2BD4F9810}"/>
              </a:ext>
            </a:extLst>
          </p:cNvPr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0C7C5B-CDCB-4647-AAE3-582BF57C119E}"/>
              </a:ext>
            </a:extLst>
          </p:cNvPr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01793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general?</a:t>
            </a:r>
          </a:p>
        </p:txBody>
      </p:sp>
    </p:spTree>
    <p:extLst>
      <p:ext uri="{BB962C8B-B14F-4D97-AF65-F5344CB8AC3E}">
        <p14:creationId xmlns:p14="http://schemas.microsoft.com/office/powerpoint/2010/main" val="7833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classify example e, classify with each classifier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/>
              <a:t>Take a majority vote</a:t>
            </a:r>
          </a:p>
          <a:p>
            <a:pPr>
              <a:buFontTx/>
              <a:buChar char="-"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this 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>
                <a:solidFill>
                  <a:srgbClr val="3366FF"/>
                </a:solidFill>
              </a:rPr>
              <a:t>y </a:t>
            </a:r>
            <a:r>
              <a:rPr lang="en-US" i="1" dirty="0">
                <a:solidFill>
                  <a:srgbClr val="3366FF"/>
                </a:solidFill>
              </a:rPr>
              <a:t>= prediction </a:t>
            </a:r>
            <a:r>
              <a:rPr lang="en-US" i="1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 is positive, classifier thought it was of type j:</a:t>
            </a:r>
          </a:p>
          <a:p>
            <a:r>
              <a:rPr lang="en-US" sz="2400" dirty="0"/>
              <a:t>  - raise the score for j</a:t>
            </a:r>
          </a:p>
          <a:p>
            <a:r>
              <a:rPr lang="en-US" sz="2400" dirty="0"/>
              <a:t>  - lower the score for k</a:t>
            </a:r>
          </a:p>
          <a:p>
            <a:endParaRPr lang="en-US" sz="2400" dirty="0"/>
          </a:p>
          <a:p>
            <a:r>
              <a:rPr lang="en-US" sz="2400" dirty="0"/>
              <a:t>if y is negative, classifier thought it was of type k:</a:t>
            </a:r>
          </a:p>
          <a:p>
            <a:r>
              <a:rPr lang="en-US" sz="2400" dirty="0"/>
              <a:t>  - lower the score for j</a:t>
            </a:r>
          </a:p>
          <a:p>
            <a:r>
              <a:rPr lang="en-US" sz="2400" dirty="0"/>
              <a:t>  - raise the score for k</a:t>
            </a:r>
          </a:p>
        </p:txBody>
      </p:sp>
    </p:spTree>
    <p:extLst>
      <p:ext uri="{BB962C8B-B14F-4D97-AF65-F5344CB8AC3E}">
        <p14:creationId xmlns:p14="http://schemas.microsoft.com/office/powerpoint/2010/main" val="237958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>
                <a:solidFill>
                  <a:srgbClr val="FF0000"/>
                </a:solidFill>
              </a:rPr>
              <a:t>ε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/>
              <a:t>Rather than just two labels, now have 3 or more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examples?</a:t>
            </a:r>
          </a:p>
        </p:txBody>
      </p:sp>
    </p:spTree>
    <p:extLst>
      <p:ext uri="{BB962C8B-B14F-4D97-AF65-F5344CB8AC3E}">
        <p14:creationId xmlns:p14="http://schemas.microsoft.com/office/powerpoint/2010/main" val="29702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Train time:</a:t>
            </a:r>
          </a:p>
          <a:p>
            <a:pPr marL="0" indent="0">
              <a:buNone/>
            </a:pPr>
            <a:r>
              <a:rPr lang="en-US" dirty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time:</a:t>
            </a:r>
          </a:p>
          <a:p>
            <a:pPr marL="0" indent="0">
              <a:buNone/>
            </a:pPr>
            <a:r>
              <a:rPr lang="en-US" dirty="0"/>
              <a:t>AVA has more classifiers, so often it is slower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/>
              <a:t>- Theoretically:</a:t>
            </a:r>
          </a:p>
          <a:p>
            <a:pPr marL="0" indent="0">
              <a:buNone/>
            </a:pPr>
            <a:r>
              <a:rPr lang="en-US" dirty="0"/>
              <a:t>-- OVA: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r>
              <a:rPr lang="en-US" dirty="0"/>
              <a:t>-- AVA: 2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8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3: Divide and conquer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 vs. AVA?</a:t>
            </a:r>
          </a:p>
        </p:txBody>
      </p:sp>
    </p:spTree>
    <p:extLst>
      <p:ext uri="{BB962C8B-B14F-4D97-AF65-F5344CB8AC3E}">
        <p14:creationId xmlns:p14="http://schemas.microsoft.com/office/powerpoint/2010/main" val="34004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Otherwise, use a classifier that allows for multiple labels:</a:t>
            </a:r>
          </a:p>
          <a:p>
            <a:pPr lvl="1"/>
            <a:r>
              <a:rPr lang="en-US" dirty="0"/>
              <a:t>DT and k-NN work reasonably well</a:t>
            </a:r>
          </a:p>
          <a:p>
            <a:pPr lvl="1"/>
            <a:r>
              <a:rPr lang="en-US" dirty="0"/>
              <a:t>We’ll see a few more in the coming weeks that will often work better</a:t>
            </a:r>
          </a:p>
        </p:txBody>
      </p:sp>
    </p:spTree>
    <p:extLst>
      <p:ext uri="{BB962C8B-B14F-4D97-AF65-F5344CB8AC3E}">
        <p14:creationId xmlns:p14="http://schemas.microsoft.com/office/powerpoint/2010/main" val="752941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evaluate?</a:t>
            </a:r>
          </a:p>
        </p:txBody>
      </p:sp>
    </p:spTree>
    <p:extLst>
      <p:ext uri="{BB962C8B-B14F-4D97-AF65-F5344CB8AC3E}">
        <p14:creationId xmlns:p14="http://schemas.microsoft.com/office/powerpoint/2010/main" val="1719672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Accuracy: 4/6</a:t>
            </a:r>
          </a:p>
        </p:txBody>
      </p:sp>
    </p:spTree>
    <p:extLst>
      <p:ext uri="{BB962C8B-B14F-4D97-AF65-F5344CB8AC3E}">
        <p14:creationId xmlns:p14="http://schemas.microsoft.com/office/powerpoint/2010/main" val="1583797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Multiclass evaluation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Data imbalance!</a:t>
            </a:r>
          </a:p>
        </p:txBody>
      </p:sp>
    </p:spTree>
    <p:extLst>
      <p:ext uri="{BB962C8B-B14F-4D97-AF65-F5344CB8AC3E}">
        <p14:creationId xmlns:p14="http://schemas.microsoft.com/office/powerpoint/2010/main" val="13592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 include it?</a:t>
            </a:r>
          </a:p>
        </p:txBody>
      </p:sp>
    </p:spTree>
    <p:extLst>
      <p:ext uri="{BB962C8B-B14F-4D97-AF65-F5344CB8AC3E}">
        <p14:creationId xmlns:p14="http://schemas.microsoft.com/office/powerpoint/2010/main" val="17516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Allows another dimension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2006035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calculate evaluation score (e.g. accuracy) for each label, then average over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4778" y="5359917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9733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00FF"/>
                </a:solidFill>
              </a:rPr>
              <a:t>4/6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000" dirty="0"/>
              <a:t>apple = 1/2</a:t>
            </a:r>
          </a:p>
          <a:p>
            <a:pPr marL="0" indent="0">
              <a:buNone/>
            </a:pPr>
            <a:r>
              <a:rPr lang="en-US" sz="2000" dirty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 banana = 1/2</a:t>
            </a:r>
          </a:p>
          <a:p>
            <a:pPr marL="0" indent="0">
              <a:buNone/>
            </a:pPr>
            <a:r>
              <a:rPr lang="en-US" sz="2000" dirty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 total = (1/2 + 1 + 1/2 + 1)/4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00FF"/>
                </a:solidFill>
              </a:rPr>
              <a:t>3/4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5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recognition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handwriting recognition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most real-world applications tend to be multiclass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autonomous vehicles</a:t>
            </a:r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39160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67497"/>
              </p:ext>
            </p:extLst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entry </a:t>
            </a:r>
            <a:r>
              <a:rPr lang="en-US" sz="2400" i="1" dirty="0">
                <a:latin typeface="Arial"/>
                <a:cs typeface="Arial"/>
              </a:rPr>
              <a:t>(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i="1" dirty="0">
                <a:latin typeface="Arial"/>
                <a:cs typeface="Arial"/>
              </a:rPr>
              <a:t>, j)</a:t>
            </a:r>
            <a:r>
              <a:rPr lang="en-US" sz="2400" dirty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 that were predicted to have label </a:t>
            </a:r>
            <a:r>
              <a:rPr lang="en-US" sz="2400" i="1" dirty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320744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8555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difference in these labels/categories?</a:t>
            </a:r>
          </a:p>
        </p:txBody>
      </p:sp>
    </p:spTree>
    <p:extLst>
      <p:ext uri="{BB962C8B-B14F-4D97-AF65-F5344CB8AC3E}">
        <p14:creationId xmlns:p14="http://schemas.microsoft.com/office/powerpoint/2010/main" val="124120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52737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vs. </a:t>
            </a:r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Multilabel</a:t>
            </a:r>
            <a:r>
              <a:rPr lang="en-US" dirty="0"/>
              <a:t>: each example has </a:t>
            </a:r>
            <a:r>
              <a:rPr lang="en-US" b="1" i="1" dirty="0"/>
              <a:t>zero or more</a:t>
            </a:r>
            <a:r>
              <a:rPr lang="en-US" dirty="0"/>
              <a:t> labels.  Also called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Multilabel</a:t>
            </a:r>
            <a:r>
              <a:rPr lang="en-US" sz="2400" dirty="0">
                <a:solidFill>
                  <a:srgbClr val="FF0000"/>
                </a:solidFill>
              </a:rPr>
              <a:t>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1187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topics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Labeling people in a picture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8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vital</a:t>
            </a:r>
          </a:p>
        </p:txBody>
      </p:sp>
    </p:spTree>
    <p:extLst>
      <p:ext uri="{BB962C8B-B14F-4D97-AF65-F5344CB8AC3E}">
        <p14:creationId xmlns:p14="http://schemas.microsoft.com/office/powerpoint/2010/main" val="1489657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1113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crucial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86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acquired</a:t>
            </a:r>
          </a:p>
        </p:txBody>
      </p:sp>
    </p:spTree>
    <p:extLst>
      <p:ext uri="{BB962C8B-B14F-4D97-AF65-F5344CB8AC3E}">
        <p14:creationId xmlns:p14="http://schemas.microsoft.com/office/powerpoint/2010/main" val="2431356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7499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 hold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Multiclass: current classifiers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With small modifications?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2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687" y="1576007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43" y="2144889"/>
            <a:ext cx="1204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important</a:t>
            </a:r>
          </a:p>
          <a:p>
            <a:pPr fontAlgn="t"/>
            <a:r>
              <a:rPr lang="en-US" dirty="0"/>
              <a:t>necessary</a:t>
            </a:r>
          </a:p>
          <a:p>
            <a:pPr fontAlgn="t"/>
            <a:r>
              <a:rPr lang="en-US" dirty="0"/>
              <a:t>essential</a:t>
            </a:r>
          </a:p>
          <a:p>
            <a:pPr fontAlgn="t"/>
            <a:r>
              <a:rPr lang="en-US" dirty="0"/>
              <a:t>needed</a:t>
            </a:r>
          </a:p>
          <a:p>
            <a:pPr fontAlgn="t"/>
            <a:r>
              <a:rPr lang="en-US" dirty="0"/>
              <a:t>critical</a:t>
            </a:r>
          </a:p>
          <a:p>
            <a:pPr fontAlgn="t"/>
            <a:r>
              <a:rPr lang="en-US" dirty="0"/>
              <a:t>crucial</a:t>
            </a:r>
          </a:p>
          <a:p>
            <a:r>
              <a:rPr lang="en-US" dirty="0"/>
              <a:t>mandatory</a:t>
            </a:r>
          </a:p>
          <a:p>
            <a:pPr fontAlgn="t"/>
            <a:r>
              <a:rPr lang="en-US" dirty="0"/>
              <a:t>required</a:t>
            </a:r>
          </a:p>
          <a:p>
            <a:pPr fontAlgn="t"/>
            <a:r>
              <a:rPr lang="en-US" dirty="0"/>
              <a:t>vital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40" y="2144889"/>
            <a:ext cx="121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gotten</a:t>
            </a:r>
          </a:p>
          <a:p>
            <a:pPr fontAlgn="t"/>
            <a:r>
              <a:rPr lang="en-US" dirty="0"/>
              <a:t>received</a:t>
            </a:r>
          </a:p>
          <a:p>
            <a:pPr fontAlgn="t"/>
            <a:r>
              <a:rPr lang="en-US" dirty="0"/>
              <a:t>gained</a:t>
            </a:r>
          </a:p>
          <a:p>
            <a:pPr fontAlgn="t"/>
            <a:r>
              <a:rPr lang="en-US" dirty="0"/>
              <a:t>obtained</a:t>
            </a:r>
          </a:p>
          <a:p>
            <a:pPr fontAlgn="t"/>
            <a:r>
              <a:rPr lang="en-US" dirty="0"/>
              <a:t>got</a:t>
            </a:r>
          </a:p>
          <a:p>
            <a:pPr fontAlgn="t"/>
            <a:r>
              <a:rPr lang="en-US" dirty="0"/>
              <a:t>purchased</a:t>
            </a:r>
          </a:p>
          <a:p>
            <a:r>
              <a:rPr lang="en-US" dirty="0"/>
              <a:t>bought</a:t>
            </a:r>
          </a:p>
          <a:p>
            <a:pPr fontAlgn="t"/>
            <a:r>
              <a:rPr lang="en-US" dirty="0"/>
              <a:t>got hold of</a:t>
            </a:r>
          </a:p>
          <a:p>
            <a:pPr fontAlgn="t"/>
            <a:r>
              <a:rPr lang="en-US" dirty="0"/>
              <a:t>acquired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1848" y="1576007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334" y="2779888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15000" y="1721556"/>
            <a:ext cx="479778" cy="2935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44847" y="2892778"/>
            <a:ext cx="178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65771" y="4739103"/>
            <a:ext cx="2182449" cy="1845420"/>
            <a:chOff x="3165771" y="4739103"/>
            <a:chExt cx="2182449" cy="1845420"/>
          </a:xfrm>
        </p:grpSpPr>
        <p:sp>
          <p:nvSpPr>
            <p:cNvPr id="14" name="Down Arrow 13"/>
            <p:cNvSpPr/>
            <p:nvPr/>
          </p:nvSpPr>
          <p:spPr>
            <a:xfrm>
              <a:off x="3165771" y="4739103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8564" y="4739103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3169224" y="5579442"/>
              <a:ext cx="1274797" cy="1005081"/>
              <a:chOff x="7330723" y="3505200"/>
              <a:chExt cx="1432277" cy="13716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7409" y="5745535"/>
            <a:ext cx="7077183" cy="485019"/>
            <a:chOff x="697409" y="5745535"/>
            <a:chExt cx="7077183" cy="485019"/>
          </a:xfrm>
        </p:grpSpPr>
        <p:sp>
          <p:nvSpPr>
            <p:cNvPr id="11" name="TextBox 10"/>
            <p:cNvSpPr txBox="1"/>
            <p:nvPr/>
          </p:nvSpPr>
          <p:spPr>
            <a:xfrm>
              <a:off x="697409" y="5745535"/>
              <a:ext cx="2073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of synonyms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866946" y="6053667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44021" y="6055300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46299" y="5768889"/>
              <a:ext cx="3028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ranked by simplicity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3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01197" y="4545547"/>
            <a:ext cx="7259102" cy="2132670"/>
            <a:chOff x="1501197" y="4545547"/>
            <a:chExt cx="7259102" cy="2132670"/>
          </a:xfrm>
        </p:grpSpPr>
        <p:sp>
          <p:nvSpPr>
            <p:cNvPr id="24" name="Down Arrow 23"/>
            <p:cNvSpPr/>
            <p:nvPr/>
          </p:nvSpPr>
          <p:spPr>
            <a:xfrm>
              <a:off x="3063401" y="4545547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6194" y="4545547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26" name="Group 37"/>
            <p:cNvGrpSpPr/>
            <p:nvPr/>
          </p:nvGrpSpPr>
          <p:grpSpPr>
            <a:xfrm>
              <a:off x="3285402" y="5389300"/>
              <a:ext cx="1274797" cy="1005081"/>
              <a:chOff x="7330723" y="3505200"/>
              <a:chExt cx="1432277" cy="1371600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983124" y="5863525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560199" y="5865158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62477" y="5578747"/>
              <a:ext cx="3897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ranking/ordering or examples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1197" y="500721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1197" y="543022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1197" y="5869208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1197" y="6278107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0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5578" y="5094111"/>
            <a:ext cx="384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ranking problems?</a:t>
            </a:r>
          </a:p>
        </p:txBody>
      </p:sp>
    </p:spTree>
    <p:extLst>
      <p:ext uri="{BB962C8B-B14F-4D97-AF65-F5344CB8AC3E}">
        <p14:creationId xmlns:p14="http://schemas.microsoft.com/office/powerpoint/2010/main" val="2390817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Recommender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089"/>
            <a:ext cx="9144000" cy="28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0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2" y="1580444"/>
            <a:ext cx="5763402" cy="50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9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Reranking N-best output lists</a:t>
            </a:r>
          </a:p>
          <a:p>
            <a:pPr>
              <a:buFontTx/>
              <a:buChar char="-"/>
            </a:pPr>
            <a:r>
              <a:rPr lang="en-US" dirty="0"/>
              <a:t>machine translation</a:t>
            </a:r>
          </a:p>
          <a:p>
            <a:pPr>
              <a:buFontTx/>
              <a:buChar char="-"/>
            </a:pPr>
            <a:r>
              <a:rPr lang="en-US" dirty="0"/>
              <a:t>computational biology</a:t>
            </a:r>
          </a:p>
          <a:p>
            <a:pPr>
              <a:buFontTx/>
              <a:buChar char="-"/>
            </a:pPr>
            <a:r>
              <a:rPr lang="en-US" dirty="0"/>
              <a:t>parsing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flight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7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ranking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542897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</p:spTree>
    <p:extLst>
      <p:ext uri="{BB962C8B-B14F-4D97-AF65-F5344CB8AC3E}">
        <p14:creationId xmlns:p14="http://schemas.microsoft.com/office/powerpoint/2010/main" val="1147778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6270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8345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6270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8345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6270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270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8345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8345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6270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6270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8345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8345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2224278" y="4781625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65957" y="3209875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4357" y="3209875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58213" y="367154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0125A-7E11-4749-B3C9-6508C704AA0B}"/>
              </a:ext>
            </a:extLst>
          </p:cNvPr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58A474-F736-9A42-9F16-44056292AF6B}"/>
              </a:ext>
            </a:extLst>
          </p:cNvPr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2A2F29-AB24-6443-AF29-7FD85D448CED}"/>
              </a:ext>
            </a:extLst>
          </p:cNvPr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292919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</p:spTree>
    <p:extLst>
      <p:ext uri="{BB962C8B-B14F-4D97-AF65-F5344CB8AC3E}">
        <p14:creationId xmlns:p14="http://schemas.microsoft.com/office/powerpoint/2010/main" val="242274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5757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3505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a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a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a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6690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b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b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b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768673" y="466193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8125" y="4723790"/>
            <a:ext cx="1598397" cy="40011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7786" y="5700889"/>
            <a:ext cx="638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do this?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want features that compare the two examples.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2648" y="4162778"/>
            <a:ext cx="8051574" cy="56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59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feature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889" y="1600199"/>
            <a:ext cx="8763000" cy="49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Many approaches!  Will depend on domain and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common approaches:</a:t>
            </a:r>
          </a:p>
          <a:p>
            <a:pPr marL="514350" indent="-514350">
              <a:buAutoNum type="arabicPeriod"/>
            </a:pPr>
            <a:r>
              <a:rPr lang="en-US" dirty="0"/>
              <a:t>difference: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greater than/less than: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3628"/>
              </p:ext>
            </p:extLst>
          </p:nvPr>
        </p:nvGraphicFramePr>
        <p:xfrm>
          <a:off x="2049637" y="3716161"/>
          <a:ext cx="158189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215900" progId="Equation.3">
                  <p:embed/>
                </p:oleObj>
              </mc:Choice>
              <mc:Fallback>
                <p:oleObj name="Equation" r:id="rId2" imgW="698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637" y="3716161"/>
                        <a:ext cx="158189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360517"/>
              </p:ext>
            </p:extLst>
          </p:nvPr>
        </p:nvGraphicFramePr>
        <p:xfrm>
          <a:off x="2049637" y="4845579"/>
          <a:ext cx="31908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533400" progId="Equation.3">
                  <p:embed/>
                </p:oleObj>
              </mc:Choice>
              <mc:Fallback>
                <p:oleObj name="Equation" r:id="rId4" imgW="14097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9637" y="4845579"/>
                        <a:ext cx="319087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174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3092" y="2151541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0904" y="215154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47348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3353167" y="376738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6570086" y="388673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5016" y="270498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5016" y="325799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3926" y="377745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1593" y="428812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8753" y="47211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8753" y="527419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789400" y="26355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 rot="16706587">
            <a:off x="6129216" y="286894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classifier</a:t>
            </a:r>
          </a:p>
        </p:txBody>
      </p:sp>
      <p:grpSp>
        <p:nvGrpSpPr>
          <p:cNvPr id="29" name="Group 37"/>
          <p:cNvGrpSpPr/>
          <p:nvPr/>
        </p:nvGrpSpPr>
        <p:grpSpPr>
          <a:xfrm>
            <a:off x="7446659" y="3318091"/>
            <a:ext cx="1432277" cy="1371600"/>
            <a:chOff x="7330723" y="3505200"/>
            <a:chExt cx="1432277" cy="1371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885611A-8B1D-454E-A75E-8F4EB84D927D}"/>
              </a:ext>
            </a:extLst>
          </p:cNvPr>
          <p:cNvSpPr txBox="1"/>
          <p:nvPr/>
        </p:nvSpPr>
        <p:spPr>
          <a:xfrm>
            <a:off x="511955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A16E46-B4A2-D941-B303-0C4D847683BC}"/>
              </a:ext>
            </a:extLst>
          </p:cNvPr>
          <p:cNvSpPr txBox="1"/>
          <p:nvPr/>
        </p:nvSpPr>
        <p:spPr>
          <a:xfrm>
            <a:off x="1934030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144746-0B8D-404A-ABDA-8F559794F319}"/>
              </a:ext>
            </a:extLst>
          </p:cNvPr>
          <p:cNvSpPr txBox="1"/>
          <p:nvPr/>
        </p:nvSpPr>
        <p:spPr>
          <a:xfrm>
            <a:off x="511955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1F0588-B8E1-A543-BD5C-D769CFA37C18}"/>
              </a:ext>
            </a:extLst>
          </p:cNvPr>
          <p:cNvSpPr txBox="1"/>
          <p:nvPr/>
        </p:nvSpPr>
        <p:spPr>
          <a:xfrm>
            <a:off x="1934030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02886-B2B4-3444-A5F9-120C9B9C18FD}"/>
              </a:ext>
            </a:extLst>
          </p:cNvPr>
          <p:cNvSpPr txBox="1"/>
          <p:nvPr/>
        </p:nvSpPr>
        <p:spPr>
          <a:xfrm>
            <a:off x="511955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B8190-9BED-3B4E-B78E-13C7EA319D61}"/>
              </a:ext>
            </a:extLst>
          </p:cNvPr>
          <p:cNvSpPr txBox="1"/>
          <p:nvPr/>
        </p:nvSpPr>
        <p:spPr>
          <a:xfrm>
            <a:off x="511955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DE641F-5578-E944-ADD1-DFB96643CB34}"/>
              </a:ext>
            </a:extLst>
          </p:cNvPr>
          <p:cNvSpPr txBox="1"/>
          <p:nvPr/>
        </p:nvSpPr>
        <p:spPr>
          <a:xfrm>
            <a:off x="1934030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35B2AC-EA3E-6D44-8145-C0B7E5707ECD}"/>
              </a:ext>
            </a:extLst>
          </p:cNvPr>
          <p:cNvSpPr txBox="1"/>
          <p:nvPr/>
        </p:nvSpPr>
        <p:spPr>
          <a:xfrm>
            <a:off x="1934030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7F542-BC48-424D-914D-67145DD23F29}"/>
              </a:ext>
            </a:extLst>
          </p:cNvPr>
          <p:cNvSpPr txBox="1"/>
          <p:nvPr/>
        </p:nvSpPr>
        <p:spPr>
          <a:xfrm>
            <a:off x="511955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13454B-6AF3-D148-854C-5CC8648E2C6F}"/>
              </a:ext>
            </a:extLst>
          </p:cNvPr>
          <p:cNvSpPr txBox="1"/>
          <p:nvPr/>
        </p:nvSpPr>
        <p:spPr>
          <a:xfrm>
            <a:off x="511955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476B8-851E-9342-B905-E4010774569D}"/>
              </a:ext>
            </a:extLst>
          </p:cNvPr>
          <p:cNvSpPr txBox="1"/>
          <p:nvPr/>
        </p:nvSpPr>
        <p:spPr>
          <a:xfrm>
            <a:off x="1934030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4CC294-E9CF-E44A-BE83-E50306CD51D3}"/>
              </a:ext>
            </a:extLst>
          </p:cNvPr>
          <p:cNvSpPr txBox="1"/>
          <p:nvPr/>
        </p:nvSpPr>
        <p:spPr>
          <a:xfrm>
            <a:off x="1934030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72174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426" y="3670294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26546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68847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12746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Down Arrow 7"/>
          <p:cNvSpPr/>
          <p:nvPr/>
        </p:nvSpPr>
        <p:spPr>
          <a:xfrm rot="16200000">
            <a:off x="3508391" y="439851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/>
          <p:cNvGrpSpPr/>
          <p:nvPr/>
        </p:nvGrpSpPr>
        <p:grpSpPr>
          <a:xfrm>
            <a:off x="3227437" y="1946491"/>
            <a:ext cx="1432277" cy="1371600"/>
            <a:chOff x="7330723" y="3505200"/>
            <a:chExt cx="1432277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2444" y="4480913"/>
            <a:ext cx="121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ranking?</a:t>
            </a:r>
          </a:p>
        </p:txBody>
      </p:sp>
    </p:spTree>
    <p:extLst>
      <p:ext uri="{BB962C8B-B14F-4D97-AF65-F5344CB8AC3E}">
        <p14:creationId xmlns:p14="http://schemas.microsoft.com/office/powerpoint/2010/main" val="656172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37" y="327158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111" y="38667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111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111" y="4728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1575170" y="403868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2240" y="2871479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4296" y="2871479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2240" y="334224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0185" y="3331847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2240" y="3821605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2240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0113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2240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92240" y="5276491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0113" y="429066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0113" y="3821605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0185" y="5276491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5311793" y="3931321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706587">
            <a:off x="4922033" y="27191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4016" y="273115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4016" y="328416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2371" y="380362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0593" y="431429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7753" y="474735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7753" y="530036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8058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593005" y="2649002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7461" y="267142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7461" y="322443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25816" y="37438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4038" y="4254562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71198" y="4687628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1198" y="524063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403771" y="3935918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7"/>
          <p:cNvGrpSpPr/>
          <p:nvPr/>
        </p:nvGrpSpPr>
        <p:grpSpPr>
          <a:xfrm>
            <a:off x="5926673" y="3476184"/>
            <a:ext cx="1432277" cy="1371600"/>
            <a:chOff x="7330723" y="3505200"/>
            <a:chExt cx="1432277" cy="1371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173514" y="3980700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7432950" y="3928923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16792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A0EC7-05EE-8540-8A32-8A4F8776748D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955E4E-A1BC-E844-AA13-A3DDD9A19A2C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4988B-53F9-8D44-9599-A8F9EBDC3363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BAE3BE-BFD5-CE40-AEE9-9B58E42BC6B2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5F83EF-CF20-024C-923F-EDB0759C2283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5620A9-1474-E441-8FC5-AA9E3A53ED25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A2A4A6-EB7A-9947-A085-6FD4CB43B7E5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C85B9D-D7F2-6746-BA17-32250F33F209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1047A1-F83E-BD4F-BA4B-B2420A34F00C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946CED-D210-A341-BA1D-13491078F11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317F30-339B-5041-905F-418B8DA9D4B7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D9060-A08B-6D4A-BB44-4E0E1A6C0A7C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8899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3697111"/>
            <a:ext cx="27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ranking?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Algorithm?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2F1C3-65F4-BA43-9F06-0D85C5A4640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30935-869C-CB4E-84C4-7AA7BCDCDF85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719596-E7E6-DC42-AB33-6407502E1E68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151F6-E2FE-854F-B22A-CCEB3B532BB5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04595-6AA5-4E47-96B4-5860DDFB4F67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2528CC-834D-0343-8903-6F4AAD6BB9CF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B3B95C-DF7A-BE41-AE39-831A86FF908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A39990-178F-764F-AB2A-33E7C78C2EF0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59D194-1005-324E-BF9F-3927436158E0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B5B835-E9F4-A245-BEE4-BE3E4036E3B9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019079-67F1-684E-95BC-2F718D3CBD41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9DC14-0864-A246-8BBA-A3FFAE9C2A3E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017296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2306" y="4646387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Down Arrow 26"/>
          <p:cNvSpPr/>
          <p:nvPr/>
        </p:nvSpPr>
        <p:spPr>
          <a:xfrm rot="16200000">
            <a:off x="4032173" y="3928922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42306" y="346440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2306" y="4046405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520" y="1593716"/>
            <a:ext cx="3353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each binary example 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:</a:t>
            </a:r>
          </a:p>
          <a:p>
            <a:r>
              <a:rPr lang="en-US" sz="2000" dirty="0"/>
              <a:t>    label[j] +=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r>
              <a:rPr lang="en-US" sz="2000" dirty="0"/>
              <a:t>    label[k] -=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rank according to label scores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CED501-EACB-154C-824C-8EC7A3A98E2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0DCA2D-F194-2744-92D7-78456A2699FA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6F078-0B3A-5A46-AF4D-3DE2E3F26594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CDA1C0-CD91-AD46-8BAE-E14837DE0639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6ECCC8-BDF4-CD47-A2DB-B93570DEAE1E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F950A8-8DCB-8B4D-9725-D3D865496BD3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B8626-879F-B34B-82DF-D5EF32CA1C5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E3412-7380-7048-A39B-F41298E495F2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3C2073-1817-D642-BF13-9CDF37C7CDF5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8D76E7-F3C5-E646-8BDF-7C2B3A7A7DD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CD9251-3316-084E-BF76-2D940B155260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797232-DAB3-D046-99D6-5E048390FAE9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287373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34110" y="2542650"/>
            <a:ext cx="4940293" cy="1044895"/>
          </a:xfrm>
          <a:prstGeom prst="rect">
            <a:avLst/>
          </a:prstGeom>
          <a:solidFill>
            <a:srgbClr val="FF0000">
              <a:alpha val="16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8444" y="6039555"/>
            <a:ext cx="440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these two examples the same?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3A6247-FC37-B140-82B8-02C89C126EA1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7CB8E6-411F-8748-85D9-8C93E4E53015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F69DA7-8B77-B049-ABE4-75C3EFF1046D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515D1-C843-FB4D-90CF-52A62DC6F3F6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284F1-AE71-9743-96E7-3166AD2FD41E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2A0FB-6FA5-874A-A14B-332AC8A1479A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10C6D0-C739-BD43-8CDE-3E788254D531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4C71D4-1C6F-6D49-BB53-9D5ED6DCA94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26D7DF-126A-FF48-8FC2-BB810ED16697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89C414-D730-C244-A891-B0A5E2064354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0C4C1D-6125-BB45-8B60-1B850380ED58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9C8D06-5558-554B-8A72-84A5DED202B7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868122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08387" y="5808722"/>
            <a:ext cx="46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Weight based on </a:t>
            </a:r>
            <a:r>
              <a:rPr lang="en-US" sz="2400" b="1" i="1" dirty="0">
                <a:solidFill>
                  <a:srgbClr val="0000FF"/>
                </a:solidFill>
              </a:rPr>
              <a:t>distance</a:t>
            </a:r>
            <a:r>
              <a:rPr lang="en-US" sz="2400" dirty="0">
                <a:solidFill>
                  <a:srgbClr val="0000FF"/>
                </a:solidFill>
              </a:rPr>
              <a:t> in ranking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A1073-FEF1-BE41-836E-3936F072E099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30C28-6CAC-8844-BD7D-995BBFF3344C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BC25F2-A721-B543-A02C-651A97A8135A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9D19E-6039-604C-B552-088E782AD798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3AE83-F010-0348-9A3E-05A70D0BE21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CCB736-8879-3143-9304-E0A5484A8FA2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677D1F-1184-CA4A-B329-91BDA9FA80E4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032250-8B1D-B348-B407-2ADAE02D7EB2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48B5E-11E6-E04F-ADC5-B53E0F074FFA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D237C-4CFD-D04F-9926-F37686C5EC61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EE944C-8AAA-7F4D-9CCB-7DCE940453B4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02E95-D0BA-D642-BB41-CD043617A710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1CDBD6-D369-8740-B855-4D3857519AC8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5479C-33B9-4440-B7F5-E29FB924A230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CB69E5-5098-3C42-B667-360CD5A67F8E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109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Base cases:</a:t>
            </a:r>
          </a:p>
          <a:p>
            <a:pPr marL="514350" indent="-514350">
              <a:buAutoNum type="arabicPeriod"/>
            </a:pPr>
            <a:r>
              <a:rPr lang="en-US" dirty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the we don’t have any data left, pick majority label of </a:t>
            </a:r>
            <a:r>
              <a:rPr lang="en-US" i="1" dirty="0"/>
              <a:t>parent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FF6600"/>
                </a:solidFill>
              </a:rPr>
              <a:t>If some other stopping criteria </a:t>
            </a:r>
            <a:r>
              <a:rPr lang="en-US" dirty="0"/>
              <a:t>exists to avoid </a:t>
            </a:r>
            <a:r>
              <a:rPr lang="en-US" dirty="0" err="1"/>
              <a:t>overfitting</a:t>
            </a:r>
            <a:r>
              <a:rPr lang="en-US" dirty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2548011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8835" y="5803666"/>
            <a:ext cx="704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 general can weight with any consistent distance metric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0410" y="6298609"/>
            <a:ext cx="349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solve this problem?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A85BA-9C3C-5445-BDF5-B41A19AB8255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A8024-57EA-A74C-A623-6E7348A40CD7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5A9739-CBA8-AD4A-A33A-3EE02AA0316E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49570B-F936-4449-9340-6C1AD775332C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BA7F3-7C09-6D4A-BCEE-984396248DC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8849EB-BD52-0444-84B3-6FC2B3E1E4AE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9692C-9E25-FD47-82E0-C88807A94920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D3CE88-8D29-F240-8D90-A50B71C8FFF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8CA25-42AB-3E4E-8DE6-9EF57BD18A5C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D85438-C6B0-2545-9EC8-4FE17B031390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7A90AD-0DCF-904C-99BD-7D58A5501427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094E48-0795-734E-B706-397239805C51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5B910D-E5FB-F549-95FC-8A48FAF1BC1C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F2CE1-48CC-7F4F-8645-B2092DE7EA28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0331DC-0CEE-8C47-BF43-1446E5231C42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252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80994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Sort the examples and use the output of the binary classifier as the similarity between examples!</a:t>
            </a:r>
          </a:p>
        </p:txBody>
      </p:sp>
    </p:spTree>
    <p:extLst>
      <p:ext uri="{BB962C8B-B14F-4D97-AF65-F5344CB8AC3E}">
        <p14:creationId xmlns:p14="http://schemas.microsoft.com/office/powerpoint/2010/main" val="2956321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224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912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6912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6912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6912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6912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7686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1081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2248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224" y="5658556"/>
            <a:ext cx="83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631737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5556" y="3302000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1/5 = 0.2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3333" y="5884333"/>
            <a:ext cx="30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 with this?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0903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Doesn’t capture “near” correct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048" y="5588000"/>
            <a:ext cx="146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1/5 = 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2248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3415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01519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75" y="219624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937" y="272762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8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9302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0469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4315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786615"/>
              </p:ext>
            </p:extLst>
          </p:nvPr>
        </p:nvGraphicFramePr>
        <p:xfrm>
          <a:off x="44216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8724" y="5658556"/>
            <a:ext cx="784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Look at the correlation between the ranking and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67391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3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multiclass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multiclass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87874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9704</TotalTime>
  <Words>3939</Words>
  <Application>Microsoft Macintosh PowerPoint</Application>
  <PresentationFormat>On-screen Show (4:3)</PresentationFormat>
  <Paragraphs>996</Paragraphs>
  <Slides>76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ＭＳ Ｐゴシック</vt:lpstr>
      <vt:lpstr>Arial</vt:lpstr>
      <vt:lpstr>Calibri</vt:lpstr>
      <vt:lpstr>Tahoma</vt:lpstr>
      <vt:lpstr>Tw Cen MT</vt:lpstr>
      <vt:lpstr>Wingdings</vt:lpstr>
      <vt:lpstr>Wingdings 2</vt:lpstr>
      <vt:lpstr>Median</vt:lpstr>
      <vt:lpstr>Equation</vt:lpstr>
      <vt:lpstr>Beyond binary classification</vt:lpstr>
      <vt:lpstr>Admin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Ranking problems</vt:lpstr>
      <vt:lpstr>Suggest a simpler word</vt:lpstr>
      <vt:lpstr>Suggest a simpler word</vt:lpstr>
      <vt:lpstr>Suggest a simpler word</vt:lpstr>
      <vt:lpstr>Suggest a simpler word</vt:lpstr>
      <vt:lpstr>Ranking problems in general</vt:lpstr>
      <vt:lpstr>Ranking problems in general</vt:lpstr>
      <vt:lpstr>Netflix Recommender</vt:lpstr>
      <vt:lpstr>Search</vt:lpstr>
      <vt:lpstr>Ranking Applications</vt:lpstr>
      <vt:lpstr>Black box approach to ranking</vt:lpstr>
      <vt:lpstr>Predict better vs. worse</vt:lpstr>
      <vt:lpstr>Predict better vs. worse</vt:lpstr>
      <vt:lpstr>Predict better vs. worse</vt:lpstr>
      <vt:lpstr>Predict better vs. worse</vt:lpstr>
      <vt:lpstr>Combined feature vector</vt:lpstr>
      <vt:lpstr>Training</vt:lpstr>
      <vt:lpstr>Testing</vt:lpstr>
      <vt:lpstr>Testing</vt:lpstr>
      <vt:lpstr>Testing</vt:lpstr>
      <vt:lpstr>Testing</vt:lpstr>
      <vt:lpstr>Testing</vt:lpstr>
      <vt:lpstr>An improvement?</vt:lpstr>
      <vt:lpstr>Weighted binary classification</vt:lpstr>
      <vt:lpstr>Weighted binary classification</vt:lpstr>
      <vt:lpstr>Testing</vt:lpstr>
      <vt:lpstr>Testing</vt:lpstr>
      <vt:lpstr>Ranking evaluation</vt:lpstr>
      <vt:lpstr>Idea 1: accuracy</vt:lpstr>
      <vt:lpstr>Doesn’t capture “near” correct</vt:lpstr>
      <vt:lpstr>Idea 2: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1593</cp:revision>
  <cp:lastPrinted>2016-09-22T20:38:48Z</cp:lastPrinted>
  <dcterms:created xsi:type="dcterms:W3CDTF">2013-09-08T20:10:23Z</dcterms:created>
  <dcterms:modified xsi:type="dcterms:W3CDTF">2023-12-12T22:31:13Z</dcterms:modified>
</cp:coreProperties>
</file>