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419" r:id="rId3"/>
    <p:sldId id="42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18" r:id="rId12"/>
    <p:sldId id="406" r:id="rId13"/>
    <p:sldId id="407" r:id="rId14"/>
    <p:sldId id="417" r:id="rId15"/>
    <p:sldId id="408" r:id="rId16"/>
    <p:sldId id="409" r:id="rId17"/>
    <p:sldId id="415" r:id="rId18"/>
    <p:sldId id="411" r:id="rId19"/>
    <p:sldId id="412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420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424" r:id="rId49"/>
    <p:sldId id="388" r:id="rId50"/>
    <p:sldId id="425" r:id="rId51"/>
    <p:sldId id="607" r:id="rId52"/>
    <p:sldId id="426" r:id="rId53"/>
    <p:sldId id="416" r:id="rId54"/>
    <p:sldId id="389" r:id="rId55"/>
    <p:sldId id="390" r:id="rId56"/>
    <p:sldId id="391" r:id="rId57"/>
    <p:sldId id="39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5" autoAdjust="0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they’re magnitude</a:t>
            </a:r>
            <a:r>
              <a:rPr lang="en-US" baseline="0" dirty="0"/>
              <a:t> &gt; 1, reduce them drastically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they’re magnitude &lt; 1, much slower reductions for higher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1 norm penalizes non-zero weights,</a:t>
            </a:r>
            <a:r>
              <a:rPr lang="en-US" baseline="0" dirty="0"/>
              <a:t> </a:t>
            </a:r>
            <a:r>
              <a:rPr lang="en-US" baseline="0" dirty="0" err="1"/>
              <a:t>e.g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</a:t>
            </a:r>
            <a:r>
              <a:rPr lang="en-US" baseline="0" dirty="0"/>
              <a:t> another way, </a:t>
            </a:r>
            <a:r>
              <a:rPr lang="en-US" dirty="0"/>
              <a:t>the right hand side says,</a:t>
            </a:r>
            <a:r>
              <a:rPr lang="en-US" baseline="0" dirty="0"/>
              <a:t> take the value of the function at x1, take the value of the function at x2 and then “linearly” average them based on t.  This represents a line segment between f(x1) and f(x2)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10/13/23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10/13/23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5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3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emf"/><Relationship Id="rId7" Type="http://schemas.openxmlformats.org/officeDocument/2006/relationships/image" Target="../media/image63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8.emf"/><Relationship Id="rId7" Type="http://schemas.openxmlformats.org/officeDocument/2006/relationships/image" Target="../media/image62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9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sgd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</a:t>
            </a:r>
            <a:r>
              <a:rPr lang="en-US"/>
              <a:t>and concise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have you heard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(Ordinary) Least squares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4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81694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80358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9502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6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84099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98027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457200" progId="Equation.3">
                  <p:embed/>
                </p:oleObj>
              </mc:Choice>
              <mc:Fallback>
                <p:oleObj name="Equation" r:id="rId5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00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82829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13168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49275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17691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203200" progId="Equation.3">
                  <p:embed/>
                </p:oleObj>
              </mc:Choice>
              <mc:Fallback>
                <p:oleObj name="Equation" r:id="rId6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8475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05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181396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41204"/>
              </p:ext>
            </p:extLst>
          </p:nvPr>
        </p:nvGraphicFramePr>
        <p:xfrm>
          <a:off x="2300288" y="3924300"/>
          <a:ext cx="29860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44500" progId="Equation.3">
                  <p:embed/>
                </p:oleObj>
              </mc:Choice>
              <mc:Fallback>
                <p:oleObj name="Equation" r:id="rId2" imgW="1447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924300"/>
                        <a:ext cx="2986087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05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7925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88291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34265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37604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3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66613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41355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there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A249-C096-E24F-8181-F0A638C5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305A-31E4-5846-8239-BFEED758A5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Midterm next week</a:t>
            </a:r>
          </a:p>
        </p:txBody>
      </p:sp>
    </p:spTree>
    <p:extLst>
      <p:ext uri="{BB962C8B-B14F-4D97-AF65-F5344CB8AC3E}">
        <p14:creationId xmlns:p14="http://schemas.microsoft.com/office/powerpoint/2010/main" val="4665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revisited: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493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regularizer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is an additional criterion to the loss function to make sure that we don’t </a:t>
            </a:r>
            <a:r>
              <a:rPr lang="en-US" dirty="0" err="1"/>
              <a:t>overfit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called a </a:t>
            </a:r>
            <a:r>
              <a:rPr lang="en-US" dirty="0" err="1"/>
              <a:t>regularizer</a:t>
            </a:r>
            <a:r>
              <a:rPr lang="en-US" dirty="0"/>
              <a:t> since it tries to keep the parameters more normal/regular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 bias on the model that forces the learning to prefer certain types of weights over others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15544"/>
              </p:ext>
            </p:extLst>
          </p:nvPr>
        </p:nvGraphicFramePr>
        <p:xfrm>
          <a:off x="1336675" y="5278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6675" y="5278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39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72154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8334" y="3259666"/>
            <a:ext cx="5630333" cy="2328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Should we allow all possible weights?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Any preferences?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makes for a “simpler” model for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78333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222" y="2878666"/>
            <a:ext cx="8356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Generally, we don’t want huge weights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weights are large, a small change in a feature can result in a large change in the prediction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Also gives too much weight to any one feature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Might also prefer weights of 0 for features that aren’t useful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66076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30200" progId="Equation.3">
                  <p:embed/>
                </p:oleObj>
              </mc:Choice>
              <mc:Fallback>
                <p:oleObj name="Equation" r:id="rId2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3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648" y="2909390"/>
            <a:ext cx="808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encourage small weights? or penalize large weights?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83506"/>
              </p:ext>
            </p:extLst>
          </p:nvPr>
        </p:nvGraphicFramePr>
        <p:xfrm>
          <a:off x="1985786" y="3881438"/>
          <a:ext cx="53324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457200" progId="Equation.3">
                  <p:embed/>
                </p:oleObj>
              </mc:Choice>
              <mc:Fallback>
                <p:oleObj name="Equation" r:id="rId2" imgW="261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786" y="3881438"/>
                        <a:ext cx="53324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150556" y="4148667"/>
            <a:ext cx="2167643" cy="40922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93600"/>
              </p:ext>
            </p:extLst>
          </p:nvPr>
        </p:nvGraphicFramePr>
        <p:xfrm>
          <a:off x="2782888" y="184626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400" imgH="330200" progId="Equation.3">
                  <p:embed/>
                </p:oleObj>
              </mc:Choice>
              <mc:Fallback>
                <p:oleObj name="Equation" r:id="rId4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84626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53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4783667"/>
            <a:ext cx="48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the difference between these?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9162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24431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29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regularizers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0648" y="5014499"/>
            <a:ext cx="589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Squared weights penalizes large values more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Sum of weights will penalize small values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2428" y="2260277"/>
            <a:ext cx="243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650" y="3259344"/>
            <a:ext cx="3518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squared weights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69874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406400" progId="Equation.3">
                  <p:embed/>
                </p:oleObj>
              </mc:Choice>
              <mc:Fallback>
                <p:oleObj name="Equation" r:id="rId2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51696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69900" progId="Equation.3">
                  <p:embed/>
                </p:oleObj>
              </mc:Choice>
              <mc:Fallback>
                <p:oleObj name="Equation" r:id="rId4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0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1" y="2029444"/>
            <a:ext cx="3557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the weights (1-norm)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52263"/>
            <a:ext cx="40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sum of the squared weights </a:t>
            </a:r>
            <a:br>
              <a:rPr lang="en-US" sz="2400" dirty="0"/>
            </a:br>
            <a:r>
              <a:rPr lang="en-US" sz="2400" dirty="0"/>
              <a:t>(2-norm)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113" y="5105078"/>
            <a:ext cx="105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p-norm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3499"/>
              </p:ext>
            </p:extLst>
          </p:nvPr>
        </p:nvGraphicFramePr>
        <p:xfrm>
          <a:off x="3179763" y="479583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763" y="479583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12480" y="5934075"/>
            <a:ext cx="6802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Smaller values of p (p &lt; 2) encourage sparser vectors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Larger values of p discourage large weights more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53758" y="4487334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37908"/>
              </p:ext>
            </p:extLst>
          </p:nvPr>
        </p:nvGraphicFramePr>
        <p:xfrm>
          <a:off x="4640263" y="1954213"/>
          <a:ext cx="240823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406400" progId="Equation.3">
                  <p:embed/>
                </p:oleObj>
              </mc:Choice>
              <mc:Fallback>
                <p:oleObj name="Equation" r:id="rId4" imgW="9652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0263" y="1954213"/>
                        <a:ext cx="2408237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67224"/>
              </p:ext>
            </p:extLst>
          </p:nvPr>
        </p:nvGraphicFramePr>
        <p:xfrm>
          <a:off x="4651375" y="3006725"/>
          <a:ext cx="28543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469900" progId="Equation.3">
                  <p:embed/>
                </p:oleObj>
              </mc:Choice>
              <mc:Fallback>
                <p:oleObj name="Equation" r:id="rId6" imgW="1143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75" y="3006725"/>
                        <a:ext cx="2854325" cy="116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2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9993" y="1706222"/>
            <a:ext cx="4628444" cy="2794001"/>
            <a:chOff x="176389" y="1876777"/>
            <a:chExt cx="4628444" cy="279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3865"/>
            <a:stretch/>
          </p:blipFill>
          <p:spPr>
            <a:xfrm>
              <a:off x="176389" y="1876777"/>
              <a:ext cx="4600222" cy="258233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6222" y="4078111"/>
              <a:ext cx="4268611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50333" y="4064000"/>
              <a:ext cx="410633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1515671" y="2084400"/>
            <a:ext cx="1717322" cy="1780823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1330" y="289155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9782" y="3960336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3889" y="2691501"/>
            <a:ext cx="280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lines indicate penalty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5671" y="4997836"/>
            <a:ext cx="3284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example, if w</a:t>
            </a:r>
            <a:r>
              <a:rPr lang="en-US" sz="2400" baseline="-25000" dirty="0"/>
              <a:t>1</a:t>
            </a:r>
            <a:r>
              <a:rPr lang="en-US" sz="2400" dirty="0"/>
              <a:t> = 0.5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9806"/>
              </p:ext>
            </p:extLst>
          </p:nvPr>
        </p:nvGraphicFramePr>
        <p:xfrm>
          <a:off x="5164581" y="4362221"/>
          <a:ext cx="1538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3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9" y="1876777"/>
            <a:ext cx="4600222" cy="4600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0" y="2074333"/>
            <a:ext cx="3686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p-norms penalize larger weights</a:t>
            </a:r>
          </a:p>
          <a:p>
            <a:endParaRPr lang="en-US" sz="2400" dirty="0"/>
          </a:p>
          <a:p>
            <a:r>
              <a:rPr lang="en-US" sz="2400" dirty="0"/>
              <a:t>p &lt; 2 tends to create sparse (i.e. lots of 0 weights)</a:t>
            </a:r>
          </a:p>
          <a:p>
            <a:endParaRPr lang="en-US" sz="2400" dirty="0"/>
          </a:p>
          <a:p>
            <a:r>
              <a:rPr lang="en-US" sz="2400" dirty="0"/>
              <a:t>p &gt; 2 tends to like similar weights</a:t>
            </a:r>
          </a:p>
        </p:txBody>
      </p:sp>
    </p:spTree>
    <p:extLst>
      <p:ext uri="{BB962C8B-B14F-4D97-AF65-F5344CB8AC3E}">
        <p14:creationId xmlns:p14="http://schemas.microsoft.com/office/powerpoint/2010/main" val="16422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79523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57752"/>
              </p:ext>
            </p:extLst>
          </p:nvPr>
        </p:nvGraphicFramePr>
        <p:xfrm>
          <a:off x="1878013" y="3795713"/>
          <a:ext cx="3779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200" imgH="457200" progId="Equation.3">
                  <p:embed/>
                </p:oleObj>
              </mc:Choice>
              <mc:Fallback>
                <p:oleObj name="Equation" r:id="rId5" imgW="185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3795713"/>
                        <a:ext cx="3779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95248"/>
              </p:ext>
            </p:extLst>
          </p:nvPr>
        </p:nvGraphicFramePr>
        <p:xfrm>
          <a:off x="1633538" y="5443538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457200" progId="Equation.3">
                  <p:embed/>
                </p:oleObj>
              </mc:Choice>
              <mc:Fallback>
                <p:oleObj name="Equation" r:id="rId7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3538" y="5443538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979" y="1740718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4512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39841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45195"/>
            <a:ext cx="409223" cy="3434952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00777" y="59531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convex</a:t>
            </a:r>
          </a:p>
        </p:txBody>
      </p:sp>
    </p:spTree>
    <p:extLst>
      <p:ext uri="{BB962C8B-B14F-4D97-AF65-F5344CB8AC3E}">
        <p14:creationId xmlns:p14="http://schemas.microsoft.com/office/powerpoint/2010/main" val="378129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revisited</a:t>
            </a:r>
          </a:p>
        </p:txBody>
      </p:sp>
      <p:sp>
        <p:nvSpPr>
          <p:cNvPr id="4" name="Freeform 3"/>
          <p:cNvSpPr/>
          <p:nvPr/>
        </p:nvSpPr>
        <p:spPr>
          <a:xfrm>
            <a:off x="612648" y="2144888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3285" y="2695222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3574" y="3256844"/>
            <a:ext cx="98778" cy="98778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5"/>
            <a:endCxn id="7" idx="1"/>
          </p:cNvCxnSpPr>
          <p:nvPr/>
        </p:nvCxnSpPr>
        <p:spPr>
          <a:xfrm>
            <a:off x="917597" y="2779534"/>
            <a:ext cx="830443" cy="491776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556" y="4106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37" y="2440313"/>
            <a:ext cx="6110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400" i="1" dirty="0">
                <a:solidFill>
                  <a:srgbClr val="0000FF"/>
                </a:solidFill>
              </a:rPr>
              <a:t>above </a:t>
            </a:r>
            <a:r>
              <a:rPr lang="en-US" sz="2400" dirty="0">
                <a:solidFill>
                  <a:srgbClr val="0000FF"/>
                </a:solidFill>
              </a:rPr>
              <a:t>the function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56" y="3921667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33247"/>
              </p:ext>
            </p:extLst>
          </p:nvPr>
        </p:nvGraphicFramePr>
        <p:xfrm>
          <a:off x="1256618" y="4475665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900" imgH="203200" progId="Equation.3">
                  <p:embed/>
                </p:oleObj>
              </mc:Choice>
              <mc:Fallback>
                <p:oleObj name="Equation" r:id="rId3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618" y="4475665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2873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of the function at some point between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0051" y="5108222"/>
            <a:ext cx="309033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value at some point on the </a:t>
            </a:r>
            <a:r>
              <a:rPr lang="en-US" sz="2400" b="1" dirty="0"/>
              <a:t>line segment </a:t>
            </a:r>
            <a:r>
              <a:rPr lang="en-US" sz="2400" dirty="0"/>
              <a:t>between 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6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24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Claim: If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are convex functions then so is the function z=</a:t>
            </a:r>
            <a:r>
              <a:rPr lang="en-US" i="1" dirty="0" err="1"/>
              <a:t>f+g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47517"/>
              </p:ext>
            </p:extLst>
          </p:nvPr>
        </p:nvGraphicFramePr>
        <p:xfrm>
          <a:off x="1544709" y="5423388"/>
          <a:ext cx="707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900" imgH="203200" progId="Equation.3">
                  <p:embed/>
                </p:oleObj>
              </mc:Choice>
              <mc:Fallback>
                <p:oleObj name="Equation" r:id="rId2" imgW="300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4709" y="5423388"/>
                        <a:ext cx="7070725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7759" y="4961723"/>
            <a:ext cx="553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Mathematically, </a:t>
            </a:r>
            <a:r>
              <a:rPr lang="en-US" sz="2400" i="1" dirty="0"/>
              <a:t>f</a:t>
            </a:r>
            <a:r>
              <a:rPr lang="en-US" sz="2400" dirty="0"/>
              <a:t> is convex if for all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, x</a:t>
            </a:r>
            <a:r>
              <a:rPr lang="en-US" sz="2400" i="1" baseline="-25000" dirty="0"/>
              <a:t>2</a:t>
            </a:r>
            <a:r>
              <a:rPr lang="en-US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265" y="3096778"/>
            <a:ext cx="106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Prove: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68129"/>
              </p:ext>
            </p:extLst>
          </p:nvPr>
        </p:nvGraphicFramePr>
        <p:xfrm>
          <a:off x="1291872" y="3659162"/>
          <a:ext cx="692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400" imgH="203200" progId="Equation.3">
                  <p:embed/>
                </p:oleObj>
              </mc:Choice>
              <mc:Fallback>
                <p:oleObj name="Equation" r:id="rId4" imgW="294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872" y="3659162"/>
                        <a:ext cx="6921500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12648" y="4741333"/>
            <a:ext cx="77834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8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2319"/>
              </p:ext>
            </p:extLst>
          </p:nvPr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80548"/>
              </p:ext>
            </p:extLst>
          </p:nvPr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84192"/>
              </p:ext>
            </p:extLst>
          </p:nvPr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55607"/>
                </p:ext>
              </p:extLst>
            </p:nvPr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15883"/>
                </p:ext>
              </p:extLst>
            </p:nvPr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</p:spTree>
    <p:extLst>
      <p:ext uri="{BB962C8B-B14F-4D97-AF65-F5344CB8AC3E}">
        <p14:creationId xmlns:p14="http://schemas.microsoft.com/office/powerpoint/2010/main" val="621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convex functions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5557" y="2052812"/>
          <a:ext cx="73088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03200" progId="Equation.3">
                  <p:embed/>
                </p:oleObj>
              </mc:Choice>
              <mc:Fallback>
                <p:oleObj name="Equation" r:id="rId3" imgW="31115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557" y="2052812"/>
                        <a:ext cx="73088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0445" y="2705981"/>
          <a:ext cx="85931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03200" progId="Equation.3">
                  <p:embed/>
                </p:oleObj>
              </mc:Choice>
              <mc:Fallback>
                <p:oleObj name="Equation" r:id="rId5" imgW="36576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445" y="2705981"/>
                        <a:ext cx="8593138" cy="477837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39747" y="3223330"/>
          <a:ext cx="59674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0" imgH="203200" progId="Equation.3">
                  <p:embed/>
                </p:oleObj>
              </mc:Choice>
              <mc:Fallback>
                <p:oleObj name="Equation" r:id="rId7" imgW="2540000" imgH="203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9747" y="3223330"/>
                        <a:ext cx="5967412" cy="477838"/>
                      </a:xfrm>
                      <a:prstGeom prst="rect">
                        <a:avLst/>
                      </a:prstGeom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38669" y="3676500"/>
            <a:ext cx="6545436" cy="1522468"/>
            <a:chOff x="338669" y="3676500"/>
            <a:chExt cx="6545436" cy="152246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573917" y="4162331"/>
            <a:ext cx="5310188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03200" progId="Equation.3">
                    <p:embed/>
                  </p:oleObj>
                </mc:Choice>
                <mc:Fallback>
                  <p:oleObj name="Equation" r:id="rId9" imgW="2260600" imgH="203200" progId="Equation.3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73917" y="4162331"/>
                          <a:ext cx="5310188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602493" y="4721131"/>
            <a:ext cx="528161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47900" imgH="203200" progId="Equation.3">
                    <p:embed/>
                  </p:oleObj>
                </mc:Choice>
                <mc:Fallback>
                  <p:oleObj name="Equation" r:id="rId11" imgW="2247900" imgH="203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2493" y="4721131"/>
                          <a:ext cx="5281612" cy="477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38669" y="3676500"/>
              <a:ext cx="2173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Then, given that: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0446" y="1580445"/>
            <a:ext cx="510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definition of the sum of two functions: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8669" y="5195723"/>
            <a:ext cx="8462961" cy="980292"/>
            <a:chOff x="338669" y="5195723"/>
            <a:chExt cx="8462961" cy="980292"/>
          </a:xfrm>
        </p:grpSpPr>
        <p:sp>
          <p:nvSpPr>
            <p:cNvPr id="16" name="TextBox 15"/>
            <p:cNvSpPr txBox="1"/>
            <p:nvPr/>
          </p:nvSpPr>
          <p:spPr>
            <a:xfrm>
              <a:off x="338669" y="5195723"/>
              <a:ext cx="1393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 know: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606780" y="5811449"/>
            <a:ext cx="8194850" cy="364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0" imgH="203200" progId="Equation.3">
                    <p:embed/>
                  </p:oleObj>
                </mc:Choice>
                <mc:Fallback>
                  <p:oleObj name="Equation" r:id="rId13" imgW="4572000" imgH="2032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6780" y="5811449"/>
                          <a:ext cx="8194850" cy="364566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360715" y="6260682"/>
            <a:ext cx="5922608" cy="477837"/>
            <a:chOff x="360715" y="6260682"/>
            <a:chExt cx="5922608" cy="47783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1122361" y="6260682"/>
            <a:ext cx="5160962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97100" imgH="203200" progId="Equation.3">
                    <p:embed/>
                  </p:oleObj>
                </mc:Choice>
                <mc:Fallback>
                  <p:oleObj name="Equation" r:id="rId15" imgW="2197100" imgH="2032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22361" y="6260682"/>
                          <a:ext cx="5160962" cy="477837"/>
                        </a:xfrm>
                        <a:prstGeom prst="rect">
                          <a:avLst/>
                        </a:prstGeom>
                        <a:ln>
                          <a:solidFill>
                            <a:srgbClr val="FFFFFF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60715" y="6260682"/>
              <a:ext cx="55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So: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D002703-687D-5240-9C30-F9B379C9565C}"/>
              </a:ext>
            </a:extLst>
          </p:cNvPr>
          <p:cNvSpPr/>
          <p:nvPr/>
        </p:nvSpPr>
        <p:spPr>
          <a:xfrm>
            <a:off x="1573917" y="4138165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FE2F4-E077-E248-9CA5-394E4C1B1B06}"/>
              </a:ext>
            </a:extLst>
          </p:cNvPr>
          <p:cNvSpPr/>
          <p:nvPr/>
        </p:nvSpPr>
        <p:spPr>
          <a:xfrm>
            <a:off x="3205406" y="2035350"/>
            <a:ext cx="2309151" cy="582966"/>
          </a:xfrm>
          <a:prstGeom prst="rect">
            <a:avLst/>
          </a:prstGeom>
          <a:solidFill>
            <a:srgbClr val="FFFF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CCE466-F07A-8448-B81D-2191DA7DA432}"/>
              </a:ext>
            </a:extLst>
          </p:cNvPr>
          <p:cNvSpPr/>
          <p:nvPr/>
        </p:nvSpPr>
        <p:spPr>
          <a:xfrm>
            <a:off x="4229011" y="4109766"/>
            <a:ext cx="2655094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CD480-75BA-5341-BCFE-2B167096EB10}"/>
              </a:ext>
            </a:extLst>
          </p:cNvPr>
          <p:cNvSpPr/>
          <p:nvPr/>
        </p:nvSpPr>
        <p:spPr>
          <a:xfrm>
            <a:off x="3205405" y="3138676"/>
            <a:ext cx="2731931" cy="582966"/>
          </a:xfrm>
          <a:prstGeom prst="rect">
            <a:avLst/>
          </a:prstGeom>
          <a:solidFill>
            <a:srgbClr val="00B05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44B3B-7181-1C42-BB30-AFFFC7D5EB9C}"/>
              </a:ext>
            </a:extLst>
          </p:cNvPr>
          <p:cNvSpPr/>
          <p:nvPr/>
        </p:nvSpPr>
        <p:spPr>
          <a:xfrm>
            <a:off x="1573917" y="4713981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B0285-0D1D-5243-987D-E916743DFA58}"/>
              </a:ext>
            </a:extLst>
          </p:cNvPr>
          <p:cNvSpPr/>
          <p:nvPr/>
        </p:nvSpPr>
        <p:spPr>
          <a:xfrm>
            <a:off x="4229011" y="4685582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7F36B9-B46F-0247-B50F-6511418AFBF4}"/>
              </a:ext>
            </a:extLst>
          </p:cNvPr>
          <p:cNvSpPr/>
          <p:nvPr/>
        </p:nvSpPr>
        <p:spPr>
          <a:xfrm>
            <a:off x="5705255" y="1970070"/>
            <a:ext cx="2309151" cy="582966"/>
          </a:xfrm>
          <a:prstGeom prst="rect">
            <a:avLst/>
          </a:prstGeom>
          <a:solidFill>
            <a:srgbClr val="FFC00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65ED40-2256-B848-9841-2BF2C123D209}"/>
              </a:ext>
            </a:extLst>
          </p:cNvPr>
          <p:cNvSpPr/>
          <p:nvPr/>
        </p:nvSpPr>
        <p:spPr>
          <a:xfrm>
            <a:off x="6146536" y="3158287"/>
            <a:ext cx="2655094" cy="582966"/>
          </a:xfrm>
          <a:prstGeom prst="rect">
            <a:avLst/>
          </a:prstGeom>
          <a:solidFill>
            <a:srgbClr val="0070C0">
              <a:alpha val="24706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with a </a:t>
            </a:r>
            <a:r>
              <a:rPr lang="en-US" dirty="0" err="1"/>
              <a:t>regularizer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7766"/>
              </p:ext>
            </p:extLst>
          </p:nvPr>
        </p:nvGraphicFramePr>
        <p:xfrm>
          <a:off x="1054982" y="4919923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57200" progId="Equation.3">
                  <p:embed/>
                </p:oleObj>
              </mc:Choice>
              <mc:Fallback>
                <p:oleObj name="Equation" r:id="rId2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982" y="4919923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01040"/>
              </p:ext>
            </p:extLst>
          </p:nvPr>
        </p:nvGraphicFramePr>
        <p:xfrm>
          <a:off x="1054982" y="2598120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4982" y="2598120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57" y="165423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how to solve convex minimization problems using gradient descent: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57" y="3836345"/>
            <a:ext cx="8032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can ensure that the loss + </a:t>
            </a:r>
            <a:r>
              <a:rPr lang="en-US" sz="2400" dirty="0" err="1"/>
              <a:t>regularizer</a:t>
            </a:r>
            <a:r>
              <a:rPr lang="en-US" sz="2400" dirty="0"/>
              <a:t> is convex then we could still use gradient descent: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4128758" y="4002862"/>
            <a:ext cx="409223" cy="3434952"/>
          </a:xfrm>
          <a:prstGeom prst="leftBrac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956" y="6018576"/>
            <a:ext cx="699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convex as long as both loss and </a:t>
            </a:r>
            <a:r>
              <a:rPr lang="en-US" sz="2400" dirty="0" err="1">
                <a:solidFill>
                  <a:srgbClr val="0000FF"/>
                </a:solidFill>
              </a:rPr>
              <a:t>regularizer</a:t>
            </a:r>
            <a:r>
              <a:rPr lang="en-US" sz="2400" dirty="0">
                <a:solidFill>
                  <a:srgbClr val="0000FF"/>
                </a:solidFill>
              </a:rPr>
              <a:t> are convex</a:t>
            </a:r>
          </a:p>
        </p:txBody>
      </p:sp>
    </p:spTree>
    <p:extLst>
      <p:ext uri="{BB962C8B-B14F-4D97-AF65-F5344CB8AC3E}">
        <p14:creationId xmlns:p14="http://schemas.microsoft.com/office/powerpoint/2010/main" val="41682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 are convex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491"/>
              </p:ext>
            </p:extLst>
          </p:nvPr>
        </p:nvGraphicFramePr>
        <p:xfrm>
          <a:off x="2068513" y="2173288"/>
          <a:ext cx="3868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469900" progId="Equation.3">
                  <p:embed/>
                </p:oleObj>
              </mc:Choice>
              <mc:Fallback>
                <p:oleObj name="Equation" r:id="rId2" imgW="1549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8513" y="2173288"/>
                        <a:ext cx="3868737" cy="116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9666" y="3852333"/>
            <a:ext cx="467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p-norms are convex for p &gt;= 1</a:t>
            </a:r>
          </a:p>
        </p:txBody>
      </p:sp>
    </p:spTree>
    <p:extLst>
      <p:ext uri="{BB962C8B-B14F-4D97-AF65-F5344CB8AC3E}">
        <p14:creationId xmlns:p14="http://schemas.microsoft.com/office/powerpoint/2010/main" val="208733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900907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570678"/>
              </p:ext>
            </p:extLst>
          </p:nvPr>
        </p:nvGraphicFramePr>
        <p:xfrm>
          <a:off x="1890713" y="3795713"/>
          <a:ext cx="3752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457200" progId="Equation.3">
                  <p:embed/>
                </p:oleObj>
              </mc:Choice>
              <mc:Fallback>
                <p:oleObj name="Equation" r:id="rId5" imgW="184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713" y="3795713"/>
                        <a:ext cx="3752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043460"/>
              </p:ext>
            </p:extLst>
          </p:nvPr>
        </p:nvGraphicFramePr>
        <p:xfrm>
          <a:off x="1645532" y="5443538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400" imgH="457200" progId="Equation.3">
                  <p:embed/>
                </p:oleObj>
              </mc:Choice>
              <mc:Fallback>
                <p:oleObj name="Equation" r:id="rId7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532" y="5443538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49723" y="5514093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6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optimization criterion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759615"/>
              </p:ext>
            </p:extLst>
          </p:nvPr>
        </p:nvGraphicFramePr>
        <p:xfrm>
          <a:off x="1532643" y="1704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3">
                  <p:embed/>
                </p:oleObj>
              </mc:Choice>
              <mc:Fallback>
                <p:oleObj name="Equation" r:id="rId2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2643" y="1704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878667" y="2413000"/>
            <a:ext cx="945444" cy="1086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222" y="3753553"/>
            <a:ext cx="4148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function: penalizes examples where the prediction is different than the label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5333" y="3905953"/>
            <a:ext cx="4148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Regularizer</a:t>
            </a:r>
            <a:r>
              <a:rPr lang="en-US" sz="2400" dirty="0"/>
              <a:t>: penalizes large weights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39556" y="2413000"/>
            <a:ext cx="677333" cy="134055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4777" y="5757333"/>
            <a:ext cx="774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Key: this function is convex allowing us to use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8913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93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4789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66796"/>
              </p:ext>
            </p:extLst>
          </p:nvPr>
        </p:nvGraphicFramePr>
        <p:xfrm>
          <a:off x="1645532" y="5387094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" imgH="457200" progId="Equation.3">
                  <p:embed/>
                </p:oleObj>
              </mc:Choice>
              <mc:Fallback>
                <p:oleObj name="Equation" r:id="rId4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532" y="5387094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15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/>
              <a:t>maths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88210"/>
              </p:ext>
            </p:extLst>
          </p:nvPr>
        </p:nvGraphicFramePr>
        <p:xfrm>
          <a:off x="2497138" y="1831975"/>
          <a:ext cx="43227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469900" progId="Equation.3">
                  <p:embed/>
                </p:oleObj>
              </mc:Choice>
              <mc:Fallback>
                <p:oleObj name="Equation" r:id="rId2" imgW="2120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7138" y="1831975"/>
                        <a:ext cx="4322762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38028"/>
              </p:ext>
            </p:extLst>
          </p:nvPr>
        </p:nvGraphicFramePr>
        <p:xfrm>
          <a:off x="414338" y="1882775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444500" progId="Equation.3">
                  <p:embed/>
                </p:oleObj>
              </mc:Choice>
              <mc:Fallback>
                <p:oleObj name="Equation" r:id="rId4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38" y="1882775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6863"/>
              </p:ext>
            </p:extLst>
          </p:nvPr>
        </p:nvGraphicFramePr>
        <p:xfrm>
          <a:off x="2317750" y="4402138"/>
          <a:ext cx="4398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457200" progId="Equation.3">
                  <p:embed/>
                </p:oleObj>
              </mc:Choice>
              <mc:Fallback>
                <p:oleObj name="Equation" r:id="rId6" imgW="2159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7750" y="4402138"/>
                        <a:ext cx="43989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 rot="5400000">
            <a:off x="3985769" y="33417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2546" y="3387890"/>
            <a:ext cx="233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(some math happens)</a:t>
            </a:r>
          </a:p>
        </p:txBody>
      </p:sp>
    </p:spTree>
    <p:extLst>
      <p:ext uri="{BB962C8B-B14F-4D97-AF65-F5344CB8AC3E}">
        <p14:creationId xmlns:p14="http://schemas.microsoft.com/office/powerpoint/2010/main" val="135192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758" y="5136446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53958"/>
              </p:ext>
            </p:extLst>
          </p:nvPr>
        </p:nvGraphicFramePr>
        <p:xfrm>
          <a:off x="1624013" y="5432425"/>
          <a:ext cx="55340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57200" progId="Equation.3">
                  <p:embed/>
                </p:oleObj>
              </mc:Choice>
              <mc:Fallback>
                <p:oleObj name="Equation" r:id="rId2" imgW="271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4013" y="5432425"/>
                        <a:ext cx="55340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60847"/>
              </p:ext>
            </p:extLst>
          </p:nvPr>
        </p:nvGraphicFramePr>
        <p:xfrm>
          <a:off x="1922463" y="3924300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44500" progId="Equation.3">
                  <p:embed/>
                </p:oleObj>
              </mc:Choice>
              <mc:Fallback>
                <p:oleObj name="Equation" r:id="rId4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924300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859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64245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222" y="5185054"/>
            <a:ext cx="372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4275667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76375" y="5244278"/>
            <a:ext cx="259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243837"/>
              </p:ext>
            </p:extLst>
          </p:nvPr>
        </p:nvGraphicFramePr>
        <p:xfrm>
          <a:off x="842963" y="1601788"/>
          <a:ext cx="51704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28600" progId="Equation.3">
                  <p:embed/>
                </p:oleObj>
              </mc:Choice>
              <mc:Fallback>
                <p:oleObj name="Equation" r:id="rId2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963" y="1601788"/>
                        <a:ext cx="51704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08222" y="1587677"/>
            <a:ext cx="846667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78637"/>
              </p:ext>
            </p:extLst>
          </p:nvPr>
        </p:nvGraphicFramePr>
        <p:xfrm>
          <a:off x="471841" y="1788936"/>
          <a:ext cx="4605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57200" progId="Equation.3">
                  <p:embed/>
                </p:oleObj>
              </mc:Choice>
              <mc:Fallback>
                <p:oleObj name="Equation" r:id="rId2" imgW="226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841" y="1788936"/>
                        <a:ext cx="46053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80591"/>
              </p:ext>
            </p:extLst>
          </p:nvPr>
        </p:nvGraphicFramePr>
        <p:xfrm>
          <a:off x="2759428" y="3800739"/>
          <a:ext cx="41687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469900" progId="Equation.3">
                  <p:embed/>
                </p:oleObj>
              </mc:Choice>
              <mc:Fallback>
                <p:oleObj name="Equation" r:id="rId4" imgW="204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9428" y="3800739"/>
                        <a:ext cx="4168775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34067"/>
              </p:ext>
            </p:extLst>
          </p:nvPr>
        </p:nvGraphicFramePr>
        <p:xfrm>
          <a:off x="767116" y="3853127"/>
          <a:ext cx="1992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444500" progId="Equation.3">
                  <p:embed/>
                </p:oleObj>
              </mc:Choice>
              <mc:Fallback>
                <p:oleObj name="Equation" r:id="rId6" imgW="97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116" y="3853127"/>
                        <a:ext cx="199231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25646"/>
              </p:ext>
            </p:extLst>
          </p:nvPr>
        </p:nvGraphicFramePr>
        <p:xfrm>
          <a:off x="2390775" y="5130800"/>
          <a:ext cx="5149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57200" progId="Equation.3">
                  <p:embed/>
                </p:oleObj>
              </mc:Choice>
              <mc:Fallback>
                <p:oleObj name="Equation" r:id="rId8" imgW="2527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0775" y="5130800"/>
                        <a:ext cx="51498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4338" y="3316111"/>
            <a:ext cx="82357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82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0722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3222" y="5446889"/>
            <a:ext cx="5036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the </a:t>
            </a:r>
            <a:r>
              <a:rPr lang="en-US" sz="2400" dirty="0" err="1">
                <a:solidFill>
                  <a:srgbClr val="FF0000"/>
                </a:solidFill>
              </a:rPr>
              <a:t>regularizer</a:t>
            </a:r>
            <a:r>
              <a:rPr lang="en-US" sz="2400" dirty="0">
                <a:solidFill>
                  <a:srgbClr val="FF0000"/>
                </a:solidFill>
              </a:rPr>
              <a:t> have?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L1 regularization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75379"/>
              </p:ext>
            </p:extLst>
          </p:nvPr>
        </p:nvGraphicFramePr>
        <p:xfrm>
          <a:off x="852488" y="1616075"/>
          <a:ext cx="594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0" imgH="228600" progId="Equation.3">
                  <p:embed/>
                </p:oleObj>
              </mc:Choice>
              <mc:Fallback>
                <p:oleObj name="Equation" r:id="rId2" imgW="2921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488" y="1616075"/>
                        <a:ext cx="59467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5771444" y="2066751"/>
            <a:ext cx="0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2889" y="3132667"/>
            <a:ext cx="189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3103" y="3200401"/>
            <a:ext cx="158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 to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593103" y="2114550"/>
            <a:ext cx="791633" cy="10858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1444" y="2066751"/>
            <a:ext cx="211667" cy="10659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4353" y="3984980"/>
            <a:ext cx="375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constant: how far from wrong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48271" y="2114551"/>
            <a:ext cx="467285" cy="187042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48108" y="1587677"/>
            <a:ext cx="1410955" cy="46496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9222" y="5185054"/>
            <a:ext cx="5054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positive, reduces by a constant</a:t>
            </a:r>
            <a:endParaRPr lang="en-US" sz="2400" baseline="-250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is negative, increases by a constant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92889" y="5009444"/>
            <a:ext cx="423333" cy="1171223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71444" y="5185054"/>
            <a:ext cx="3136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moves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j</a:t>
            </a:r>
            <a:r>
              <a:rPr lang="en-US" sz="2400" dirty="0">
                <a:solidFill>
                  <a:srgbClr val="0000FF"/>
                </a:solidFill>
              </a:rPr>
              <a:t> towards 0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regardless of magnitude</a:t>
            </a:r>
          </a:p>
        </p:txBody>
      </p:sp>
    </p:spTree>
    <p:extLst>
      <p:ext uri="{BB962C8B-B14F-4D97-AF65-F5344CB8AC3E}">
        <p14:creationId xmlns:p14="http://schemas.microsoft.com/office/powerpoint/2010/main" val="4190010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0110" y="3334722"/>
          <a:ext cx="55784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444500" progId="Equation.3">
                  <p:embed/>
                </p:oleObj>
              </mc:Choice>
              <mc:Fallback>
                <p:oleObj name="Equation" r:id="rId2" imgW="2705100" imgH="4445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110" y="3334722"/>
                        <a:ext cx="557847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342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with p-norms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343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L1: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3200" b="1" dirty="0"/>
              <a:t>L2: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 err="1"/>
              <a:t>Lp</a:t>
            </a:r>
            <a:r>
              <a:rPr lang="en-US" sz="3200" b="1" dirty="0"/>
              <a:t>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909"/>
              </p:ext>
            </p:extLst>
          </p:nvPr>
        </p:nvGraphicFramePr>
        <p:xfrm>
          <a:off x="1069446" y="2223204"/>
          <a:ext cx="6658690" cy="5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228600" progId="Equation.3">
                  <p:embed/>
                </p:oleObj>
              </mc:Choice>
              <mc:Fallback>
                <p:oleObj name="Equation" r:id="rId3" imgW="2540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9446" y="2223204"/>
                        <a:ext cx="6658690" cy="599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70960"/>
              </p:ext>
            </p:extLst>
          </p:nvPr>
        </p:nvGraphicFramePr>
        <p:xfrm>
          <a:off x="1069445" y="3604948"/>
          <a:ext cx="5893378" cy="61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400" imgH="228600" progId="Equation.3">
                  <p:embed/>
                </p:oleObj>
              </mc:Choice>
              <mc:Fallback>
                <p:oleObj name="Equation" r:id="rId5" imgW="218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445" y="3604948"/>
                        <a:ext cx="5893378" cy="616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60341"/>
              </p:ext>
            </p:extLst>
          </p:nvPr>
        </p:nvGraphicFramePr>
        <p:xfrm>
          <a:off x="1069446" y="5037667"/>
          <a:ext cx="569281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49500" imgH="254000" progId="Equation.3">
                  <p:embed/>
                </p:oleObj>
              </mc:Choice>
              <mc:Fallback>
                <p:oleObj name="Equation" r:id="rId7" imgW="234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446" y="5037667"/>
                        <a:ext cx="569281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555" y="6096000"/>
            <a:ext cx="59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higher order norms affect the weights?</a:t>
            </a:r>
          </a:p>
        </p:txBody>
      </p:sp>
    </p:spTree>
    <p:extLst>
      <p:ext uri="{BB962C8B-B14F-4D97-AF65-F5344CB8AC3E}">
        <p14:creationId xmlns:p14="http://schemas.microsoft.com/office/powerpoint/2010/main" val="13431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3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37533"/>
              </p:ext>
            </p:extLst>
          </p:nvPr>
        </p:nvGraphicFramePr>
        <p:xfrm>
          <a:off x="1300163" y="3211348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15900" progId="Equation.3">
                  <p:embed/>
                </p:oleObj>
              </mc:Choice>
              <mc:Fallback>
                <p:oleObj name="Equation" r:id="rId2" imgW="13843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211348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6532"/>
              </p:ext>
            </p:extLst>
          </p:nvPr>
        </p:nvGraphicFramePr>
        <p:xfrm>
          <a:off x="1300163" y="4028952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03200" progId="Equation.3">
                  <p:embed/>
                </p:oleObj>
              </mc:Choice>
              <mc:Fallback>
                <p:oleObj name="Equation" r:id="rId4" imgW="787400" imgH="203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028952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838" y="2813200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491" y="3550020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" y="5009378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838" y="5190871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/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𝑦𝑖𝑥𝑖𝑗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06614-7239-4D4D-9A8A-309D6EB5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03" y="1710809"/>
                <a:ext cx="3489866" cy="461665"/>
              </a:xfrm>
              <a:prstGeom prst="rect">
                <a:avLst/>
              </a:prstGeom>
              <a:blipFill>
                <a:blip r:embed="rId7"/>
                <a:stretch>
                  <a:fillRect r="-727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8FF94-C44F-0942-9FB5-DE47DFE78121}"/>
              </a:ext>
            </a:extLst>
          </p:cNvPr>
          <p:cNvCxnSpPr>
            <a:cxnSpLocks/>
          </p:cNvCxnSpPr>
          <p:nvPr/>
        </p:nvCxnSpPr>
        <p:spPr>
          <a:xfrm flipV="1">
            <a:off x="4503178" y="2714298"/>
            <a:ext cx="0" cy="20495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/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C38B20-1315-C54C-98C9-BF984E9E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07" y="3226868"/>
                <a:ext cx="1692836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/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𝑤𝑗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19788E-DA57-824F-837D-20B6ED9A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81" y="4042005"/>
                <a:ext cx="947888" cy="392993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A1FF3A-3A11-B643-9FA9-F10C1C3653AA}"/>
              </a:ext>
            </a:extLst>
          </p:cNvPr>
          <p:cNvSpPr txBox="1"/>
          <p:nvPr/>
        </p:nvSpPr>
        <p:spPr>
          <a:xfrm>
            <a:off x="4657675" y="2893177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313B5-E07B-E549-8F48-99EF16F0B4E0}"/>
              </a:ext>
            </a:extLst>
          </p:cNvPr>
          <p:cNvSpPr txBox="1"/>
          <p:nvPr/>
        </p:nvSpPr>
        <p:spPr>
          <a:xfrm>
            <a:off x="4640823" y="3764356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/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1BD55A-D382-DB4A-9DC3-31096378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0" y="5641553"/>
                <a:ext cx="5079467" cy="461665"/>
              </a:xfrm>
              <a:prstGeom prst="rect">
                <a:avLst/>
              </a:prstGeom>
              <a:blipFill>
                <a:blip r:embed="rId10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90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A000"/>
                </a:solidFill>
              </a:rPr>
              <a:t>   randomly shuffle the training data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, </a:t>
            </a:r>
            <a:r>
              <a:rPr lang="en-US" sz="2400" i="1" dirty="0" err="1"/>
              <a:t>y</a:t>
            </a:r>
            <a:r>
              <a:rPr lang="en-US" sz="2400" i="1" baseline="-25000" dirty="0" err="1"/>
              <a:t>i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for each weight: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r>
              <a:rPr lang="en-US" sz="2400" dirty="0"/>
              <a:t>      update the bias 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000" dirty="0"/>
              <a:t>(use the same weight update equations, but:</a:t>
            </a:r>
            <a:br>
              <a:rPr lang="en-US" sz="2000" dirty="0"/>
            </a:br>
            <a:r>
              <a:rPr lang="en-US" sz="2000" dirty="0"/>
              <a:t>             - b = </a:t>
            </a:r>
            <a:r>
              <a:rPr lang="en-US" sz="2000" dirty="0" err="1"/>
              <a:t>w</a:t>
            </a:r>
            <a:r>
              <a:rPr lang="en-US" sz="2000" baseline="-25000" dirty="0" err="1"/>
              <a:t>j</a:t>
            </a:r>
            <a:br>
              <a:rPr lang="en-US" sz="2000" dirty="0"/>
            </a:br>
            <a:r>
              <a:rPr lang="en-US" sz="2000" dirty="0"/>
              <a:t>             - replace </a:t>
            </a:r>
            <a:r>
              <a:rPr lang="en-US" sz="2000" dirty="0" err="1"/>
              <a:t>x</a:t>
            </a:r>
            <a:r>
              <a:rPr lang="en-US" sz="2000" baseline="-25000" dirty="0" err="1"/>
              <a:t>ij</a:t>
            </a:r>
            <a:r>
              <a:rPr lang="en-US" sz="2000" dirty="0"/>
              <a:t> with 1)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/>
              <p:nvPr/>
            </p:nvSpPr>
            <p:spPr>
              <a:xfrm>
                <a:off x="1621950" y="3429000"/>
                <a:ext cx="3553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EA52CD-EFC1-BA42-ACDF-75B147F9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50" y="3429000"/>
                <a:ext cx="355398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83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for some number of iterations:</a:t>
            </a:r>
          </a:p>
          <a:p>
            <a:pPr lvl="2"/>
            <a:r>
              <a:rPr lang="en-US" sz="2000" dirty="0"/>
              <a:t>for each example (xi, </a:t>
            </a:r>
            <a:r>
              <a:rPr lang="en-US" sz="2000" dirty="0" err="1"/>
              <a:t>yi</a:t>
            </a:r>
            <a:r>
              <a:rPr lang="en-US" sz="2000" dirty="0"/>
              <a:t>) in the training dataset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/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𝑦𝑖𝑥𝑖𝑗</m:t>
                    </m:r>
                    <m:r>
                      <a:rPr lang="en-US" sz="24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1573A6-BCEC-B94A-A885-09D1A4ED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592" y="3561883"/>
                <a:ext cx="3489866" cy="461665"/>
              </a:xfrm>
              <a:prstGeom prst="rect">
                <a:avLst/>
              </a:prstGeom>
              <a:blipFill>
                <a:blip r:embed="rId2"/>
                <a:stretch>
                  <a:fillRect r="-72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5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12330"/>
              </p:ext>
            </p:extLst>
          </p:nvPr>
        </p:nvGraphicFramePr>
        <p:xfrm>
          <a:off x="1310216" y="2367315"/>
          <a:ext cx="4968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216" y="2367315"/>
                        <a:ext cx="49688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14407" y="2437870"/>
            <a:ext cx="201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216" y="3899722"/>
            <a:ext cx="624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gradient descent the only way to find w and b?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0216" y="4704875"/>
            <a:ext cx="53967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Many other ways to find the minimum.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Some are don’t even require iteration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Whole field called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90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Regularizers</a:t>
            </a:r>
            <a:r>
              <a:rPr lang="en-US" dirty="0"/>
              <a:t> summarized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6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L1 is popular because it tends to result in sparse solutions (i.e. lots of zero weights)</a:t>
            </a:r>
          </a:p>
          <a:p>
            <a:pPr marL="320040" lvl="1" indent="0">
              <a:buNone/>
            </a:pPr>
            <a:r>
              <a:rPr lang="en-US" dirty="0"/>
              <a:t>However, it is not differentiable, so it only works for gradient descent solvers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L2 is also popular because for some loss functions, it can be solved directly (no gradient descent required, though often iterative solvers still)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Lp</a:t>
            </a:r>
            <a:r>
              <a:rPr lang="en-US" dirty="0"/>
              <a:t> is less popular since they don’t tend to shrink the weights enough</a:t>
            </a:r>
          </a:p>
        </p:txBody>
      </p:sp>
    </p:spTree>
    <p:extLst>
      <p:ext uri="{BB962C8B-B14F-4D97-AF65-F5344CB8AC3E}">
        <p14:creationId xmlns:p14="http://schemas.microsoft.com/office/powerpoint/2010/main" val="3812127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loss functions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85535"/>
              </p:ext>
            </p:extLst>
          </p:nvPr>
        </p:nvGraphicFramePr>
        <p:xfrm>
          <a:off x="1638300" y="2211388"/>
          <a:ext cx="2830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11388"/>
                        <a:ext cx="2830513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636889"/>
            <a:ext cx="6666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regularization, the generic update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2972389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40325"/>
              </p:ext>
            </p:extLst>
          </p:nvPr>
        </p:nvGraphicFramePr>
        <p:xfrm>
          <a:off x="1300163" y="3568700"/>
          <a:ext cx="2854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215900" progId="Equation.3">
                  <p:embed/>
                </p:oleObj>
              </mc:Choice>
              <mc:Fallback>
                <p:oleObj name="Equation" r:id="rId4" imgW="138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568700"/>
                        <a:ext cx="2854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490"/>
              </p:ext>
            </p:extLst>
          </p:nvPr>
        </p:nvGraphicFramePr>
        <p:xfrm>
          <a:off x="1300163" y="4229100"/>
          <a:ext cx="162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03200" progId="Equation.3">
                  <p:embed/>
                </p:oleObj>
              </mc:Choice>
              <mc:Fallback>
                <p:oleObj name="Equation" r:id="rId6" imgW="787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29100"/>
                        <a:ext cx="16240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3498334"/>
            <a:ext cx="161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6111" y="4158313"/>
            <a:ext cx="135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hinge loss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2648" y="4868333"/>
            <a:ext cx="8153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6111" y="5354177"/>
            <a:ext cx="1881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squared error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30118"/>
              </p:ext>
            </p:extLst>
          </p:nvPr>
        </p:nvGraphicFramePr>
        <p:xfrm>
          <a:off x="788988" y="5453063"/>
          <a:ext cx="3717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6100" imgH="228600" progId="Equation.3">
                  <p:embed/>
                </p:oleObj>
              </mc:Choice>
              <mc:Fallback>
                <p:oleObj name="Equation" r:id="rId8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453063"/>
                        <a:ext cx="371792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213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Many tools support these different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</a:t>
            </a:r>
            <a:r>
              <a:rPr lang="en-US" dirty="0" err="1"/>
              <a:t>scikit</a:t>
            </a:r>
            <a:r>
              <a:rPr lang="en-US" dirty="0"/>
              <a:t> learning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http://scikit-learn.org/stable/modules/sgd.html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17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(Ordinary) Least squares: squared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Ridge regression: squared loss with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Lasso regression: squared loss with L1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Elastic regression: squared loss with L1 AND L2 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regression: logistic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5725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</p:txBody>
      </p:sp>
    </p:spTree>
    <p:extLst>
      <p:ext uri="{BB962C8B-B14F-4D97-AF65-F5344CB8AC3E}">
        <p14:creationId xmlns:p14="http://schemas.microsoft.com/office/powerpoint/2010/main" val="366638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10992</TotalTime>
  <Words>2000</Words>
  <Application>Microsoft Macintosh PowerPoint</Application>
  <PresentationFormat>On-screen Show (4:3)</PresentationFormat>
  <Paragraphs>420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Calibri</vt:lpstr>
      <vt:lpstr>Cambria Math</vt:lpstr>
      <vt:lpstr>Tw Cen MT</vt:lpstr>
      <vt:lpstr>Wingdings</vt:lpstr>
      <vt:lpstr>Wingdings 2</vt:lpstr>
      <vt:lpstr>Median</vt:lpstr>
      <vt:lpstr>Equation</vt:lpstr>
      <vt:lpstr>Regularization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How many have you heard of?</vt:lpstr>
      <vt:lpstr>Model-based machine learning</vt:lpstr>
      <vt:lpstr>Model-based machine learning</vt:lpstr>
      <vt:lpstr>Surrogate loss functions</vt:lpstr>
      <vt:lpstr>Finding the minimum</vt:lpstr>
      <vt:lpstr>Gradient descent</vt:lpstr>
      <vt:lpstr>Perceptron learning algorithm!</vt:lpstr>
      <vt:lpstr>The constant</vt:lpstr>
      <vt:lpstr>The constant</vt:lpstr>
      <vt:lpstr>One concern</vt:lpstr>
      <vt:lpstr>Overfitting revisited: regularization</vt:lpstr>
      <vt:lpstr>Regularizers</vt:lpstr>
      <vt:lpstr>Regularizers</vt:lpstr>
      <vt:lpstr>Regularizers</vt:lpstr>
      <vt:lpstr>Common regularizers</vt:lpstr>
      <vt:lpstr>Common regularizers</vt:lpstr>
      <vt:lpstr>p-norm</vt:lpstr>
      <vt:lpstr>p-norms visualized</vt:lpstr>
      <vt:lpstr>p-norms visualized</vt:lpstr>
      <vt:lpstr>Model-based machine learning</vt:lpstr>
      <vt:lpstr>Minimizing with a regularizer</vt:lpstr>
      <vt:lpstr>Convexity revisited</vt:lpstr>
      <vt:lpstr>Adding convex functions</vt:lpstr>
      <vt:lpstr>Adding convex functions</vt:lpstr>
      <vt:lpstr>Adding convex functions</vt:lpstr>
      <vt:lpstr>Minimizing with a regularizer</vt:lpstr>
      <vt:lpstr>p-norms are convex</vt:lpstr>
      <vt:lpstr>Model-based machine learning</vt:lpstr>
      <vt:lpstr>Our optimization criterion</vt:lpstr>
      <vt:lpstr>Gradient descent</vt:lpstr>
      <vt:lpstr>Some more maths</vt:lpstr>
      <vt:lpstr>Gradient descent</vt:lpstr>
      <vt:lpstr>The update</vt:lpstr>
      <vt:lpstr>The update</vt:lpstr>
      <vt:lpstr>L1 regularization</vt:lpstr>
      <vt:lpstr>L1 regularization</vt:lpstr>
      <vt:lpstr>L1 regularization</vt:lpstr>
      <vt:lpstr>Gradient descent</vt:lpstr>
      <vt:lpstr>Regularization with p-norms</vt:lpstr>
      <vt:lpstr>Putting it together</vt:lpstr>
      <vt:lpstr>Gradient descent details</vt:lpstr>
      <vt:lpstr>Gradient descent</vt:lpstr>
      <vt:lpstr>Model-based machine learning</vt:lpstr>
      <vt:lpstr>Regularizers summarized</vt:lpstr>
      <vt:lpstr>The other loss functions</vt:lpstr>
      <vt:lpstr>Many tools support these different combinations</vt:lpstr>
      <vt:lpstr>Common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1993</cp:revision>
  <cp:lastPrinted>2013-09-17T22:01:58Z</cp:lastPrinted>
  <dcterms:created xsi:type="dcterms:W3CDTF">2013-09-08T20:10:23Z</dcterms:created>
  <dcterms:modified xsi:type="dcterms:W3CDTF">2023-10-14T03:05:04Z</dcterms:modified>
</cp:coreProperties>
</file>