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56" r:id="rId2"/>
    <p:sldId id="258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94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360" r:id="rId31"/>
    <p:sldId id="270" r:id="rId32"/>
    <p:sldId id="269" r:id="rId33"/>
    <p:sldId id="273" r:id="rId34"/>
    <p:sldId id="271" r:id="rId35"/>
    <p:sldId id="275" r:id="rId36"/>
    <p:sldId id="274" r:id="rId37"/>
    <p:sldId id="276" r:id="rId38"/>
    <p:sldId id="280" r:id="rId39"/>
    <p:sldId id="283" r:id="rId40"/>
    <p:sldId id="300" r:id="rId41"/>
    <p:sldId id="302" r:id="rId42"/>
    <p:sldId id="284" r:id="rId43"/>
    <p:sldId id="303" r:id="rId44"/>
    <p:sldId id="304" r:id="rId45"/>
    <p:sldId id="289" r:id="rId46"/>
    <p:sldId id="278" r:id="rId47"/>
    <p:sldId id="305" r:id="rId48"/>
    <p:sldId id="349" r:id="rId49"/>
    <p:sldId id="306" r:id="rId50"/>
    <p:sldId id="311" r:id="rId51"/>
    <p:sldId id="312" r:id="rId52"/>
    <p:sldId id="313" r:id="rId53"/>
    <p:sldId id="318" r:id="rId54"/>
    <p:sldId id="317" r:id="rId55"/>
    <p:sldId id="319" r:id="rId56"/>
    <p:sldId id="397" r:id="rId57"/>
    <p:sldId id="339" r:id="rId58"/>
    <p:sldId id="341" r:id="rId59"/>
    <p:sldId id="340" r:id="rId60"/>
    <p:sldId id="398" r:id="rId61"/>
    <p:sldId id="399" r:id="rId62"/>
    <p:sldId id="342" r:id="rId63"/>
    <p:sldId id="343" r:id="rId64"/>
    <p:sldId id="344" r:id="rId65"/>
    <p:sldId id="346" r:id="rId66"/>
    <p:sldId id="347" r:id="rId67"/>
    <p:sldId id="351" r:id="rId68"/>
    <p:sldId id="361" r:id="rId69"/>
    <p:sldId id="396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4FF"/>
    <a:srgbClr val="FFFF00"/>
    <a:srgbClr val="D8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2" autoAdjust="0"/>
    <p:restoredTop sz="89769"/>
  </p:normalViewPr>
  <p:slideViewPr>
    <p:cSldViewPr snapToGrid="0" snapToObjects="1">
      <p:cViewPr varScale="1">
        <p:scale>
          <a:sx n="139" d="100"/>
          <a:sy n="139" d="100"/>
        </p:scale>
        <p:origin x="22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310014-95C0-1047-A6BB-CF15F48F8E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E2E28-AF79-5544-A020-0C7873E42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66397-F0F1-D843-B110-D1D2A5295B23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E1256-07F5-B54A-894A-C2777DC2CA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EA8CD-09B5-B642-9628-52FB7F0516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90828-27C6-3840-A281-4BA2137FB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1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DT: the structure of the tree, which features each node splits on, the predictions at the leaves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perceptron: the weights and the b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DT: the structure of the tree, which features each node splits on, the predictions at the leaves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perceptron: the weights and the b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often you’ll have to be able to tell from context whether the subscript refers</a:t>
            </a:r>
            <a:r>
              <a:rPr lang="en-US" baseline="0" dirty="0"/>
              <a:t> to the example or the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notice, all are convex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 (except hinge) are differentiable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wrong is on the left (y and y’ don’t agree)</a:t>
            </a:r>
          </a:p>
          <a:p>
            <a:pPr marL="171450" indent="-171450">
              <a:buFontTx/>
              <a:buChar char="-"/>
            </a:pPr>
            <a:r>
              <a:rPr lang="en-US" dirty="0"/>
              <a:t>correct is on the right (y and y’ agree)</a:t>
            </a:r>
          </a:p>
          <a:p>
            <a:pPr marL="171450" indent="-171450">
              <a:buFontTx/>
              <a:buChar char="-"/>
            </a:pPr>
            <a:r>
              <a:rPr lang="en-US" dirty="0"/>
              <a:t>y axis is loss/penalty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20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11/16/23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0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3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2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40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46.emf"/><Relationship Id="rId7" Type="http://schemas.openxmlformats.org/officeDocument/2006/relationships/image" Target="../media/image48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9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46.emf"/><Relationship Id="rId7" Type="http://schemas.openxmlformats.org/officeDocument/2006/relationships/image" Target="../media/image48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9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– Spring 2022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Gradient descent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0/1 loss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Surrogate loss functions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Convexity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minimization algorithm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regularization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different </a:t>
            </a:r>
            <a:r>
              <a:rPr lang="en-US" dirty="0" err="1"/>
              <a:t>regularizers</a:t>
            </a:r>
            <a:endParaRPr lang="en-US" dirty="0"/>
          </a:p>
          <a:p>
            <a:pPr marL="1051560" lvl="2" indent="-457200">
              <a:buFontTx/>
              <a:buChar char="-"/>
            </a:pPr>
            <a:r>
              <a:rPr lang="en-US" dirty="0"/>
              <a:t>p-norms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Misc</a:t>
            </a: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good coding habits</a:t>
            </a:r>
          </a:p>
          <a:p>
            <a:pPr marL="777240" lvl="1" indent="-457200">
              <a:buFontTx/>
              <a:buChar char="-"/>
            </a:pPr>
            <a:r>
              <a:rPr lang="en-US" dirty="0" err="1"/>
              <a:t>JavaDoc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91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general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2 hours goes by fast!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Don’t plan on looking everything up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Lookup equations, algorithms, random details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Make sure you understand the key concepts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Don’t spend too much time on any one question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Skip questions you’re stuck on and come back to them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Watch the time as you go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careful on the T/F questions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written questions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think before you write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make your argument/analysis clear and concise</a:t>
            </a:r>
          </a:p>
        </p:txBody>
      </p:sp>
    </p:spTree>
    <p:extLst>
      <p:ext uri="{BB962C8B-B14F-4D97-AF65-F5344CB8AC3E}">
        <p14:creationId xmlns:p14="http://schemas.microsoft.com/office/powerpoint/2010/main" val="188649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text 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1524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Raw data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6" name="Rectangle 5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4" name="Rectangle 13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2" name="Rectangle 21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Chardonnay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Pinot </a:t>
            </a:r>
            <a:r>
              <a:rPr lang="en-US" dirty="0" err="1"/>
              <a:t>Grigio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Zinfandel</a:t>
            </a:r>
          </a:p>
        </p:txBody>
      </p:sp>
    </p:spTree>
    <p:extLst>
      <p:ext uri="{BB962C8B-B14F-4D97-AF65-F5344CB8AC3E}">
        <p14:creationId xmlns:p14="http://schemas.microsoft.com/office/powerpoint/2010/main" val="379698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Text: raw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Raw data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Features?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Chardonnay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Pinot </a:t>
            </a:r>
            <a:r>
              <a:rPr lang="en-US" dirty="0" err="1"/>
              <a:t>Grigio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Zinfandel</a:t>
            </a:r>
          </a:p>
        </p:txBody>
      </p:sp>
    </p:spTree>
    <p:extLst>
      <p:ext uri="{BB962C8B-B14F-4D97-AF65-F5344CB8AC3E}">
        <p14:creationId xmlns:p14="http://schemas.microsoft.com/office/powerpoint/2010/main" val="16853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Raw data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Features</a:t>
            </a: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Verdana" pitchFamily="34" charset="0"/>
              </a:rPr>
              <a:t>(1, 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pinot</a:t>
            </a: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4283947" y="2279613"/>
            <a:ext cx="3200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6600"/>
                </a:solidFill>
              </a:rPr>
              <a:t>Clinton said pinot repeatedly last week on </a:t>
            </a:r>
            <a:r>
              <a:rPr lang="en-US" sz="2000" dirty="0" err="1">
                <a:solidFill>
                  <a:srgbClr val="FF6600"/>
                </a:solidFill>
              </a:rPr>
              <a:t>tv</a:t>
            </a:r>
            <a:r>
              <a:rPr lang="en-US" sz="2000" dirty="0">
                <a:solidFill>
                  <a:srgbClr val="FF6600"/>
                </a:solidFill>
              </a:rPr>
              <a:t>, “pinot, pinot, pinot”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Occurrence of words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Chardonnay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Pinot </a:t>
            </a:r>
            <a:r>
              <a:rPr lang="en-US" dirty="0" err="1"/>
              <a:t>Grigio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Zinfandel</a:t>
            </a:r>
          </a:p>
        </p:txBody>
      </p:sp>
    </p:spTree>
    <p:extLst>
      <p:ext uri="{BB962C8B-B14F-4D97-AF65-F5344CB8AC3E}">
        <p14:creationId xmlns:p14="http://schemas.microsoft.com/office/powerpoint/2010/main" val="2843482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Raw data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Features</a:t>
            </a: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Verdana" pitchFamily="34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Verdana" pitchFamily="34" charset="0"/>
              </a:rPr>
              <a:t>4</a:t>
            </a:r>
            <a:r>
              <a:rPr lang="en-US" sz="2000" dirty="0">
                <a:latin typeface="Verdana" pitchFamily="34" charset="0"/>
              </a:rPr>
              <a:t>, 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pinot</a:t>
            </a: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4283947" y="2279613"/>
            <a:ext cx="3200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6600"/>
                </a:solidFill>
              </a:rPr>
              <a:t>Clinton said pinot repeatedly last week on </a:t>
            </a:r>
            <a:r>
              <a:rPr lang="en-US" sz="2000" dirty="0" err="1">
                <a:solidFill>
                  <a:srgbClr val="FF6600"/>
                </a:solidFill>
              </a:rPr>
              <a:t>tv</a:t>
            </a:r>
            <a:r>
              <a:rPr lang="en-US" sz="2000" dirty="0">
                <a:solidFill>
                  <a:srgbClr val="FF6600"/>
                </a:solidFill>
              </a:rPr>
              <a:t>, “pinot, pinot, pinot”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Frequency of word occurrences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Chardonnay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Pinot </a:t>
            </a:r>
            <a:r>
              <a:rPr lang="en-US" dirty="0" err="1"/>
              <a:t>Grigio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Zinfandel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32000" y="6245975"/>
            <a:ext cx="674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This is the representation we’re using for assignment 5</a:t>
            </a:r>
          </a:p>
        </p:txBody>
      </p:sp>
    </p:spTree>
    <p:extLst>
      <p:ext uri="{BB962C8B-B14F-4D97-AF65-F5344CB8AC3E}">
        <p14:creationId xmlns:p14="http://schemas.microsoft.com/office/powerpoint/2010/main" val="84557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90" y="1615100"/>
            <a:ext cx="8526158" cy="11430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ea typeface="Arial" pitchFamily="-110" charset="0"/>
                <a:cs typeface="Arial" pitchFamily="-110" charset="0"/>
              </a:rPr>
              <a:t>Each internal node represents whether or not the text has a particular word</a:t>
            </a:r>
          </a:p>
        </p:txBody>
      </p:sp>
      <p:sp>
        <p:nvSpPr>
          <p:cNvPr id="5" name="Oval 4"/>
          <p:cNvSpPr/>
          <p:nvPr/>
        </p:nvSpPr>
        <p:spPr>
          <a:xfrm>
            <a:off x="3685076" y="2228908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04130" y="22818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wheat</a:t>
            </a:r>
          </a:p>
        </p:txBody>
      </p:sp>
      <p:sp>
        <p:nvSpPr>
          <p:cNvPr id="7" name="Oval 6"/>
          <p:cNvSpPr/>
          <p:nvPr/>
        </p:nvSpPr>
        <p:spPr>
          <a:xfrm>
            <a:off x="1737702" y="3466702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56756" y="3519621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buschl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2824" y="4835693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10" name="Oval 9"/>
          <p:cNvSpPr/>
          <p:nvPr/>
        </p:nvSpPr>
        <p:spPr>
          <a:xfrm>
            <a:off x="2921902" y="4228736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0956" y="4281655"/>
            <a:ext cx="80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19557" y="5357425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46679" y="535727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14" name="Oval 13"/>
          <p:cNvSpPr/>
          <p:nvPr/>
        </p:nvSpPr>
        <p:spPr>
          <a:xfrm>
            <a:off x="6334780" y="3355018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19974" y="3407937"/>
            <a:ext cx="63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farm</a:t>
            </a:r>
          </a:p>
        </p:txBody>
      </p:sp>
      <p:sp>
        <p:nvSpPr>
          <p:cNvPr id="16" name="Oval 15"/>
          <p:cNvSpPr/>
          <p:nvPr/>
        </p:nvSpPr>
        <p:spPr>
          <a:xfrm>
            <a:off x="5518692" y="4261004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31920" y="4340383"/>
            <a:ext cx="101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commodity</a:t>
            </a:r>
          </a:p>
        </p:txBody>
      </p:sp>
      <p:sp>
        <p:nvSpPr>
          <p:cNvPr id="18" name="Oval 17"/>
          <p:cNvSpPr/>
          <p:nvPr/>
        </p:nvSpPr>
        <p:spPr>
          <a:xfrm>
            <a:off x="4877399" y="5357425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90627" y="543680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agriculture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3702" y="6363880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96195" y="6363880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502" y="535727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09947" y="428165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cxnSp>
        <p:nvCxnSpPr>
          <p:cNvPr id="24" name="Straight Arrow Connector 23"/>
          <p:cNvCxnSpPr>
            <a:stCxn id="5" idx="3"/>
            <a:endCxn id="7" idx="7"/>
          </p:cNvCxnSpPr>
          <p:nvPr/>
        </p:nvCxnSpPr>
        <p:spPr>
          <a:xfrm flipH="1">
            <a:off x="2618398" y="2703186"/>
            <a:ext cx="1217782" cy="844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0"/>
          </p:cNvCxnSpPr>
          <p:nvPr/>
        </p:nvCxnSpPr>
        <p:spPr>
          <a:xfrm flipH="1">
            <a:off x="1269790" y="3971766"/>
            <a:ext cx="749767" cy="8639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2" idx="0"/>
          </p:cNvCxnSpPr>
          <p:nvPr/>
        </p:nvCxnSpPr>
        <p:spPr>
          <a:xfrm flipH="1">
            <a:off x="2606523" y="4703014"/>
            <a:ext cx="466483" cy="6544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6" idx="0"/>
          </p:cNvCxnSpPr>
          <p:nvPr/>
        </p:nvCxnSpPr>
        <p:spPr>
          <a:xfrm flipH="1">
            <a:off x="6034592" y="3829296"/>
            <a:ext cx="451292" cy="4317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18" idx="0"/>
          </p:cNvCxnSpPr>
          <p:nvPr/>
        </p:nvCxnSpPr>
        <p:spPr>
          <a:xfrm flipH="1">
            <a:off x="5393299" y="4735282"/>
            <a:ext cx="276497" cy="622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3"/>
            <a:endCxn id="20" idx="0"/>
          </p:cNvCxnSpPr>
          <p:nvPr/>
        </p:nvCxnSpPr>
        <p:spPr>
          <a:xfrm flipH="1">
            <a:off x="4540668" y="5831703"/>
            <a:ext cx="487835" cy="5321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5"/>
            <a:endCxn id="14" idx="1"/>
          </p:cNvCxnSpPr>
          <p:nvPr/>
        </p:nvCxnSpPr>
        <p:spPr>
          <a:xfrm>
            <a:off x="4565772" y="2703186"/>
            <a:ext cx="1920112" cy="7332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5"/>
            <a:endCxn id="13" idx="0"/>
          </p:cNvCxnSpPr>
          <p:nvPr/>
        </p:nvCxnSpPr>
        <p:spPr>
          <a:xfrm>
            <a:off x="3802598" y="4703014"/>
            <a:ext cx="151104" cy="65426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5"/>
            <a:endCxn id="23" idx="0"/>
          </p:cNvCxnSpPr>
          <p:nvPr/>
        </p:nvCxnSpPr>
        <p:spPr>
          <a:xfrm>
            <a:off x="7215476" y="3829296"/>
            <a:ext cx="901494" cy="45235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5"/>
            <a:endCxn id="22" idx="0"/>
          </p:cNvCxnSpPr>
          <p:nvPr/>
        </p:nvCxnSpPr>
        <p:spPr>
          <a:xfrm>
            <a:off x="6399388" y="4735282"/>
            <a:ext cx="751137" cy="6219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5"/>
            <a:endCxn id="21" idx="0"/>
          </p:cNvCxnSpPr>
          <p:nvPr/>
        </p:nvCxnSpPr>
        <p:spPr>
          <a:xfrm>
            <a:off x="5758095" y="5831703"/>
            <a:ext cx="545123" cy="5321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5"/>
            <a:endCxn id="10" idx="0"/>
          </p:cNvCxnSpPr>
          <p:nvPr/>
        </p:nvCxnSpPr>
        <p:spPr>
          <a:xfrm>
            <a:off x="2618398" y="3940980"/>
            <a:ext cx="819404" cy="2877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035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for text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710239" y="5334000"/>
            <a:ext cx="999707" cy="457200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4663" y="1687689"/>
            <a:ext cx="717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wheat is a commodity that can be found in states across the nation</a:t>
            </a:r>
          </a:p>
        </p:txBody>
      </p:sp>
      <p:sp>
        <p:nvSpPr>
          <p:cNvPr id="6" name="Oval 5"/>
          <p:cNvSpPr/>
          <p:nvPr/>
        </p:nvSpPr>
        <p:spPr>
          <a:xfrm>
            <a:off x="3685076" y="2228908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04130" y="22818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wheat</a:t>
            </a:r>
          </a:p>
        </p:txBody>
      </p:sp>
      <p:sp>
        <p:nvSpPr>
          <p:cNvPr id="10" name="Oval 9"/>
          <p:cNvSpPr/>
          <p:nvPr/>
        </p:nvSpPr>
        <p:spPr>
          <a:xfrm>
            <a:off x="1737702" y="3466702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756" y="3519621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buschl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2824" y="4835693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13" name="Oval 12"/>
          <p:cNvSpPr/>
          <p:nvPr/>
        </p:nvSpPr>
        <p:spPr>
          <a:xfrm>
            <a:off x="2921902" y="4228736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0956" y="4281655"/>
            <a:ext cx="80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19557" y="5357425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46679" y="535727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17" name="Oval 16"/>
          <p:cNvSpPr/>
          <p:nvPr/>
        </p:nvSpPr>
        <p:spPr>
          <a:xfrm>
            <a:off x="6334780" y="3355018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19974" y="3407937"/>
            <a:ext cx="63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farm</a:t>
            </a:r>
          </a:p>
        </p:txBody>
      </p:sp>
      <p:sp>
        <p:nvSpPr>
          <p:cNvPr id="19" name="Oval 18"/>
          <p:cNvSpPr/>
          <p:nvPr/>
        </p:nvSpPr>
        <p:spPr>
          <a:xfrm>
            <a:off x="5518692" y="4261004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31920" y="4340383"/>
            <a:ext cx="101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commodity</a:t>
            </a:r>
          </a:p>
        </p:txBody>
      </p:sp>
      <p:sp>
        <p:nvSpPr>
          <p:cNvPr id="21" name="Oval 20"/>
          <p:cNvSpPr/>
          <p:nvPr/>
        </p:nvSpPr>
        <p:spPr>
          <a:xfrm>
            <a:off x="4877399" y="5357425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90627" y="543680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agriculture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53702" y="6363880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96195" y="6363880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3502" y="535727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09947" y="428165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cxnSp>
        <p:nvCxnSpPr>
          <p:cNvPr id="27" name="Straight Arrow Connector 26"/>
          <p:cNvCxnSpPr>
            <a:stCxn id="6" idx="3"/>
            <a:endCxn id="10" idx="7"/>
          </p:cNvCxnSpPr>
          <p:nvPr/>
        </p:nvCxnSpPr>
        <p:spPr>
          <a:xfrm flipH="1">
            <a:off x="2618398" y="2703186"/>
            <a:ext cx="1217782" cy="844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0"/>
          </p:cNvCxnSpPr>
          <p:nvPr/>
        </p:nvCxnSpPr>
        <p:spPr>
          <a:xfrm flipH="1">
            <a:off x="1269790" y="3971766"/>
            <a:ext cx="749767" cy="8639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3"/>
            <a:endCxn id="15" idx="0"/>
          </p:cNvCxnSpPr>
          <p:nvPr/>
        </p:nvCxnSpPr>
        <p:spPr>
          <a:xfrm flipH="1">
            <a:off x="2606523" y="4703014"/>
            <a:ext cx="466483" cy="6544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19" idx="0"/>
          </p:cNvCxnSpPr>
          <p:nvPr/>
        </p:nvCxnSpPr>
        <p:spPr>
          <a:xfrm flipH="1">
            <a:off x="6034592" y="3829296"/>
            <a:ext cx="451292" cy="4317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21" idx="0"/>
          </p:cNvCxnSpPr>
          <p:nvPr/>
        </p:nvCxnSpPr>
        <p:spPr>
          <a:xfrm flipH="1">
            <a:off x="5393299" y="4735282"/>
            <a:ext cx="276497" cy="622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3"/>
            <a:endCxn id="23" idx="0"/>
          </p:cNvCxnSpPr>
          <p:nvPr/>
        </p:nvCxnSpPr>
        <p:spPr>
          <a:xfrm flipH="1">
            <a:off x="4540668" y="5831703"/>
            <a:ext cx="487835" cy="5321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5"/>
            <a:endCxn id="17" idx="1"/>
          </p:cNvCxnSpPr>
          <p:nvPr/>
        </p:nvCxnSpPr>
        <p:spPr>
          <a:xfrm>
            <a:off x="4565772" y="2703186"/>
            <a:ext cx="1920112" cy="7332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5"/>
            <a:endCxn id="16" idx="0"/>
          </p:cNvCxnSpPr>
          <p:nvPr/>
        </p:nvCxnSpPr>
        <p:spPr>
          <a:xfrm>
            <a:off x="3802598" y="4703014"/>
            <a:ext cx="151104" cy="65426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5"/>
            <a:endCxn id="26" idx="0"/>
          </p:cNvCxnSpPr>
          <p:nvPr/>
        </p:nvCxnSpPr>
        <p:spPr>
          <a:xfrm>
            <a:off x="7215476" y="3829296"/>
            <a:ext cx="901494" cy="45235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5"/>
            <a:endCxn id="25" idx="0"/>
          </p:cNvCxnSpPr>
          <p:nvPr/>
        </p:nvCxnSpPr>
        <p:spPr>
          <a:xfrm>
            <a:off x="6399388" y="4735282"/>
            <a:ext cx="751137" cy="6219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5"/>
            <a:endCxn id="24" idx="0"/>
          </p:cNvCxnSpPr>
          <p:nvPr/>
        </p:nvCxnSpPr>
        <p:spPr>
          <a:xfrm>
            <a:off x="5758095" y="5831703"/>
            <a:ext cx="545123" cy="5321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5"/>
            <a:endCxn id="13" idx="0"/>
          </p:cNvCxnSpPr>
          <p:nvPr/>
        </p:nvCxnSpPr>
        <p:spPr>
          <a:xfrm>
            <a:off x="2618398" y="3940980"/>
            <a:ext cx="819404" cy="2877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1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for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06224"/>
            <a:ext cx="686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US views technology as a commodity that it can export by the </a:t>
            </a:r>
            <a:r>
              <a:rPr lang="en-US" dirty="0" err="1">
                <a:solidFill>
                  <a:srgbClr val="FF0000"/>
                </a:solidFill>
              </a:rPr>
              <a:t>buschl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497798" y="5338878"/>
            <a:ext cx="1042870" cy="457200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85076" y="2228908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04130" y="22818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wheat</a:t>
            </a:r>
          </a:p>
        </p:txBody>
      </p:sp>
      <p:sp>
        <p:nvSpPr>
          <p:cNvPr id="10" name="Oval 9"/>
          <p:cNvSpPr/>
          <p:nvPr/>
        </p:nvSpPr>
        <p:spPr>
          <a:xfrm>
            <a:off x="1737702" y="3466702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756" y="3519621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buschl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2824" y="4835693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13" name="Oval 12"/>
          <p:cNvSpPr/>
          <p:nvPr/>
        </p:nvSpPr>
        <p:spPr>
          <a:xfrm>
            <a:off x="2921902" y="4228736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0956" y="4281655"/>
            <a:ext cx="80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19557" y="5357425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46679" y="535727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17" name="Oval 16"/>
          <p:cNvSpPr/>
          <p:nvPr/>
        </p:nvSpPr>
        <p:spPr>
          <a:xfrm>
            <a:off x="6334780" y="3355018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19974" y="3407937"/>
            <a:ext cx="63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farm</a:t>
            </a:r>
          </a:p>
        </p:txBody>
      </p:sp>
      <p:sp>
        <p:nvSpPr>
          <p:cNvPr id="19" name="Oval 18"/>
          <p:cNvSpPr/>
          <p:nvPr/>
        </p:nvSpPr>
        <p:spPr>
          <a:xfrm>
            <a:off x="5518692" y="4261004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31920" y="4340383"/>
            <a:ext cx="101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commodity</a:t>
            </a:r>
          </a:p>
        </p:txBody>
      </p:sp>
      <p:sp>
        <p:nvSpPr>
          <p:cNvPr id="21" name="Oval 20"/>
          <p:cNvSpPr/>
          <p:nvPr/>
        </p:nvSpPr>
        <p:spPr>
          <a:xfrm>
            <a:off x="4877399" y="5357425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90627" y="543680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agriculture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53702" y="6363880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96195" y="6363880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3502" y="535727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09947" y="428165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cxnSp>
        <p:nvCxnSpPr>
          <p:cNvPr id="27" name="Straight Arrow Connector 26"/>
          <p:cNvCxnSpPr>
            <a:stCxn id="8" idx="3"/>
            <a:endCxn id="10" idx="7"/>
          </p:cNvCxnSpPr>
          <p:nvPr/>
        </p:nvCxnSpPr>
        <p:spPr>
          <a:xfrm flipH="1">
            <a:off x="2618398" y="2703186"/>
            <a:ext cx="1217782" cy="844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0"/>
          </p:cNvCxnSpPr>
          <p:nvPr/>
        </p:nvCxnSpPr>
        <p:spPr>
          <a:xfrm flipH="1">
            <a:off x="1269790" y="3971766"/>
            <a:ext cx="749767" cy="8639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3"/>
            <a:endCxn id="15" idx="0"/>
          </p:cNvCxnSpPr>
          <p:nvPr/>
        </p:nvCxnSpPr>
        <p:spPr>
          <a:xfrm flipH="1">
            <a:off x="2606523" y="4703014"/>
            <a:ext cx="466483" cy="6544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19" idx="0"/>
          </p:cNvCxnSpPr>
          <p:nvPr/>
        </p:nvCxnSpPr>
        <p:spPr>
          <a:xfrm flipH="1">
            <a:off x="6034592" y="3829296"/>
            <a:ext cx="451292" cy="4317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21" idx="0"/>
          </p:cNvCxnSpPr>
          <p:nvPr/>
        </p:nvCxnSpPr>
        <p:spPr>
          <a:xfrm flipH="1">
            <a:off x="5393299" y="4735282"/>
            <a:ext cx="276497" cy="622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3"/>
            <a:endCxn id="23" idx="0"/>
          </p:cNvCxnSpPr>
          <p:nvPr/>
        </p:nvCxnSpPr>
        <p:spPr>
          <a:xfrm flipH="1">
            <a:off x="4540668" y="5831703"/>
            <a:ext cx="487835" cy="5321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5"/>
            <a:endCxn id="17" idx="1"/>
          </p:cNvCxnSpPr>
          <p:nvPr/>
        </p:nvCxnSpPr>
        <p:spPr>
          <a:xfrm>
            <a:off x="4565772" y="2703186"/>
            <a:ext cx="1920112" cy="7332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5"/>
            <a:endCxn id="16" idx="0"/>
          </p:cNvCxnSpPr>
          <p:nvPr/>
        </p:nvCxnSpPr>
        <p:spPr>
          <a:xfrm>
            <a:off x="3802598" y="4703014"/>
            <a:ext cx="151104" cy="65426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5"/>
            <a:endCxn id="26" idx="0"/>
          </p:cNvCxnSpPr>
          <p:nvPr/>
        </p:nvCxnSpPr>
        <p:spPr>
          <a:xfrm>
            <a:off x="7215476" y="3829296"/>
            <a:ext cx="901494" cy="45235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5"/>
            <a:endCxn id="25" idx="0"/>
          </p:cNvCxnSpPr>
          <p:nvPr/>
        </p:nvCxnSpPr>
        <p:spPr>
          <a:xfrm>
            <a:off x="6399388" y="4735282"/>
            <a:ext cx="751137" cy="6219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5"/>
            <a:endCxn id="24" idx="0"/>
          </p:cNvCxnSpPr>
          <p:nvPr/>
        </p:nvCxnSpPr>
        <p:spPr>
          <a:xfrm>
            <a:off x="5758095" y="5831703"/>
            <a:ext cx="545123" cy="5321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5"/>
            <a:endCxn id="13" idx="0"/>
          </p:cNvCxnSpPr>
          <p:nvPr/>
        </p:nvCxnSpPr>
        <p:spPr>
          <a:xfrm>
            <a:off x="2618398" y="3940980"/>
            <a:ext cx="819404" cy="2877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90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out decision trees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5500" y="1746918"/>
            <a:ext cx="5952834" cy="4504304"/>
            <a:chOff x="185499" y="1746918"/>
            <a:chExt cx="7841168" cy="4504304"/>
          </a:xfrm>
        </p:grpSpPr>
        <p:sp>
          <p:nvSpPr>
            <p:cNvPr id="6" name="Oval 5"/>
            <p:cNvSpPr/>
            <p:nvPr/>
          </p:nvSpPr>
          <p:spPr>
            <a:xfrm>
              <a:off x="3187751" y="1746918"/>
              <a:ext cx="1031800" cy="55565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06805" y="1799837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wheat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240377" y="2984712"/>
              <a:ext cx="1031800" cy="55565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9431" y="3037631"/>
              <a:ext cx="789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buschl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5499" y="4353703"/>
              <a:ext cx="117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Not wheat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424577" y="3746746"/>
              <a:ext cx="1031800" cy="55565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3631" y="3799665"/>
              <a:ext cx="800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2232" y="4875435"/>
              <a:ext cx="117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Not wheat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9354" y="4875285"/>
              <a:ext cx="814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Wheat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837455" y="2873028"/>
              <a:ext cx="1031800" cy="55565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22649" y="2925947"/>
              <a:ext cx="630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farm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5021367" y="3779014"/>
              <a:ext cx="1031800" cy="55565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34595" y="3858393"/>
              <a:ext cx="1013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commodity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380074" y="4875435"/>
              <a:ext cx="1031800" cy="55565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93302" y="4954814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agriculture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56377" y="5881890"/>
              <a:ext cx="117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Not wheat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98870" y="5881890"/>
              <a:ext cx="814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Wheat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6177" y="4875285"/>
              <a:ext cx="814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Wheat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12622" y="3799665"/>
              <a:ext cx="814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Wheat</a:t>
              </a:r>
            </a:p>
          </p:txBody>
        </p:sp>
        <p:cxnSp>
          <p:nvCxnSpPr>
            <p:cNvPr id="25" name="Straight Arrow Connector 24"/>
            <p:cNvCxnSpPr>
              <a:stCxn id="6" idx="3"/>
              <a:endCxn id="8" idx="7"/>
            </p:cNvCxnSpPr>
            <p:nvPr/>
          </p:nvCxnSpPr>
          <p:spPr>
            <a:xfrm flipH="1">
              <a:off x="2121073" y="2221196"/>
              <a:ext cx="1217782" cy="84488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0" idx="0"/>
            </p:cNvCxnSpPr>
            <p:nvPr/>
          </p:nvCxnSpPr>
          <p:spPr>
            <a:xfrm flipH="1">
              <a:off x="772465" y="3489776"/>
              <a:ext cx="749767" cy="86392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3"/>
              <a:endCxn id="13" idx="0"/>
            </p:cNvCxnSpPr>
            <p:nvPr/>
          </p:nvCxnSpPr>
          <p:spPr>
            <a:xfrm flipH="1">
              <a:off x="2109198" y="4221024"/>
              <a:ext cx="466483" cy="65441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3"/>
              <a:endCxn id="17" idx="0"/>
            </p:cNvCxnSpPr>
            <p:nvPr/>
          </p:nvCxnSpPr>
          <p:spPr>
            <a:xfrm flipH="1">
              <a:off x="5537267" y="3347306"/>
              <a:ext cx="451292" cy="4317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7" idx="3"/>
              <a:endCxn id="19" idx="0"/>
            </p:cNvCxnSpPr>
            <p:nvPr/>
          </p:nvCxnSpPr>
          <p:spPr>
            <a:xfrm flipH="1">
              <a:off x="4895974" y="4253292"/>
              <a:ext cx="276497" cy="62214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9" idx="3"/>
              <a:endCxn id="21" idx="0"/>
            </p:cNvCxnSpPr>
            <p:nvPr/>
          </p:nvCxnSpPr>
          <p:spPr>
            <a:xfrm flipH="1">
              <a:off x="4043343" y="5349713"/>
              <a:ext cx="487835" cy="532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" idx="5"/>
              <a:endCxn id="15" idx="1"/>
            </p:cNvCxnSpPr>
            <p:nvPr/>
          </p:nvCxnSpPr>
          <p:spPr>
            <a:xfrm>
              <a:off x="4068447" y="2221196"/>
              <a:ext cx="1920112" cy="7332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5"/>
              <a:endCxn id="14" idx="0"/>
            </p:cNvCxnSpPr>
            <p:nvPr/>
          </p:nvCxnSpPr>
          <p:spPr>
            <a:xfrm>
              <a:off x="3305273" y="4221024"/>
              <a:ext cx="151104" cy="654261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5" idx="5"/>
              <a:endCxn id="24" idx="0"/>
            </p:cNvCxnSpPr>
            <p:nvPr/>
          </p:nvCxnSpPr>
          <p:spPr>
            <a:xfrm>
              <a:off x="6718151" y="3347306"/>
              <a:ext cx="901494" cy="452359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7" idx="5"/>
              <a:endCxn id="23" idx="0"/>
            </p:cNvCxnSpPr>
            <p:nvPr/>
          </p:nvCxnSpPr>
          <p:spPr>
            <a:xfrm>
              <a:off x="5902063" y="4253292"/>
              <a:ext cx="751137" cy="62199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9" idx="5"/>
              <a:endCxn id="22" idx="0"/>
            </p:cNvCxnSpPr>
            <p:nvPr/>
          </p:nvCxnSpPr>
          <p:spPr>
            <a:xfrm>
              <a:off x="5260770" y="5349713"/>
              <a:ext cx="545123" cy="5321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8" idx="5"/>
              <a:endCxn id="11" idx="0"/>
            </p:cNvCxnSpPr>
            <p:nvPr/>
          </p:nvCxnSpPr>
          <p:spPr>
            <a:xfrm>
              <a:off x="2121073" y="3458990"/>
              <a:ext cx="819404" cy="287756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ontent Placeholder 4"/>
          <p:cNvSpPr txBox="1">
            <a:spLocks/>
          </p:cNvSpPr>
          <p:nvPr/>
        </p:nvSpPr>
        <p:spPr>
          <a:xfrm>
            <a:off x="6330696" y="1755422"/>
            <a:ext cx="2435352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1600" dirty="0"/>
              <a:t>(wheat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(</a:t>
            </a:r>
            <a:r>
              <a:rPr lang="en-US" sz="1600" dirty="0" err="1"/>
              <a:t>buschl</a:t>
            </a:r>
            <a:endParaRPr lang="en-US" sz="1600" dirty="0"/>
          </a:p>
          <a:p>
            <a:pPr marL="0" indent="0">
              <a:buFont typeface="Wingdings"/>
              <a:buNone/>
            </a:pPr>
            <a:r>
              <a:rPr lang="en-US" sz="1600" dirty="0"/>
              <a:t>      predict=not wheat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(export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  predict=not wheat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  predict=wheat))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(farm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(commodity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   (agriculture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      predict=not wheat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      predict=wheat)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   predict=wheat)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predict=wheat))</a:t>
            </a:r>
          </a:p>
          <a:p>
            <a:pPr marL="0" indent="0">
              <a:buFont typeface="Wingdings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607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1679222"/>
            <a:ext cx="8180732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Assignment 3 graded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Assignment 5 out</a:t>
            </a:r>
          </a:p>
          <a:p>
            <a:pPr lvl="1"/>
            <a:r>
              <a:rPr lang="en-US" dirty="0"/>
              <a:t>Course feedback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Midterm next week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Assignment 6 will also be next week</a:t>
            </a:r>
          </a:p>
        </p:txBody>
      </p:sp>
    </p:spTree>
    <p:extLst>
      <p:ext uri="{BB962C8B-B14F-4D97-AF65-F5344CB8AC3E}">
        <p14:creationId xmlns:p14="http://schemas.microsoft.com/office/powerpoint/2010/main" val="133105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 today (but don’t worry!)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77" y="1566334"/>
            <a:ext cx="4026185" cy="510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08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Linear models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84160"/>
            <a:ext cx="7772400" cy="16002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A high-bias assumption is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linear separability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400" dirty="0"/>
              <a:t>in 2 dimensions, can separate classes by a line</a:t>
            </a:r>
          </a:p>
          <a:p>
            <a:pPr lvl="1" eaLnBrk="1" hangingPunct="1"/>
            <a:r>
              <a:rPr lang="en-US" sz="2400" dirty="0"/>
              <a:t>in higher dimensions, need </a:t>
            </a:r>
            <a:r>
              <a:rPr lang="en-US" sz="2400" dirty="0" err="1"/>
              <a:t>hyperplanes</a:t>
            </a:r>
            <a:br>
              <a:rPr lang="en-US" sz="2400" dirty="0"/>
            </a:br>
            <a:endParaRPr lang="en-US" sz="2800" dirty="0"/>
          </a:p>
          <a:p>
            <a:pPr marL="45720" indent="0">
              <a:buNone/>
            </a:pPr>
            <a:r>
              <a:rPr lang="en-US" sz="2400" dirty="0"/>
              <a:t>A </a:t>
            </a:r>
            <a:r>
              <a:rPr lang="en-US" sz="2400" i="1" dirty="0">
                <a:solidFill>
                  <a:srgbClr val="FF6600"/>
                </a:solidFill>
              </a:rPr>
              <a:t>linear model </a:t>
            </a:r>
            <a:r>
              <a:rPr lang="en-US" sz="2400" dirty="0"/>
              <a:t>is a model that assumes the data is linearly separable</a:t>
            </a:r>
          </a:p>
        </p:txBody>
      </p:sp>
      <p:sp>
        <p:nvSpPr>
          <p:cNvPr id="43015" name="Oval 28"/>
          <p:cNvSpPr>
            <a:spLocks noChangeArrowheads="1"/>
          </p:cNvSpPr>
          <p:nvPr/>
        </p:nvSpPr>
        <p:spPr bwMode="auto">
          <a:xfrm>
            <a:off x="3018905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6" name="Oval 29"/>
          <p:cNvSpPr>
            <a:spLocks noChangeArrowheads="1"/>
          </p:cNvSpPr>
          <p:nvPr/>
        </p:nvSpPr>
        <p:spPr bwMode="auto">
          <a:xfrm>
            <a:off x="4465320" y="49354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Oval 31"/>
          <p:cNvSpPr>
            <a:spLocks noChangeArrowheads="1"/>
          </p:cNvSpPr>
          <p:nvPr/>
        </p:nvSpPr>
        <p:spPr bwMode="auto">
          <a:xfrm>
            <a:off x="3118658" y="484335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9" name="Oval 32"/>
          <p:cNvSpPr>
            <a:spLocks noChangeArrowheads="1"/>
          </p:cNvSpPr>
          <p:nvPr/>
        </p:nvSpPr>
        <p:spPr bwMode="auto">
          <a:xfrm>
            <a:off x="3218411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0" name="Oval 33"/>
          <p:cNvSpPr>
            <a:spLocks noChangeArrowheads="1"/>
          </p:cNvSpPr>
          <p:nvPr/>
        </p:nvSpPr>
        <p:spPr bwMode="auto">
          <a:xfrm>
            <a:off x="3816927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1" name="Oval 34"/>
          <p:cNvSpPr>
            <a:spLocks noChangeArrowheads="1"/>
          </p:cNvSpPr>
          <p:nvPr/>
        </p:nvSpPr>
        <p:spPr bwMode="auto">
          <a:xfrm>
            <a:off x="2819400" y="51195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2" name="Oval 35"/>
          <p:cNvSpPr>
            <a:spLocks noChangeArrowheads="1"/>
          </p:cNvSpPr>
          <p:nvPr/>
        </p:nvSpPr>
        <p:spPr bwMode="auto">
          <a:xfrm>
            <a:off x="3517669" y="4981472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3" name="Oval 36"/>
          <p:cNvSpPr>
            <a:spLocks noChangeArrowheads="1"/>
          </p:cNvSpPr>
          <p:nvPr/>
        </p:nvSpPr>
        <p:spPr bwMode="auto">
          <a:xfrm>
            <a:off x="3966556" y="47512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4" name="Oval 37"/>
          <p:cNvSpPr>
            <a:spLocks noChangeArrowheads="1"/>
          </p:cNvSpPr>
          <p:nvPr/>
        </p:nvSpPr>
        <p:spPr bwMode="auto">
          <a:xfrm>
            <a:off x="3717175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5" name="Oval 38"/>
          <p:cNvSpPr>
            <a:spLocks noChangeArrowheads="1"/>
          </p:cNvSpPr>
          <p:nvPr/>
        </p:nvSpPr>
        <p:spPr bwMode="auto">
          <a:xfrm>
            <a:off x="4565073" y="43829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6" name="Oval 39"/>
          <p:cNvSpPr>
            <a:spLocks noChangeArrowheads="1"/>
          </p:cNvSpPr>
          <p:nvPr/>
        </p:nvSpPr>
        <p:spPr bwMode="auto">
          <a:xfrm>
            <a:off x="4664825" y="53037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7" name="Oval 40"/>
          <p:cNvSpPr>
            <a:spLocks noChangeArrowheads="1"/>
          </p:cNvSpPr>
          <p:nvPr/>
        </p:nvSpPr>
        <p:spPr bwMode="auto">
          <a:xfrm>
            <a:off x="4764578" y="45671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8" name="Oval 41"/>
          <p:cNvSpPr>
            <a:spLocks noChangeArrowheads="1"/>
          </p:cNvSpPr>
          <p:nvPr/>
        </p:nvSpPr>
        <p:spPr bwMode="auto">
          <a:xfrm>
            <a:off x="5462847" y="465920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9" name="Oval 42"/>
          <p:cNvSpPr>
            <a:spLocks noChangeArrowheads="1"/>
          </p:cNvSpPr>
          <p:nvPr/>
        </p:nvSpPr>
        <p:spPr bwMode="auto">
          <a:xfrm>
            <a:off x="4964084" y="47512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Line 47"/>
          <p:cNvSpPr>
            <a:spLocks noChangeShapeType="1"/>
          </p:cNvSpPr>
          <p:nvPr/>
        </p:nvSpPr>
        <p:spPr bwMode="auto">
          <a:xfrm flipH="1">
            <a:off x="4191000" y="4154384"/>
            <a:ext cx="76200" cy="2514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4672944" y="55663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38"/>
          <p:cNvSpPr>
            <a:spLocks noChangeArrowheads="1"/>
          </p:cNvSpPr>
          <p:nvPr/>
        </p:nvSpPr>
        <p:spPr bwMode="auto">
          <a:xfrm>
            <a:off x="4772697" y="50139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4467473" y="59346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5009018" y="50692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41"/>
          <p:cNvSpPr>
            <a:spLocks noChangeArrowheads="1"/>
          </p:cNvSpPr>
          <p:nvPr/>
        </p:nvSpPr>
        <p:spPr bwMode="auto">
          <a:xfrm>
            <a:off x="5578431" y="52533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2"/>
          <p:cNvSpPr>
            <a:spLocks noChangeArrowheads="1"/>
          </p:cNvSpPr>
          <p:nvPr/>
        </p:nvSpPr>
        <p:spPr bwMode="auto">
          <a:xfrm>
            <a:off x="5171708" y="53822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auto">
          <a:xfrm>
            <a:off x="4977338" y="56633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41"/>
          <p:cNvSpPr>
            <a:spLocks noChangeArrowheads="1"/>
          </p:cNvSpPr>
          <p:nvPr/>
        </p:nvSpPr>
        <p:spPr bwMode="auto">
          <a:xfrm>
            <a:off x="5546751" y="58474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2"/>
          <p:cNvSpPr>
            <a:spLocks noChangeArrowheads="1"/>
          </p:cNvSpPr>
          <p:nvPr/>
        </p:nvSpPr>
        <p:spPr bwMode="auto">
          <a:xfrm>
            <a:off x="5140028" y="59763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2976530" y="556631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3076283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677272" y="58425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375541" y="570442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3575047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3980023" y="571390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638389" y="593044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604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linear model in </a:t>
            </a:r>
            <a:r>
              <a:rPr lang="en-US" i="1" dirty="0"/>
              <a:t>n</a:t>
            </a:r>
            <a:r>
              <a:rPr lang="en-US" dirty="0"/>
              <a:t>-dimensional space (i.e. </a:t>
            </a:r>
            <a:r>
              <a:rPr lang="en-US" i="1" dirty="0"/>
              <a:t>n</a:t>
            </a:r>
            <a:r>
              <a:rPr lang="en-US" dirty="0"/>
              <a:t> features) is define by </a:t>
            </a:r>
            <a:r>
              <a:rPr lang="en-US" i="1" dirty="0"/>
              <a:t>n+</a:t>
            </a:r>
            <a:r>
              <a:rPr lang="en-US" dirty="0"/>
              <a:t>1 weights: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two dimensions, a 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three dimensions, a plane: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i="1" dirty="0"/>
              <a:t>m</a:t>
            </a:r>
            <a:r>
              <a:rPr lang="en-US" dirty="0"/>
              <a:t>-dimensions, a </a:t>
            </a:r>
            <a:r>
              <a:rPr lang="en-US" i="1" dirty="0" err="1"/>
              <a:t>hyperplane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457479"/>
              </p:ext>
            </p:extLst>
          </p:nvPr>
        </p:nvGraphicFramePr>
        <p:xfrm>
          <a:off x="1547664" y="3581212"/>
          <a:ext cx="28209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300" imgH="203200" progId="Equation.3">
                  <p:embed/>
                </p:oleObj>
              </mc:Choice>
              <mc:Fallback>
                <p:oleObj name="Equation" r:id="rId2" imgW="1130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664" y="3581212"/>
                        <a:ext cx="2820987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2863" y="3603277"/>
            <a:ext cx="170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(where b = -a)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668404"/>
              </p:ext>
            </p:extLst>
          </p:nvPr>
        </p:nvGraphicFramePr>
        <p:xfrm>
          <a:off x="1547664" y="4678174"/>
          <a:ext cx="38036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0" imgH="215900" progId="Equation.3">
                  <p:embed/>
                </p:oleObj>
              </mc:Choice>
              <mc:Fallback>
                <p:oleObj name="Equation" r:id="rId4" imgW="1524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7664" y="4678174"/>
                        <a:ext cx="3803650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233087"/>
              </p:ext>
            </p:extLst>
          </p:nvPr>
        </p:nvGraphicFramePr>
        <p:xfrm>
          <a:off x="1484313" y="570071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400" imgH="330200" progId="Equation.3">
                  <p:embed/>
                </p:oleObj>
              </mc:Choice>
              <mc:Fallback>
                <p:oleObj name="Equation" r:id="rId6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4313" y="570071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7211" y="5912548"/>
            <a:ext cx="896789" cy="9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30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  for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m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j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j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j</a:t>
            </a:r>
            <a:r>
              <a:rPr lang="en-US" sz="2400" dirty="0"/>
              <a:t> +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j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90630"/>
              </p:ext>
            </p:extLst>
          </p:nvPr>
        </p:nvGraphicFramePr>
        <p:xfrm>
          <a:off x="1163638" y="2471738"/>
          <a:ext cx="31511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30200" progId="Equation.3">
                  <p:embed/>
                </p:oleObj>
              </mc:Choice>
              <mc:Fallback>
                <p:oleObj name="Equation" r:id="rId2" imgW="1600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3638" y="2471738"/>
                        <a:ext cx="3151187" cy="64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73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line will it find?</a:t>
            </a:r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50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line will it find?</a:t>
            </a:r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3070776" y="1343601"/>
            <a:ext cx="2124853" cy="35271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3922876" y="1343600"/>
            <a:ext cx="144697" cy="3414601"/>
          </a:xfrm>
          <a:prstGeom prst="line">
            <a:avLst/>
          </a:prstGeom>
          <a:noFill/>
          <a:ln w="19050">
            <a:solidFill>
              <a:srgbClr val="00A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 flipV="1">
            <a:off x="2857458" y="1343601"/>
            <a:ext cx="1652822" cy="3527126"/>
          </a:xfrm>
          <a:prstGeom prst="lin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66429" y="5369052"/>
            <a:ext cx="5219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Only guaranteed to find </a:t>
            </a:r>
            <a:r>
              <a:rPr lang="en-US" sz="3200" b="1" i="1" dirty="0">
                <a:solidFill>
                  <a:srgbClr val="0000FF"/>
                </a:solidFill>
              </a:rPr>
              <a:t>some</a:t>
            </a:r>
            <a:r>
              <a:rPr lang="en-US" sz="3200" dirty="0">
                <a:solidFill>
                  <a:srgbClr val="0000FF"/>
                </a:solidFill>
              </a:rPr>
              <a:t> line that separates the data</a:t>
            </a:r>
          </a:p>
        </p:txBody>
      </p:sp>
    </p:spTree>
    <p:extLst>
      <p:ext uri="{BB962C8B-B14F-4D97-AF65-F5344CB8AC3E}">
        <p14:creationId xmlns:p14="http://schemas.microsoft.com/office/powerpoint/2010/main" val="3541528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Perceptron algorithm is one example of a linear classifier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Many, many other algorithms learn a line (i.e. a setting of a linear combination of weights)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Goals:</a:t>
            </a:r>
          </a:p>
          <a:p>
            <a:pPr>
              <a:buFontTx/>
              <a:buChar char="-"/>
            </a:pPr>
            <a:r>
              <a:rPr lang="en-US" sz="2800" dirty="0"/>
              <a:t>Explore a number of linear training algorithms</a:t>
            </a:r>
          </a:p>
          <a:p>
            <a:pPr>
              <a:buFontTx/>
              <a:buChar char="-"/>
            </a:pPr>
            <a:r>
              <a:rPr lang="en-US" sz="2800" dirty="0"/>
              <a:t>Understand </a:t>
            </a:r>
            <a:r>
              <a:rPr lang="en-US" sz="2800" i="1" dirty="0">
                <a:solidFill>
                  <a:srgbClr val="FF6600"/>
                </a:solidFill>
              </a:rPr>
              <a:t>why these algorithms work</a:t>
            </a:r>
            <a:endParaRPr lang="en-US" sz="2800" dirty="0">
              <a:solidFill>
                <a:srgbClr val="FF6600"/>
              </a:solidFill>
            </a:endParaRPr>
          </a:p>
          <a:p>
            <a:pPr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3329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  for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m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288410"/>
              </p:ext>
            </p:extLst>
          </p:nvPr>
        </p:nvGraphicFramePr>
        <p:xfrm>
          <a:off x="1163638" y="2471738"/>
          <a:ext cx="31511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30200" progId="Equation.3">
                  <p:embed/>
                </p:oleObj>
              </mc:Choice>
              <mc:Fallback>
                <p:oleObj name="Equation" r:id="rId2" imgW="1600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3638" y="2471738"/>
                        <a:ext cx="3151187" cy="64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453444" y="4205111"/>
            <a:ext cx="2413000" cy="578556"/>
          </a:xfrm>
          <a:prstGeom prst="rect">
            <a:avLst/>
          </a:prstGeom>
          <a:solidFill>
            <a:srgbClr val="FF0000">
              <a:alpha val="2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06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closer look at why we got it wrong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623738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600" imgH="177800" progId="Equation.3">
                  <p:embed/>
                </p:oleObj>
              </mc:Choice>
              <mc:Fallback>
                <p:oleObj name="Equation" r:id="rId2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729205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203200" progId="Equation.3">
                  <p:embed/>
                </p:oleObj>
              </mc:Choice>
              <mc:Fallback>
                <p:oleObj name="Equation" r:id="rId4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We’d like this value to be positive since it’s a positive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(-1, -1,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didn’t contribute, but could have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2384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contributed in the wrong direction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decrease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8138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decrease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4429" y="6232762"/>
            <a:ext cx="110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0 -&gt; -1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1 -&gt; 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4429" y="6232761"/>
            <a:ext cx="1104389" cy="461665"/>
          </a:xfrm>
          <a:prstGeom prst="rect">
            <a:avLst/>
          </a:prstGeom>
          <a:solidFill>
            <a:srgbClr val="FF0000">
              <a:alpha val="2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62861" y="6238521"/>
            <a:ext cx="1104389" cy="461665"/>
          </a:xfrm>
          <a:prstGeom prst="rect">
            <a:avLst/>
          </a:prstGeom>
          <a:solidFill>
            <a:srgbClr val="FF0000">
              <a:alpha val="2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83027" y="5401764"/>
            <a:ext cx="297344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Intuitively these make sense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Why change by 1?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Any other way of doing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67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3246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e.g. a </a:t>
            </a:r>
            <a:r>
              <a:rPr lang="en-US" dirty="0" err="1"/>
              <a:t>hyperplane</a:t>
            </a:r>
            <a:r>
              <a:rPr lang="en-US" dirty="0"/>
              <a:t>, a decision tree,…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A model is defined by a collection of parameters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60" y="1600200"/>
            <a:ext cx="2418340" cy="1052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1916" y="3720278"/>
            <a:ext cx="5896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the parameters for DT?  Perceptron?</a:t>
            </a:r>
          </a:p>
        </p:txBody>
      </p:sp>
    </p:spTree>
    <p:extLst>
      <p:ext uri="{BB962C8B-B14F-4D97-AF65-F5344CB8AC3E}">
        <p14:creationId xmlns:p14="http://schemas.microsoft.com/office/powerpoint/2010/main" val="423304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E487-7527-9F41-9A4F-CB5144B1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DFCA-62AC-7F41-8D52-63EDB182FA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447269" cy="4495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Time limited take home exam (you’ll have 2 hours to complete it)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Available on Monday (2/21)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Must finish by end of the day on Friday (2/25)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use your notes, the class notes, the class book(s), and your assignments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NOT use any other resources on the web or search for things on the web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17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3246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e.g. a </a:t>
            </a:r>
            <a:r>
              <a:rPr lang="en-US" dirty="0" err="1"/>
              <a:t>hyperplane</a:t>
            </a:r>
            <a:r>
              <a:rPr lang="en-US" dirty="0"/>
              <a:t>, a decision tree,…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A model is defined by a collection of parameters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60" y="1600200"/>
            <a:ext cx="2418340" cy="10526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2444" y="3957725"/>
            <a:ext cx="7281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DT: the structure of the tree, which features each node splits on, the predictions at the leaves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perceptron: the weights and the b value</a:t>
            </a:r>
          </a:p>
        </p:txBody>
      </p:sp>
    </p:spTree>
    <p:extLst>
      <p:ext uri="{BB962C8B-B14F-4D97-AF65-F5344CB8AC3E}">
        <p14:creationId xmlns:p14="http://schemas.microsoft.com/office/powerpoint/2010/main" val="2321639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691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e.g. a </a:t>
            </a:r>
            <a:r>
              <a:rPr lang="en-US" dirty="0" err="1"/>
              <a:t>hyperplane</a:t>
            </a:r>
            <a:r>
              <a:rPr lang="en-US" dirty="0"/>
              <a:t>, a decision tree,…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A model is defined by a collection of parameters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criterion to optimize (aka objective function)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60" y="1600200"/>
            <a:ext cx="2418340" cy="10526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9195" y="4721001"/>
            <a:ext cx="5596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criteria do decision tree learning and perceptron learning optimizing? </a:t>
            </a:r>
          </a:p>
        </p:txBody>
      </p:sp>
    </p:spTree>
    <p:extLst>
      <p:ext uri="{BB962C8B-B14F-4D97-AF65-F5344CB8AC3E}">
        <p14:creationId xmlns:p14="http://schemas.microsoft.com/office/powerpoint/2010/main" val="3816478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8968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e.g. a </a:t>
            </a:r>
            <a:r>
              <a:rPr lang="en-US" dirty="0" err="1"/>
              <a:t>hyperplane</a:t>
            </a:r>
            <a:r>
              <a:rPr lang="en-US" dirty="0"/>
              <a:t>, a decision tree,…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A model is defined by a collection of parameters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criterion to optimize (aka objective function)</a:t>
            </a:r>
          </a:p>
          <a:p>
            <a:pPr marL="617220" lvl="2" indent="-342900">
              <a:spcBef>
                <a:spcPts val="700"/>
              </a:spcBef>
              <a:buSzPct val="60000"/>
              <a:buFontTx/>
              <a:buChar char="-"/>
            </a:pPr>
            <a:r>
              <a:rPr lang="en-US" sz="2600" dirty="0"/>
              <a:t>e.g. training error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the algorithm should try and minimize the criteria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sometimes in a heuristic way (i.e. non-optimally)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sometimes exactly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60" y="1501423"/>
            <a:ext cx="2418340" cy="10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50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models in general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39513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criterion to optimize (aka objective function)</a:t>
            </a:r>
          </a:p>
        </p:txBody>
      </p:sp>
      <p:sp>
        <p:nvSpPr>
          <p:cNvPr id="8" name="Oval 7"/>
          <p:cNvSpPr/>
          <p:nvPr/>
        </p:nvSpPr>
        <p:spPr>
          <a:xfrm>
            <a:off x="4064000" y="2370667"/>
            <a:ext cx="606778" cy="59266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>
            <a:off x="2878667" y="2421467"/>
            <a:ext cx="420511" cy="4628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67976" y="3191787"/>
            <a:ext cx="547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These are the parameters we want to learn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367628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400" imgH="330200" progId="Equation.3">
                  <p:embed/>
                </p:oleObj>
              </mc:Choice>
              <mc:Fallback>
                <p:oleObj name="Equation" r:id="rId3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660" y="1501423"/>
            <a:ext cx="2418340" cy="10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15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notation: indicator function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349691"/>
              </p:ext>
            </p:extLst>
          </p:nvPr>
        </p:nvGraphicFramePr>
        <p:xfrm>
          <a:off x="2582510" y="2060222"/>
          <a:ext cx="320198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9100" imgH="558800" progId="Equation.3">
                  <p:embed/>
                </p:oleObj>
              </mc:Choice>
              <mc:Fallback>
                <p:oleObj name="Equation" r:id="rId2" imgW="16891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82510" y="2060222"/>
                        <a:ext cx="3201987" cy="10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7999" y="3595834"/>
            <a:ext cx="805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Convenient notation for turning T/F answers into numbers/counts: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334188"/>
              </p:ext>
            </p:extLst>
          </p:nvPr>
        </p:nvGraphicFramePr>
        <p:xfrm>
          <a:off x="1520825" y="4471105"/>
          <a:ext cx="58737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800" imgH="393700" progId="Equation.3">
                  <p:embed/>
                </p:oleObj>
              </mc:Choice>
              <mc:Fallback>
                <p:oleObj name="Equation" r:id="rId4" imgW="3098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0825" y="4471105"/>
                        <a:ext cx="5873750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019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notation: dot-product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5563" y="1600200"/>
            <a:ext cx="9084913" cy="38272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Sometimes it is convenient to use </a:t>
            </a:r>
            <a:r>
              <a:rPr lang="en-US" sz="2400" dirty="0">
                <a:solidFill>
                  <a:srgbClr val="FF6600"/>
                </a:solidFill>
              </a:rPr>
              <a:t>vector notation</a:t>
            </a:r>
          </a:p>
          <a:p>
            <a:pPr marL="0" indent="0">
              <a:buNone/>
            </a:pPr>
            <a:endParaRPr lang="en-US" sz="2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We represent an example </a:t>
            </a:r>
            <a:r>
              <a:rPr lang="en-US" sz="2400" i="1" dirty="0">
                <a:solidFill>
                  <a:srgbClr val="000000"/>
                </a:solidFill>
              </a:rPr>
              <a:t>f</a:t>
            </a:r>
            <a:r>
              <a:rPr lang="en-US" sz="2400" i="1" baseline="-25000" dirty="0">
                <a:solidFill>
                  <a:srgbClr val="000000"/>
                </a:solidFill>
              </a:rPr>
              <a:t>1</a:t>
            </a:r>
            <a:r>
              <a:rPr lang="en-US" sz="2400" i="1" dirty="0">
                <a:solidFill>
                  <a:srgbClr val="000000"/>
                </a:solidFill>
              </a:rPr>
              <a:t>, f</a:t>
            </a:r>
            <a:r>
              <a:rPr lang="en-US" sz="2400" i="1" baseline="-25000" dirty="0">
                <a:solidFill>
                  <a:srgbClr val="000000"/>
                </a:solidFill>
              </a:rPr>
              <a:t>2</a:t>
            </a:r>
            <a:r>
              <a:rPr lang="en-US" sz="2400" i="1" dirty="0">
                <a:solidFill>
                  <a:srgbClr val="000000"/>
                </a:solidFill>
              </a:rPr>
              <a:t>, …, </a:t>
            </a:r>
            <a:r>
              <a:rPr lang="en-US" sz="2400" i="1" dirty="0" err="1">
                <a:solidFill>
                  <a:srgbClr val="000000"/>
                </a:solidFill>
              </a:rPr>
              <a:t>f</a:t>
            </a:r>
            <a:r>
              <a:rPr lang="en-US" sz="2400" i="1" baseline="-25000" dirty="0" err="1">
                <a:solidFill>
                  <a:srgbClr val="000000"/>
                </a:solidFill>
              </a:rPr>
              <a:t>m</a:t>
            </a:r>
            <a:r>
              <a:rPr lang="en-US" sz="2400" dirty="0">
                <a:solidFill>
                  <a:srgbClr val="000000"/>
                </a:solidFill>
              </a:rPr>
              <a:t> as a single vector, </a:t>
            </a:r>
            <a:r>
              <a:rPr lang="en-US" sz="2400" i="1" dirty="0">
                <a:solidFill>
                  <a:srgbClr val="000000"/>
                </a:solidFill>
              </a:rPr>
              <a:t>x</a:t>
            </a:r>
          </a:p>
          <a:p>
            <a:pPr lvl="1" algn="just"/>
            <a:r>
              <a:rPr lang="en-US" sz="21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2100" dirty="0">
                <a:solidFill>
                  <a:srgbClr val="000000"/>
                </a:solidFill>
              </a:rPr>
              <a:t> subscript will indicate feature indexing, i.e., </a:t>
            </a:r>
            <a:r>
              <a:rPr lang="en-US" sz="2100" dirty="0" err="1">
                <a:solidFill>
                  <a:srgbClr val="000000"/>
                </a:solidFill>
              </a:rPr>
              <a:t>x</a:t>
            </a:r>
            <a:r>
              <a:rPr lang="en-US" sz="2100" baseline="-25000" dirty="0" err="1">
                <a:solidFill>
                  <a:srgbClr val="000000"/>
                </a:solidFill>
                <a:latin typeface="Courier" pitchFamily="2" charset="0"/>
              </a:rPr>
              <a:t>j</a:t>
            </a:r>
            <a:endParaRPr lang="en-US" sz="2100" baseline="-25000" dirty="0">
              <a:solidFill>
                <a:srgbClr val="000000"/>
              </a:solidFill>
              <a:latin typeface="Courier" pitchFamily="2" charset="0"/>
            </a:endParaRPr>
          </a:p>
          <a:p>
            <a:pPr lvl="1"/>
            <a:r>
              <a:rPr lang="en-US" sz="21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 subscript will indicate examples indexing over a dataset, i.e., x</a:t>
            </a:r>
            <a:r>
              <a:rPr lang="en-US" sz="2100" baseline="-25000" dirty="0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 or sometimes </a:t>
            </a:r>
            <a:r>
              <a:rPr lang="en-US" sz="2100" dirty="0" err="1">
                <a:solidFill>
                  <a:srgbClr val="000000"/>
                </a:solidFill>
              </a:rPr>
              <a:t>x</a:t>
            </a:r>
            <a:r>
              <a:rPr lang="en-US" sz="2100" baseline="-25000" dirty="0" err="1">
                <a:solidFill>
                  <a:srgbClr val="000000"/>
                </a:solidFill>
                <a:latin typeface="Courier" pitchFamily="2" charset="0"/>
              </a:rPr>
              <a:t>ij</a:t>
            </a:r>
            <a:endParaRPr lang="en-US" sz="2100" baseline="-25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sz="24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Similarly, we can represent the weight vector </a:t>
            </a:r>
            <a:r>
              <a:rPr lang="en-US" sz="2400" i="1" dirty="0">
                <a:solidFill>
                  <a:srgbClr val="000000"/>
                </a:solidFill>
              </a:rPr>
              <a:t>w</a:t>
            </a:r>
            <a:r>
              <a:rPr lang="en-US" sz="2400" i="1" baseline="-25000" dirty="0">
                <a:solidFill>
                  <a:srgbClr val="000000"/>
                </a:solidFill>
              </a:rPr>
              <a:t>1</a:t>
            </a:r>
            <a:r>
              <a:rPr lang="en-US" sz="2400" i="1" dirty="0">
                <a:solidFill>
                  <a:srgbClr val="000000"/>
                </a:solidFill>
              </a:rPr>
              <a:t>, w</a:t>
            </a:r>
            <a:r>
              <a:rPr lang="en-US" sz="2400" i="1" baseline="-25000" dirty="0">
                <a:solidFill>
                  <a:srgbClr val="000000"/>
                </a:solidFill>
              </a:rPr>
              <a:t>2</a:t>
            </a:r>
            <a:r>
              <a:rPr lang="en-US" sz="2400" i="1" dirty="0">
                <a:solidFill>
                  <a:srgbClr val="000000"/>
                </a:solidFill>
              </a:rPr>
              <a:t>, …, </a:t>
            </a:r>
            <a:r>
              <a:rPr lang="en-US" sz="2400" i="1" dirty="0" err="1">
                <a:solidFill>
                  <a:srgbClr val="000000"/>
                </a:solidFill>
              </a:rPr>
              <a:t>w</a:t>
            </a:r>
            <a:r>
              <a:rPr lang="en-US" sz="2400" i="1" baseline="-25000" dirty="0" err="1">
                <a:solidFill>
                  <a:srgbClr val="000000"/>
                </a:solidFill>
              </a:rPr>
              <a:t>m</a:t>
            </a:r>
            <a:r>
              <a:rPr lang="en-US" sz="2400" dirty="0">
                <a:solidFill>
                  <a:srgbClr val="000000"/>
                </a:solidFill>
              </a:rPr>
              <a:t> as a single vector, </a:t>
            </a:r>
            <a:r>
              <a:rPr lang="en-US" sz="2400" i="1" dirty="0">
                <a:solidFill>
                  <a:srgbClr val="000000"/>
                </a:solidFill>
              </a:rPr>
              <a:t>w</a:t>
            </a:r>
          </a:p>
          <a:p>
            <a:pPr marL="0" indent="0">
              <a:buNone/>
            </a:pPr>
            <a:endParaRPr lang="en-US" sz="24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>
                <a:solidFill>
                  <a:srgbClr val="FF6600"/>
                </a:solidFill>
              </a:rPr>
              <a:t>dot-product </a:t>
            </a:r>
            <a:r>
              <a:rPr lang="en-US" sz="2400" dirty="0">
                <a:solidFill>
                  <a:srgbClr val="000000"/>
                </a:solidFill>
              </a:rPr>
              <a:t>between two vectors </a:t>
            </a:r>
            <a:r>
              <a:rPr lang="en-US" sz="2400" i="1" dirty="0">
                <a:solidFill>
                  <a:srgbClr val="000000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i="1" dirty="0">
                <a:solidFill>
                  <a:srgbClr val="000000"/>
                </a:solidFill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 is defined as: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739244"/>
              </p:ext>
            </p:extLst>
          </p:nvPr>
        </p:nvGraphicFramePr>
        <p:xfrm>
          <a:off x="3125788" y="5322888"/>
          <a:ext cx="17081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200" imgH="482600" progId="Equation.3">
                  <p:embed/>
                </p:oleObj>
              </mc:Choice>
              <mc:Fallback>
                <p:oleObj name="Equation" r:id="rId2" imgW="838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5788" y="5322888"/>
                        <a:ext cx="1708150" cy="98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4553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models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39513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criterion to optimize (aka objective function)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60" y="1600200"/>
            <a:ext cx="2418340" cy="105268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064000" y="2370667"/>
            <a:ext cx="606778" cy="59266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>
            <a:off x="2878667" y="2421467"/>
            <a:ext cx="420511" cy="4628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67976" y="3191787"/>
            <a:ext cx="547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These are the parameters we want to learn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934837"/>
              </p:ext>
            </p:extLst>
          </p:nvPr>
        </p:nvGraphicFramePr>
        <p:xfrm>
          <a:off x="2800350" y="4938713"/>
          <a:ext cx="27162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457200" progId="Equation.3">
                  <p:embed/>
                </p:oleObj>
              </mc:Choice>
              <mc:Fallback>
                <p:oleObj name="Equation" r:id="rId4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0350" y="4938713"/>
                        <a:ext cx="27162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76904" y="6010112"/>
            <a:ext cx="3205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does this equation say?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032114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400" imgH="330200" progId="Equation.3">
                  <p:embed/>
                </p:oleObj>
              </mc:Choice>
              <mc:Fallback>
                <p:oleObj name="Equation" r:id="rId6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178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loss function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116213"/>
              </p:ext>
            </p:extLst>
          </p:nvPr>
        </p:nvGraphicFramePr>
        <p:xfrm>
          <a:off x="2827338" y="1608138"/>
          <a:ext cx="31750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457200" progId="Equation.3">
                  <p:embed/>
                </p:oleObj>
              </mc:Choice>
              <mc:Fallback>
                <p:oleObj name="Equation" r:id="rId2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27338" y="1608138"/>
                        <a:ext cx="3175000" cy="108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75086" y="3031389"/>
            <a:ext cx="3659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distance from </a:t>
            </a:r>
            <a:r>
              <a:rPr lang="en-US" sz="2400" dirty="0" err="1">
                <a:solidFill>
                  <a:srgbClr val="0000FF"/>
                </a:solidFill>
              </a:rPr>
              <a:t>hyperplane</a:t>
            </a: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sign is prediction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4059" y="3446887"/>
            <a:ext cx="362655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whether or not the prediction and label agree,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true if </a:t>
            </a:r>
            <a:r>
              <a:rPr lang="en-US" sz="2400" b="1" i="1" dirty="0">
                <a:solidFill>
                  <a:srgbClr val="0000FF"/>
                </a:solidFill>
              </a:rPr>
              <a:t>they don’t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7554" y="5168664"/>
            <a:ext cx="3626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total number of mistakes, aka 0/1 loss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26000" y="2520917"/>
            <a:ext cx="1538111" cy="5104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16200000">
            <a:off x="4378136" y="1835459"/>
            <a:ext cx="338668" cy="1404786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4482292" y="1612768"/>
            <a:ext cx="338669" cy="215496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2949222" y="2859586"/>
            <a:ext cx="1702405" cy="5873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3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115762"/>
              </p:ext>
            </p:extLst>
          </p:nvPr>
        </p:nvGraphicFramePr>
        <p:xfrm>
          <a:off x="2352675" y="3795713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500" imgH="457200" progId="Equation.3">
                  <p:embed/>
                </p:oleObj>
              </mc:Choice>
              <mc:Fallback>
                <p:oleObj name="Equation" r:id="rId3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2675" y="3795713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137353"/>
              </p:ext>
            </p:extLst>
          </p:nvPr>
        </p:nvGraphicFramePr>
        <p:xfrm>
          <a:off x="1738313" y="5443538"/>
          <a:ext cx="39068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17700" imgH="457200" progId="Equation.3">
                  <p:embed/>
                </p:oleObj>
              </mc:Choice>
              <mc:Fallback>
                <p:oleObj name="Equation" r:id="rId5" imgW="1917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8313" y="5443538"/>
                        <a:ext cx="390683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0777" y="5514093"/>
            <a:ext cx="282527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 the 0/1 loss (i.e. training error)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307296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41400" imgH="330200" progId="Equation.3">
                  <p:embed/>
                </p:oleObj>
              </mc:Choice>
              <mc:Fallback>
                <p:oleObj name="Equation" r:id="rId7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291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0/1 loss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466600"/>
              </p:ext>
            </p:extLst>
          </p:nvPr>
        </p:nvGraphicFramePr>
        <p:xfrm>
          <a:off x="974725" y="2141538"/>
          <a:ext cx="39100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700" imgH="457200" progId="Equation.3">
                  <p:embed/>
                </p:oleObj>
              </mc:Choice>
              <mc:Fallback>
                <p:oleObj name="Equation" r:id="rId2" imgW="1917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4725" y="2141538"/>
                        <a:ext cx="39100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74793" y="4149777"/>
            <a:ext cx="47016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do this?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How do we </a:t>
            </a:r>
            <a:r>
              <a:rPr lang="en-US" sz="2800" i="1" dirty="0">
                <a:solidFill>
                  <a:srgbClr val="FF0000"/>
                </a:solidFill>
              </a:rPr>
              <a:t>minimize</a:t>
            </a:r>
            <a:r>
              <a:rPr lang="en-US" sz="2800" dirty="0">
                <a:solidFill>
                  <a:srgbClr val="FF0000"/>
                </a:solidFill>
              </a:rPr>
              <a:t> a function?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Why is it hard for this function?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7555" y="2141538"/>
            <a:ext cx="282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 the 0/1 loss</a:t>
            </a:r>
          </a:p>
        </p:txBody>
      </p:sp>
    </p:spTree>
    <p:extLst>
      <p:ext uri="{BB962C8B-B14F-4D97-AF65-F5344CB8AC3E}">
        <p14:creationId xmlns:p14="http://schemas.microsoft.com/office/powerpoint/2010/main" val="157961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A6E6-3B05-414E-803C-E0DF84BE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A7FAD-EFBC-C74E-B69F-E630584A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73" y="1912881"/>
            <a:ext cx="8406275" cy="4288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4FE256-25CA-2C45-9EE1-E1F7CD0AA70A}"/>
              </a:ext>
            </a:extLst>
          </p:cNvPr>
          <p:cNvSpPr txBox="1"/>
          <p:nvPr/>
        </p:nvSpPr>
        <p:spPr>
          <a:xfrm>
            <a:off x="680618" y="6338797"/>
            <a:ext cx="303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4FF"/>
                </a:solidFill>
              </a:rPr>
              <a:t>(More details on Wednesday!)</a:t>
            </a:r>
          </a:p>
        </p:txBody>
      </p:sp>
    </p:spTree>
    <p:extLst>
      <p:ext uri="{BB962C8B-B14F-4D97-AF65-F5344CB8AC3E}">
        <p14:creationId xmlns:p14="http://schemas.microsoft.com/office/powerpoint/2010/main" val="3932599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0/1 in one dimension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859900" y="5061466"/>
            <a:ext cx="522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59900" y="3126722"/>
            <a:ext cx="0" cy="19347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2648" y="2757390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321820"/>
              </p:ext>
            </p:extLst>
          </p:nvPr>
        </p:nvGraphicFramePr>
        <p:xfrm>
          <a:off x="2444750" y="1676400"/>
          <a:ext cx="27162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457200" progId="Equation.3">
                  <p:embed/>
                </p:oleObj>
              </mc:Choice>
              <mc:Fallback>
                <p:oleObj name="Equation" r:id="rId2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4750" y="1676400"/>
                        <a:ext cx="27162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7075" y="5458556"/>
            <a:ext cx="6068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time we change w such that the example is right/wrong the loss will increase/decrease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59900" y="3344333"/>
            <a:ext cx="56532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25222" y="3344333"/>
            <a:ext cx="0" cy="5080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25222" y="3852333"/>
            <a:ext cx="550334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975556" y="2757390"/>
            <a:ext cx="0" cy="10949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75556" y="2757390"/>
            <a:ext cx="10160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991556" y="2757390"/>
            <a:ext cx="0" cy="16452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91556" y="4402667"/>
            <a:ext cx="93133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22889" y="4402667"/>
            <a:ext cx="0" cy="32455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22889" y="4717344"/>
            <a:ext cx="55033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473222" y="3126722"/>
            <a:ext cx="0" cy="157792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473223" y="3126722"/>
            <a:ext cx="1086555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559778" y="3126722"/>
            <a:ext cx="1" cy="1600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59779" y="4717344"/>
            <a:ext cx="522111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23000" y="4853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440794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0/1 over all w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859900" y="5061466"/>
            <a:ext cx="522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59900" y="3126722"/>
            <a:ext cx="0" cy="19347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2648" y="2757390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7075" y="5458556"/>
            <a:ext cx="6068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new feature we add (i.e. weights) adds another dimension to this space!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59900" y="3344333"/>
            <a:ext cx="56532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25222" y="3344333"/>
            <a:ext cx="0" cy="5080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25222" y="3852333"/>
            <a:ext cx="550334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975556" y="2757390"/>
            <a:ext cx="0" cy="10949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75556" y="2757390"/>
            <a:ext cx="10160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991556" y="2757390"/>
            <a:ext cx="0" cy="16452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91556" y="4402667"/>
            <a:ext cx="93133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22889" y="4402667"/>
            <a:ext cx="0" cy="32455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22889" y="4717344"/>
            <a:ext cx="55033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473222" y="3126722"/>
            <a:ext cx="0" cy="157792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473223" y="3126722"/>
            <a:ext cx="1086555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559778" y="3126722"/>
            <a:ext cx="1" cy="1600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59779" y="4717344"/>
            <a:ext cx="522111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23000" y="4853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006418"/>
              </p:ext>
            </p:extLst>
          </p:nvPr>
        </p:nvGraphicFramePr>
        <p:xfrm>
          <a:off x="2444750" y="1676400"/>
          <a:ext cx="27162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457200" progId="Equation.3">
                  <p:embed/>
                </p:oleObj>
              </mc:Choice>
              <mc:Fallback>
                <p:oleObj name="Equation" r:id="rId2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4750" y="1676400"/>
                        <a:ext cx="27162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687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0/1 loss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333523"/>
              </p:ext>
            </p:extLst>
          </p:nvPr>
        </p:nvGraphicFramePr>
        <p:xfrm>
          <a:off x="976313" y="2141538"/>
          <a:ext cx="39084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700" imgH="457200" progId="Equation.3">
                  <p:embed/>
                </p:oleObj>
              </mc:Choice>
              <mc:Fallback>
                <p:oleObj name="Equation" r:id="rId2" imgW="1917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6313" y="2141538"/>
                        <a:ext cx="39084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5380" y="3323722"/>
            <a:ext cx="6743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This turns out to be hard (in fact, NP-HARD </a:t>
            </a:r>
            <a:r>
              <a:rPr lang="en-US" sz="2800" dirty="0">
                <a:solidFill>
                  <a:srgbClr val="0000FF"/>
                </a:solidFill>
                <a:sym typeface="Wingdings"/>
              </a:rPr>
              <a:t>)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7555" y="2141538"/>
            <a:ext cx="282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 the 0/1 loss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0563" y="4002165"/>
            <a:ext cx="6950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Challenge: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small changes in any w can have large changes in the loss (the change isn’t continuous)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there can be many, many local minima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at any given point, we don’t have much information to direct us towards any minima</a:t>
            </a:r>
          </a:p>
        </p:txBody>
      </p:sp>
    </p:spTree>
    <p:extLst>
      <p:ext uri="{BB962C8B-B14F-4D97-AF65-F5344CB8AC3E}">
        <p14:creationId xmlns:p14="http://schemas.microsoft.com/office/powerpoint/2010/main" val="3376392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manageable loss functions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861751" y="4073689"/>
            <a:ext cx="522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61751" y="2138945"/>
            <a:ext cx="0" cy="19347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4499" y="1769613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861751" y="2356556"/>
            <a:ext cx="56532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27073" y="2356556"/>
            <a:ext cx="0" cy="5080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27073" y="2864556"/>
            <a:ext cx="550334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977407" y="1769613"/>
            <a:ext cx="0" cy="10949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977407" y="1769613"/>
            <a:ext cx="10160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993407" y="1769613"/>
            <a:ext cx="0" cy="16452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93407" y="3414890"/>
            <a:ext cx="93133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24740" y="3414890"/>
            <a:ext cx="0" cy="32455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924740" y="3729567"/>
            <a:ext cx="55033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475073" y="2138945"/>
            <a:ext cx="0" cy="157792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475074" y="2138945"/>
            <a:ext cx="1086555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561629" y="2138945"/>
            <a:ext cx="1" cy="1600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61630" y="3729567"/>
            <a:ext cx="522111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24851" y="3865223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832" y="4234555"/>
            <a:ext cx="77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property/properties do we want from our loss function?</a:t>
            </a:r>
          </a:p>
        </p:txBody>
      </p:sp>
    </p:spTree>
    <p:extLst>
      <p:ext uri="{BB962C8B-B14F-4D97-AF65-F5344CB8AC3E}">
        <p14:creationId xmlns:p14="http://schemas.microsoft.com/office/powerpoint/2010/main" val="3873027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manageable loss functions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832" y="4869555"/>
            <a:ext cx="7346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Ideally, continuous (i.e. differentiable) so we get an indication of direction of minimization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Only one minima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163978" y="3885130"/>
            <a:ext cx="728957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8349" y="363822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163978" y="2576149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1764" y="2060753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30" name="Freeform 29"/>
          <p:cNvSpPr/>
          <p:nvPr/>
        </p:nvSpPr>
        <p:spPr>
          <a:xfrm>
            <a:off x="2005526" y="2420926"/>
            <a:ext cx="4219222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7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75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Convex functions look something like: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63" y="2374898"/>
            <a:ext cx="3340100" cy="243840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627918" y="2977444"/>
            <a:ext cx="1730525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86556" y="5377893"/>
            <a:ext cx="7041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One definition: The line segment between any two points on the function is </a:t>
            </a:r>
            <a:r>
              <a:rPr lang="en-US" sz="2800" i="1" dirty="0">
                <a:solidFill>
                  <a:srgbClr val="0000FF"/>
                </a:solidFill>
              </a:rPr>
              <a:t>above </a:t>
            </a:r>
            <a:r>
              <a:rPr lang="en-US" sz="2800" dirty="0">
                <a:solidFill>
                  <a:srgbClr val="0000FF"/>
                </a:solidFill>
              </a:rPr>
              <a:t>the function</a:t>
            </a:r>
            <a:endParaRPr lang="en-US" sz="28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520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loss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7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many applications, we really would like to minimize the 0/1 loss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6600"/>
                </a:solidFill>
              </a:rPr>
              <a:t>surrogate loss function </a:t>
            </a:r>
            <a:r>
              <a:rPr lang="en-US" dirty="0"/>
              <a:t>is a loss function that provides an upper bound on the actual loss function (in this case, 0/1)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We’d like to identify a convex surrogate loss functions to make them easier to minimize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Key to a loss function</a:t>
            </a:r>
            <a:r>
              <a:rPr lang="en-US" dirty="0"/>
              <a:t>: how it scores the difference between the actual label </a:t>
            </a:r>
            <a:r>
              <a:rPr lang="en-US" b="1" i="1" dirty="0"/>
              <a:t>y</a:t>
            </a:r>
            <a:r>
              <a:rPr lang="en-US" dirty="0"/>
              <a:t> and the predicted label </a:t>
            </a:r>
            <a:r>
              <a:rPr lang="en-US" b="1" i="1" dirty="0"/>
              <a:t>y’</a:t>
            </a:r>
          </a:p>
        </p:txBody>
      </p:sp>
    </p:spTree>
    <p:extLst>
      <p:ext uri="{BB962C8B-B14F-4D97-AF65-F5344CB8AC3E}">
        <p14:creationId xmlns:p14="http://schemas.microsoft.com/office/powerpoint/2010/main" val="797498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loss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826" y="3306337"/>
            <a:ext cx="48259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Ideas?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Some function that is a proxy for error, but is continuous and convex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07655"/>
              </p:ext>
            </p:extLst>
          </p:nvPr>
        </p:nvGraphicFramePr>
        <p:xfrm>
          <a:off x="3478388" y="2170113"/>
          <a:ext cx="23542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241300" progId="Equation.3">
                  <p:embed/>
                </p:oleObj>
              </mc:Choice>
              <mc:Fallback>
                <p:oleObj name="Equation" r:id="rId2" imgW="1155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78388" y="2170113"/>
                        <a:ext cx="2354263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7777" y="2079764"/>
            <a:ext cx="143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0/1 loss:</a:t>
            </a:r>
          </a:p>
        </p:txBody>
      </p:sp>
    </p:spTree>
    <p:extLst>
      <p:ext uri="{BB962C8B-B14F-4D97-AF65-F5344CB8AC3E}">
        <p14:creationId xmlns:p14="http://schemas.microsoft.com/office/powerpoint/2010/main" val="3515562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loss functions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98896"/>
              </p:ext>
            </p:extLst>
          </p:nvPr>
        </p:nvGraphicFramePr>
        <p:xfrm>
          <a:off x="3478388" y="2170113"/>
          <a:ext cx="23542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241300" progId="Equation.3">
                  <p:embed/>
                </p:oleObj>
              </mc:Choice>
              <mc:Fallback>
                <p:oleObj name="Equation" r:id="rId2" imgW="1155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78388" y="2170113"/>
                        <a:ext cx="2354263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7777" y="2079764"/>
            <a:ext cx="143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0/1 loss: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6680" y="3199115"/>
            <a:ext cx="108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Hinge: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958303"/>
              </p:ext>
            </p:extLst>
          </p:nvPr>
        </p:nvGraphicFramePr>
        <p:xfrm>
          <a:off x="3492499" y="3220811"/>
          <a:ext cx="28971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400" imgH="203200" progId="Equation.3">
                  <p:embed/>
                </p:oleObj>
              </mc:Choice>
              <mc:Fallback>
                <p:oleObj name="Equation" r:id="rId4" imgW="142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2499" y="3220811"/>
                        <a:ext cx="2897187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7309" y="4132567"/>
            <a:ext cx="192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Exponential: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790775"/>
              </p:ext>
            </p:extLst>
          </p:nvPr>
        </p:nvGraphicFramePr>
        <p:xfrm>
          <a:off x="3583652" y="4211816"/>
          <a:ext cx="23542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700" imgH="203200" progId="Equation.3">
                  <p:embed/>
                </p:oleObj>
              </mc:Choice>
              <mc:Fallback>
                <p:oleObj name="Equation" r:id="rId6" imgW="1155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3652" y="4211816"/>
                        <a:ext cx="235426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2648" y="5225691"/>
            <a:ext cx="2090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Squared loss: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429093"/>
              </p:ext>
            </p:extLst>
          </p:nvPr>
        </p:nvGraphicFramePr>
        <p:xfrm>
          <a:off x="3583652" y="5282359"/>
          <a:ext cx="21478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100" imgH="228600" progId="Equation.3">
                  <p:embed/>
                </p:oleObj>
              </mc:Choice>
              <mc:Fallback>
                <p:oleObj name="Equation" r:id="rId8" imgW="1054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3652" y="5282359"/>
                        <a:ext cx="2147888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14222" y="6108890"/>
            <a:ext cx="4897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Why do these work?  What do they penalize?</a:t>
            </a:r>
          </a:p>
        </p:txBody>
      </p:sp>
    </p:spTree>
    <p:extLst>
      <p:ext uri="{BB962C8B-B14F-4D97-AF65-F5344CB8AC3E}">
        <p14:creationId xmlns:p14="http://schemas.microsoft.com/office/powerpoint/2010/main" val="746949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loss functions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791092"/>
              </p:ext>
            </p:extLst>
          </p:nvPr>
        </p:nvGraphicFramePr>
        <p:xfrm>
          <a:off x="1409611" y="1646893"/>
          <a:ext cx="23542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55700" imgH="241300" progId="Equation.3">
                  <p:embed/>
                </p:oleObj>
              </mc:Choice>
              <mc:Fallback>
                <p:oleObj name="Equation" r:id="rId3" imgW="1155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9611" y="1646893"/>
                        <a:ext cx="2354263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9960" y="1646893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 loss: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7605"/>
            <a:ext cx="140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Squared loss: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443403"/>
              </p:ext>
            </p:extLst>
          </p:nvPr>
        </p:nvGraphicFramePr>
        <p:xfrm>
          <a:off x="1615986" y="2259191"/>
          <a:ext cx="21478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4100" imgH="228600" progId="Equation.3">
                  <p:embed/>
                </p:oleObj>
              </mc:Choice>
              <mc:Fallback>
                <p:oleObj name="Equation" r:id="rId5" imgW="1054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5986" y="2259191"/>
                        <a:ext cx="2147888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88346" y="1675267"/>
            <a:ext cx="76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Hinge: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501618"/>
              </p:ext>
            </p:extLst>
          </p:nvPr>
        </p:nvGraphicFramePr>
        <p:xfrm>
          <a:off x="5063595" y="1646893"/>
          <a:ext cx="28971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22400" imgH="203200" progId="Equation.3">
                  <p:embed/>
                </p:oleObj>
              </mc:Choice>
              <mc:Fallback>
                <p:oleObj name="Equation" r:id="rId7" imgW="142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3595" y="1646893"/>
                        <a:ext cx="2897187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03105" y="2259191"/>
            <a:ext cx="13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Exponential: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573863"/>
              </p:ext>
            </p:extLst>
          </p:nvPr>
        </p:nvGraphicFramePr>
        <p:xfrm>
          <a:off x="5389874" y="2259191"/>
          <a:ext cx="23542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55700" imgH="203200" progId="Equation.3">
                  <p:embed/>
                </p:oleObj>
              </mc:Choice>
              <mc:Fallback>
                <p:oleObj name="Equation" r:id="rId9" imgW="1155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89874" y="2259191"/>
                        <a:ext cx="235426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1"/>
          <a:srcRect l="5062" t="5872" b="10417"/>
          <a:stretch/>
        </p:blipFill>
        <p:spPr>
          <a:xfrm>
            <a:off x="1409612" y="2877406"/>
            <a:ext cx="6201052" cy="3402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8346" y="6243390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yy</a:t>
            </a:r>
            <a:r>
              <a:rPr lang="en-US" dirty="0"/>
              <a:t>’ or</a:t>
            </a:r>
          </a:p>
          <a:p>
            <a:r>
              <a:rPr lang="en-US" dirty="0"/>
              <a:t>y-y’</a:t>
            </a:r>
          </a:p>
        </p:txBody>
      </p:sp>
    </p:spTree>
    <p:extLst>
      <p:ext uri="{BB962C8B-B14F-4D97-AF65-F5344CB8AC3E}">
        <p14:creationId xmlns:p14="http://schemas.microsoft.com/office/powerpoint/2010/main" val="54930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61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Machine learning basics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different types of learning problems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feature-based machine learning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data assumptions/data generating distribution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Classification problem setup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Proper experimentation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train/</a:t>
            </a:r>
            <a:r>
              <a:rPr lang="en-US" dirty="0" err="1"/>
              <a:t>dev</a:t>
            </a:r>
            <a:r>
              <a:rPr lang="en-US" dirty="0"/>
              <a:t>/test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evaluation/accuracy/training error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optimizing </a:t>
            </a:r>
            <a:r>
              <a:rPr lang="en-US" dirty="0" err="1"/>
              <a:t>hyperparameters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45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2830"/>
              </p:ext>
            </p:extLst>
          </p:nvPr>
        </p:nvGraphicFramePr>
        <p:xfrm>
          <a:off x="2408442" y="3795713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500" imgH="457200" progId="Equation.3">
                  <p:embed/>
                </p:oleObj>
              </mc:Choice>
              <mc:Fallback>
                <p:oleObj name="Equation" r:id="rId3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8442" y="3795713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947343"/>
              </p:ext>
            </p:extLst>
          </p:nvPr>
        </p:nvGraphicFramePr>
        <p:xfrm>
          <a:off x="1725613" y="5443538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30400" imgH="457200" progId="Equation.3">
                  <p:embed/>
                </p:oleObj>
              </mc:Choice>
              <mc:Fallback>
                <p:oleObj name="Equation" r:id="rId5" imgW="193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5613" y="5443538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0777" y="5514093"/>
            <a:ext cx="282527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 the </a:t>
            </a:r>
            <a:r>
              <a:rPr lang="en-US" sz="2400" dirty="0">
                <a:solidFill>
                  <a:srgbClr val="FF6600"/>
                </a:solidFill>
              </a:rPr>
              <a:t>surrogate loss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9438" y="3795713"/>
            <a:ext cx="3106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use a convex surrogate loss function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848296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41400" imgH="330200" progId="Equation.3">
                  <p:embed/>
                </p:oleObj>
              </mc:Choice>
              <mc:Fallback>
                <p:oleObj name="Equation" r:id="rId7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8809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minimum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58" y="1549699"/>
            <a:ext cx="2324100" cy="349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970" y="2197100"/>
            <a:ext cx="3289300" cy="246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48" y="5102678"/>
            <a:ext cx="8071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You’re blindfolded, but you can see out of the bottom of the blindfold to the ground right by your feet.  I drop you off somewhere and tell you that you’re in a convex shaped valley and escape is at the bottom/minimum.  </a:t>
            </a:r>
            <a:r>
              <a:rPr lang="en-US" sz="2400" dirty="0">
                <a:solidFill>
                  <a:srgbClr val="FF0000"/>
                </a:solidFill>
              </a:rPr>
              <a:t>How do you get out?</a:t>
            </a:r>
          </a:p>
        </p:txBody>
      </p:sp>
    </p:spTree>
    <p:extLst>
      <p:ext uri="{BB962C8B-B14F-4D97-AF65-F5344CB8AC3E}">
        <p14:creationId xmlns:p14="http://schemas.microsoft.com/office/powerpoint/2010/main" val="7567699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minimum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58" y="1549699"/>
            <a:ext cx="2324100" cy="349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9000" y="5544445"/>
            <a:ext cx="495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do this for a function?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903420" y="4007556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7791" y="376065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903420" y="2698575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1206" y="2183179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11" name="Freeform 10"/>
          <p:cNvSpPr/>
          <p:nvPr/>
        </p:nvSpPr>
        <p:spPr>
          <a:xfrm>
            <a:off x="5116530" y="2552511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2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approach: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580467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Partial derivatives give us the slope (i.e. direction to move) in that dimension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621262" y="4728786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55633" y="448188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21262" y="3419805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9048" y="2904409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8" name="Freeform 7"/>
          <p:cNvSpPr/>
          <p:nvPr/>
        </p:nvSpPr>
        <p:spPr>
          <a:xfrm>
            <a:off x="5834372" y="3273741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79444" y="4035779"/>
            <a:ext cx="155222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621262" y="3273741"/>
            <a:ext cx="1660071" cy="204614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26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approach: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580467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Partial derivatives give us the slope (i.e. direction to move) in that dimension</a:t>
            </a:r>
            <a:endParaRPr lang="en-US" sz="2800" dirty="0"/>
          </a:p>
          <a:p>
            <a:pPr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Approach:</a:t>
            </a:r>
          </a:p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  <a:endParaRPr lang="en-US" sz="1600" dirty="0"/>
          </a:p>
          <a:p>
            <a:pPr lvl="1"/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621262" y="4728786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55633" y="448188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21262" y="3419805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9048" y="2904409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8" name="Freeform 7"/>
          <p:cNvSpPr/>
          <p:nvPr/>
        </p:nvSpPr>
        <p:spPr>
          <a:xfrm>
            <a:off x="5834372" y="3273741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79444" y="3993446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31844" y="417406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98355" y="4340579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64866" y="4535312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87821" y="463126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97888" y="4614336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347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approach: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580467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Partial derivatives give us the slope (i.e. direction to move) in that dimension</a:t>
            </a:r>
            <a:endParaRPr lang="en-US" sz="2800" dirty="0"/>
          </a:p>
          <a:p>
            <a:pPr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Approach:</a:t>
            </a:r>
          </a:p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  <a:endParaRPr lang="en-US" sz="1600" dirty="0"/>
          </a:p>
          <a:p>
            <a:pPr lvl="1"/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419" y="2792589"/>
            <a:ext cx="3336581" cy="23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200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F5179F-2C47-4D4F-AEEA-B8E92CDD97E6}"/>
                  </a:ext>
                </a:extLst>
              </p:cNvPr>
              <p:cNvSpPr txBox="1"/>
              <p:nvPr/>
            </p:nvSpPr>
            <p:spPr>
              <a:xfrm>
                <a:off x="2408443" y="3980735"/>
                <a:ext cx="3180999" cy="743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F5179F-2C47-4D4F-AEEA-B8E92CDD9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443" y="3980735"/>
                <a:ext cx="3180999" cy="743665"/>
              </a:xfrm>
              <a:prstGeom prst="rect">
                <a:avLst/>
              </a:prstGeom>
              <a:blipFill>
                <a:blip r:embed="rId2"/>
                <a:stretch>
                  <a:fillRect l="-397" t="-1695" r="-2381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BACBD6-81F6-AF4F-8776-D7DFEBABD1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200400" y="4572000"/>
            <a:ext cx="467032" cy="9144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8EE62F-8578-CA47-A00B-CA4CD30FE5F9}"/>
              </a:ext>
            </a:extLst>
          </p:cNvPr>
          <p:cNvSpPr txBox="1"/>
          <p:nvPr/>
        </p:nvSpPr>
        <p:spPr>
          <a:xfrm>
            <a:off x="2015067" y="5638800"/>
            <a:ext cx="214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Why negative?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9A05-A24D-BF42-A71F-35003F5CD167}"/>
              </a:ext>
            </a:extLst>
          </p:cNvPr>
          <p:cNvSpPr/>
          <p:nvPr/>
        </p:nvSpPr>
        <p:spPr>
          <a:xfrm>
            <a:off x="6243484" y="3283974"/>
            <a:ext cx="1573161" cy="324465"/>
          </a:xfrm>
          <a:prstGeom prst="rect">
            <a:avLst/>
          </a:prstGeom>
          <a:solidFill>
            <a:srgbClr val="0004FF">
              <a:alpha val="26667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 bwMode="auto">
          <a:xfrm flipV="1">
            <a:off x="3200400" y="4591665"/>
            <a:ext cx="663677" cy="89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015067" y="5638800"/>
            <a:ext cx="214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does this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C2391D-6E7F-0F4B-AC48-89981C841706}"/>
                  </a:ext>
                </a:extLst>
              </p:cNvPr>
              <p:cNvSpPr txBox="1"/>
              <p:nvPr/>
            </p:nvSpPr>
            <p:spPr>
              <a:xfrm>
                <a:off x="2408443" y="3980735"/>
                <a:ext cx="3403239" cy="743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C2391D-6E7F-0F4B-AC48-89981C84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443" y="3980735"/>
                <a:ext cx="3403239" cy="743665"/>
              </a:xfrm>
              <a:prstGeom prst="rect">
                <a:avLst/>
              </a:prstGeom>
              <a:blipFill>
                <a:blip r:embed="rId2"/>
                <a:stretch>
                  <a:fillRect l="-372" t="-1695" r="-2602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2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5638800"/>
            <a:ext cx="578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learning rate (how much we want to move in the error direction, often this will change over time)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310B8C-8431-2244-AF03-7618F5C1028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00400" y="4591665"/>
            <a:ext cx="663677" cy="89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4FF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E2D6DB-02B8-9A4D-80DC-742CCD561F66}"/>
                  </a:ext>
                </a:extLst>
              </p:cNvPr>
              <p:cNvSpPr txBox="1"/>
              <p:nvPr/>
            </p:nvSpPr>
            <p:spPr>
              <a:xfrm>
                <a:off x="2408443" y="3980735"/>
                <a:ext cx="3403239" cy="743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E2D6DB-02B8-9A4D-80DC-742CCD561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443" y="3980735"/>
                <a:ext cx="3403239" cy="743665"/>
              </a:xfrm>
              <a:prstGeom prst="rect">
                <a:avLst/>
              </a:prstGeom>
              <a:blipFill>
                <a:blip r:embed="rId2"/>
                <a:stretch>
                  <a:fillRect l="-372" t="-1695" r="-2602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3903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077412"/>
              </p:ext>
            </p:extLst>
          </p:nvPr>
        </p:nvGraphicFramePr>
        <p:xfrm>
          <a:off x="2460625" y="1831975"/>
          <a:ext cx="34940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500" imgH="469900" progId="Equation.3">
                  <p:embed/>
                </p:oleObj>
              </mc:Choice>
              <mc:Fallback>
                <p:oleObj name="Equation" r:id="rId2" imgW="17145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0625" y="1831975"/>
                        <a:ext cx="3494088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121542"/>
              </p:ext>
            </p:extLst>
          </p:nvPr>
        </p:nvGraphicFramePr>
        <p:xfrm>
          <a:off x="1095375" y="1882775"/>
          <a:ext cx="11382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800" imgH="444500" progId="Equation.3">
                  <p:embed/>
                </p:oleObj>
              </mc:Choice>
              <mc:Fallback>
                <p:oleObj name="Equation" r:id="rId4" imgW="558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5375" y="1882775"/>
                        <a:ext cx="1138238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379522"/>
              </p:ext>
            </p:extLst>
          </p:nvPr>
        </p:nvGraphicFramePr>
        <p:xfrm>
          <a:off x="2460625" y="2998788"/>
          <a:ext cx="52292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65400" imgH="469900" progId="Equation.3">
                  <p:embed/>
                </p:oleObj>
              </mc:Choice>
              <mc:Fallback>
                <p:oleObj name="Equation" r:id="rId6" imgW="2565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0625" y="2998788"/>
                        <a:ext cx="522922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9D66A8-43EF-1D41-916C-CD65F21FDE8A}"/>
              </a:ext>
            </a:extLst>
          </p:cNvPr>
          <p:cNvSpPr/>
          <p:nvPr/>
        </p:nvSpPr>
        <p:spPr>
          <a:xfrm>
            <a:off x="5359078" y="2998788"/>
            <a:ext cx="2511707" cy="1156523"/>
          </a:xfrm>
          <a:prstGeom prst="rect">
            <a:avLst/>
          </a:prstGeom>
          <a:solidFill>
            <a:srgbClr val="FFFF00">
              <a:alpha val="28627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Learning algorithms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Decision trees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K-NN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Perceptron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Gradient descent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 properties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training/learning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rational/why it works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classifying</a:t>
            </a:r>
          </a:p>
          <a:p>
            <a:pPr marL="777240" lvl="1" indent="-457200">
              <a:buFontTx/>
              <a:buChar char="-"/>
            </a:pPr>
            <a:r>
              <a:rPr lang="en-US" dirty="0" err="1"/>
              <a:t>hyperparameters</a:t>
            </a: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avoiding </a:t>
            </a:r>
            <a:r>
              <a:rPr lang="en-US" dirty="0" err="1"/>
              <a:t>overfitting</a:t>
            </a: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algorithm variants/improvements</a:t>
            </a:r>
          </a:p>
          <a:p>
            <a:pPr marL="777240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481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9D9D-20BD-4D46-B5B7-FCADCB4B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2E778-8AC6-4944-97AA-727365B1721E}"/>
                  </a:ext>
                </a:extLst>
              </p:cNvPr>
              <p:cNvSpPr txBox="1"/>
              <p:nvPr/>
            </p:nvSpPr>
            <p:spPr>
              <a:xfrm>
                <a:off x="612648" y="1875098"/>
                <a:ext cx="2666692" cy="652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sz="2800" dirty="0" err="1"/>
                  <a:t>y</a:t>
                </a:r>
                <a:r>
                  <a:rPr lang="en-US" sz="2800" baseline="-25000" dirty="0" err="1"/>
                  <a:t>i</a:t>
                </a:r>
                <a:r>
                  <a:rPr lang="en-US" sz="2800" dirty="0"/>
                  <a:t>(w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800" dirty="0"/>
                  <a:t>x</a:t>
                </a:r>
                <a:r>
                  <a:rPr lang="en-US" sz="2800" baseline="-25000" dirty="0"/>
                  <a:t>i</a:t>
                </a:r>
                <a:r>
                  <a:rPr lang="en-US" sz="2800" dirty="0"/>
                  <a:t> + b) =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2E778-8AC6-4944-97AA-727365B17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875098"/>
                <a:ext cx="2666692" cy="652294"/>
              </a:xfrm>
              <a:prstGeom prst="rect">
                <a:avLst/>
              </a:prstGeom>
              <a:blipFill>
                <a:blip r:embed="rId2"/>
                <a:stretch>
                  <a:fillRect l="-8095" t="-1923" r="-7143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18FA4E-4A6F-EB4D-B6CB-09C04B2DB45D}"/>
                  </a:ext>
                </a:extLst>
              </p:cNvPr>
              <p:cNvSpPr txBox="1"/>
              <p:nvPr/>
            </p:nvSpPr>
            <p:spPr>
              <a:xfrm>
                <a:off x="3279340" y="1875098"/>
                <a:ext cx="3156313" cy="652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sz="2800" dirty="0" err="1"/>
                  <a:t>y</a:t>
                </a:r>
                <a:r>
                  <a:rPr lang="en-US" sz="2800" baseline="-25000" dirty="0" err="1"/>
                  <a:t>i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e>
                    </m:nary>
                  </m:oMath>
                </a14:m>
                <a:r>
                  <a:rPr lang="en-US" sz="2800" dirty="0"/>
                  <a:t> + b)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18FA4E-4A6F-EB4D-B6CB-09C04B2DB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340" y="1875098"/>
                <a:ext cx="3156313" cy="652294"/>
              </a:xfrm>
              <a:prstGeom prst="rect">
                <a:avLst/>
              </a:prstGeom>
              <a:blipFill>
                <a:blip r:embed="rId3"/>
                <a:stretch>
                  <a:fillRect l="-6800" t="-94231" r="-5600" b="-1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ABC5AF-0429-B942-9751-5FC752F813FA}"/>
                  </a:ext>
                </a:extLst>
              </p:cNvPr>
              <p:cNvSpPr txBox="1"/>
              <p:nvPr/>
            </p:nvSpPr>
            <p:spPr>
              <a:xfrm>
                <a:off x="2941106" y="2857143"/>
                <a:ext cx="6199454" cy="652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=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sz="2800" dirty="0" err="1"/>
                  <a:t>y</a:t>
                </a:r>
                <a:r>
                  <a:rPr lang="en-US" sz="2800" baseline="-25000" dirty="0" err="1"/>
                  <a:t>i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+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 + … +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+ b)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ABC5AF-0429-B942-9751-5FC752F81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106" y="2857143"/>
                <a:ext cx="6199454" cy="652294"/>
              </a:xfrm>
              <a:prstGeom prst="rect">
                <a:avLst/>
              </a:prstGeom>
              <a:blipFill>
                <a:blip r:embed="rId4"/>
                <a:stretch>
                  <a:fillRect l="-3476" r="-81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74FA4-B86F-E740-A862-816B02D6BF5E}"/>
                  </a:ext>
                </a:extLst>
              </p:cNvPr>
              <p:cNvSpPr txBox="1"/>
              <p:nvPr/>
            </p:nvSpPr>
            <p:spPr>
              <a:xfrm>
                <a:off x="2941106" y="4165335"/>
                <a:ext cx="5743688" cy="559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=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i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+ y</a:t>
                </a:r>
                <a:r>
                  <a:rPr lang="en-US" sz="2400" baseline="-25000" dirty="0" err="1"/>
                  <a:t>i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+ … +y</a:t>
                </a:r>
                <a:r>
                  <a:rPr lang="en-US" sz="2400" baseline="-25000" dirty="0" err="1"/>
                  <a:t>i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+ 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i</a:t>
                </a:r>
                <a:r>
                  <a:rPr lang="en-US" sz="2400" dirty="0" err="1"/>
                  <a:t>b</a:t>
                </a:r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74FA4-B86F-E740-A862-816B02D6B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106" y="4165335"/>
                <a:ext cx="5743688" cy="559127"/>
              </a:xfrm>
              <a:prstGeom prst="rect">
                <a:avLst/>
              </a:prstGeom>
              <a:blipFill>
                <a:blip r:embed="rId5"/>
                <a:stretch>
                  <a:fillRect l="-3311" t="-2222" r="-242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6BC68-22F7-6B46-9D9F-8FB41F4242B3}"/>
                  </a:ext>
                </a:extLst>
              </p:cNvPr>
              <p:cNvSpPr txBox="1"/>
              <p:nvPr/>
            </p:nvSpPr>
            <p:spPr>
              <a:xfrm>
                <a:off x="2941106" y="5147380"/>
                <a:ext cx="1049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= -</a:t>
                </a:r>
                <a:r>
                  <a:rPr lang="en-US" sz="2800" dirty="0" err="1"/>
                  <a:t>y</a:t>
                </a:r>
                <a:r>
                  <a:rPr lang="en-US" sz="2800" baseline="-25000" dirty="0" err="1"/>
                  <a:t>i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6BC68-22F7-6B46-9D9F-8FB41F424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106" y="5147380"/>
                <a:ext cx="1049711" cy="430887"/>
              </a:xfrm>
              <a:prstGeom prst="rect">
                <a:avLst/>
              </a:prstGeom>
              <a:blipFill>
                <a:blip r:embed="rId6"/>
                <a:stretch>
                  <a:fillRect l="-20482" t="-22857" r="-8434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88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60625" y="1831975"/>
          <a:ext cx="34940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500" imgH="469900" progId="Equation.3">
                  <p:embed/>
                </p:oleObj>
              </mc:Choice>
              <mc:Fallback>
                <p:oleObj name="Equation" r:id="rId2" imgW="1714500" imgH="469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0625" y="1831975"/>
                        <a:ext cx="3494088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95375" y="1882775"/>
          <a:ext cx="11382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800" imgH="444500" progId="Equation.3">
                  <p:embed/>
                </p:oleObj>
              </mc:Choice>
              <mc:Fallback>
                <p:oleObj name="Equation" r:id="rId4" imgW="558800" imgH="4445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5375" y="1882775"/>
                        <a:ext cx="1138238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60625" y="2998788"/>
          <a:ext cx="52292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65400" imgH="469900" progId="Equation.3">
                  <p:embed/>
                </p:oleObj>
              </mc:Choice>
              <mc:Fallback>
                <p:oleObj name="Equation" r:id="rId6" imgW="2565400" imgH="469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0625" y="2998788"/>
                        <a:ext cx="522922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60625" y="4178300"/>
          <a:ext cx="36512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0700" imgH="457200" progId="Equation.3">
                  <p:embed/>
                </p:oleObj>
              </mc:Choice>
              <mc:Fallback>
                <p:oleObj name="Equation" r:id="rId8" imgW="1790700" imgH="457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0625" y="4178300"/>
                        <a:ext cx="365125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338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16915"/>
              </p:ext>
            </p:extLst>
          </p:nvPr>
        </p:nvGraphicFramePr>
        <p:xfrm>
          <a:off x="2041525" y="4194175"/>
          <a:ext cx="468947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300" imgH="457200" progId="Equation.3">
                  <p:embed/>
                </p:oleObj>
              </mc:Choice>
              <mc:Fallback>
                <p:oleObj name="Equation" r:id="rId2" imgW="2273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4194175"/>
                        <a:ext cx="4689475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51667" y="5658556"/>
            <a:ext cx="2507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this doing?</a:t>
            </a:r>
          </a:p>
        </p:txBody>
      </p:sp>
    </p:spTree>
    <p:extLst>
      <p:ext uri="{BB962C8B-B14F-4D97-AF65-F5344CB8AC3E}">
        <p14:creationId xmlns:p14="http://schemas.microsoft.com/office/powerpoint/2010/main" val="9585932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update rule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050226"/>
              </p:ext>
            </p:extLst>
          </p:nvPr>
        </p:nvGraphicFramePr>
        <p:xfrm>
          <a:off x="849313" y="1738313"/>
          <a:ext cx="468947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300" imgH="457200" progId="Equation.3">
                  <p:embed/>
                </p:oleObj>
              </mc:Choice>
              <mc:Fallback>
                <p:oleObj name="Equation" r:id="rId2" imgW="2273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1738313"/>
                        <a:ext cx="4689475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022605"/>
              </p:ext>
            </p:extLst>
          </p:nvPr>
        </p:nvGraphicFramePr>
        <p:xfrm>
          <a:off x="1743075" y="4027488"/>
          <a:ext cx="43227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500" imgH="228600" progId="Equation.3">
                  <p:embed/>
                </p:oleObj>
              </mc:Choice>
              <mc:Fallback>
                <p:oleObj name="Equation" r:id="rId4" imgW="209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4027488"/>
                        <a:ext cx="4322763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4889" y="3326221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each example x</a:t>
            </a:r>
            <a:r>
              <a:rPr lang="en-US" sz="2400" baseline="-25000" dirty="0"/>
              <a:t>i</a:t>
            </a:r>
            <a:r>
              <a:rPr lang="en-US" sz="2400" dirty="0"/>
              <a:t>: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53758" y="2949223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81112" y="5023556"/>
            <a:ext cx="3004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Does this look familiar?</a:t>
            </a:r>
          </a:p>
        </p:txBody>
      </p:sp>
    </p:spTree>
    <p:extLst>
      <p:ext uri="{BB962C8B-B14F-4D97-AF65-F5344CB8AC3E}">
        <p14:creationId xmlns:p14="http://schemas.microsoft.com/office/powerpoint/2010/main" val="374654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15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000" dirty="0"/>
              <a:t>   for each training example (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i="1" dirty="0"/>
              <a:t>, f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m</a:t>
            </a:r>
            <a:r>
              <a:rPr lang="en-US" sz="2000" dirty="0"/>
              <a:t>, label):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if </a:t>
            </a:r>
            <a:r>
              <a:rPr lang="en-US" sz="2000" i="1" dirty="0"/>
              <a:t>prediction * label </a:t>
            </a:r>
            <a:r>
              <a:rPr lang="en-US" sz="2000" dirty="0"/>
              <a:t>≤ 0:  // they don’t agree</a:t>
            </a:r>
          </a:p>
          <a:p>
            <a:pPr marL="0" indent="0">
              <a:buNone/>
            </a:pPr>
            <a:r>
              <a:rPr lang="en-US" sz="2000" dirty="0"/>
              <a:t>         for each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=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+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j</a:t>
            </a:r>
            <a:r>
              <a:rPr lang="en-US" sz="2000" dirty="0"/>
              <a:t>*label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i="1" dirty="0"/>
              <a:t>b</a:t>
            </a:r>
            <a:r>
              <a:rPr lang="en-US" sz="2000" dirty="0"/>
              <a:t> = </a:t>
            </a:r>
            <a:r>
              <a:rPr lang="en-US" sz="2000" i="1" dirty="0"/>
              <a:t>b</a:t>
            </a:r>
            <a:r>
              <a:rPr lang="en-US" sz="20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367176"/>
              </p:ext>
            </p:extLst>
          </p:nvPr>
        </p:nvGraphicFramePr>
        <p:xfrm>
          <a:off x="1112838" y="2471738"/>
          <a:ext cx="28559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30200" progId="Equation.3">
                  <p:embed/>
                </p:oleObj>
              </mc:Choice>
              <mc:Fallback>
                <p:oleObj name="Equation" r:id="rId2" imgW="1600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2838" y="2471738"/>
                        <a:ext cx="2855912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987540"/>
              </p:ext>
            </p:extLst>
          </p:nvPr>
        </p:nvGraphicFramePr>
        <p:xfrm>
          <a:off x="1808163" y="5080000"/>
          <a:ext cx="43227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500" imgH="228600" progId="Equation.3">
                  <p:embed/>
                </p:oleObj>
              </mc:Choice>
              <mc:Fallback>
                <p:oleObj name="Equation" r:id="rId4" imgW="209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080000"/>
                        <a:ext cx="432276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12648" y="4910667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223199"/>
              </p:ext>
            </p:extLst>
          </p:nvPr>
        </p:nvGraphicFramePr>
        <p:xfrm>
          <a:off x="2379663" y="6051550"/>
          <a:ext cx="19383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800" imgH="228600" progId="Equation.3">
                  <p:embed/>
                </p:oleObj>
              </mc:Choice>
              <mc:Fallback>
                <p:oleObj name="Equation" r:id="rId6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6051550"/>
                        <a:ext cx="193833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0112" y="554566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7334" y="599848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61895"/>
              </p:ext>
            </p:extLst>
          </p:nvPr>
        </p:nvGraphicFramePr>
        <p:xfrm>
          <a:off x="5485342" y="6037439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900" imgH="215900" progId="Equation.3">
                  <p:embed/>
                </p:oleObj>
              </mc:Choice>
              <mc:Fallback>
                <p:oleObj name="Equation" r:id="rId8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342" y="6037439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4511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113190"/>
              </p:ext>
            </p:extLst>
          </p:nvPr>
        </p:nvGraphicFramePr>
        <p:xfrm>
          <a:off x="2211565" y="1620661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215900" progId="Equation.3">
                  <p:embed/>
                </p:oleObj>
              </mc:Choice>
              <mc:Fallback>
                <p:oleObj name="Equation" r:id="rId2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65" y="1620661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64556" y="1620661"/>
            <a:ext cx="2412472" cy="44608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3000" y="3795888"/>
            <a:ext cx="3270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is this large/small?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15556" y="2173111"/>
            <a:ext cx="973666" cy="8466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2889" y="313266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4734" y="3200401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3141306" y="2066751"/>
            <a:ext cx="512749" cy="11336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61444" y="2066749"/>
            <a:ext cx="762870" cy="10659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7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457240"/>
              </p:ext>
            </p:extLst>
          </p:nvPr>
        </p:nvGraphicFramePr>
        <p:xfrm>
          <a:off x="2211565" y="1620661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215900" progId="Equation.3">
                  <p:embed/>
                </p:oleObj>
              </mc:Choice>
              <mc:Fallback>
                <p:oleObj name="Equation" r:id="rId2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65" y="1620661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64556" y="1620661"/>
            <a:ext cx="2412472" cy="44608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15556" y="2173112"/>
            <a:ext cx="451555" cy="4104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3951" y="2558114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0912" y="258351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14889" y="2066751"/>
            <a:ext cx="239166" cy="47324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1121" y="3682957"/>
            <a:ext cx="46182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they’re the same sign, as the predicted gets larger the update gets smaller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If they’re different, the more different they are, the bigger the update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12482" t="12716" r="15913" b="10577"/>
          <a:stretch/>
        </p:blipFill>
        <p:spPr>
          <a:xfrm>
            <a:off x="165454" y="3486625"/>
            <a:ext cx="4092222" cy="31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15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000" dirty="0"/>
              <a:t>   for each training example (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i="1" dirty="0"/>
              <a:t>, f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m</a:t>
            </a:r>
            <a:r>
              <a:rPr lang="en-US" sz="2000" dirty="0"/>
              <a:t>, label):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if </a:t>
            </a:r>
            <a:r>
              <a:rPr lang="en-US" sz="2000" i="1" dirty="0"/>
              <a:t>prediction * label </a:t>
            </a:r>
            <a:r>
              <a:rPr lang="en-US" sz="2000" dirty="0"/>
              <a:t>≤ 0:  // they don’t agree</a:t>
            </a:r>
          </a:p>
          <a:p>
            <a:pPr marL="0" indent="0">
              <a:buNone/>
            </a:pPr>
            <a:r>
              <a:rPr lang="en-US" sz="2000" dirty="0"/>
              <a:t>         for each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=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+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j</a:t>
            </a:r>
            <a:r>
              <a:rPr lang="en-US" sz="2000" dirty="0"/>
              <a:t>*label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i="1" dirty="0"/>
              <a:t>b</a:t>
            </a:r>
            <a:r>
              <a:rPr lang="en-US" sz="2000" dirty="0"/>
              <a:t> = </a:t>
            </a:r>
            <a:r>
              <a:rPr lang="en-US" sz="2000" i="1" dirty="0"/>
              <a:t>b</a:t>
            </a:r>
            <a:r>
              <a:rPr lang="en-US" sz="20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86696"/>
              </p:ext>
            </p:extLst>
          </p:nvPr>
        </p:nvGraphicFramePr>
        <p:xfrm>
          <a:off x="1112838" y="2471738"/>
          <a:ext cx="28559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30200" progId="Equation.3">
                  <p:embed/>
                </p:oleObj>
              </mc:Choice>
              <mc:Fallback>
                <p:oleObj name="Equation" r:id="rId2" imgW="1600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2838" y="2471738"/>
                        <a:ext cx="2855912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700593"/>
              </p:ext>
            </p:extLst>
          </p:nvPr>
        </p:nvGraphicFramePr>
        <p:xfrm>
          <a:off x="1808163" y="5080000"/>
          <a:ext cx="43227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500" imgH="228600" progId="Equation.3">
                  <p:embed/>
                </p:oleObj>
              </mc:Choice>
              <mc:Fallback>
                <p:oleObj name="Equation" r:id="rId4" imgW="209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080000"/>
                        <a:ext cx="432276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12648" y="4910667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084608"/>
              </p:ext>
            </p:extLst>
          </p:nvPr>
        </p:nvGraphicFramePr>
        <p:xfrm>
          <a:off x="2379663" y="6051550"/>
          <a:ext cx="19383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800" imgH="228600" progId="Equation.3">
                  <p:embed/>
                </p:oleObj>
              </mc:Choice>
              <mc:Fallback>
                <p:oleObj name="Equation" r:id="rId6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6051550"/>
                        <a:ext cx="193833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0112" y="554566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7334" y="599848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219085"/>
              </p:ext>
            </p:extLst>
          </p:nvPr>
        </p:nvGraphicFramePr>
        <p:xfrm>
          <a:off x="5485342" y="6037439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900" imgH="215900" progId="Equation.3">
                  <p:embed/>
                </p:oleObj>
              </mc:Choice>
              <mc:Fallback>
                <p:oleObj name="Equation" r:id="rId8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342" y="6037439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903111" y="3330222"/>
            <a:ext cx="4910666" cy="1411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0493" y="3599722"/>
            <a:ext cx="441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Note: for gradient descent, we always update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804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concern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91931" y="4631268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26302" y="4384362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1931" y="3322287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9717" y="2806891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9" name="Freeform 8"/>
          <p:cNvSpPr/>
          <p:nvPr/>
        </p:nvSpPr>
        <p:spPr>
          <a:xfrm>
            <a:off x="6305041" y="3176223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50113" y="389592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02513" y="40765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69024" y="4243061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35535" y="4437794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58490" y="45337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68557" y="451681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903688"/>
              </p:ext>
            </p:extLst>
          </p:nvPr>
        </p:nvGraphicFramePr>
        <p:xfrm>
          <a:off x="737836" y="2088936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457200" progId="Equation.3">
                  <p:embed/>
                </p:oleObj>
              </mc:Choice>
              <mc:Fallback>
                <p:oleObj name="Equation" r:id="rId2" imgW="193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7836" y="2088936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4304" y="3282409"/>
            <a:ext cx="5175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We’re calculating this on the </a:t>
            </a:r>
            <a:r>
              <a:rPr lang="en-US" sz="2400" b="1" dirty="0">
                <a:solidFill>
                  <a:srgbClr val="0000FF"/>
                </a:solidFill>
              </a:rPr>
              <a:t>training set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We still need to be careful about overfitting!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The min </a:t>
            </a:r>
            <a:r>
              <a:rPr lang="en-US" sz="2400" dirty="0" err="1">
                <a:solidFill>
                  <a:srgbClr val="0000FF"/>
                </a:solidFill>
              </a:rPr>
              <a:t>w,b</a:t>
            </a:r>
            <a:r>
              <a:rPr lang="en-US" sz="2400" dirty="0">
                <a:solidFill>
                  <a:srgbClr val="0000FF"/>
                </a:solidFill>
              </a:rPr>
              <a:t> on the training set is generally NOT the min for the test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7667" y="6180667"/>
            <a:ext cx="7019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did we deal with this for the perceptron algorithm?</a:t>
            </a:r>
          </a:p>
        </p:txBody>
      </p:sp>
    </p:spTree>
    <p:extLst>
      <p:ext uri="{BB962C8B-B14F-4D97-AF65-F5344CB8AC3E}">
        <p14:creationId xmlns:p14="http://schemas.microsoft.com/office/powerpoint/2010/main" val="31178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89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Model-based machine learning: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define a model, objective function (i.e. loss function), minimization algorithm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Gradient descent minimization algorithm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require that our loss function is convex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make small updates towards lower losses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Perceptron learning algorithm: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gradient descent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exponential loss function (modulo a learning rate)</a:t>
            </a:r>
          </a:p>
        </p:txBody>
      </p:sp>
    </p:spTree>
    <p:extLst>
      <p:ext uri="{BB962C8B-B14F-4D97-AF65-F5344CB8AC3E}">
        <p14:creationId xmlns:p14="http://schemas.microsoft.com/office/powerpoint/2010/main" val="47382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Geometric view of data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distances between examples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decision boundaries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example 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removing erroneous features/picking good 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challenges with high-dimensional data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feature normalization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pre-processing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outlier detection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6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Comparing algorithms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n-fold cross validation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leave one out validation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bootstrap resampling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imbalanced data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evaluation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precision/recall, F1, AUC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subsampling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oversampling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weighted binary classifiers</a:t>
            </a:r>
          </a:p>
          <a:p>
            <a:pPr marL="777240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0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Multiclass classification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Modifying existing approaches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Using binary classifier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OVA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AVA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Tree-based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micro- vs. macro-averaging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Ranking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using binary classifier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using weighted binary classifier</a:t>
            </a:r>
          </a:p>
        </p:txBody>
      </p:sp>
    </p:spTree>
    <p:extLst>
      <p:ext uri="{BB962C8B-B14F-4D97-AF65-F5344CB8AC3E}">
        <p14:creationId xmlns:p14="http://schemas.microsoft.com/office/powerpoint/2010/main" val="2767841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11442</TotalTime>
  <Words>2772</Words>
  <Application>Microsoft Macintosh PowerPoint</Application>
  <PresentationFormat>On-screen Show (4:3)</PresentationFormat>
  <Paragraphs>574</Paragraphs>
  <Slides>69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Calibri</vt:lpstr>
      <vt:lpstr>Cambria Math</vt:lpstr>
      <vt:lpstr>Courier</vt:lpstr>
      <vt:lpstr>Tw Cen MT</vt:lpstr>
      <vt:lpstr>Verdana</vt:lpstr>
      <vt:lpstr>Wingdings</vt:lpstr>
      <vt:lpstr>Wingdings 2</vt:lpstr>
      <vt:lpstr>Median</vt:lpstr>
      <vt:lpstr>Equation</vt:lpstr>
      <vt:lpstr>Gradient descent</vt:lpstr>
      <vt:lpstr>Admin</vt:lpstr>
      <vt:lpstr>Midterm details</vt:lpstr>
      <vt:lpstr>Midterm topics</vt:lpstr>
      <vt:lpstr>Midterm topics</vt:lpstr>
      <vt:lpstr>Midterm topics</vt:lpstr>
      <vt:lpstr>Midterm topics</vt:lpstr>
      <vt:lpstr>Midterm topics</vt:lpstr>
      <vt:lpstr>Midterm topics</vt:lpstr>
      <vt:lpstr>Midterm topics</vt:lpstr>
      <vt:lpstr>Midterm general advice</vt:lpstr>
      <vt:lpstr>An aside: text classification</vt:lpstr>
      <vt:lpstr>Text: raw data</vt:lpstr>
      <vt:lpstr>Feature examples</vt:lpstr>
      <vt:lpstr>Feature examples</vt:lpstr>
      <vt:lpstr>Decision trees for text</vt:lpstr>
      <vt:lpstr>Decision trees for text</vt:lpstr>
      <vt:lpstr>Decision trees for text</vt:lpstr>
      <vt:lpstr>Printing out decision trees</vt:lpstr>
      <vt:lpstr>Some math today (but don’t worry!)</vt:lpstr>
      <vt:lpstr>Linear models</vt:lpstr>
      <vt:lpstr>Linear models</vt:lpstr>
      <vt:lpstr>Perceptron learning algorithm</vt:lpstr>
      <vt:lpstr>Which line will it find?</vt:lpstr>
      <vt:lpstr>Which line will it find?</vt:lpstr>
      <vt:lpstr>Linear models</vt:lpstr>
      <vt:lpstr>Perceptron learning algorithm</vt:lpstr>
      <vt:lpstr>A closer look at why we got it wrong</vt:lpstr>
      <vt:lpstr>Model-based machine learning</vt:lpstr>
      <vt:lpstr>Model-based machine learning</vt:lpstr>
      <vt:lpstr>Model-based machine learning</vt:lpstr>
      <vt:lpstr>Model-based machine learning</vt:lpstr>
      <vt:lpstr>Linear models in general</vt:lpstr>
      <vt:lpstr>Some notation: indicator function</vt:lpstr>
      <vt:lpstr>Some notation: dot-product</vt:lpstr>
      <vt:lpstr>Linear models</vt:lpstr>
      <vt:lpstr>0/1 loss function</vt:lpstr>
      <vt:lpstr>Model-based machine learning</vt:lpstr>
      <vt:lpstr>Minimizing 0/1 loss</vt:lpstr>
      <vt:lpstr>Minimizing 0/1 in one dimension</vt:lpstr>
      <vt:lpstr>Minimizing 0/1 over all w</vt:lpstr>
      <vt:lpstr>Minimizing 0/1 loss</vt:lpstr>
      <vt:lpstr>More manageable loss functions</vt:lpstr>
      <vt:lpstr>More manageable loss functions</vt:lpstr>
      <vt:lpstr>Convex functions</vt:lpstr>
      <vt:lpstr>Surrogate loss functions</vt:lpstr>
      <vt:lpstr>Surrogate loss functions</vt:lpstr>
      <vt:lpstr>Surrogate loss functions</vt:lpstr>
      <vt:lpstr>Surrogate loss functions</vt:lpstr>
      <vt:lpstr>Model-based machine learning</vt:lpstr>
      <vt:lpstr>Finding the minimum</vt:lpstr>
      <vt:lpstr>Finding the minimum</vt:lpstr>
      <vt:lpstr>One approach: gradient descent</vt:lpstr>
      <vt:lpstr>One approach: gradient descent</vt:lpstr>
      <vt:lpstr>One approach: gradient descent</vt:lpstr>
      <vt:lpstr>Gradient descent</vt:lpstr>
      <vt:lpstr>Gradient descent</vt:lpstr>
      <vt:lpstr>Gradient descent</vt:lpstr>
      <vt:lpstr>Some math</vt:lpstr>
      <vt:lpstr>Some math</vt:lpstr>
      <vt:lpstr>Some math</vt:lpstr>
      <vt:lpstr>Gradient descent</vt:lpstr>
      <vt:lpstr>Exponential update rule</vt:lpstr>
      <vt:lpstr>Perceptron learning algorithm!</vt:lpstr>
      <vt:lpstr>The constant</vt:lpstr>
      <vt:lpstr>The constant</vt:lpstr>
      <vt:lpstr>Perceptron learning algorithm!</vt:lpstr>
      <vt:lpstr>One concern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1971</cp:revision>
  <cp:lastPrinted>2019-10-02T02:28:05Z</cp:lastPrinted>
  <dcterms:created xsi:type="dcterms:W3CDTF">2013-09-08T20:10:23Z</dcterms:created>
  <dcterms:modified xsi:type="dcterms:W3CDTF">2023-11-17T00:12:54Z</dcterms:modified>
</cp:coreProperties>
</file>