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2"/>
  </p:notesMasterIdLst>
  <p:handoutMasterIdLst>
    <p:handoutMasterId r:id="rId83"/>
  </p:handoutMasterIdLst>
  <p:sldIdLst>
    <p:sldId id="256" r:id="rId2"/>
    <p:sldId id="358" r:id="rId3"/>
    <p:sldId id="632" r:id="rId4"/>
    <p:sldId id="633" r:id="rId5"/>
    <p:sldId id="634" r:id="rId6"/>
    <p:sldId id="635" r:id="rId7"/>
    <p:sldId id="636" r:id="rId8"/>
    <p:sldId id="637" r:id="rId9"/>
    <p:sldId id="638" r:id="rId10"/>
    <p:sldId id="639" r:id="rId11"/>
    <p:sldId id="491" r:id="rId12"/>
    <p:sldId id="492" r:id="rId13"/>
    <p:sldId id="640" r:id="rId14"/>
    <p:sldId id="641" r:id="rId15"/>
    <p:sldId id="642" r:id="rId16"/>
    <p:sldId id="643" r:id="rId17"/>
    <p:sldId id="644" r:id="rId18"/>
    <p:sldId id="645" r:id="rId19"/>
    <p:sldId id="646" r:id="rId20"/>
    <p:sldId id="647" r:id="rId21"/>
    <p:sldId id="648" r:id="rId22"/>
    <p:sldId id="525" r:id="rId23"/>
    <p:sldId id="614" r:id="rId24"/>
    <p:sldId id="540" r:id="rId25"/>
    <p:sldId id="538" r:id="rId26"/>
    <p:sldId id="539" r:id="rId27"/>
    <p:sldId id="541" r:id="rId28"/>
    <p:sldId id="542" r:id="rId29"/>
    <p:sldId id="543" r:id="rId30"/>
    <p:sldId id="544" r:id="rId31"/>
    <p:sldId id="547" r:id="rId32"/>
    <p:sldId id="548" r:id="rId33"/>
    <p:sldId id="549" r:id="rId34"/>
    <p:sldId id="545" r:id="rId35"/>
    <p:sldId id="551" r:id="rId36"/>
    <p:sldId id="550" r:id="rId37"/>
    <p:sldId id="552" r:id="rId38"/>
    <p:sldId id="631" r:id="rId39"/>
    <p:sldId id="650" r:id="rId40"/>
    <p:sldId id="651" r:id="rId41"/>
    <p:sldId id="652" r:id="rId42"/>
    <p:sldId id="575" r:id="rId43"/>
    <p:sldId id="576" r:id="rId44"/>
    <p:sldId id="565" r:id="rId45"/>
    <p:sldId id="566" r:id="rId46"/>
    <p:sldId id="567" r:id="rId47"/>
    <p:sldId id="568" r:id="rId48"/>
    <p:sldId id="569" r:id="rId49"/>
    <p:sldId id="616" r:id="rId50"/>
    <p:sldId id="570" r:id="rId51"/>
    <p:sldId id="571" r:id="rId52"/>
    <p:sldId id="572" r:id="rId53"/>
    <p:sldId id="574" r:id="rId54"/>
    <p:sldId id="577" r:id="rId55"/>
    <p:sldId id="578" r:id="rId56"/>
    <p:sldId id="579" r:id="rId57"/>
    <p:sldId id="580" r:id="rId58"/>
    <p:sldId id="581" r:id="rId59"/>
    <p:sldId id="582" r:id="rId60"/>
    <p:sldId id="583" r:id="rId61"/>
    <p:sldId id="584" r:id="rId62"/>
    <p:sldId id="586" r:id="rId63"/>
    <p:sldId id="585" r:id="rId64"/>
    <p:sldId id="588" r:id="rId65"/>
    <p:sldId id="587" r:id="rId66"/>
    <p:sldId id="589" r:id="rId67"/>
    <p:sldId id="617" r:id="rId68"/>
    <p:sldId id="618" r:id="rId69"/>
    <p:sldId id="619" r:id="rId70"/>
    <p:sldId id="620" r:id="rId71"/>
    <p:sldId id="621" r:id="rId72"/>
    <p:sldId id="622" r:id="rId73"/>
    <p:sldId id="623" r:id="rId74"/>
    <p:sldId id="624" r:id="rId75"/>
    <p:sldId id="625" r:id="rId76"/>
    <p:sldId id="626" r:id="rId77"/>
    <p:sldId id="627" r:id="rId78"/>
    <p:sldId id="628" r:id="rId79"/>
    <p:sldId id="630" r:id="rId80"/>
    <p:sldId id="629"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1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7" autoAdjust="0"/>
    <p:restoredTop sz="89219"/>
  </p:normalViewPr>
  <p:slideViewPr>
    <p:cSldViewPr snapToObjects="1">
      <p:cViewPr varScale="1">
        <p:scale>
          <a:sx n="138" d="100"/>
          <a:sy n="138" d="100"/>
        </p:scale>
        <p:origin x="241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B5D11C-A000-9242-84A9-48B920106DCB}" type="datetimeFigureOut">
              <a:rPr lang="en-US" smtClean="0"/>
              <a:t>12/12/23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BF50B9-50D7-A24E-BE4E-8246FE27AC1D}" type="slidenum">
              <a:rPr lang="en-US" smtClean="0"/>
              <a:t>‹#›</a:t>
            </a:fld>
            <a:endParaRPr lang="en-US"/>
          </a:p>
        </p:txBody>
      </p:sp>
    </p:spTree>
    <p:extLst>
      <p:ext uri="{BB962C8B-B14F-4D97-AF65-F5344CB8AC3E}">
        <p14:creationId xmlns:p14="http://schemas.microsoft.com/office/powerpoint/2010/main" val="43480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0213A-4496-8E41-939D-6D779164903A}" type="datetimeFigureOut">
              <a:rPr lang="en-US" smtClean="0"/>
              <a:pPr/>
              <a:t>12/12/23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E9A50-EED1-FA4E-868B-D30F9FDBA6F4}" type="slidenum">
              <a:rPr lang="en-US" smtClean="0"/>
              <a:pPr/>
              <a:t>‹#›</a:t>
            </a:fld>
            <a:endParaRPr lang="en-US"/>
          </a:p>
        </p:txBody>
      </p:sp>
    </p:spTree>
    <p:extLst>
      <p:ext uri="{BB962C8B-B14F-4D97-AF65-F5344CB8AC3E}">
        <p14:creationId xmlns:p14="http://schemas.microsoft.com/office/powerpoint/2010/main" val="6101971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E9A50-EED1-FA4E-868B-D30F9FDBA6F4}" type="slidenum">
              <a:rPr lang="en-US" smtClean="0"/>
              <a:pPr/>
              <a:t>1</a:t>
            </a:fld>
            <a:endParaRPr lang="en-US"/>
          </a:p>
        </p:txBody>
      </p:sp>
    </p:spTree>
    <p:extLst>
      <p:ext uri="{BB962C8B-B14F-4D97-AF65-F5344CB8AC3E}">
        <p14:creationId xmlns:p14="http://schemas.microsoft.com/office/powerpoint/2010/main" val="365791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E9A50-EED1-FA4E-868B-D30F9FDBA6F4}" type="slidenum">
              <a:rPr lang="en-US" smtClean="0"/>
              <a:pPr/>
              <a:t>54</a:t>
            </a:fld>
            <a:endParaRPr lang="en-US"/>
          </a:p>
        </p:txBody>
      </p:sp>
    </p:spTree>
    <p:extLst>
      <p:ext uri="{BB962C8B-B14F-4D97-AF65-F5344CB8AC3E}">
        <p14:creationId xmlns:p14="http://schemas.microsoft.com/office/powerpoint/2010/main" val="380902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Yes! </a:t>
            </a:r>
          </a:p>
          <a:p>
            <a:pPr marL="171450" indent="-171450">
              <a:buFontTx/>
              <a:buChar char="-"/>
            </a:pPr>
            <a:r>
              <a:rPr lang="en-US" dirty="0"/>
              <a:t> As the variance gets higher, the</a:t>
            </a:r>
            <a:r>
              <a:rPr lang="en-US" baseline="0" dirty="0"/>
              <a:t> prior is weaker (more distributed probabilities).  Higher variance = lower lambda.</a:t>
            </a:r>
          </a:p>
          <a:p>
            <a:pPr marL="171450" indent="-171450">
              <a:buFontTx/>
              <a:buChar char="-"/>
            </a:pPr>
            <a:r>
              <a:rPr lang="en-US" dirty="0"/>
              <a:t>As the variance gets lower, the prior is stronger (more peaked distribution).</a:t>
            </a:r>
            <a:r>
              <a:rPr lang="en-US" baseline="0" dirty="0"/>
              <a:t>  Lower variance = higher lambda.</a:t>
            </a:r>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63</a:t>
            </a:fld>
            <a:endParaRPr lang="en-US"/>
          </a:p>
        </p:txBody>
      </p:sp>
    </p:spTree>
    <p:extLst>
      <p:ext uri="{BB962C8B-B14F-4D97-AF65-F5344CB8AC3E}">
        <p14:creationId xmlns:p14="http://schemas.microsoft.com/office/powerpoint/2010/main" val="120154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squared error is optimal if we assume that the data was actually generated from a line with </a:t>
            </a:r>
            <a:r>
              <a:rPr lang="en-US" dirty="0" err="1"/>
              <a:t>gaussian</a:t>
            </a:r>
            <a:r>
              <a:rPr lang="en-US" dirty="0"/>
              <a:t> data</a:t>
            </a:r>
          </a:p>
        </p:txBody>
      </p:sp>
      <p:sp>
        <p:nvSpPr>
          <p:cNvPr id="4" name="Slide Number Placeholder 3"/>
          <p:cNvSpPr>
            <a:spLocks noGrp="1"/>
          </p:cNvSpPr>
          <p:nvPr>
            <p:ph type="sldNum" sz="quarter" idx="10"/>
          </p:nvPr>
        </p:nvSpPr>
        <p:spPr/>
        <p:txBody>
          <a:bodyPr/>
          <a:lstStyle/>
          <a:p>
            <a:fld id="{C085E063-BD86-A24D-8676-37A35E7CCE3C}" type="slidenum">
              <a:rPr lang="en-US" smtClean="0"/>
              <a:pPr/>
              <a:t>70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squared error is optimal if we assume that the data was actually generated from a line with </a:t>
            </a:r>
            <a:r>
              <a:rPr lang="en-US" dirty="0" err="1"/>
              <a:t>gaussian</a:t>
            </a:r>
            <a:r>
              <a:rPr lang="en-US" dirty="0"/>
              <a:t> data</a:t>
            </a:r>
          </a:p>
        </p:txBody>
      </p:sp>
      <p:sp>
        <p:nvSpPr>
          <p:cNvPr id="4" name="Slide Number Placeholder 3"/>
          <p:cNvSpPr>
            <a:spLocks noGrp="1"/>
          </p:cNvSpPr>
          <p:nvPr>
            <p:ph type="sldNum" sz="quarter" idx="10"/>
          </p:nvPr>
        </p:nvSpPr>
        <p:spPr/>
        <p:txBody>
          <a:bodyPr/>
          <a:lstStyle/>
          <a:p>
            <a:fld id="{C085E063-BD86-A24D-8676-37A35E7CCE3C}" type="slidenum">
              <a:rPr lang="en-US" smtClean="0"/>
              <a:pPr/>
              <a:t>72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squared error is optimal if we assume that the data was actually generated from a line with </a:t>
            </a:r>
            <a:r>
              <a:rPr lang="en-US" dirty="0" err="1"/>
              <a:t>gaussian</a:t>
            </a:r>
            <a:r>
              <a:rPr lang="en-US" dirty="0"/>
              <a:t> data</a:t>
            </a:r>
          </a:p>
        </p:txBody>
      </p:sp>
      <p:sp>
        <p:nvSpPr>
          <p:cNvPr id="4" name="Slide Number Placeholder 3"/>
          <p:cNvSpPr>
            <a:spLocks noGrp="1"/>
          </p:cNvSpPr>
          <p:nvPr>
            <p:ph type="sldNum" sz="quarter" idx="10"/>
          </p:nvPr>
        </p:nvSpPr>
        <p:spPr/>
        <p:txBody>
          <a:bodyPr/>
          <a:lstStyle/>
          <a:p>
            <a:fld id="{C085E063-BD86-A24D-8676-37A35E7CCE3C}" type="slidenum">
              <a:rPr lang="en-US" smtClean="0"/>
              <a:pPr/>
              <a:t>73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E9A50-EED1-FA4E-868B-D30F9FDBA6F4}" type="slidenum">
              <a:rPr lang="en-US" smtClean="0"/>
              <a:pPr/>
              <a:t>80</a:t>
            </a:fld>
            <a:endParaRPr lang="en-US"/>
          </a:p>
        </p:txBody>
      </p:sp>
    </p:spTree>
    <p:extLst>
      <p:ext uri="{BB962C8B-B14F-4D97-AF65-F5344CB8AC3E}">
        <p14:creationId xmlns:p14="http://schemas.microsoft.com/office/powerpoint/2010/main" val="323317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involves</a:t>
            </a:r>
            <a:r>
              <a:rPr lang="en-US" baseline="0" dirty="0"/>
              <a:t> iterating over the data and aggregating these counts!</a:t>
            </a:r>
          </a:p>
        </p:txBody>
      </p:sp>
      <p:sp>
        <p:nvSpPr>
          <p:cNvPr id="4" name="Slide Number Placeholder 3"/>
          <p:cNvSpPr>
            <a:spLocks noGrp="1"/>
          </p:cNvSpPr>
          <p:nvPr>
            <p:ph type="sldNum" sz="quarter" idx="10"/>
          </p:nvPr>
        </p:nvSpPr>
        <p:spPr/>
        <p:txBody>
          <a:bodyPr/>
          <a:lstStyle/>
          <a:p>
            <a:fld id="{F93E9A50-EED1-FA4E-868B-D30F9FDBA6F4}" type="slidenum">
              <a:rPr lang="en-US" smtClean="0"/>
              <a:pPr/>
              <a:t>12</a:t>
            </a:fld>
            <a:endParaRPr lang="en-US"/>
          </a:p>
        </p:txBody>
      </p:sp>
    </p:spTree>
    <p:extLst>
      <p:ext uri="{BB962C8B-B14F-4D97-AF65-F5344CB8AC3E}">
        <p14:creationId xmlns:p14="http://schemas.microsoft.com/office/powerpoint/2010/main" val="22534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a:t>
            </a:r>
            <a:r>
              <a:rPr lang="en-US" baseline="0" dirty="0"/>
              <a:t> it doesn’t very as theta changes.  It’s a constant</a:t>
            </a:r>
          </a:p>
        </p:txBody>
      </p:sp>
      <p:sp>
        <p:nvSpPr>
          <p:cNvPr id="4" name="Slide Number Placeholder 3"/>
          <p:cNvSpPr>
            <a:spLocks noGrp="1"/>
          </p:cNvSpPr>
          <p:nvPr>
            <p:ph type="sldNum" sz="quarter" idx="10"/>
          </p:nvPr>
        </p:nvSpPr>
        <p:spPr/>
        <p:txBody>
          <a:bodyPr/>
          <a:lstStyle/>
          <a:p>
            <a:fld id="{F93E9A50-EED1-FA4E-868B-D30F9FDBA6F4}" type="slidenum">
              <a:rPr lang="en-US" smtClean="0"/>
              <a:pPr/>
              <a:t>28</a:t>
            </a:fld>
            <a:endParaRPr lang="en-US"/>
          </a:p>
        </p:txBody>
      </p:sp>
    </p:spTree>
    <p:extLst>
      <p:ext uri="{BB962C8B-B14F-4D97-AF65-F5344CB8AC3E}">
        <p14:creationId xmlns:p14="http://schemas.microsoft.com/office/powerpoint/2010/main" val="66863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29</a:t>
            </a:fld>
            <a:endParaRPr lang="en-US"/>
          </a:p>
        </p:txBody>
      </p:sp>
    </p:spTree>
    <p:extLst>
      <p:ext uri="{BB962C8B-B14F-4D97-AF65-F5344CB8AC3E}">
        <p14:creationId xmlns:p14="http://schemas.microsoft.com/office/powerpoint/2010/main" val="66863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30</a:t>
            </a:fld>
            <a:endParaRPr lang="en-US"/>
          </a:p>
        </p:txBody>
      </p:sp>
    </p:spTree>
    <p:extLst>
      <p:ext uri="{BB962C8B-B14F-4D97-AF65-F5344CB8AC3E}">
        <p14:creationId xmlns:p14="http://schemas.microsoft.com/office/powerpoint/2010/main" val="66863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33</a:t>
            </a:fld>
            <a:endParaRPr lang="en-US"/>
          </a:p>
        </p:txBody>
      </p:sp>
    </p:spTree>
    <p:extLst>
      <p:ext uri="{BB962C8B-B14F-4D97-AF65-F5344CB8AC3E}">
        <p14:creationId xmlns:p14="http://schemas.microsoft.com/office/powerpoint/2010/main" val="144314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lambda gets larger we bias more and more towards</a:t>
            </a:r>
            <a:r>
              <a:rPr lang="en-US" baseline="0" dirty="0"/>
              <a:t> </a:t>
            </a:r>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34</a:t>
            </a:fld>
            <a:endParaRPr lang="en-US"/>
          </a:p>
        </p:txBody>
      </p:sp>
    </p:spTree>
    <p:extLst>
      <p:ext uri="{BB962C8B-B14F-4D97-AF65-F5344CB8AC3E}">
        <p14:creationId xmlns:p14="http://schemas.microsoft.com/office/powerpoint/2010/main" val="328133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Goes to 0!</a:t>
            </a:r>
          </a:p>
        </p:txBody>
      </p:sp>
      <p:sp>
        <p:nvSpPr>
          <p:cNvPr id="4" name="Slide Number Placeholder 3"/>
          <p:cNvSpPr>
            <a:spLocks noGrp="1"/>
          </p:cNvSpPr>
          <p:nvPr>
            <p:ph type="sldNum" sz="quarter" idx="10"/>
          </p:nvPr>
        </p:nvSpPr>
        <p:spPr/>
        <p:txBody>
          <a:bodyPr/>
          <a:lstStyle/>
          <a:p>
            <a:fld id="{F93E9A50-EED1-FA4E-868B-D30F9FDBA6F4}" type="slidenum">
              <a:rPr lang="en-US" smtClean="0"/>
              <a:pPr/>
              <a:t>35</a:t>
            </a:fld>
            <a:endParaRPr lang="en-US"/>
          </a:p>
        </p:txBody>
      </p:sp>
    </p:spTree>
    <p:extLst>
      <p:ext uri="{BB962C8B-B14F-4D97-AF65-F5344CB8AC3E}">
        <p14:creationId xmlns:p14="http://schemas.microsoft.com/office/powerpoint/2010/main" val="1571980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try a different route this time</a:t>
            </a:r>
          </a:p>
          <a:p>
            <a:pPr marL="171450" indent="-171450">
              <a:buFontTx/>
              <a:buChar char="-"/>
            </a:pPr>
            <a:r>
              <a:rPr lang="en-US" dirty="0"/>
              <a:t>rather than deriving</a:t>
            </a:r>
            <a:r>
              <a:rPr lang="en-US" baseline="0" dirty="0"/>
              <a:t> a model (the book does it that way)</a:t>
            </a:r>
          </a:p>
          <a:p>
            <a:pPr marL="171450" indent="-171450">
              <a:buFontTx/>
              <a:buChar char="-"/>
            </a:pPr>
            <a:r>
              <a:rPr lang="en-US" baseline="0" dirty="0"/>
              <a:t>let’s start with a type of model and see if we can work our way towards a working model</a:t>
            </a:r>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44</a:t>
            </a:fld>
            <a:endParaRPr lang="en-US"/>
          </a:p>
        </p:txBody>
      </p:sp>
    </p:spTree>
    <p:extLst>
      <p:ext uri="{BB962C8B-B14F-4D97-AF65-F5344CB8AC3E}">
        <p14:creationId xmlns:p14="http://schemas.microsoft.com/office/powerpoint/2010/main" val="164793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B6FE768-D535-DB4F-A86D-18423950C428}" type="datetimeFigureOut">
              <a:rPr lang="en-US" smtClean="0"/>
              <a:pPr/>
              <a:t>12/12/23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0076733-97FC-644E-9C9E-BE83813A8A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6FE768-D535-DB4F-A86D-18423950C428}" type="datetimeFigureOut">
              <a:rPr lang="en-US" smtClean="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76733-97FC-644E-9C9E-BE83813A8A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B6FE768-D535-DB4F-A86D-18423950C428}" type="datetimeFigureOut">
              <a:rPr lang="en-US" smtClean="0"/>
              <a:pPr/>
              <a:t>12/12/23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0076733-97FC-644E-9C9E-BE83813A8A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B6FE768-D535-DB4F-A86D-18423950C428}" type="datetimeFigureOut">
              <a:rPr lang="en-US" smtClean="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0076733-97FC-644E-9C9E-BE83813A8A2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7B6FE768-D535-DB4F-A86D-18423950C428}" type="datetimeFigureOut">
              <a:rPr lang="en-US" smtClean="0"/>
              <a:pPr/>
              <a:t>12/12/23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0076733-97FC-644E-9C9E-BE83813A8A2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7B6FE768-D535-DB4F-A86D-18423950C428}" type="datetimeFigureOut">
              <a:rPr lang="en-US" smtClean="0"/>
              <a:pPr/>
              <a:t>12/12/23</a:t>
            </a:fld>
            <a:endParaRPr lang="en-US"/>
          </a:p>
        </p:txBody>
      </p:sp>
      <p:sp>
        <p:nvSpPr>
          <p:cNvPr id="10" name="Slide Number Placeholder 9"/>
          <p:cNvSpPr>
            <a:spLocks noGrp="1"/>
          </p:cNvSpPr>
          <p:nvPr>
            <p:ph type="sldNum" sz="quarter" idx="16"/>
          </p:nvPr>
        </p:nvSpPr>
        <p:spPr/>
        <p:txBody>
          <a:bodyPr rtlCol="0"/>
          <a:lstStyle/>
          <a:p>
            <a:fld id="{A0076733-97FC-644E-9C9E-BE83813A8A25}"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7B6FE768-D535-DB4F-A86D-18423950C428}" type="datetimeFigureOut">
              <a:rPr lang="en-US" smtClean="0"/>
              <a:pPr/>
              <a:t>12/12/23</a:t>
            </a:fld>
            <a:endParaRPr lang="en-US"/>
          </a:p>
        </p:txBody>
      </p:sp>
      <p:sp>
        <p:nvSpPr>
          <p:cNvPr id="12" name="Slide Number Placeholder 11"/>
          <p:cNvSpPr>
            <a:spLocks noGrp="1"/>
          </p:cNvSpPr>
          <p:nvPr>
            <p:ph type="sldNum" sz="quarter" idx="16"/>
          </p:nvPr>
        </p:nvSpPr>
        <p:spPr/>
        <p:txBody>
          <a:bodyPr rtlCol="0"/>
          <a:lstStyle/>
          <a:p>
            <a:fld id="{A0076733-97FC-644E-9C9E-BE83813A8A25}"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B6FE768-D535-DB4F-A86D-18423950C428}" type="datetimeFigureOut">
              <a:rPr lang="en-US" smtClean="0"/>
              <a:pPr/>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0076733-97FC-644E-9C9E-BE83813A8A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FE768-D535-DB4F-A86D-18423950C428}" type="datetimeFigureOut">
              <a:rPr lang="en-US" smtClean="0"/>
              <a:pPr/>
              <a:t>12/12/23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0076733-97FC-644E-9C9E-BE83813A8A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7B6FE768-D535-DB4F-A86D-18423950C428}" type="datetimeFigureOut">
              <a:rPr lang="en-US" smtClean="0"/>
              <a:pPr/>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0076733-97FC-644E-9C9E-BE83813A8A25}"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B6FE768-D535-DB4F-A86D-18423950C428}" type="datetimeFigureOut">
              <a:rPr lang="en-US" smtClean="0"/>
              <a:pPr/>
              <a:t>12/12/23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0076733-97FC-644E-9C9E-BE83813A8A25}"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B6FE768-D535-DB4F-A86D-18423950C428}" type="datetimeFigureOut">
              <a:rPr lang="en-US" smtClean="0"/>
              <a:pPr/>
              <a:t>12/12/23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0076733-97FC-644E-9C9E-BE83813A8A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20.bin"/><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24.emf"/><Relationship Id="rId5" Type="http://schemas.openxmlformats.org/officeDocument/2006/relationships/oleObject" Target="../embeddings/oleObject21.bin"/><Relationship Id="rId10" Type="http://schemas.openxmlformats.org/officeDocument/2006/relationships/oleObject" Target="../embeddings/oleObject22.bin"/><Relationship Id="rId4" Type="http://schemas.openxmlformats.org/officeDocument/2006/relationships/image" Target="../media/image18.emf"/><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oleObject" Target="../embeddings/oleObject28.bin"/></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oleObject" Target="../embeddings/oleObject30.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32.bin"/><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oleObject" Target="../embeddings/oleObject36.bin"/></Relationships>
</file>

<file path=ppt/slides/_rels/slide48.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5" Type="http://schemas.openxmlformats.org/officeDocument/2006/relationships/image" Target="../media/image34.emf"/><Relationship Id="rId4" Type="http://schemas.openxmlformats.org/officeDocument/2006/relationships/oleObject" Target="../embeddings/oleObject38.bin"/></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40.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4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39.emf"/><Relationship Id="rId7" Type="http://schemas.openxmlformats.org/officeDocument/2006/relationships/image" Target="../media/image41.e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40.emf"/><Relationship Id="rId4" Type="http://schemas.openxmlformats.org/officeDocument/2006/relationships/oleObject" Target="../embeddings/oleObject43.bin"/><Relationship Id="rId9" Type="http://schemas.openxmlformats.org/officeDocument/2006/relationships/image" Target="../media/image4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oleObject" Target="../embeddings/oleObject49.bin"/><Relationship Id="rId4" Type="http://schemas.openxmlformats.org/officeDocument/2006/relationships/image" Target="../media/image46.emf"/></Relationships>
</file>

<file path=ppt/slides/_rels/slide55.xml.rels><?xml version="1.0" encoding="UTF-8" standalone="yes"?>
<Relationships xmlns="http://schemas.openxmlformats.org/package/2006/relationships"><Relationship Id="rId3" Type="http://schemas.openxmlformats.org/officeDocument/2006/relationships/image" Target="../media/image48.emf"/><Relationship Id="rId7" Type="http://schemas.openxmlformats.org/officeDocument/2006/relationships/image" Target="../media/image50.e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49.emf"/><Relationship Id="rId4" Type="http://schemas.openxmlformats.org/officeDocument/2006/relationships/oleObject" Target="../embeddings/oleObject51.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51.emf"/><Relationship Id="rId7" Type="http://schemas.openxmlformats.org/officeDocument/2006/relationships/image" Target="../media/image53.e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5.bin"/><Relationship Id="rId5" Type="http://schemas.openxmlformats.org/officeDocument/2006/relationships/image" Target="../media/image52.emf"/><Relationship Id="rId4" Type="http://schemas.openxmlformats.org/officeDocument/2006/relationships/oleObject" Target="../embeddings/oleObject54.bin"/><Relationship Id="rId9" Type="http://schemas.openxmlformats.org/officeDocument/2006/relationships/image" Target="../media/image5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58.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56.emf"/><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60.bin"/><Relationship Id="rId5" Type="http://schemas.openxmlformats.org/officeDocument/2006/relationships/image" Target="../media/image58.emf"/><Relationship Id="rId4" Type="http://schemas.openxmlformats.org/officeDocument/2006/relationships/oleObject" Target="../embeddings/oleObject59.bin"/></Relationships>
</file>

<file path=ppt/slides/_rels/slide5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oleObject" Target="../embeddings/oleObject62.bin"/><Relationship Id="rId1" Type="http://schemas.openxmlformats.org/officeDocument/2006/relationships/slideLayout" Target="../slideLayouts/slideLayout2.xml"/><Relationship Id="rId5" Type="http://schemas.openxmlformats.org/officeDocument/2006/relationships/image" Target="../media/image60.emf"/><Relationship Id="rId4" Type="http://schemas.openxmlformats.org/officeDocument/2006/relationships/oleObject" Target="../embeddings/oleObject63.bin"/></Relationships>
</file>

<file path=ppt/slides/_rels/slide6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oleObject64.bin"/><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4.e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63.emf"/><Relationship Id="rId4" Type="http://schemas.openxmlformats.org/officeDocument/2006/relationships/oleObject" Target="../embeddings/oleObject66.bin"/></Relationships>
</file>

<file path=ppt/slides/_rels/slide63.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3.emf"/><Relationship Id="rId5" Type="http://schemas.openxmlformats.org/officeDocument/2006/relationships/oleObject" Target="../embeddings/oleObject69.bin"/><Relationship Id="rId4" Type="http://schemas.openxmlformats.org/officeDocument/2006/relationships/image" Target="../media/image61.emf"/><Relationship Id="rId9" Type="http://schemas.openxmlformats.org/officeDocument/2006/relationships/image" Target="../media/image62.png"/></Relationships>
</file>

<file path=ppt/slides/_rels/slide6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71.bin"/><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0.png"/><Relationship Id="rId2" Type="http://schemas.openxmlformats.org/officeDocument/2006/relationships/oleObject" Target="../embeddings/oleObject72.bin"/><Relationship Id="rId1" Type="http://schemas.openxmlformats.org/officeDocument/2006/relationships/slideLayout" Target="../slideLayouts/slideLayout2.xml"/><Relationship Id="rId5" Type="http://schemas.openxmlformats.org/officeDocument/2006/relationships/image" Target="../media/image67.emf"/><Relationship Id="rId4" Type="http://schemas.openxmlformats.org/officeDocument/2006/relationships/oleObject" Target="../embeddings/oleObject73.bin"/></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74.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oleObject" Target="../embeddings/oleObject75.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emf"/><Relationship Id="rId5" Type="http://schemas.openxmlformats.org/officeDocument/2006/relationships/oleObject" Target="../embeddings/oleObject77.bin"/><Relationship Id="rId4" Type="http://schemas.openxmlformats.org/officeDocument/2006/relationships/image" Target="../media/image69.emf"/></Relationships>
</file>

<file path=ppt/slides/_rels/slide7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embeddings/oleObject78.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9.bin"/><Relationship Id="rId7" Type="http://schemas.openxmlformats.org/officeDocument/2006/relationships/image" Target="../media/image7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3.emf"/><Relationship Id="rId5" Type="http://schemas.openxmlformats.org/officeDocument/2006/relationships/oleObject" Target="../embeddings/oleObject80.bin"/><Relationship Id="rId4" Type="http://schemas.openxmlformats.org/officeDocument/2006/relationships/image" Target="../media/image72.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6.emf"/><Relationship Id="rId5" Type="http://schemas.openxmlformats.org/officeDocument/2006/relationships/oleObject" Target="../embeddings/oleObject82.bin"/><Relationship Id="rId4" Type="http://schemas.openxmlformats.org/officeDocument/2006/relationships/image" Target="../media/image75.emf"/></Relationships>
</file>

<file path=ppt/slides/_rels/slide74.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oleObject" Target="../embeddings/oleObject83.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oleObject" Target="../embeddings/oleObject84.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85.bin"/><Relationship Id="rId1" Type="http://schemas.openxmlformats.org/officeDocument/2006/relationships/slideLayout" Target="../slideLayouts/slideLayout2.xml"/><Relationship Id="rId5" Type="http://schemas.openxmlformats.org/officeDocument/2006/relationships/image" Target="../media/image80.emf"/><Relationship Id="rId4" Type="http://schemas.openxmlformats.org/officeDocument/2006/relationships/oleObject" Target="../embeddings/oleObject86.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7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Subtitle 2"/>
          <p:cNvSpPr>
            <a:spLocks noGrp="1"/>
          </p:cNvSpPr>
          <p:nvPr>
            <p:ph type="subTitle" idx="1"/>
          </p:nvPr>
        </p:nvSpPr>
        <p:spPr/>
        <p:txBody>
          <a:bodyPr>
            <a:normAutofit fontScale="77500" lnSpcReduction="20000"/>
          </a:bodyPr>
          <a:lstStyle/>
          <a:p>
            <a:r>
              <a:rPr lang="en-US" dirty="0"/>
              <a:t>David Kauchak</a:t>
            </a:r>
          </a:p>
          <a:p>
            <a:r>
              <a:rPr lang="en-US" dirty="0"/>
              <a:t>CS158 –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8776-FDF2-F300-C93C-5B6286045081}"/>
              </a:ext>
            </a:extLst>
          </p:cNvPr>
          <p:cNvSpPr>
            <a:spLocks noGrp="1"/>
          </p:cNvSpPr>
          <p:nvPr>
            <p:ph type="title"/>
          </p:nvPr>
        </p:nvSpPr>
        <p:spPr/>
        <p:txBody>
          <a:bodyPr/>
          <a:lstStyle/>
          <a:p>
            <a:r>
              <a:rPr lang="en-US" dirty="0"/>
              <a:t>Other comments</a:t>
            </a:r>
          </a:p>
        </p:txBody>
      </p:sp>
      <p:sp>
        <p:nvSpPr>
          <p:cNvPr id="3" name="Content Placeholder 2">
            <a:extLst>
              <a:ext uri="{FF2B5EF4-FFF2-40B4-BE49-F238E27FC236}">
                <a16:creationId xmlns:a16="http://schemas.microsoft.com/office/drawing/2014/main" id="{E010CB74-AAC9-9994-4BF1-EF05AFAD22EB}"/>
              </a:ext>
            </a:extLst>
          </p:cNvPr>
          <p:cNvSpPr>
            <a:spLocks noGrp="1"/>
          </p:cNvSpPr>
          <p:nvPr>
            <p:ph sz="quarter" idx="1"/>
          </p:nvPr>
        </p:nvSpPr>
        <p:spPr/>
        <p:txBody>
          <a:bodyPr>
            <a:normAutofit/>
          </a:bodyPr>
          <a:lstStyle/>
          <a:p>
            <a:pPr marL="0" indent="0" algn="l">
              <a:buNone/>
            </a:pPr>
            <a:r>
              <a:rPr lang="en-US" b="0" i="0" dirty="0">
                <a:solidFill>
                  <a:srgbClr val="202124"/>
                </a:solidFill>
                <a:effectLst/>
                <a:latin typeface="Roboto" panose="02000000000000000000" pitchFamily="2" charset="0"/>
              </a:rPr>
              <a:t>We lost points on the first three assignments to </a:t>
            </a:r>
            <a:r>
              <a:rPr lang="en-US" b="0" i="0" dirty="0" err="1">
                <a:solidFill>
                  <a:srgbClr val="202124"/>
                </a:solidFill>
                <a:effectLst/>
                <a:latin typeface="Roboto" panose="02000000000000000000" pitchFamily="2" charset="0"/>
              </a:rPr>
              <a:t>JavaDocs</a:t>
            </a:r>
            <a:r>
              <a:rPr lang="en-US" b="0" i="0" dirty="0">
                <a:solidFill>
                  <a:srgbClr val="202124"/>
                </a:solidFill>
                <a:effectLst/>
                <a:latin typeface="Roboto" panose="02000000000000000000" pitchFamily="2" charset="0"/>
              </a:rPr>
              <a:t> for other stylistic reasons, but we hadn't gotten our scores for the first assignment until after we had turned in the third assignment, so we didn't know we were supposed to do the </a:t>
            </a:r>
            <a:r>
              <a:rPr lang="en-US" b="0" i="0" dirty="0" err="1">
                <a:solidFill>
                  <a:srgbClr val="202124"/>
                </a:solidFill>
                <a:effectLst/>
                <a:latin typeface="Roboto" panose="02000000000000000000" pitchFamily="2" charset="0"/>
              </a:rPr>
              <a:t>JavaDocs</a:t>
            </a:r>
            <a:r>
              <a:rPr lang="en-US" b="0" i="0" dirty="0">
                <a:solidFill>
                  <a:srgbClr val="202124"/>
                </a:solidFill>
                <a:effectLst/>
                <a:latin typeface="Roboto" panose="02000000000000000000" pitchFamily="2" charset="0"/>
              </a:rPr>
              <a:t> and got dinged three times for it.</a:t>
            </a:r>
          </a:p>
        </p:txBody>
      </p:sp>
    </p:spTree>
    <p:extLst>
      <p:ext uri="{BB962C8B-B14F-4D97-AF65-F5344CB8AC3E}">
        <p14:creationId xmlns:p14="http://schemas.microsoft.com/office/powerpoint/2010/main" val="24825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MLE estimation for NB</a:t>
            </a:r>
          </a:p>
        </p:txBody>
      </p:sp>
      <p:graphicFrame>
        <p:nvGraphicFramePr>
          <p:cNvPr id="4" name="Object 3"/>
          <p:cNvGraphicFramePr>
            <a:graphicFrameLocks noChangeAspect="1"/>
          </p:cNvGraphicFramePr>
          <p:nvPr/>
        </p:nvGraphicFramePr>
        <p:xfrm>
          <a:off x="5046285" y="3553578"/>
          <a:ext cx="842772" cy="541940"/>
        </p:xfrm>
        <a:graphic>
          <a:graphicData uri="http://schemas.openxmlformats.org/presentationml/2006/ole">
            <mc:AlternateContent xmlns:mc="http://schemas.openxmlformats.org/markup-compatibility/2006">
              <mc:Choice xmlns:v="urn:schemas-microsoft-com:vml" Requires="v">
                <p:oleObj name="Equation" r:id="rId2" imgW="317500" imgH="203200" progId="Equation.3">
                  <p:embed/>
                </p:oleObj>
              </mc:Choice>
              <mc:Fallback>
                <p:oleObj name="Equation" r:id="rId2" imgW="317500" imgH="203200" progId="Equation.3">
                  <p:embed/>
                  <p:pic>
                    <p:nvPicPr>
                      <p:cNvPr id="4" name="Object 3"/>
                      <p:cNvPicPr/>
                      <p:nvPr/>
                    </p:nvPicPr>
                    <p:blipFill>
                      <a:blip r:embed="rId3"/>
                      <a:stretch>
                        <a:fillRect/>
                      </a:stretch>
                    </p:blipFill>
                    <p:spPr>
                      <a:xfrm>
                        <a:off x="5046285" y="3553578"/>
                        <a:ext cx="842772" cy="54194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7133575" y="3581400"/>
          <a:ext cx="1319213" cy="550862"/>
        </p:xfrm>
        <a:graphic>
          <a:graphicData uri="http://schemas.openxmlformats.org/presentationml/2006/ole">
            <mc:AlternateContent xmlns:mc="http://schemas.openxmlformats.org/markup-compatibility/2006">
              <mc:Choice xmlns:v="urn:schemas-microsoft-com:vml" Requires="v">
                <p:oleObj name="Equation" r:id="rId4" imgW="520700" imgH="215900" progId="Equation.3">
                  <p:embed/>
                </p:oleObj>
              </mc:Choice>
              <mc:Fallback>
                <p:oleObj name="Equation" r:id="rId4" imgW="520700" imgH="215900" progId="Equation.3">
                  <p:embed/>
                  <p:pic>
                    <p:nvPicPr>
                      <p:cNvPr id="5" name="Object 4"/>
                      <p:cNvPicPr/>
                      <p:nvPr/>
                    </p:nvPicPr>
                    <p:blipFill>
                      <a:blip r:embed="rId5"/>
                      <a:stretch>
                        <a:fillRect/>
                      </a:stretch>
                    </p:blipFill>
                    <p:spPr>
                      <a:xfrm>
                        <a:off x="7133575" y="3581400"/>
                        <a:ext cx="1319213" cy="550862"/>
                      </a:xfrm>
                      <a:prstGeom prst="rect">
                        <a:avLst/>
                      </a:prstGeom>
                    </p:spPr>
                  </p:pic>
                </p:oleObj>
              </mc:Fallback>
            </mc:AlternateContent>
          </a:graphicData>
        </a:graphic>
      </p:graphicFrame>
      <p:sp>
        <p:nvSpPr>
          <p:cNvPr id="6" name="Rectangle 5"/>
          <p:cNvSpPr/>
          <p:nvPr/>
        </p:nvSpPr>
        <p:spPr>
          <a:xfrm>
            <a:off x="457200" y="2133600"/>
            <a:ext cx="1143000" cy="41910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p:cNvSpPr/>
          <p:nvPr/>
        </p:nvSpPr>
        <p:spPr bwMode="auto">
          <a:xfrm>
            <a:off x="1862863" y="3612178"/>
            <a:ext cx="533400" cy="762000"/>
          </a:xfrm>
          <a:prstGeom prst="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grpSp>
        <p:nvGrpSpPr>
          <p:cNvPr id="8" name="Group 37"/>
          <p:cNvGrpSpPr/>
          <p:nvPr/>
        </p:nvGrpSpPr>
        <p:grpSpPr>
          <a:xfrm>
            <a:off x="2497357" y="3259400"/>
            <a:ext cx="1432277" cy="1371600"/>
            <a:chOff x="7380511" y="3505200"/>
            <a:chExt cx="1432277" cy="1371600"/>
          </a:xfrm>
        </p:grpSpPr>
        <p:sp>
          <p:nvSpPr>
            <p:cNvPr id="9" name="Rounded Rectangle 8"/>
            <p:cNvSpPr/>
            <p:nvPr/>
          </p:nvSpPr>
          <p:spPr bwMode="auto">
            <a:xfrm>
              <a:off x="7391400" y="3505200"/>
              <a:ext cx="1371600" cy="13716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0" name="TextBox 9"/>
            <p:cNvSpPr txBox="1"/>
            <p:nvPr/>
          </p:nvSpPr>
          <p:spPr>
            <a:xfrm>
              <a:off x="7380511" y="3827200"/>
              <a:ext cx="1432277" cy="707886"/>
            </a:xfrm>
            <a:prstGeom prst="rect">
              <a:avLst/>
            </a:prstGeom>
            <a:noFill/>
          </p:spPr>
          <p:txBody>
            <a:bodyPr wrap="square" rtlCol="0">
              <a:spAutoFit/>
            </a:bodyPr>
            <a:lstStyle/>
            <a:p>
              <a:pPr algn="ctr"/>
              <a:r>
                <a:rPr lang="en-US" sz="2000" dirty="0"/>
                <a:t>probabilistic model</a:t>
              </a:r>
            </a:p>
          </p:txBody>
        </p:sp>
      </p:grpSp>
      <p:sp>
        <p:nvSpPr>
          <p:cNvPr id="11" name="TextBox 10"/>
          <p:cNvSpPr txBox="1"/>
          <p:nvPr/>
        </p:nvSpPr>
        <p:spPr>
          <a:xfrm rot="19152411">
            <a:off x="1887399" y="3058405"/>
            <a:ext cx="647157" cy="400110"/>
          </a:xfrm>
          <a:prstGeom prst="rect">
            <a:avLst/>
          </a:prstGeom>
          <a:noFill/>
        </p:spPr>
        <p:txBody>
          <a:bodyPr wrap="none" rtlCol="0">
            <a:spAutoFit/>
          </a:bodyPr>
          <a:lstStyle/>
          <a:p>
            <a:r>
              <a:rPr lang="en-US" sz="2000" dirty="0"/>
              <a:t>train</a:t>
            </a:r>
          </a:p>
        </p:txBody>
      </p:sp>
      <p:graphicFrame>
        <p:nvGraphicFramePr>
          <p:cNvPr id="12" name="Object 11"/>
          <p:cNvGraphicFramePr>
            <a:graphicFrameLocks noChangeAspect="1"/>
          </p:cNvGraphicFramePr>
          <p:nvPr/>
        </p:nvGraphicFramePr>
        <p:xfrm>
          <a:off x="5872876" y="1738478"/>
          <a:ext cx="1890712" cy="922337"/>
        </p:xfrm>
        <a:graphic>
          <a:graphicData uri="http://schemas.openxmlformats.org/presentationml/2006/ole">
            <mc:AlternateContent xmlns:mc="http://schemas.openxmlformats.org/markup-compatibility/2006">
              <mc:Choice xmlns:v="urn:schemas-microsoft-com:vml" Requires="v">
                <p:oleObj name="Equation" r:id="rId6" imgW="990600" imgH="482600" progId="Equation.3">
                  <p:embed/>
                </p:oleObj>
              </mc:Choice>
              <mc:Fallback>
                <p:oleObj name="Equation" r:id="rId6" imgW="990600" imgH="482600" progId="Equation.3">
                  <p:embed/>
                  <p:pic>
                    <p:nvPicPr>
                      <p:cNvPr id="12" name="Object 11"/>
                      <p:cNvPicPr/>
                      <p:nvPr/>
                    </p:nvPicPr>
                    <p:blipFill>
                      <a:blip r:embed="rId7"/>
                      <a:stretch>
                        <a:fillRect/>
                      </a:stretch>
                    </p:blipFill>
                    <p:spPr>
                      <a:xfrm>
                        <a:off x="5872876" y="1738478"/>
                        <a:ext cx="1890712" cy="922337"/>
                      </a:xfrm>
                      <a:prstGeom prst="rect">
                        <a:avLst/>
                      </a:prstGeom>
                    </p:spPr>
                  </p:pic>
                </p:oleObj>
              </mc:Fallback>
            </mc:AlternateContent>
          </a:graphicData>
        </a:graphic>
      </p:graphicFrame>
      <p:cxnSp>
        <p:nvCxnSpPr>
          <p:cNvPr id="14" name="Straight Connector 13"/>
          <p:cNvCxnSpPr/>
          <p:nvPr/>
        </p:nvCxnSpPr>
        <p:spPr>
          <a:xfrm>
            <a:off x="4267200" y="1738478"/>
            <a:ext cx="0" cy="48147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16200000">
            <a:off x="174863" y="3961270"/>
            <a:ext cx="1522046" cy="400110"/>
          </a:xfrm>
          <a:prstGeom prst="rect">
            <a:avLst/>
          </a:prstGeom>
          <a:noFill/>
        </p:spPr>
        <p:txBody>
          <a:bodyPr wrap="none" rtlCol="0">
            <a:spAutoFit/>
          </a:bodyPr>
          <a:lstStyle/>
          <a:p>
            <a:r>
              <a:rPr lang="en-US" sz="2000" dirty="0">
                <a:solidFill>
                  <a:srgbClr val="0000FF"/>
                </a:solidFill>
              </a:rPr>
              <a:t>training data</a:t>
            </a:r>
          </a:p>
        </p:txBody>
      </p:sp>
      <p:cxnSp>
        <p:nvCxnSpPr>
          <p:cNvPr id="17" name="Straight Arrow Connector 16"/>
          <p:cNvCxnSpPr/>
          <p:nvPr/>
        </p:nvCxnSpPr>
        <p:spPr>
          <a:xfrm flipH="1">
            <a:off x="5486400" y="2514600"/>
            <a:ext cx="533400" cy="103897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315200" y="2515618"/>
            <a:ext cx="448388" cy="110570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800600" y="4873518"/>
            <a:ext cx="3734366" cy="830997"/>
          </a:xfrm>
          <a:prstGeom prst="rect">
            <a:avLst/>
          </a:prstGeom>
          <a:noFill/>
        </p:spPr>
        <p:txBody>
          <a:bodyPr wrap="square" rtlCol="0">
            <a:spAutoFit/>
          </a:bodyPr>
          <a:lstStyle/>
          <a:p>
            <a:r>
              <a:rPr lang="en-US" sz="2400" dirty="0">
                <a:solidFill>
                  <a:srgbClr val="FF0000"/>
                </a:solidFill>
              </a:rPr>
              <a:t>What are the MLE estimates for these?</a:t>
            </a:r>
          </a:p>
        </p:txBody>
      </p:sp>
    </p:spTree>
    <p:extLst>
      <p:ext uri="{BB962C8B-B14F-4D97-AF65-F5344CB8AC3E}">
        <p14:creationId xmlns:p14="http://schemas.microsoft.com/office/powerpoint/2010/main" val="153216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ea typeface="ＭＳ Ｐゴシック" pitchFamily="-110" charset="-128"/>
                <a:cs typeface="ＭＳ Ｐゴシック" pitchFamily="-110" charset="-128"/>
              </a:rPr>
              <a:t>Maximum likelihood estimates</a:t>
            </a:r>
          </a:p>
        </p:txBody>
      </p:sp>
      <p:graphicFrame>
        <p:nvGraphicFramePr>
          <p:cNvPr id="41986" name="Object 2"/>
          <p:cNvGraphicFramePr>
            <a:graphicFrameLocks noChangeAspect="1"/>
          </p:cNvGraphicFramePr>
          <p:nvPr/>
        </p:nvGraphicFramePr>
        <p:xfrm>
          <a:off x="152400" y="3745468"/>
          <a:ext cx="3708400" cy="1162050"/>
        </p:xfrm>
        <a:graphic>
          <a:graphicData uri="http://schemas.openxmlformats.org/presentationml/2006/ole">
            <mc:AlternateContent xmlns:mc="http://schemas.openxmlformats.org/markup-compatibility/2006">
              <mc:Choice xmlns:v="urn:schemas-microsoft-com:vml" Requires="v">
                <p:oleObj name="Equation" r:id="rId3" imgW="1371600" imgH="431800" progId="Equation.3">
                  <p:embed/>
                </p:oleObj>
              </mc:Choice>
              <mc:Fallback>
                <p:oleObj name="Equation" r:id="rId3" imgW="1371600" imgH="431800" progId="Equation.3">
                  <p:embed/>
                  <p:pic>
                    <p:nvPicPr>
                      <p:cNvPr id="41986" name="Object 2"/>
                      <p:cNvPicPr>
                        <a:picLocks noChangeAspect="1" noChangeArrowheads="1"/>
                      </p:cNvPicPr>
                      <p:nvPr/>
                    </p:nvPicPr>
                    <p:blipFill>
                      <a:blip r:embed="rId4"/>
                      <a:srcRect/>
                      <a:stretch>
                        <a:fillRect/>
                      </a:stretch>
                    </p:blipFill>
                    <p:spPr bwMode="auto">
                      <a:xfrm>
                        <a:off x="152400" y="3745468"/>
                        <a:ext cx="3708400" cy="1162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715963" y="1939925"/>
          <a:ext cx="2747962" cy="1057275"/>
        </p:xfrm>
        <a:graphic>
          <a:graphicData uri="http://schemas.openxmlformats.org/presentationml/2006/ole">
            <mc:AlternateContent xmlns:mc="http://schemas.openxmlformats.org/markup-compatibility/2006">
              <mc:Choice xmlns:v="urn:schemas-microsoft-com:vml" Requires="v">
                <p:oleObj name="Equation" r:id="rId5" imgW="1016000" imgH="393700" progId="Equation.3">
                  <p:embed/>
                </p:oleObj>
              </mc:Choice>
              <mc:Fallback>
                <p:oleObj name="Equation" r:id="rId5" imgW="1016000" imgH="393700" progId="Equation.3">
                  <p:embed/>
                  <p:pic>
                    <p:nvPicPr>
                      <p:cNvPr id="41987" name="Object 3"/>
                      <p:cNvPicPr>
                        <a:picLocks noChangeAspect="1" noChangeArrowheads="1"/>
                      </p:cNvPicPr>
                      <p:nvPr/>
                    </p:nvPicPr>
                    <p:blipFill>
                      <a:blip r:embed="rId6"/>
                      <a:srcRect/>
                      <a:stretch>
                        <a:fillRect/>
                      </a:stretch>
                    </p:blipFill>
                    <p:spPr bwMode="auto">
                      <a:xfrm>
                        <a:off x="715963" y="1939925"/>
                        <a:ext cx="2747962" cy="10572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2" name="TextBox 21"/>
          <p:cNvSpPr txBox="1"/>
          <p:nvPr/>
        </p:nvSpPr>
        <p:spPr>
          <a:xfrm>
            <a:off x="4795221" y="1992868"/>
            <a:ext cx="3209533" cy="369332"/>
          </a:xfrm>
          <a:prstGeom prst="rect">
            <a:avLst/>
          </a:prstGeom>
          <a:noFill/>
        </p:spPr>
        <p:txBody>
          <a:bodyPr wrap="none" rtlCol="0">
            <a:spAutoFit/>
          </a:bodyPr>
          <a:lstStyle/>
          <a:p>
            <a:r>
              <a:rPr lang="en-US" dirty="0">
                <a:solidFill>
                  <a:srgbClr val="0000FF"/>
                </a:solidFill>
              </a:rPr>
              <a:t>number of examples with label y</a:t>
            </a:r>
          </a:p>
        </p:txBody>
      </p:sp>
      <p:cxnSp>
        <p:nvCxnSpPr>
          <p:cNvPr id="24" name="Straight Connector 23"/>
          <p:cNvCxnSpPr>
            <a:cxnSpLocks/>
          </p:cNvCxnSpPr>
          <p:nvPr/>
        </p:nvCxnSpPr>
        <p:spPr bwMode="auto">
          <a:xfrm>
            <a:off x="4803894" y="2498725"/>
            <a:ext cx="3200860" cy="2754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5" name="TextBox 24"/>
          <p:cNvSpPr txBox="1"/>
          <p:nvPr/>
        </p:nvSpPr>
        <p:spPr>
          <a:xfrm>
            <a:off x="5054653" y="2526268"/>
            <a:ext cx="2544724" cy="369332"/>
          </a:xfrm>
          <a:prstGeom prst="rect">
            <a:avLst/>
          </a:prstGeom>
          <a:noFill/>
        </p:spPr>
        <p:txBody>
          <a:bodyPr wrap="none" rtlCol="0">
            <a:spAutoFit/>
          </a:bodyPr>
          <a:lstStyle/>
          <a:p>
            <a:r>
              <a:rPr lang="en-US" dirty="0">
                <a:solidFill>
                  <a:srgbClr val="0000FF"/>
                </a:solidFill>
              </a:rPr>
              <a:t>total number of examples</a:t>
            </a:r>
          </a:p>
        </p:txBody>
      </p:sp>
      <p:sp>
        <p:nvSpPr>
          <p:cNvPr id="27" name="TextBox 26"/>
          <p:cNvSpPr txBox="1"/>
          <p:nvPr/>
        </p:nvSpPr>
        <p:spPr>
          <a:xfrm>
            <a:off x="4038600" y="3810000"/>
            <a:ext cx="5003293" cy="369332"/>
          </a:xfrm>
          <a:prstGeom prst="rect">
            <a:avLst/>
          </a:prstGeom>
          <a:noFill/>
        </p:spPr>
        <p:txBody>
          <a:bodyPr wrap="none" rtlCol="0">
            <a:spAutoFit/>
          </a:bodyPr>
          <a:lstStyle/>
          <a:p>
            <a:r>
              <a:rPr lang="en-US" dirty="0">
                <a:solidFill>
                  <a:srgbClr val="0000FF"/>
                </a:solidFill>
              </a:rPr>
              <a:t>number of examples with label y with feature x</a:t>
            </a:r>
            <a:r>
              <a:rPr lang="en-US" baseline="-25000" dirty="0">
                <a:solidFill>
                  <a:srgbClr val="0000FF"/>
                </a:solidFill>
              </a:rPr>
              <a:t>i</a:t>
            </a:r>
            <a:r>
              <a:rPr lang="en-US" dirty="0">
                <a:solidFill>
                  <a:srgbClr val="0000FF"/>
                </a:solidFill>
              </a:rPr>
              <a:t> = 1</a:t>
            </a:r>
            <a:endParaRPr lang="en-US" baseline="-25000" dirty="0">
              <a:solidFill>
                <a:srgbClr val="0000FF"/>
              </a:solidFill>
            </a:endParaRPr>
          </a:p>
        </p:txBody>
      </p:sp>
      <p:cxnSp>
        <p:nvCxnSpPr>
          <p:cNvPr id="28" name="Straight Connector 27"/>
          <p:cNvCxnSpPr/>
          <p:nvPr/>
        </p:nvCxnSpPr>
        <p:spPr bwMode="auto">
          <a:xfrm>
            <a:off x="4401580" y="4284507"/>
            <a:ext cx="3886200" cy="158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9" name="TextBox 28"/>
          <p:cNvSpPr txBox="1"/>
          <p:nvPr/>
        </p:nvSpPr>
        <p:spPr>
          <a:xfrm>
            <a:off x="4740385" y="4355068"/>
            <a:ext cx="3029495" cy="369332"/>
          </a:xfrm>
          <a:prstGeom prst="rect">
            <a:avLst/>
          </a:prstGeom>
          <a:noFill/>
        </p:spPr>
        <p:txBody>
          <a:bodyPr wrap="none" rtlCol="0">
            <a:spAutoFit/>
          </a:bodyPr>
          <a:lstStyle/>
          <a:p>
            <a:r>
              <a:rPr lang="en-US" dirty="0">
                <a:solidFill>
                  <a:srgbClr val="0000FF"/>
                </a:solidFill>
              </a:rPr>
              <a:t>number of examples with label</a:t>
            </a:r>
          </a:p>
        </p:txBody>
      </p:sp>
    </p:spTree>
    <p:extLst>
      <p:ext uri="{BB962C8B-B14F-4D97-AF65-F5344CB8AC3E}">
        <p14:creationId xmlns:p14="http://schemas.microsoft.com/office/powerpoint/2010/main" val="26343023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extLst>
              <p:ext uri="{D42A27DB-BD31-4B8C-83A1-F6EECF244321}">
                <p14:modId xmlns:p14="http://schemas.microsoft.com/office/powerpoint/2010/main" val="2648568959"/>
              </p:ext>
            </p:extLst>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9" name="Object 3">
            <a:extLst>
              <a:ext uri="{FF2B5EF4-FFF2-40B4-BE49-F238E27FC236}">
                <a16:creationId xmlns:a16="http://schemas.microsoft.com/office/drawing/2014/main" id="{C4FE8AE6-93D9-AE8C-A941-42D9E2405E9E}"/>
              </a:ext>
            </a:extLst>
          </p:cNvPr>
          <p:cNvGraphicFramePr>
            <a:graphicFrameLocks noChangeAspect="1"/>
          </p:cNvGraphicFramePr>
          <p:nvPr>
            <p:extLst>
              <p:ext uri="{D42A27DB-BD31-4B8C-83A1-F6EECF244321}">
                <p14:modId xmlns:p14="http://schemas.microsoft.com/office/powerpoint/2010/main" val="187260618"/>
              </p:ext>
            </p:extLst>
          </p:nvPr>
        </p:nvGraphicFramePr>
        <p:xfrm>
          <a:off x="612648" y="1789818"/>
          <a:ext cx="2747962" cy="1057275"/>
        </p:xfrm>
        <a:graphic>
          <a:graphicData uri="http://schemas.openxmlformats.org/presentationml/2006/ole">
            <mc:AlternateContent xmlns:mc="http://schemas.openxmlformats.org/markup-compatibility/2006">
              <mc:Choice xmlns:v="urn:schemas-microsoft-com:vml" Requires="v">
                <p:oleObj name="Equation" r:id="rId2" imgW="1016000" imgH="393700" progId="Equation.3">
                  <p:embed/>
                </p:oleObj>
              </mc:Choice>
              <mc:Fallback>
                <p:oleObj name="Equation" r:id="rId2" imgW="1016000" imgH="393700" progId="Equation.3">
                  <p:embed/>
                  <p:pic>
                    <p:nvPicPr>
                      <p:cNvPr id="41987" name="Object 3"/>
                      <p:cNvPicPr>
                        <a:picLocks noChangeAspect="1" noChangeArrowheads="1"/>
                      </p:cNvPicPr>
                      <p:nvPr/>
                    </p:nvPicPr>
                    <p:blipFill>
                      <a:blip r:embed="rId3"/>
                      <a:srcRect/>
                      <a:stretch>
                        <a:fillRect/>
                      </a:stretch>
                    </p:blipFill>
                    <p:spPr bwMode="auto">
                      <a:xfrm>
                        <a:off x="612648" y="1789818"/>
                        <a:ext cx="2747962" cy="10572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 name="TextBox 9">
            <a:extLst>
              <a:ext uri="{FF2B5EF4-FFF2-40B4-BE49-F238E27FC236}">
                <a16:creationId xmlns:a16="http://schemas.microsoft.com/office/drawing/2014/main" id="{24E66490-73D2-5C22-6EEF-DDD7EA93DC67}"/>
              </a:ext>
            </a:extLst>
          </p:cNvPr>
          <p:cNvSpPr txBox="1"/>
          <p:nvPr/>
        </p:nvSpPr>
        <p:spPr>
          <a:xfrm>
            <a:off x="4921956" y="2968978"/>
            <a:ext cx="1473480" cy="954107"/>
          </a:xfrm>
          <a:prstGeom prst="rect">
            <a:avLst/>
          </a:prstGeom>
          <a:noFill/>
        </p:spPr>
        <p:txBody>
          <a:bodyPr wrap="none" rtlCol="0">
            <a:spAutoFit/>
          </a:bodyPr>
          <a:lstStyle/>
          <a:p>
            <a:r>
              <a:rPr lang="en-US" sz="2800" dirty="0">
                <a:solidFill>
                  <a:srgbClr val="FF0000"/>
                </a:solidFill>
              </a:rPr>
              <a:t>p(1)  = ?</a:t>
            </a:r>
          </a:p>
          <a:p>
            <a:r>
              <a:rPr lang="en-US" sz="2800" dirty="0">
                <a:solidFill>
                  <a:srgbClr val="FF0000"/>
                </a:solidFill>
              </a:rPr>
              <a:t>p(-1) = ?</a:t>
            </a:r>
          </a:p>
        </p:txBody>
      </p:sp>
    </p:spTree>
    <p:extLst>
      <p:ext uri="{BB962C8B-B14F-4D97-AF65-F5344CB8AC3E}">
        <p14:creationId xmlns:p14="http://schemas.microsoft.com/office/powerpoint/2010/main" val="328743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9" name="Object 3">
            <a:extLst>
              <a:ext uri="{FF2B5EF4-FFF2-40B4-BE49-F238E27FC236}">
                <a16:creationId xmlns:a16="http://schemas.microsoft.com/office/drawing/2014/main" id="{C4FE8AE6-93D9-AE8C-A941-42D9E2405E9E}"/>
              </a:ext>
            </a:extLst>
          </p:cNvPr>
          <p:cNvGraphicFramePr>
            <a:graphicFrameLocks noChangeAspect="1"/>
          </p:cNvGraphicFramePr>
          <p:nvPr/>
        </p:nvGraphicFramePr>
        <p:xfrm>
          <a:off x="612648" y="1789818"/>
          <a:ext cx="2747962" cy="1057275"/>
        </p:xfrm>
        <a:graphic>
          <a:graphicData uri="http://schemas.openxmlformats.org/presentationml/2006/ole">
            <mc:AlternateContent xmlns:mc="http://schemas.openxmlformats.org/markup-compatibility/2006">
              <mc:Choice xmlns:v="urn:schemas-microsoft-com:vml" Requires="v">
                <p:oleObj name="Equation" r:id="rId2" imgW="1016000" imgH="393700" progId="Equation.3">
                  <p:embed/>
                </p:oleObj>
              </mc:Choice>
              <mc:Fallback>
                <p:oleObj name="Equation" r:id="rId2" imgW="1016000" imgH="393700" progId="Equation.3">
                  <p:embed/>
                  <p:pic>
                    <p:nvPicPr>
                      <p:cNvPr id="9" name="Object 3">
                        <a:extLst>
                          <a:ext uri="{FF2B5EF4-FFF2-40B4-BE49-F238E27FC236}">
                            <a16:creationId xmlns:a16="http://schemas.microsoft.com/office/drawing/2014/main" id="{C4FE8AE6-93D9-AE8C-A941-42D9E2405E9E}"/>
                          </a:ext>
                        </a:extLst>
                      </p:cNvPr>
                      <p:cNvPicPr>
                        <a:picLocks noChangeAspect="1" noChangeArrowheads="1"/>
                      </p:cNvPicPr>
                      <p:nvPr/>
                    </p:nvPicPr>
                    <p:blipFill>
                      <a:blip r:embed="rId3"/>
                      <a:srcRect/>
                      <a:stretch>
                        <a:fillRect/>
                      </a:stretch>
                    </p:blipFill>
                    <p:spPr bwMode="auto">
                      <a:xfrm>
                        <a:off x="612648" y="1789818"/>
                        <a:ext cx="2747962" cy="10572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 name="TextBox 9">
            <a:extLst>
              <a:ext uri="{FF2B5EF4-FFF2-40B4-BE49-F238E27FC236}">
                <a16:creationId xmlns:a16="http://schemas.microsoft.com/office/drawing/2014/main" id="{24E66490-73D2-5C22-6EEF-DDD7EA93DC67}"/>
              </a:ext>
            </a:extLst>
          </p:cNvPr>
          <p:cNvSpPr txBox="1"/>
          <p:nvPr/>
        </p:nvSpPr>
        <p:spPr>
          <a:xfrm>
            <a:off x="4921956" y="2968978"/>
            <a:ext cx="1912703" cy="954107"/>
          </a:xfrm>
          <a:prstGeom prst="rect">
            <a:avLst/>
          </a:prstGeom>
          <a:noFill/>
        </p:spPr>
        <p:txBody>
          <a:bodyPr wrap="none" rtlCol="0">
            <a:spAutoFit/>
          </a:bodyPr>
          <a:lstStyle/>
          <a:p>
            <a:r>
              <a:rPr lang="en-US" sz="2800" dirty="0">
                <a:solidFill>
                  <a:srgbClr val="001BC0"/>
                </a:solidFill>
              </a:rPr>
              <a:t>p(1)  = 3/5</a:t>
            </a:r>
          </a:p>
          <a:p>
            <a:r>
              <a:rPr lang="en-US" sz="2800" dirty="0">
                <a:solidFill>
                  <a:srgbClr val="001BC0"/>
                </a:solidFill>
              </a:rPr>
              <a:t>p(-1) = 2/5</a:t>
            </a:r>
          </a:p>
        </p:txBody>
      </p:sp>
    </p:spTree>
    <p:extLst>
      <p:ext uri="{BB962C8B-B14F-4D97-AF65-F5344CB8AC3E}">
        <p14:creationId xmlns:p14="http://schemas.microsoft.com/office/powerpoint/2010/main" val="234291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3" name="Object 2">
            <a:extLst>
              <a:ext uri="{FF2B5EF4-FFF2-40B4-BE49-F238E27FC236}">
                <a16:creationId xmlns:a16="http://schemas.microsoft.com/office/drawing/2014/main" id="{53EE03C5-469B-D5B0-C033-99180AEB957B}"/>
              </a:ext>
            </a:extLst>
          </p:cNvPr>
          <p:cNvGraphicFramePr>
            <a:graphicFrameLocks noChangeAspect="1"/>
          </p:cNvGraphicFramePr>
          <p:nvPr>
            <p:extLst>
              <p:ext uri="{D42A27DB-BD31-4B8C-83A1-F6EECF244321}">
                <p14:modId xmlns:p14="http://schemas.microsoft.com/office/powerpoint/2010/main" val="2706153879"/>
              </p:ext>
            </p:extLst>
          </p:nvPr>
        </p:nvGraphicFramePr>
        <p:xfrm>
          <a:off x="228600" y="1774119"/>
          <a:ext cx="3708400" cy="1162050"/>
        </p:xfrm>
        <a:graphic>
          <a:graphicData uri="http://schemas.openxmlformats.org/presentationml/2006/ole">
            <mc:AlternateContent xmlns:mc="http://schemas.openxmlformats.org/markup-compatibility/2006">
              <mc:Choice xmlns:v="urn:schemas-microsoft-com:vml" Requires="v">
                <p:oleObj name="Equation" r:id="rId2" imgW="1371600" imgH="431800" progId="Equation.3">
                  <p:embed/>
                </p:oleObj>
              </mc:Choice>
              <mc:Fallback>
                <p:oleObj name="Equation" r:id="rId2" imgW="1371600" imgH="431800" progId="Equation.3">
                  <p:embed/>
                  <p:pic>
                    <p:nvPicPr>
                      <p:cNvPr id="41986" name="Object 2"/>
                      <p:cNvPicPr>
                        <a:picLocks noChangeAspect="1" noChangeArrowheads="1"/>
                      </p:cNvPicPr>
                      <p:nvPr/>
                    </p:nvPicPr>
                    <p:blipFill>
                      <a:blip r:embed="rId3"/>
                      <a:srcRect/>
                      <a:stretch>
                        <a:fillRect/>
                      </a:stretch>
                    </p:blipFill>
                    <p:spPr bwMode="auto">
                      <a:xfrm>
                        <a:off x="228600" y="1774119"/>
                        <a:ext cx="3708400" cy="1162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1751021713"/>
              </p:ext>
            </p:extLst>
          </p:nvPr>
        </p:nvGraphicFramePr>
        <p:xfrm>
          <a:off x="4538133" y="1892017"/>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775470874"/>
                  </a:ext>
                </a:extLst>
              </a:tr>
            </a:tbl>
          </a:graphicData>
        </a:graphic>
      </p:graphicFrame>
    </p:spTree>
    <p:extLst>
      <p:ext uri="{BB962C8B-B14F-4D97-AF65-F5344CB8AC3E}">
        <p14:creationId xmlns:p14="http://schemas.microsoft.com/office/powerpoint/2010/main" val="2613610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3" name="Object 2">
            <a:extLst>
              <a:ext uri="{FF2B5EF4-FFF2-40B4-BE49-F238E27FC236}">
                <a16:creationId xmlns:a16="http://schemas.microsoft.com/office/drawing/2014/main" id="{53EE03C5-469B-D5B0-C033-99180AEB957B}"/>
              </a:ext>
            </a:extLst>
          </p:cNvPr>
          <p:cNvGraphicFramePr>
            <a:graphicFrameLocks noChangeAspect="1"/>
          </p:cNvGraphicFramePr>
          <p:nvPr/>
        </p:nvGraphicFramePr>
        <p:xfrm>
          <a:off x="228600" y="1774119"/>
          <a:ext cx="3708400" cy="1162050"/>
        </p:xfrm>
        <a:graphic>
          <a:graphicData uri="http://schemas.openxmlformats.org/presentationml/2006/ole">
            <mc:AlternateContent xmlns:mc="http://schemas.openxmlformats.org/markup-compatibility/2006">
              <mc:Choice xmlns:v="urn:schemas-microsoft-com:vml" Requires="v">
                <p:oleObj name="Equation" r:id="rId2" imgW="1371600" imgH="431800" progId="Equation.3">
                  <p:embed/>
                </p:oleObj>
              </mc:Choice>
              <mc:Fallback>
                <p:oleObj name="Equation" r:id="rId2" imgW="1371600" imgH="431800" progId="Equation.3">
                  <p:embed/>
                  <p:pic>
                    <p:nvPicPr>
                      <p:cNvPr id="3" name="Object 2">
                        <a:extLst>
                          <a:ext uri="{FF2B5EF4-FFF2-40B4-BE49-F238E27FC236}">
                            <a16:creationId xmlns:a16="http://schemas.microsoft.com/office/drawing/2014/main" id="{53EE03C5-469B-D5B0-C033-99180AEB957B}"/>
                          </a:ext>
                        </a:extLst>
                      </p:cNvPr>
                      <p:cNvPicPr>
                        <a:picLocks noChangeAspect="1" noChangeArrowheads="1"/>
                      </p:cNvPicPr>
                      <p:nvPr/>
                    </p:nvPicPr>
                    <p:blipFill>
                      <a:blip r:embed="rId3"/>
                      <a:srcRect/>
                      <a:stretch>
                        <a:fillRect/>
                      </a:stretch>
                    </p:blipFill>
                    <p:spPr bwMode="auto">
                      <a:xfrm>
                        <a:off x="228600" y="1774119"/>
                        <a:ext cx="3708400" cy="1162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472669457"/>
              </p:ext>
            </p:extLst>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p:spTree>
    <p:extLst>
      <p:ext uri="{BB962C8B-B14F-4D97-AF65-F5344CB8AC3E}">
        <p14:creationId xmlns:p14="http://schemas.microsoft.com/office/powerpoint/2010/main" val="370627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21670"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xmlns="">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21670" cy="1050031"/>
              </a:xfrm>
              <a:prstGeom prst="rect">
                <a:avLst/>
              </a:prstGeom>
              <a:blipFill>
                <a:blip r:embed="rId2"/>
                <a:stretch>
                  <a:fillRect l="-1439" t="-115476" r="-2158" b="-16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94C341-73C7-694B-F131-FA2E6AC3391B}"/>
                  </a:ext>
                </a:extLst>
              </p:cNvPr>
              <p:cNvSpPr txBox="1"/>
              <p:nvPr/>
            </p:nvSpPr>
            <p:spPr>
              <a:xfrm>
                <a:off x="4037629" y="3948114"/>
                <a:ext cx="37423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𝑝</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=1,</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2</m:t>
                          </m:r>
                        </m:sub>
                      </m:sSub>
                      <m:r>
                        <a:rPr lang="en-US" sz="2400" b="0" i="1" smtClean="0">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=1)= ?</m:t>
                      </m:r>
                    </m:oMath>
                  </m:oMathPara>
                </a14:m>
                <a:endParaRPr lang="en-US" sz="2400" dirty="0">
                  <a:solidFill>
                    <a:srgbClr val="FF0000"/>
                  </a:solidFill>
                </a:endParaRPr>
              </a:p>
            </p:txBody>
          </p:sp>
        </mc:Choice>
        <mc:Fallback xmlns="">
          <p:sp>
            <p:nvSpPr>
              <p:cNvPr id="9" name="TextBox 8">
                <a:extLst>
                  <a:ext uri="{FF2B5EF4-FFF2-40B4-BE49-F238E27FC236}">
                    <a16:creationId xmlns:a16="http://schemas.microsoft.com/office/drawing/2014/main" id="{2694C341-73C7-694B-F131-FA2E6AC3391B}"/>
                  </a:ext>
                </a:extLst>
              </p:cNvPr>
              <p:cNvSpPr txBox="1">
                <a:spLocks noRot="1" noChangeAspect="1" noMove="1" noResize="1" noEditPoints="1" noAdjustHandles="1" noChangeArrowheads="1" noChangeShapeType="1" noTextEdit="1"/>
              </p:cNvSpPr>
              <p:nvPr/>
            </p:nvSpPr>
            <p:spPr>
              <a:xfrm>
                <a:off x="4037629" y="3948114"/>
                <a:ext cx="3742371" cy="369332"/>
              </a:xfrm>
              <a:prstGeom prst="rect">
                <a:avLst/>
              </a:prstGeom>
              <a:blipFill>
                <a:blip r:embed="rId3"/>
                <a:stretch>
                  <a:fillRect l="-1014" t="-6897" r="-1014" b="-41379"/>
                </a:stretch>
              </a:blipFill>
            </p:spPr>
            <p:txBody>
              <a:bodyPr/>
              <a:lstStyle/>
              <a:p>
                <a:r>
                  <a:rPr lang="en-US">
                    <a:noFill/>
                  </a:rPr>
                  <a:t> </a:t>
                </a:r>
              </a:p>
            </p:txBody>
          </p:sp>
        </mc:Fallback>
      </mc:AlternateContent>
    </p:spTree>
    <p:extLst>
      <p:ext uri="{BB962C8B-B14F-4D97-AF65-F5344CB8AC3E}">
        <p14:creationId xmlns:p14="http://schemas.microsoft.com/office/powerpoint/2010/main" val="246942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04229"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e>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xmlns="">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04229" cy="1050031"/>
              </a:xfrm>
              <a:prstGeom prst="rect">
                <a:avLst/>
              </a:prstGeom>
              <a:blipFill>
                <a:blip r:embed="rId2"/>
                <a:stretch>
                  <a:fillRect l="-1449" t="-115476" r="-2536" b="-16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94C341-73C7-694B-F131-FA2E6AC3391B}"/>
                  </a:ext>
                </a:extLst>
              </p:cNvPr>
              <p:cNvSpPr txBox="1"/>
              <p:nvPr/>
            </p:nvSpPr>
            <p:spPr>
              <a:xfrm>
                <a:off x="2786608" y="3968451"/>
                <a:ext cx="5917710"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=1,</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e>
                      </m:d>
                    </m:oMath>
                  </m:oMathPara>
                </a14:m>
                <a:endParaRPr lang="en-US" sz="2400" b="0" i="1" dirty="0">
                  <a:solidFill>
                    <a:schemeClr val="tx1"/>
                  </a:solidFill>
                  <a:latin typeface="Cambria Math" panose="02040503050406030204" pitchFamily="18" charset="0"/>
                </a:endParaRPr>
              </a:p>
              <a:p>
                <a:r>
                  <a:rPr lang="en-US" sz="2400" b="0" dirty="0">
                    <a:solidFill>
                      <a:schemeClr val="tx1"/>
                    </a:solidFill>
                  </a:rPr>
                  <a:t>                  </a:t>
                </a:r>
                <a14:m>
                  <m:oMath xmlns:m="http://schemas.openxmlformats.org/officeDocument/2006/math">
                    <m:r>
                      <a:rPr lang="en-US" sz="2400" b="0" i="0"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 </m:t>
                        </m:r>
                      </m:e>
                    </m:d>
                    <m:r>
                      <a:rPr lang="en-US" sz="2400" b="0" i="1" smtClean="0">
                        <a:solidFill>
                          <a:schemeClr val="tx1"/>
                        </a:solidFill>
                        <a:latin typeface="Cambria Math" panose="02040503050406030204" pitchFamily="18" charset="0"/>
                      </a:rPr>
                      <m:t> 1)</m:t>
                    </m:r>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=1 </m:t>
                        </m:r>
                      </m:e>
                    </m:d>
                    <m:r>
                      <a:rPr lang="en-US" sz="2400" b="0" i="1" smtClean="0">
                        <a:solidFill>
                          <a:schemeClr val="tx1"/>
                        </a:solidFill>
                        <a:latin typeface="Cambria Math" panose="02040503050406030204" pitchFamily="18" charset="0"/>
                      </a:rPr>
                      <m:t> 1)</m:t>
                    </m:r>
                  </m:oMath>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2694C341-73C7-694B-F131-FA2E6AC3391B}"/>
                  </a:ext>
                </a:extLst>
              </p:cNvPr>
              <p:cNvSpPr txBox="1">
                <a:spLocks noRot="1" noChangeAspect="1" noMove="1" noResize="1" noEditPoints="1" noAdjustHandles="1" noChangeArrowheads="1" noChangeShapeType="1" noTextEdit="1"/>
              </p:cNvSpPr>
              <p:nvPr/>
            </p:nvSpPr>
            <p:spPr>
              <a:xfrm>
                <a:off x="2786608" y="3968451"/>
                <a:ext cx="5917710" cy="738664"/>
              </a:xfrm>
              <a:prstGeom prst="rect">
                <a:avLst/>
              </a:prstGeom>
              <a:blipFill>
                <a:blip r:embed="rId3"/>
                <a:stretch>
                  <a:fillRect r="-1499" b="-18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FD4714-2526-139A-D15A-B88629B93EE5}"/>
                  </a:ext>
                </a:extLst>
              </p:cNvPr>
              <p:cNvSpPr txBox="1"/>
              <p:nvPr/>
            </p:nvSpPr>
            <p:spPr>
              <a:xfrm>
                <a:off x="2786608" y="4926728"/>
                <a:ext cx="2980047" cy="524631"/>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num>
                      <m:den>
                        <m:r>
                          <a:rPr lang="en-US" sz="2400" b="0" i="1" smtClean="0">
                            <a:solidFill>
                              <a:schemeClr val="tx1"/>
                            </a:solidFill>
                            <a:latin typeface="Cambria Math" panose="02040503050406030204" pitchFamily="18" charset="0"/>
                          </a:rPr>
                          <m:t>5</m:t>
                        </m:r>
                      </m:den>
                    </m:f>
                    <m:r>
                      <a:rPr lang="en-US" sz="2400" b="0" i="1" smtClean="0">
                        <a:solidFill>
                          <a:schemeClr val="tx1"/>
                        </a:solidFill>
                        <a:latin typeface="Cambria Math" panose="02040503050406030204" pitchFamily="18" charset="0"/>
                      </a:rPr>
                      <m:t> ∗1 ∗</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num>
                      <m:den>
                        <m:r>
                          <a:rPr lang="en-US" sz="2400" b="0" i="1" smtClean="0">
                            <a:solidFill>
                              <a:schemeClr val="tx1"/>
                            </a:solidFill>
                            <a:latin typeface="Cambria Math" panose="02040503050406030204" pitchFamily="18" charset="0"/>
                          </a:rPr>
                          <m:t>3</m:t>
                        </m:r>
                      </m:den>
                    </m:f>
                  </m:oMath>
                </a14:m>
                <a:endParaRPr lang="en-US" sz="2400" dirty="0">
                  <a:solidFill>
                    <a:schemeClr val="tx1"/>
                  </a:solidFill>
                </a:endParaRPr>
              </a:p>
            </p:txBody>
          </p:sp>
        </mc:Choice>
        <mc:Fallback xmlns="">
          <p:sp>
            <p:nvSpPr>
              <p:cNvPr id="3" name="TextBox 2">
                <a:extLst>
                  <a:ext uri="{FF2B5EF4-FFF2-40B4-BE49-F238E27FC236}">
                    <a16:creationId xmlns:a16="http://schemas.microsoft.com/office/drawing/2014/main" id="{E1FD4714-2526-139A-D15A-B88629B93EE5}"/>
                  </a:ext>
                </a:extLst>
              </p:cNvPr>
              <p:cNvSpPr txBox="1">
                <a:spLocks noRot="1" noChangeAspect="1" noMove="1" noResize="1" noEditPoints="1" noAdjustHandles="1" noChangeArrowheads="1" noChangeShapeType="1" noTextEdit="1"/>
              </p:cNvSpPr>
              <p:nvPr/>
            </p:nvSpPr>
            <p:spPr>
              <a:xfrm>
                <a:off x="2786608" y="4926728"/>
                <a:ext cx="2980047" cy="524631"/>
              </a:xfrm>
              <a:prstGeom prst="rect">
                <a:avLst/>
              </a:prstGeom>
              <a:blipFill>
                <a:blip r:embed="rId4"/>
                <a:stretch>
                  <a:fillRect r="-1271"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08BD12-B1CE-81FD-31D6-B5680406AB8F}"/>
                  </a:ext>
                </a:extLst>
              </p:cNvPr>
              <p:cNvSpPr txBox="1"/>
              <p:nvPr/>
            </p:nvSpPr>
            <p:spPr>
              <a:xfrm>
                <a:off x="2786608" y="5653620"/>
                <a:ext cx="2103653" cy="524631"/>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6</m:t>
                        </m:r>
                      </m:num>
                      <m:den>
                        <m:r>
                          <a:rPr lang="en-US" sz="2400" b="0" i="1" smtClean="0">
                            <a:solidFill>
                              <a:schemeClr val="tx1"/>
                            </a:solidFill>
                            <a:latin typeface="Cambria Math" panose="02040503050406030204" pitchFamily="18" charset="0"/>
                          </a:rPr>
                          <m:t>15</m:t>
                        </m:r>
                      </m:den>
                    </m:f>
                  </m:oMath>
                </a14:m>
                <a:endParaRPr lang="en-US" sz="2400" dirty="0">
                  <a:solidFill>
                    <a:schemeClr val="tx1"/>
                  </a:solidFill>
                </a:endParaRPr>
              </a:p>
            </p:txBody>
          </p:sp>
        </mc:Choice>
        <mc:Fallback xmlns="">
          <p:sp>
            <p:nvSpPr>
              <p:cNvPr id="5" name="TextBox 4">
                <a:extLst>
                  <a:ext uri="{FF2B5EF4-FFF2-40B4-BE49-F238E27FC236}">
                    <a16:creationId xmlns:a16="http://schemas.microsoft.com/office/drawing/2014/main" id="{2008BD12-B1CE-81FD-31D6-B5680406AB8F}"/>
                  </a:ext>
                </a:extLst>
              </p:cNvPr>
              <p:cNvSpPr txBox="1">
                <a:spLocks noRot="1" noChangeAspect="1" noMove="1" noResize="1" noEditPoints="1" noAdjustHandles="1" noChangeArrowheads="1" noChangeShapeType="1" noTextEdit="1"/>
              </p:cNvSpPr>
              <p:nvPr/>
            </p:nvSpPr>
            <p:spPr>
              <a:xfrm>
                <a:off x="2786608" y="5653620"/>
                <a:ext cx="2103653" cy="524631"/>
              </a:xfrm>
              <a:prstGeom prst="rect">
                <a:avLst/>
              </a:prstGeom>
              <a:blipFill>
                <a:blip r:embed="rId5"/>
                <a:stretch>
                  <a:fillRect r="-3012" b="-13953"/>
                </a:stretch>
              </a:blipFill>
            </p:spPr>
            <p:txBody>
              <a:bodyPr/>
              <a:lstStyle/>
              <a:p>
                <a:r>
                  <a:rPr lang="en-US">
                    <a:noFill/>
                  </a:rPr>
                  <a:t> </a:t>
                </a:r>
              </a:p>
            </p:txBody>
          </p:sp>
        </mc:Fallback>
      </mc:AlternateContent>
    </p:spTree>
    <p:extLst>
      <p:ext uri="{BB962C8B-B14F-4D97-AF65-F5344CB8AC3E}">
        <p14:creationId xmlns:p14="http://schemas.microsoft.com/office/powerpoint/2010/main" val="85405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21670"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xmlns="">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21670" cy="1050031"/>
              </a:xfrm>
              <a:prstGeom prst="rect">
                <a:avLst/>
              </a:prstGeom>
              <a:blipFill>
                <a:blip r:embed="rId2"/>
                <a:stretch>
                  <a:fillRect l="-1439" t="-115476" r="-2158" b="-16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700CB9-CF58-6E90-C7B2-38205E5EB2ED}"/>
                  </a:ext>
                </a:extLst>
              </p:cNvPr>
              <p:cNvSpPr txBox="1"/>
              <p:nvPr/>
            </p:nvSpPr>
            <p:spPr>
              <a:xfrm>
                <a:off x="4037629" y="3948114"/>
                <a:ext cx="37423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𝑝</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=0,</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2</m:t>
                          </m:r>
                        </m:sub>
                      </m:sSub>
                      <m:r>
                        <a:rPr lang="en-US" sz="2400" b="0" i="1" smtClean="0">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=1)= ?</m:t>
                      </m:r>
                    </m:oMath>
                  </m:oMathPara>
                </a14:m>
                <a:endParaRPr lang="en-US" sz="2400" dirty="0">
                  <a:solidFill>
                    <a:srgbClr val="FF0000"/>
                  </a:solidFill>
                </a:endParaRPr>
              </a:p>
            </p:txBody>
          </p:sp>
        </mc:Choice>
        <mc:Fallback xmlns="">
          <p:sp>
            <p:nvSpPr>
              <p:cNvPr id="3" name="TextBox 2">
                <a:extLst>
                  <a:ext uri="{FF2B5EF4-FFF2-40B4-BE49-F238E27FC236}">
                    <a16:creationId xmlns:a16="http://schemas.microsoft.com/office/drawing/2014/main" id="{42700CB9-CF58-6E90-C7B2-38205E5EB2ED}"/>
                  </a:ext>
                </a:extLst>
              </p:cNvPr>
              <p:cNvSpPr txBox="1">
                <a:spLocks noRot="1" noChangeAspect="1" noMove="1" noResize="1" noEditPoints="1" noAdjustHandles="1" noChangeArrowheads="1" noChangeShapeType="1" noTextEdit="1"/>
              </p:cNvSpPr>
              <p:nvPr/>
            </p:nvSpPr>
            <p:spPr>
              <a:xfrm>
                <a:off x="4037629" y="3948114"/>
                <a:ext cx="3742371" cy="369332"/>
              </a:xfrm>
              <a:prstGeom prst="rect">
                <a:avLst/>
              </a:prstGeom>
              <a:blipFill>
                <a:blip r:embed="rId3"/>
                <a:stretch>
                  <a:fillRect l="-1014" t="-6897" r="-1014" b="-41379"/>
                </a:stretch>
              </a:blipFill>
            </p:spPr>
            <p:txBody>
              <a:bodyPr/>
              <a:lstStyle/>
              <a:p>
                <a:r>
                  <a:rPr lang="en-US">
                    <a:noFill/>
                  </a:rPr>
                  <a:t> </a:t>
                </a:r>
              </a:p>
            </p:txBody>
          </p:sp>
        </mc:Fallback>
      </mc:AlternateContent>
    </p:spTree>
    <p:extLst>
      <p:ext uri="{BB962C8B-B14F-4D97-AF65-F5344CB8AC3E}">
        <p14:creationId xmlns:p14="http://schemas.microsoft.com/office/powerpoint/2010/main" val="376288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Assignment 7</a:t>
            </a:r>
          </a:p>
          <a:p>
            <a:pPr marL="0" indent="0">
              <a:buNone/>
            </a:pPr>
            <a:endParaRPr lang="en-US" dirty="0"/>
          </a:p>
          <a:p>
            <a:pPr marL="0" indent="0">
              <a:buNone/>
            </a:pPr>
            <a:r>
              <a:rPr lang="en-US" dirty="0"/>
              <a:t>Grading update</a:t>
            </a:r>
          </a:p>
          <a:p>
            <a:pPr marL="0" indent="0">
              <a:buNone/>
            </a:pPr>
            <a:endParaRPr lang="en-US" dirty="0"/>
          </a:p>
          <a:p>
            <a:pPr marL="0" indent="0">
              <a:buNone/>
            </a:pPr>
            <a:r>
              <a:rPr lang="en-US" dirty="0"/>
              <a:t>Friday mentor hours: 6-8pm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21670"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xmlns="">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21670" cy="1050031"/>
              </a:xfrm>
              <a:prstGeom prst="rect">
                <a:avLst/>
              </a:prstGeom>
              <a:blipFill>
                <a:blip r:embed="rId2"/>
                <a:stretch>
                  <a:fillRect l="-1439" t="-115476" r="-2158" b="-16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94C341-73C7-694B-F131-FA2E6AC3391B}"/>
                  </a:ext>
                </a:extLst>
              </p:cNvPr>
              <p:cNvSpPr txBox="1"/>
              <p:nvPr/>
            </p:nvSpPr>
            <p:spPr>
              <a:xfrm>
                <a:off x="2600340" y="4002146"/>
                <a:ext cx="622388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=0,</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e>
                      </m:d>
                    </m:oMath>
                  </m:oMathPara>
                </a14:m>
                <a:endParaRPr lang="en-US" sz="24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=0 </m:t>
                          </m:r>
                        </m:e>
                      </m:d>
                      <m:r>
                        <a:rPr lang="en-US" sz="2400" b="0" i="1" smtClean="0">
                          <a:solidFill>
                            <a:schemeClr val="tx1"/>
                          </a:solidFill>
                          <a:latin typeface="Cambria Math" panose="02040503050406030204" pitchFamily="18" charset="0"/>
                        </a:rPr>
                        <m:t> 1)</m:t>
                      </m:r>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=1 </m:t>
                          </m:r>
                        </m:e>
                      </m:d>
                      <m:r>
                        <a:rPr lang="en-US" sz="2400" b="0" i="1" smtClean="0">
                          <a:solidFill>
                            <a:schemeClr val="tx1"/>
                          </a:solidFill>
                          <a:latin typeface="Cambria Math" panose="02040503050406030204" pitchFamily="18" charset="0"/>
                        </a:rPr>
                        <m:t> 1)</m:t>
                      </m:r>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2694C341-73C7-694B-F131-FA2E6AC3391B}"/>
                  </a:ext>
                </a:extLst>
              </p:cNvPr>
              <p:cNvSpPr txBox="1">
                <a:spLocks noRot="1" noChangeAspect="1" noMove="1" noResize="1" noEditPoints="1" noAdjustHandles="1" noChangeArrowheads="1" noChangeShapeType="1" noTextEdit="1"/>
              </p:cNvSpPr>
              <p:nvPr/>
            </p:nvSpPr>
            <p:spPr>
              <a:xfrm>
                <a:off x="2600340" y="4002146"/>
                <a:ext cx="6223883" cy="738664"/>
              </a:xfrm>
              <a:prstGeom prst="rect">
                <a:avLst/>
              </a:prstGeom>
              <a:blipFill>
                <a:blip r:embed="rId3"/>
                <a:stretch>
                  <a:fillRect l="-1220" r="-1016"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FD4714-2526-139A-D15A-B88629B93EE5}"/>
                  </a:ext>
                </a:extLst>
              </p:cNvPr>
              <p:cNvSpPr txBox="1"/>
              <p:nvPr/>
            </p:nvSpPr>
            <p:spPr>
              <a:xfrm>
                <a:off x="2974518" y="4943576"/>
                <a:ext cx="3042564" cy="524631"/>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num>
                      <m:den>
                        <m:r>
                          <a:rPr lang="en-US" sz="2400" b="0" i="1" smtClean="0">
                            <a:solidFill>
                              <a:schemeClr val="tx1"/>
                            </a:solidFill>
                            <a:latin typeface="Cambria Math" panose="02040503050406030204" pitchFamily="18" charset="0"/>
                          </a:rPr>
                          <m:t>5</m:t>
                        </m:r>
                      </m:den>
                    </m:f>
                    <m:r>
                      <a:rPr lang="en-US" sz="2400" b="0" i="1" smtClean="0">
                        <a:solidFill>
                          <a:schemeClr val="tx1"/>
                        </a:solidFill>
                        <a:latin typeface="Cambria Math" panose="02040503050406030204" pitchFamily="18" charset="0"/>
                      </a:rPr>
                      <m:t> ∗0 ∗</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num>
                      <m:den>
                        <m:r>
                          <a:rPr lang="en-US" sz="2400" b="0" i="1" smtClean="0">
                            <a:solidFill>
                              <a:schemeClr val="tx1"/>
                            </a:solidFill>
                            <a:latin typeface="Cambria Math" panose="02040503050406030204" pitchFamily="18" charset="0"/>
                          </a:rPr>
                          <m:t>3</m:t>
                        </m:r>
                      </m:den>
                    </m:f>
                  </m:oMath>
                </a14:m>
                <a:endParaRPr lang="en-US" sz="2400" dirty="0">
                  <a:solidFill>
                    <a:schemeClr val="tx1"/>
                  </a:solidFill>
                </a:endParaRPr>
              </a:p>
            </p:txBody>
          </p:sp>
        </mc:Choice>
        <mc:Fallback xmlns="">
          <p:sp>
            <p:nvSpPr>
              <p:cNvPr id="3" name="TextBox 2">
                <a:extLst>
                  <a:ext uri="{FF2B5EF4-FFF2-40B4-BE49-F238E27FC236}">
                    <a16:creationId xmlns:a16="http://schemas.microsoft.com/office/drawing/2014/main" id="{E1FD4714-2526-139A-D15A-B88629B93EE5}"/>
                  </a:ext>
                </a:extLst>
              </p:cNvPr>
              <p:cNvSpPr txBox="1">
                <a:spLocks noRot="1" noChangeAspect="1" noMove="1" noResize="1" noEditPoints="1" noAdjustHandles="1" noChangeArrowheads="1" noChangeShapeType="1" noTextEdit="1"/>
              </p:cNvSpPr>
              <p:nvPr/>
            </p:nvSpPr>
            <p:spPr>
              <a:xfrm>
                <a:off x="2974518" y="4943576"/>
                <a:ext cx="3042564" cy="524631"/>
              </a:xfrm>
              <a:prstGeom prst="rect">
                <a:avLst/>
              </a:prstGeom>
              <a:blipFill>
                <a:blip r:embed="rId4"/>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08BD12-B1CE-81FD-31D6-B5680406AB8F}"/>
                  </a:ext>
                </a:extLst>
              </p:cNvPr>
              <p:cNvSpPr txBox="1"/>
              <p:nvPr/>
            </p:nvSpPr>
            <p:spPr>
              <a:xfrm>
                <a:off x="2977340" y="5728956"/>
                <a:ext cx="2013885" cy="369332"/>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=0</m:t>
                    </m:r>
                  </m:oMath>
                </a14:m>
                <a:endParaRPr lang="en-US" sz="2400" dirty="0">
                  <a:solidFill>
                    <a:schemeClr val="tx1"/>
                  </a:solidFill>
                </a:endParaRPr>
              </a:p>
            </p:txBody>
          </p:sp>
        </mc:Choice>
        <mc:Fallback xmlns="">
          <p:sp>
            <p:nvSpPr>
              <p:cNvPr id="5" name="TextBox 4">
                <a:extLst>
                  <a:ext uri="{FF2B5EF4-FFF2-40B4-BE49-F238E27FC236}">
                    <a16:creationId xmlns:a16="http://schemas.microsoft.com/office/drawing/2014/main" id="{2008BD12-B1CE-81FD-31D6-B5680406AB8F}"/>
                  </a:ext>
                </a:extLst>
              </p:cNvPr>
              <p:cNvSpPr txBox="1">
                <a:spLocks noRot="1" noChangeAspect="1" noMove="1" noResize="1" noEditPoints="1" noAdjustHandles="1" noChangeArrowheads="1" noChangeShapeType="1" noTextEdit="1"/>
              </p:cNvSpPr>
              <p:nvPr/>
            </p:nvSpPr>
            <p:spPr>
              <a:xfrm>
                <a:off x="2977340" y="5728956"/>
                <a:ext cx="2013885" cy="369332"/>
              </a:xfrm>
              <a:prstGeom prst="rect">
                <a:avLst/>
              </a:prstGeom>
              <a:blipFill>
                <a:blip r:embed="rId5"/>
                <a:stretch>
                  <a:fillRect r="-3750" b="-6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45DEAF2-7FC2-D0FA-07A5-B75557DDFC13}"/>
              </a:ext>
            </a:extLst>
          </p:cNvPr>
          <p:cNvSpPr txBox="1"/>
          <p:nvPr/>
        </p:nvSpPr>
        <p:spPr>
          <a:xfrm>
            <a:off x="5270395" y="5674924"/>
            <a:ext cx="530915" cy="584775"/>
          </a:xfrm>
          <a:prstGeom prst="rect">
            <a:avLst/>
          </a:prstGeom>
          <a:noFill/>
        </p:spPr>
        <p:txBody>
          <a:bodyPr wrap="none" rtlCol="0">
            <a:spAutoFit/>
          </a:bodyPr>
          <a:lstStyle/>
          <a:p>
            <a:r>
              <a:rPr lang="en-US" sz="3200" dirty="0">
                <a:sym typeface="Wingdings" pitchFamily="2" charset="2"/>
              </a:rPr>
              <a:t></a:t>
            </a:r>
            <a:endParaRPr lang="en-US" sz="3200" dirty="0"/>
          </a:p>
        </p:txBody>
      </p:sp>
    </p:spTree>
    <p:extLst>
      <p:ext uri="{BB962C8B-B14F-4D97-AF65-F5344CB8AC3E}">
        <p14:creationId xmlns:p14="http://schemas.microsoft.com/office/powerpoint/2010/main" val="226344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2320481306"/>
              </p:ext>
            </p:extLst>
          </p:nvPr>
        </p:nvGraphicFramePr>
        <p:xfrm>
          <a:off x="4572000" y="3124200"/>
          <a:ext cx="4038600" cy="79248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chemeClr val="tx1"/>
                          </a:solidFill>
                        </a:rPr>
                        <a:t>3/3</a:t>
                      </a:r>
                    </a:p>
                  </a:txBody>
                  <a:tcPr/>
                </a:tc>
                <a:extLst>
                  <a:ext uri="{0D108BD9-81ED-4DB2-BD59-A6C34878D82A}">
                    <a16:rowId xmlns:a16="http://schemas.microsoft.com/office/drawing/2014/main" val="2176417262"/>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chemeClr val="tx1"/>
                          </a:solidFill>
                        </a:rPr>
                        <a:t>2/3</a:t>
                      </a:r>
                    </a:p>
                  </a:txBody>
                  <a:tcPr/>
                </a:tc>
                <a:extLst>
                  <a:ext uri="{0D108BD9-81ED-4DB2-BD59-A6C34878D82A}">
                    <a16:rowId xmlns:a16="http://schemas.microsoft.com/office/drawing/2014/main" val="10990011"/>
                  </a:ext>
                </a:extLst>
              </a:tr>
            </a:tbl>
          </a:graphicData>
        </a:graphic>
      </p:graphicFrame>
      <p:graphicFrame>
        <p:nvGraphicFramePr>
          <p:cNvPr id="10" name="Table 9">
            <a:extLst>
              <a:ext uri="{FF2B5EF4-FFF2-40B4-BE49-F238E27FC236}">
                <a16:creationId xmlns:a16="http://schemas.microsoft.com/office/drawing/2014/main" id="{AE5CDCA5-6899-5A81-C928-1A16D0E5D768}"/>
              </a:ext>
            </a:extLst>
          </p:cNvPr>
          <p:cNvGraphicFramePr>
            <a:graphicFrameLocks noGrp="1"/>
          </p:cNvGraphicFramePr>
          <p:nvPr>
            <p:extLst>
              <p:ext uri="{D42A27DB-BD31-4B8C-83A1-F6EECF244321}">
                <p14:modId xmlns:p14="http://schemas.microsoft.com/office/powerpoint/2010/main" val="1047558879"/>
              </p:ext>
            </p:extLst>
          </p:nvPr>
        </p:nvGraphicFramePr>
        <p:xfrm>
          <a:off x="4572000" y="4561275"/>
          <a:ext cx="4038600" cy="79248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chemeClr val="tx1"/>
                          </a:solidFill>
                        </a:rPr>
                        <a:t>0/2</a:t>
                      </a:r>
                    </a:p>
                  </a:txBody>
                  <a:tcPr/>
                </a:tc>
                <a:extLst>
                  <a:ext uri="{0D108BD9-81ED-4DB2-BD59-A6C34878D82A}">
                    <a16:rowId xmlns:a16="http://schemas.microsoft.com/office/drawing/2014/main" val="2176417262"/>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chemeClr val="tx1"/>
                          </a:solidFill>
                        </a:rPr>
                        <a:t>1/2</a:t>
                      </a:r>
                    </a:p>
                  </a:txBody>
                  <a:tcPr/>
                </a:tc>
                <a:extLst>
                  <a:ext uri="{0D108BD9-81ED-4DB2-BD59-A6C34878D82A}">
                    <a16:rowId xmlns:a16="http://schemas.microsoft.com/office/drawing/2014/main" val="10990011"/>
                  </a:ext>
                </a:extLst>
              </a:tr>
            </a:tbl>
          </a:graphicData>
        </a:graphic>
      </p:graphicFrame>
      <p:sp>
        <p:nvSpPr>
          <p:cNvPr id="11" name="TextBox 10">
            <a:extLst>
              <a:ext uri="{FF2B5EF4-FFF2-40B4-BE49-F238E27FC236}">
                <a16:creationId xmlns:a16="http://schemas.microsoft.com/office/drawing/2014/main" id="{5D5A599C-A8EB-3B02-7448-E4FDC08E68F1}"/>
              </a:ext>
            </a:extLst>
          </p:cNvPr>
          <p:cNvSpPr txBox="1"/>
          <p:nvPr/>
        </p:nvSpPr>
        <p:spPr>
          <a:xfrm>
            <a:off x="5410200" y="1877906"/>
            <a:ext cx="1912703" cy="954107"/>
          </a:xfrm>
          <a:prstGeom prst="rect">
            <a:avLst/>
          </a:prstGeom>
          <a:noFill/>
        </p:spPr>
        <p:txBody>
          <a:bodyPr wrap="none" rtlCol="0">
            <a:spAutoFit/>
          </a:bodyPr>
          <a:lstStyle/>
          <a:p>
            <a:r>
              <a:rPr lang="en-US" sz="2800" dirty="0"/>
              <a:t>p(1)  = 3/5</a:t>
            </a:r>
          </a:p>
          <a:p>
            <a:r>
              <a:rPr lang="en-US" sz="2800" dirty="0"/>
              <a:t>p(-1) = 2/5</a:t>
            </a:r>
          </a:p>
        </p:txBody>
      </p:sp>
      <p:sp>
        <p:nvSpPr>
          <p:cNvPr id="12" name="TextBox 11">
            <a:extLst>
              <a:ext uri="{FF2B5EF4-FFF2-40B4-BE49-F238E27FC236}">
                <a16:creationId xmlns:a16="http://schemas.microsoft.com/office/drawing/2014/main" id="{ADAB5182-78D3-9F35-84B9-A513AA37D4B8}"/>
              </a:ext>
            </a:extLst>
          </p:cNvPr>
          <p:cNvSpPr txBox="1"/>
          <p:nvPr/>
        </p:nvSpPr>
        <p:spPr>
          <a:xfrm>
            <a:off x="519289" y="2065867"/>
            <a:ext cx="2454711" cy="461665"/>
          </a:xfrm>
          <a:prstGeom prst="rect">
            <a:avLst/>
          </a:prstGeom>
          <a:noFill/>
        </p:spPr>
        <p:txBody>
          <a:bodyPr wrap="none" rtlCol="0">
            <a:spAutoFit/>
          </a:bodyPr>
          <a:lstStyle/>
          <a:p>
            <a:r>
              <a:rPr lang="en-US" sz="2400" dirty="0"/>
              <a:t>Full model trained!</a:t>
            </a:r>
          </a:p>
        </p:txBody>
      </p:sp>
    </p:spTree>
    <p:extLst>
      <p:ext uri="{BB962C8B-B14F-4D97-AF65-F5344CB8AC3E}">
        <p14:creationId xmlns:p14="http://schemas.microsoft.com/office/powerpoint/2010/main" val="105542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sp>
        <p:nvSpPr>
          <p:cNvPr id="3" name="Content Placeholder 2"/>
          <p:cNvSpPr>
            <a:spLocks noGrp="1"/>
          </p:cNvSpPr>
          <p:nvPr>
            <p:ph sz="quarter" idx="1"/>
          </p:nvPr>
        </p:nvSpPr>
        <p:spPr/>
        <p:txBody>
          <a:bodyPr/>
          <a:lstStyle/>
          <a:p>
            <a:pPr marL="0" indent="0">
              <a:buNone/>
            </a:pPr>
            <a:r>
              <a:rPr lang="en-US" dirty="0"/>
              <a:t>Coin1 data: 3 Heads and 1 Tail</a:t>
            </a:r>
          </a:p>
          <a:p>
            <a:pPr marL="0" indent="0">
              <a:buNone/>
            </a:pPr>
            <a:r>
              <a:rPr lang="en-US" dirty="0"/>
              <a:t>Coin2 data: 30 Heads and 10 tails</a:t>
            </a:r>
          </a:p>
          <a:p>
            <a:pPr marL="0" indent="0">
              <a:buNone/>
            </a:pPr>
            <a:r>
              <a:rPr lang="en-US" dirty="0"/>
              <a:t>Coin3 data: 2 Tails</a:t>
            </a:r>
          </a:p>
          <a:p>
            <a:pPr marL="0" indent="0">
              <a:buNone/>
            </a:pPr>
            <a:r>
              <a:rPr lang="en-US" dirty="0"/>
              <a:t>Coin4 data:  497 Heads and 503 tails</a:t>
            </a:r>
          </a:p>
          <a:p>
            <a:pPr marL="0" indent="0">
              <a:buNone/>
            </a:pPr>
            <a:endParaRPr lang="en-US" dirty="0"/>
          </a:p>
          <a:p>
            <a:pPr marL="0" indent="0">
              <a:buNone/>
            </a:pPr>
            <a:r>
              <a:rPr lang="en-US" dirty="0">
                <a:solidFill>
                  <a:srgbClr val="FF0000"/>
                </a:solidFill>
              </a:rPr>
              <a:t>If someone asked you what the probability of heads was for each of these coins, what would you say?</a:t>
            </a:r>
          </a:p>
        </p:txBody>
      </p:sp>
    </p:spTree>
    <p:extLst>
      <p:ext uri="{BB962C8B-B14F-4D97-AF65-F5344CB8AC3E}">
        <p14:creationId xmlns:p14="http://schemas.microsoft.com/office/powerpoint/2010/main" val="359101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normAutofit fontScale="90000"/>
          </a:bodyPr>
          <a:lstStyle/>
          <a:p>
            <a:r>
              <a:rPr lang="en-US" dirty="0"/>
              <a:t>Basic steps for probabilistic modeling</a:t>
            </a:r>
          </a:p>
        </p:txBody>
      </p:sp>
      <p:sp>
        <p:nvSpPr>
          <p:cNvPr id="12" name="Content Placeholder 11"/>
          <p:cNvSpPr>
            <a:spLocks noGrp="1"/>
          </p:cNvSpPr>
          <p:nvPr>
            <p:ph sz="quarter" idx="1"/>
          </p:nvPr>
        </p:nvSpPr>
        <p:spPr>
          <a:xfrm>
            <a:off x="5281221" y="2514600"/>
            <a:ext cx="3461611" cy="4114800"/>
          </a:xfrm>
        </p:spPr>
        <p:txBody>
          <a:bodyPr>
            <a:normAutofit fontScale="85000" lnSpcReduction="20000"/>
          </a:bodyPr>
          <a:lstStyle/>
          <a:p>
            <a:pPr marL="0" indent="0">
              <a:buNone/>
            </a:pPr>
            <a:r>
              <a:rPr lang="en-US" dirty="0"/>
              <a:t>Which model do we use, i.e. how do we calculate p(</a:t>
            </a:r>
            <a:r>
              <a:rPr lang="en-US" i="1" dirty="0"/>
              <a:t>feature, label</a:t>
            </a:r>
            <a:r>
              <a:rPr lang="en-US" dirty="0"/>
              <a:t>)?</a:t>
            </a:r>
          </a:p>
          <a:p>
            <a:pPr marL="0" indent="0">
              <a:buNone/>
            </a:pPr>
            <a:endParaRPr lang="en-US" dirty="0"/>
          </a:p>
          <a:p>
            <a:pPr marL="0" indent="0">
              <a:buNone/>
            </a:pPr>
            <a:r>
              <a:rPr lang="en-US" dirty="0"/>
              <a:t>How do train the model, i.e. how to we we </a:t>
            </a:r>
            <a:r>
              <a:rPr lang="en-US" dirty="0">
                <a:solidFill>
                  <a:srgbClr val="FF6600"/>
                </a:solidFill>
              </a:rPr>
              <a:t>estimate the probabilities</a:t>
            </a:r>
            <a:r>
              <a:rPr lang="en-US" dirty="0"/>
              <a:t> for the model?</a:t>
            </a:r>
          </a:p>
          <a:p>
            <a:pPr marL="0" indent="0">
              <a:buNone/>
            </a:pPr>
            <a:endParaRPr lang="en-US" dirty="0"/>
          </a:p>
          <a:p>
            <a:pPr marL="0" indent="0">
              <a:buNone/>
            </a:pPr>
            <a:r>
              <a:rPr lang="en-US" dirty="0"/>
              <a:t>How do we deal with </a:t>
            </a:r>
            <a:r>
              <a:rPr lang="en-US" dirty="0" err="1"/>
              <a:t>overfitting</a:t>
            </a:r>
            <a:r>
              <a:rPr lang="en-US" dirty="0"/>
              <a:t>?</a:t>
            </a:r>
          </a:p>
          <a:p>
            <a:pPr marL="0" indent="0">
              <a:buNone/>
            </a:pPr>
            <a:endParaRPr lang="en-US" dirty="0"/>
          </a:p>
        </p:txBody>
      </p:sp>
      <p:sp>
        <p:nvSpPr>
          <p:cNvPr id="13" name="TextBox 12"/>
          <p:cNvSpPr txBox="1"/>
          <p:nvPr/>
        </p:nvSpPr>
        <p:spPr>
          <a:xfrm>
            <a:off x="5313464" y="1738595"/>
            <a:ext cx="3014467" cy="523220"/>
          </a:xfrm>
          <a:prstGeom prst="rect">
            <a:avLst/>
          </a:prstGeom>
          <a:noFill/>
        </p:spPr>
        <p:txBody>
          <a:bodyPr wrap="none" rtlCol="0">
            <a:spAutoFit/>
          </a:bodyPr>
          <a:lstStyle/>
          <a:p>
            <a:r>
              <a:rPr lang="en-US" sz="2800" dirty="0">
                <a:solidFill>
                  <a:srgbClr val="0000FF"/>
                </a:solidFill>
              </a:rPr>
              <a:t>Probabilistic models</a:t>
            </a:r>
          </a:p>
        </p:txBody>
      </p:sp>
      <p:cxnSp>
        <p:nvCxnSpPr>
          <p:cNvPr id="16" name="Straight Connector 15"/>
          <p:cNvCxnSpPr/>
          <p:nvPr/>
        </p:nvCxnSpPr>
        <p:spPr>
          <a:xfrm>
            <a:off x="4572000" y="1738595"/>
            <a:ext cx="0" cy="5119405"/>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0387" y="2536521"/>
            <a:ext cx="3933955" cy="3785652"/>
          </a:xfrm>
          <a:prstGeom prst="rect">
            <a:avLst/>
          </a:prstGeom>
          <a:noFill/>
        </p:spPr>
        <p:txBody>
          <a:bodyPr wrap="square" rtlCol="0">
            <a:spAutoFit/>
          </a:bodyPr>
          <a:lstStyle/>
          <a:p>
            <a:r>
              <a:rPr lang="en-US" sz="2400" dirty="0"/>
              <a:t>Step 1: pick a model</a:t>
            </a:r>
          </a:p>
          <a:p>
            <a:endParaRPr lang="en-US" sz="2400" dirty="0"/>
          </a:p>
          <a:p>
            <a:endParaRPr lang="en-US" sz="2400" dirty="0"/>
          </a:p>
          <a:p>
            <a:r>
              <a:rPr lang="en-US" sz="2400" dirty="0"/>
              <a:t>Step 2: figure out how to estimate the probabilities for the model</a:t>
            </a:r>
          </a:p>
          <a:p>
            <a:endParaRPr lang="en-US" sz="2400" dirty="0"/>
          </a:p>
          <a:p>
            <a:endParaRPr lang="en-US" sz="2400" dirty="0"/>
          </a:p>
          <a:p>
            <a:r>
              <a:rPr lang="en-US" sz="2400" dirty="0"/>
              <a:t>Step 3 (optional): deal with </a:t>
            </a:r>
            <a:r>
              <a:rPr lang="en-US" sz="2400" dirty="0" err="1"/>
              <a:t>overfitting</a:t>
            </a:r>
            <a:endParaRPr lang="en-US" sz="2400" dirty="0"/>
          </a:p>
        </p:txBody>
      </p:sp>
      <p:sp>
        <p:nvSpPr>
          <p:cNvPr id="4" name="Rectangle 3"/>
          <p:cNvSpPr/>
          <p:nvPr/>
        </p:nvSpPr>
        <p:spPr>
          <a:xfrm>
            <a:off x="76200" y="5343845"/>
            <a:ext cx="4343400" cy="12954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50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revisited</a:t>
            </a:r>
          </a:p>
        </p:txBody>
      </p:sp>
      <p:sp>
        <p:nvSpPr>
          <p:cNvPr id="3" name="Content Placeholder 2"/>
          <p:cNvSpPr>
            <a:spLocks noGrp="1"/>
          </p:cNvSpPr>
          <p:nvPr>
            <p:ph sz="quarter" idx="1"/>
          </p:nvPr>
        </p:nvSpPr>
        <p:spPr>
          <a:xfrm>
            <a:off x="612648" y="1600200"/>
            <a:ext cx="8153400" cy="1524000"/>
          </a:xfrm>
        </p:spPr>
        <p:txBody>
          <a:bodyPr/>
          <a:lstStyle/>
          <a:p>
            <a:pPr marL="0" indent="0">
              <a:buNone/>
            </a:pPr>
            <a:r>
              <a:rPr lang="en-US" dirty="0"/>
              <a:t>What we’re really doing during training is selecting the </a:t>
            </a:r>
            <a:r>
              <a:rPr lang="en-US" dirty="0" err="1"/>
              <a:t>Θ</a:t>
            </a:r>
            <a:r>
              <a:rPr lang="en-US" dirty="0"/>
              <a:t> that maximizes: </a:t>
            </a:r>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530521816"/>
              </p:ext>
            </p:extLst>
          </p:nvPr>
        </p:nvGraphicFramePr>
        <p:xfrm>
          <a:off x="3252788" y="3290888"/>
          <a:ext cx="1570037" cy="473075"/>
        </p:xfrm>
        <a:graphic>
          <a:graphicData uri="http://schemas.openxmlformats.org/presentationml/2006/ole">
            <mc:AlternateContent xmlns:mc="http://schemas.openxmlformats.org/markup-compatibility/2006">
              <mc:Choice xmlns:v="urn:schemas-microsoft-com:vml" Requires="v">
                <p:oleObj name="Equation" r:id="rId2" imgW="673100" imgH="203200" progId="Equation.3">
                  <p:embed/>
                </p:oleObj>
              </mc:Choice>
              <mc:Fallback>
                <p:oleObj name="Equation" r:id="rId2" imgW="673100" imgH="203200" progId="Equation.3">
                  <p:embed/>
                  <p:pic>
                    <p:nvPicPr>
                      <p:cNvPr id="0" name=""/>
                      <p:cNvPicPr/>
                      <p:nvPr/>
                    </p:nvPicPr>
                    <p:blipFill>
                      <a:blip r:embed="rId3"/>
                      <a:stretch>
                        <a:fillRect/>
                      </a:stretch>
                    </p:blipFill>
                    <p:spPr>
                      <a:xfrm>
                        <a:off x="3252788" y="3290888"/>
                        <a:ext cx="1570037" cy="473075"/>
                      </a:xfrm>
                      <a:prstGeom prst="rect">
                        <a:avLst/>
                      </a:prstGeom>
                    </p:spPr>
                  </p:pic>
                </p:oleObj>
              </mc:Fallback>
            </mc:AlternateContent>
          </a:graphicData>
        </a:graphic>
      </p:graphicFrame>
      <p:sp>
        <p:nvSpPr>
          <p:cNvPr id="5" name="TextBox 4"/>
          <p:cNvSpPr txBox="1"/>
          <p:nvPr/>
        </p:nvSpPr>
        <p:spPr>
          <a:xfrm>
            <a:off x="774859" y="5257800"/>
            <a:ext cx="7997502" cy="461665"/>
          </a:xfrm>
          <a:prstGeom prst="rect">
            <a:avLst/>
          </a:prstGeom>
          <a:noFill/>
        </p:spPr>
        <p:txBody>
          <a:bodyPr wrap="none" rtlCol="0">
            <a:spAutoFit/>
          </a:bodyPr>
          <a:lstStyle/>
          <a:p>
            <a:r>
              <a:rPr lang="en-US" sz="2400" dirty="0"/>
              <a:t>That is, we pick the most likely model parameters given the data</a:t>
            </a:r>
          </a:p>
        </p:txBody>
      </p:sp>
      <p:graphicFrame>
        <p:nvGraphicFramePr>
          <p:cNvPr id="6" name="Content Placeholder 3"/>
          <p:cNvGraphicFramePr>
            <a:graphicFrameLocks noChangeAspect="1"/>
          </p:cNvGraphicFramePr>
          <p:nvPr>
            <p:extLst>
              <p:ext uri="{D42A27DB-BD31-4B8C-83A1-F6EECF244321}">
                <p14:modId xmlns:p14="http://schemas.microsoft.com/office/powerpoint/2010/main" val="3435760592"/>
              </p:ext>
            </p:extLst>
          </p:nvPr>
        </p:nvGraphicFramePr>
        <p:xfrm>
          <a:off x="2346325" y="4449763"/>
          <a:ext cx="3348038" cy="503237"/>
        </p:xfrm>
        <a:graphic>
          <a:graphicData uri="http://schemas.openxmlformats.org/presentationml/2006/ole">
            <mc:AlternateContent xmlns:mc="http://schemas.openxmlformats.org/markup-compatibility/2006">
              <mc:Choice xmlns:v="urn:schemas-microsoft-com:vml" Requires="v">
                <p:oleObj name="Equation" r:id="rId4" imgW="1435100" imgH="215900" progId="Equation.3">
                  <p:embed/>
                </p:oleObj>
              </mc:Choice>
              <mc:Fallback>
                <p:oleObj name="Equation" r:id="rId4" imgW="1435100" imgH="215900" progId="Equation.3">
                  <p:embed/>
                  <p:pic>
                    <p:nvPicPr>
                      <p:cNvPr id="0" name=""/>
                      <p:cNvPicPr/>
                      <p:nvPr/>
                    </p:nvPicPr>
                    <p:blipFill>
                      <a:blip r:embed="rId5"/>
                      <a:stretch>
                        <a:fillRect/>
                      </a:stretch>
                    </p:blipFill>
                    <p:spPr>
                      <a:xfrm>
                        <a:off x="2346325" y="4449763"/>
                        <a:ext cx="3348038" cy="503237"/>
                      </a:xfrm>
                      <a:prstGeom prst="rect">
                        <a:avLst/>
                      </a:prstGeom>
                    </p:spPr>
                  </p:pic>
                </p:oleObj>
              </mc:Fallback>
            </mc:AlternateContent>
          </a:graphicData>
        </a:graphic>
      </p:graphicFrame>
      <p:sp>
        <p:nvSpPr>
          <p:cNvPr id="7" name="TextBox 6"/>
          <p:cNvSpPr txBox="1"/>
          <p:nvPr/>
        </p:nvSpPr>
        <p:spPr>
          <a:xfrm>
            <a:off x="762000" y="3886200"/>
            <a:ext cx="537978" cy="461665"/>
          </a:xfrm>
          <a:prstGeom prst="rect">
            <a:avLst/>
          </a:prstGeom>
          <a:noFill/>
        </p:spPr>
        <p:txBody>
          <a:bodyPr wrap="none" rtlCol="0">
            <a:spAutoFit/>
          </a:bodyPr>
          <a:lstStyle/>
          <a:p>
            <a:r>
              <a:rPr lang="en-US" sz="2400" dirty="0"/>
              <a:t>i.e.</a:t>
            </a:r>
          </a:p>
        </p:txBody>
      </p:sp>
    </p:spTree>
    <p:extLst>
      <p:ext uri="{BB962C8B-B14F-4D97-AF65-F5344CB8AC3E}">
        <p14:creationId xmlns:p14="http://schemas.microsoft.com/office/powerpoint/2010/main" val="395252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revisited</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88084084"/>
              </p:ext>
            </p:extLst>
          </p:nvPr>
        </p:nvGraphicFramePr>
        <p:xfrm>
          <a:off x="3152775" y="3962400"/>
          <a:ext cx="2074863" cy="473075"/>
        </p:xfrm>
        <a:graphic>
          <a:graphicData uri="http://schemas.openxmlformats.org/presentationml/2006/ole">
            <mc:AlternateContent xmlns:mc="http://schemas.openxmlformats.org/markup-compatibility/2006">
              <mc:Choice xmlns:v="urn:schemas-microsoft-com:vml" Requires="v">
                <p:oleObj name="Equation" r:id="rId2" imgW="889000" imgH="203200" progId="Equation.3">
                  <p:embed/>
                </p:oleObj>
              </mc:Choice>
              <mc:Fallback>
                <p:oleObj name="Equation" r:id="rId2" imgW="889000" imgH="203200" progId="Equation.3">
                  <p:embed/>
                  <p:pic>
                    <p:nvPicPr>
                      <p:cNvPr id="0" name=""/>
                      <p:cNvPicPr/>
                      <p:nvPr/>
                    </p:nvPicPr>
                    <p:blipFill>
                      <a:blip r:embed="rId3"/>
                      <a:stretch>
                        <a:fillRect/>
                      </a:stretch>
                    </p:blipFill>
                    <p:spPr>
                      <a:xfrm>
                        <a:off x="3152775" y="3962400"/>
                        <a:ext cx="2074863" cy="473075"/>
                      </a:xfrm>
                      <a:prstGeom prst="rect">
                        <a:avLst/>
                      </a:prstGeom>
                    </p:spPr>
                  </p:pic>
                </p:oleObj>
              </mc:Fallback>
            </mc:AlternateContent>
          </a:graphicData>
        </a:graphic>
      </p:graphicFrame>
      <p:sp>
        <p:nvSpPr>
          <p:cNvPr id="6" name="Content Placeholder 5"/>
          <p:cNvSpPr>
            <a:spLocks noGrp="1"/>
          </p:cNvSpPr>
          <p:nvPr>
            <p:ph sz="quarter" idx="1"/>
          </p:nvPr>
        </p:nvSpPr>
        <p:spPr>
          <a:xfrm>
            <a:off x="612648" y="1600200"/>
            <a:ext cx="8153400" cy="2743200"/>
          </a:xfrm>
        </p:spPr>
        <p:txBody>
          <a:bodyPr/>
          <a:lstStyle/>
          <a:p>
            <a:pPr marL="0" indent="0">
              <a:buNone/>
            </a:pPr>
            <a:r>
              <a:rPr lang="en-US" dirty="0"/>
              <a:t>We want to incorporate a prior belief of what the probabilities might be</a:t>
            </a:r>
          </a:p>
          <a:p>
            <a:pPr marL="0" indent="0">
              <a:buNone/>
            </a:pPr>
            <a:endParaRPr lang="en-US" dirty="0"/>
          </a:p>
          <a:p>
            <a:pPr marL="0" indent="0">
              <a:buNone/>
            </a:pPr>
            <a:r>
              <a:rPr lang="en-US" dirty="0"/>
              <a:t>To do this, we need to break down our probability</a:t>
            </a:r>
          </a:p>
        </p:txBody>
      </p:sp>
      <p:sp>
        <p:nvSpPr>
          <p:cNvPr id="3" name="TextBox 2"/>
          <p:cNvSpPr txBox="1"/>
          <p:nvPr/>
        </p:nvSpPr>
        <p:spPr>
          <a:xfrm>
            <a:off x="3355166" y="4788128"/>
            <a:ext cx="1719341" cy="369332"/>
          </a:xfrm>
          <a:prstGeom prst="rect">
            <a:avLst/>
          </a:prstGeom>
          <a:noFill/>
        </p:spPr>
        <p:txBody>
          <a:bodyPr wrap="none" rtlCol="0">
            <a:spAutoFit/>
          </a:bodyPr>
          <a:lstStyle/>
          <a:p>
            <a:r>
              <a:rPr lang="en-US" dirty="0">
                <a:solidFill>
                  <a:srgbClr val="FF6600"/>
                </a:solidFill>
              </a:rPr>
              <a:t>(Hint: Bayes rule)</a:t>
            </a:r>
          </a:p>
        </p:txBody>
      </p:sp>
    </p:spTree>
    <p:extLst>
      <p:ext uri="{BB962C8B-B14F-4D97-AF65-F5344CB8AC3E}">
        <p14:creationId xmlns:p14="http://schemas.microsoft.com/office/powerpoint/2010/main" val="109654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revisited</a:t>
            </a:r>
          </a:p>
        </p:txBody>
      </p:sp>
      <p:sp>
        <p:nvSpPr>
          <p:cNvPr id="7" name="TextBox 6"/>
          <p:cNvSpPr txBox="1"/>
          <p:nvPr/>
        </p:nvSpPr>
        <p:spPr>
          <a:xfrm>
            <a:off x="1981200" y="2362200"/>
            <a:ext cx="4872097" cy="461665"/>
          </a:xfrm>
          <a:prstGeom prst="rect">
            <a:avLst/>
          </a:prstGeom>
          <a:noFill/>
        </p:spPr>
        <p:txBody>
          <a:bodyPr wrap="none" rtlCol="0">
            <a:spAutoFit/>
          </a:bodyPr>
          <a:lstStyle/>
          <a:p>
            <a:r>
              <a:rPr lang="en-US" sz="2400" dirty="0">
                <a:solidFill>
                  <a:srgbClr val="FF0000"/>
                </a:solidFill>
              </a:rPr>
              <a:t>What are each of these probabilities?</a:t>
            </a:r>
          </a:p>
        </p:txBody>
      </p:sp>
      <p:graphicFrame>
        <p:nvGraphicFramePr>
          <p:cNvPr id="9" name="Content Placeholder 3"/>
          <p:cNvGraphicFramePr>
            <a:graphicFrameLocks noChangeAspect="1"/>
          </p:cNvGraphicFramePr>
          <p:nvPr>
            <p:extLst>
              <p:ext uri="{D42A27DB-BD31-4B8C-83A1-F6EECF244321}">
                <p14:modId xmlns:p14="http://schemas.microsoft.com/office/powerpoint/2010/main" val="1049455975"/>
              </p:ext>
            </p:extLst>
          </p:nvPr>
        </p:nvGraphicFramePr>
        <p:xfrm>
          <a:off x="2246463" y="3645932"/>
          <a:ext cx="4089400" cy="1006475"/>
        </p:xfrm>
        <a:graphic>
          <a:graphicData uri="http://schemas.openxmlformats.org/presentationml/2006/ole">
            <mc:AlternateContent xmlns:mc="http://schemas.openxmlformats.org/markup-compatibility/2006">
              <mc:Choice xmlns:v="urn:schemas-microsoft-com:vml" Requires="v">
                <p:oleObj name="Equation" r:id="rId2" imgW="1752600" imgH="431800" progId="Equation.3">
                  <p:embed/>
                </p:oleObj>
              </mc:Choice>
              <mc:Fallback>
                <p:oleObj name="Equation" r:id="rId2" imgW="1752600" imgH="431800" progId="Equation.3">
                  <p:embed/>
                  <p:pic>
                    <p:nvPicPr>
                      <p:cNvPr id="0" name=""/>
                      <p:cNvPicPr/>
                      <p:nvPr/>
                    </p:nvPicPr>
                    <p:blipFill>
                      <a:blip r:embed="rId3"/>
                      <a:stretch>
                        <a:fillRect/>
                      </a:stretch>
                    </p:blipFill>
                    <p:spPr>
                      <a:xfrm>
                        <a:off x="2246463" y="3645932"/>
                        <a:ext cx="4089400" cy="1006475"/>
                      </a:xfrm>
                      <a:prstGeom prst="rect">
                        <a:avLst/>
                      </a:prstGeom>
                    </p:spPr>
                  </p:pic>
                </p:oleObj>
              </mc:Fallback>
            </mc:AlternateContent>
          </a:graphicData>
        </a:graphic>
      </p:graphicFrame>
    </p:spTree>
    <p:extLst>
      <p:ext uri="{BB962C8B-B14F-4D97-AF65-F5344CB8AC3E}">
        <p14:creationId xmlns:p14="http://schemas.microsoft.com/office/powerpoint/2010/main" val="25160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2391397923"/>
              </p:ext>
            </p:extLst>
          </p:nvPr>
        </p:nvGraphicFramePr>
        <p:xfrm>
          <a:off x="2246463" y="3645932"/>
          <a:ext cx="4089400" cy="1006475"/>
        </p:xfrm>
        <a:graphic>
          <a:graphicData uri="http://schemas.openxmlformats.org/presentationml/2006/ole">
            <mc:AlternateContent xmlns:mc="http://schemas.openxmlformats.org/markup-compatibility/2006">
              <mc:Choice xmlns:v="urn:schemas-microsoft-com:vml" Requires="v">
                <p:oleObj name="Equation" r:id="rId2" imgW="1752600" imgH="431800" progId="Equation.3">
                  <p:embed/>
                </p:oleObj>
              </mc:Choice>
              <mc:Fallback>
                <p:oleObj name="Equation" r:id="rId2" imgW="1752600" imgH="431800" progId="Equation.3">
                  <p:embed/>
                  <p:pic>
                    <p:nvPicPr>
                      <p:cNvPr id="0" name=""/>
                      <p:cNvPicPr/>
                      <p:nvPr/>
                    </p:nvPicPr>
                    <p:blipFill>
                      <a:blip r:embed="rId3"/>
                      <a:stretch>
                        <a:fillRect/>
                      </a:stretch>
                    </p:blipFill>
                    <p:spPr>
                      <a:xfrm>
                        <a:off x="2246463" y="3645932"/>
                        <a:ext cx="4089400" cy="1006475"/>
                      </a:xfrm>
                      <a:prstGeom prst="rect">
                        <a:avLst/>
                      </a:prstGeom>
                    </p:spPr>
                  </p:pic>
                </p:oleObj>
              </mc:Fallback>
            </mc:AlternateContent>
          </a:graphicData>
        </a:graphic>
      </p:graphicFrame>
      <p:sp>
        <p:nvSpPr>
          <p:cNvPr id="3" name="TextBox 2"/>
          <p:cNvSpPr txBox="1"/>
          <p:nvPr/>
        </p:nvSpPr>
        <p:spPr>
          <a:xfrm>
            <a:off x="1407899" y="1846335"/>
            <a:ext cx="2895600" cy="707886"/>
          </a:xfrm>
          <a:prstGeom prst="rect">
            <a:avLst/>
          </a:prstGeom>
          <a:noFill/>
        </p:spPr>
        <p:txBody>
          <a:bodyPr wrap="square" rtlCol="0">
            <a:spAutoFit/>
          </a:bodyPr>
          <a:lstStyle/>
          <a:p>
            <a:r>
              <a:rPr lang="en-US" sz="2000" dirty="0"/>
              <a:t>likelihood of the data under the model</a:t>
            </a:r>
          </a:p>
        </p:txBody>
      </p:sp>
      <p:cxnSp>
        <p:nvCxnSpPr>
          <p:cNvPr id="6" name="Straight Arrow Connector 5"/>
          <p:cNvCxnSpPr/>
          <p:nvPr/>
        </p:nvCxnSpPr>
        <p:spPr>
          <a:xfrm>
            <a:off x="3084299" y="2643664"/>
            <a:ext cx="1600200" cy="84986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000562" y="1846335"/>
            <a:ext cx="3877985" cy="707886"/>
          </a:xfrm>
          <a:prstGeom prst="rect">
            <a:avLst/>
          </a:prstGeom>
          <a:noFill/>
        </p:spPr>
        <p:txBody>
          <a:bodyPr wrap="none" rtlCol="0">
            <a:spAutoFit/>
          </a:bodyPr>
          <a:lstStyle/>
          <a:p>
            <a:r>
              <a:rPr lang="en-US" sz="2000" dirty="0"/>
              <a:t>probability of different parameters,</a:t>
            </a:r>
          </a:p>
          <a:p>
            <a:r>
              <a:rPr lang="en-US" sz="2000" dirty="0"/>
              <a:t>call the </a:t>
            </a:r>
            <a:r>
              <a:rPr lang="en-US" sz="2000" dirty="0">
                <a:solidFill>
                  <a:srgbClr val="FF6600"/>
                </a:solidFill>
              </a:rPr>
              <a:t>prior</a:t>
            </a:r>
          </a:p>
        </p:txBody>
      </p:sp>
      <p:cxnSp>
        <p:nvCxnSpPr>
          <p:cNvPr id="9" name="Straight Arrow Connector 8"/>
          <p:cNvCxnSpPr/>
          <p:nvPr/>
        </p:nvCxnSpPr>
        <p:spPr>
          <a:xfrm flipH="1">
            <a:off x="6056099" y="2489776"/>
            <a:ext cx="762000" cy="11561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467760" y="5819745"/>
            <a:ext cx="3999839" cy="707886"/>
          </a:xfrm>
          <a:prstGeom prst="rect">
            <a:avLst/>
          </a:prstGeom>
          <a:noFill/>
        </p:spPr>
        <p:txBody>
          <a:bodyPr wrap="square" rtlCol="0">
            <a:spAutoFit/>
          </a:bodyPr>
          <a:lstStyle/>
          <a:p>
            <a:r>
              <a:rPr lang="en-US" sz="2000" dirty="0"/>
              <a:t>probability of seeing the data (regardless of model)</a:t>
            </a:r>
          </a:p>
        </p:txBody>
      </p:sp>
      <p:cxnSp>
        <p:nvCxnSpPr>
          <p:cNvPr id="13" name="Straight Arrow Connector 12"/>
          <p:cNvCxnSpPr/>
          <p:nvPr/>
        </p:nvCxnSpPr>
        <p:spPr>
          <a:xfrm flipV="1">
            <a:off x="4684499" y="4652407"/>
            <a:ext cx="419100" cy="116733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476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2271658038"/>
              </p:ext>
            </p:extLst>
          </p:nvPr>
        </p:nvGraphicFramePr>
        <p:xfrm>
          <a:off x="1828800" y="1905000"/>
          <a:ext cx="4060825" cy="1006475"/>
        </p:xfrm>
        <a:graphic>
          <a:graphicData uri="http://schemas.openxmlformats.org/presentationml/2006/ole">
            <mc:AlternateContent xmlns:mc="http://schemas.openxmlformats.org/markup-compatibility/2006">
              <mc:Choice xmlns:v="urn:schemas-microsoft-com:vml" Requires="v">
                <p:oleObj name="Equation" r:id="rId3" imgW="1739900" imgH="431800" progId="Equation.3">
                  <p:embed/>
                </p:oleObj>
              </mc:Choice>
              <mc:Fallback>
                <p:oleObj name="Equation" r:id="rId3" imgW="1739900" imgH="431800" progId="Equation.3">
                  <p:embed/>
                  <p:pic>
                    <p:nvPicPr>
                      <p:cNvPr id="0" name=""/>
                      <p:cNvPicPr/>
                      <p:nvPr/>
                    </p:nvPicPr>
                    <p:blipFill>
                      <a:blip r:embed="rId4"/>
                      <a:stretch>
                        <a:fillRect/>
                      </a:stretch>
                    </p:blipFill>
                    <p:spPr>
                      <a:xfrm>
                        <a:off x="1828800" y="1905000"/>
                        <a:ext cx="4060825" cy="1006475"/>
                      </a:xfrm>
                      <a:prstGeom prst="rect">
                        <a:avLst/>
                      </a:prstGeom>
                    </p:spPr>
                  </p:pic>
                </p:oleObj>
              </mc:Fallback>
            </mc:AlternateContent>
          </a:graphicData>
        </a:graphic>
      </p:graphicFrame>
      <p:cxnSp>
        <p:nvCxnSpPr>
          <p:cNvPr id="10" name="Straight Arrow Connector 9"/>
          <p:cNvCxnSpPr/>
          <p:nvPr/>
        </p:nvCxnSpPr>
        <p:spPr>
          <a:xfrm flipV="1">
            <a:off x="4265399" y="2921833"/>
            <a:ext cx="419100" cy="116733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362200" y="4415135"/>
            <a:ext cx="4747514" cy="461665"/>
          </a:xfrm>
          <a:prstGeom prst="rect">
            <a:avLst/>
          </a:prstGeom>
          <a:noFill/>
        </p:spPr>
        <p:txBody>
          <a:bodyPr wrap="none" rtlCol="0">
            <a:spAutoFit/>
          </a:bodyPr>
          <a:lstStyle/>
          <a:p>
            <a:r>
              <a:rPr lang="en-US" sz="2400" dirty="0">
                <a:solidFill>
                  <a:srgbClr val="FF0000"/>
                </a:solidFill>
              </a:rPr>
              <a:t>Does p(data) matter for the </a:t>
            </a:r>
            <a:r>
              <a:rPr lang="en-US" sz="2400" dirty="0" err="1">
                <a:solidFill>
                  <a:srgbClr val="FF0000"/>
                </a:solidFill>
              </a:rPr>
              <a:t>argmax</a:t>
            </a:r>
            <a:r>
              <a:rPr lang="en-US" sz="2400" dirty="0">
                <a:solidFill>
                  <a:srgbClr val="FF0000"/>
                </a:solidFill>
              </a:rPr>
              <a:t>?</a:t>
            </a:r>
          </a:p>
        </p:txBody>
      </p:sp>
    </p:spTree>
    <p:extLst>
      <p:ext uri="{BB962C8B-B14F-4D97-AF65-F5344CB8AC3E}">
        <p14:creationId xmlns:p14="http://schemas.microsoft.com/office/powerpoint/2010/main" val="1314035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51552563"/>
              </p:ext>
            </p:extLst>
          </p:nvPr>
        </p:nvGraphicFramePr>
        <p:xfrm>
          <a:off x="2302455" y="3694124"/>
          <a:ext cx="4002088" cy="503238"/>
        </p:xfrm>
        <a:graphic>
          <a:graphicData uri="http://schemas.openxmlformats.org/presentationml/2006/ole">
            <mc:AlternateContent xmlns:mc="http://schemas.openxmlformats.org/markup-compatibility/2006">
              <mc:Choice xmlns:v="urn:schemas-microsoft-com:vml" Requires="v">
                <p:oleObj name="Equation" r:id="rId3" imgW="1714500" imgH="215900" progId="Equation.3">
                  <p:embed/>
                </p:oleObj>
              </mc:Choice>
              <mc:Fallback>
                <p:oleObj name="Equation" r:id="rId3" imgW="1714500" imgH="215900" progId="Equation.3">
                  <p:embed/>
                  <p:pic>
                    <p:nvPicPr>
                      <p:cNvPr id="0" name=""/>
                      <p:cNvPicPr/>
                      <p:nvPr/>
                    </p:nvPicPr>
                    <p:blipFill>
                      <a:blip r:embed="rId4"/>
                      <a:stretch>
                        <a:fillRect/>
                      </a:stretch>
                    </p:blipFill>
                    <p:spPr>
                      <a:xfrm>
                        <a:off x="2302455" y="3694124"/>
                        <a:ext cx="4002088" cy="503238"/>
                      </a:xfrm>
                      <a:prstGeom prst="rect">
                        <a:avLst/>
                      </a:prstGeom>
                    </p:spPr>
                  </p:pic>
                </p:oleObj>
              </mc:Fallback>
            </mc:AlternateContent>
          </a:graphicData>
        </a:graphic>
      </p:graphicFrame>
      <p:sp>
        <p:nvSpPr>
          <p:cNvPr id="6" name="TextBox 5"/>
          <p:cNvSpPr txBox="1"/>
          <p:nvPr/>
        </p:nvSpPr>
        <p:spPr>
          <a:xfrm>
            <a:off x="1407899" y="1846335"/>
            <a:ext cx="2895600" cy="707886"/>
          </a:xfrm>
          <a:prstGeom prst="rect">
            <a:avLst/>
          </a:prstGeom>
          <a:noFill/>
        </p:spPr>
        <p:txBody>
          <a:bodyPr wrap="square" rtlCol="0">
            <a:spAutoFit/>
          </a:bodyPr>
          <a:lstStyle/>
          <a:p>
            <a:r>
              <a:rPr lang="en-US" sz="2000" dirty="0"/>
              <a:t>likelihood of the data under the model</a:t>
            </a:r>
          </a:p>
        </p:txBody>
      </p:sp>
      <p:cxnSp>
        <p:nvCxnSpPr>
          <p:cNvPr id="7" name="Straight Arrow Connector 6"/>
          <p:cNvCxnSpPr/>
          <p:nvPr/>
        </p:nvCxnSpPr>
        <p:spPr>
          <a:xfrm>
            <a:off x="3084299" y="2643664"/>
            <a:ext cx="1411501" cy="100226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000562" y="1846335"/>
            <a:ext cx="3877985" cy="707886"/>
          </a:xfrm>
          <a:prstGeom prst="rect">
            <a:avLst/>
          </a:prstGeom>
          <a:noFill/>
        </p:spPr>
        <p:txBody>
          <a:bodyPr wrap="none" rtlCol="0">
            <a:spAutoFit/>
          </a:bodyPr>
          <a:lstStyle/>
          <a:p>
            <a:r>
              <a:rPr lang="en-US" sz="2000" dirty="0"/>
              <a:t>probability of different parameters,</a:t>
            </a:r>
          </a:p>
          <a:p>
            <a:r>
              <a:rPr lang="en-US" sz="2000" dirty="0"/>
              <a:t>call the </a:t>
            </a:r>
            <a:r>
              <a:rPr lang="en-US" sz="2000" dirty="0">
                <a:solidFill>
                  <a:srgbClr val="FF6600"/>
                </a:solidFill>
              </a:rPr>
              <a:t>prior</a:t>
            </a:r>
          </a:p>
        </p:txBody>
      </p:sp>
      <p:cxnSp>
        <p:nvCxnSpPr>
          <p:cNvPr id="9" name="Straight Arrow Connector 8"/>
          <p:cNvCxnSpPr/>
          <p:nvPr/>
        </p:nvCxnSpPr>
        <p:spPr>
          <a:xfrm flipH="1">
            <a:off x="6056099" y="2489776"/>
            <a:ext cx="762000" cy="11561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407899" y="4917824"/>
            <a:ext cx="6582650" cy="954107"/>
          </a:xfrm>
          <a:prstGeom prst="rect">
            <a:avLst/>
          </a:prstGeom>
          <a:noFill/>
        </p:spPr>
        <p:txBody>
          <a:bodyPr wrap="square" rtlCol="0">
            <a:spAutoFit/>
          </a:bodyPr>
          <a:lstStyle/>
          <a:p>
            <a:r>
              <a:rPr lang="en-US" sz="2800" dirty="0">
                <a:solidFill>
                  <a:srgbClr val="FF0000"/>
                </a:solidFill>
              </a:rPr>
              <a:t>What does MLE assume for a prior on the model parameters?</a:t>
            </a:r>
          </a:p>
        </p:txBody>
      </p:sp>
    </p:spTree>
    <p:extLst>
      <p:ext uri="{BB962C8B-B14F-4D97-AF65-F5344CB8AC3E}">
        <p14:creationId xmlns:p14="http://schemas.microsoft.com/office/powerpoint/2010/main" val="164903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71A1-C697-B54D-A14F-805E47198CAA}"/>
              </a:ext>
            </a:extLst>
          </p:cNvPr>
          <p:cNvSpPr>
            <a:spLocks noGrp="1"/>
          </p:cNvSpPr>
          <p:nvPr>
            <p:ph type="title"/>
          </p:nvPr>
        </p:nvSpPr>
        <p:spPr/>
        <p:txBody>
          <a:bodyPr/>
          <a:lstStyle/>
          <a:p>
            <a:r>
              <a:rPr lang="en-US" dirty="0"/>
              <a:t>Course feedback</a:t>
            </a:r>
          </a:p>
        </p:txBody>
      </p:sp>
      <p:pic>
        <p:nvPicPr>
          <p:cNvPr id="489474" name="Picture 2" descr="Forms response chart. Question title: Overall, how is the class going?. Number of responses: 14 responses.">
            <a:extLst>
              <a:ext uri="{FF2B5EF4-FFF2-40B4-BE49-F238E27FC236}">
                <a16:creationId xmlns:a16="http://schemas.microsoft.com/office/drawing/2014/main" id="{FDB65F55-4FE7-6355-6BA4-D182ED4D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828800"/>
            <a:ext cx="865640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57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2261947434"/>
              </p:ext>
            </p:extLst>
          </p:nvPr>
        </p:nvGraphicFramePr>
        <p:xfrm>
          <a:off x="2302455" y="3694124"/>
          <a:ext cx="4002088" cy="503238"/>
        </p:xfrm>
        <a:graphic>
          <a:graphicData uri="http://schemas.openxmlformats.org/presentationml/2006/ole">
            <mc:AlternateContent xmlns:mc="http://schemas.openxmlformats.org/markup-compatibility/2006">
              <mc:Choice xmlns:v="urn:schemas-microsoft-com:vml" Requires="v">
                <p:oleObj name="Equation" r:id="rId3" imgW="1714500" imgH="215900" progId="Equation.3">
                  <p:embed/>
                </p:oleObj>
              </mc:Choice>
              <mc:Fallback>
                <p:oleObj name="Equation" r:id="rId3" imgW="1714500" imgH="215900" progId="Equation.3">
                  <p:embed/>
                  <p:pic>
                    <p:nvPicPr>
                      <p:cNvPr id="0" name=""/>
                      <p:cNvPicPr/>
                      <p:nvPr/>
                    </p:nvPicPr>
                    <p:blipFill>
                      <a:blip r:embed="rId4"/>
                      <a:stretch>
                        <a:fillRect/>
                      </a:stretch>
                    </p:blipFill>
                    <p:spPr>
                      <a:xfrm>
                        <a:off x="2302455" y="3694124"/>
                        <a:ext cx="4002088" cy="503238"/>
                      </a:xfrm>
                      <a:prstGeom prst="rect">
                        <a:avLst/>
                      </a:prstGeom>
                    </p:spPr>
                  </p:pic>
                </p:oleObj>
              </mc:Fallback>
            </mc:AlternateContent>
          </a:graphicData>
        </a:graphic>
      </p:graphicFrame>
      <p:sp>
        <p:nvSpPr>
          <p:cNvPr id="6" name="TextBox 5"/>
          <p:cNvSpPr txBox="1"/>
          <p:nvPr/>
        </p:nvSpPr>
        <p:spPr>
          <a:xfrm>
            <a:off x="1407899" y="1846335"/>
            <a:ext cx="2895600" cy="707886"/>
          </a:xfrm>
          <a:prstGeom prst="rect">
            <a:avLst/>
          </a:prstGeom>
          <a:noFill/>
        </p:spPr>
        <p:txBody>
          <a:bodyPr wrap="square" rtlCol="0">
            <a:spAutoFit/>
          </a:bodyPr>
          <a:lstStyle/>
          <a:p>
            <a:r>
              <a:rPr lang="en-US" sz="2000" dirty="0"/>
              <a:t>likelihood of the data under the model</a:t>
            </a:r>
          </a:p>
        </p:txBody>
      </p:sp>
      <p:cxnSp>
        <p:nvCxnSpPr>
          <p:cNvPr id="7" name="Straight Arrow Connector 6"/>
          <p:cNvCxnSpPr/>
          <p:nvPr/>
        </p:nvCxnSpPr>
        <p:spPr>
          <a:xfrm>
            <a:off x="3084299" y="2643664"/>
            <a:ext cx="1411501" cy="100226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000562" y="1846335"/>
            <a:ext cx="3877985" cy="707886"/>
          </a:xfrm>
          <a:prstGeom prst="rect">
            <a:avLst/>
          </a:prstGeom>
          <a:noFill/>
        </p:spPr>
        <p:txBody>
          <a:bodyPr wrap="none" rtlCol="0">
            <a:spAutoFit/>
          </a:bodyPr>
          <a:lstStyle/>
          <a:p>
            <a:r>
              <a:rPr lang="en-US" sz="2000" dirty="0"/>
              <a:t>probability of different parameters,</a:t>
            </a:r>
          </a:p>
          <a:p>
            <a:r>
              <a:rPr lang="en-US" sz="2000" dirty="0"/>
              <a:t>call the </a:t>
            </a:r>
            <a:r>
              <a:rPr lang="en-US" sz="2000" dirty="0">
                <a:solidFill>
                  <a:srgbClr val="FF6600"/>
                </a:solidFill>
              </a:rPr>
              <a:t>prior</a:t>
            </a:r>
          </a:p>
        </p:txBody>
      </p:sp>
      <p:cxnSp>
        <p:nvCxnSpPr>
          <p:cNvPr id="9" name="Straight Arrow Connector 8"/>
          <p:cNvCxnSpPr/>
          <p:nvPr/>
        </p:nvCxnSpPr>
        <p:spPr>
          <a:xfrm flipH="1">
            <a:off x="6056099" y="2489776"/>
            <a:ext cx="762000" cy="11561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23298" y="4917824"/>
            <a:ext cx="8392041" cy="954107"/>
          </a:xfrm>
          <a:prstGeom prst="rect">
            <a:avLst/>
          </a:prstGeom>
          <a:noFill/>
        </p:spPr>
        <p:txBody>
          <a:bodyPr wrap="none" rtlCol="0">
            <a:spAutoFit/>
          </a:bodyPr>
          <a:lstStyle/>
          <a:p>
            <a:pPr marL="457200" indent="-457200">
              <a:buFontTx/>
              <a:buChar char="-"/>
            </a:pPr>
            <a:r>
              <a:rPr lang="en-US" sz="2800" dirty="0">
                <a:solidFill>
                  <a:srgbClr val="0000FF"/>
                </a:solidFill>
              </a:rPr>
              <a:t>Assumes a </a:t>
            </a:r>
            <a:r>
              <a:rPr lang="en-US" sz="2800" dirty="0">
                <a:solidFill>
                  <a:srgbClr val="FF6600"/>
                </a:solidFill>
              </a:rPr>
              <a:t>uniform prior</a:t>
            </a:r>
            <a:r>
              <a:rPr lang="en-US" sz="2800" dirty="0">
                <a:solidFill>
                  <a:srgbClr val="0000FF"/>
                </a:solidFill>
              </a:rPr>
              <a:t>, i.e. all </a:t>
            </a:r>
            <a:r>
              <a:rPr lang="en-US" sz="2800" dirty="0" err="1">
                <a:solidFill>
                  <a:srgbClr val="0000FF"/>
                </a:solidFill>
              </a:rPr>
              <a:t>Θ</a:t>
            </a:r>
            <a:r>
              <a:rPr lang="en-US" sz="2800" dirty="0">
                <a:solidFill>
                  <a:srgbClr val="0000FF"/>
                </a:solidFill>
              </a:rPr>
              <a:t> are equally likely!</a:t>
            </a:r>
          </a:p>
          <a:p>
            <a:pPr marL="457200" indent="-457200">
              <a:buFontTx/>
              <a:buChar char="-"/>
            </a:pPr>
            <a:r>
              <a:rPr lang="en-US" sz="2800" dirty="0">
                <a:solidFill>
                  <a:srgbClr val="0000FF"/>
                </a:solidFill>
              </a:rPr>
              <a:t>Relies solely on the likelihood</a:t>
            </a:r>
          </a:p>
        </p:txBody>
      </p:sp>
    </p:spTree>
    <p:extLst>
      <p:ext uri="{BB962C8B-B14F-4D97-AF65-F5344CB8AC3E}">
        <p14:creationId xmlns:p14="http://schemas.microsoft.com/office/powerpoint/2010/main" val="2247907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approach</a:t>
            </a:r>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1303216449"/>
              </p:ext>
            </p:extLst>
          </p:nvPr>
        </p:nvGraphicFramePr>
        <p:xfrm>
          <a:off x="2057400" y="2057400"/>
          <a:ext cx="4002088" cy="503238"/>
        </p:xfrm>
        <a:graphic>
          <a:graphicData uri="http://schemas.openxmlformats.org/presentationml/2006/ole">
            <mc:AlternateContent xmlns:mc="http://schemas.openxmlformats.org/markup-compatibility/2006">
              <mc:Choice xmlns:v="urn:schemas-microsoft-com:vml" Requires="v">
                <p:oleObj name="Equation" r:id="rId2" imgW="1714500" imgH="215900" progId="Equation.3">
                  <p:embed/>
                </p:oleObj>
              </mc:Choice>
              <mc:Fallback>
                <p:oleObj name="Equation" r:id="rId2" imgW="1714500" imgH="215900" progId="Equation.3">
                  <p:embed/>
                  <p:pic>
                    <p:nvPicPr>
                      <p:cNvPr id="0" name=""/>
                      <p:cNvPicPr/>
                      <p:nvPr/>
                    </p:nvPicPr>
                    <p:blipFill>
                      <a:blip r:embed="rId3"/>
                      <a:stretch>
                        <a:fillRect/>
                      </a:stretch>
                    </p:blipFill>
                    <p:spPr>
                      <a:xfrm>
                        <a:off x="2057400" y="2057400"/>
                        <a:ext cx="4002088" cy="503238"/>
                      </a:xfrm>
                      <a:prstGeom prst="rect">
                        <a:avLst/>
                      </a:prstGeom>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1283663242"/>
              </p:ext>
            </p:extLst>
          </p:nvPr>
        </p:nvGraphicFramePr>
        <p:xfrm>
          <a:off x="304800" y="3733800"/>
          <a:ext cx="3257550" cy="847725"/>
        </p:xfrm>
        <a:graphic>
          <a:graphicData uri="http://schemas.openxmlformats.org/presentationml/2006/ole">
            <mc:AlternateContent xmlns:mc="http://schemas.openxmlformats.org/markup-compatibility/2006">
              <mc:Choice xmlns:v="urn:schemas-microsoft-com:vml" Requires="v">
                <p:oleObj name="Equation" r:id="rId4" imgW="1752600" imgH="457200" progId="Equation.3">
                  <p:embed/>
                </p:oleObj>
              </mc:Choice>
              <mc:Fallback>
                <p:oleObj name="Equation" r:id="rId4" imgW="1752600" imgH="457200" progId="Equation.3">
                  <p:embed/>
                  <p:pic>
                    <p:nvPicPr>
                      <p:cNvPr id="0" name=""/>
                      <p:cNvPicPr>
                        <a:picLocks noChangeAspect="1" noChangeArrowheads="1"/>
                      </p:cNvPicPr>
                      <p:nvPr/>
                    </p:nvPicPr>
                    <p:blipFill>
                      <a:blip r:embed="rId5"/>
                      <a:srcRect/>
                      <a:stretch>
                        <a:fillRect/>
                      </a:stretch>
                    </p:blipFill>
                    <p:spPr bwMode="auto">
                      <a:xfrm>
                        <a:off x="304800" y="3733800"/>
                        <a:ext cx="3257550" cy="847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286000" y="2560638"/>
            <a:ext cx="2209800" cy="11731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600700" y="2560638"/>
            <a:ext cx="190500" cy="11731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756437" y="4071840"/>
            <a:ext cx="3777964" cy="1200329"/>
          </a:xfrm>
          <a:prstGeom prst="rect">
            <a:avLst/>
          </a:prstGeom>
          <a:noFill/>
        </p:spPr>
        <p:txBody>
          <a:bodyPr wrap="square" rtlCol="0">
            <a:spAutoFit/>
          </a:bodyPr>
          <a:lstStyle/>
          <a:p>
            <a:r>
              <a:rPr lang="en-US" dirty="0"/>
              <a:t>We can use any distribution we’d like.</a:t>
            </a:r>
          </a:p>
          <a:p>
            <a:endParaRPr lang="en-US" dirty="0"/>
          </a:p>
          <a:p>
            <a:r>
              <a:rPr lang="en-US" dirty="0"/>
              <a:t>This allows us to impart addition </a:t>
            </a:r>
            <a:r>
              <a:rPr lang="en-US" dirty="0">
                <a:solidFill>
                  <a:srgbClr val="FF6600"/>
                </a:solidFill>
              </a:rPr>
              <a:t>bias</a:t>
            </a:r>
            <a:r>
              <a:rPr lang="en-US" dirty="0"/>
              <a:t> into the model</a:t>
            </a:r>
          </a:p>
        </p:txBody>
      </p:sp>
    </p:spTree>
    <p:extLst>
      <p:ext uri="{BB962C8B-B14F-4D97-AF65-F5344CB8AC3E}">
        <p14:creationId xmlns:p14="http://schemas.microsoft.com/office/powerpoint/2010/main" val="3617184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view on the prior</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3891610073"/>
              </p:ext>
            </p:extLst>
          </p:nvPr>
        </p:nvGraphicFramePr>
        <p:xfrm>
          <a:off x="1295400" y="2560638"/>
          <a:ext cx="5692775" cy="503238"/>
        </p:xfrm>
        <a:graphic>
          <a:graphicData uri="http://schemas.openxmlformats.org/presentationml/2006/ole">
            <mc:AlternateContent xmlns:mc="http://schemas.openxmlformats.org/markup-compatibility/2006">
              <mc:Choice xmlns:v="urn:schemas-microsoft-com:vml" Requires="v">
                <p:oleObj name="Equation" r:id="rId2" imgW="2438400" imgH="215900" progId="Equation.3">
                  <p:embed/>
                </p:oleObj>
              </mc:Choice>
              <mc:Fallback>
                <p:oleObj name="Equation" r:id="rId2" imgW="2438400" imgH="215900" progId="Equation.3">
                  <p:embed/>
                  <p:pic>
                    <p:nvPicPr>
                      <p:cNvPr id="0" name=""/>
                      <p:cNvPicPr/>
                      <p:nvPr/>
                    </p:nvPicPr>
                    <p:blipFill>
                      <a:blip r:embed="rId3"/>
                      <a:stretch>
                        <a:fillRect/>
                      </a:stretch>
                    </p:blipFill>
                    <p:spPr>
                      <a:xfrm>
                        <a:off x="1295400" y="2560638"/>
                        <a:ext cx="5692775" cy="503238"/>
                      </a:xfrm>
                      <a:prstGeom prst="rect">
                        <a:avLst/>
                      </a:prstGeom>
                    </p:spPr>
                  </p:pic>
                </p:oleObj>
              </mc:Fallback>
            </mc:AlternateContent>
          </a:graphicData>
        </a:graphic>
      </p:graphicFrame>
      <p:sp>
        <p:nvSpPr>
          <p:cNvPr id="6" name="TextBox 5"/>
          <p:cNvSpPr txBox="1"/>
          <p:nvPr/>
        </p:nvSpPr>
        <p:spPr>
          <a:xfrm>
            <a:off x="522959" y="1780652"/>
            <a:ext cx="6342301" cy="461665"/>
          </a:xfrm>
          <a:prstGeom prst="rect">
            <a:avLst/>
          </a:prstGeom>
          <a:noFill/>
        </p:spPr>
        <p:txBody>
          <a:bodyPr wrap="none" rtlCol="0">
            <a:spAutoFit/>
          </a:bodyPr>
          <a:lstStyle/>
          <a:p>
            <a:r>
              <a:rPr lang="en-US" sz="2400" dirty="0"/>
              <a:t>Remember, the max is the same if we take the log:</a:t>
            </a:r>
          </a:p>
        </p:txBody>
      </p:sp>
      <p:graphicFrame>
        <p:nvGraphicFramePr>
          <p:cNvPr id="7" name="Object 2"/>
          <p:cNvGraphicFramePr>
            <a:graphicFrameLocks noChangeAspect="1"/>
          </p:cNvGraphicFramePr>
          <p:nvPr>
            <p:extLst>
              <p:ext uri="{D42A27DB-BD31-4B8C-83A1-F6EECF244321}">
                <p14:modId xmlns:p14="http://schemas.microsoft.com/office/powerpoint/2010/main" val="3858942016"/>
              </p:ext>
            </p:extLst>
          </p:nvPr>
        </p:nvGraphicFramePr>
        <p:xfrm>
          <a:off x="646113" y="4051300"/>
          <a:ext cx="3602037" cy="887413"/>
        </p:xfrm>
        <a:graphic>
          <a:graphicData uri="http://schemas.openxmlformats.org/presentationml/2006/ole">
            <mc:AlternateContent xmlns:mc="http://schemas.openxmlformats.org/markup-compatibility/2006">
              <mc:Choice xmlns:v="urn:schemas-microsoft-com:vml" Requires="v">
                <p:oleObj name="Equation" r:id="rId4" imgW="1854200" imgH="457200" progId="Equation.3">
                  <p:embed/>
                </p:oleObj>
              </mc:Choice>
              <mc:Fallback>
                <p:oleObj name="Equation" r:id="rId4" imgW="1854200" imgH="457200" progId="Equation.3">
                  <p:embed/>
                  <p:pic>
                    <p:nvPicPr>
                      <p:cNvPr id="0" name=""/>
                      <p:cNvPicPr>
                        <a:picLocks noChangeAspect="1" noChangeArrowheads="1"/>
                      </p:cNvPicPr>
                      <p:nvPr/>
                    </p:nvPicPr>
                    <p:blipFill>
                      <a:blip r:embed="rId5"/>
                      <a:srcRect/>
                      <a:stretch>
                        <a:fillRect/>
                      </a:stretch>
                    </p:blipFill>
                    <p:spPr bwMode="auto">
                      <a:xfrm>
                        <a:off x="646113" y="4051300"/>
                        <a:ext cx="3602037" cy="887413"/>
                      </a:xfrm>
                      <a:prstGeom prst="rect">
                        <a:avLst/>
                      </a:prstGeom>
                      <a:noFill/>
                    </p:spPr>
                  </p:pic>
                </p:oleObj>
              </mc:Fallback>
            </mc:AlternateContent>
          </a:graphicData>
        </a:graphic>
      </p:graphicFrame>
      <p:cxnSp>
        <p:nvCxnSpPr>
          <p:cNvPr id="8" name="Straight Arrow Connector 7"/>
          <p:cNvCxnSpPr/>
          <p:nvPr/>
        </p:nvCxnSpPr>
        <p:spPr>
          <a:xfrm flipV="1">
            <a:off x="2895600" y="3147220"/>
            <a:ext cx="1278609" cy="815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258528" y="3147220"/>
            <a:ext cx="370872" cy="815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988084" y="4052093"/>
            <a:ext cx="3777964" cy="1200329"/>
          </a:xfrm>
          <a:prstGeom prst="rect">
            <a:avLst/>
          </a:prstGeom>
          <a:noFill/>
        </p:spPr>
        <p:txBody>
          <a:bodyPr wrap="square" rtlCol="0">
            <a:spAutoFit/>
          </a:bodyPr>
          <a:lstStyle/>
          <a:p>
            <a:r>
              <a:rPr lang="en-US" dirty="0"/>
              <a:t>We can use any distribution we’d like.</a:t>
            </a:r>
          </a:p>
          <a:p>
            <a:endParaRPr lang="en-US" dirty="0"/>
          </a:p>
          <a:p>
            <a:r>
              <a:rPr lang="en-US" dirty="0"/>
              <a:t>This allows us to impart addition </a:t>
            </a:r>
            <a:r>
              <a:rPr lang="en-US" dirty="0">
                <a:solidFill>
                  <a:srgbClr val="FF6600"/>
                </a:solidFill>
              </a:rPr>
              <a:t>bias</a:t>
            </a:r>
            <a:r>
              <a:rPr lang="en-US" dirty="0"/>
              <a:t> into the model</a:t>
            </a:r>
          </a:p>
        </p:txBody>
      </p:sp>
      <p:sp>
        <p:nvSpPr>
          <p:cNvPr id="15" name="TextBox 14"/>
          <p:cNvSpPr txBox="1"/>
          <p:nvPr/>
        </p:nvSpPr>
        <p:spPr>
          <a:xfrm>
            <a:off x="1905000" y="5715000"/>
            <a:ext cx="5108765" cy="400110"/>
          </a:xfrm>
          <a:prstGeom prst="rect">
            <a:avLst/>
          </a:prstGeom>
          <a:noFill/>
        </p:spPr>
        <p:txBody>
          <a:bodyPr wrap="none" rtlCol="0">
            <a:spAutoFit/>
          </a:bodyPr>
          <a:lstStyle/>
          <a:p>
            <a:r>
              <a:rPr lang="en-US" sz="2000" dirty="0">
                <a:solidFill>
                  <a:srgbClr val="FF0000"/>
                </a:solidFill>
              </a:rPr>
              <a:t>Does this look like something we’ve seen before?</a:t>
            </a:r>
          </a:p>
        </p:txBody>
      </p:sp>
    </p:spTree>
    <p:extLst>
      <p:ext uri="{BB962C8B-B14F-4D97-AF65-F5344CB8AC3E}">
        <p14:creationId xmlns:p14="http://schemas.microsoft.com/office/powerpoint/2010/main" val="266179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a:t>
            </a:r>
            <a:r>
              <a:rPr lang="en-US" dirty="0" err="1"/>
              <a:t>vs</a:t>
            </a:r>
            <a:r>
              <a:rPr lang="en-US" dirty="0"/>
              <a:t> prior</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3054761647"/>
              </p:ext>
            </p:extLst>
          </p:nvPr>
        </p:nvGraphicFramePr>
        <p:xfrm>
          <a:off x="1295400" y="2362200"/>
          <a:ext cx="5692775" cy="503238"/>
        </p:xfrm>
        <a:graphic>
          <a:graphicData uri="http://schemas.openxmlformats.org/presentationml/2006/ole">
            <mc:AlternateContent xmlns:mc="http://schemas.openxmlformats.org/markup-compatibility/2006">
              <mc:Choice xmlns:v="urn:schemas-microsoft-com:vml" Requires="v">
                <p:oleObj name="Equation" r:id="rId3" imgW="2438400" imgH="215900" progId="Equation.3">
                  <p:embed/>
                </p:oleObj>
              </mc:Choice>
              <mc:Fallback>
                <p:oleObj name="Equation" r:id="rId3" imgW="2438400" imgH="215900" progId="Equation.3">
                  <p:embed/>
                  <p:pic>
                    <p:nvPicPr>
                      <p:cNvPr id="0" name=""/>
                      <p:cNvPicPr/>
                      <p:nvPr/>
                    </p:nvPicPr>
                    <p:blipFill>
                      <a:blip r:embed="rId4"/>
                      <a:stretch>
                        <a:fillRect/>
                      </a:stretch>
                    </p:blipFill>
                    <p:spPr>
                      <a:xfrm>
                        <a:off x="1295400" y="2362200"/>
                        <a:ext cx="5692775" cy="50323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22127561"/>
              </p:ext>
            </p:extLst>
          </p:nvPr>
        </p:nvGraphicFramePr>
        <p:xfrm>
          <a:off x="1600200" y="4800600"/>
          <a:ext cx="4995862" cy="930275"/>
        </p:xfrm>
        <a:graphic>
          <a:graphicData uri="http://schemas.openxmlformats.org/presentationml/2006/ole">
            <mc:AlternateContent xmlns:mc="http://schemas.openxmlformats.org/markup-compatibility/2006">
              <mc:Choice xmlns:v="urn:schemas-microsoft-com:vml" Requires="v">
                <p:oleObj name="Equation" r:id="rId5" imgW="2451100" imgH="457200" progId="Equation.3">
                  <p:embed/>
                </p:oleObj>
              </mc:Choice>
              <mc:Fallback>
                <p:oleObj name="Equation" r:id="rId5" imgW="2451100" imgH="457200" progId="Equation.3">
                  <p:embed/>
                  <p:pic>
                    <p:nvPicPr>
                      <p:cNvPr id="0" name=""/>
                      <p:cNvPicPr/>
                      <p:nvPr/>
                    </p:nvPicPr>
                    <p:blipFill>
                      <a:blip r:embed="rId6"/>
                      <a:stretch>
                        <a:fillRect/>
                      </a:stretch>
                    </p:blipFill>
                    <p:spPr>
                      <a:xfrm>
                        <a:off x="1600200" y="4800600"/>
                        <a:ext cx="4995862" cy="930275"/>
                      </a:xfrm>
                      <a:prstGeom prst="rect">
                        <a:avLst/>
                      </a:prstGeom>
                    </p:spPr>
                  </p:pic>
                </p:oleObj>
              </mc:Fallback>
            </mc:AlternateContent>
          </a:graphicData>
        </a:graphic>
      </p:graphicFrame>
      <p:sp>
        <p:nvSpPr>
          <p:cNvPr id="4" name="TextBox 3"/>
          <p:cNvSpPr txBox="1"/>
          <p:nvPr/>
        </p:nvSpPr>
        <p:spPr>
          <a:xfrm>
            <a:off x="1524000" y="4038600"/>
            <a:ext cx="3351724" cy="400110"/>
          </a:xfrm>
          <a:prstGeom prst="rect">
            <a:avLst/>
          </a:prstGeom>
          <a:noFill/>
        </p:spPr>
        <p:txBody>
          <a:bodyPr wrap="none" rtlCol="0">
            <a:spAutoFit/>
          </a:bodyPr>
          <a:lstStyle/>
          <a:p>
            <a:r>
              <a:rPr lang="en-US" sz="2000" dirty="0">
                <a:solidFill>
                  <a:srgbClr val="0000FF"/>
                </a:solidFill>
              </a:rPr>
              <a:t>loss function based on the data</a:t>
            </a:r>
          </a:p>
        </p:txBody>
      </p:sp>
      <p:sp>
        <p:nvSpPr>
          <p:cNvPr id="13" name="TextBox 12"/>
          <p:cNvSpPr txBox="1"/>
          <p:nvPr/>
        </p:nvSpPr>
        <p:spPr>
          <a:xfrm>
            <a:off x="1600200" y="3505200"/>
            <a:ext cx="3121292" cy="400110"/>
          </a:xfrm>
          <a:prstGeom prst="rect">
            <a:avLst/>
          </a:prstGeom>
          <a:noFill/>
        </p:spPr>
        <p:txBody>
          <a:bodyPr wrap="none" rtlCol="0">
            <a:spAutoFit/>
          </a:bodyPr>
          <a:lstStyle/>
          <a:p>
            <a:r>
              <a:rPr lang="en-US" sz="2000" dirty="0">
                <a:solidFill>
                  <a:srgbClr val="0000FF"/>
                </a:solidFill>
              </a:rPr>
              <a:t>likelihood based on the data</a:t>
            </a:r>
          </a:p>
        </p:txBody>
      </p:sp>
      <p:sp>
        <p:nvSpPr>
          <p:cNvPr id="16" name="TextBox 15"/>
          <p:cNvSpPr txBox="1"/>
          <p:nvPr/>
        </p:nvSpPr>
        <p:spPr>
          <a:xfrm>
            <a:off x="5568556" y="4038600"/>
            <a:ext cx="1317538" cy="400110"/>
          </a:xfrm>
          <a:prstGeom prst="rect">
            <a:avLst/>
          </a:prstGeom>
          <a:noFill/>
        </p:spPr>
        <p:txBody>
          <a:bodyPr wrap="none" rtlCol="0">
            <a:spAutoFit/>
          </a:bodyPr>
          <a:lstStyle/>
          <a:p>
            <a:r>
              <a:rPr lang="en-US" sz="2000" dirty="0" err="1">
                <a:solidFill>
                  <a:srgbClr val="0000FF"/>
                </a:solidFill>
              </a:rPr>
              <a:t>regularizer</a:t>
            </a:r>
            <a:endParaRPr lang="en-US" sz="2000" dirty="0">
              <a:solidFill>
                <a:srgbClr val="0000FF"/>
              </a:solidFill>
            </a:endParaRPr>
          </a:p>
        </p:txBody>
      </p:sp>
      <p:sp>
        <p:nvSpPr>
          <p:cNvPr id="17" name="TextBox 16"/>
          <p:cNvSpPr txBox="1"/>
          <p:nvPr/>
        </p:nvSpPr>
        <p:spPr>
          <a:xfrm>
            <a:off x="5914590" y="3505200"/>
            <a:ext cx="681472" cy="400110"/>
          </a:xfrm>
          <a:prstGeom prst="rect">
            <a:avLst/>
          </a:prstGeom>
          <a:noFill/>
        </p:spPr>
        <p:txBody>
          <a:bodyPr wrap="none" rtlCol="0">
            <a:spAutoFit/>
          </a:bodyPr>
          <a:lstStyle/>
          <a:p>
            <a:r>
              <a:rPr lang="en-US" sz="2000" dirty="0">
                <a:solidFill>
                  <a:srgbClr val="0000FF"/>
                </a:solidFill>
              </a:rPr>
              <a:t>prior</a:t>
            </a:r>
          </a:p>
        </p:txBody>
      </p:sp>
      <p:cxnSp>
        <p:nvCxnSpPr>
          <p:cNvPr id="12" name="Straight Arrow Connector 11"/>
          <p:cNvCxnSpPr>
            <a:endCxn id="5" idx="2"/>
          </p:cNvCxnSpPr>
          <p:nvPr/>
        </p:nvCxnSpPr>
        <p:spPr>
          <a:xfrm flipV="1">
            <a:off x="3276600" y="2865438"/>
            <a:ext cx="865187" cy="6397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124200" y="4545072"/>
            <a:ext cx="533400" cy="4079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6019800" y="2865438"/>
            <a:ext cx="143668" cy="6150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5791200" y="4483227"/>
            <a:ext cx="327498" cy="4697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Right Brace 24"/>
          <p:cNvSpPr/>
          <p:nvPr/>
        </p:nvSpPr>
        <p:spPr>
          <a:xfrm>
            <a:off x="6886094" y="3505200"/>
            <a:ext cx="276706" cy="93351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823389" y="3714690"/>
            <a:ext cx="395811" cy="400110"/>
          </a:xfrm>
          <a:prstGeom prst="rect">
            <a:avLst/>
          </a:prstGeom>
          <a:noFill/>
        </p:spPr>
        <p:txBody>
          <a:bodyPr wrap="none" rtlCol="0">
            <a:spAutoFit/>
          </a:bodyPr>
          <a:lstStyle/>
          <a:p>
            <a:r>
              <a:rPr lang="en-US" sz="2000" dirty="0">
                <a:solidFill>
                  <a:srgbClr val="FF6600"/>
                </a:solidFill>
              </a:rPr>
              <a:t>fit </a:t>
            </a:r>
          </a:p>
        </p:txBody>
      </p:sp>
      <p:sp>
        <p:nvSpPr>
          <p:cNvPr id="28" name="Right Brace 27"/>
          <p:cNvSpPr/>
          <p:nvPr/>
        </p:nvSpPr>
        <p:spPr>
          <a:xfrm flipH="1">
            <a:off x="1295400" y="3505200"/>
            <a:ext cx="276706" cy="93351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7315200" y="3705255"/>
            <a:ext cx="1305390" cy="400110"/>
          </a:xfrm>
          <a:prstGeom prst="rect">
            <a:avLst/>
          </a:prstGeom>
          <a:noFill/>
        </p:spPr>
        <p:txBody>
          <a:bodyPr wrap="none" rtlCol="0">
            <a:spAutoFit/>
          </a:bodyPr>
          <a:lstStyle/>
          <a:p>
            <a:r>
              <a:rPr lang="en-US" sz="2000" dirty="0">
                <a:solidFill>
                  <a:srgbClr val="FF6600"/>
                </a:solidFill>
              </a:rPr>
              <a:t>model bias</a:t>
            </a:r>
          </a:p>
        </p:txBody>
      </p:sp>
    </p:spTree>
    <p:extLst>
      <p:ext uri="{BB962C8B-B14F-4D97-AF65-F5344CB8AC3E}">
        <p14:creationId xmlns:p14="http://schemas.microsoft.com/office/powerpoint/2010/main" val="1026975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for NB</a:t>
            </a:r>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2609469707"/>
              </p:ext>
            </p:extLst>
          </p:nvPr>
        </p:nvGraphicFramePr>
        <p:xfrm>
          <a:off x="2057400" y="1660249"/>
          <a:ext cx="4495800" cy="397426"/>
        </p:xfrm>
        <a:graphic>
          <a:graphicData uri="http://schemas.openxmlformats.org/presentationml/2006/ole">
            <mc:AlternateContent xmlns:mc="http://schemas.openxmlformats.org/markup-compatibility/2006">
              <mc:Choice xmlns:v="urn:schemas-microsoft-com:vml" Requires="v">
                <p:oleObj name="Equation" r:id="rId3" imgW="2438400" imgH="215900" progId="Equation.3">
                  <p:embed/>
                </p:oleObj>
              </mc:Choice>
              <mc:Fallback>
                <p:oleObj name="Equation" r:id="rId3" imgW="2438400" imgH="215900" progId="Equation.3">
                  <p:embed/>
                  <p:pic>
                    <p:nvPicPr>
                      <p:cNvPr id="0" name=""/>
                      <p:cNvPicPr/>
                      <p:nvPr/>
                    </p:nvPicPr>
                    <p:blipFill>
                      <a:blip r:embed="rId4"/>
                      <a:stretch>
                        <a:fillRect/>
                      </a:stretch>
                    </p:blipFill>
                    <p:spPr>
                      <a:xfrm>
                        <a:off x="2057400" y="1660249"/>
                        <a:ext cx="4495800" cy="397426"/>
                      </a:xfrm>
                      <a:prstGeom prst="rect">
                        <a:avLst/>
                      </a:prstGeom>
                    </p:spPr>
                  </p:pic>
                </p:oleObj>
              </mc:Fallback>
            </mc:AlternateContent>
          </a:graphicData>
        </a:graphic>
      </p:graphicFrame>
      <p:sp>
        <p:nvSpPr>
          <p:cNvPr id="5" name="TextBox 4"/>
          <p:cNvSpPr txBox="1"/>
          <p:nvPr/>
        </p:nvSpPr>
        <p:spPr>
          <a:xfrm>
            <a:off x="990600" y="2319412"/>
            <a:ext cx="1415772" cy="369332"/>
          </a:xfrm>
          <a:prstGeom prst="rect">
            <a:avLst/>
          </a:prstGeom>
          <a:noFill/>
        </p:spPr>
        <p:txBody>
          <a:bodyPr wrap="none" rtlCol="0">
            <a:spAutoFit/>
          </a:bodyPr>
          <a:lstStyle/>
          <a:p>
            <a:r>
              <a:rPr lang="en-US" dirty="0"/>
              <a:t>Uniform prior</a:t>
            </a:r>
          </a:p>
        </p:txBody>
      </p:sp>
      <p:sp>
        <p:nvSpPr>
          <p:cNvPr id="6" name="TextBox 5"/>
          <p:cNvSpPr txBox="1"/>
          <p:nvPr/>
        </p:nvSpPr>
        <p:spPr>
          <a:xfrm>
            <a:off x="5832490" y="2347786"/>
            <a:ext cx="1441420" cy="369332"/>
          </a:xfrm>
          <a:prstGeom prst="rect">
            <a:avLst/>
          </a:prstGeom>
          <a:noFill/>
        </p:spPr>
        <p:txBody>
          <a:bodyPr wrap="none" rtlCol="0">
            <a:spAutoFit/>
          </a:bodyPr>
          <a:lstStyle/>
          <a:p>
            <a:r>
              <a:rPr lang="en-US" dirty="0" err="1"/>
              <a:t>Dirichlet</a:t>
            </a:r>
            <a:r>
              <a:rPr lang="en-US" dirty="0"/>
              <a:t> prior</a:t>
            </a:r>
          </a:p>
        </p:txBody>
      </p:sp>
      <p:graphicFrame>
        <p:nvGraphicFramePr>
          <p:cNvPr id="10" name="Object 2"/>
          <p:cNvGraphicFramePr>
            <a:graphicFrameLocks noChangeAspect="1"/>
          </p:cNvGraphicFramePr>
          <p:nvPr>
            <p:extLst>
              <p:ext uri="{D42A27DB-BD31-4B8C-83A1-F6EECF244321}">
                <p14:modId xmlns:p14="http://schemas.microsoft.com/office/powerpoint/2010/main" val="820307848"/>
              </p:ext>
            </p:extLst>
          </p:nvPr>
        </p:nvGraphicFramePr>
        <p:xfrm>
          <a:off x="533400" y="5620794"/>
          <a:ext cx="2489200" cy="780006"/>
        </p:xfrm>
        <a:graphic>
          <a:graphicData uri="http://schemas.openxmlformats.org/presentationml/2006/ole">
            <mc:AlternateContent xmlns:mc="http://schemas.openxmlformats.org/markup-compatibility/2006">
              <mc:Choice xmlns:v="urn:schemas-microsoft-com:vml" Requires="v">
                <p:oleObj name="Equation" r:id="rId5" imgW="1371600" imgH="431800" progId="Equation.3">
                  <p:embed/>
                </p:oleObj>
              </mc:Choice>
              <mc:Fallback>
                <p:oleObj name="Equation" r:id="rId5" imgW="1371600" imgH="431800" progId="Equation.3">
                  <p:embed/>
                  <p:pic>
                    <p:nvPicPr>
                      <p:cNvPr id="0" name=""/>
                      <p:cNvPicPr>
                        <a:picLocks noChangeAspect="1" noChangeArrowheads="1"/>
                      </p:cNvPicPr>
                      <p:nvPr/>
                    </p:nvPicPr>
                    <p:blipFill>
                      <a:blip r:embed="rId6"/>
                      <a:srcRect/>
                      <a:stretch>
                        <a:fillRect/>
                      </a:stretch>
                    </p:blipFill>
                    <p:spPr bwMode="auto">
                      <a:xfrm>
                        <a:off x="533400" y="5620794"/>
                        <a:ext cx="2489200" cy="780006"/>
                      </a:xfrm>
                      <a:prstGeom prst="rect">
                        <a:avLst/>
                      </a:prstGeom>
                      <a:noFill/>
                    </p:spPr>
                  </p:pic>
                </p:oleObj>
              </mc:Fallback>
            </mc:AlternateContent>
          </a:graphicData>
        </a:graphic>
      </p:graphicFrame>
      <p:cxnSp>
        <p:nvCxnSpPr>
          <p:cNvPr id="12" name="Straight Connector 11"/>
          <p:cNvCxnSpPr/>
          <p:nvPr/>
        </p:nvCxnSpPr>
        <p:spPr>
          <a:xfrm>
            <a:off x="3352800" y="2209800"/>
            <a:ext cx="0" cy="441960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7"/>
          <a:stretch>
            <a:fillRect/>
          </a:stretch>
        </p:blipFill>
        <p:spPr>
          <a:xfrm>
            <a:off x="5638800" y="3057835"/>
            <a:ext cx="1558910" cy="1313938"/>
          </a:xfrm>
          <a:prstGeom prst="rect">
            <a:avLst/>
          </a:prstGeom>
        </p:spPr>
      </p:pic>
      <p:pic>
        <p:nvPicPr>
          <p:cNvPr id="14" name="Picture 13"/>
          <p:cNvPicPr>
            <a:picLocks noChangeAspect="1"/>
          </p:cNvPicPr>
          <p:nvPr/>
        </p:nvPicPr>
        <p:blipFill>
          <a:blip r:embed="rId8"/>
          <a:stretch>
            <a:fillRect/>
          </a:stretch>
        </p:blipFill>
        <p:spPr>
          <a:xfrm>
            <a:off x="7279747" y="3057835"/>
            <a:ext cx="1582698" cy="1313938"/>
          </a:xfrm>
          <a:prstGeom prst="rect">
            <a:avLst/>
          </a:prstGeom>
        </p:spPr>
      </p:pic>
      <p:pic>
        <p:nvPicPr>
          <p:cNvPr id="15" name="Picture 14"/>
          <p:cNvPicPr>
            <a:picLocks noChangeAspect="1"/>
          </p:cNvPicPr>
          <p:nvPr/>
        </p:nvPicPr>
        <p:blipFill>
          <a:blip r:embed="rId9"/>
          <a:stretch>
            <a:fillRect/>
          </a:stretch>
        </p:blipFill>
        <p:spPr>
          <a:xfrm>
            <a:off x="3733800" y="3057836"/>
            <a:ext cx="1548569" cy="1313938"/>
          </a:xfrm>
          <a:prstGeom prst="rect">
            <a:avLst/>
          </a:prstGeom>
        </p:spPr>
      </p:pic>
      <p:sp>
        <p:nvSpPr>
          <p:cNvPr id="16" name="TextBox 15"/>
          <p:cNvSpPr txBox="1"/>
          <p:nvPr/>
        </p:nvSpPr>
        <p:spPr>
          <a:xfrm>
            <a:off x="4075436" y="4520819"/>
            <a:ext cx="760507" cy="369332"/>
          </a:xfrm>
          <a:prstGeom prst="rect">
            <a:avLst/>
          </a:prstGeom>
          <a:noFill/>
        </p:spPr>
        <p:txBody>
          <a:bodyPr wrap="none" rtlCol="0">
            <a:spAutoFit/>
          </a:bodyPr>
          <a:lstStyle/>
          <a:p>
            <a:r>
              <a:rPr lang="en-US" dirty="0" err="1"/>
              <a:t>λ</a:t>
            </a:r>
            <a:r>
              <a:rPr lang="en-US" dirty="0"/>
              <a:t>= 0</a:t>
            </a:r>
          </a:p>
        </p:txBody>
      </p:sp>
      <p:cxnSp>
        <p:nvCxnSpPr>
          <p:cNvPr id="18" name="Straight Arrow Connector 17"/>
          <p:cNvCxnSpPr/>
          <p:nvPr/>
        </p:nvCxnSpPr>
        <p:spPr>
          <a:xfrm>
            <a:off x="4835943" y="4736068"/>
            <a:ext cx="3774657" cy="0"/>
          </a:xfrm>
          <a:prstGeom prst="straightConnector1">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029200" y="4659868"/>
            <a:ext cx="1100782" cy="369332"/>
          </a:xfrm>
          <a:prstGeom prst="rect">
            <a:avLst/>
          </a:prstGeom>
          <a:noFill/>
        </p:spPr>
        <p:txBody>
          <a:bodyPr wrap="none" rtlCol="0">
            <a:spAutoFit/>
          </a:bodyPr>
          <a:lstStyle/>
          <a:p>
            <a:r>
              <a:rPr lang="en-US" dirty="0">
                <a:solidFill>
                  <a:srgbClr val="FF6600"/>
                </a:solidFill>
              </a:rPr>
              <a:t>increasing</a:t>
            </a:r>
          </a:p>
        </p:txBody>
      </p:sp>
      <p:pic>
        <p:nvPicPr>
          <p:cNvPr id="21" name="Picture 20"/>
          <p:cNvPicPr>
            <a:picLocks noChangeAspect="1"/>
          </p:cNvPicPr>
          <p:nvPr/>
        </p:nvPicPr>
        <p:blipFill>
          <a:blip r:embed="rId9"/>
          <a:stretch>
            <a:fillRect/>
          </a:stretch>
        </p:blipFill>
        <p:spPr>
          <a:xfrm>
            <a:off x="1076593" y="3029462"/>
            <a:ext cx="1548569" cy="1313938"/>
          </a:xfrm>
          <a:prstGeom prst="rect">
            <a:avLst/>
          </a:prstGeom>
        </p:spPr>
      </p:pic>
      <p:graphicFrame>
        <p:nvGraphicFramePr>
          <p:cNvPr id="17" name="Object 2"/>
          <p:cNvGraphicFramePr>
            <a:graphicFrameLocks noChangeAspect="1"/>
          </p:cNvGraphicFramePr>
          <p:nvPr>
            <p:extLst>
              <p:ext uri="{D42A27DB-BD31-4B8C-83A1-F6EECF244321}">
                <p14:modId xmlns:p14="http://schemas.microsoft.com/office/powerpoint/2010/main" val="3346002718"/>
              </p:ext>
            </p:extLst>
          </p:nvPr>
        </p:nvGraphicFramePr>
        <p:xfrm>
          <a:off x="3513138" y="5573898"/>
          <a:ext cx="5554662" cy="779462"/>
        </p:xfrm>
        <a:graphic>
          <a:graphicData uri="http://schemas.openxmlformats.org/presentationml/2006/ole">
            <mc:AlternateContent xmlns:mc="http://schemas.openxmlformats.org/markup-compatibility/2006">
              <mc:Choice xmlns:v="urn:schemas-microsoft-com:vml" Requires="v">
                <p:oleObj name="Equation" r:id="rId10" imgW="3060700" imgH="431800" progId="Equation.3">
                  <p:embed/>
                </p:oleObj>
              </mc:Choice>
              <mc:Fallback>
                <p:oleObj name="Equation" r:id="rId10" imgW="3060700" imgH="431800" progId="Equation.3">
                  <p:embed/>
                  <p:pic>
                    <p:nvPicPr>
                      <p:cNvPr id="0" name=""/>
                      <p:cNvPicPr>
                        <a:picLocks noChangeAspect="1" noChangeArrowheads="1"/>
                      </p:cNvPicPr>
                      <p:nvPr/>
                    </p:nvPicPr>
                    <p:blipFill>
                      <a:blip r:embed="rId11"/>
                      <a:srcRect/>
                      <a:stretch>
                        <a:fillRect/>
                      </a:stretch>
                    </p:blipFill>
                    <p:spPr bwMode="auto">
                      <a:xfrm>
                        <a:off x="3513138" y="5573898"/>
                        <a:ext cx="5554662" cy="779462"/>
                      </a:xfrm>
                      <a:prstGeom prst="rect">
                        <a:avLst/>
                      </a:prstGeom>
                      <a:noFill/>
                    </p:spPr>
                  </p:pic>
                </p:oleObj>
              </mc:Fallback>
            </mc:AlternateContent>
          </a:graphicData>
        </a:graphic>
      </p:graphicFrame>
    </p:spTree>
    <p:extLst>
      <p:ext uri="{BB962C8B-B14F-4D97-AF65-F5344CB8AC3E}">
        <p14:creationId xmlns:p14="http://schemas.microsoft.com/office/powerpoint/2010/main" val="190254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another view</a:t>
            </a:r>
          </a:p>
        </p:txBody>
      </p:sp>
      <p:graphicFrame>
        <p:nvGraphicFramePr>
          <p:cNvPr id="5" name="Object 4"/>
          <p:cNvGraphicFramePr>
            <a:graphicFrameLocks noChangeAspect="1"/>
          </p:cNvGraphicFramePr>
          <p:nvPr>
            <p:extLst>
              <p:ext uri="{D42A27DB-BD31-4B8C-83A1-F6EECF244321}">
                <p14:modId xmlns:p14="http://schemas.microsoft.com/office/powerpoint/2010/main" val="1892051056"/>
              </p:ext>
            </p:extLst>
          </p:nvPr>
        </p:nvGraphicFramePr>
        <p:xfrm>
          <a:off x="2133600" y="2014855"/>
          <a:ext cx="4049713" cy="922338"/>
        </p:xfrm>
        <a:graphic>
          <a:graphicData uri="http://schemas.openxmlformats.org/presentationml/2006/ole">
            <mc:AlternateContent xmlns:mc="http://schemas.openxmlformats.org/markup-compatibility/2006">
              <mc:Choice xmlns:v="urn:schemas-microsoft-com:vml" Requires="v">
                <p:oleObj name="Equation" r:id="rId3" imgW="2120900" imgH="482600" progId="Equation.3">
                  <p:embed/>
                </p:oleObj>
              </mc:Choice>
              <mc:Fallback>
                <p:oleObj name="Equation" r:id="rId3" imgW="2120900" imgH="482600" progId="Equation.3">
                  <p:embed/>
                  <p:pic>
                    <p:nvPicPr>
                      <p:cNvPr id="0" name=""/>
                      <p:cNvPicPr/>
                      <p:nvPr/>
                    </p:nvPicPr>
                    <p:blipFill>
                      <a:blip r:embed="rId4"/>
                      <a:stretch>
                        <a:fillRect/>
                      </a:stretch>
                    </p:blipFill>
                    <p:spPr>
                      <a:xfrm>
                        <a:off x="2133600" y="2014855"/>
                        <a:ext cx="4049713" cy="922338"/>
                      </a:xfrm>
                      <a:prstGeom prst="rect">
                        <a:avLst/>
                      </a:prstGeom>
                    </p:spPr>
                  </p:pic>
                </p:oleObj>
              </mc:Fallback>
            </mc:AlternateContent>
          </a:graphicData>
        </a:graphic>
      </p:graphicFrame>
      <p:sp>
        <p:nvSpPr>
          <p:cNvPr id="7" name="TextBox 6"/>
          <p:cNvSpPr txBox="1"/>
          <p:nvPr/>
        </p:nvSpPr>
        <p:spPr>
          <a:xfrm>
            <a:off x="1443250" y="4731603"/>
            <a:ext cx="6710150" cy="830997"/>
          </a:xfrm>
          <a:prstGeom prst="rect">
            <a:avLst/>
          </a:prstGeom>
          <a:noFill/>
        </p:spPr>
        <p:txBody>
          <a:bodyPr wrap="square" rtlCol="0">
            <a:spAutoFit/>
          </a:bodyPr>
          <a:lstStyle/>
          <a:p>
            <a:r>
              <a:rPr lang="en-US" sz="2400" dirty="0">
                <a:solidFill>
                  <a:srgbClr val="FF0000"/>
                </a:solidFill>
              </a:rPr>
              <a:t>What happens to our likelihood if, for one of the labels, we never saw a particular feature?</a:t>
            </a:r>
          </a:p>
        </p:txBody>
      </p:sp>
      <p:graphicFrame>
        <p:nvGraphicFramePr>
          <p:cNvPr id="8" name="Object 2"/>
          <p:cNvGraphicFramePr>
            <a:graphicFrameLocks noChangeAspect="1"/>
          </p:cNvGraphicFramePr>
          <p:nvPr>
            <p:extLst>
              <p:ext uri="{D42A27DB-BD31-4B8C-83A1-F6EECF244321}">
                <p14:modId xmlns:p14="http://schemas.microsoft.com/office/powerpoint/2010/main" val="639500930"/>
              </p:ext>
            </p:extLst>
          </p:nvPr>
        </p:nvGraphicFramePr>
        <p:xfrm>
          <a:off x="3022600" y="3352800"/>
          <a:ext cx="2489200" cy="780006"/>
        </p:xfrm>
        <a:graphic>
          <a:graphicData uri="http://schemas.openxmlformats.org/presentationml/2006/ole">
            <mc:AlternateContent xmlns:mc="http://schemas.openxmlformats.org/markup-compatibility/2006">
              <mc:Choice xmlns:v="urn:schemas-microsoft-com:vml" Requires="v">
                <p:oleObj name="Equation" r:id="rId5" imgW="1371600" imgH="431800" progId="Equation.3">
                  <p:embed/>
                </p:oleObj>
              </mc:Choice>
              <mc:Fallback>
                <p:oleObj name="Equation" r:id="rId5" imgW="1371600" imgH="431800" progId="Equation.3">
                  <p:embed/>
                  <p:pic>
                    <p:nvPicPr>
                      <p:cNvPr id="0" name=""/>
                      <p:cNvPicPr>
                        <a:picLocks noChangeAspect="1" noChangeArrowheads="1"/>
                      </p:cNvPicPr>
                      <p:nvPr/>
                    </p:nvPicPr>
                    <p:blipFill>
                      <a:blip r:embed="rId6"/>
                      <a:srcRect/>
                      <a:stretch>
                        <a:fillRect/>
                      </a:stretch>
                    </p:blipFill>
                    <p:spPr bwMode="auto">
                      <a:xfrm>
                        <a:off x="3022600" y="3352800"/>
                        <a:ext cx="2489200" cy="780006"/>
                      </a:xfrm>
                      <a:prstGeom prst="rect">
                        <a:avLst/>
                      </a:prstGeom>
                      <a:noFill/>
                    </p:spPr>
                  </p:pic>
                </p:oleObj>
              </mc:Fallback>
            </mc:AlternateContent>
          </a:graphicData>
        </a:graphic>
      </p:graphicFrame>
      <p:sp>
        <p:nvSpPr>
          <p:cNvPr id="9" name="TextBox 8"/>
          <p:cNvSpPr txBox="1"/>
          <p:nvPr/>
        </p:nvSpPr>
        <p:spPr>
          <a:xfrm>
            <a:off x="2000539" y="3500735"/>
            <a:ext cx="742661" cy="461665"/>
          </a:xfrm>
          <a:prstGeom prst="rect">
            <a:avLst/>
          </a:prstGeom>
          <a:noFill/>
        </p:spPr>
        <p:txBody>
          <a:bodyPr wrap="none" rtlCol="0">
            <a:spAutoFit/>
          </a:bodyPr>
          <a:lstStyle/>
          <a:p>
            <a:r>
              <a:rPr lang="en-US" sz="2400" dirty="0"/>
              <a:t>MLE:</a:t>
            </a:r>
          </a:p>
        </p:txBody>
      </p:sp>
      <p:sp>
        <p:nvSpPr>
          <p:cNvPr id="10" name="TextBox 9"/>
          <p:cNvSpPr txBox="1"/>
          <p:nvPr/>
        </p:nvSpPr>
        <p:spPr>
          <a:xfrm>
            <a:off x="3352800" y="5927205"/>
            <a:ext cx="1476636" cy="461665"/>
          </a:xfrm>
          <a:prstGeom prst="rect">
            <a:avLst/>
          </a:prstGeom>
          <a:noFill/>
        </p:spPr>
        <p:txBody>
          <a:bodyPr wrap="none" rtlCol="0">
            <a:spAutoFit/>
          </a:bodyPr>
          <a:lstStyle/>
          <a:p>
            <a:r>
              <a:rPr lang="en-US" sz="2400" dirty="0">
                <a:solidFill>
                  <a:srgbClr val="0000FF"/>
                </a:solidFill>
              </a:rPr>
              <a:t>Goes to 0!</a:t>
            </a:r>
          </a:p>
        </p:txBody>
      </p:sp>
    </p:spTree>
    <p:extLst>
      <p:ext uri="{BB962C8B-B14F-4D97-AF65-F5344CB8AC3E}">
        <p14:creationId xmlns:p14="http://schemas.microsoft.com/office/powerpoint/2010/main" val="16493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another view</a:t>
            </a:r>
          </a:p>
        </p:txBody>
      </p:sp>
      <p:graphicFrame>
        <p:nvGraphicFramePr>
          <p:cNvPr id="8" name="Object 2"/>
          <p:cNvGraphicFramePr>
            <a:graphicFrameLocks noChangeAspect="1"/>
          </p:cNvGraphicFramePr>
          <p:nvPr>
            <p:extLst>
              <p:ext uri="{D42A27DB-BD31-4B8C-83A1-F6EECF244321}">
                <p14:modId xmlns:p14="http://schemas.microsoft.com/office/powerpoint/2010/main" val="2142469332"/>
              </p:ext>
            </p:extLst>
          </p:nvPr>
        </p:nvGraphicFramePr>
        <p:xfrm>
          <a:off x="1604963" y="4468813"/>
          <a:ext cx="5554662" cy="779462"/>
        </p:xfrm>
        <a:graphic>
          <a:graphicData uri="http://schemas.openxmlformats.org/presentationml/2006/ole">
            <mc:AlternateContent xmlns:mc="http://schemas.openxmlformats.org/markup-compatibility/2006">
              <mc:Choice xmlns:v="urn:schemas-microsoft-com:vml" Requires="v">
                <p:oleObj name="Equation" r:id="rId2" imgW="3060700" imgH="431800" progId="Equation.3">
                  <p:embed/>
                </p:oleObj>
              </mc:Choice>
              <mc:Fallback>
                <p:oleObj name="Equation" r:id="rId2" imgW="3060700" imgH="431800" progId="Equation.3">
                  <p:embed/>
                  <p:pic>
                    <p:nvPicPr>
                      <p:cNvPr id="0" name=""/>
                      <p:cNvPicPr>
                        <a:picLocks noChangeAspect="1" noChangeArrowheads="1"/>
                      </p:cNvPicPr>
                      <p:nvPr/>
                    </p:nvPicPr>
                    <p:blipFill>
                      <a:blip r:embed="rId3"/>
                      <a:srcRect/>
                      <a:stretch>
                        <a:fillRect/>
                      </a:stretch>
                    </p:blipFill>
                    <p:spPr bwMode="auto">
                      <a:xfrm>
                        <a:off x="1604963" y="4468813"/>
                        <a:ext cx="5554662" cy="779462"/>
                      </a:xfrm>
                      <a:prstGeom prst="rect">
                        <a:avLst/>
                      </a:prstGeom>
                      <a:noFill/>
                    </p:spPr>
                  </p:pic>
                </p:oleObj>
              </mc:Fallback>
            </mc:AlternateContent>
          </a:graphicData>
        </a:graphic>
      </p:graphicFrame>
      <p:graphicFrame>
        <p:nvGraphicFramePr>
          <p:cNvPr id="16" name="Object 2"/>
          <p:cNvGraphicFramePr>
            <a:graphicFrameLocks noChangeAspect="1"/>
          </p:cNvGraphicFramePr>
          <p:nvPr>
            <p:extLst>
              <p:ext uri="{D42A27DB-BD31-4B8C-83A1-F6EECF244321}">
                <p14:modId xmlns:p14="http://schemas.microsoft.com/office/powerpoint/2010/main" val="4160745492"/>
              </p:ext>
            </p:extLst>
          </p:nvPr>
        </p:nvGraphicFramePr>
        <p:xfrm>
          <a:off x="2819400" y="2236807"/>
          <a:ext cx="2489200" cy="780006"/>
        </p:xfrm>
        <a:graphic>
          <a:graphicData uri="http://schemas.openxmlformats.org/presentationml/2006/ole">
            <mc:AlternateContent xmlns:mc="http://schemas.openxmlformats.org/markup-compatibility/2006">
              <mc:Choice xmlns:v="urn:schemas-microsoft-com:vml" Requires="v">
                <p:oleObj name="Equation" r:id="rId4" imgW="1371600" imgH="431800" progId="Equation.3">
                  <p:embed/>
                </p:oleObj>
              </mc:Choice>
              <mc:Fallback>
                <p:oleObj name="Equation" r:id="rId4" imgW="1371600" imgH="431800" progId="Equation.3">
                  <p:embed/>
                  <p:pic>
                    <p:nvPicPr>
                      <p:cNvPr id="0" name=""/>
                      <p:cNvPicPr>
                        <a:picLocks noChangeAspect="1" noChangeArrowheads="1"/>
                      </p:cNvPicPr>
                      <p:nvPr/>
                    </p:nvPicPr>
                    <p:blipFill>
                      <a:blip r:embed="rId5"/>
                      <a:srcRect/>
                      <a:stretch>
                        <a:fillRect/>
                      </a:stretch>
                    </p:blipFill>
                    <p:spPr bwMode="auto">
                      <a:xfrm>
                        <a:off x="2819400" y="2236807"/>
                        <a:ext cx="2489200" cy="780006"/>
                      </a:xfrm>
                      <a:prstGeom prst="rect">
                        <a:avLst/>
                      </a:prstGeom>
                      <a:noFill/>
                    </p:spPr>
                  </p:pic>
                </p:oleObj>
              </mc:Fallback>
            </mc:AlternateContent>
          </a:graphicData>
        </a:graphic>
      </p:graphicFrame>
      <p:sp>
        <p:nvSpPr>
          <p:cNvPr id="17" name="Down Arrow 16"/>
          <p:cNvSpPr/>
          <p:nvPr/>
        </p:nvSpPr>
        <p:spPr>
          <a:xfrm>
            <a:off x="3962400" y="3352800"/>
            <a:ext cx="685800" cy="6858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032325" y="5848290"/>
            <a:ext cx="2893866" cy="400110"/>
          </a:xfrm>
          <a:prstGeom prst="rect">
            <a:avLst/>
          </a:prstGeom>
          <a:noFill/>
        </p:spPr>
        <p:txBody>
          <a:bodyPr wrap="none" rtlCol="0">
            <a:spAutoFit/>
          </a:bodyPr>
          <a:lstStyle/>
          <a:p>
            <a:r>
              <a:rPr lang="en-US" sz="2000" dirty="0">
                <a:solidFill>
                  <a:srgbClr val="0000FF"/>
                </a:solidFill>
              </a:rPr>
              <a:t>Adding a prior avoids this!</a:t>
            </a:r>
          </a:p>
        </p:txBody>
      </p:sp>
    </p:spTree>
    <p:extLst>
      <p:ext uri="{BB962C8B-B14F-4D97-AF65-F5344CB8AC3E}">
        <p14:creationId xmlns:p14="http://schemas.microsoft.com/office/powerpoint/2010/main" val="2536113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p:sp>
        <p:nvSpPr>
          <p:cNvPr id="10" name="Rectangle 9"/>
          <p:cNvSpPr/>
          <p:nvPr/>
        </p:nvSpPr>
        <p:spPr>
          <a:xfrm>
            <a:off x="457200" y="1705463"/>
            <a:ext cx="1143000" cy="2455863"/>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rot="16200000">
            <a:off x="277232" y="2772110"/>
            <a:ext cx="1522046" cy="400110"/>
          </a:xfrm>
          <a:prstGeom prst="rect">
            <a:avLst/>
          </a:prstGeom>
          <a:noFill/>
        </p:spPr>
        <p:txBody>
          <a:bodyPr wrap="none" rtlCol="0">
            <a:spAutoFit/>
          </a:bodyPr>
          <a:lstStyle/>
          <a:p>
            <a:r>
              <a:rPr lang="en-US" sz="2000" dirty="0">
                <a:solidFill>
                  <a:srgbClr val="0000FF"/>
                </a:solidFill>
              </a:rPr>
              <a:t>training data</a:t>
            </a:r>
          </a:p>
        </p:txBody>
      </p:sp>
      <p:sp>
        <p:nvSpPr>
          <p:cNvPr id="12" name="Rectangle 11"/>
          <p:cNvSpPr/>
          <p:nvPr/>
        </p:nvSpPr>
        <p:spPr>
          <a:xfrm>
            <a:off x="457200" y="4372463"/>
            <a:ext cx="1143000" cy="959948"/>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3" name="TextBox 12"/>
          <p:cNvSpPr txBox="1"/>
          <p:nvPr/>
        </p:nvSpPr>
        <p:spPr>
          <a:xfrm>
            <a:off x="185279" y="5638800"/>
            <a:ext cx="3167521" cy="923330"/>
          </a:xfrm>
          <a:prstGeom prst="rect">
            <a:avLst/>
          </a:prstGeom>
          <a:noFill/>
        </p:spPr>
        <p:txBody>
          <a:bodyPr wrap="square" rtlCol="0">
            <a:spAutoFit/>
          </a:bodyPr>
          <a:lstStyle/>
          <a:p>
            <a:r>
              <a:rPr lang="en-US" dirty="0"/>
              <a:t>for each label, pretend like we’ve seen each feature value occur in </a:t>
            </a:r>
            <a:r>
              <a:rPr lang="en-US" dirty="0" err="1"/>
              <a:t>λ</a:t>
            </a:r>
            <a:r>
              <a:rPr lang="en-US" dirty="0"/>
              <a:t> additional examples</a:t>
            </a:r>
          </a:p>
        </p:txBody>
      </p:sp>
      <p:cxnSp>
        <p:nvCxnSpPr>
          <p:cNvPr id="15" name="Straight Arrow Connector 14"/>
          <p:cNvCxnSpPr/>
          <p:nvPr/>
        </p:nvCxnSpPr>
        <p:spPr>
          <a:xfrm flipH="1" flipV="1">
            <a:off x="1066800" y="4953000"/>
            <a:ext cx="381000" cy="685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6" name="Object 2"/>
          <p:cNvGraphicFramePr>
            <a:graphicFrameLocks noChangeAspect="1"/>
          </p:cNvGraphicFramePr>
          <p:nvPr/>
        </p:nvGraphicFramePr>
        <p:xfrm>
          <a:off x="3581400" y="2236807"/>
          <a:ext cx="2489200" cy="780006"/>
        </p:xfrm>
        <a:graphic>
          <a:graphicData uri="http://schemas.openxmlformats.org/presentationml/2006/ole">
            <mc:AlternateContent xmlns:mc="http://schemas.openxmlformats.org/markup-compatibility/2006">
              <mc:Choice xmlns:v="urn:schemas-microsoft-com:vml" Requires="v">
                <p:oleObj name="Equation" r:id="rId2" imgW="1371600" imgH="431800" progId="Equation.3">
                  <p:embed/>
                </p:oleObj>
              </mc:Choice>
              <mc:Fallback>
                <p:oleObj name="Equation" r:id="rId2" imgW="1371600" imgH="431800" progId="Equation.3">
                  <p:embed/>
                  <p:pic>
                    <p:nvPicPr>
                      <p:cNvPr id="16" name="Object 2"/>
                      <p:cNvPicPr>
                        <a:picLocks noChangeAspect="1" noChangeArrowheads="1"/>
                      </p:cNvPicPr>
                      <p:nvPr/>
                    </p:nvPicPr>
                    <p:blipFill>
                      <a:blip r:embed="rId3"/>
                      <a:srcRect/>
                      <a:stretch>
                        <a:fillRect/>
                      </a:stretch>
                    </p:blipFill>
                    <p:spPr bwMode="auto">
                      <a:xfrm>
                        <a:off x="3581400" y="2236807"/>
                        <a:ext cx="2489200" cy="780006"/>
                      </a:xfrm>
                      <a:prstGeom prst="rect">
                        <a:avLst/>
                      </a:prstGeom>
                      <a:noFill/>
                    </p:spPr>
                  </p:pic>
                </p:oleObj>
              </mc:Fallback>
            </mc:AlternateContent>
          </a:graphicData>
        </a:graphic>
      </p:graphicFrame>
      <p:sp>
        <p:nvSpPr>
          <p:cNvPr id="17" name="Down Arrow 16"/>
          <p:cNvSpPr/>
          <p:nvPr/>
        </p:nvSpPr>
        <p:spPr>
          <a:xfrm>
            <a:off x="4724400" y="3352800"/>
            <a:ext cx="685800" cy="6858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505200" y="5562600"/>
            <a:ext cx="4953000" cy="1015663"/>
          </a:xfrm>
          <a:prstGeom prst="rect">
            <a:avLst/>
          </a:prstGeom>
          <a:noFill/>
        </p:spPr>
        <p:txBody>
          <a:bodyPr wrap="square" rtlCol="0">
            <a:spAutoFit/>
          </a:bodyPr>
          <a:lstStyle/>
          <a:p>
            <a:r>
              <a:rPr lang="en-US" sz="2000" dirty="0">
                <a:solidFill>
                  <a:srgbClr val="0000FF"/>
                </a:solidFill>
              </a:rPr>
              <a:t>Sometimes this is also called </a:t>
            </a:r>
            <a:r>
              <a:rPr lang="en-US" sz="2000" dirty="0">
                <a:solidFill>
                  <a:srgbClr val="FF6600"/>
                </a:solidFill>
              </a:rPr>
              <a:t>smoothing </a:t>
            </a:r>
            <a:r>
              <a:rPr lang="en-US" sz="2000" dirty="0">
                <a:solidFill>
                  <a:srgbClr val="0000FF"/>
                </a:solidFill>
              </a:rPr>
              <a:t>because it is seen as smoothing or interpolating between the MLE and some other distribution</a:t>
            </a:r>
          </a:p>
        </p:txBody>
      </p:sp>
      <p:graphicFrame>
        <p:nvGraphicFramePr>
          <p:cNvPr id="14" name="Object 2"/>
          <p:cNvGraphicFramePr>
            <a:graphicFrameLocks noChangeAspect="1"/>
          </p:cNvGraphicFramePr>
          <p:nvPr/>
        </p:nvGraphicFramePr>
        <p:xfrm>
          <a:off x="2632869" y="4372463"/>
          <a:ext cx="5554662" cy="779462"/>
        </p:xfrm>
        <a:graphic>
          <a:graphicData uri="http://schemas.openxmlformats.org/presentationml/2006/ole">
            <mc:AlternateContent xmlns:mc="http://schemas.openxmlformats.org/markup-compatibility/2006">
              <mc:Choice xmlns:v="urn:schemas-microsoft-com:vml" Requires="v">
                <p:oleObj name="Equation" r:id="rId4" imgW="3060700" imgH="431800" progId="Equation.3">
                  <p:embed/>
                </p:oleObj>
              </mc:Choice>
              <mc:Fallback>
                <p:oleObj name="Equation" r:id="rId4" imgW="3060700" imgH="431800" progId="Equation.3">
                  <p:embed/>
                  <p:pic>
                    <p:nvPicPr>
                      <p:cNvPr id="14" name="Object 2"/>
                      <p:cNvPicPr>
                        <a:picLocks noChangeAspect="1" noChangeArrowheads="1"/>
                      </p:cNvPicPr>
                      <p:nvPr/>
                    </p:nvPicPr>
                    <p:blipFill>
                      <a:blip r:embed="rId5"/>
                      <a:srcRect/>
                      <a:stretch>
                        <a:fillRect/>
                      </a:stretch>
                    </p:blipFill>
                    <p:spPr bwMode="auto">
                      <a:xfrm>
                        <a:off x="2632869" y="4372463"/>
                        <a:ext cx="5554662" cy="779462"/>
                      </a:xfrm>
                      <a:prstGeom prst="rect">
                        <a:avLst/>
                      </a:prstGeom>
                      <a:noFill/>
                    </p:spPr>
                  </p:pic>
                </p:oleObj>
              </mc:Fallback>
            </mc:AlternateContent>
          </a:graphicData>
        </a:graphic>
      </p:graphicFrame>
    </p:spTree>
    <p:extLst>
      <p:ext uri="{BB962C8B-B14F-4D97-AF65-F5344CB8AC3E}">
        <p14:creationId xmlns:p14="http://schemas.microsoft.com/office/powerpoint/2010/main" val="243131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sp>
        <p:nvSpPr>
          <p:cNvPr id="3" name="Content Placeholder 2"/>
          <p:cNvSpPr>
            <a:spLocks noGrp="1"/>
          </p:cNvSpPr>
          <p:nvPr>
            <p:ph sz="quarter" idx="1"/>
          </p:nvPr>
        </p:nvSpPr>
        <p:spPr>
          <a:xfrm>
            <a:off x="612648" y="1600200"/>
            <a:ext cx="8153400" cy="2209800"/>
          </a:xfrm>
        </p:spPr>
        <p:txBody>
          <a:bodyPr/>
          <a:lstStyle/>
          <a:p>
            <a:pPr marL="0" indent="0">
              <a:buNone/>
            </a:pPr>
            <a:r>
              <a:rPr lang="en-US" dirty="0"/>
              <a:t>Coin1 data: 3 Heads and 1 Tail</a:t>
            </a:r>
          </a:p>
          <a:p>
            <a:pPr marL="0" indent="0">
              <a:buNone/>
            </a:pPr>
            <a:r>
              <a:rPr lang="en-US" dirty="0"/>
              <a:t>Coin2 data: 30 Heads and 10 tails</a:t>
            </a:r>
          </a:p>
          <a:p>
            <a:pPr marL="0" indent="0">
              <a:buNone/>
            </a:pPr>
            <a:r>
              <a:rPr lang="en-US" dirty="0"/>
              <a:t>Coin3 data: 2 Tails</a:t>
            </a:r>
          </a:p>
          <a:p>
            <a:pPr marL="0" indent="0">
              <a:buNone/>
            </a:pPr>
            <a:r>
              <a:rPr lang="en-US" dirty="0"/>
              <a:t>Coin4 data:  497 Heads and 503 tails</a:t>
            </a:r>
          </a:p>
        </p:txBody>
      </p:sp>
      <p:sp>
        <p:nvSpPr>
          <p:cNvPr id="5" name="TextBox 4">
            <a:extLst>
              <a:ext uri="{FF2B5EF4-FFF2-40B4-BE49-F238E27FC236}">
                <a16:creationId xmlns:a16="http://schemas.microsoft.com/office/drawing/2014/main" id="{FAB7D06A-E231-8848-87ED-92276E9C1A57}"/>
              </a:ext>
            </a:extLst>
          </p:cNvPr>
          <p:cNvSpPr txBox="1"/>
          <p:nvPr/>
        </p:nvSpPr>
        <p:spPr>
          <a:xfrm>
            <a:off x="1371600" y="5647594"/>
            <a:ext cx="6147837" cy="523220"/>
          </a:xfrm>
          <a:prstGeom prst="rect">
            <a:avLst/>
          </a:prstGeom>
          <a:noFill/>
        </p:spPr>
        <p:txBody>
          <a:bodyPr wrap="none" rtlCol="0">
            <a:spAutoFit/>
          </a:bodyPr>
          <a:lstStyle/>
          <a:p>
            <a:r>
              <a:rPr lang="en-US" sz="2800" dirty="0">
                <a:solidFill>
                  <a:srgbClr val="FF0000"/>
                </a:solidFill>
              </a:rPr>
              <a:t>Does this do the right thing in these cases?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251DE8-E796-ACD7-114D-02EE81276F81}"/>
                  </a:ext>
                </a:extLst>
              </p:cNvPr>
              <p:cNvSpPr txBox="1"/>
              <p:nvPr/>
            </p:nvSpPr>
            <p:spPr>
              <a:xfrm>
                <a:off x="2379343" y="4476304"/>
                <a:ext cx="4132350" cy="7814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h𝑒𝑎𝑑𝑠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𝑐𝑜𝑢𝑛𝑡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h𝑒𝑎𝑑𝑠</m:t>
                              </m:r>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𝑡𝑜𝑡𝑎𝑙𝑓𝑙𝑖𝑝𝑠</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𝜆</m:t>
                          </m:r>
                        </m:den>
                      </m:f>
                    </m:oMath>
                  </m:oMathPara>
                </a14:m>
                <a:endParaRPr lang="en-US" sz="2400" dirty="0"/>
              </a:p>
            </p:txBody>
          </p:sp>
        </mc:Choice>
        <mc:Fallback xmlns="">
          <p:sp>
            <p:nvSpPr>
              <p:cNvPr id="6" name="TextBox 5">
                <a:extLst>
                  <a:ext uri="{FF2B5EF4-FFF2-40B4-BE49-F238E27FC236}">
                    <a16:creationId xmlns:a16="http://schemas.microsoft.com/office/drawing/2014/main" id="{00251DE8-E796-ACD7-114D-02EE81276F81}"/>
                  </a:ext>
                </a:extLst>
              </p:cNvPr>
              <p:cNvSpPr txBox="1">
                <a:spLocks noRot="1" noChangeAspect="1" noMove="1" noResize="1" noEditPoints="1" noAdjustHandles="1" noChangeArrowheads="1" noChangeShapeType="1" noTextEdit="1"/>
              </p:cNvSpPr>
              <p:nvPr/>
            </p:nvSpPr>
            <p:spPr>
              <a:xfrm>
                <a:off x="2379343" y="4476304"/>
                <a:ext cx="4132350" cy="781496"/>
              </a:xfrm>
              <a:prstGeom prst="rect">
                <a:avLst/>
              </a:prstGeom>
              <a:blipFill>
                <a:blip r:embed="rId2"/>
                <a:stretch>
                  <a:fillRect l="-1227" r="-920" b="-15873"/>
                </a:stretch>
              </a:blipFill>
            </p:spPr>
            <p:txBody>
              <a:bodyPr/>
              <a:lstStyle/>
              <a:p>
                <a:r>
                  <a:rPr lang="en-US">
                    <a:noFill/>
                  </a:rPr>
                  <a:t> </a:t>
                </a:r>
              </a:p>
            </p:txBody>
          </p:sp>
        </mc:Fallback>
      </mc:AlternateContent>
    </p:spTree>
    <p:extLst>
      <p:ext uri="{BB962C8B-B14F-4D97-AF65-F5344CB8AC3E}">
        <p14:creationId xmlns:p14="http://schemas.microsoft.com/office/powerpoint/2010/main" val="4081395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483456593"/>
              </p:ext>
            </p:extLst>
          </p:nvPr>
        </p:nvGraphicFramePr>
        <p:xfrm>
          <a:off x="4572000" y="3765973"/>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775470874"/>
                  </a:ext>
                </a:extLst>
              </a:tr>
            </a:tbl>
          </a:graphicData>
        </a:graphic>
      </p:graphicFrame>
      <p:graphicFrame>
        <p:nvGraphicFramePr>
          <p:cNvPr id="5" name="Object 2">
            <a:extLst>
              <a:ext uri="{FF2B5EF4-FFF2-40B4-BE49-F238E27FC236}">
                <a16:creationId xmlns:a16="http://schemas.microsoft.com/office/drawing/2014/main" id="{A599AE47-2A35-9A2D-7A3A-E1E09640EE10}"/>
              </a:ext>
            </a:extLst>
          </p:cNvPr>
          <p:cNvGraphicFramePr>
            <a:graphicFrameLocks noChangeAspect="1"/>
          </p:cNvGraphicFramePr>
          <p:nvPr>
            <p:extLst>
              <p:ext uri="{D42A27DB-BD31-4B8C-83A1-F6EECF244321}">
                <p14:modId xmlns:p14="http://schemas.microsoft.com/office/powerpoint/2010/main" val="1065236515"/>
              </p:ext>
            </p:extLst>
          </p:nvPr>
        </p:nvGraphicFramePr>
        <p:xfrm>
          <a:off x="1028171" y="1716229"/>
          <a:ext cx="5554662" cy="779462"/>
        </p:xfrm>
        <a:graphic>
          <a:graphicData uri="http://schemas.openxmlformats.org/presentationml/2006/ole">
            <mc:AlternateContent xmlns:mc="http://schemas.openxmlformats.org/markup-compatibility/2006">
              <mc:Choice xmlns:v="urn:schemas-microsoft-com:vml" Requires="v">
                <p:oleObj name="Equation" r:id="rId2" imgW="3060700" imgH="431800" progId="Equation.3">
                  <p:embed/>
                </p:oleObj>
              </mc:Choice>
              <mc:Fallback>
                <p:oleObj name="Equation" r:id="rId2" imgW="3060700" imgH="431800" progId="Equation.3">
                  <p:embed/>
                  <p:pic>
                    <p:nvPicPr>
                      <p:cNvPr id="4" name="Object 2">
                        <a:extLst>
                          <a:ext uri="{FF2B5EF4-FFF2-40B4-BE49-F238E27FC236}">
                            <a16:creationId xmlns:a16="http://schemas.microsoft.com/office/drawing/2014/main" id="{89B81B3B-400D-8E4A-B2D9-6E9816A15952}"/>
                          </a:ext>
                        </a:extLst>
                      </p:cNvPr>
                      <p:cNvPicPr>
                        <a:picLocks noChangeAspect="1" noChangeArrowheads="1"/>
                      </p:cNvPicPr>
                      <p:nvPr/>
                    </p:nvPicPr>
                    <p:blipFill>
                      <a:blip r:embed="rId3"/>
                      <a:srcRect/>
                      <a:stretch>
                        <a:fillRect/>
                      </a:stretch>
                    </p:blipFill>
                    <p:spPr bwMode="auto">
                      <a:xfrm>
                        <a:off x="1028171" y="1716229"/>
                        <a:ext cx="5554662" cy="779462"/>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35FAFB1B-CC83-2119-9C5E-D781C95473F8}"/>
              </a:ext>
            </a:extLst>
          </p:cNvPr>
          <p:cNvSpPr txBox="1"/>
          <p:nvPr/>
        </p:nvSpPr>
        <p:spPr>
          <a:xfrm>
            <a:off x="7010400" y="1774518"/>
            <a:ext cx="987771" cy="523220"/>
          </a:xfrm>
          <a:prstGeom prst="rect">
            <a:avLst/>
          </a:prstGeom>
          <a:noFill/>
        </p:spPr>
        <p:txBody>
          <a:bodyPr wrap="none" rtlCol="0">
            <a:spAutoFit/>
          </a:bodyPr>
          <a:lstStyle/>
          <a:p>
            <a:r>
              <a:rPr lang="en-US" sz="2800" dirty="0" err="1"/>
              <a:t>ƛ</a:t>
            </a:r>
            <a:r>
              <a:rPr lang="en-US" sz="2800" dirty="0"/>
              <a:t> = 1</a:t>
            </a:r>
          </a:p>
        </p:txBody>
      </p:sp>
    </p:spTree>
    <p:extLst>
      <p:ext uri="{BB962C8B-B14F-4D97-AF65-F5344CB8AC3E}">
        <p14:creationId xmlns:p14="http://schemas.microsoft.com/office/powerpoint/2010/main" val="134017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34D5-D447-C259-D98D-3D843CE9CB38}"/>
              </a:ext>
            </a:extLst>
          </p:cNvPr>
          <p:cNvSpPr>
            <a:spLocks noGrp="1"/>
          </p:cNvSpPr>
          <p:nvPr>
            <p:ph type="title"/>
          </p:nvPr>
        </p:nvSpPr>
        <p:spPr/>
        <p:txBody>
          <a:bodyPr/>
          <a:lstStyle/>
          <a:p>
            <a:r>
              <a:rPr lang="en-US" dirty="0"/>
              <a:t>Course feedback</a:t>
            </a:r>
          </a:p>
        </p:txBody>
      </p:sp>
      <p:pic>
        <p:nvPicPr>
          <p:cNvPr id="490498" name="Picture 2" descr="Forms response chart. Question title: How is the difficulty of the class?. Number of responses: 14 responses.">
            <a:extLst>
              <a:ext uri="{FF2B5EF4-FFF2-40B4-BE49-F238E27FC236}">
                <a16:creationId xmlns:a16="http://schemas.microsoft.com/office/drawing/2014/main" id="{1D3C6179-39EB-95E5-B308-34F48A57A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84850"/>
            <a:ext cx="8077200" cy="383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398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3487241822"/>
              </p:ext>
            </p:extLst>
          </p:nvPr>
        </p:nvGraphicFramePr>
        <p:xfrm>
          <a:off x="4572000" y="3765973"/>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4/5</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1/5</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3/5</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2/5</a:t>
                      </a:r>
                    </a:p>
                  </a:txBody>
                  <a:tcPr/>
                </a:tc>
                <a:extLst>
                  <a:ext uri="{0D108BD9-81ED-4DB2-BD59-A6C34878D82A}">
                    <a16:rowId xmlns:a16="http://schemas.microsoft.com/office/drawing/2014/main" val="1775470874"/>
                  </a:ext>
                </a:extLst>
              </a:tr>
            </a:tbl>
          </a:graphicData>
        </a:graphic>
      </p:graphicFrame>
      <p:graphicFrame>
        <p:nvGraphicFramePr>
          <p:cNvPr id="5" name="Object 2">
            <a:extLst>
              <a:ext uri="{FF2B5EF4-FFF2-40B4-BE49-F238E27FC236}">
                <a16:creationId xmlns:a16="http://schemas.microsoft.com/office/drawing/2014/main" id="{A599AE47-2A35-9A2D-7A3A-E1E09640EE10}"/>
              </a:ext>
            </a:extLst>
          </p:cNvPr>
          <p:cNvGraphicFramePr>
            <a:graphicFrameLocks noChangeAspect="1"/>
          </p:cNvGraphicFramePr>
          <p:nvPr/>
        </p:nvGraphicFramePr>
        <p:xfrm>
          <a:off x="1028171" y="1716229"/>
          <a:ext cx="5554662" cy="779462"/>
        </p:xfrm>
        <a:graphic>
          <a:graphicData uri="http://schemas.openxmlformats.org/presentationml/2006/ole">
            <mc:AlternateContent xmlns:mc="http://schemas.openxmlformats.org/markup-compatibility/2006">
              <mc:Choice xmlns:v="urn:schemas-microsoft-com:vml" Requires="v">
                <p:oleObj name="Equation" r:id="rId2" imgW="3060700" imgH="431800" progId="Equation.3">
                  <p:embed/>
                </p:oleObj>
              </mc:Choice>
              <mc:Fallback>
                <p:oleObj name="Equation" r:id="rId2" imgW="3060700" imgH="431800" progId="Equation.3">
                  <p:embed/>
                  <p:pic>
                    <p:nvPicPr>
                      <p:cNvPr id="5" name="Object 2">
                        <a:extLst>
                          <a:ext uri="{FF2B5EF4-FFF2-40B4-BE49-F238E27FC236}">
                            <a16:creationId xmlns:a16="http://schemas.microsoft.com/office/drawing/2014/main" id="{A599AE47-2A35-9A2D-7A3A-E1E09640EE10}"/>
                          </a:ext>
                        </a:extLst>
                      </p:cNvPr>
                      <p:cNvPicPr>
                        <a:picLocks noChangeAspect="1" noChangeArrowheads="1"/>
                      </p:cNvPicPr>
                      <p:nvPr/>
                    </p:nvPicPr>
                    <p:blipFill>
                      <a:blip r:embed="rId3"/>
                      <a:srcRect/>
                      <a:stretch>
                        <a:fillRect/>
                      </a:stretch>
                    </p:blipFill>
                    <p:spPr bwMode="auto">
                      <a:xfrm>
                        <a:off x="1028171" y="1716229"/>
                        <a:ext cx="5554662" cy="779462"/>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35FAFB1B-CC83-2119-9C5E-D781C95473F8}"/>
              </a:ext>
            </a:extLst>
          </p:cNvPr>
          <p:cNvSpPr txBox="1"/>
          <p:nvPr/>
        </p:nvSpPr>
        <p:spPr>
          <a:xfrm>
            <a:off x="7010400" y="1774518"/>
            <a:ext cx="987771" cy="523220"/>
          </a:xfrm>
          <a:prstGeom prst="rect">
            <a:avLst/>
          </a:prstGeom>
          <a:noFill/>
        </p:spPr>
        <p:txBody>
          <a:bodyPr wrap="none" rtlCol="0">
            <a:spAutoFit/>
          </a:bodyPr>
          <a:lstStyle/>
          <a:p>
            <a:r>
              <a:rPr lang="en-US" sz="2800" dirty="0" err="1"/>
              <a:t>ƛ</a:t>
            </a:r>
            <a:r>
              <a:rPr lang="en-US" sz="2800" dirty="0"/>
              <a:t> = 1</a:t>
            </a:r>
          </a:p>
        </p:txBody>
      </p:sp>
    </p:spTree>
    <p:extLst>
      <p:ext uri="{BB962C8B-B14F-4D97-AF65-F5344CB8AC3E}">
        <p14:creationId xmlns:p14="http://schemas.microsoft.com/office/powerpoint/2010/main" val="1973785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Avoids zero probability events!</a:t>
            </a:r>
          </a:p>
        </p:txBody>
      </p:sp>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2520411652"/>
              </p:ext>
            </p:extLst>
          </p:nvPr>
        </p:nvGraphicFramePr>
        <p:xfrm>
          <a:off x="2895600" y="449580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4/5</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1/5</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3/5</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2/5</a:t>
                      </a:r>
                    </a:p>
                  </a:txBody>
                  <a:tcPr/>
                </a:tc>
                <a:extLst>
                  <a:ext uri="{0D108BD9-81ED-4DB2-BD59-A6C34878D82A}">
                    <a16:rowId xmlns:a16="http://schemas.microsoft.com/office/drawing/2014/main" val="1775470874"/>
                  </a:ext>
                </a:extLst>
              </a:tr>
            </a:tbl>
          </a:graphicData>
        </a:graphic>
      </p:graphicFrame>
      <p:sp>
        <p:nvSpPr>
          <p:cNvPr id="3" name="TextBox 2">
            <a:extLst>
              <a:ext uri="{FF2B5EF4-FFF2-40B4-BE49-F238E27FC236}">
                <a16:creationId xmlns:a16="http://schemas.microsoft.com/office/drawing/2014/main" id="{80557CAF-CC66-9B19-75AF-FE1C08389A5C}"/>
              </a:ext>
            </a:extLst>
          </p:cNvPr>
          <p:cNvSpPr txBox="1"/>
          <p:nvPr/>
        </p:nvSpPr>
        <p:spPr>
          <a:xfrm>
            <a:off x="406400" y="5102578"/>
            <a:ext cx="1614545" cy="369332"/>
          </a:xfrm>
          <a:prstGeom prst="rect">
            <a:avLst/>
          </a:prstGeom>
          <a:noFill/>
        </p:spPr>
        <p:txBody>
          <a:bodyPr wrap="none" rtlCol="0">
            <a:spAutoFit/>
          </a:bodyPr>
          <a:lstStyle/>
          <a:p>
            <a:r>
              <a:rPr lang="en-US" dirty="0"/>
              <a:t>smoothed/prior</a:t>
            </a:r>
          </a:p>
        </p:txBody>
      </p:sp>
      <p:graphicFrame>
        <p:nvGraphicFramePr>
          <p:cNvPr id="8" name="Table 7">
            <a:extLst>
              <a:ext uri="{FF2B5EF4-FFF2-40B4-BE49-F238E27FC236}">
                <a16:creationId xmlns:a16="http://schemas.microsoft.com/office/drawing/2014/main" id="{41DDA36B-029D-01DD-29A9-FDDA6661731C}"/>
              </a:ext>
            </a:extLst>
          </p:cNvPr>
          <p:cNvGraphicFramePr>
            <a:graphicFrameLocks noGrp="1"/>
          </p:cNvGraphicFramePr>
          <p:nvPr>
            <p:extLst>
              <p:ext uri="{D42A27DB-BD31-4B8C-83A1-F6EECF244321}">
                <p14:modId xmlns:p14="http://schemas.microsoft.com/office/powerpoint/2010/main" val="686843853"/>
              </p:ext>
            </p:extLst>
          </p:nvPr>
        </p:nvGraphicFramePr>
        <p:xfrm>
          <a:off x="2895600" y="190500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p:spTree>
    <p:extLst>
      <p:ext uri="{BB962C8B-B14F-4D97-AF65-F5344CB8AC3E}">
        <p14:creationId xmlns:p14="http://schemas.microsoft.com/office/powerpoint/2010/main" val="282113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normAutofit fontScale="90000"/>
          </a:bodyPr>
          <a:lstStyle/>
          <a:p>
            <a:r>
              <a:rPr lang="en-US" dirty="0"/>
              <a:t>Basic steps for probabilistic modeling</a:t>
            </a:r>
          </a:p>
        </p:txBody>
      </p:sp>
      <p:sp>
        <p:nvSpPr>
          <p:cNvPr id="12" name="Content Placeholder 11"/>
          <p:cNvSpPr>
            <a:spLocks noGrp="1"/>
          </p:cNvSpPr>
          <p:nvPr>
            <p:ph sz="quarter" idx="1"/>
          </p:nvPr>
        </p:nvSpPr>
        <p:spPr>
          <a:xfrm>
            <a:off x="5281221" y="2514600"/>
            <a:ext cx="3461611" cy="4114800"/>
          </a:xfrm>
        </p:spPr>
        <p:txBody>
          <a:bodyPr>
            <a:normAutofit fontScale="85000" lnSpcReduction="20000"/>
          </a:bodyPr>
          <a:lstStyle/>
          <a:p>
            <a:pPr marL="0" indent="0">
              <a:buNone/>
            </a:pPr>
            <a:r>
              <a:rPr lang="en-US" dirty="0"/>
              <a:t>Which model do we use, i.e., how do we calculate p(</a:t>
            </a:r>
            <a:r>
              <a:rPr lang="en-US" i="1" dirty="0"/>
              <a:t>feature, label</a:t>
            </a:r>
            <a:r>
              <a:rPr lang="en-US" dirty="0"/>
              <a:t>)?</a:t>
            </a:r>
          </a:p>
          <a:p>
            <a:pPr marL="0" indent="0">
              <a:buNone/>
            </a:pPr>
            <a:endParaRPr lang="en-US" dirty="0"/>
          </a:p>
          <a:p>
            <a:pPr marL="0" indent="0">
              <a:buNone/>
            </a:pPr>
            <a:r>
              <a:rPr lang="en-US" dirty="0"/>
              <a:t>How do train the model, i.e. how to we we </a:t>
            </a:r>
            <a:r>
              <a:rPr lang="en-US" dirty="0">
                <a:solidFill>
                  <a:srgbClr val="FF6600"/>
                </a:solidFill>
              </a:rPr>
              <a:t>estimate the probabilities</a:t>
            </a:r>
            <a:r>
              <a:rPr lang="en-US" dirty="0"/>
              <a:t> for the model?</a:t>
            </a:r>
          </a:p>
          <a:p>
            <a:pPr marL="0" indent="0">
              <a:buNone/>
            </a:pPr>
            <a:endParaRPr lang="en-US" dirty="0"/>
          </a:p>
          <a:p>
            <a:pPr marL="0" indent="0">
              <a:buNone/>
            </a:pPr>
            <a:r>
              <a:rPr lang="en-US" dirty="0"/>
              <a:t>How do we deal with </a:t>
            </a:r>
            <a:r>
              <a:rPr lang="en-US" dirty="0" err="1"/>
              <a:t>overfitting</a:t>
            </a:r>
            <a:r>
              <a:rPr lang="en-US" dirty="0"/>
              <a:t>?</a:t>
            </a:r>
          </a:p>
          <a:p>
            <a:pPr marL="0" indent="0">
              <a:buNone/>
            </a:pPr>
            <a:endParaRPr lang="en-US" dirty="0"/>
          </a:p>
        </p:txBody>
      </p:sp>
      <p:sp>
        <p:nvSpPr>
          <p:cNvPr id="13" name="TextBox 12"/>
          <p:cNvSpPr txBox="1"/>
          <p:nvPr/>
        </p:nvSpPr>
        <p:spPr>
          <a:xfrm>
            <a:off x="5313464" y="1738595"/>
            <a:ext cx="3014467" cy="523220"/>
          </a:xfrm>
          <a:prstGeom prst="rect">
            <a:avLst/>
          </a:prstGeom>
          <a:noFill/>
        </p:spPr>
        <p:txBody>
          <a:bodyPr wrap="none" rtlCol="0">
            <a:spAutoFit/>
          </a:bodyPr>
          <a:lstStyle/>
          <a:p>
            <a:r>
              <a:rPr lang="en-US" sz="2800" dirty="0">
                <a:solidFill>
                  <a:srgbClr val="0000FF"/>
                </a:solidFill>
              </a:rPr>
              <a:t>Probabilistic models</a:t>
            </a:r>
          </a:p>
        </p:txBody>
      </p:sp>
      <p:cxnSp>
        <p:nvCxnSpPr>
          <p:cNvPr id="16" name="Straight Connector 15"/>
          <p:cNvCxnSpPr/>
          <p:nvPr/>
        </p:nvCxnSpPr>
        <p:spPr>
          <a:xfrm>
            <a:off x="4572000" y="1738595"/>
            <a:ext cx="0" cy="5119405"/>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0387" y="2536521"/>
            <a:ext cx="3933955" cy="3785652"/>
          </a:xfrm>
          <a:prstGeom prst="rect">
            <a:avLst/>
          </a:prstGeom>
          <a:noFill/>
        </p:spPr>
        <p:txBody>
          <a:bodyPr wrap="square" rtlCol="0">
            <a:spAutoFit/>
          </a:bodyPr>
          <a:lstStyle/>
          <a:p>
            <a:r>
              <a:rPr lang="en-US" sz="2400" dirty="0"/>
              <a:t>Step 1: pick a model</a:t>
            </a:r>
          </a:p>
          <a:p>
            <a:endParaRPr lang="en-US" sz="2400" dirty="0"/>
          </a:p>
          <a:p>
            <a:endParaRPr lang="en-US" sz="2400" dirty="0"/>
          </a:p>
          <a:p>
            <a:r>
              <a:rPr lang="en-US" sz="2400" dirty="0"/>
              <a:t>Step 2: figure out how to estimate the probabilities for the model</a:t>
            </a:r>
          </a:p>
          <a:p>
            <a:endParaRPr lang="en-US" sz="2400" dirty="0"/>
          </a:p>
          <a:p>
            <a:endParaRPr lang="en-US" sz="2400" dirty="0"/>
          </a:p>
          <a:p>
            <a:r>
              <a:rPr lang="en-US" sz="2400" dirty="0"/>
              <a:t>Step 3 (optional): deal with </a:t>
            </a:r>
            <a:r>
              <a:rPr lang="en-US" sz="2400" dirty="0" err="1"/>
              <a:t>overfitting</a:t>
            </a:r>
            <a:endParaRPr lang="en-US" sz="2400" dirty="0"/>
          </a:p>
        </p:txBody>
      </p:sp>
      <p:sp>
        <p:nvSpPr>
          <p:cNvPr id="4" name="Rectangle 3"/>
          <p:cNvSpPr/>
          <p:nvPr/>
        </p:nvSpPr>
        <p:spPr>
          <a:xfrm>
            <a:off x="76200" y="2362200"/>
            <a:ext cx="4343400" cy="8382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850959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models vs conditional models</a:t>
            </a:r>
          </a:p>
        </p:txBody>
      </p:sp>
      <p:graphicFrame>
        <p:nvGraphicFramePr>
          <p:cNvPr id="4" name="Object 3"/>
          <p:cNvGraphicFramePr>
            <a:graphicFrameLocks noChangeAspect="1"/>
          </p:cNvGraphicFramePr>
          <p:nvPr>
            <p:extLst>
              <p:ext uri="{D42A27DB-BD31-4B8C-83A1-F6EECF244321}">
                <p14:modId xmlns:p14="http://schemas.microsoft.com/office/powerpoint/2010/main" val="1108232169"/>
              </p:ext>
            </p:extLst>
          </p:nvPr>
        </p:nvGraphicFramePr>
        <p:xfrm>
          <a:off x="1676400" y="2978295"/>
          <a:ext cx="2538412" cy="526905"/>
        </p:xfrm>
        <a:graphic>
          <a:graphicData uri="http://schemas.openxmlformats.org/presentationml/2006/ole">
            <mc:AlternateContent xmlns:mc="http://schemas.openxmlformats.org/markup-compatibility/2006">
              <mc:Choice xmlns:v="urn:schemas-microsoft-com:vml" Requires="v">
                <p:oleObj name="Equation" r:id="rId2" imgW="1041400" imgH="215900" progId="Equation.3">
                  <p:embed/>
                </p:oleObj>
              </mc:Choice>
              <mc:Fallback>
                <p:oleObj name="Equation" r:id="rId2" imgW="1041400" imgH="215900" progId="Equation.3">
                  <p:embed/>
                  <p:pic>
                    <p:nvPicPr>
                      <p:cNvPr id="0" name=""/>
                      <p:cNvPicPr/>
                      <p:nvPr/>
                    </p:nvPicPr>
                    <p:blipFill>
                      <a:blip r:embed="rId3"/>
                      <a:stretch>
                        <a:fillRect/>
                      </a:stretch>
                    </p:blipFill>
                    <p:spPr>
                      <a:xfrm>
                        <a:off x="1676400" y="2978295"/>
                        <a:ext cx="2538412" cy="526905"/>
                      </a:xfrm>
                      <a:prstGeom prst="rect">
                        <a:avLst/>
                      </a:prstGeom>
                    </p:spPr>
                  </p:pic>
                </p:oleObj>
              </mc:Fallback>
            </mc:AlternateContent>
          </a:graphicData>
        </a:graphic>
      </p:graphicFrame>
      <p:sp>
        <p:nvSpPr>
          <p:cNvPr id="5" name="TextBox 4"/>
          <p:cNvSpPr txBox="1"/>
          <p:nvPr/>
        </p:nvSpPr>
        <p:spPr>
          <a:xfrm>
            <a:off x="661817" y="1892719"/>
            <a:ext cx="7105990" cy="707886"/>
          </a:xfrm>
          <a:prstGeom prst="rect">
            <a:avLst/>
          </a:prstGeom>
          <a:noFill/>
        </p:spPr>
        <p:txBody>
          <a:bodyPr wrap="square" rtlCol="0">
            <a:spAutoFit/>
          </a:bodyPr>
          <a:lstStyle/>
          <a:p>
            <a:r>
              <a:rPr lang="en-US" sz="2000" dirty="0"/>
              <a:t>We’ve been trying to model the joint distribution (i.e. the data generating distribution):</a:t>
            </a:r>
          </a:p>
        </p:txBody>
      </p:sp>
      <p:sp>
        <p:nvSpPr>
          <p:cNvPr id="6" name="TextBox 5"/>
          <p:cNvSpPr txBox="1"/>
          <p:nvPr/>
        </p:nvSpPr>
        <p:spPr>
          <a:xfrm>
            <a:off x="799690" y="3810000"/>
            <a:ext cx="7105990" cy="707886"/>
          </a:xfrm>
          <a:prstGeom prst="rect">
            <a:avLst/>
          </a:prstGeom>
          <a:noFill/>
        </p:spPr>
        <p:txBody>
          <a:bodyPr wrap="square" rtlCol="0">
            <a:spAutoFit/>
          </a:bodyPr>
          <a:lstStyle/>
          <a:p>
            <a:r>
              <a:rPr lang="en-US" sz="2000" dirty="0"/>
              <a:t>However, if all we’re interested in is classification, why not directly model the conditional distribution:</a:t>
            </a:r>
          </a:p>
        </p:txBody>
      </p:sp>
      <p:graphicFrame>
        <p:nvGraphicFramePr>
          <p:cNvPr id="7" name="Object 6"/>
          <p:cNvGraphicFramePr>
            <a:graphicFrameLocks noChangeAspect="1"/>
          </p:cNvGraphicFramePr>
          <p:nvPr>
            <p:extLst>
              <p:ext uri="{D42A27DB-BD31-4B8C-83A1-F6EECF244321}">
                <p14:modId xmlns:p14="http://schemas.microsoft.com/office/powerpoint/2010/main" val="2402441828"/>
              </p:ext>
            </p:extLst>
          </p:nvPr>
        </p:nvGraphicFramePr>
        <p:xfrm>
          <a:off x="1662113" y="4654550"/>
          <a:ext cx="2600325" cy="527050"/>
        </p:xfrm>
        <a:graphic>
          <a:graphicData uri="http://schemas.openxmlformats.org/presentationml/2006/ole">
            <mc:AlternateContent xmlns:mc="http://schemas.openxmlformats.org/markup-compatibility/2006">
              <mc:Choice xmlns:v="urn:schemas-microsoft-com:vml" Requires="v">
                <p:oleObj name="Equation" r:id="rId4" imgW="1066800" imgH="215900" progId="Equation.3">
                  <p:embed/>
                </p:oleObj>
              </mc:Choice>
              <mc:Fallback>
                <p:oleObj name="Equation" r:id="rId4" imgW="1066800" imgH="215900" progId="Equation.3">
                  <p:embed/>
                  <p:pic>
                    <p:nvPicPr>
                      <p:cNvPr id="0" name=""/>
                      <p:cNvPicPr/>
                      <p:nvPr/>
                    </p:nvPicPr>
                    <p:blipFill>
                      <a:blip r:embed="rId5"/>
                      <a:stretch>
                        <a:fillRect/>
                      </a:stretch>
                    </p:blipFill>
                    <p:spPr>
                      <a:xfrm>
                        <a:off x="1662113" y="4654550"/>
                        <a:ext cx="2600325" cy="527050"/>
                      </a:xfrm>
                      <a:prstGeom prst="rect">
                        <a:avLst/>
                      </a:prstGeom>
                    </p:spPr>
                  </p:pic>
                </p:oleObj>
              </mc:Fallback>
            </mc:AlternateContent>
          </a:graphicData>
        </a:graphic>
      </p:graphicFrame>
    </p:spTree>
    <p:extLst>
      <p:ext uri="{BB962C8B-B14F-4D97-AF65-F5344CB8AC3E}">
        <p14:creationId xmlns:p14="http://schemas.microsoft.com/office/powerpoint/2010/main" val="107084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 try: linear</a:t>
            </a:r>
          </a:p>
        </p:txBody>
      </p:sp>
      <p:graphicFrame>
        <p:nvGraphicFramePr>
          <p:cNvPr id="80898" name="Object 2"/>
          <p:cNvGraphicFramePr>
            <a:graphicFrameLocks noChangeAspect="1"/>
          </p:cNvGraphicFramePr>
          <p:nvPr>
            <p:extLst>
              <p:ext uri="{D42A27DB-BD31-4B8C-83A1-F6EECF244321}">
                <p14:modId xmlns:p14="http://schemas.microsoft.com/office/powerpoint/2010/main" val="1085372711"/>
              </p:ext>
            </p:extLst>
          </p:nvPr>
        </p:nvGraphicFramePr>
        <p:xfrm>
          <a:off x="1171575" y="1938338"/>
          <a:ext cx="6257925" cy="485775"/>
        </p:xfrm>
        <a:graphic>
          <a:graphicData uri="http://schemas.openxmlformats.org/presentationml/2006/ole">
            <mc:AlternateContent xmlns:mc="http://schemas.openxmlformats.org/markup-compatibility/2006">
              <mc:Choice xmlns:v="urn:schemas-microsoft-com:vml" Requires="v">
                <p:oleObj name="Equation" r:id="rId3" imgW="2781300" imgH="215900" progId="Equation.3">
                  <p:embed/>
                </p:oleObj>
              </mc:Choice>
              <mc:Fallback>
                <p:oleObj name="Equation" r:id="rId3" imgW="2781300" imgH="215900" progId="Equation.3">
                  <p:embed/>
                  <p:pic>
                    <p:nvPicPr>
                      <p:cNvPr id="0" name=""/>
                      <p:cNvPicPr>
                        <a:picLocks noChangeAspect="1" noChangeArrowheads="1"/>
                      </p:cNvPicPr>
                      <p:nvPr/>
                    </p:nvPicPr>
                    <p:blipFill>
                      <a:blip r:embed="rId4"/>
                      <a:srcRect/>
                      <a:stretch>
                        <a:fillRect/>
                      </a:stretch>
                    </p:blipFill>
                    <p:spPr bwMode="auto">
                      <a:xfrm>
                        <a:off x="1171575" y="1938338"/>
                        <a:ext cx="6257925" cy="485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838200" y="4038600"/>
            <a:ext cx="6499633" cy="1200328"/>
          </a:xfrm>
          <a:prstGeom prst="rect">
            <a:avLst/>
          </a:prstGeom>
          <a:noFill/>
        </p:spPr>
        <p:txBody>
          <a:bodyPr wrap="square" rtlCol="0">
            <a:spAutoFit/>
          </a:bodyPr>
          <a:lstStyle/>
          <a:p>
            <a:r>
              <a:rPr lang="en-US" sz="2400" dirty="0">
                <a:solidFill>
                  <a:srgbClr val="0000FF"/>
                </a:solidFill>
              </a:rPr>
              <a:t>- Nothing constrains it to be a probability</a:t>
            </a:r>
          </a:p>
          <a:p>
            <a:r>
              <a:rPr lang="en-US" sz="2400" dirty="0">
                <a:solidFill>
                  <a:srgbClr val="0000FF"/>
                </a:solidFill>
              </a:rPr>
              <a:t>- Could still have combination of features and weight that exceeds 1 or is below 0</a:t>
            </a:r>
          </a:p>
        </p:txBody>
      </p:sp>
      <p:sp>
        <p:nvSpPr>
          <p:cNvPr id="3" name="TextBox 2"/>
          <p:cNvSpPr txBox="1"/>
          <p:nvPr/>
        </p:nvSpPr>
        <p:spPr>
          <a:xfrm>
            <a:off x="2057400" y="2743200"/>
            <a:ext cx="3021380" cy="461665"/>
          </a:xfrm>
          <a:prstGeom prst="rect">
            <a:avLst/>
          </a:prstGeom>
          <a:noFill/>
        </p:spPr>
        <p:txBody>
          <a:bodyPr wrap="none" rtlCol="0">
            <a:spAutoFit/>
          </a:bodyPr>
          <a:lstStyle/>
          <a:p>
            <a:r>
              <a:rPr lang="en-US" sz="2400" dirty="0">
                <a:solidFill>
                  <a:srgbClr val="FF0000"/>
                </a:solidFill>
              </a:rPr>
              <a:t>Any problems with this?</a:t>
            </a:r>
          </a:p>
        </p:txBody>
      </p:sp>
    </p:spTree>
    <p:extLst>
      <p:ext uri="{BB962C8B-B14F-4D97-AF65-F5344CB8AC3E}">
        <p14:creationId xmlns:p14="http://schemas.microsoft.com/office/powerpoint/2010/main" val="285744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a:t>
            </a:r>
          </a:p>
        </p:txBody>
      </p:sp>
      <p:sp>
        <p:nvSpPr>
          <p:cNvPr id="4" name="TextBox 3"/>
          <p:cNvSpPr txBox="1"/>
          <p:nvPr/>
        </p:nvSpPr>
        <p:spPr>
          <a:xfrm>
            <a:off x="544290" y="2249710"/>
            <a:ext cx="3120572" cy="523220"/>
          </a:xfrm>
          <a:prstGeom prst="rect">
            <a:avLst/>
          </a:prstGeom>
          <a:noFill/>
        </p:spPr>
        <p:txBody>
          <a:bodyPr wrap="square" rtlCol="0">
            <a:spAutoFit/>
          </a:bodyPr>
          <a:lstStyle/>
          <a:p>
            <a:r>
              <a:rPr lang="en-US" sz="2800" dirty="0">
                <a:solidFill>
                  <a:srgbClr val="0000FF"/>
                </a:solidFill>
              </a:rPr>
              <a:t>Linear model</a:t>
            </a:r>
          </a:p>
        </p:txBody>
      </p:sp>
      <p:sp>
        <p:nvSpPr>
          <p:cNvPr id="5" name="Rectangle 4"/>
          <p:cNvSpPr/>
          <p:nvPr/>
        </p:nvSpPr>
        <p:spPr>
          <a:xfrm>
            <a:off x="1197428" y="3338275"/>
            <a:ext cx="689429" cy="303590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33713" y="2833405"/>
            <a:ext cx="1088572" cy="369332"/>
          </a:xfrm>
          <a:prstGeom prst="rect">
            <a:avLst/>
          </a:prstGeom>
          <a:noFill/>
        </p:spPr>
        <p:txBody>
          <a:bodyPr wrap="square" rtlCol="0">
            <a:spAutoFit/>
          </a:bodyPr>
          <a:lstStyle/>
          <a:p>
            <a:r>
              <a:rPr lang="en-US" dirty="0"/>
              <a:t>+∞</a:t>
            </a:r>
          </a:p>
        </p:txBody>
      </p:sp>
      <p:sp>
        <p:nvSpPr>
          <p:cNvPr id="7" name="TextBox 6"/>
          <p:cNvSpPr txBox="1"/>
          <p:nvPr/>
        </p:nvSpPr>
        <p:spPr>
          <a:xfrm>
            <a:off x="1233713" y="6374180"/>
            <a:ext cx="1088572" cy="369332"/>
          </a:xfrm>
          <a:prstGeom prst="rect">
            <a:avLst/>
          </a:prstGeom>
          <a:noFill/>
        </p:spPr>
        <p:txBody>
          <a:bodyPr wrap="square" rtlCol="0">
            <a:spAutoFit/>
          </a:bodyPr>
          <a:lstStyle/>
          <a:p>
            <a:r>
              <a:rPr lang="en-US" dirty="0"/>
              <a:t>-∞</a:t>
            </a:r>
          </a:p>
        </p:txBody>
      </p:sp>
      <p:sp>
        <p:nvSpPr>
          <p:cNvPr id="9" name="Rectangle 8"/>
          <p:cNvSpPr/>
          <p:nvPr/>
        </p:nvSpPr>
        <p:spPr>
          <a:xfrm>
            <a:off x="6550783" y="3265705"/>
            <a:ext cx="689429" cy="3035905"/>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708018" y="2772930"/>
            <a:ext cx="1088572" cy="369332"/>
          </a:xfrm>
          <a:prstGeom prst="rect">
            <a:avLst/>
          </a:prstGeom>
          <a:noFill/>
        </p:spPr>
        <p:txBody>
          <a:bodyPr wrap="square" rtlCol="0">
            <a:spAutoFit/>
          </a:bodyPr>
          <a:lstStyle/>
          <a:p>
            <a:r>
              <a:rPr lang="en-US" dirty="0"/>
              <a:t>1</a:t>
            </a:r>
          </a:p>
        </p:txBody>
      </p:sp>
      <p:sp>
        <p:nvSpPr>
          <p:cNvPr id="11" name="TextBox 10"/>
          <p:cNvSpPr txBox="1"/>
          <p:nvPr/>
        </p:nvSpPr>
        <p:spPr>
          <a:xfrm>
            <a:off x="6708018" y="6313705"/>
            <a:ext cx="1088572" cy="369332"/>
          </a:xfrm>
          <a:prstGeom prst="rect">
            <a:avLst/>
          </a:prstGeom>
          <a:noFill/>
        </p:spPr>
        <p:txBody>
          <a:bodyPr wrap="square" rtlCol="0">
            <a:spAutoFit/>
          </a:bodyPr>
          <a:lstStyle/>
          <a:p>
            <a:r>
              <a:rPr lang="en-US" dirty="0"/>
              <a:t>0</a:t>
            </a:r>
          </a:p>
        </p:txBody>
      </p:sp>
      <p:sp>
        <p:nvSpPr>
          <p:cNvPr id="12" name="TextBox 11"/>
          <p:cNvSpPr txBox="1"/>
          <p:nvPr/>
        </p:nvSpPr>
        <p:spPr>
          <a:xfrm>
            <a:off x="5776686" y="2201330"/>
            <a:ext cx="3120572" cy="523220"/>
          </a:xfrm>
          <a:prstGeom prst="rect">
            <a:avLst/>
          </a:prstGeom>
          <a:noFill/>
        </p:spPr>
        <p:txBody>
          <a:bodyPr wrap="square" rtlCol="0">
            <a:spAutoFit/>
          </a:bodyPr>
          <a:lstStyle/>
          <a:p>
            <a:r>
              <a:rPr lang="en-US" sz="2800" dirty="0">
                <a:solidFill>
                  <a:srgbClr val="0000FF"/>
                </a:solidFill>
              </a:rPr>
              <a:t>probability</a:t>
            </a:r>
          </a:p>
        </p:txBody>
      </p:sp>
      <p:graphicFrame>
        <p:nvGraphicFramePr>
          <p:cNvPr id="90115" name="Object 3"/>
          <p:cNvGraphicFramePr>
            <a:graphicFrameLocks noChangeAspect="1"/>
          </p:cNvGraphicFramePr>
          <p:nvPr>
            <p:extLst>
              <p:ext uri="{D42A27DB-BD31-4B8C-83A1-F6EECF244321}">
                <p14:modId xmlns:p14="http://schemas.microsoft.com/office/powerpoint/2010/main" val="848538189"/>
              </p:ext>
            </p:extLst>
          </p:nvPr>
        </p:nvGraphicFramePr>
        <p:xfrm>
          <a:off x="5594350" y="1662113"/>
          <a:ext cx="2400300" cy="485775"/>
        </p:xfrm>
        <a:graphic>
          <a:graphicData uri="http://schemas.openxmlformats.org/presentationml/2006/ole">
            <mc:AlternateContent xmlns:mc="http://schemas.openxmlformats.org/markup-compatibility/2006">
              <mc:Choice xmlns:v="urn:schemas-microsoft-com:vml" Requires="v">
                <p:oleObj name="Equation" r:id="rId2" imgW="1066800" imgH="215900" progId="Equation.3">
                  <p:embed/>
                </p:oleObj>
              </mc:Choice>
              <mc:Fallback>
                <p:oleObj name="Equation" r:id="rId2" imgW="1066800" imgH="215900" progId="Equation.3">
                  <p:embed/>
                  <p:pic>
                    <p:nvPicPr>
                      <p:cNvPr id="0" name=""/>
                      <p:cNvPicPr>
                        <a:picLocks noChangeAspect="1" noChangeArrowheads="1"/>
                      </p:cNvPicPr>
                      <p:nvPr/>
                    </p:nvPicPr>
                    <p:blipFill>
                      <a:blip r:embed="rId3"/>
                      <a:srcRect/>
                      <a:stretch>
                        <a:fillRect/>
                      </a:stretch>
                    </p:blipFill>
                    <p:spPr bwMode="auto">
                      <a:xfrm>
                        <a:off x="5594350" y="1662113"/>
                        <a:ext cx="2400300" cy="485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5594350" y="1638000"/>
            <a:ext cx="2505075" cy="495600"/>
          </a:xfrm>
          <a:prstGeom prst="rect">
            <a:avLst/>
          </a:prstGeom>
          <a:solidFill>
            <a:srgbClr val="FF0000">
              <a:alpha val="2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ight Arrow 2"/>
          <p:cNvSpPr/>
          <p:nvPr/>
        </p:nvSpPr>
        <p:spPr>
          <a:xfrm rot="10800000">
            <a:off x="3581400" y="4038600"/>
            <a:ext cx="990600" cy="1143000"/>
          </a:xfrm>
          <a:prstGeom prst="rightArrow">
            <a:avLst/>
          </a:prstGeom>
          <a:solidFill>
            <a:srgbClr val="FF66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489868" y="5253789"/>
            <a:ext cx="3606132" cy="1477328"/>
          </a:xfrm>
          <a:prstGeom prst="rect">
            <a:avLst/>
          </a:prstGeom>
          <a:noFill/>
        </p:spPr>
        <p:txBody>
          <a:bodyPr wrap="square" rtlCol="0">
            <a:spAutoFit/>
          </a:bodyPr>
          <a:lstStyle/>
          <a:p>
            <a:r>
              <a:rPr lang="en-US" dirty="0"/>
              <a:t>We like linear models! </a:t>
            </a:r>
          </a:p>
          <a:p>
            <a:br>
              <a:rPr lang="en-US" dirty="0"/>
            </a:br>
            <a:r>
              <a:rPr lang="en-US" dirty="0"/>
              <a:t>Can we transform the probability into a function that ranges over all values? </a:t>
            </a:r>
          </a:p>
        </p:txBody>
      </p:sp>
      <p:graphicFrame>
        <p:nvGraphicFramePr>
          <p:cNvPr id="20" name="Object 2"/>
          <p:cNvGraphicFramePr>
            <a:graphicFrameLocks noChangeAspect="1"/>
          </p:cNvGraphicFramePr>
          <p:nvPr>
            <p:extLst>
              <p:ext uri="{D42A27DB-BD31-4B8C-83A1-F6EECF244321}">
                <p14:modId xmlns:p14="http://schemas.microsoft.com/office/powerpoint/2010/main" val="87206173"/>
              </p:ext>
            </p:extLst>
          </p:nvPr>
        </p:nvGraphicFramePr>
        <p:xfrm>
          <a:off x="458788" y="1662113"/>
          <a:ext cx="3629025" cy="485775"/>
        </p:xfrm>
        <a:graphic>
          <a:graphicData uri="http://schemas.openxmlformats.org/presentationml/2006/ole">
            <mc:AlternateContent xmlns:mc="http://schemas.openxmlformats.org/markup-compatibility/2006">
              <mc:Choice xmlns:v="urn:schemas-microsoft-com:vml" Requires="v">
                <p:oleObj name="Equation" r:id="rId4" imgW="1612900" imgH="215900" progId="Equation.3">
                  <p:embed/>
                </p:oleObj>
              </mc:Choice>
              <mc:Fallback>
                <p:oleObj name="Equation" r:id="rId4" imgW="1612900" imgH="215900" progId="Equation.3">
                  <p:embed/>
                  <p:pic>
                    <p:nvPicPr>
                      <p:cNvPr id="0" name=""/>
                      <p:cNvPicPr>
                        <a:picLocks noChangeAspect="1" noChangeArrowheads="1"/>
                      </p:cNvPicPr>
                      <p:nvPr/>
                    </p:nvPicPr>
                    <p:blipFill>
                      <a:blip r:embed="rId5"/>
                      <a:srcRect/>
                      <a:stretch>
                        <a:fillRect/>
                      </a:stretch>
                    </p:blipFill>
                    <p:spPr bwMode="auto">
                      <a:xfrm>
                        <a:off x="458788" y="1662113"/>
                        <a:ext cx="3629025" cy="485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9478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ratio</a:t>
            </a:r>
          </a:p>
        </p:txBody>
      </p:sp>
      <p:sp>
        <p:nvSpPr>
          <p:cNvPr id="3" name="Content Placeholder 2"/>
          <p:cNvSpPr>
            <a:spLocks noGrp="1"/>
          </p:cNvSpPr>
          <p:nvPr>
            <p:ph sz="quarter" idx="1"/>
          </p:nvPr>
        </p:nvSpPr>
        <p:spPr>
          <a:xfrm>
            <a:off x="612648" y="1600200"/>
            <a:ext cx="8153400" cy="2590800"/>
          </a:xfrm>
        </p:spPr>
        <p:txBody>
          <a:bodyPr>
            <a:normAutofit fontScale="92500"/>
          </a:bodyPr>
          <a:lstStyle/>
          <a:p>
            <a:pPr marL="0" indent="0">
              <a:buNone/>
            </a:pPr>
            <a:r>
              <a:rPr lang="en-US" sz="2400" dirty="0"/>
              <a:t>Rather than predict the probability, we can predict the ratio of 1/0 (positive/negative)</a:t>
            </a:r>
          </a:p>
          <a:p>
            <a:pPr marL="0" indent="0">
              <a:buNone/>
            </a:pPr>
            <a:endParaRPr lang="en-US" sz="2400" dirty="0"/>
          </a:p>
          <a:p>
            <a:pPr marL="0" indent="0">
              <a:buNone/>
            </a:pPr>
            <a:r>
              <a:rPr lang="en-US" sz="2400" dirty="0"/>
              <a:t>Predict the </a:t>
            </a:r>
            <a:r>
              <a:rPr lang="en-US" sz="2400" b="1" dirty="0"/>
              <a:t>odds</a:t>
            </a:r>
            <a:r>
              <a:rPr lang="en-US" sz="2400" dirty="0"/>
              <a:t> that it is 1 (true): </a:t>
            </a:r>
            <a:r>
              <a:rPr lang="en-US" sz="2400" dirty="0">
                <a:solidFill>
                  <a:srgbClr val="FF6600"/>
                </a:solidFill>
              </a:rPr>
              <a:t>How much more likely is 1 than 0.</a:t>
            </a:r>
          </a:p>
          <a:p>
            <a:pPr marL="0" indent="0">
              <a:buNone/>
            </a:pPr>
            <a:endParaRPr lang="en-US" sz="2400" dirty="0">
              <a:solidFill>
                <a:srgbClr val="FF0000"/>
              </a:solidFill>
            </a:endParaRPr>
          </a:p>
          <a:p>
            <a:pPr marL="0" indent="0">
              <a:buNone/>
            </a:pPr>
            <a:r>
              <a:rPr lang="en-US" sz="2400" dirty="0">
                <a:solidFill>
                  <a:srgbClr val="FF0000"/>
                </a:solidFill>
              </a:rPr>
              <a:t>Does this help us?</a:t>
            </a:r>
          </a:p>
        </p:txBody>
      </p:sp>
      <p:graphicFrame>
        <p:nvGraphicFramePr>
          <p:cNvPr id="86018" name="Object 4"/>
          <p:cNvGraphicFramePr>
            <a:graphicFrameLocks noChangeAspect="1"/>
          </p:cNvGraphicFramePr>
          <p:nvPr>
            <p:extLst>
              <p:ext uri="{D42A27DB-BD31-4B8C-83A1-F6EECF244321}">
                <p14:modId xmlns:p14="http://schemas.microsoft.com/office/powerpoint/2010/main" val="940525877"/>
              </p:ext>
            </p:extLst>
          </p:nvPr>
        </p:nvGraphicFramePr>
        <p:xfrm>
          <a:off x="922338" y="5146675"/>
          <a:ext cx="7653337" cy="788988"/>
        </p:xfrm>
        <a:graphic>
          <a:graphicData uri="http://schemas.openxmlformats.org/presentationml/2006/ole">
            <mc:AlternateContent xmlns:mc="http://schemas.openxmlformats.org/markup-compatibility/2006">
              <mc:Choice xmlns:v="urn:schemas-microsoft-com:vml" Requires="v">
                <p:oleObj name="Equation" r:id="rId2" imgW="4178300" imgH="431800" progId="Equation.3">
                  <p:embed/>
                </p:oleObj>
              </mc:Choice>
              <mc:Fallback>
                <p:oleObj name="Equation" r:id="rId2" imgW="4178300" imgH="431800" progId="Equation.3">
                  <p:embed/>
                  <p:pic>
                    <p:nvPicPr>
                      <p:cNvPr id="0" name=""/>
                      <p:cNvPicPr>
                        <a:picLocks noChangeAspect="1" noChangeArrowheads="1"/>
                      </p:cNvPicPr>
                      <p:nvPr/>
                    </p:nvPicPr>
                    <p:blipFill>
                      <a:blip r:embed="rId3"/>
                      <a:srcRect/>
                      <a:stretch>
                        <a:fillRect/>
                      </a:stretch>
                    </p:blipFill>
                    <p:spPr bwMode="auto">
                      <a:xfrm>
                        <a:off x="922338" y="5146675"/>
                        <a:ext cx="7653337" cy="7889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4837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90" y="228600"/>
            <a:ext cx="8153400" cy="990600"/>
          </a:xfrm>
        </p:spPr>
        <p:txBody>
          <a:bodyPr/>
          <a:lstStyle/>
          <a:p>
            <a:r>
              <a:rPr lang="en-US" dirty="0"/>
              <a:t>Odds ratio</a:t>
            </a:r>
          </a:p>
        </p:txBody>
      </p:sp>
      <p:sp>
        <p:nvSpPr>
          <p:cNvPr id="4" name="TextBox 3"/>
          <p:cNvSpPr txBox="1"/>
          <p:nvPr/>
        </p:nvSpPr>
        <p:spPr>
          <a:xfrm>
            <a:off x="544290" y="2249710"/>
            <a:ext cx="3120572" cy="523220"/>
          </a:xfrm>
          <a:prstGeom prst="rect">
            <a:avLst/>
          </a:prstGeom>
          <a:noFill/>
        </p:spPr>
        <p:txBody>
          <a:bodyPr wrap="square" rtlCol="0">
            <a:spAutoFit/>
          </a:bodyPr>
          <a:lstStyle/>
          <a:p>
            <a:r>
              <a:rPr lang="en-US" sz="2800" dirty="0">
                <a:solidFill>
                  <a:srgbClr val="0000FF"/>
                </a:solidFill>
              </a:rPr>
              <a:t>Linear model</a:t>
            </a:r>
          </a:p>
        </p:txBody>
      </p:sp>
      <p:sp>
        <p:nvSpPr>
          <p:cNvPr id="5" name="Rectangle 4"/>
          <p:cNvSpPr/>
          <p:nvPr/>
        </p:nvSpPr>
        <p:spPr>
          <a:xfrm>
            <a:off x="1197428" y="3338275"/>
            <a:ext cx="689429" cy="303590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33713" y="2833405"/>
            <a:ext cx="1088572" cy="369332"/>
          </a:xfrm>
          <a:prstGeom prst="rect">
            <a:avLst/>
          </a:prstGeom>
          <a:noFill/>
        </p:spPr>
        <p:txBody>
          <a:bodyPr wrap="square" rtlCol="0">
            <a:spAutoFit/>
          </a:bodyPr>
          <a:lstStyle/>
          <a:p>
            <a:r>
              <a:rPr lang="en-US" dirty="0"/>
              <a:t>+∞</a:t>
            </a:r>
          </a:p>
        </p:txBody>
      </p:sp>
      <p:sp>
        <p:nvSpPr>
          <p:cNvPr id="7" name="TextBox 6"/>
          <p:cNvSpPr txBox="1"/>
          <p:nvPr/>
        </p:nvSpPr>
        <p:spPr>
          <a:xfrm>
            <a:off x="1233713" y="6374180"/>
            <a:ext cx="1088572" cy="369332"/>
          </a:xfrm>
          <a:prstGeom prst="rect">
            <a:avLst/>
          </a:prstGeom>
          <a:noFill/>
        </p:spPr>
        <p:txBody>
          <a:bodyPr wrap="square" rtlCol="0">
            <a:spAutoFit/>
          </a:bodyPr>
          <a:lstStyle/>
          <a:p>
            <a:r>
              <a:rPr lang="en-US" dirty="0"/>
              <a:t>-∞</a:t>
            </a:r>
          </a:p>
        </p:txBody>
      </p:sp>
      <p:sp>
        <p:nvSpPr>
          <p:cNvPr id="9" name="Rectangle 8"/>
          <p:cNvSpPr/>
          <p:nvPr/>
        </p:nvSpPr>
        <p:spPr>
          <a:xfrm>
            <a:off x="6550783" y="3265705"/>
            <a:ext cx="689429" cy="3035905"/>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562878" y="2785025"/>
            <a:ext cx="1088572" cy="646331"/>
          </a:xfrm>
          <a:prstGeom prst="rect">
            <a:avLst/>
          </a:prstGeom>
          <a:noFill/>
        </p:spPr>
        <p:txBody>
          <a:bodyPr wrap="square" rtlCol="0">
            <a:spAutoFit/>
          </a:bodyPr>
          <a:lstStyle/>
          <a:p>
            <a:r>
              <a:rPr lang="en-US" dirty="0"/>
              <a:t>+∞</a:t>
            </a:r>
          </a:p>
          <a:p>
            <a:endParaRPr lang="en-US" dirty="0"/>
          </a:p>
        </p:txBody>
      </p:sp>
      <p:sp>
        <p:nvSpPr>
          <p:cNvPr id="11" name="TextBox 10"/>
          <p:cNvSpPr txBox="1"/>
          <p:nvPr/>
        </p:nvSpPr>
        <p:spPr>
          <a:xfrm>
            <a:off x="6708018" y="6313705"/>
            <a:ext cx="1088572" cy="369332"/>
          </a:xfrm>
          <a:prstGeom prst="rect">
            <a:avLst/>
          </a:prstGeom>
          <a:noFill/>
        </p:spPr>
        <p:txBody>
          <a:bodyPr wrap="square" rtlCol="0">
            <a:spAutoFit/>
          </a:bodyPr>
          <a:lstStyle/>
          <a:p>
            <a:r>
              <a:rPr lang="en-US" dirty="0"/>
              <a:t>0</a:t>
            </a:r>
          </a:p>
        </p:txBody>
      </p:sp>
      <p:sp>
        <p:nvSpPr>
          <p:cNvPr id="12" name="TextBox 11"/>
          <p:cNvSpPr txBox="1"/>
          <p:nvPr/>
        </p:nvSpPr>
        <p:spPr>
          <a:xfrm>
            <a:off x="5776686" y="2201330"/>
            <a:ext cx="3120572" cy="523220"/>
          </a:xfrm>
          <a:prstGeom prst="rect">
            <a:avLst/>
          </a:prstGeom>
          <a:noFill/>
        </p:spPr>
        <p:txBody>
          <a:bodyPr wrap="square" rtlCol="0">
            <a:spAutoFit/>
          </a:bodyPr>
          <a:lstStyle/>
          <a:p>
            <a:r>
              <a:rPr lang="en-US" sz="2800" dirty="0">
                <a:solidFill>
                  <a:srgbClr val="0000FF"/>
                </a:solidFill>
              </a:rPr>
              <a:t>odds ratio</a:t>
            </a:r>
          </a:p>
        </p:txBody>
      </p:sp>
      <p:sp>
        <p:nvSpPr>
          <p:cNvPr id="15" name="TextBox 14"/>
          <p:cNvSpPr txBox="1"/>
          <p:nvPr/>
        </p:nvSpPr>
        <p:spPr>
          <a:xfrm>
            <a:off x="2515961" y="3896714"/>
            <a:ext cx="3459238" cy="1200328"/>
          </a:xfrm>
          <a:prstGeom prst="rect">
            <a:avLst/>
          </a:prstGeom>
          <a:noFill/>
        </p:spPr>
        <p:txBody>
          <a:bodyPr wrap="square" rtlCol="0">
            <a:spAutoFit/>
          </a:bodyPr>
          <a:lstStyle/>
          <a:p>
            <a:r>
              <a:rPr lang="en-US" sz="2400" dirty="0">
                <a:solidFill>
                  <a:srgbClr val="FF0000"/>
                </a:solidFill>
              </a:rPr>
              <a:t>Where is the dividing line between class 1 and </a:t>
            </a:r>
            <a:br>
              <a:rPr lang="en-US" sz="2400" dirty="0">
                <a:solidFill>
                  <a:srgbClr val="FF0000"/>
                </a:solidFill>
              </a:rPr>
            </a:br>
            <a:r>
              <a:rPr lang="en-US" sz="2400" dirty="0">
                <a:solidFill>
                  <a:srgbClr val="FF0000"/>
                </a:solidFill>
              </a:rPr>
              <a:t>class 0 being selected?</a:t>
            </a:r>
          </a:p>
        </p:txBody>
      </p:sp>
      <p:graphicFrame>
        <p:nvGraphicFramePr>
          <p:cNvPr id="91140" name="Object 4"/>
          <p:cNvGraphicFramePr>
            <a:graphicFrameLocks noChangeAspect="1"/>
          </p:cNvGraphicFramePr>
          <p:nvPr/>
        </p:nvGraphicFramePr>
        <p:xfrm>
          <a:off x="5681663" y="1543050"/>
          <a:ext cx="2327275" cy="719138"/>
        </p:xfrm>
        <a:graphic>
          <a:graphicData uri="http://schemas.openxmlformats.org/presentationml/2006/ole">
            <mc:AlternateContent xmlns:mc="http://schemas.openxmlformats.org/markup-compatibility/2006">
              <mc:Choice xmlns:v="urn:schemas-microsoft-com:vml" Requires="v">
                <p:oleObj name="Equation" r:id="rId2" imgW="1270000" imgH="393700" progId="Equation.3">
                  <p:embed/>
                </p:oleObj>
              </mc:Choice>
              <mc:Fallback>
                <p:oleObj name="Equation" r:id="rId2" imgW="12700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663" y="1543050"/>
                        <a:ext cx="2327275" cy="7191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87206173"/>
              </p:ext>
            </p:extLst>
          </p:nvPr>
        </p:nvGraphicFramePr>
        <p:xfrm>
          <a:off x="458788" y="1662113"/>
          <a:ext cx="3629025" cy="485775"/>
        </p:xfrm>
        <a:graphic>
          <a:graphicData uri="http://schemas.openxmlformats.org/presentationml/2006/ole">
            <mc:AlternateContent xmlns:mc="http://schemas.openxmlformats.org/markup-compatibility/2006">
              <mc:Choice xmlns:v="urn:schemas-microsoft-com:vml" Requires="v">
                <p:oleObj name="Equation" r:id="rId4" imgW="1612900" imgH="215900" progId="Equation.3">
                  <p:embed/>
                </p:oleObj>
              </mc:Choice>
              <mc:Fallback>
                <p:oleObj name="Equation" r:id="rId4" imgW="1612900" imgH="215900" progId="Equation.3">
                  <p:embed/>
                  <p:pic>
                    <p:nvPicPr>
                      <p:cNvPr id="0" name=""/>
                      <p:cNvPicPr>
                        <a:picLocks noChangeAspect="1" noChangeArrowheads="1"/>
                      </p:cNvPicPr>
                      <p:nvPr/>
                    </p:nvPicPr>
                    <p:blipFill>
                      <a:blip r:embed="rId5"/>
                      <a:srcRect/>
                      <a:stretch>
                        <a:fillRect/>
                      </a:stretch>
                    </p:blipFill>
                    <p:spPr bwMode="auto">
                      <a:xfrm>
                        <a:off x="458788" y="1662113"/>
                        <a:ext cx="3629025" cy="485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9064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ratio</a:t>
            </a:r>
          </a:p>
        </p:txBody>
      </p:sp>
      <p:sp>
        <p:nvSpPr>
          <p:cNvPr id="4" name="Rectangle 3"/>
          <p:cNvSpPr/>
          <p:nvPr/>
        </p:nvSpPr>
        <p:spPr>
          <a:xfrm>
            <a:off x="1733791" y="3039309"/>
            <a:ext cx="3971873" cy="646331"/>
          </a:xfrm>
          <a:prstGeom prst="rect">
            <a:avLst/>
          </a:prstGeom>
        </p:spPr>
        <p:txBody>
          <a:bodyPr wrap="none">
            <a:spAutoFit/>
          </a:bodyPr>
          <a:lstStyle/>
          <a:p>
            <a:r>
              <a:rPr lang="en-US" dirty="0">
                <a:solidFill>
                  <a:srgbClr val="FF0000"/>
                </a:solidFill>
              </a:rPr>
              <a:t>Does this suggest another transformation?</a:t>
            </a:r>
          </a:p>
          <a:p>
            <a:endParaRPr lang="en-US" dirty="0">
              <a:solidFill>
                <a:srgbClr val="FF0000"/>
              </a:solidFill>
            </a:endParaRPr>
          </a:p>
        </p:txBody>
      </p:sp>
      <p:graphicFrame>
        <p:nvGraphicFramePr>
          <p:cNvPr id="138242" name="Object 4"/>
          <p:cNvGraphicFramePr>
            <a:graphicFrameLocks noChangeAspect="1"/>
          </p:cNvGraphicFramePr>
          <p:nvPr/>
        </p:nvGraphicFramePr>
        <p:xfrm>
          <a:off x="5681663" y="1543050"/>
          <a:ext cx="2327275" cy="719138"/>
        </p:xfrm>
        <a:graphic>
          <a:graphicData uri="http://schemas.openxmlformats.org/presentationml/2006/ole">
            <mc:AlternateContent xmlns:mc="http://schemas.openxmlformats.org/markup-compatibility/2006">
              <mc:Choice xmlns:v="urn:schemas-microsoft-com:vml" Requires="v">
                <p:oleObj name="Equation" r:id="rId2" imgW="1270000" imgH="393700" progId="Equation.3">
                  <p:embed/>
                </p:oleObj>
              </mc:Choice>
              <mc:Fallback>
                <p:oleObj name="Equation" r:id="rId2" imgW="12700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663" y="1543050"/>
                        <a:ext cx="2327275" cy="7191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8243" name="Object 4"/>
          <p:cNvGraphicFramePr>
            <a:graphicFrameLocks noChangeAspect="1"/>
          </p:cNvGraphicFramePr>
          <p:nvPr/>
        </p:nvGraphicFramePr>
        <p:xfrm>
          <a:off x="800100" y="2067540"/>
          <a:ext cx="4421187" cy="325438"/>
        </p:xfrm>
        <a:graphic>
          <a:graphicData uri="http://schemas.openxmlformats.org/presentationml/2006/ole">
            <mc:AlternateContent xmlns:mc="http://schemas.openxmlformats.org/markup-compatibility/2006">
              <mc:Choice xmlns:v="urn:schemas-microsoft-com:vml" Requires="v">
                <p:oleObj name="Equation" r:id="rId4" imgW="2413000" imgH="177800" progId="Equation.3">
                  <p:embed/>
                </p:oleObj>
              </mc:Choice>
              <mc:Fallback>
                <p:oleObj name="Equation" r:id="rId4" imgW="24130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2067540"/>
                        <a:ext cx="4421187" cy="3254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8244" name="Object 4"/>
          <p:cNvGraphicFramePr>
            <a:graphicFrameLocks noChangeAspect="1"/>
          </p:cNvGraphicFramePr>
          <p:nvPr/>
        </p:nvGraphicFramePr>
        <p:xfrm>
          <a:off x="800100" y="1579335"/>
          <a:ext cx="4117975" cy="325437"/>
        </p:xfrm>
        <a:graphic>
          <a:graphicData uri="http://schemas.openxmlformats.org/presentationml/2006/ole">
            <mc:AlternateContent xmlns:mc="http://schemas.openxmlformats.org/markup-compatibility/2006">
              <mc:Choice xmlns:v="urn:schemas-microsoft-com:vml" Requires="v">
                <p:oleObj name="Equation" r:id="rId6" imgW="2247900" imgH="177800" progId="Equation.3">
                  <p:embed/>
                </p:oleObj>
              </mc:Choice>
              <mc:Fallback>
                <p:oleObj name="Equation" r:id="rId6" imgW="22479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 y="1579335"/>
                        <a:ext cx="4117975" cy="3254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1757666" y="3614587"/>
            <a:ext cx="5346095" cy="2781905"/>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682822" y="6403752"/>
            <a:ext cx="4884891" cy="369332"/>
          </a:xfrm>
          <a:prstGeom prst="rect">
            <a:avLst/>
          </a:prstGeom>
          <a:noFill/>
        </p:spPr>
        <p:txBody>
          <a:bodyPr wrap="square" rtlCol="0">
            <a:spAutoFit/>
          </a:bodyPr>
          <a:lstStyle/>
          <a:p>
            <a:r>
              <a:rPr lang="en-US" dirty="0">
                <a:solidFill>
                  <a:srgbClr val="0000FF"/>
                </a:solidFill>
              </a:rPr>
              <a:t>0    1     2    3    4    5    6     7     8    9   ….</a:t>
            </a:r>
          </a:p>
        </p:txBody>
      </p:sp>
      <p:sp>
        <p:nvSpPr>
          <p:cNvPr id="29" name="Rectangle 28"/>
          <p:cNvSpPr/>
          <p:nvPr/>
        </p:nvSpPr>
        <p:spPr>
          <a:xfrm>
            <a:off x="1757666" y="3626682"/>
            <a:ext cx="460806" cy="2760124"/>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336397" y="4765513"/>
            <a:ext cx="1346426" cy="369332"/>
          </a:xfrm>
          <a:prstGeom prst="rect">
            <a:avLst/>
          </a:prstGeom>
          <a:noFill/>
        </p:spPr>
        <p:txBody>
          <a:bodyPr wrap="square" rtlCol="0">
            <a:spAutoFit/>
          </a:bodyPr>
          <a:lstStyle/>
          <a:p>
            <a:r>
              <a:rPr lang="en-US" dirty="0">
                <a:solidFill>
                  <a:srgbClr val="0000FF"/>
                </a:solidFill>
              </a:rPr>
              <a:t>odds ratio</a:t>
            </a:r>
          </a:p>
        </p:txBody>
      </p:sp>
      <p:sp>
        <p:nvSpPr>
          <p:cNvPr id="30" name="Rectangle 29"/>
          <p:cNvSpPr/>
          <p:nvPr/>
        </p:nvSpPr>
        <p:spPr>
          <a:xfrm>
            <a:off x="2220059" y="3621847"/>
            <a:ext cx="4883701" cy="2760124"/>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16200000" flipH="1">
            <a:off x="2081110"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2487505"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H="1">
            <a:off x="2877607" y="625028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16200000" flipH="1">
            <a:off x="3284002"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3653291"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4059686"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H="1">
            <a:off x="4059686"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flipH="1">
            <a:off x="4466081"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6200000" flipH="1">
            <a:off x="4856183" y="623576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5262578"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flipH="1">
            <a:off x="5631867"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038262"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924175" y="1543050"/>
            <a:ext cx="1981805" cy="361722"/>
          </a:xfrm>
          <a:prstGeom prst="rect">
            <a:avLst/>
          </a:prstGeom>
          <a:solidFill>
            <a:srgbClr val="FF0000">
              <a:alpha val="3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824290" y="1543050"/>
            <a:ext cx="1862641" cy="361722"/>
          </a:xfrm>
          <a:prstGeom prst="rect">
            <a:avLst/>
          </a:prstGeom>
          <a:solidFill>
            <a:srgbClr val="008000">
              <a:alpha val="50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682822" y="2392978"/>
            <a:ext cx="5616046" cy="646331"/>
          </a:xfrm>
          <a:prstGeom prst="rect">
            <a:avLst/>
          </a:prstGeom>
          <a:noFill/>
        </p:spPr>
        <p:txBody>
          <a:bodyPr wrap="square" rtlCol="0">
            <a:spAutoFit/>
          </a:bodyPr>
          <a:lstStyle/>
          <a:p>
            <a:r>
              <a:rPr lang="en-US" dirty="0"/>
              <a:t>We’re trying to find some transformation that transforms the odds ratio to a number that is -∞ to +∞</a:t>
            </a:r>
          </a:p>
        </p:txBody>
      </p:sp>
    </p:spTree>
    <p:extLst>
      <p:ext uri="{BB962C8B-B14F-4D97-AF65-F5344CB8AC3E}">
        <p14:creationId xmlns:p14="http://schemas.microsoft.com/office/powerpoint/2010/main" val="1548225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666" y="3614587"/>
            <a:ext cx="5346095" cy="2781905"/>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682822" y="6403752"/>
            <a:ext cx="4884891" cy="369332"/>
          </a:xfrm>
          <a:prstGeom prst="rect">
            <a:avLst/>
          </a:prstGeom>
          <a:noFill/>
        </p:spPr>
        <p:txBody>
          <a:bodyPr wrap="square" rtlCol="0">
            <a:spAutoFit/>
          </a:bodyPr>
          <a:lstStyle/>
          <a:p>
            <a:r>
              <a:rPr lang="en-US" dirty="0">
                <a:solidFill>
                  <a:srgbClr val="0000FF"/>
                </a:solidFill>
              </a:rPr>
              <a:t>0    1     2    3    4    5    6     7     8    9   ….</a:t>
            </a:r>
          </a:p>
        </p:txBody>
      </p:sp>
      <p:sp>
        <p:nvSpPr>
          <p:cNvPr id="4" name="Rectangle 3"/>
          <p:cNvSpPr/>
          <p:nvPr/>
        </p:nvSpPr>
        <p:spPr>
          <a:xfrm>
            <a:off x="1757666" y="3626682"/>
            <a:ext cx="460806" cy="2760124"/>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20059" y="3621847"/>
            <a:ext cx="4883701" cy="2760124"/>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16200000" flipH="1">
            <a:off x="2081110"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16200000" flipH="1">
            <a:off x="2487505"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16200000" flipH="1">
            <a:off x="2877607" y="625028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284002"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H="1">
            <a:off x="3653291"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4059686"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a:off x="4059686"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H="1">
            <a:off x="4466081"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6200000" flipH="1">
            <a:off x="4856183" y="623576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6200000" flipH="1">
            <a:off x="5262578"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5631867"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H="1">
            <a:off x="6038262"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2"/>
          <a:stretch>
            <a:fillRect/>
          </a:stretch>
        </p:blipFill>
        <p:spPr>
          <a:xfrm>
            <a:off x="-762000" y="152400"/>
            <a:ext cx="7162800" cy="3155846"/>
          </a:xfrm>
          <a:prstGeom prst="rect">
            <a:avLst/>
          </a:prstGeom>
        </p:spPr>
      </p:pic>
    </p:spTree>
    <p:extLst>
      <p:ext uri="{BB962C8B-B14F-4D97-AF65-F5344CB8AC3E}">
        <p14:creationId xmlns:p14="http://schemas.microsoft.com/office/powerpoint/2010/main" val="31654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704E-CC03-7100-5595-AF09F9A00A28}"/>
              </a:ext>
            </a:extLst>
          </p:cNvPr>
          <p:cNvSpPr>
            <a:spLocks noGrp="1"/>
          </p:cNvSpPr>
          <p:nvPr>
            <p:ph type="title"/>
          </p:nvPr>
        </p:nvSpPr>
        <p:spPr/>
        <p:txBody>
          <a:bodyPr/>
          <a:lstStyle/>
          <a:p>
            <a:r>
              <a:rPr lang="en-US" dirty="0"/>
              <a:t>Course feedback</a:t>
            </a:r>
          </a:p>
        </p:txBody>
      </p:sp>
      <p:pic>
        <p:nvPicPr>
          <p:cNvPr id="491522" name="Picture 2" descr="Forms response chart. Question title: About how many hours a week do you spend on this class (ignoring the DT assignment :)?. Number of responses: 14 responses.">
            <a:extLst>
              <a:ext uri="{FF2B5EF4-FFF2-40B4-BE49-F238E27FC236}">
                <a16:creationId xmlns:a16="http://schemas.microsoft.com/office/drawing/2014/main" id="{29BA129E-F50C-60FA-4C1D-E56DCEFAD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62028"/>
            <a:ext cx="8929356" cy="375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31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90" y="228600"/>
            <a:ext cx="8153400" cy="990600"/>
          </a:xfrm>
        </p:spPr>
        <p:txBody>
          <a:bodyPr/>
          <a:lstStyle/>
          <a:p>
            <a:r>
              <a:rPr lang="en-US" dirty="0"/>
              <a:t>Log odds (</a:t>
            </a:r>
            <a:r>
              <a:rPr lang="en-US" dirty="0" err="1"/>
              <a:t>logit</a:t>
            </a:r>
            <a:r>
              <a:rPr lang="en-US" dirty="0"/>
              <a:t> function)</a:t>
            </a:r>
          </a:p>
        </p:txBody>
      </p:sp>
      <p:sp>
        <p:nvSpPr>
          <p:cNvPr id="4" name="TextBox 3"/>
          <p:cNvSpPr txBox="1"/>
          <p:nvPr/>
        </p:nvSpPr>
        <p:spPr>
          <a:xfrm>
            <a:off x="544290" y="2249710"/>
            <a:ext cx="3120572" cy="523220"/>
          </a:xfrm>
          <a:prstGeom prst="rect">
            <a:avLst/>
          </a:prstGeom>
          <a:noFill/>
        </p:spPr>
        <p:txBody>
          <a:bodyPr wrap="square" rtlCol="0">
            <a:spAutoFit/>
          </a:bodyPr>
          <a:lstStyle/>
          <a:p>
            <a:r>
              <a:rPr lang="en-US" sz="2800" dirty="0">
                <a:solidFill>
                  <a:srgbClr val="0000FF"/>
                </a:solidFill>
              </a:rPr>
              <a:t>Linear regression</a:t>
            </a:r>
          </a:p>
        </p:txBody>
      </p:sp>
      <p:sp>
        <p:nvSpPr>
          <p:cNvPr id="5" name="Rectangle 4"/>
          <p:cNvSpPr/>
          <p:nvPr/>
        </p:nvSpPr>
        <p:spPr>
          <a:xfrm>
            <a:off x="1197428" y="3338275"/>
            <a:ext cx="689429" cy="303590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33713" y="2833405"/>
            <a:ext cx="1088572" cy="369332"/>
          </a:xfrm>
          <a:prstGeom prst="rect">
            <a:avLst/>
          </a:prstGeom>
          <a:noFill/>
        </p:spPr>
        <p:txBody>
          <a:bodyPr wrap="square" rtlCol="0">
            <a:spAutoFit/>
          </a:bodyPr>
          <a:lstStyle/>
          <a:p>
            <a:r>
              <a:rPr lang="en-US" dirty="0"/>
              <a:t>+∞</a:t>
            </a:r>
          </a:p>
        </p:txBody>
      </p:sp>
      <p:sp>
        <p:nvSpPr>
          <p:cNvPr id="7" name="TextBox 6"/>
          <p:cNvSpPr txBox="1"/>
          <p:nvPr/>
        </p:nvSpPr>
        <p:spPr>
          <a:xfrm>
            <a:off x="1233713" y="6374180"/>
            <a:ext cx="1088572" cy="369332"/>
          </a:xfrm>
          <a:prstGeom prst="rect">
            <a:avLst/>
          </a:prstGeom>
          <a:noFill/>
        </p:spPr>
        <p:txBody>
          <a:bodyPr wrap="square" rtlCol="0">
            <a:spAutoFit/>
          </a:bodyPr>
          <a:lstStyle/>
          <a:p>
            <a:r>
              <a:rPr lang="en-US" dirty="0"/>
              <a:t>-∞</a:t>
            </a:r>
          </a:p>
        </p:txBody>
      </p:sp>
      <p:graphicFrame>
        <p:nvGraphicFramePr>
          <p:cNvPr id="90114" name="Object 2"/>
          <p:cNvGraphicFramePr>
            <a:graphicFrameLocks noChangeAspect="1"/>
          </p:cNvGraphicFramePr>
          <p:nvPr>
            <p:extLst>
              <p:ext uri="{D42A27DB-BD31-4B8C-83A1-F6EECF244321}">
                <p14:modId xmlns:p14="http://schemas.microsoft.com/office/powerpoint/2010/main" val="230228346"/>
              </p:ext>
            </p:extLst>
          </p:nvPr>
        </p:nvGraphicFramePr>
        <p:xfrm>
          <a:off x="458788" y="1662113"/>
          <a:ext cx="3629025" cy="485775"/>
        </p:xfrm>
        <a:graphic>
          <a:graphicData uri="http://schemas.openxmlformats.org/presentationml/2006/ole">
            <mc:AlternateContent xmlns:mc="http://schemas.openxmlformats.org/markup-compatibility/2006">
              <mc:Choice xmlns:v="urn:schemas-microsoft-com:vml" Requires="v">
                <p:oleObj name="Equation" r:id="rId2" imgW="1612900" imgH="215900" progId="Equation.3">
                  <p:embed/>
                </p:oleObj>
              </mc:Choice>
              <mc:Fallback>
                <p:oleObj name="Equation" r:id="rId2" imgW="1612900" imgH="215900" progId="Equation.3">
                  <p:embed/>
                  <p:pic>
                    <p:nvPicPr>
                      <p:cNvPr id="0" name=""/>
                      <p:cNvPicPr>
                        <a:picLocks noChangeAspect="1" noChangeArrowheads="1"/>
                      </p:cNvPicPr>
                      <p:nvPr/>
                    </p:nvPicPr>
                    <p:blipFill>
                      <a:blip r:embed="rId3"/>
                      <a:srcRect/>
                      <a:stretch>
                        <a:fillRect/>
                      </a:stretch>
                    </p:blipFill>
                    <p:spPr bwMode="auto">
                      <a:xfrm>
                        <a:off x="458788" y="1662113"/>
                        <a:ext cx="3629025" cy="485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6550783" y="3265705"/>
            <a:ext cx="689429" cy="3035905"/>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562878" y="2785025"/>
            <a:ext cx="1088572" cy="646331"/>
          </a:xfrm>
          <a:prstGeom prst="rect">
            <a:avLst/>
          </a:prstGeom>
          <a:noFill/>
        </p:spPr>
        <p:txBody>
          <a:bodyPr wrap="square" rtlCol="0">
            <a:spAutoFit/>
          </a:bodyPr>
          <a:lstStyle/>
          <a:p>
            <a:r>
              <a:rPr lang="en-US" dirty="0"/>
              <a:t>+∞</a:t>
            </a:r>
          </a:p>
          <a:p>
            <a:endParaRPr lang="en-US" dirty="0"/>
          </a:p>
        </p:txBody>
      </p:sp>
      <p:sp>
        <p:nvSpPr>
          <p:cNvPr id="11" name="TextBox 10"/>
          <p:cNvSpPr txBox="1"/>
          <p:nvPr/>
        </p:nvSpPr>
        <p:spPr>
          <a:xfrm>
            <a:off x="6695923" y="6313705"/>
            <a:ext cx="1088572" cy="369332"/>
          </a:xfrm>
          <a:prstGeom prst="rect">
            <a:avLst/>
          </a:prstGeom>
          <a:noFill/>
        </p:spPr>
        <p:txBody>
          <a:bodyPr wrap="square" rtlCol="0">
            <a:spAutoFit/>
          </a:bodyPr>
          <a:lstStyle/>
          <a:p>
            <a:r>
              <a:rPr lang="en-US" dirty="0"/>
              <a:t>-∞</a:t>
            </a:r>
          </a:p>
        </p:txBody>
      </p:sp>
      <p:sp>
        <p:nvSpPr>
          <p:cNvPr id="12" name="TextBox 11"/>
          <p:cNvSpPr txBox="1"/>
          <p:nvPr/>
        </p:nvSpPr>
        <p:spPr>
          <a:xfrm>
            <a:off x="5776686" y="2201330"/>
            <a:ext cx="3120572" cy="523220"/>
          </a:xfrm>
          <a:prstGeom prst="rect">
            <a:avLst/>
          </a:prstGeom>
          <a:noFill/>
        </p:spPr>
        <p:txBody>
          <a:bodyPr wrap="square" rtlCol="0">
            <a:spAutoFit/>
          </a:bodyPr>
          <a:lstStyle/>
          <a:p>
            <a:r>
              <a:rPr lang="en-US" sz="2800" dirty="0">
                <a:solidFill>
                  <a:srgbClr val="0000FF"/>
                </a:solidFill>
              </a:rPr>
              <a:t>odds ratio</a:t>
            </a:r>
          </a:p>
        </p:txBody>
      </p:sp>
      <p:graphicFrame>
        <p:nvGraphicFramePr>
          <p:cNvPr id="91140" name="Object 4"/>
          <p:cNvGraphicFramePr>
            <a:graphicFrameLocks noChangeAspect="1"/>
          </p:cNvGraphicFramePr>
          <p:nvPr/>
        </p:nvGraphicFramePr>
        <p:xfrm>
          <a:off x="5497513" y="1543050"/>
          <a:ext cx="2697162" cy="719138"/>
        </p:xfrm>
        <a:graphic>
          <a:graphicData uri="http://schemas.openxmlformats.org/presentationml/2006/ole">
            <mc:AlternateContent xmlns:mc="http://schemas.openxmlformats.org/markup-compatibility/2006">
              <mc:Choice xmlns:v="urn:schemas-microsoft-com:vml" Requires="v">
                <p:oleObj name="Equation" r:id="rId4" imgW="1473200" imgH="393700" progId="Equation.3">
                  <p:embed/>
                </p:oleObj>
              </mc:Choice>
              <mc:Fallback>
                <p:oleObj name="Equation" r:id="rId4" imgW="14732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7513" y="1543050"/>
                        <a:ext cx="2697162" cy="7191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2473703" y="4267200"/>
            <a:ext cx="3694868" cy="707886"/>
          </a:xfrm>
          <a:prstGeom prst="rect">
            <a:avLst/>
          </a:prstGeom>
        </p:spPr>
        <p:txBody>
          <a:bodyPr wrap="square">
            <a:spAutoFit/>
          </a:bodyPr>
          <a:lstStyle/>
          <a:p>
            <a:r>
              <a:rPr lang="en-US" sz="2000" dirty="0">
                <a:solidFill>
                  <a:srgbClr val="FF0000"/>
                </a:solidFill>
              </a:rPr>
              <a:t>How do we get the probability of an example?</a:t>
            </a:r>
          </a:p>
        </p:txBody>
      </p:sp>
      <p:sp>
        <p:nvSpPr>
          <p:cNvPr id="3" name="TextBox 2"/>
          <p:cNvSpPr txBox="1"/>
          <p:nvPr/>
        </p:nvSpPr>
        <p:spPr>
          <a:xfrm>
            <a:off x="4495800" y="1600200"/>
            <a:ext cx="616484" cy="707886"/>
          </a:xfrm>
          <a:prstGeom prst="rect">
            <a:avLst/>
          </a:prstGeom>
          <a:noFill/>
        </p:spPr>
        <p:txBody>
          <a:bodyPr wrap="square" rtlCol="0">
            <a:spAutoFit/>
          </a:bodyPr>
          <a:lstStyle/>
          <a:p>
            <a:r>
              <a:rPr lang="en-US" sz="4000" b="1" dirty="0">
                <a:solidFill>
                  <a:srgbClr val="FF6600"/>
                </a:solidFill>
              </a:rPr>
              <a:t>=</a:t>
            </a:r>
          </a:p>
        </p:txBody>
      </p:sp>
    </p:spTree>
    <p:extLst>
      <p:ext uri="{BB962C8B-B14F-4D97-AF65-F5344CB8AC3E}">
        <p14:creationId xmlns:p14="http://schemas.microsoft.com/office/powerpoint/2010/main" val="119393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odds (</a:t>
            </a:r>
            <a:r>
              <a:rPr lang="en-US" dirty="0" err="1"/>
              <a:t>logit</a:t>
            </a:r>
            <a:r>
              <a:rPr lang="en-US" dirty="0"/>
              <a:t> function)</a:t>
            </a:r>
          </a:p>
        </p:txBody>
      </p:sp>
      <p:graphicFrame>
        <p:nvGraphicFramePr>
          <p:cNvPr id="93186" name="Object 4"/>
          <p:cNvGraphicFramePr>
            <a:graphicFrameLocks noChangeAspect="1"/>
          </p:cNvGraphicFramePr>
          <p:nvPr>
            <p:extLst>
              <p:ext uri="{D42A27DB-BD31-4B8C-83A1-F6EECF244321}">
                <p14:modId xmlns:p14="http://schemas.microsoft.com/office/powerpoint/2010/main" val="3467125553"/>
              </p:ext>
            </p:extLst>
          </p:nvPr>
        </p:nvGraphicFramePr>
        <p:xfrm>
          <a:off x="1400175" y="1716088"/>
          <a:ext cx="5861050" cy="790575"/>
        </p:xfrm>
        <a:graphic>
          <a:graphicData uri="http://schemas.openxmlformats.org/presentationml/2006/ole">
            <mc:AlternateContent xmlns:mc="http://schemas.openxmlformats.org/markup-compatibility/2006">
              <mc:Choice xmlns:v="urn:schemas-microsoft-com:vml" Requires="v">
                <p:oleObj name="Equation" r:id="rId2" imgW="3200400" imgH="431800" progId="Equation.3">
                  <p:embed/>
                </p:oleObj>
              </mc:Choice>
              <mc:Fallback>
                <p:oleObj name="Equation" r:id="rId2" imgW="3200400" imgH="431800" progId="Equation.3">
                  <p:embed/>
                  <p:pic>
                    <p:nvPicPr>
                      <p:cNvPr id="0" name=""/>
                      <p:cNvPicPr>
                        <a:picLocks noChangeAspect="1" noChangeArrowheads="1"/>
                      </p:cNvPicPr>
                      <p:nvPr/>
                    </p:nvPicPr>
                    <p:blipFill>
                      <a:blip r:embed="rId3"/>
                      <a:srcRect/>
                      <a:stretch>
                        <a:fillRect/>
                      </a:stretch>
                    </p:blipFill>
                    <p:spPr bwMode="auto">
                      <a:xfrm>
                        <a:off x="1400175" y="1716088"/>
                        <a:ext cx="5861050" cy="7905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3187" name="Object 4"/>
          <p:cNvGraphicFramePr>
            <a:graphicFrameLocks noChangeAspect="1"/>
          </p:cNvGraphicFramePr>
          <p:nvPr>
            <p:extLst>
              <p:ext uri="{D42A27DB-BD31-4B8C-83A1-F6EECF244321}">
                <p14:modId xmlns:p14="http://schemas.microsoft.com/office/powerpoint/2010/main" val="3233533088"/>
              </p:ext>
            </p:extLst>
          </p:nvPr>
        </p:nvGraphicFramePr>
        <p:xfrm>
          <a:off x="1836738" y="2949575"/>
          <a:ext cx="4257675" cy="790575"/>
        </p:xfrm>
        <a:graphic>
          <a:graphicData uri="http://schemas.openxmlformats.org/presentationml/2006/ole">
            <mc:AlternateContent xmlns:mc="http://schemas.openxmlformats.org/markup-compatibility/2006">
              <mc:Choice xmlns:v="urn:schemas-microsoft-com:vml" Requires="v">
                <p:oleObj name="Equation" r:id="rId4" imgW="2324100" imgH="431800" progId="Equation.3">
                  <p:embed/>
                </p:oleObj>
              </mc:Choice>
              <mc:Fallback>
                <p:oleObj name="Equation" r:id="rId4" imgW="2324100" imgH="431800" progId="Equation.3">
                  <p:embed/>
                  <p:pic>
                    <p:nvPicPr>
                      <p:cNvPr id="0" name=""/>
                      <p:cNvPicPr>
                        <a:picLocks noChangeAspect="1" noChangeArrowheads="1"/>
                      </p:cNvPicPr>
                      <p:nvPr/>
                    </p:nvPicPr>
                    <p:blipFill>
                      <a:blip r:embed="rId5"/>
                      <a:srcRect/>
                      <a:stretch>
                        <a:fillRect/>
                      </a:stretch>
                    </p:blipFill>
                    <p:spPr bwMode="auto">
                      <a:xfrm>
                        <a:off x="1836738" y="2949575"/>
                        <a:ext cx="4257675" cy="7905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3188" name="Object 4"/>
          <p:cNvGraphicFramePr>
            <a:graphicFrameLocks noChangeAspect="1"/>
          </p:cNvGraphicFramePr>
          <p:nvPr>
            <p:extLst>
              <p:ext uri="{D42A27DB-BD31-4B8C-83A1-F6EECF244321}">
                <p14:modId xmlns:p14="http://schemas.microsoft.com/office/powerpoint/2010/main" val="3466772277"/>
              </p:ext>
            </p:extLst>
          </p:nvPr>
        </p:nvGraphicFramePr>
        <p:xfrm>
          <a:off x="1365250" y="4133850"/>
          <a:ext cx="6256338" cy="442913"/>
        </p:xfrm>
        <a:graphic>
          <a:graphicData uri="http://schemas.openxmlformats.org/presentationml/2006/ole">
            <mc:AlternateContent xmlns:mc="http://schemas.openxmlformats.org/markup-compatibility/2006">
              <mc:Choice xmlns:v="urn:schemas-microsoft-com:vml" Requires="v">
                <p:oleObj name="Equation" r:id="rId6" imgW="3416300" imgH="241300" progId="Equation.3">
                  <p:embed/>
                </p:oleObj>
              </mc:Choice>
              <mc:Fallback>
                <p:oleObj name="Equation" r:id="rId6" imgW="3416300" imgH="241300" progId="Equation.3">
                  <p:embed/>
                  <p:pic>
                    <p:nvPicPr>
                      <p:cNvPr id="0" name=""/>
                      <p:cNvPicPr>
                        <a:picLocks noChangeAspect="1" noChangeArrowheads="1"/>
                      </p:cNvPicPr>
                      <p:nvPr/>
                    </p:nvPicPr>
                    <p:blipFill>
                      <a:blip r:embed="rId7"/>
                      <a:srcRect/>
                      <a:stretch>
                        <a:fillRect/>
                      </a:stretch>
                    </p:blipFill>
                    <p:spPr bwMode="auto">
                      <a:xfrm>
                        <a:off x="1365250" y="4133850"/>
                        <a:ext cx="6256338" cy="4429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3189" name="Object 4"/>
          <p:cNvGraphicFramePr>
            <a:graphicFrameLocks noChangeAspect="1"/>
          </p:cNvGraphicFramePr>
          <p:nvPr>
            <p:extLst>
              <p:ext uri="{D42A27DB-BD31-4B8C-83A1-F6EECF244321}">
                <p14:modId xmlns:p14="http://schemas.microsoft.com/office/powerpoint/2010/main" val="2896169868"/>
              </p:ext>
            </p:extLst>
          </p:nvPr>
        </p:nvGraphicFramePr>
        <p:xfrm>
          <a:off x="2244725" y="5581650"/>
          <a:ext cx="4511675" cy="722313"/>
        </p:xfrm>
        <a:graphic>
          <a:graphicData uri="http://schemas.openxmlformats.org/presentationml/2006/ole">
            <mc:AlternateContent xmlns:mc="http://schemas.openxmlformats.org/markup-compatibility/2006">
              <mc:Choice xmlns:v="urn:schemas-microsoft-com:vml" Requires="v">
                <p:oleObj name="Equation" r:id="rId8" imgW="2463800" imgH="393700" progId="Equation.3">
                  <p:embed/>
                </p:oleObj>
              </mc:Choice>
              <mc:Fallback>
                <p:oleObj name="Equation" r:id="rId8" imgW="2463800" imgH="393700" progId="Equation.3">
                  <p:embed/>
                  <p:pic>
                    <p:nvPicPr>
                      <p:cNvPr id="0" name=""/>
                      <p:cNvPicPr>
                        <a:picLocks noChangeAspect="1" noChangeArrowheads="1"/>
                      </p:cNvPicPr>
                      <p:nvPr/>
                    </p:nvPicPr>
                    <p:blipFill>
                      <a:blip r:embed="rId9"/>
                      <a:srcRect/>
                      <a:stretch>
                        <a:fillRect/>
                      </a:stretch>
                    </p:blipFill>
                    <p:spPr bwMode="auto">
                      <a:xfrm>
                        <a:off x="2244725" y="5581650"/>
                        <a:ext cx="4511675" cy="7223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193143" y="4777619"/>
            <a:ext cx="2237619" cy="584776"/>
          </a:xfrm>
          <a:prstGeom prst="rect">
            <a:avLst/>
          </a:prstGeom>
          <a:noFill/>
        </p:spPr>
        <p:txBody>
          <a:bodyPr wrap="square" rtlCol="0">
            <a:spAutoFit/>
          </a:bodyPr>
          <a:lstStyle/>
          <a:p>
            <a:r>
              <a:rPr lang="en-US" sz="3200" dirty="0"/>
              <a:t>…</a:t>
            </a:r>
          </a:p>
        </p:txBody>
      </p:sp>
      <p:sp>
        <p:nvSpPr>
          <p:cNvPr id="9" name="TextBox 8"/>
          <p:cNvSpPr txBox="1"/>
          <p:nvPr/>
        </p:nvSpPr>
        <p:spPr>
          <a:xfrm>
            <a:off x="7393692" y="5345708"/>
            <a:ext cx="1372356" cy="923330"/>
          </a:xfrm>
          <a:prstGeom prst="rect">
            <a:avLst/>
          </a:prstGeom>
          <a:noFill/>
        </p:spPr>
        <p:txBody>
          <a:bodyPr wrap="square" rtlCol="0">
            <a:spAutoFit/>
          </a:bodyPr>
          <a:lstStyle/>
          <a:p>
            <a:r>
              <a:rPr lang="en-US" dirty="0">
                <a:solidFill>
                  <a:srgbClr val="FF0000"/>
                </a:solidFill>
              </a:rPr>
              <a:t>anyone recognize this?</a:t>
            </a:r>
          </a:p>
        </p:txBody>
      </p:sp>
    </p:spTree>
    <p:extLst>
      <p:ext uri="{BB962C8B-B14F-4D97-AF65-F5344CB8AC3E}">
        <p14:creationId xmlns:p14="http://schemas.microsoft.com/office/powerpoint/2010/main" val="113079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function</a:t>
            </a:r>
          </a:p>
        </p:txBody>
      </p:sp>
      <p:pic>
        <p:nvPicPr>
          <p:cNvPr id="4" name="Picture 3"/>
          <p:cNvPicPr>
            <a:picLocks noChangeAspect="1"/>
          </p:cNvPicPr>
          <p:nvPr/>
        </p:nvPicPr>
        <p:blipFill>
          <a:blip r:embed="rId2"/>
          <a:stretch>
            <a:fillRect/>
          </a:stretch>
        </p:blipFill>
        <p:spPr>
          <a:xfrm>
            <a:off x="2565250" y="3090333"/>
            <a:ext cx="3251200" cy="2159000"/>
          </a:xfrm>
          <a:prstGeom prst="rect">
            <a:avLst/>
          </a:prstGeom>
        </p:spPr>
      </p:pic>
      <p:graphicFrame>
        <p:nvGraphicFramePr>
          <p:cNvPr id="94210" name="Object 2"/>
          <p:cNvGraphicFramePr>
            <a:graphicFrameLocks noChangeAspect="1"/>
          </p:cNvGraphicFramePr>
          <p:nvPr>
            <p:extLst>
              <p:ext uri="{D42A27DB-BD31-4B8C-83A1-F6EECF244321}">
                <p14:modId xmlns:p14="http://schemas.microsoft.com/office/powerpoint/2010/main" val="208633256"/>
              </p:ext>
            </p:extLst>
          </p:nvPr>
        </p:nvGraphicFramePr>
        <p:xfrm>
          <a:off x="3178175" y="1889125"/>
          <a:ext cx="1882775" cy="722313"/>
        </p:xfrm>
        <a:graphic>
          <a:graphicData uri="http://schemas.openxmlformats.org/presentationml/2006/ole">
            <mc:AlternateContent xmlns:mc="http://schemas.openxmlformats.org/markup-compatibility/2006">
              <mc:Choice xmlns:v="urn:schemas-microsoft-com:vml" Requires="v">
                <p:oleObj name="Equation" r:id="rId3" imgW="1028700" imgH="393700" progId="Equation.3">
                  <p:embed/>
                </p:oleObj>
              </mc:Choice>
              <mc:Fallback>
                <p:oleObj name="Equation" r:id="rId3" imgW="1028700" imgH="393700" progId="Equation.3">
                  <p:embed/>
                  <p:pic>
                    <p:nvPicPr>
                      <p:cNvPr id="0" name=""/>
                      <p:cNvPicPr>
                        <a:picLocks noChangeAspect="1" noChangeArrowheads="1"/>
                      </p:cNvPicPr>
                      <p:nvPr/>
                    </p:nvPicPr>
                    <p:blipFill>
                      <a:blip r:embed="rId4"/>
                      <a:srcRect/>
                      <a:stretch>
                        <a:fillRect/>
                      </a:stretch>
                    </p:blipFill>
                    <p:spPr bwMode="auto">
                      <a:xfrm>
                        <a:off x="3178175" y="1889125"/>
                        <a:ext cx="1882775" cy="7223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571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a:xfrm>
            <a:off x="612648" y="1600200"/>
            <a:ext cx="8153400" cy="4713514"/>
          </a:xfrm>
        </p:spPr>
        <p:txBody>
          <a:bodyPr>
            <a:normAutofit fontScale="92500" lnSpcReduction="10000"/>
          </a:bodyPr>
          <a:lstStyle/>
          <a:p>
            <a:pPr marL="0" indent="0">
              <a:buNone/>
            </a:pPr>
            <a:r>
              <a:rPr lang="en-US" dirty="0">
                <a:solidFill>
                  <a:srgbClr val="FF0000"/>
                </a:solidFill>
              </a:rPr>
              <a:t>How would we classify examples once we had a trained model?</a:t>
            </a:r>
          </a:p>
          <a:p>
            <a:endParaRPr lang="en-US" dirty="0">
              <a:solidFill>
                <a:srgbClr val="FF0000"/>
              </a:solidFill>
            </a:endParaRPr>
          </a:p>
          <a:p>
            <a:endParaRPr lang="en-US" dirty="0">
              <a:solidFill>
                <a:srgbClr val="FF0000"/>
              </a:solidFill>
            </a:endParaRPr>
          </a:p>
          <a:p>
            <a:endParaRPr lang="en-US" dirty="0">
              <a:solidFill>
                <a:srgbClr val="FF0000"/>
              </a:solidFill>
            </a:endParaRPr>
          </a:p>
          <a:p>
            <a:pPr marL="0" indent="0">
              <a:buNone/>
            </a:pPr>
            <a:r>
              <a:rPr lang="en-US" dirty="0"/>
              <a:t>If the sum &gt; 0 then p(1)/p(0) &gt; 1, so positive</a:t>
            </a:r>
          </a:p>
          <a:p>
            <a:pPr marL="0" indent="0">
              <a:buNone/>
            </a:pPr>
            <a:endParaRPr lang="en-US" dirty="0"/>
          </a:p>
          <a:p>
            <a:pPr marL="0" indent="0">
              <a:buNone/>
            </a:pPr>
            <a:r>
              <a:rPr lang="en-US" dirty="0"/>
              <a:t>if the sum &lt; 0 then p(1)/p(0) &lt; 1, so negative</a:t>
            </a:r>
          </a:p>
          <a:p>
            <a:pPr marL="0" indent="0">
              <a:buNone/>
            </a:pPr>
            <a:endParaRPr lang="en-US" dirty="0"/>
          </a:p>
          <a:p>
            <a:pPr marL="0" indent="0">
              <a:buNone/>
            </a:pPr>
            <a:r>
              <a:rPr lang="en-US" dirty="0"/>
              <a:t>Still a </a:t>
            </a:r>
            <a:r>
              <a:rPr lang="en-US" i="1" dirty="0"/>
              <a:t>linear</a:t>
            </a:r>
            <a:r>
              <a:rPr lang="en-US" dirty="0"/>
              <a:t> classifier (decision boundary is a line)</a:t>
            </a:r>
          </a:p>
        </p:txBody>
      </p:sp>
      <p:graphicFrame>
        <p:nvGraphicFramePr>
          <p:cNvPr id="95235" name="Object 4"/>
          <p:cNvGraphicFramePr>
            <a:graphicFrameLocks noChangeAspect="1"/>
          </p:cNvGraphicFramePr>
          <p:nvPr>
            <p:extLst>
              <p:ext uri="{D42A27DB-BD31-4B8C-83A1-F6EECF244321}">
                <p14:modId xmlns:p14="http://schemas.microsoft.com/office/powerpoint/2010/main" val="141459567"/>
              </p:ext>
            </p:extLst>
          </p:nvPr>
        </p:nvGraphicFramePr>
        <p:xfrm>
          <a:off x="1508125" y="2732088"/>
          <a:ext cx="5861050" cy="790575"/>
        </p:xfrm>
        <a:graphic>
          <a:graphicData uri="http://schemas.openxmlformats.org/presentationml/2006/ole">
            <mc:AlternateContent xmlns:mc="http://schemas.openxmlformats.org/markup-compatibility/2006">
              <mc:Choice xmlns:v="urn:schemas-microsoft-com:vml" Requires="v">
                <p:oleObj name="Equation" r:id="rId2" imgW="3200400" imgH="431800" progId="Equation.3">
                  <p:embed/>
                </p:oleObj>
              </mc:Choice>
              <mc:Fallback>
                <p:oleObj name="Equation" r:id="rId2" imgW="3200400" imgH="431800" progId="Equation.3">
                  <p:embed/>
                  <p:pic>
                    <p:nvPicPr>
                      <p:cNvPr id="0" name=""/>
                      <p:cNvPicPr>
                        <a:picLocks noChangeAspect="1" noChangeArrowheads="1"/>
                      </p:cNvPicPr>
                      <p:nvPr/>
                    </p:nvPicPr>
                    <p:blipFill>
                      <a:blip r:embed="rId3"/>
                      <a:srcRect/>
                      <a:stretch>
                        <a:fillRect/>
                      </a:stretch>
                    </p:blipFill>
                    <p:spPr bwMode="auto">
                      <a:xfrm>
                        <a:off x="1508125" y="2732088"/>
                        <a:ext cx="5861050" cy="7905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036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logistic regression models</a:t>
            </a:r>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How should we learn the parameters for logistic regression (i.e. the w’s and b)?</a:t>
            </a:r>
          </a:p>
          <a:p>
            <a:endParaRPr lang="en-US" dirty="0"/>
          </a:p>
          <a:p>
            <a:pPr lvl="1"/>
            <a:endParaRPr lang="en-US" dirty="0">
              <a:solidFill>
                <a:srgbClr val="FF0000"/>
              </a:solidFill>
            </a:endParaRPr>
          </a:p>
        </p:txBody>
      </p:sp>
      <p:graphicFrame>
        <p:nvGraphicFramePr>
          <p:cNvPr id="141314" name="Object 4"/>
          <p:cNvGraphicFramePr>
            <a:graphicFrameLocks noChangeAspect="1"/>
          </p:cNvGraphicFramePr>
          <p:nvPr>
            <p:extLst>
              <p:ext uri="{D42A27DB-BD31-4B8C-83A1-F6EECF244321}">
                <p14:modId xmlns:p14="http://schemas.microsoft.com/office/powerpoint/2010/main" val="4094872802"/>
              </p:ext>
            </p:extLst>
          </p:nvPr>
        </p:nvGraphicFramePr>
        <p:xfrm>
          <a:off x="1774825" y="2982913"/>
          <a:ext cx="5859463" cy="790575"/>
        </p:xfrm>
        <a:graphic>
          <a:graphicData uri="http://schemas.openxmlformats.org/presentationml/2006/ole">
            <mc:AlternateContent xmlns:mc="http://schemas.openxmlformats.org/markup-compatibility/2006">
              <mc:Choice xmlns:v="urn:schemas-microsoft-com:vml" Requires="v">
                <p:oleObj name="Equation" r:id="rId3" imgW="3200400" imgH="431800" progId="Equation.3">
                  <p:embed/>
                </p:oleObj>
              </mc:Choice>
              <mc:Fallback>
                <p:oleObj name="Equation" r:id="rId3" imgW="3200400" imgH="431800" progId="Equation.3">
                  <p:embed/>
                  <p:pic>
                    <p:nvPicPr>
                      <p:cNvPr id="0" name=""/>
                      <p:cNvPicPr>
                        <a:picLocks noChangeAspect="1" noChangeArrowheads="1"/>
                      </p:cNvPicPr>
                      <p:nvPr/>
                    </p:nvPicPr>
                    <p:blipFill>
                      <a:blip r:embed="rId4"/>
                      <a:srcRect/>
                      <a:stretch>
                        <a:fillRect/>
                      </a:stretch>
                    </p:blipFill>
                    <p:spPr bwMode="auto">
                      <a:xfrm>
                        <a:off x="1774825" y="2982913"/>
                        <a:ext cx="5859463" cy="7905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83651" name="Object 3"/>
          <p:cNvGraphicFramePr>
            <a:graphicFrameLocks noChangeAspect="1"/>
          </p:cNvGraphicFramePr>
          <p:nvPr>
            <p:extLst>
              <p:ext uri="{D42A27DB-BD31-4B8C-83A1-F6EECF244321}">
                <p14:modId xmlns:p14="http://schemas.microsoft.com/office/powerpoint/2010/main" val="1908214944"/>
              </p:ext>
            </p:extLst>
          </p:nvPr>
        </p:nvGraphicFramePr>
        <p:xfrm>
          <a:off x="2163763" y="4724400"/>
          <a:ext cx="4465637" cy="722313"/>
        </p:xfrm>
        <a:graphic>
          <a:graphicData uri="http://schemas.openxmlformats.org/presentationml/2006/ole">
            <mc:AlternateContent xmlns:mc="http://schemas.openxmlformats.org/markup-compatibility/2006">
              <mc:Choice xmlns:v="urn:schemas-microsoft-com:vml" Requires="v">
                <p:oleObj name="Equation" r:id="rId5" imgW="2438400" imgH="393700" progId="Equation.3">
                  <p:embed/>
                </p:oleObj>
              </mc:Choice>
              <mc:Fallback>
                <p:oleObj name="Equation" r:id="rId5" imgW="2438400" imgH="393700" progId="Equation.3">
                  <p:embed/>
                  <p:pic>
                    <p:nvPicPr>
                      <p:cNvPr id="0" name=""/>
                      <p:cNvPicPr>
                        <a:picLocks noChangeAspect="1" noChangeArrowheads="1"/>
                      </p:cNvPicPr>
                      <p:nvPr/>
                    </p:nvPicPr>
                    <p:blipFill>
                      <a:blip r:embed="rId6"/>
                      <a:srcRect/>
                      <a:stretch>
                        <a:fillRect/>
                      </a:stretch>
                    </p:blipFill>
                    <p:spPr bwMode="auto">
                      <a:xfrm>
                        <a:off x="2163763" y="4724400"/>
                        <a:ext cx="4465637" cy="7223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136571" y="4003524"/>
            <a:ext cx="2189239" cy="369332"/>
          </a:xfrm>
          <a:prstGeom prst="rect">
            <a:avLst/>
          </a:prstGeom>
          <a:noFill/>
        </p:spPr>
        <p:txBody>
          <a:bodyPr wrap="square" rtlCol="0">
            <a:spAutoFit/>
          </a:bodyPr>
          <a:lstStyle/>
          <a:p>
            <a:r>
              <a:rPr lang="en-US" dirty="0">
                <a:solidFill>
                  <a:srgbClr val="0000FF"/>
                </a:solidFill>
              </a:rPr>
              <a:t>parameters</a:t>
            </a:r>
          </a:p>
        </p:txBody>
      </p:sp>
      <p:cxnSp>
        <p:nvCxnSpPr>
          <p:cNvPr id="8" name="Straight Arrow Connector 7"/>
          <p:cNvCxnSpPr/>
          <p:nvPr/>
        </p:nvCxnSpPr>
        <p:spPr>
          <a:xfrm rot="5400000" flipH="1" flipV="1">
            <a:off x="4741334" y="3580191"/>
            <a:ext cx="495905" cy="3507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4526859" y="4659901"/>
            <a:ext cx="767619" cy="1935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54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MLE logistic regression</a:t>
            </a:r>
          </a:p>
        </p:txBody>
      </p:sp>
      <p:graphicFrame>
        <p:nvGraphicFramePr>
          <p:cNvPr id="4" name="Object 3"/>
          <p:cNvGraphicFramePr>
            <a:graphicFrameLocks noChangeAspect="1"/>
          </p:cNvGraphicFramePr>
          <p:nvPr>
            <p:extLst>
              <p:ext uri="{D42A27DB-BD31-4B8C-83A1-F6EECF244321}">
                <p14:modId xmlns:p14="http://schemas.microsoft.com/office/powerpoint/2010/main" val="294758898"/>
              </p:ext>
            </p:extLst>
          </p:nvPr>
        </p:nvGraphicFramePr>
        <p:xfrm>
          <a:off x="576263" y="2590800"/>
          <a:ext cx="3462337" cy="841375"/>
        </p:xfrm>
        <a:graphic>
          <a:graphicData uri="http://schemas.openxmlformats.org/presentationml/2006/ole">
            <mc:AlternateContent xmlns:mc="http://schemas.openxmlformats.org/markup-compatibility/2006">
              <mc:Choice xmlns:v="urn:schemas-microsoft-com:vml" Requires="v">
                <p:oleObj name="Equation" r:id="rId2" imgW="1892300" imgH="457200" progId="Equation.3">
                  <p:embed/>
                </p:oleObj>
              </mc:Choice>
              <mc:Fallback>
                <p:oleObj name="Equation" r:id="rId2" imgW="1892300" imgH="457200" progId="Equation.3">
                  <p:embed/>
                  <p:pic>
                    <p:nvPicPr>
                      <p:cNvPr id="0" name=""/>
                      <p:cNvPicPr>
                        <a:picLocks noChangeAspect="1" noChangeArrowheads="1"/>
                      </p:cNvPicPr>
                      <p:nvPr/>
                    </p:nvPicPr>
                    <p:blipFill>
                      <a:blip r:embed="rId3"/>
                      <a:srcRect/>
                      <a:stretch>
                        <a:fillRect/>
                      </a:stretch>
                    </p:blipFill>
                    <p:spPr bwMode="auto">
                      <a:xfrm>
                        <a:off x="576263" y="2590800"/>
                        <a:ext cx="3462337"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85836564"/>
              </p:ext>
            </p:extLst>
          </p:nvPr>
        </p:nvGraphicFramePr>
        <p:xfrm>
          <a:off x="2241213" y="3584575"/>
          <a:ext cx="3649662" cy="841375"/>
        </p:xfrm>
        <a:graphic>
          <a:graphicData uri="http://schemas.openxmlformats.org/presentationml/2006/ole">
            <mc:AlternateContent xmlns:mc="http://schemas.openxmlformats.org/markup-compatibility/2006">
              <mc:Choice xmlns:v="urn:schemas-microsoft-com:vml" Requires="v">
                <p:oleObj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2241213" y="3584575"/>
                        <a:ext cx="3649662"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44813526"/>
              </p:ext>
            </p:extLst>
          </p:nvPr>
        </p:nvGraphicFramePr>
        <p:xfrm>
          <a:off x="2245975" y="4721225"/>
          <a:ext cx="3721100" cy="841375"/>
        </p:xfrm>
        <a:graphic>
          <a:graphicData uri="http://schemas.openxmlformats.org/presentationml/2006/ole">
            <mc:AlternateContent xmlns:mc="http://schemas.openxmlformats.org/markup-compatibility/2006">
              <mc:Choice xmlns:v="urn:schemas-microsoft-com:vml" Requires="v">
                <p:oleObj name="Equation" r:id="rId6" imgW="2032000" imgH="457200" progId="Equation.3">
                  <p:embed/>
                </p:oleObj>
              </mc:Choice>
              <mc:Fallback>
                <p:oleObj name="Equation" r:id="rId6" imgW="2032000" imgH="457200" progId="Equation.3">
                  <p:embed/>
                  <p:pic>
                    <p:nvPicPr>
                      <p:cNvPr id="0" name=""/>
                      <p:cNvPicPr>
                        <a:picLocks noChangeAspect="1" noChangeArrowheads="1"/>
                      </p:cNvPicPr>
                      <p:nvPr/>
                    </p:nvPicPr>
                    <p:blipFill>
                      <a:blip r:embed="rId7"/>
                      <a:srcRect/>
                      <a:stretch>
                        <a:fillRect/>
                      </a:stretch>
                    </p:blipFill>
                    <p:spPr bwMode="auto">
                      <a:xfrm>
                        <a:off x="2245975" y="4721225"/>
                        <a:ext cx="3721100"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6248400" y="3821668"/>
            <a:ext cx="1957725" cy="369332"/>
          </a:xfrm>
          <a:prstGeom prst="rect">
            <a:avLst/>
          </a:prstGeom>
          <a:noFill/>
        </p:spPr>
        <p:txBody>
          <a:bodyPr wrap="none" rtlCol="0">
            <a:spAutoFit/>
          </a:bodyPr>
          <a:lstStyle/>
          <a:p>
            <a:r>
              <a:rPr lang="en-US" dirty="0">
                <a:solidFill>
                  <a:srgbClr val="FF6600"/>
                </a:solidFill>
              </a:rPr>
              <a:t>assume labels 1, -1</a:t>
            </a:r>
          </a:p>
        </p:txBody>
      </p:sp>
      <p:sp>
        <p:nvSpPr>
          <p:cNvPr id="12" name="TextBox 11"/>
          <p:cNvSpPr txBox="1"/>
          <p:nvPr/>
        </p:nvSpPr>
        <p:spPr>
          <a:xfrm>
            <a:off x="152400" y="1752600"/>
            <a:ext cx="8325792" cy="400110"/>
          </a:xfrm>
          <a:prstGeom prst="rect">
            <a:avLst/>
          </a:prstGeom>
          <a:noFill/>
        </p:spPr>
        <p:txBody>
          <a:bodyPr wrap="none" rtlCol="0">
            <a:spAutoFit/>
          </a:bodyPr>
          <a:lstStyle/>
          <a:p>
            <a:r>
              <a:rPr lang="en-US" sz="2000" dirty="0"/>
              <a:t>Find the parameters that maximize the likelihood (or log-likelihood) of the data:</a:t>
            </a:r>
          </a:p>
        </p:txBody>
      </p:sp>
    </p:spTree>
    <p:extLst>
      <p:ext uri="{BB962C8B-B14F-4D97-AF65-F5344CB8AC3E}">
        <p14:creationId xmlns:p14="http://schemas.microsoft.com/office/powerpoint/2010/main" val="83383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MLE logistic regression</a:t>
            </a:r>
          </a:p>
        </p:txBody>
      </p:sp>
      <p:graphicFrame>
        <p:nvGraphicFramePr>
          <p:cNvPr id="4" name="Object 3"/>
          <p:cNvGraphicFramePr>
            <a:graphicFrameLocks noChangeAspect="1"/>
          </p:cNvGraphicFramePr>
          <p:nvPr>
            <p:extLst>
              <p:ext uri="{D42A27DB-BD31-4B8C-83A1-F6EECF244321}">
                <p14:modId xmlns:p14="http://schemas.microsoft.com/office/powerpoint/2010/main" val="235665826"/>
              </p:ext>
            </p:extLst>
          </p:nvPr>
        </p:nvGraphicFramePr>
        <p:xfrm>
          <a:off x="411163" y="1828800"/>
          <a:ext cx="5443537" cy="841375"/>
        </p:xfrm>
        <a:graphic>
          <a:graphicData uri="http://schemas.openxmlformats.org/presentationml/2006/ole">
            <mc:AlternateContent xmlns:mc="http://schemas.openxmlformats.org/markup-compatibility/2006">
              <mc:Choice xmlns:v="urn:schemas-microsoft-com:vml" Requires="v">
                <p:oleObj name="Equation" r:id="rId2" imgW="2971800" imgH="457200" progId="Equation.3">
                  <p:embed/>
                </p:oleObj>
              </mc:Choice>
              <mc:Fallback>
                <p:oleObj name="Equation" r:id="rId2" imgW="2971800" imgH="457200" progId="Equation.3">
                  <p:embed/>
                  <p:pic>
                    <p:nvPicPr>
                      <p:cNvPr id="0" name=""/>
                      <p:cNvPicPr>
                        <a:picLocks noChangeAspect="1" noChangeArrowheads="1"/>
                      </p:cNvPicPr>
                      <p:nvPr/>
                    </p:nvPicPr>
                    <p:blipFill>
                      <a:blip r:embed="rId3"/>
                      <a:srcRect/>
                      <a:stretch>
                        <a:fillRect/>
                      </a:stretch>
                    </p:blipFill>
                    <p:spPr bwMode="auto">
                      <a:xfrm>
                        <a:off x="411163" y="1828800"/>
                        <a:ext cx="5443537"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04800" y="2814935"/>
            <a:ext cx="3345988" cy="461665"/>
          </a:xfrm>
          <a:prstGeom prst="rect">
            <a:avLst/>
          </a:prstGeom>
          <a:noFill/>
        </p:spPr>
        <p:txBody>
          <a:bodyPr wrap="none" rtlCol="0">
            <a:spAutoFit/>
          </a:bodyPr>
          <a:lstStyle/>
          <a:p>
            <a:r>
              <a:rPr lang="en-US" sz="2400" dirty="0">
                <a:solidFill>
                  <a:srgbClr val="FF6600"/>
                </a:solidFill>
              </a:rPr>
              <a:t>We want to maximize, i.e.</a:t>
            </a:r>
          </a:p>
        </p:txBody>
      </p:sp>
      <p:graphicFrame>
        <p:nvGraphicFramePr>
          <p:cNvPr id="6" name="Object 5"/>
          <p:cNvGraphicFramePr>
            <a:graphicFrameLocks noChangeAspect="1"/>
          </p:cNvGraphicFramePr>
          <p:nvPr>
            <p:extLst>
              <p:ext uri="{D42A27DB-BD31-4B8C-83A1-F6EECF244321}">
                <p14:modId xmlns:p14="http://schemas.microsoft.com/office/powerpoint/2010/main" val="2454699142"/>
              </p:ext>
            </p:extLst>
          </p:nvPr>
        </p:nvGraphicFramePr>
        <p:xfrm>
          <a:off x="1066800" y="3505200"/>
          <a:ext cx="5116513" cy="396875"/>
        </p:xfrm>
        <a:graphic>
          <a:graphicData uri="http://schemas.openxmlformats.org/presentationml/2006/ole">
            <mc:AlternateContent xmlns:mc="http://schemas.openxmlformats.org/markup-compatibility/2006">
              <mc:Choice xmlns:v="urn:schemas-microsoft-com:vml" Requires="v">
                <p:oleObj name="Equation" r:id="rId4" imgW="2794000" imgH="215900" progId="Equation.3">
                  <p:embed/>
                </p:oleObj>
              </mc:Choice>
              <mc:Fallback>
                <p:oleObj name="Equation" r:id="rId4" imgW="2794000" imgH="215900" progId="Equation.3">
                  <p:embed/>
                  <p:pic>
                    <p:nvPicPr>
                      <p:cNvPr id="0" name=""/>
                      <p:cNvPicPr>
                        <a:picLocks noChangeAspect="1" noChangeArrowheads="1"/>
                      </p:cNvPicPr>
                      <p:nvPr/>
                    </p:nvPicPr>
                    <p:blipFill>
                      <a:blip r:embed="rId5"/>
                      <a:srcRect/>
                      <a:stretch>
                        <a:fillRect/>
                      </a:stretch>
                    </p:blipFill>
                    <p:spPr bwMode="auto">
                      <a:xfrm>
                        <a:off x="1066800" y="3505200"/>
                        <a:ext cx="5116513" cy="3968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58795742"/>
              </p:ext>
            </p:extLst>
          </p:nvPr>
        </p:nvGraphicFramePr>
        <p:xfrm>
          <a:off x="2413000" y="4014788"/>
          <a:ext cx="4814888" cy="841375"/>
        </p:xfrm>
        <a:graphic>
          <a:graphicData uri="http://schemas.openxmlformats.org/presentationml/2006/ole">
            <mc:AlternateContent xmlns:mc="http://schemas.openxmlformats.org/markup-compatibility/2006">
              <mc:Choice xmlns:v="urn:schemas-microsoft-com:vml" Requires="v">
                <p:oleObj name="Equation" r:id="rId6" imgW="2628900" imgH="457200" progId="Equation.3">
                  <p:embed/>
                </p:oleObj>
              </mc:Choice>
              <mc:Fallback>
                <p:oleObj name="Equation" r:id="rId6" imgW="2628900" imgH="457200" progId="Equation.3">
                  <p:embed/>
                  <p:pic>
                    <p:nvPicPr>
                      <p:cNvPr id="0" name=""/>
                      <p:cNvPicPr>
                        <a:picLocks noChangeAspect="1" noChangeArrowheads="1"/>
                      </p:cNvPicPr>
                      <p:nvPr/>
                    </p:nvPicPr>
                    <p:blipFill>
                      <a:blip r:embed="rId7"/>
                      <a:srcRect/>
                      <a:stretch>
                        <a:fillRect/>
                      </a:stretch>
                    </p:blipFill>
                    <p:spPr bwMode="auto">
                      <a:xfrm>
                        <a:off x="2413000" y="4014788"/>
                        <a:ext cx="4814888"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64406103"/>
              </p:ext>
            </p:extLst>
          </p:nvPr>
        </p:nvGraphicFramePr>
        <p:xfrm>
          <a:off x="2438400" y="4852988"/>
          <a:ext cx="4629150" cy="841375"/>
        </p:xfrm>
        <a:graphic>
          <a:graphicData uri="http://schemas.openxmlformats.org/presentationml/2006/ole">
            <mc:AlternateContent xmlns:mc="http://schemas.openxmlformats.org/markup-compatibility/2006">
              <mc:Choice xmlns:v="urn:schemas-microsoft-com:vml" Requires="v">
                <p:oleObj name="Equation" r:id="rId8" imgW="2527300" imgH="457200" progId="Equation.3">
                  <p:embed/>
                </p:oleObj>
              </mc:Choice>
              <mc:Fallback>
                <p:oleObj name="Equation" r:id="rId8" imgW="2527300" imgH="457200" progId="Equation.3">
                  <p:embed/>
                  <p:pic>
                    <p:nvPicPr>
                      <p:cNvPr id="0" name=""/>
                      <p:cNvPicPr>
                        <a:picLocks noChangeAspect="1" noChangeArrowheads="1"/>
                      </p:cNvPicPr>
                      <p:nvPr/>
                    </p:nvPicPr>
                    <p:blipFill>
                      <a:blip r:embed="rId9"/>
                      <a:srcRect/>
                      <a:stretch>
                        <a:fillRect/>
                      </a:stretch>
                    </p:blipFill>
                    <p:spPr bwMode="auto">
                      <a:xfrm>
                        <a:off x="2438400" y="4852988"/>
                        <a:ext cx="4629150"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447800" y="5967040"/>
            <a:ext cx="6108660" cy="461665"/>
          </a:xfrm>
          <a:prstGeom prst="rect">
            <a:avLst/>
          </a:prstGeom>
          <a:noFill/>
        </p:spPr>
        <p:txBody>
          <a:bodyPr wrap="none" rtlCol="0">
            <a:spAutoFit/>
          </a:bodyPr>
          <a:lstStyle/>
          <a:p>
            <a:r>
              <a:rPr lang="en-US" sz="2400" dirty="0">
                <a:solidFill>
                  <a:srgbClr val="FF0000"/>
                </a:solidFill>
              </a:rPr>
              <a:t>Look familiar?  Hint: anybody reading the book?</a:t>
            </a:r>
          </a:p>
        </p:txBody>
      </p:sp>
    </p:spTree>
    <p:extLst>
      <p:ext uri="{BB962C8B-B14F-4D97-AF65-F5344CB8AC3E}">
        <p14:creationId xmlns:p14="http://schemas.microsoft.com/office/powerpoint/2010/main" val="574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914400" y="3505200"/>
            <a:ext cx="7188200" cy="2628900"/>
          </a:xfrm>
          <a:prstGeom prst="rect">
            <a:avLst/>
          </a:prstGeom>
        </p:spPr>
      </p:pic>
      <p:sp>
        <p:nvSpPr>
          <p:cNvPr id="2" name="Title 1"/>
          <p:cNvSpPr>
            <a:spLocks noGrp="1"/>
          </p:cNvSpPr>
          <p:nvPr>
            <p:ph type="title"/>
          </p:nvPr>
        </p:nvSpPr>
        <p:spPr/>
        <p:txBody>
          <a:bodyPr/>
          <a:lstStyle/>
          <a:p>
            <a:r>
              <a:rPr lang="en-US" dirty="0"/>
              <a:t>MLE logistic regression</a:t>
            </a:r>
          </a:p>
        </p:txBody>
      </p:sp>
      <p:sp>
        <p:nvSpPr>
          <p:cNvPr id="5" name="TextBox 4"/>
          <p:cNvSpPr txBox="1"/>
          <p:nvPr/>
        </p:nvSpPr>
        <p:spPr>
          <a:xfrm>
            <a:off x="334211" y="2941053"/>
            <a:ext cx="2608331" cy="400110"/>
          </a:xfrm>
          <a:prstGeom prst="rect">
            <a:avLst/>
          </a:prstGeom>
          <a:noFill/>
        </p:spPr>
        <p:txBody>
          <a:bodyPr wrap="none" rtlCol="0">
            <a:spAutoFit/>
          </a:bodyPr>
          <a:lstStyle/>
          <a:p>
            <a:r>
              <a:rPr lang="en-US" sz="2000" dirty="0">
                <a:solidFill>
                  <a:srgbClr val="0000FF"/>
                </a:solidFill>
              </a:rPr>
              <a:t>Surrogate loss functions:</a:t>
            </a:r>
          </a:p>
        </p:txBody>
      </p:sp>
      <p:graphicFrame>
        <p:nvGraphicFramePr>
          <p:cNvPr id="6" name="Object 5"/>
          <p:cNvGraphicFramePr>
            <a:graphicFrameLocks noChangeAspect="1"/>
          </p:cNvGraphicFramePr>
          <p:nvPr>
            <p:extLst>
              <p:ext uri="{D42A27DB-BD31-4B8C-83A1-F6EECF244321}">
                <p14:modId xmlns:p14="http://schemas.microsoft.com/office/powerpoint/2010/main" val="2816610267"/>
              </p:ext>
            </p:extLst>
          </p:nvPr>
        </p:nvGraphicFramePr>
        <p:xfrm>
          <a:off x="1752600" y="1752600"/>
          <a:ext cx="4397375" cy="841375"/>
        </p:xfrm>
        <a:graphic>
          <a:graphicData uri="http://schemas.openxmlformats.org/presentationml/2006/ole">
            <mc:AlternateContent xmlns:mc="http://schemas.openxmlformats.org/markup-compatibility/2006">
              <mc:Choice xmlns:v="urn:schemas-microsoft-com:vml" Requires="v">
                <p:oleObj name="Equation" r:id="rId3" imgW="2400300" imgH="457200" progId="Equation.3">
                  <p:embed/>
                </p:oleObj>
              </mc:Choice>
              <mc:Fallback>
                <p:oleObj name="Equation" r:id="rId3" imgW="2400300" imgH="457200" progId="Equation.3">
                  <p:embed/>
                  <p:pic>
                    <p:nvPicPr>
                      <p:cNvPr id="0" name=""/>
                      <p:cNvPicPr>
                        <a:picLocks noChangeAspect="1" noChangeArrowheads="1"/>
                      </p:cNvPicPr>
                      <p:nvPr/>
                    </p:nvPicPr>
                    <p:blipFill>
                      <a:blip r:embed="rId4"/>
                      <a:srcRect/>
                      <a:stretch>
                        <a:fillRect/>
                      </a:stretch>
                    </p:blipFill>
                    <p:spPr bwMode="auto">
                      <a:xfrm>
                        <a:off x="1752600" y="1752600"/>
                        <a:ext cx="4397375"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447800" y="4419600"/>
            <a:ext cx="6858000" cy="6858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3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three views</a:t>
            </a:r>
          </a:p>
        </p:txBody>
      </p:sp>
      <p:graphicFrame>
        <p:nvGraphicFramePr>
          <p:cNvPr id="4" name="Object 4"/>
          <p:cNvGraphicFramePr>
            <a:graphicFrameLocks noChangeAspect="1"/>
          </p:cNvGraphicFramePr>
          <p:nvPr/>
        </p:nvGraphicFramePr>
        <p:xfrm>
          <a:off x="364659" y="1751806"/>
          <a:ext cx="6162675" cy="719138"/>
        </p:xfrm>
        <a:graphic>
          <a:graphicData uri="http://schemas.openxmlformats.org/presentationml/2006/ole">
            <mc:AlternateContent xmlns:mc="http://schemas.openxmlformats.org/markup-compatibility/2006">
              <mc:Choice xmlns:v="urn:schemas-microsoft-com:vml" Requires="v">
                <p:oleObj name="Equation" r:id="rId2" imgW="3365500" imgH="393700" progId="Equation.3">
                  <p:embed/>
                </p:oleObj>
              </mc:Choice>
              <mc:Fallback>
                <p:oleObj name="Equation" r:id="rId2" imgW="33655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59" y="1751806"/>
                        <a:ext cx="6162675" cy="7191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2707430"/>
              </p:ext>
            </p:extLst>
          </p:nvPr>
        </p:nvGraphicFramePr>
        <p:xfrm>
          <a:off x="376691" y="3636823"/>
          <a:ext cx="4814887" cy="652463"/>
        </p:xfrm>
        <a:graphic>
          <a:graphicData uri="http://schemas.openxmlformats.org/presentationml/2006/ole">
            <mc:AlternateContent xmlns:mc="http://schemas.openxmlformats.org/markup-compatibility/2006">
              <mc:Choice xmlns:v="urn:schemas-microsoft-com:vml" Requires="v">
                <p:oleObj name="Equation" r:id="rId4" imgW="2628900" imgH="355600" progId="Equation.3">
                  <p:embed/>
                </p:oleObj>
              </mc:Choice>
              <mc:Fallback>
                <p:oleObj name="Equation" r:id="rId4" imgW="26289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691" y="3636823"/>
                        <a:ext cx="4814887" cy="6524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978950" y="1751806"/>
            <a:ext cx="2165050" cy="400110"/>
          </a:xfrm>
          <a:prstGeom prst="rect">
            <a:avLst/>
          </a:prstGeom>
          <a:noFill/>
        </p:spPr>
        <p:txBody>
          <a:bodyPr wrap="square" rtlCol="0">
            <a:spAutoFit/>
          </a:bodyPr>
          <a:lstStyle/>
          <a:p>
            <a:r>
              <a:rPr lang="en-US" sz="2000" dirty="0">
                <a:solidFill>
                  <a:srgbClr val="0000FF"/>
                </a:solidFill>
              </a:rPr>
              <a:t>linear classifier</a:t>
            </a:r>
          </a:p>
        </p:txBody>
      </p:sp>
      <p:sp>
        <p:nvSpPr>
          <p:cNvPr id="7" name="TextBox 6"/>
          <p:cNvSpPr txBox="1"/>
          <p:nvPr/>
        </p:nvSpPr>
        <p:spPr>
          <a:xfrm>
            <a:off x="6816558" y="3486006"/>
            <a:ext cx="2165050" cy="707886"/>
          </a:xfrm>
          <a:prstGeom prst="rect">
            <a:avLst/>
          </a:prstGeom>
          <a:noFill/>
        </p:spPr>
        <p:txBody>
          <a:bodyPr wrap="square" rtlCol="0">
            <a:spAutoFit/>
          </a:bodyPr>
          <a:lstStyle/>
          <a:p>
            <a:r>
              <a:rPr lang="en-US" sz="2000" dirty="0">
                <a:solidFill>
                  <a:srgbClr val="0000FF"/>
                </a:solidFill>
              </a:rPr>
              <a:t>conditional model</a:t>
            </a:r>
          </a:p>
          <a:p>
            <a:r>
              <a:rPr lang="en-US" sz="2000" dirty="0">
                <a:solidFill>
                  <a:srgbClr val="0000FF"/>
                </a:solidFill>
              </a:rPr>
              <a:t>logistic</a:t>
            </a:r>
          </a:p>
        </p:txBody>
      </p:sp>
      <p:graphicFrame>
        <p:nvGraphicFramePr>
          <p:cNvPr id="8" name="Object 7"/>
          <p:cNvGraphicFramePr>
            <a:graphicFrameLocks noChangeAspect="1"/>
          </p:cNvGraphicFramePr>
          <p:nvPr>
            <p:extLst>
              <p:ext uri="{D42A27DB-BD31-4B8C-83A1-F6EECF244321}">
                <p14:modId xmlns:p14="http://schemas.microsoft.com/office/powerpoint/2010/main" val="3467270010"/>
              </p:ext>
            </p:extLst>
          </p:nvPr>
        </p:nvGraphicFramePr>
        <p:xfrm>
          <a:off x="630027" y="5334000"/>
          <a:ext cx="4397375" cy="841375"/>
        </p:xfrm>
        <a:graphic>
          <a:graphicData uri="http://schemas.openxmlformats.org/presentationml/2006/ole">
            <mc:AlternateContent xmlns:mc="http://schemas.openxmlformats.org/markup-compatibility/2006">
              <mc:Choice xmlns:v="urn:schemas-microsoft-com:vml" Requires="v">
                <p:oleObj name="Equation" r:id="rId6" imgW="2400300" imgH="457200" progId="Equation.3">
                  <p:embed/>
                </p:oleObj>
              </mc:Choice>
              <mc:Fallback>
                <p:oleObj name="Equation" r:id="rId6" imgW="2400300" imgH="457200" progId="Equation.3">
                  <p:embed/>
                  <p:pic>
                    <p:nvPicPr>
                      <p:cNvPr id="0" name=""/>
                      <p:cNvPicPr>
                        <a:picLocks noChangeAspect="1" noChangeArrowheads="1"/>
                      </p:cNvPicPr>
                      <p:nvPr/>
                    </p:nvPicPr>
                    <p:blipFill>
                      <a:blip r:embed="rId7"/>
                      <a:srcRect/>
                      <a:stretch>
                        <a:fillRect/>
                      </a:stretch>
                    </p:blipFill>
                    <p:spPr bwMode="auto">
                      <a:xfrm>
                        <a:off x="630027" y="5334000"/>
                        <a:ext cx="4397375"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553200" y="5334000"/>
            <a:ext cx="2403642" cy="707886"/>
          </a:xfrm>
          <a:prstGeom prst="rect">
            <a:avLst/>
          </a:prstGeom>
          <a:noFill/>
        </p:spPr>
        <p:txBody>
          <a:bodyPr wrap="square" rtlCol="0">
            <a:spAutoFit/>
          </a:bodyPr>
          <a:lstStyle/>
          <a:p>
            <a:r>
              <a:rPr lang="en-US" sz="2000" dirty="0">
                <a:solidFill>
                  <a:srgbClr val="0000FF"/>
                </a:solidFill>
              </a:rPr>
              <a:t>linear model minimizing logistic loss</a:t>
            </a:r>
          </a:p>
        </p:txBody>
      </p:sp>
    </p:spTree>
    <p:extLst>
      <p:ext uri="{BB962C8B-B14F-4D97-AF65-F5344CB8AC3E}">
        <p14:creationId xmlns:p14="http://schemas.microsoft.com/office/powerpoint/2010/main" val="3083698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87540110"/>
              </p:ext>
            </p:extLst>
          </p:nvPr>
        </p:nvGraphicFramePr>
        <p:xfrm>
          <a:off x="1981200" y="1828800"/>
          <a:ext cx="4397375" cy="841375"/>
        </p:xfrm>
        <a:graphic>
          <a:graphicData uri="http://schemas.openxmlformats.org/presentationml/2006/ole">
            <mc:AlternateContent xmlns:mc="http://schemas.openxmlformats.org/markup-compatibility/2006">
              <mc:Choice xmlns:v="urn:schemas-microsoft-com:vml" Requires="v">
                <p:oleObj name="Equation" r:id="rId2" imgW="2400300" imgH="457200" progId="Equation.3">
                  <p:embed/>
                </p:oleObj>
              </mc:Choice>
              <mc:Fallback>
                <p:oleObj name="Equation" r:id="rId2" imgW="2400300" imgH="457200" progId="Equation.3">
                  <p:embed/>
                  <p:pic>
                    <p:nvPicPr>
                      <p:cNvPr id="0" name=""/>
                      <p:cNvPicPr>
                        <a:picLocks noChangeAspect="1" noChangeArrowheads="1"/>
                      </p:cNvPicPr>
                      <p:nvPr/>
                    </p:nvPicPr>
                    <p:blipFill>
                      <a:blip r:embed="rId3"/>
                      <a:srcRect/>
                      <a:stretch>
                        <a:fillRect/>
                      </a:stretch>
                    </p:blipFill>
                    <p:spPr bwMode="auto">
                      <a:xfrm>
                        <a:off x="1981200" y="1828800"/>
                        <a:ext cx="4397375"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922421" y="3124200"/>
            <a:ext cx="6926179" cy="830997"/>
          </a:xfrm>
          <a:prstGeom prst="rect">
            <a:avLst/>
          </a:prstGeom>
          <a:noFill/>
        </p:spPr>
        <p:txBody>
          <a:bodyPr wrap="square" rtlCol="0">
            <a:spAutoFit/>
          </a:bodyPr>
          <a:lstStyle/>
          <a:p>
            <a:r>
              <a:rPr lang="en-US" sz="2400" dirty="0"/>
              <a:t>If we minimize this loss function, in practice, the results aren’t great, and we tend to overfit.</a:t>
            </a:r>
          </a:p>
        </p:txBody>
      </p:sp>
      <p:sp>
        <p:nvSpPr>
          <p:cNvPr id="6" name="TextBox 5"/>
          <p:cNvSpPr txBox="1"/>
          <p:nvPr/>
        </p:nvSpPr>
        <p:spPr>
          <a:xfrm>
            <a:off x="3505200" y="5229545"/>
            <a:ext cx="1252717" cy="461665"/>
          </a:xfrm>
          <a:prstGeom prst="rect">
            <a:avLst/>
          </a:prstGeom>
          <a:noFill/>
        </p:spPr>
        <p:txBody>
          <a:bodyPr wrap="none" rtlCol="0">
            <a:spAutoFit/>
          </a:bodyPr>
          <a:lstStyle/>
          <a:p>
            <a:r>
              <a:rPr lang="en-US" sz="2400" dirty="0">
                <a:solidFill>
                  <a:srgbClr val="FF0000"/>
                </a:solidFill>
              </a:rPr>
              <a:t>Solution?</a:t>
            </a:r>
          </a:p>
        </p:txBody>
      </p:sp>
    </p:spTree>
    <p:extLst>
      <p:ext uri="{BB962C8B-B14F-4D97-AF65-F5344CB8AC3E}">
        <p14:creationId xmlns:p14="http://schemas.microsoft.com/office/powerpoint/2010/main" val="106648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E26A-E571-9AA1-8852-76FA75150595}"/>
              </a:ext>
            </a:extLst>
          </p:cNvPr>
          <p:cNvSpPr>
            <a:spLocks noGrp="1"/>
          </p:cNvSpPr>
          <p:nvPr>
            <p:ph type="title"/>
          </p:nvPr>
        </p:nvSpPr>
        <p:spPr/>
        <p:txBody>
          <a:bodyPr/>
          <a:lstStyle/>
          <a:p>
            <a:r>
              <a:rPr lang="en-US" dirty="0"/>
              <a:t>Favorite thing</a:t>
            </a:r>
          </a:p>
        </p:txBody>
      </p:sp>
      <p:sp>
        <p:nvSpPr>
          <p:cNvPr id="3" name="Content Placeholder 2">
            <a:extLst>
              <a:ext uri="{FF2B5EF4-FFF2-40B4-BE49-F238E27FC236}">
                <a16:creationId xmlns:a16="http://schemas.microsoft.com/office/drawing/2014/main" id="{584A47E9-F1E3-4AC6-3406-4639563353A7}"/>
              </a:ext>
            </a:extLst>
          </p:cNvPr>
          <p:cNvSpPr>
            <a:spLocks noGrp="1"/>
          </p:cNvSpPr>
          <p:nvPr>
            <p:ph sz="quarter" idx="1"/>
          </p:nvPr>
        </p:nvSpPr>
        <p:spPr/>
        <p:txBody>
          <a:bodyPr>
            <a:normAutofit lnSpcReduction="10000"/>
          </a:bodyPr>
          <a:lstStyle/>
          <a:p>
            <a:pPr marL="0" indent="0">
              <a:buNone/>
            </a:pPr>
            <a:r>
              <a:rPr lang="en-US" b="0" i="0" dirty="0">
                <a:solidFill>
                  <a:srgbClr val="202124"/>
                </a:solidFill>
                <a:effectLst/>
                <a:latin typeface="Roboto" panose="02000000000000000000" pitchFamily="2" charset="0"/>
              </a:rPr>
              <a:t>I feel like my coding skills in general are improving significantly. I am practicing concise documentation/efficient coding.</a:t>
            </a:r>
          </a:p>
          <a:p>
            <a:pPr marL="0" indent="0">
              <a:buNone/>
            </a:pPr>
            <a:endParaRPr lang="en-US" dirty="0">
              <a:solidFill>
                <a:srgbClr val="202124"/>
              </a:solidFill>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I like the coding part of the class!</a:t>
            </a:r>
          </a:p>
          <a:p>
            <a:pPr marL="0" indent="0">
              <a:buNone/>
            </a:pPr>
            <a:endParaRPr lang="en-US" dirty="0"/>
          </a:p>
          <a:p>
            <a:pPr marL="0" indent="0" algn="l">
              <a:buNone/>
            </a:pPr>
            <a:r>
              <a:rPr lang="en-US" b="0" dirty="0">
                <a:solidFill>
                  <a:srgbClr val="202124"/>
                </a:solidFill>
                <a:effectLst/>
                <a:latin typeface="Roboto" panose="02000000000000000000" pitchFamily="2" charset="0"/>
              </a:rPr>
              <a:t>getting better at java</a:t>
            </a:r>
          </a:p>
          <a:p>
            <a:pPr marL="0" indent="0">
              <a:buNone/>
            </a:pPr>
            <a:br>
              <a:rPr lang="en-US" dirty="0"/>
            </a:br>
            <a:endParaRPr lang="en-US" dirty="0"/>
          </a:p>
        </p:txBody>
      </p:sp>
    </p:spTree>
    <p:extLst>
      <p:ext uri="{BB962C8B-B14F-4D97-AF65-F5344CB8AC3E}">
        <p14:creationId xmlns:p14="http://schemas.microsoft.com/office/powerpoint/2010/main" val="4190037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412211732"/>
              </p:ext>
            </p:extLst>
          </p:nvPr>
        </p:nvGraphicFramePr>
        <p:xfrm>
          <a:off x="609600" y="2057400"/>
          <a:ext cx="7861252" cy="990600"/>
        </p:xfrm>
        <a:graphic>
          <a:graphicData uri="http://schemas.openxmlformats.org/presentationml/2006/ole">
            <mc:AlternateContent xmlns:mc="http://schemas.openxmlformats.org/markup-compatibility/2006">
              <mc:Choice xmlns:v="urn:schemas-microsoft-com:vml" Requires="v">
                <p:oleObj name="Equation" r:id="rId2" imgW="3644900" imgH="457200" progId="Equation.3">
                  <p:embed/>
                </p:oleObj>
              </mc:Choice>
              <mc:Fallback>
                <p:oleObj name="Equation" r:id="rId2" imgW="3644900" imgH="457200" progId="Equation.3">
                  <p:embed/>
                  <p:pic>
                    <p:nvPicPr>
                      <p:cNvPr id="0" name=""/>
                      <p:cNvPicPr>
                        <a:picLocks noChangeAspect="1" noChangeArrowheads="1"/>
                      </p:cNvPicPr>
                      <p:nvPr/>
                    </p:nvPicPr>
                    <p:blipFill>
                      <a:blip r:embed="rId3"/>
                      <a:srcRect/>
                      <a:stretch>
                        <a:fillRect/>
                      </a:stretch>
                    </p:blipFill>
                    <p:spPr bwMode="auto">
                      <a:xfrm>
                        <a:off x="609600" y="2057400"/>
                        <a:ext cx="7861252" cy="990600"/>
                      </a:xfrm>
                      <a:prstGeom prst="rect">
                        <a:avLst/>
                      </a:prstGeom>
                      <a:noFill/>
                    </p:spPr>
                  </p:pic>
                </p:oleObj>
              </mc:Fallback>
            </mc:AlternateContent>
          </a:graphicData>
        </a:graphic>
      </p:graphicFrame>
      <p:sp>
        <p:nvSpPr>
          <p:cNvPr id="3" name="TextBox 2"/>
          <p:cNvSpPr txBox="1"/>
          <p:nvPr/>
        </p:nvSpPr>
        <p:spPr>
          <a:xfrm>
            <a:off x="3810000" y="3634770"/>
            <a:ext cx="483776" cy="523220"/>
          </a:xfrm>
          <a:prstGeom prst="rect">
            <a:avLst/>
          </a:prstGeom>
          <a:noFill/>
        </p:spPr>
        <p:txBody>
          <a:bodyPr wrap="none" rtlCol="0">
            <a:spAutoFit/>
          </a:bodyPr>
          <a:lstStyle/>
          <a:p>
            <a:r>
              <a:rPr lang="en-US" sz="2800" dirty="0">
                <a:solidFill>
                  <a:srgbClr val="FF6600"/>
                </a:solidFill>
              </a:rPr>
              <a:t>or</a:t>
            </a:r>
          </a:p>
        </p:txBody>
      </p:sp>
      <p:graphicFrame>
        <p:nvGraphicFramePr>
          <p:cNvPr id="7" name="Object 6"/>
          <p:cNvGraphicFramePr>
            <a:graphicFrameLocks noChangeAspect="1"/>
          </p:cNvGraphicFramePr>
          <p:nvPr>
            <p:extLst>
              <p:ext uri="{D42A27DB-BD31-4B8C-83A1-F6EECF244321}">
                <p14:modId xmlns:p14="http://schemas.microsoft.com/office/powerpoint/2010/main" val="1727079154"/>
              </p:ext>
            </p:extLst>
          </p:nvPr>
        </p:nvGraphicFramePr>
        <p:xfrm>
          <a:off x="955675" y="4760913"/>
          <a:ext cx="7292975" cy="1030287"/>
        </p:xfrm>
        <a:graphic>
          <a:graphicData uri="http://schemas.openxmlformats.org/presentationml/2006/ole">
            <mc:AlternateContent xmlns:mc="http://schemas.openxmlformats.org/markup-compatibility/2006">
              <mc:Choice xmlns:v="urn:schemas-microsoft-com:vml" Requires="v">
                <p:oleObj name="Equation" r:id="rId4" imgW="3251200" imgH="457200" progId="Equation.3">
                  <p:embed/>
                </p:oleObj>
              </mc:Choice>
              <mc:Fallback>
                <p:oleObj name="Equation" r:id="rId4" imgW="3251200" imgH="457200" progId="Equation.3">
                  <p:embed/>
                  <p:pic>
                    <p:nvPicPr>
                      <p:cNvPr id="0" name=""/>
                      <p:cNvPicPr>
                        <a:picLocks noChangeAspect="1" noChangeArrowheads="1"/>
                      </p:cNvPicPr>
                      <p:nvPr/>
                    </p:nvPicPr>
                    <p:blipFill>
                      <a:blip r:embed="rId5"/>
                      <a:srcRect/>
                      <a:stretch>
                        <a:fillRect/>
                      </a:stretch>
                    </p:blipFill>
                    <p:spPr bwMode="auto">
                      <a:xfrm>
                        <a:off x="955675" y="4760913"/>
                        <a:ext cx="7292975" cy="1030287"/>
                      </a:xfrm>
                      <a:prstGeom prst="rect">
                        <a:avLst/>
                      </a:prstGeom>
                      <a:noFill/>
                    </p:spPr>
                  </p:pic>
                </p:oleObj>
              </mc:Fallback>
            </mc:AlternateContent>
          </a:graphicData>
        </a:graphic>
      </p:graphicFrame>
      <p:sp>
        <p:nvSpPr>
          <p:cNvPr id="8" name="TextBox 7"/>
          <p:cNvSpPr txBox="1"/>
          <p:nvPr/>
        </p:nvSpPr>
        <p:spPr>
          <a:xfrm>
            <a:off x="2007344" y="6212822"/>
            <a:ext cx="4339399" cy="369332"/>
          </a:xfrm>
          <a:prstGeom prst="rect">
            <a:avLst/>
          </a:prstGeom>
          <a:noFill/>
        </p:spPr>
        <p:txBody>
          <a:bodyPr wrap="none" rtlCol="0">
            <a:spAutoFit/>
          </a:bodyPr>
          <a:lstStyle/>
          <a:p>
            <a:r>
              <a:rPr lang="en-US" dirty="0">
                <a:solidFill>
                  <a:srgbClr val="FF0000"/>
                </a:solidFill>
              </a:rPr>
              <a:t>What are some of the </a:t>
            </a:r>
            <a:r>
              <a:rPr lang="en-US" dirty="0" err="1">
                <a:solidFill>
                  <a:srgbClr val="FF0000"/>
                </a:solidFill>
              </a:rPr>
              <a:t>regularizers</a:t>
            </a:r>
            <a:r>
              <a:rPr lang="en-US" dirty="0">
                <a:solidFill>
                  <a:srgbClr val="FF0000"/>
                </a:solidFill>
              </a:rPr>
              <a:t> we know?</a:t>
            </a:r>
          </a:p>
        </p:txBody>
      </p:sp>
    </p:spTree>
    <p:extLst>
      <p:ext uri="{BB962C8B-B14F-4D97-AF65-F5344CB8AC3E}">
        <p14:creationId xmlns:p14="http://schemas.microsoft.com/office/powerpoint/2010/main" val="156563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821911177"/>
              </p:ext>
            </p:extLst>
          </p:nvPr>
        </p:nvGraphicFramePr>
        <p:xfrm>
          <a:off x="1295400" y="2286000"/>
          <a:ext cx="6216650" cy="990600"/>
        </p:xfrm>
        <a:graphic>
          <a:graphicData uri="http://schemas.openxmlformats.org/presentationml/2006/ole">
            <mc:AlternateContent xmlns:mc="http://schemas.openxmlformats.org/markup-compatibility/2006">
              <mc:Choice xmlns:v="urn:schemas-microsoft-com:vml" Requires="v">
                <p:oleObj name="Equation" r:id="rId2" imgW="2882900" imgH="457200" progId="Equation.3">
                  <p:embed/>
                </p:oleObj>
              </mc:Choice>
              <mc:Fallback>
                <p:oleObj name="Equation" r:id="rId2" imgW="2882900" imgH="457200" progId="Equation.3">
                  <p:embed/>
                  <p:pic>
                    <p:nvPicPr>
                      <p:cNvPr id="0" name=""/>
                      <p:cNvPicPr>
                        <a:picLocks noChangeAspect="1" noChangeArrowheads="1"/>
                      </p:cNvPicPr>
                      <p:nvPr/>
                    </p:nvPicPr>
                    <p:blipFill>
                      <a:blip r:embed="rId3"/>
                      <a:srcRect/>
                      <a:stretch>
                        <a:fillRect/>
                      </a:stretch>
                    </p:blipFill>
                    <p:spPr bwMode="auto">
                      <a:xfrm>
                        <a:off x="1295400" y="2286000"/>
                        <a:ext cx="6216650"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L2 regularization:</a:t>
            </a:r>
          </a:p>
        </p:txBody>
      </p:sp>
      <p:grpSp>
        <p:nvGrpSpPr>
          <p:cNvPr id="9" name="Group 8"/>
          <p:cNvGrpSpPr/>
          <p:nvPr/>
        </p:nvGrpSpPr>
        <p:grpSpPr>
          <a:xfrm>
            <a:off x="357231" y="4038600"/>
            <a:ext cx="7491369" cy="2601357"/>
            <a:chOff x="357231" y="4038600"/>
            <a:chExt cx="7491369" cy="2601357"/>
          </a:xfrm>
        </p:grpSpPr>
        <p:sp>
          <p:nvSpPr>
            <p:cNvPr id="6" name="TextBox 5"/>
            <p:cNvSpPr txBox="1"/>
            <p:nvPr/>
          </p:nvSpPr>
          <p:spPr>
            <a:xfrm>
              <a:off x="357231" y="4038600"/>
              <a:ext cx="2052214" cy="461665"/>
            </a:xfrm>
            <a:prstGeom prst="rect">
              <a:avLst/>
            </a:prstGeom>
            <a:noFill/>
          </p:spPr>
          <p:txBody>
            <a:bodyPr wrap="none" rtlCol="0">
              <a:spAutoFit/>
            </a:bodyPr>
            <a:lstStyle/>
            <a:p>
              <a:r>
                <a:rPr lang="en-US" sz="2400" dirty="0">
                  <a:solidFill>
                    <a:srgbClr val="0000FF"/>
                  </a:solidFill>
                </a:rPr>
                <a:t>Gaussian prior:</a:t>
              </a:r>
            </a:p>
          </p:txBody>
        </p:sp>
        <p:pic>
          <p:nvPicPr>
            <p:cNvPr id="7" name="Picture 6"/>
            <p:cNvPicPr>
              <a:picLocks noChangeAspect="1"/>
            </p:cNvPicPr>
            <p:nvPr/>
          </p:nvPicPr>
          <p:blipFill>
            <a:blip r:embed="rId4"/>
            <a:stretch>
              <a:fillRect/>
            </a:stretch>
          </p:blipFill>
          <p:spPr>
            <a:xfrm>
              <a:off x="3810000" y="4117938"/>
              <a:ext cx="4038600" cy="2522019"/>
            </a:xfrm>
            <a:prstGeom prst="rect">
              <a:avLst/>
            </a:prstGeom>
          </p:spPr>
        </p:pic>
        <p:sp>
          <p:nvSpPr>
            <p:cNvPr id="8" name="TextBox 7"/>
            <p:cNvSpPr txBox="1"/>
            <p:nvPr/>
          </p:nvSpPr>
          <p:spPr>
            <a:xfrm>
              <a:off x="2209800" y="5791200"/>
              <a:ext cx="1222961" cy="461665"/>
            </a:xfrm>
            <a:prstGeom prst="rect">
              <a:avLst/>
            </a:prstGeom>
            <a:noFill/>
          </p:spPr>
          <p:txBody>
            <a:bodyPr wrap="none" rtlCol="0">
              <a:spAutoFit/>
            </a:bodyPr>
            <a:lstStyle/>
            <a:p>
              <a:r>
                <a:rPr lang="en-US" sz="2400" dirty="0"/>
                <a:t>p(</a:t>
              </a:r>
              <a:r>
                <a:rPr lang="en-US" sz="2400" dirty="0" err="1"/>
                <a:t>w,b</a:t>
              </a:r>
              <a:r>
                <a:rPr lang="en-US" sz="2400" dirty="0"/>
                <a:t>) ~  </a:t>
              </a:r>
            </a:p>
          </p:txBody>
        </p:sp>
      </p:grpSp>
      <p:sp>
        <p:nvSpPr>
          <p:cNvPr id="10" name="TextBox 9">
            <a:extLst>
              <a:ext uri="{FF2B5EF4-FFF2-40B4-BE49-F238E27FC236}">
                <a16:creationId xmlns:a16="http://schemas.microsoft.com/office/drawing/2014/main" id="{B85C90F3-2693-014B-A6F8-F067736FDA50}"/>
              </a:ext>
            </a:extLst>
          </p:cNvPr>
          <p:cNvSpPr txBox="1"/>
          <p:nvPr/>
        </p:nvSpPr>
        <p:spPr>
          <a:xfrm>
            <a:off x="732359" y="4500265"/>
            <a:ext cx="2700402" cy="923330"/>
          </a:xfrm>
          <a:prstGeom prst="rect">
            <a:avLst/>
          </a:prstGeom>
          <a:noFill/>
        </p:spPr>
        <p:txBody>
          <a:bodyPr wrap="square" rtlCol="0">
            <a:spAutoFit/>
          </a:bodyPr>
          <a:lstStyle/>
          <a:p>
            <a:r>
              <a:rPr lang="en-US" dirty="0"/>
              <a:t>Gaussians are defined by a mean (</a:t>
            </a:r>
            <a:r>
              <a:rPr lang="en-US" dirty="0" err="1"/>
              <a:t>μ</a:t>
            </a:r>
            <a:r>
              <a:rPr lang="en-US" dirty="0"/>
              <a:t>) and a variance (σ</a:t>
            </a:r>
            <a:r>
              <a:rPr lang="en-US" baseline="30000" dirty="0"/>
              <a:t>2</a:t>
            </a:r>
            <a:r>
              <a:rPr lang="en-US" dirty="0"/>
              <a:t>)</a:t>
            </a:r>
          </a:p>
        </p:txBody>
      </p:sp>
    </p:spTree>
    <p:extLst>
      <p:ext uri="{BB962C8B-B14F-4D97-AF65-F5344CB8AC3E}">
        <p14:creationId xmlns:p14="http://schemas.microsoft.com/office/powerpoint/2010/main" val="387171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226312905"/>
              </p:ext>
            </p:extLst>
          </p:nvPr>
        </p:nvGraphicFramePr>
        <p:xfrm>
          <a:off x="1295400" y="2286000"/>
          <a:ext cx="6216650" cy="990600"/>
        </p:xfrm>
        <a:graphic>
          <a:graphicData uri="http://schemas.openxmlformats.org/presentationml/2006/ole">
            <mc:AlternateContent xmlns:mc="http://schemas.openxmlformats.org/markup-compatibility/2006">
              <mc:Choice xmlns:v="urn:schemas-microsoft-com:vml" Requires="v">
                <p:oleObj name="Equation" r:id="rId2" imgW="2882900" imgH="457200" progId="Equation.3">
                  <p:embed/>
                </p:oleObj>
              </mc:Choice>
              <mc:Fallback>
                <p:oleObj name="Equation" r:id="rId2" imgW="2882900" imgH="457200" progId="Equation.3">
                  <p:embed/>
                  <p:pic>
                    <p:nvPicPr>
                      <p:cNvPr id="0" name=""/>
                      <p:cNvPicPr>
                        <a:picLocks noChangeAspect="1" noChangeArrowheads="1"/>
                      </p:cNvPicPr>
                      <p:nvPr/>
                    </p:nvPicPr>
                    <p:blipFill>
                      <a:blip r:embed="rId3"/>
                      <a:srcRect/>
                      <a:stretch>
                        <a:fillRect/>
                      </a:stretch>
                    </p:blipFill>
                    <p:spPr bwMode="auto">
                      <a:xfrm>
                        <a:off x="1295400" y="2286000"/>
                        <a:ext cx="6216650"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L2 regularization:</a:t>
            </a:r>
          </a:p>
        </p:txBody>
      </p:sp>
      <p:sp>
        <p:nvSpPr>
          <p:cNvPr id="6" name="TextBox 5"/>
          <p:cNvSpPr txBox="1"/>
          <p:nvPr/>
        </p:nvSpPr>
        <p:spPr>
          <a:xfrm>
            <a:off x="357231" y="4038600"/>
            <a:ext cx="2052214" cy="461665"/>
          </a:xfrm>
          <a:prstGeom prst="rect">
            <a:avLst/>
          </a:prstGeom>
          <a:noFill/>
        </p:spPr>
        <p:txBody>
          <a:bodyPr wrap="none" rtlCol="0">
            <a:spAutoFit/>
          </a:bodyPr>
          <a:lstStyle/>
          <a:p>
            <a:r>
              <a:rPr lang="en-US" sz="2400" dirty="0">
                <a:solidFill>
                  <a:srgbClr val="0000FF"/>
                </a:solidFill>
              </a:rPr>
              <a:t>Gaussian prior:</a:t>
            </a:r>
          </a:p>
        </p:txBody>
      </p:sp>
      <p:graphicFrame>
        <p:nvGraphicFramePr>
          <p:cNvPr id="10" name="Object 9"/>
          <p:cNvGraphicFramePr>
            <a:graphicFrameLocks noChangeAspect="1"/>
          </p:cNvGraphicFramePr>
          <p:nvPr>
            <p:extLst>
              <p:ext uri="{D42A27DB-BD31-4B8C-83A1-F6EECF244321}">
                <p14:modId xmlns:p14="http://schemas.microsoft.com/office/powerpoint/2010/main" val="3681202064"/>
              </p:ext>
            </p:extLst>
          </p:nvPr>
        </p:nvGraphicFramePr>
        <p:xfrm>
          <a:off x="1295400" y="4648200"/>
          <a:ext cx="6627812" cy="990600"/>
        </p:xfrm>
        <a:graphic>
          <a:graphicData uri="http://schemas.openxmlformats.org/presentationml/2006/ole">
            <mc:AlternateContent xmlns:mc="http://schemas.openxmlformats.org/markup-compatibility/2006">
              <mc:Choice xmlns:v="urn:schemas-microsoft-com:vml" Requires="v">
                <p:oleObj name="Equation" r:id="rId4" imgW="3073400" imgH="457200" progId="Equation.3">
                  <p:embed/>
                </p:oleObj>
              </mc:Choice>
              <mc:Fallback>
                <p:oleObj name="Equation" r:id="rId4" imgW="3073400" imgH="457200" progId="Equation.3">
                  <p:embed/>
                  <p:pic>
                    <p:nvPicPr>
                      <p:cNvPr id="0" name=""/>
                      <p:cNvPicPr>
                        <a:picLocks noChangeAspect="1" noChangeArrowheads="1"/>
                      </p:cNvPicPr>
                      <p:nvPr/>
                    </p:nvPicPr>
                    <p:blipFill>
                      <a:blip r:embed="rId5"/>
                      <a:srcRect/>
                      <a:stretch>
                        <a:fillRect/>
                      </a:stretch>
                    </p:blipFill>
                    <p:spPr bwMode="auto">
                      <a:xfrm>
                        <a:off x="1295400" y="4648200"/>
                        <a:ext cx="6627812" cy="99060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14210735"/>
              </p:ext>
            </p:extLst>
          </p:nvPr>
        </p:nvGraphicFramePr>
        <p:xfrm>
          <a:off x="6716712" y="5791200"/>
          <a:ext cx="1206500" cy="852487"/>
        </p:xfrm>
        <a:graphic>
          <a:graphicData uri="http://schemas.openxmlformats.org/presentationml/2006/ole">
            <mc:AlternateContent xmlns:mc="http://schemas.openxmlformats.org/markup-compatibility/2006">
              <mc:Choice xmlns:v="urn:schemas-microsoft-com:vml" Requires="v">
                <p:oleObj name="Equation" r:id="rId6" imgW="558800" imgH="393700" progId="Equation.3">
                  <p:embed/>
                </p:oleObj>
              </mc:Choice>
              <mc:Fallback>
                <p:oleObj name="Equation" r:id="rId6" imgW="558800" imgH="393700" progId="Equation.3">
                  <p:embed/>
                  <p:pic>
                    <p:nvPicPr>
                      <p:cNvPr id="0" name=""/>
                      <p:cNvPicPr>
                        <a:picLocks noChangeAspect="1" noChangeArrowheads="1"/>
                      </p:cNvPicPr>
                      <p:nvPr/>
                    </p:nvPicPr>
                    <p:blipFill>
                      <a:blip r:embed="rId7"/>
                      <a:srcRect/>
                      <a:stretch>
                        <a:fillRect/>
                      </a:stretch>
                    </p:blipFill>
                    <p:spPr bwMode="auto">
                      <a:xfrm>
                        <a:off x="6716712" y="5791200"/>
                        <a:ext cx="1206500" cy="852487"/>
                      </a:xfrm>
                      <a:prstGeom prst="rect">
                        <a:avLst/>
                      </a:prstGeom>
                      <a:noFill/>
                    </p:spPr>
                  </p:pic>
                </p:oleObj>
              </mc:Fallback>
            </mc:AlternateContent>
          </a:graphicData>
        </a:graphic>
      </p:graphicFrame>
      <p:sp>
        <p:nvSpPr>
          <p:cNvPr id="3" name="TextBox 2"/>
          <p:cNvSpPr txBox="1"/>
          <p:nvPr/>
        </p:nvSpPr>
        <p:spPr>
          <a:xfrm>
            <a:off x="3657600" y="6103585"/>
            <a:ext cx="2575895" cy="400110"/>
          </a:xfrm>
          <a:prstGeom prst="rect">
            <a:avLst/>
          </a:prstGeom>
          <a:noFill/>
        </p:spPr>
        <p:txBody>
          <a:bodyPr wrap="none" rtlCol="0">
            <a:spAutoFit/>
          </a:bodyPr>
          <a:lstStyle/>
          <a:p>
            <a:r>
              <a:rPr lang="en-US" sz="2000" dirty="0">
                <a:solidFill>
                  <a:srgbClr val="FF0000"/>
                </a:solidFill>
              </a:rPr>
              <a:t>Does the </a:t>
            </a:r>
            <a:r>
              <a:rPr lang="en-US" sz="2000" dirty="0" err="1">
                <a:solidFill>
                  <a:srgbClr val="FF0000"/>
                </a:solidFill>
              </a:rPr>
              <a:t>λ</a:t>
            </a:r>
            <a:r>
              <a:rPr lang="en-US" sz="2000" dirty="0">
                <a:solidFill>
                  <a:srgbClr val="FF0000"/>
                </a:solidFill>
              </a:rPr>
              <a:t> make sense?</a:t>
            </a:r>
          </a:p>
        </p:txBody>
      </p:sp>
    </p:spTree>
    <p:extLst>
      <p:ext uri="{BB962C8B-B14F-4D97-AF65-F5344CB8AC3E}">
        <p14:creationId xmlns:p14="http://schemas.microsoft.com/office/powerpoint/2010/main" val="19791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2150736106"/>
              </p:ext>
            </p:extLst>
          </p:nvPr>
        </p:nvGraphicFramePr>
        <p:xfrm>
          <a:off x="1295400" y="2286000"/>
          <a:ext cx="6216650" cy="990600"/>
        </p:xfrm>
        <a:graphic>
          <a:graphicData uri="http://schemas.openxmlformats.org/presentationml/2006/ole">
            <mc:AlternateContent xmlns:mc="http://schemas.openxmlformats.org/markup-compatibility/2006">
              <mc:Choice xmlns:v="urn:schemas-microsoft-com:vml" Requires="v">
                <p:oleObj name="Equation" r:id="rId3" imgW="2882900" imgH="457200" progId="Equation.3">
                  <p:embed/>
                </p:oleObj>
              </mc:Choice>
              <mc:Fallback>
                <p:oleObj name="Equation" r:id="rId3" imgW="2882900" imgH="457200" progId="Equation.3">
                  <p:embed/>
                  <p:pic>
                    <p:nvPicPr>
                      <p:cNvPr id="0" name=""/>
                      <p:cNvPicPr>
                        <a:picLocks noChangeAspect="1" noChangeArrowheads="1"/>
                      </p:cNvPicPr>
                      <p:nvPr/>
                    </p:nvPicPr>
                    <p:blipFill>
                      <a:blip r:embed="rId4"/>
                      <a:srcRect/>
                      <a:stretch>
                        <a:fillRect/>
                      </a:stretch>
                    </p:blipFill>
                    <p:spPr bwMode="auto">
                      <a:xfrm>
                        <a:off x="1295400" y="2286000"/>
                        <a:ext cx="6216650"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L2 regularization:</a:t>
            </a:r>
          </a:p>
        </p:txBody>
      </p:sp>
      <p:sp>
        <p:nvSpPr>
          <p:cNvPr id="6" name="TextBox 5"/>
          <p:cNvSpPr txBox="1"/>
          <p:nvPr/>
        </p:nvSpPr>
        <p:spPr>
          <a:xfrm>
            <a:off x="357231" y="4038600"/>
            <a:ext cx="2052214" cy="461665"/>
          </a:xfrm>
          <a:prstGeom prst="rect">
            <a:avLst/>
          </a:prstGeom>
          <a:noFill/>
        </p:spPr>
        <p:txBody>
          <a:bodyPr wrap="none" rtlCol="0">
            <a:spAutoFit/>
          </a:bodyPr>
          <a:lstStyle/>
          <a:p>
            <a:r>
              <a:rPr lang="en-US" sz="2400" dirty="0">
                <a:solidFill>
                  <a:srgbClr val="0000FF"/>
                </a:solidFill>
              </a:rPr>
              <a:t>Gaussian prior:</a:t>
            </a:r>
          </a:p>
        </p:txBody>
      </p:sp>
      <p:graphicFrame>
        <p:nvGraphicFramePr>
          <p:cNvPr id="10" name="Object 9"/>
          <p:cNvGraphicFramePr>
            <a:graphicFrameLocks noChangeAspect="1"/>
          </p:cNvGraphicFramePr>
          <p:nvPr>
            <p:extLst>
              <p:ext uri="{D42A27DB-BD31-4B8C-83A1-F6EECF244321}">
                <p14:modId xmlns:p14="http://schemas.microsoft.com/office/powerpoint/2010/main" val="2984340945"/>
              </p:ext>
            </p:extLst>
          </p:nvPr>
        </p:nvGraphicFramePr>
        <p:xfrm>
          <a:off x="347772" y="4644597"/>
          <a:ext cx="5122424" cy="765603"/>
        </p:xfrm>
        <a:graphic>
          <a:graphicData uri="http://schemas.openxmlformats.org/presentationml/2006/ole">
            <mc:AlternateContent xmlns:mc="http://schemas.openxmlformats.org/markup-compatibility/2006">
              <mc:Choice xmlns:v="urn:schemas-microsoft-com:vml" Requires="v">
                <p:oleObj name="Equation" r:id="rId5" imgW="3073400" imgH="457200" progId="Equation.3">
                  <p:embed/>
                </p:oleObj>
              </mc:Choice>
              <mc:Fallback>
                <p:oleObj name="Equation" r:id="rId5" imgW="3073400" imgH="457200" progId="Equation.3">
                  <p:embed/>
                  <p:pic>
                    <p:nvPicPr>
                      <p:cNvPr id="0" name=""/>
                      <p:cNvPicPr>
                        <a:picLocks noChangeAspect="1" noChangeArrowheads="1"/>
                      </p:cNvPicPr>
                      <p:nvPr/>
                    </p:nvPicPr>
                    <p:blipFill>
                      <a:blip r:embed="rId6"/>
                      <a:srcRect/>
                      <a:stretch>
                        <a:fillRect/>
                      </a:stretch>
                    </p:blipFill>
                    <p:spPr bwMode="auto">
                      <a:xfrm>
                        <a:off x="347772" y="4644597"/>
                        <a:ext cx="5122424" cy="765603"/>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57053854"/>
              </p:ext>
            </p:extLst>
          </p:nvPr>
        </p:nvGraphicFramePr>
        <p:xfrm>
          <a:off x="3975100" y="5545175"/>
          <a:ext cx="1206500" cy="852487"/>
        </p:xfrm>
        <a:graphic>
          <a:graphicData uri="http://schemas.openxmlformats.org/presentationml/2006/ole">
            <mc:AlternateContent xmlns:mc="http://schemas.openxmlformats.org/markup-compatibility/2006">
              <mc:Choice xmlns:v="urn:schemas-microsoft-com:vml" Requires="v">
                <p:oleObj name="Equation" r:id="rId7" imgW="558800" imgH="393700" progId="Equation.3">
                  <p:embed/>
                </p:oleObj>
              </mc:Choice>
              <mc:Fallback>
                <p:oleObj name="Equation" r:id="rId7" imgW="558800" imgH="393700" progId="Equation.3">
                  <p:embed/>
                  <p:pic>
                    <p:nvPicPr>
                      <p:cNvPr id="0" name=""/>
                      <p:cNvPicPr>
                        <a:picLocks noChangeAspect="1" noChangeArrowheads="1"/>
                      </p:cNvPicPr>
                      <p:nvPr/>
                    </p:nvPicPr>
                    <p:blipFill>
                      <a:blip r:embed="rId8"/>
                      <a:srcRect/>
                      <a:stretch>
                        <a:fillRect/>
                      </a:stretch>
                    </p:blipFill>
                    <p:spPr bwMode="auto">
                      <a:xfrm>
                        <a:off x="3975100" y="5545175"/>
                        <a:ext cx="1206500" cy="852487"/>
                      </a:xfrm>
                      <a:prstGeom prst="rect">
                        <a:avLst/>
                      </a:prstGeom>
                      <a:noFill/>
                    </p:spPr>
                  </p:pic>
                </p:oleObj>
              </mc:Fallback>
            </mc:AlternateContent>
          </a:graphicData>
        </a:graphic>
      </p:graphicFrame>
      <p:pic>
        <p:nvPicPr>
          <p:cNvPr id="12" name="Picture 11"/>
          <p:cNvPicPr>
            <a:picLocks noChangeAspect="1"/>
          </p:cNvPicPr>
          <p:nvPr/>
        </p:nvPicPr>
        <p:blipFill>
          <a:blip r:embed="rId9"/>
          <a:stretch>
            <a:fillRect/>
          </a:stretch>
        </p:blipFill>
        <p:spPr>
          <a:xfrm>
            <a:off x="5479243" y="4496391"/>
            <a:ext cx="3358910" cy="2097567"/>
          </a:xfrm>
          <a:prstGeom prst="rect">
            <a:avLst/>
          </a:prstGeom>
        </p:spPr>
      </p:pic>
    </p:spTree>
    <p:extLst>
      <p:ext uri="{BB962C8B-B14F-4D97-AF65-F5344CB8AC3E}">
        <p14:creationId xmlns:p14="http://schemas.microsoft.com/office/powerpoint/2010/main" val="35327322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373052749"/>
              </p:ext>
            </p:extLst>
          </p:nvPr>
        </p:nvGraphicFramePr>
        <p:xfrm>
          <a:off x="1349375" y="2286000"/>
          <a:ext cx="6107113" cy="990600"/>
        </p:xfrm>
        <a:graphic>
          <a:graphicData uri="http://schemas.openxmlformats.org/presentationml/2006/ole">
            <mc:AlternateContent xmlns:mc="http://schemas.openxmlformats.org/markup-compatibility/2006">
              <mc:Choice xmlns:v="urn:schemas-microsoft-com:vml" Requires="v">
                <p:oleObj name="Equation" r:id="rId2" imgW="2832100" imgH="457200" progId="Equation.3">
                  <p:embed/>
                </p:oleObj>
              </mc:Choice>
              <mc:Fallback>
                <p:oleObj name="Equation" r:id="rId2" imgW="2832100" imgH="457200" progId="Equation.3">
                  <p:embed/>
                  <p:pic>
                    <p:nvPicPr>
                      <p:cNvPr id="0" name=""/>
                      <p:cNvPicPr>
                        <a:picLocks noChangeAspect="1" noChangeArrowheads="1"/>
                      </p:cNvPicPr>
                      <p:nvPr/>
                    </p:nvPicPr>
                    <p:blipFill>
                      <a:blip r:embed="rId3"/>
                      <a:srcRect/>
                      <a:stretch>
                        <a:fillRect/>
                      </a:stretch>
                    </p:blipFill>
                    <p:spPr bwMode="auto">
                      <a:xfrm>
                        <a:off x="1349375" y="2286000"/>
                        <a:ext cx="6107113"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L1 regularization:</a:t>
            </a:r>
          </a:p>
        </p:txBody>
      </p:sp>
      <p:grpSp>
        <p:nvGrpSpPr>
          <p:cNvPr id="10" name="Group 9"/>
          <p:cNvGrpSpPr/>
          <p:nvPr/>
        </p:nvGrpSpPr>
        <p:grpSpPr>
          <a:xfrm>
            <a:off x="357231" y="3810000"/>
            <a:ext cx="8634369" cy="2910726"/>
            <a:chOff x="357231" y="3810000"/>
            <a:chExt cx="8634369" cy="2910726"/>
          </a:xfrm>
        </p:grpSpPr>
        <p:sp>
          <p:nvSpPr>
            <p:cNvPr id="6" name="TextBox 5"/>
            <p:cNvSpPr txBox="1"/>
            <p:nvPr/>
          </p:nvSpPr>
          <p:spPr>
            <a:xfrm>
              <a:off x="357231" y="4038600"/>
              <a:ext cx="2119090" cy="461665"/>
            </a:xfrm>
            <a:prstGeom prst="rect">
              <a:avLst/>
            </a:prstGeom>
            <a:noFill/>
          </p:spPr>
          <p:txBody>
            <a:bodyPr wrap="none" rtlCol="0">
              <a:spAutoFit/>
            </a:bodyPr>
            <a:lstStyle/>
            <a:p>
              <a:r>
                <a:rPr lang="en-US" sz="2400" dirty="0" err="1">
                  <a:solidFill>
                    <a:srgbClr val="0000FF"/>
                  </a:solidFill>
                </a:rPr>
                <a:t>Laplacian</a:t>
              </a:r>
              <a:r>
                <a:rPr lang="en-US" sz="2400" dirty="0">
                  <a:solidFill>
                    <a:srgbClr val="0000FF"/>
                  </a:solidFill>
                </a:rPr>
                <a:t> prior:</a:t>
              </a:r>
            </a:p>
          </p:txBody>
        </p:sp>
        <p:sp>
          <p:nvSpPr>
            <p:cNvPr id="8" name="TextBox 7"/>
            <p:cNvSpPr txBox="1"/>
            <p:nvPr/>
          </p:nvSpPr>
          <p:spPr>
            <a:xfrm>
              <a:off x="2133600" y="5161422"/>
              <a:ext cx="1222961" cy="461665"/>
            </a:xfrm>
            <a:prstGeom prst="rect">
              <a:avLst/>
            </a:prstGeom>
            <a:noFill/>
          </p:spPr>
          <p:txBody>
            <a:bodyPr wrap="none" rtlCol="0">
              <a:spAutoFit/>
            </a:bodyPr>
            <a:lstStyle/>
            <a:p>
              <a:r>
                <a:rPr lang="en-US" sz="2400" dirty="0"/>
                <a:t>p(</a:t>
              </a:r>
              <a:r>
                <a:rPr lang="en-US" sz="2400" dirty="0" err="1"/>
                <a:t>w,b</a:t>
              </a:r>
              <a:r>
                <a:rPr lang="en-US" sz="2400" dirty="0"/>
                <a:t>) ~  </a:t>
              </a:r>
            </a:p>
          </p:txBody>
        </p:sp>
        <p:pic>
          <p:nvPicPr>
            <p:cNvPr id="3" name="Picture 2"/>
            <p:cNvPicPr>
              <a:picLocks noChangeAspect="1"/>
            </p:cNvPicPr>
            <p:nvPr/>
          </p:nvPicPr>
          <p:blipFill>
            <a:blip r:embed="rId4"/>
            <a:stretch>
              <a:fillRect/>
            </a:stretch>
          </p:blipFill>
          <p:spPr>
            <a:xfrm>
              <a:off x="3479800" y="3810000"/>
              <a:ext cx="5511800" cy="2910726"/>
            </a:xfrm>
            <a:prstGeom prst="rect">
              <a:avLst/>
            </a:prstGeom>
          </p:spPr>
        </p:pic>
      </p:grpSp>
    </p:spTree>
    <p:extLst>
      <p:ext uri="{BB962C8B-B14F-4D97-AF65-F5344CB8AC3E}">
        <p14:creationId xmlns:p14="http://schemas.microsoft.com/office/powerpoint/2010/main" val="203236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722034900"/>
              </p:ext>
            </p:extLst>
          </p:nvPr>
        </p:nvGraphicFramePr>
        <p:xfrm>
          <a:off x="1349375" y="2286000"/>
          <a:ext cx="6107113" cy="990600"/>
        </p:xfrm>
        <a:graphic>
          <a:graphicData uri="http://schemas.openxmlformats.org/presentationml/2006/ole">
            <mc:AlternateContent xmlns:mc="http://schemas.openxmlformats.org/markup-compatibility/2006">
              <mc:Choice xmlns:v="urn:schemas-microsoft-com:vml" Requires="v">
                <p:oleObj name="Equation" r:id="rId2" imgW="2832100" imgH="457200" progId="Equation.3">
                  <p:embed/>
                </p:oleObj>
              </mc:Choice>
              <mc:Fallback>
                <p:oleObj name="Equation" r:id="rId2" imgW="2832100" imgH="457200" progId="Equation.3">
                  <p:embed/>
                  <p:pic>
                    <p:nvPicPr>
                      <p:cNvPr id="0" name=""/>
                      <p:cNvPicPr>
                        <a:picLocks noChangeAspect="1" noChangeArrowheads="1"/>
                      </p:cNvPicPr>
                      <p:nvPr/>
                    </p:nvPicPr>
                    <p:blipFill>
                      <a:blip r:embed="rId3"/>
                      <a:srcRect/>
                      <a:stretch>
                        <a:fillRect/>
                      </a:stretch>
                    </p:blipFill>
                    <p:spPr bwMode="auto">
                      <a:xfrm>
                        <a:off x="1349375" y="2286000"/>
                        <a:ext cx="6107113"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L1 regularization:</a:t>
            </a:r>
          </a:p>
        </p:txBody>
      </p:sp>
      <p:sp>
        <p:nvSpPr>
          <p:cNvPr id="6" name="TextBox 5"/>
          <p:cNvSpPr txBox="1"/>
          <p:nvPr/>
        </p:nvSpPr>
        <p:spPr>
          <a:xfrm>
            <a:off x="357231" y="4038600"/>
            <a:ext cx="2119090" cy="461665"/>
          </a:xfrm>
          <a:prstGeom prst="rect">
            <a:avLst/>
          </a:prstGeom>
          <a:noFill/>
        </p:spPr>
        <p:txBody>
          <a:bodyPr wrap="none" rtlCol="0">
            <a:spAutoFit/>
          </a:bodyPr>
          <a:lstStyle/>
          <a:p>
            <a:r>
              <a:rPr lang="en-US" sz="2400" dirty="0" err="1">
                <a:solidFill>
                  <a:srgbClr val="0000FF"/>
                </a:solidFill>
              </a:rPr>
              <a:t>Laplacian</a:t>
            </a:r>
            <a:r>
              <a:rPr lang="en-US" sz="2400" dirty="0">
                <a:solidFill>
                  <a:srgbClr val="0000FF"/>
                </a:solidFill>
              </a:rPr>
              <a:t> prior:</a:t>
            </a:r>
          </a:p>
        </p:txBody>
      </p:sp>
      <p:graphicFrame>
        <p:nvGraphicFramePr>
          <p:cNvPr id="11" name="Object 10"/>
          <p:cNvGraphicFramePr>
            <a:graphicFrameLocks noChangeAspect="1"/>
          </p:cNvGraphicFramePr>
          <p:nvPr>
            <p:extLst>
              <p:ext uri="{D42A27DB-BD31-4B8C-83A1-F6EECF244321}">
                <p14:modId xmlns:p14="http://schemas.microsoft.com/office/powerpoint/2010/main" val="2975664592"/>
              </p:ext>
            </p:extLst>
          </p:nvPr>
        </p:nvGraphicFramePr>
        <p:xfrm>
          <a:off x="1506538" y="4648200"/>
          <a:ext cx="6189662" cy="990600"/>
        </p:xfrm>
        <a:graphic>
          <a:graphicData uri="http://schemas.openxmlformats.org/presentationml/2006/ole">
            <mc:AlternateContent xmlns:mc="http://schemas.openxmlformats.org/markup-compatibility/2006">
              <mc:Choice xmlns:v="urn:schemas-microsoft-com:vml" Requires="v">
                <p:oleObj name="Equation" r:id="rId4" imgW="2870200" imgH="457200" progId="Equation.3">
                  <p:embed/>
                </p:oleObj>
              </mc:Choice>
              <mc:Fallback>
                <p:oleObj name="Equation" r:id="rId4" imgW="2870200" imgH="457200" progId="Equation.3">
                  <p:embed/>
                  <p:pic>
                    <p:nvPicPr>
                      <p:cNvPr id="0" name=""/>
                      <p:cNvPicPr>
                        <a:picLocks noChangeAspect="1" noChangeArrowheads="1"/>
                      </p:cNvPicPr>
                      <p:nvPr/>
                    </p:nvPicPr>
                    <p:blipFill>
                      <a:blip r:embed="rId5"/>
                      <a:srcRect/>
                      <a:stretch>
                        <a:fillRect/>
                      </a:stretch>
                    </p:blipFill>
                    <p:spPr bwMode="auto">
                      <a:xfrm>
                        <a:off x="1506538" y="4648200"/>
                        <a:ext cx="6189662" cy="99060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64F7FE-AEBD-7741-960D-82D505961E48}"/>
                  </a:ext>
                </a:extLst>
              </p:cNvPr>
              <p:cNvSpPr txBox="1"/>
              <p:nvPr/>
            </p:nvSpPr>
            <p:spPr>
              <a:xfrm>
                <a:off x="6781800" y="5979559"/>
                <a:ext cx="83612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𝜎</m:t>
                          </m:r>
                        </m:den>
                      </m:f>
                    </m:oMath>
                  </m:oMathPara>
                </a14:m>
                <a:endParaRPr lang="en-US" sz="2400" dirty="0"/>
              </a:p>
            </p:txBody>
          </p:sp>
        </mc:Choice>
        <mc:Fallback xmlns="">
          <p:sp>
            <p:nvSpPr>
              <p:cNvPr id="3" name="TextBox 2">
                <a:extLst>
                  <a:ext uri="{FF2B5EF4-FFF2-40B4-BE49-F238E27FC236}">
                    <a16:creationId xmlns:a16="http://schemas.microsoft.com/office/drawing/2014/main" id="{3F64F7FE-AEBD-7741-960D-82D505961E48}"/>
                  </a:ext>
                </a:extLst>
              </p:cNvPr>
              <p:cNvSpPr txBox="1">
                <a:spLocks noRot="1" noChangeAspect="1" noMove="1" noResize="1" noEditPoints="1" noAdjustHandles="1" noChangeArrowheads="1" noChangeShapeType="1" noTextEdit="1"/>
              </p:cNvSpPr>
              <p:nvPr/>
            </p:nvSpPr>
            <p:spPr>
              <a:xfrm>
                <a:off x="6781800" y="5979559"/>
                <a:ext cx="836126" cy="693844"/>
              </a:xfrm>
              <a:prstGeom prst="rect">
                <a:avLst/>
              </a:prstGeom>
              <a:blipFill>
                <a:blip r:embed="rId7"/>
                <a:stretch>
                  <a:fillRect l="-7463" r="-4478" b="-9091"/>
                </a:stretch>
              </a:blipFill>
            </p:spPr>
            <p:txBody>
              <a:bodyPr/>
              <a:lstStyle/>
              <a:p>
                <a:r>
                  <a:rPr lang="en-US">
                    <a:noFill/>
                  </a:rPr>
                  <a:t> </a:t>
                </a:r>
              </a:p>
            </p:txBody>
          </p:sp>
        </mc:Fallback>
      </mc:AlternateContent>
    </p:spTree>
    <p:extLst>
      <p:ext uri="{BB962C8B-B14F-4D97-AF65-F5344CB8AC3E}">
        <p14:creationId xmlns:p14="http://schemas.microsoft.com/office/powerpoint/2010/main" val="3726617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L1 vs. L2</a:t>
            </a:r>
          </a:p>
        </p:txBody>
      </p:sp>
      <p:pic>
        <p:nvPicPr>
          <p:cNvPr id="4" name="Picture 3"/>
          <p:cNvPicPr>
            <a:picLocks noChangeAspect="1"/>
          </p:cNvPicPr>
          <p:nvPr/>
        </p:nvPicPr>
        <p:blipFill>
          <a:blip r:embed="rId2"/>
          <a:stretch>
            <a:fillRect/>
          </a:stretch>
        </p:blipFill>
        <p:spPr>
          <a:xfrm>
            <a:off x="304800" y="3048000"/>
            <a:ext cx="4328808" cy="2286000"/>
          </a:xfrm>
          <a:prstGeom prst="rect">
            <a:avLst/>
          </a:prstGeom>
        </p:spPr>
      </p:pic>
      <p:sp>
        <p:nvSpPr>
          <p:cNvPr id="5" name="TextBox 4"/>
          <p:cNvSpPr txBox="1"/>
          <p:nvPr/>
        </p:nvSpPr>
        <p:spPr>
          <a:xfrm>
            <a:off x="1091223" y="1752600"/>
            <a:ext cx="2714956" cy="461665"/>
          </a:xfrm>
          <a:prstGeom prst="rect">
            <a:avLst/>
          </a:prstGeom>
          <a:noFill/>
        </p:spPr>
        <p:txBody>
          <a:bodyPr wrap="none" rtlCol="0">
            <a:spAutoFit/>
          </a:bodyPr>
          <a:lstStyle/>
          <a:p>
            <a:r>
              <a:rPr lang="en-US" sz="2400" dirty="0"/>
              <a:t>L1 = </a:t>
            </a:r>
            <a:r>
              <a:rPr lang="en-US" sz="2400" dirty="0" err="1"/>
              <a:t>Laplacian</a:t>
            </a:r>
            <a:r>
              <a:rPr lang="en-US" sz="2400" dirty="0"/>
              <a:t> prior</a:t>
            </a:r>
          </a:p>
        </p:txBody>
      </p:sp>
      <p:sp>
        <p:nvSpPr>
          <p:cNvPr id="6" name="TextBox 5"/>
          <p:cNvSpPr txBox="1"/>
          <p:nvPr/>
        </p:nvSpPr>
        <p:spPr>
          <a:xfrm>
            <a:off x="5638800" y="1752600"/>
            <a:ext cx="2648081" cy="461665"/>
          </a:xfrm>
          <a:prstGeom prst="rect">
            <a:avLst/>
          </a:prstGeom>
          <a:noFill/>
        </p:spPr>
        <p:txBody>
          <a:bodyPr wrap="none" rtlCol="0">
            <a:spAutoFit/>
          </a:bodyPr>
          <a:lstStyle/>
          <a:p>
            <a:r>
              <a:rPr lang="en-US" sz="2400" dirty="0"/>
              <a:t>L2 = Gaussian prior</a:t>
            </a:r>
          </a:p>
        </p:txBody>
      </p:sp>
      <p:pic>
        <p:nvPicPr>
          <p:cNvPr id="7" name="Picture 6"/>
          <p:cNvPicPr>
            <a:picLocks noChangeAspect="1"/>
          </p:cNvPicPr>
          <p:nvPr/>
        </p:nvPicPr>
        <p:blipFill>
          <a:blip r:embed="rId3"/>
          <a:stretch>
            <a:fillRect/>
          </a:stretch>
        </p:blipFill>
        <p:spPr>
          <a:xfrm>
            <a:off x="5181600" y="2926122"/>
            <a:ext cx="3733800" cy="2331678"/>
          </a:xfrm>
          <a:prstGeom prst="rect">
            <a:avLst/>
          </a:prstGeom>
        </p:spPr>
      </p:pic>
    </p:spTree>
    <p:extLst>
      <p:ext uri="{BB962C8B-B14F-4D97-AF65-F5344CB8AC3E}">
        <p14:creationId xmlns:p14="http://schemas.microsoft.com/office/powerpoint/2010/main" val="1762453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a:xfrm>
            <a:off x="1905000" y="2895600"/>
            <a:ext cx="5867400" cy="1143000"/>
          </a:xfrm>
        </p:spPr>
        <p:txBody>
          <a:bodyPr>
            <a:normAutofit/>
          </a:bodyPr>
          <a:lstStyle/>
          <a:p>
            <a:pPr marL="0" indent="0">
              <a:buNone/>
            </a:pPr>
            <a:r>
              <a:rPr lang="en-US" dirty="0">
                <a:solidFill>
                  <a:srgbClr val="FF0000"/>
                </a:solidFill>
              </a:rPr>
              <a:t>Why is it called logistic regression?</a:t>
            </a:r>
          </a:p>
          <a:p>
            <a:pPr marL="0" indent="0">
              <a:buNone/>
            </a:pPr>
            <a:r>
              <a:rPr lang="en-US" dirty="0">
                <a:solidFill>
                  <a:srgbClr val="FF0000"/>
                </a:solidFill>
              </a:rPr>
              <a:t>It is a classifier??</a:t>
            </a:r>
          </a:p>
        </p:txBody>
      </p:sp>
      <p:sp>
        <p:nvSpPr>
          <p:cNvPr id="4" name="Rectangle 3"/>
          <p:cNvSpPr/>
          <p:nvPr/>
        </p:nvSpPr>
        <p:spPr>
          <a:xfrm>
            <a:off x="5486400" y="3048000"/>
            <a:ext cx="1524000" cy="381000"/>
          </a:xfrm>
          <a:prstGeom prst="rect">
            <a:avLst/>
          </a:prstGeom>
          <a:solidFill>
            <a:srgbClr val="FF6600">
              <a:alpha val="32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68339602"/>
              </p:ext>
            </p:extLst>
          </p:nvPr>
        </p:nvGraphicFramePr>
        <p:xfrm>
          <a:off x="1183704" y="5105400"/>
          <a:ext cx="5861050" cy="790575"/>
        </p:xfrm>
        <a:graphic>
          <a:graphicData uri="http://schemas.openxmlformats.org/presentationml/2006/ole">
            <mc:AlternateContent xmlns:mc="http://schemas.openxmlformats.org/markup-compatibility/2006">
              <mc:Choice xmlns:v="urn:schemas-microsoft-com:vml" Requires="v">
                <p:oleObj name="Equation" r:id="rId2" imgW="3200400" imgH="431800" progId="Equation.3">
                  <p:embed/>
                </p:oleObj>
              </mc:Choice>
              <mc:Fallback>
                <p:oleObj name="Equation" r:id="rId2" imgW="3200400" imgH="431800" progId="Equation.3">
                  <p:embed/>
                  <p:pic>
                    <p:nvPicPr>
                      <p:cNvPr id="0" name=""/>
                      <p:cNvPicPr>
                        <a:picLocks noChangeAspect="1" noChangeArrowheads="1"/>
                      </p:cNvPicPr>
                      <p:nvPr/>
                    </p:nvPicPr>
                    <p:blipFill>
                      <a:blip r:embed="rId3"/>
                      <a:srcRect/>
                      <a:stretch>
                        <a:fillRect/>
                      </a:stretch>
                    </p:blipFill>
                    <p:spPr bwMode="auto">
                      <a:xfrm>
                        <a:off x="1183704" y="5105400"/>
                        <a:ext cx="5861050" cy="7905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5660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7448" cy="990600"/>
          </a:xfrm>
        </p:spPr>
        <p:txBody>
          <a:bodyPr>
            <a:normAutofit fontScale="90000"/>
          </a:bodyPr>
          <a:lstStyle/>
          <a:p>
            <a:r>
              <a:rPr lang="en-US" dirty="0"/>
              <a:t>A digression: regression vs. classification</a:t>
            </a:r>
          </a:p>
        </p:txBody>
      </p:sp>
      <p:sp>
        <p:nvSpPr>
          <p:cNvPr id="4" name="TextBox 3"/>
          <p:cNvSpPr txBox="1"/>
          <p:nvPr/>
        </p:nvSpPr>
        <p:spPr>
          <a:xfrm>
            <a:off x="304800" y="2438400"/>
            <a:ext cx="1268196" cy="400110"/>
          </a:xfrm>
          <a:prstGeom prst="rect">
            <a:avLst/>
          </a:prstGeom>
          <a:noFill/>
        </p:spPr>
        <p:txBody>
          <a:bodyPr wrap="none" rtlCol="0">
            <a:spAutoFit/>
          </a:bodyPr>
          <a:lstStyle/>
          <a:p>
            <a:r>
              <a:rPr lang="en-US" sz="2000" dirty="0"/>
              <a:t>Raw data</a:t>
            </a:r>
          </a:p>
        </p:txBody>
      </p:sp>
      <p:sp>
        <p:nvSpPr>
          <p:cNvPr id="5" name="Rectangle 4"/>
          <p:cNvSpPr/>
          <p:nvPr/>
        </p:nvSpPr>
        <p:spPr bwMode="auto">
          <a:xfrm>
            <a:off x="838200" y="31242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6" name="Rectangle 5"/>
          <p:cNvSpPr/>
          <p:nvPr/>
        </p:nvSpPr>
        <p:spPr bwMode="auto">
          <a:xfrm>
            <a:off x="838200" y="37338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7" name="Rectangle 6"/>
          <p:cNvSpPr/>
          <p:nvPr/>
        </p:nvSpPr>
        <p:spPr bwMode="auto">
          <a:xfrm>
            <a:off x="838200" y="43434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8" name="Rectangle 7"/>
          <p:cNvSpPr/>
          <p:nvPr/>
        </p:nvSpPr>
        <p:spPr bwMode="auto">
          <a:xfrm>
            <a:off x="838200" y="49530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9" name="Rectangle 8"/>
          <p:cNvSpPr/>
          <p:nvPr/>
        </p:nvSpPr>
        <p:spPr bwMode="auto">
          <a:xfrm>
            <a:off x="838200" y="55626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0" name="TextBox 9"/>
          <p:cNvSpPr txBox="1"/>
          <p:nvPr/>
        </p:nvSpPr>
        <p:spPr>
          <a:xfrm>
            <a:off x="1600200" y="2438400"/>
            <a:ext cx="812217" cy="400110"/>
          </a:xfrm>
          <a:prstGeom prst="rect">
            <a:avLst/>
          </a:prstGeom>
          <a:noFill/>
        </p:spPr>
        <p:txBody>
          <a:bodyPr wrap="none" rtlCol="0">
            <a:spAutoFit/>
          </a:bodyPr>
          <a:lstStyle/>
          <a:p>
            <a:r>
              <a:rPr lang="en-US" sz="2000" dirty="0"/>
              <a:t>Label</a:t>
            </a:r>
          </a:p>
        </p:txBody>
      </p:sp>
      <p:sp>
        <p:nvSpPr>
          <p:cNvPr id="11" name="TextBox 10"/>
          <p:cNvSpPr txBox="1"/>
          <p:nvPr/>
        </p:nvSpPr>
        <p:spPr>
          <a:xfrm>
            <a:off x="1837044" y="3135868"/>
            <a:ext cx="313044" cy="369332"/>
          </a:xfrm>
          <a:prstGeom prst="rect">
            <a:avLst/>
          </a:prstGeom>
          <a:noFill/>
        </p:spPr>
        <p:txBody>
          <a:bodyPr wrap="none" rtlCol="0">
            <a:spAutoFit/>
          </a:bodyPr>
          <a:lstStyle/>
          <a:p>
            <a:r>
              <a:rPr lang="en-US" dirty="0"/>
              <a:t>0</a:t>
            </a:r>
          </a:p>
        </p:txBody>
      </p:sp>
      <p:sp>
        <p:nvSpPr>
          <p:cNvPr id="12" name="TextBox 11"/>
          <p:cNvSpPr txBox="1"/>
          <p:nvPr/>
        </p:nvSpPr>
        <p:spPr>
          <a:xfrm>
            <a:off x="1837044" y="3733800"/>
            <a:ext cx="313044" cy="369332"/>
          </a:xfrm>
          <a:prstGeom prst="rect">
            <a:avLst/>
          </a:prstGeom>
          <a:noFill/>
        </p:spPr>
        <p:txBody>
          <a:bodyPr wrap="none" rtlCol="0">
            <a:spAutoFit/>
          </a:bodyPr>
          <a:lstStyle/>
          <a:p>
            <a:r>
              <a:rPr lang="en-US" dirty="0"/>
              <a:t>0</a:t>
            </a:r>
          </a:p>
        </p:txBody>
      </p:sp>
      <p:sp>
        <p:nvSpPr>
          <p:cNvPr id="13" name="TextBox 12"/>
          <p:cNvSpPr txBox="1"/>
          <p:nvPr/>
        </p:nvSpPr>
        <p:spPr>
          <a:xfrm>
            <a:off x="1837044" y="4343400"/>
            <a:ext cx="313044" cy="369332"/>
          </a:xfrm>
          <a:prstGeom prst="rect">
            <a:avLst/>
          </a:prstGeom>
          <a:noFill/>
        </p:spPr>
        <p:txBody>
          <a:bodyPr wrap="none" rtlCol="0">
            <a:spAutoFit/>
          </a:bodyPr>
          <a:lstStyle/>
          <a:p>
            <a:r>
              <a:rPr lang="en-US" dirty="0"/>
              <a:t>1</a:t>
            </a:r>
          </a:p>
        </p:txBody>
      </p:sp>
      <p:sp>
        <p:nvSpPr>
          <p:cNvPr id="14" name="TextBox 13"/>
          <p:cNvSpPr txBox="1"/>
          <p:nvPr/>
        </p:nvSpPr>
        <p:spPr>
          <a:xfrm>
            <a:off x="1837044" y="4964668"/>
            <a:ext cx="313044" cy="369332"/>
          </a:xfrm>
          <a:prstGeom prst="rect">
            <a:avLst/>
          </a:prstGeom>
          <a:noFill/>
        </p:spPr>
        <p:txBody>
          <a:bodyPr wrap="none" rtlCol="0">
            <a:spAutoFit/>
          </a:bodyPr>
          <a:lstStyle/>
          <a:p>
            <a:r>
              <a:rPr lang="en-US" dirty="0"/>
              <a:t>1</a:t>
            </a:r>
          </a:p>
        </p:txBody>
      </p:sp>
      <p:sp>
        <p:nvSpPr>
          <p:cNvPr id="15" name="TextBox 14"/>
          <p:cNvSpPr txBox="1"/>
          <p:nvPr/>
        </p:nvSpPr>
        <p:spPr>
          <a:xfrm>
            <a:off x="1828800" y="5562600"/>
            <a:ext cx="313044" cy="369332"/>
          </a:xfrm>
          <a:prstGeom prst="rect">
            <a:avLst/>
          </a:prstGeom>
          <a:noFill/>
        </p:spPr>
        <p:txBody>
          <a:bodyPr wrap="none" rtlCol="0">
            <a:spAutoFit/>
          </a:bodyPr>
          <a:lstStyle/>
          <a:p>
            <a:r>
              <a:rPr lang="en-US" dirty="0"/>
              <a:t>0</a:t>
            </a:r>
          </a:p>
        </p:txBody>
      </p:sp>
      <p:sp>
        <p:nvSpPr>
          <p:cNvPr id="16" name="Right Arrow 15"/>
          <p:cNvSpPr/>
          <p:nvPr/>
        </p:nvSpPr>
        <p:spPr bwMode="auto">
          <a:xfrm>
            <a:off x="2667000" y="3810000"/>
            <a:ext cx="533400" cy="762000"/>
          </a:xfrm>
          <a:prstGeom prst="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7" name="TextBox 16"/>
          <p:cNvSpPr txBox="1"/>
          <p:nvPr/>
        </p:nvSpPr>
        <p:spPr>
          <a:xfrm>
            <a:off x="2438400" y="4724400"/>
            <a:ext cx="1124226" cy="707886"/>
          </a:xfrm>
          <a:prstGeom prst="rect">
            <a:avLst/>
          </a:prstGeom>
          <a:noFill/>
        </p:spPr>
        <p:txBody>
          <a:bodyPr wrap="none" rtlCol="0">
            <a:spAutoFit/>
          </a:bodyPr>
          <a:lstStyle/>
          <a:p>
            <a:r>
              <a:rPr lang="en-US" sz="2000" dirty="0"/>
              <a:t>extract</a:t>
            </a:r>
          </a:p>
          <a:p>
            <a:r>
              <a:rPr lang="en-US" sz="2000" dirty="0"/>
              <a:t>features</a:t>
            </a:r>
          </a:p>
        </p:txBody>
      </p:sp>
      <p:sp>
        <p:nvSpPr>
          <p:cNvPr id="18" name="TextBox 17"/>
          <p:cNvSpPr txBox="1"/>
          <p:nvPr/>
        </p:nvSpPr>
        <p:spPr>
          <a:xfrm>
            <a:off x="3810000" y="29189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19" name="TextBox 18"/>
          <p:cNvSpPr txBox="1"/>
          <p:nvPr/>
        </p:nvSpPr>
        <p:spPr>
          <a:xfrm>
            <a:off x="3810000" y="34523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0" name="TextBox 19"/>
          <p:cNvSpPr txBox="1"/>
          <p:nvPr/>
        </p:nvSpPr>
        <p:spPr>
          <a:xfrm>
            <a:off x="3810000" y="39857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1" name="TextBox 20"/>
          <p:cNvSpPr txBox="1"/>
          <p:nvPr/>
        </p:nvSpPr>
        <p:spPr>
          <a:xfrm>
            <a:off x="3810000" y="45953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2" name="TextBox 21"/>
          <p:cNvSpPr txBox="1"/>
          <p:nvPr/>
        </p:nvSpPr>
        <p:spPr>
          <a:xfrm>
            <a:off x="3813431" y="5193268"/>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3" name="TextBox 22"/>
          <p:cNvSpPr txBox="1"/>
          <p:nvPr/>
        </p:nvSpPr>
        <p:spPr>
          <a:xfrm>
            <a:off x="4140783" y="2438400"/>
            <a:ext cx="1111402" cy="400110"/>
          </a:xfrm>
          <a:prstGeom prst="rect">
            <a:avLst/>
          </a:prstGeom>
          <a:noFill/>
        </p:spPr>
        <p:txBody>
          <a:bodyPr wrap="none" rtlCol="0">
            <a:spAutoFit/>
          </a:bodyPr>
          <a:lstStyle/>
          <a:p>
            <a:r>
              <a:rPr lang="en-US" sz="2000" dirty="0"/>
              <a:t>features</a:t>
            </a:r>
          </a:p>
        </p:txBody>
      </p:sp>
      <p:sp>
        <p:nvSpPr>
          <p:cNvPr id="24" name="TextBox 23"/>
          <p:cNvSpPr txBox="1"/>
          <p:nvPr/>
        </p:nvSpPr>
        <p:spPr>
          <a:xfrm>
            <a:off x="5436183" y="2438400"/>
            <a:ext cx="812217" cy="400110"/>
          </a:xfrm>
          <a:prstGeom prst="rect">
            <a:avLst/>
          </a:prstGeom>
          <a:noFill/>
        </p:spPr>
        <p:txBody>
          <a:bodyPr wrap="none" rtlCol="0">
            <a:spAutoFit/>
          </a:bodyPr>
          <a:lstStyle/>
          <a:p>
            <a:r>
              <a:rPr lang="en-US" sz="2000" dirty="0"/>
              <a:t>Label</a:t>
            </a:r>
          </a:p>
        </p:txBody>
      </p:sp>
      <p:sp>
        <p:nvSpPr>
          <p:cNvPr id="30" name="Rectangle 29"/>
          <p:cNvSpPr/>
          <p:nvPr/>
        </p:nvSpPr>
        <p:spPr>
          <a:xfrm>
            <a:off x="5508753" y="2838510"/>
            <a:ext cx="611436" cy="2797874"/>
          </a:xfrm>
          <a:prstGeom prst="rect">
            <a:avLst/>
          </a:prstGeom>
          <a:solidFill>
            <a:srgbClr val="FF0000">
              <a:alpha val="49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6374191" y="3066074"/>
            <a:ext cx="2685144" cy="2308324"/>
          </a:xfrm>
          <a:prstGeom prst="rect">
            <a:avLst/>
          </a:prstGeom>
          <a:noFill/>
        </p:spPr>
        <p:txBody>
          <a:bodyPr wrap="square" rtlCol="0">
            <a:spAutoFit/>
          </a:bodyPr>
          <a:lstStyle/>
          <a:p>
            <a:r>
              <a:rPr lang="en-US" sz="2400" dirty="0">
                <a:solidFill>
                  <a:srgbClr val="0000FF"/>
                </a:solidFill>
              </a:rPr>
              <a:t>classification: discrete (some finite set of labels)</a:t>
            </a:r>
          </a:p>
          <a:p>
            <a:endParaRPr lang="en-US" sz="2400" dirty="0">
              <a:solidFill>
                <a:srgbClr val="0000FF"/>
              </a:solidFill>
            </a:endParaRPr>
          </a:p>
          <a:p>
            <a:r>
              <a:rPr lang="en-US" sz="2400" dirty="0">
                <a:solidFill>
                  <a:srgbClr val="0000FF"/>
                </a:solidFill>
              </a:rPr>
              <a:t>regression: real value</a:t>
            </a:r>
          </a:p>
        </p:txBody>
      </p:sp>
    </p:spTree>
    <p:extLst>
      <p:ext uri="{BB962C8B-B14F-4D97-AF65-F5344CB8AC3E}">
        <p14:creationId xmlns:p14="http://schemas.microsoft.com/office/powerpoint/2010/main" val="67153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3971475"/>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685975"/>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714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095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28665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476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5523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3857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0857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238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5429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7715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49239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2287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3049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1" name="TextBox 20"/>
          <p:cNvSpPr txBox="1"/>
          <p:nvPr/>
        </p:nvSpPr>
        <p:spPr>
          <a:xfrm>
            <a:off x="5105400" y="1850912"/>
            <a:ext cx="3200400" cy="2031325"/>
          </a:xfrm>
          <a:prstGeom prst="rect">
            <a:avLst/>
          </a:prstGeom>
          <a:noFill/>
        </p:spPr>
        <p:txBody>
          <a:bodyPr wrap="square" rtlCol="0">
            <a:spAutoFit/>
          </a:bodyPr>
          <a:lstStyle/>
          <a:p>
            <a:r>
              <a:rPr lang="en-US" dirty="0"/>
              <a:t>Given some points, find the </a:t>
            </a:r>
            <a:r>
              <a:rPr lang="en-US" b="1" i="1" dirty="0">
                <a:solidFill>
                  <a:srgbClr val="FF0000"/>
                </a:solidFill>
              </a:rPr>
              <a:t>line</a:t>
            </a:r>
            <a:r>
              <a:rPr lang="en-US" dirty="0"/>
              <a:t> that best fits/explains the data</a:t>
            </a:r>
          </a:p>
          <a:p>
            <a:endParaRPr lang="en-US" dirty="0"/>
          </a:p>
          <a:p>
            <a:r>
              <a:rPr lang="en-US" dirty="0"/>
              <a:t>Our model is a line, i.e., we’re assuming a linear relationship between the feature and the label value</a:t>
            </a:r>
          </a:p>
        </p:txBody>
      </p:sp>
      <p:cxnSp>
        <p:nvCxnSpPr>
          <p:cNvPr id="25" name="Straight Connector 24"/>
          <p:cNvCxnSpPr/>
          <p:nvPr/>
        </p:nvCxnSpPr>
        <p:spPr bwMode="auto">
          <a:xfrm rot="5400000">
            <a:off x="266700" y="3742875"/>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26" name="TextBox 25"/>
          <p:cNvSpPr txBox="1"/>
          <p:nvPr/>
        </p:nvSpPr>
        <p:spPr>
          <a:xfrm>
            <a:off x="419100" y="6221607"/>
            <a:ext cx="4038600" cy="461665"/>
          </a:xfrm>
          <a:prstGeom prst="rect">
            <a:avLst/>
          </a:prstGeom>
          <a:noFill/>
        </p:spPr>
        <p:txBody>
          <a:bodyPr wrap="square" rtlCol="0">
            <a:spAutoFit/>
          </a:bodyPr>
          <a:lstStyle/>
          <a:p>
            <a:r>
              <a:rPr lang="en-US" dirty="0">
                <a:solidFill>
                  <a:srgbClr val="FF0000"/>
                </a:solidFill>
              </a:rPr>
              <a:t>How can we find this line?</a:t>
            </a:r>
          </a:p>
        </p:txBody>
      </p:sp>
      <p:sp>
        <p:nvSpPr>
          <p:cNvPr id="22" name="TextBox 21"/>
          <p:cNvSpPr txBox="1"/>
          <p:nvPr/>
        </p:nvSpPr>
        <p:spPr>
          <a:xfrm>
            <a:off x="1560285" y="5731325"/>
            <a:ext cx="2116667" cy="369332"/>
          </a:xfrm>
          <a:prstGeom prst="rect">
            <a:avLst/>
          </a:prstGeom>
          <a:noFill/>
        </p:spPr>
        <p:txBody>
          <a:bodyPr wrap="square" rtlCol="0">
            <a:spAutoFit/>
          </a:bodyPr>
          <a:lstStyle/>
          <a:p>
            <a:r>
              <a:rPr lang="en-US" dirty="0"/>
              <a:t>f</a:t>
            </a:r>
            <a:r>
              <a:rPr lang="en-US" baseline="-25000" dirty="0"/>
              <a:t>1</a:t>
            </a:r>
          </a:p>
        </p:txBody>
      </p:sp>
      <p:sp>
        <p:nvSpPr>
          <p:cNvPr id="23" name="TextBox 22"/>
          <p:cNvSpPr txBox="1"/>
          <p:nvPr/>
        </p:nvSpPr>
        <p:spPr>
          <a:xfrm>
            <a:off x="90708" y="3716443"/>
            <a:ext cx="2116667" cy="646331"/>
          </a:xfrm>
          <a:prstGeom prst="rect">
            <a:avLst/>
          </a:prstGeom>
          <a:noFill/>
        </p:spPr>
        <p:txBody>
          <a:bodyPr wrap="square" rtlCol="0">
            <a:spAutoFit/>
          </a:bodyPr>
          <a:lstStyle/>
          <a:p>
            <a:r>
              <a:rPr lang="en-US" dirty="0"/>
              <a:t>response </a:t>
            </a:r>
            <a:br>
              <a:rPr lang="en-US" dirty="0"/>
            </a:br>
            <a:r>
              <a:rPr lang="en-US" dirty="0"/>
              <a:t>(</a:t>
            </a:r>
            <a:r>
              <a:rPr lang="en-US" dirty="0" err="1"/>
              <a:t>y</a:t>
            </a:r>
            <a:r>
              <a:rPr lang="en-US" dirty="0"/>
              <a:t>)</a:t>
            </a:r>
          </a:p>
        </p:txBody>
      </p:sp>
      <p:graphicFrame>
        <p:nvGraphicFramePr>
          <p:cNvPr id="24" name="Object 23"/>
          <p:cNvGraphicFramePr>
            <a:graphicFrameLocks noChangeAspect="1"/>
          </p:cNvGraphicFramePr>
          <p:nvPr>
            <p:extLst>
              <p:ext uri="{D42A27DB-BD31-4B8C-83A1-F6EECF244321}">
                <p14:modId xmlns:p14="http://schemas.microsoft.com/office/powerpoint/2010/main" val="761906816"/>
              </p:ext>
            </p:extLst>
          </p:nvPr>
        </p:nvGraphicFramePr>
        <p:xfrm>
          <a:off x="5308600" y="4511675"/>
          <a:ext cx="2278063" cy="506413"/>
        </p:xfrm>
        <a:graphic>
          <a:graphicData uri="http://schemas.openxmlformats.org/presentationml/2006/ole">
            <mc:AlternateContent xmlns:mc="http://schemas.openxmlformats.org/markup-compatibility/2006">
              <mc:Choice xmlns:v="urn:schemas-microsoft-com:vml" Requires="v">
                <p:oleObj name="Equation" r:id="rId2" imgW="914400" imgH="203200" progId="Equation.3">
                  <p:embed/>
                </p:oleObj>
              </mc:Choice>
              <mc:Fallback>
                <p:oleObj name="Equation" r:id="rId2" imgW="914400" imgH="203200" progId="Equation.3">
                  <p:embed/>
                  <p:pic>
                    <p:nvPicPr>
                      <p:cNvPr id="0" name=""/>
                      <p:cNvPicPr>
                        <a:picLocks noChangeAspect="1" noChangeArrowheads="1"/>
                      </p:cNvPicPr>
                      <p:nvPr/>
                    </p:nvPicPr>
                    <p:blipFill>
                      <a:blip r:embed="rId3"/>
                      <a:srcRect/>
                      <a:stretch>
                        <a:fillRect/>
                      </a:stretch>
                    </p:blipFill>
                    <p:spPr bwMode="auto">
                      <a:xfrm>
                        <a:off x="5308600" y="4511675"/>
                        <a:ext cx="2278063" cy="5064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762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8CE3-372B-D095-4B67-9DC3B8DF6F6C}"/>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653B5EC-0CDC-ABD6-77BB-DE337880A79E}"/>
              </a:ext>
            </a:extLst>
          </p:cNvPr>
          <p:cNvSpPr>
            <a:spLocks noGrp="1"/>
          </p:cNvSpPr>
          <p:nvPr>
            <p:ph sz="quarter" idx="1"/>
          </p:nvPr>
        </p:nvSpPr>
        <p:spPr/>
        <p:txBody>
          <a:bodyPr>
            <a:normAutofit fontScale="77500" lnSpcReduction="20000"/>
          </a:bodyPr>
          <a:lstStyle/>
          <a:p>
            <a:pPr marL="0" indent="0" algn="l">
              <a:buNone/>
            </a:pPr>
            <a:r>
              <a:rPr lang="en-US" b="0" dirty="0">
                <a:solidFill>
                  <a:srgbClr val="202124"/>
                </a:solidFill>
                <a:effectLst/>
                <a:latin typeface="Roboto" panose="02000000000000000000" pitchFamily="2" charset="0"/>
              </a:rPr>
              <a:t>Posting slides at the start of class.</a:t>
            </a:r>
          </a:p>
          <a:p>
            <a:pPr marL="0" indent="0">
              <a:buNone/>
            </a:pPr>
            <a:endParaRPr lang="en-US" dirty="0"/>
          </a:p>
          <a:p>
            <a:pPr marL="0" indent="0">
              <a:buNone/>
            </a:pPr>
            <a:r>
              <a:rPr lang="en-US" b="0" i="0" dirty="0">
                <a:solidFill>
                  <a:srgbClr val="202124"/>
                </a:solidFill>
                <a:effectLst/>
                <a:latin typeface="Roboto" panose="02000000000000000000" pitchFamily="2" charset="0"/>
              </a:rPr>
              <a:t>I like to start the assignments as early as Monday night. I would love it if we had mentor sessions on Saturday as well. Or definitely both on Thursdays and Fridays the least, because Sunday is not enough if we are too far away from being done.</a:t>
            </a:r>
          </a:p>
          <a:p>
            <a:pPr marL="0" indent="0">
              <a:buNone/>
            </a:pPr>
            <a:endParaRPr lang="en-US" b="0" i="0" dirty="0">
              <a:solidFill>
                <a:srgbClr val="202124"/>
              </a:solidFill>
              <a:effectLst/>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More mentor sessions :/ Not likely though. Maybe just three total would be awesome.</a:t>
            </a:r>
            <a:br>
              <a:rPr lang="en-US" dirty="0"/>
            </a:br>
            <a:endParaRPr lang="en-US" b="0" i="0" dirty="0">
              <a:solidFill>
                <a:srgbClr val="202124"/>
              </a:solidFill>
              <a:effectLst/>
              <a:latin typeface="Roboto" panose="02000000000000000000" pitchFamily="2" charset="0"/>
            </a:endParaRPr>
          </a:p>
          <a:p>
            <a:pPr marL="0" indent="0">
              <a:buNone/>
            </a:pPr>
            <a:endParaRPr lang="en-US" dirty="0"/>
          </a:p>
          <a:p>
            <a:pPr marL="0" indent="0" algn="l">
              <a:buNone/>
            </a:pPr>
            <a:r>
              <a:rPr lang="en-US" b="0" dirty="0">
                <a:solidFill>
                  <a:srgbClr val="202124"/>
                </a:solidFill>
                <a:effectLst/>
                <a:latin typeface="Roboto" panose="02000000000000000000" pitchFamily="2" charset="0"/>
              </a:rPr>
              <a:t>Releasing the assignments at the same time every week would help.</a:t>
            </a:r>
            <a:endParaRPr lang="en-US" dirty="0"/>
          </a:p>
        </p:txBody>
      </p:sp>
    </p:spTree>
    <p:extLst>
      <p:ext uri="{BB962C8B-B14F-4D97-AF65-F5344CB8AC3E}">
        <p14:creationId xmlns:p14="http://schemas.microsoft.com/office/powerpoint/2010/main" val="2885420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4152900"/>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867400"/>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895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276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3048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657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733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4038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267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419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724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953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5105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410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486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1" name="TextBox 20"/>
          <p:cNvSpPr txBox="1"/>
          <p:nvPr/>
        </p:nvSpPr>
        <p:spPr>
          <a:xfrm>
            <a:off x="3810000" y="2181980"/>
            <a:ext cx="4876800" cy="646331"/>
          </a:xfrm>
          <a:prstGeom prst="rect">
            <a:avLst/>
          </a:prstGeom>
          <a:noFill/>
        </p:spPr>
        <p:txBody>
          <a:bodyPr wrap="square" rtlCol="0">
            <a:spAutoFit/>
          </a:bodyPr>
          <a:lstStyle/>
          <a:p>
            <a:r>
              <a:rPr lang="en-US" dirty="0"/>
              <a:t>Learn a line </a:t>
            </a:r>
            <a:r>
              <a:rPr lang="en-US" i="1" dirty="0"/>
              <a:t>h</a:t>
            </a:r>
            <a:r>
              <a:rPr lang="en-US" dirty="0"/>
              <a:t> that minimizes some loss/error function:</a:t>
            </a:r>
          </a:p>
        </p:txBody>
      </p:sp>
      <p:cxnSp>
        <p:nvCxnSpPr>
          <p:cNvPr id="25" name="Straight Connector 24"/>
          <p:cNvCxnSpPr/>
          <p:nvPr/>
        </p:nvCxnSpPr>
        <p:spPr bwMode="auto">
          <a:xfrm rot="5400000">
            <a:off x="266700" y="3924300"/>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aphicFrame>
        <p:nvGraphicFramePr>
          <p:cNvPr id="22" name="Object 21"/>
          <p:cNvGraphicFramePr>
            <a:graphicFrameLocks noChangeAspect="1"/>
          </p:cNvGraphicFramePr>
          <p:nvPr/>
        </p:nvGraphicFramePr>
        <p:xfrm>
          <a:off x="5272088" y="2938463"/>
          <a:ext cx="1714500" cy="371475"/>
        </p:xfrm>
        <a:graphic>
          <a:graphicData uri="http://schemas.openxmlformats.org/presentationml/2006/ole">
            <mc:AlternateContent xmlns:mc="http://schemas.openxmlformats.org/markup-compatibility/2006">
              <mc:Choice xmlns:v="urn:schemas-microsoft-com:vml" Requires="v">
                <p:oleObj name="Equation" r:id="rId3" imgW="762000" imgH="165100" progId="Equation.3">
                  <p:embed/>
                </p:oleObj>
              </mc:Choice>
              <mc:Fallback>
                <p:oleObj name="Equation" r:id="rId3" imgW="762000" imgH="16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088" y="2938463"/>
                        <a:ext cx="1714500" cy="3714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1355876" y="5888560"/>
            <a:ext cx="2116667" cy="369332"/>
          </a:xfrm>
          <a:prstGeom prst="rect">
            <a:avLst/>
          </a:prstGeom>
          <a:noFill/>
        </p:spPr>
        <p:txBody>
          <a:bodyPr wrap="square" rtlCol="0">
            <a:spAutoFit/>
          </a:bodyPr>
          <a:lstStyle/>
          <a:p>
            <a:r>
              <a:rPr lang="en-US" dirty="0"/>
              <a:t>feature (</a:t>
            </a:r>
            <a:r>
              <a:rPr lang="en-US" dirty="0" err="1"/>
              <a:t>x</a:t>
            </a:r>
            <a:r>
              <a:rPr lang="en-US" dirty="0"/>
              <a:t>)</a:t>
            </a:r>
          </a:p>
        </p:txBody>
      </p:sp>
      <p:sp>
        <p:nvSpPr>
          <p:cNvPr id="28" name="TextBox 27"/>
          <p:cNvSpPr txBox="1"/>
          <p:nvPr/>
        </p:nvSpPr>
        <p:spPr>
          <a:xfrm>
            <a:off x="66518" y="3825298"/>
            <a:ext cx="2116667" cy="646331"/>
          </a:xfrm>
          <a:prstGeom prst="rect">
            <a:avLst/>
          </a:prstGeom>
          <a:noFill/>
        </p:spPr>
        <p:txBody>
          <a:bodyPr wrap="square" rtlCol="0">
            <a:spAutoFit/>
          </a:bodyPr>
          <a:lstStyle/>
          <a:p>
            <a:r>
              <a:rPr lang="en-US" dirty="0"/>
              <a:t>response </a:t>
            </a:r>
          </a:p>
          <a:p>
            <a:r>
              <a:rPr lang="en-US" dirty="0"/>
              <a:t>(</a:t>
            </a:r>
            <a:r>
              <a:rPr lang="en-US" dirty="0" err="1"/>
              <a:t>y</a:t>
            </a:r>
            <a:r>
              <a:rPr lang="en-US" dirty="0"/>
              <a:t>)</a:t>
            </a:r>
          </a:p>
        </p:txBody>
      </p:sp>
      <p:grpSp>
        <p:nvGrpSpPr>
          <p:cNvPr id="32" name="Group 31"/>
          <p:cNvGrpSpPr/>
          <p:nvPr/>
        </p:nvGrpSpPr>
        <p:grpSpPr>
          <a:xfrm>
            <a:off x="3822095" y="3564859"/>
            <a:ext cx="5273525" cy="2123911"/>
            <a:chOff x="3822095" y="3564859"/>
            <a:chExt cx="5273525" cy="2123911"/>
          </a:xfrm>
        </p:grpSpPr>
        <p:sp>
          <p:nvSpPr>
            <p:cNvPr id="29" name="TextBox 28"/>
            <p:cNvSpPr txBox="1"/>
            <p:nvPr/>
          </p:nvSpPr>
          <p:spPr>
            <a:xfrm>
              <a:off x="3822095" y="3564859"/>
              <a:ext cx="3401181" cy="369332"/>
            </a:xfrm>
            <a:prstGeom prst="rect">
              <a:avLst/>
            </a:prstGeom>
            <a:noFill/>
          </p:spPr>
          <p:txBody>
            <a:bodyPr wrap="square" rtlCol="0">
              <a:spAutoFit/>
            </a:bodyPr>
            <a:lstStyle/>
            <a:p>
              <a:r>
                <a:rPr lang="en-US" dirty="0"/>
                <a:t>Sum of the individual errors:</a:t>
              </a:r>
            </a:p>
          </p:txBody>
        </p:sp>
        <p:graphicFrame>
          <p:nvGraphicFramePr>
            <p:cNvPr id="33796" name="Object 4"/>
            <p:cNvGraphicFramePr>
              <a:graphicFrameLocks noChangeAspect="1"/>
            </p:cNvGraphicFramePr>
            <p:nvPr/>
          </p:nvGraphicFramePr>
          <p:xfrm>
            <a:off x="4740275" y="4202113"/>
            <a:ext cx="3600450" cy="685800"/>
          </p:xfrm>
          <a:graphic>
            <a:graphicData uri="http://schemas.openxmlformats.org/presentationml/2006/ole">
              <mc:AlternateContent xmlns:mc="http://schemas.openxmlformats.org/markup-compatibility/2006">
                <mc:Choice xmlns:v="urn:schemas-microsoft-com:vml" Requires="v">
                  <p:oleObj name="Equation" r:id="rId5" imgW="1600200" imgH="304800" progId="Equation.3">
                    <p:embed/>
                  </p:oleObj>
                </mc:Choice>
                <mc:Fallback>
                  <p:oleObj name="Equation" r:id="rId5" imgW="16002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0275" y="4202113"/>
                          <a:ext cx="3600450"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 name="Left Brace 29"/>
            <p:cNvSpPr/>
            <p:nvPr/>
          </p:nvSpPr>
          <p:spPr bwMode="auto">
            <a:xfrm rot="16200000">
              <a:off x="7385360" y="4449845"/>
              <a:ext cx="457200" cy="1371600"/>
            </a:xfrm>
            <a:prstGeom prst="leftBrac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31" name="TextBox 30"/>
            <p:cNvSpPr txBox="1"/>
            <p:nvPr/>
          </p:nvSpPr>
          <p:spPr>
            <a:xfrm>
              <a:off x="6289525" y="5319438"/>
              <a:ext cx="2806095" cy="369332"/>
            </a:xfrm>
            <a:prstGeom prst="rect">
              <a:avLst/>
            </a:prstGeom>
            <a:noFill/>
          </p:spPr>
          <p:txBody>
            <a:bodyPr wrap="square" rtlCol="0">
              <a:spAutoFit/>
            </a:bodyPr>
            <a:lstStyle/>
            <a:p>
              <a:r>
                <a:rPr lang="en-US" dirty="0">
                  <a:solidFill>
                    <a:srgbClr val="FF0000"/>
                  </a:solidFill>
                </a:rPr>
                <a:t>0/1 loss!</a:t>
              </a:r>
            </a:p>
          </p:txBody>
        </p:sp>
      </p:grpSp>
    </p:spTree>
    <p:extLst>
      <p:ext uri="{BB962C8B-B14F-4D97-AF65-F5344CB8AC3E}">
        <p14:creationId xmlns:p14="http://schemas.microsoft.com/office/powerpoint/2010/main" val="38314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minimization</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solidFill>
                  <a:srgbClr val="FF0000"/>
                </a:solidFill>
              </a:rPr>
              <a:t>How do we find the minimum of an equation?</a:t>
            </a:r>
          </a:p>
          <a:p>
            <a:endParaRPr lang="en-US" dirty="0"/>
          </a:p>
          <a:p>
            <a:endParaRPr lang="en-US" dirty="0"/>
          </a:p>
          <a:p>
            <a:endParaRPr lang="en-US" dirty="0"/>
          </a:p>
          <a:p>
            <a:pPr marL="0" indent="0">
              <a:buNone/>
            </a:pPr>
            <a:r>
              <a:rPr lang="en-US" dirty="0"/>
              <a:t>Take the derivative, set to 0 and solve (going to be a min or a max)</a:t>
            </a:r>
          </a:p>
          <a:p>
            <a:pPr marL="0" indent="0">
              <a:buNone/>
            </a:pPr>
            <a:endParaRPr lang="en-US" dirty="0">
              <a:solidFill>
                <a:srgbClr val="FF0000"/>
              </a:solidFill>
            </a:endParaRPr>
          </a:p>
          <a:p>
            <a:pPr marL="0" indent="0">
              <a:buNone/>
            </a:pPr>
            <a:r>
              <a:rPr lang="en-US" dirty="0">
                <a:solidFill>
                  <a:srgbClr val="FF0000"/>
                </a:solidFill>
              </a:rPr>
              <a:t>Any problems here?</a:t>
            </a:r>
          </a:p>
          <a:p>
            <a:pPr marL="0" indent="0">
              <a:buNone/>
            </a:pPr>
            <a:endParaRPr lang="en-US" dirty="0">
              <a:solidFill>
                <a:srgbClr val="FF0000"/>
              </a:solidFill>
            </a:endParaRPr>
          </a:p>
          <a:p>
            <a:pPr marL="0" indent="0">
              <a:buNone/>
            </a:pPr>
            <a:r>
              <a:rPr lang="en-US" dirty="0">
                <a:solidFill>
                  <a:srgbClr val="FF0000"/>
                </a:solidFill>
              </a:rPr>
              <a:t>Ideas?</a:t>
            </a:r>
          </a:p>
        </p:txBody>
      </p:sp>
      <p:graphicFrame>
        <p:nvGraphicFramePr>
          <p:cNvPr id="4" name="Object 4"/>
          <p:cNvGraphicFramePr>
            <a:graphicFrameLocks noChangeAspect="1"/>
          </p:cNvGraphicFramePr>
          <p:nvPr>
            <p:extLst>
              <p:ext uri="{D42A27DB-BD31-4B8C-83A1-F6EECF244321}">
                <p14:modId xmlns:p14="http://schemas.microsoft.com/office/powerpoint/2010/main" val="1020558174"/>
              </p:ext>
            </p:extLst>
          </p:nvPr>
        </p:nvGraphicFramePr>
        <p:xfrm>
          <a:off x="2303711" y="2362200"/>
          <a:ext cx="3600450" cy="685800"/>
        </p:xfrm>
        <a:graphic>
          <a:graphicData uri="http://schemas.openxmlformats.org/presentationml/2006/ole">
            <mc:AlternateContent xmlns:mc="http://schemas.openxmlformats.org/markup-compatibility/2006">
              <mc:Choice xmlns:v="urn:schemas-microsoft-com:vml" Requires="v">
                <p:oleObj name="Equation" r:id="rId2" imgW="1600200" imgH="304800" progId="Equation.3">
                  <p:embed/>
                </p:oleObj>
              </mc:Choice>
              <mc:Fallback>
                <p:oleObj name="Equation" r:id="rId2" imgW="1600200" imgH="304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711" y="2362200"/>
                        <a:ext cx="3600450"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291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4152900"/>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867400"/>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895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276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3048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657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733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4038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267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419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724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953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5105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410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486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cxnSp>
        <p:nvCxnSpPr>
          <p:cNvPr id="25" name="Straight Connector 24"/>
          <p:cNvCxnSpPr/>
          <p:nvPr/>
        </p:nvCxnSpPr>
        <p:spPr bwMode="auto">
          <a:xfrm rot="5400000">
            <a:off x="266700" y="3924300"/>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aphicFrame>
        <p:nvGraphicFramePr>
          <p:cNvPr id="22" name="Object 21"/>
          <p:cNvGraphicFramePr>
            <a:graphicFrameLocks noChangeAspect="1"/>
          </p:cNvGraphicFramePr>
          <p:nvPr/>
        </p:nvGraphicFramePr>
        <p:xfrm>
          <a:off x="4343400" y="4229100"/>
          <a:ext cx="3886200" cy="685800"/>
        </p:xfrm>
        <a:graphic>
          <a:graphicData uri="http://schemas.openxmlformats.org/presentationml/2006/ole">
            <mc:AlternateContent xmlns:mc="http://schemas.openxmlformats.org/markup-compatibility/2006">
              <mc:Choice xmlns:v="urn:schemas-microsoft-com:vml" Requires="v">
                <p:oleObj name="Equation" r:id="rId3" imgW="1727200" imgH="304800" progId="Equation.3">
                  <p:embed/>
                </p:oleObj>
              </mc:Choice>
              <mc:Fallback>
                <p:oleObj name="Equation" r:id="rId3" imgW="17272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229100"/>
                        <a:ext cx="3886200"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1355876" y="5888560"/>
            <a:ext cx="2116667" cy="369332"/>
          </a:xfrm>
          <a:prstGeom prst="rect">
            <a:avLst/>
          </a:prstGeom>
          <a:noFill/>
        </p:spPr>
        <p:txBody>
          <a:bodyPr wrap="square" rtlCol="0">
            <a:spAutoFit/>
          </a:bodyPr>
          <a:lstStyle/>
          <a:p>
            <a:r>
              <a:rPr lang="en-US" dirty="0"/>
              <a:t>feature</a:t>
            </a:r>
          </a:p>
        </p:txBody>
      </p:sp>
      <p:sp>
        <p:nvSpPr>
          <p:cNvPr id="28" name="TextBox 27"/>
          <p:cNvSpPr txBox="1"/>
          <p:nvPr/>
        </p:nvSpPr>
        <p:spPr>
          <a:xfrm>
            <a:off x="66518" y="3825298"/>
            <a:ext cx="2116667" cy="369332"/>
          </a:xfrm>
          <a:prstGeom prst="rect">
            <a:avLst/>
          </a:prstGeom>
          <a:noFill/>
        </p:spPr>
        <p:txBody>
          <a:bodyPr wrap="square" rtlCol="0">
            <a:spAutoFit/>
          </a:bodyPr>
          <a:lstStyle/>
          <a:p>
            <a:r>
              <a:rPr lang="en-US" dirty="0"/>
              <a:t>response</a:t>
            </a:r>
          </a:p>
        </p:txBody>
      </p:sp>
      <p:graphicFrame>
        <p:nvGraphicFramePr>
          <p:cNvPr id="55300" name="Object 4"/>
          <p:cNvGraphicFramePr>
            <a:graphicFrameLocks noChangeAspect="1"/>
          </p:cNvGraphicFramePr>
          <p:nvPr/>
        </p:nvGraphicFramePr>
        <p:xfrm>
          <a:off x="4321175" y="2095500"/>
          <a:ext cx="3600450" cy="685800"/>
        </p:xfrm>
        <a:graphic>
          <a:graphicData uri="http://schemas.openxmlformats.org/presentationml/2006/ole">
            <mc:AlternateContent xmlns:mc="http://schemas.openxmlformats.org/markup-compatibility/2006">
              <mc:Choice xmlns:v="urn:schemas-microsoft-com:vml" Requires="v">
                <p:oleObj name="Equation" r:id="rId5" imgW="1600200" imgH="304800" progId="Equation.3">
                  <p:embed/>
                </p:oleObj>
              </mc:Choice>
              <mc:Fallback>
                <p:oleObj name="Equation" r:id="rId5" imgW="16002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175" y="2095500"/>
                        <a:ext cx="3600450"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9" name="Down Arrow 28"/>
          <p:cNvSpPr/>
          <p:nvPr/>
        </p:nvSpPr>
        <p:spPr>
          <a:xfrm>
            <a:off x="5721052" y="3115735"/>
            <a:ext cx="653143" cy="838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152572" y="5309810"/>
            <a:ext cx="3386667" cy="461665"/>
          </a:xfrm>
          <a:prstGeom prst="rect">
            <a:avLst/>
          </a:prstGeom>
          <a:noFill/>
        </p:spPr>
        <p:txBody>
          <a:bodyPr wrap="square" rtlCol="0">
            <a:spAutoFit/>
          </a:bodyPr>
          <a:lstStyle/>
          <a:p>
            <a:r>
              <a:rPr lang="en-US" sz="2400" dirty="0">
                <a:solidFill>
                  <a:srgbClr val="0000FF"/>
                </a:solidFill>
              </a:rPr>
              <a:t>squared error is convex!</a:t>
            </a:r>
          </a:p>
        </p:txBody>
      </p:sp>
      <p:pic>
        <p:nvPicPr>
          <p:cNvPr id="3" name="Picture 2"/>
          <p:cNvPicPr>
            <a:picLocks noChangeAspect="1"/>
          </p:cNvPicPr>
          <p:nvPr/>
        </p:nvPicPr>
        <p:blipFill>
          <a:blip r:embed="rId7"/>
          <a:stretch>
            <a:fillRect/>
          </a:stretch>
        </p:blipFill>
        <p:spPr>
          <a:xfrm>
            <a:off x="4114800" y="6083300"/>
            <a:ext cx="4775200" cy="546100"/>
          </a:xfrm>
          <a:prstGeom prst="rect">
            <a:avLst/>
          </a:prstGeom>
        </p:spPr>
      </p:pic>
    </p:spTree>
    <p:extLst>
      <p:ext uri="{BB962C8B-B14F-4D97-AF65-F5344CB8AC3E}">
        <p14:creationId xmlns:p14="http://schemas.microsoft.com/office/powerpoint/2010/main" val="35590881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4152900"/>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867400"/>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895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276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3048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657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733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4038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267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419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724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953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5105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410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486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1" name="TextBox 20"/>
          <p:cNvSpPr txBox="1"/>
          <p:nvPr/>
        </p:nvSpPr>
        <p:spPr>
          <a:xfrm>
            <a:off x="3810000" y="2133600"/>
            <a:ext cx="4038600" cy="830997"/>
          </a:xfrm>
          <a:prstGeom prst="rect">
            <a:avLst/>
          </a:prstGeom>
          <a:noFill/>
        </p:spPr>
        <p:txBody>
          <a:bodyPr wrap="square" rtlCol="0">
            <a:spAutoFit/>
          </a:bodyPr>
          <a:lstStyle/>
          <a:p>
            <a:r>
              <a:rPr lang="en-US" dirty="0"/>
              <a:t>Learn a line </a:t>
            </a:r>
            <a:r>
              <a:rPr lang="en-US" i="1" dirty="0" err="1"/>
              <a:t>h</a:t>
            </a:r>
            <a:r>
              <a:rPr lang="en-US" dirty="0"/>
              <a:t> that minimizes an error function:</a:t>
            </a:r>
          </a:p>
        </p:txBody>
      </p:sp>
      <p:cxnSp>
        <p:nvCxnSpPr>
          <p:cNvPr id="25" name="Straight Connector 24"/>
          <p:cNvCxnSpPr/>
          <p:nvPr/>
        </p:nvCxnSpPr>
        <p:spPr bwMode="auto">
          <a:xfrm rot="5400000">
            <a:off x="266700" y="3924300"/>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aphicFrame>
        <p:nvGraphicFramePr>
          <p:cNvPr id="22" name="Object 21"/>
          <p:cNvGraphicFramePr>
            <a:graphicFrameLocks noChangeAspect="1"/>
          </p:cNvGraphicFramePr>
          <p:nvPr/>
        </p:nvGraphicFramePr>
        <p:xfrm>
          <a:off x="4343400" y="3048000"/>
          <a:ext cx="3886200" cy="685800"/>
        </p:xfrm>
        <a:graphic>
          <a:graphicData uri="http://schemas.openxmlformats.org/presentationml/2006/ole">
            <mc:AlternateContent xmlns:mc="http://schemas.openxmlformats.org/markup-compatibility/2006">
              <mc:Choice xmlns:v="urn:schemas-microsoft-com:vml" Requires="v">
                <p:oleObj name="Equation" r:id="rId3" imgW="1727200" imgH="304800" progId="Equation.3">
                  <p:embed/>
                </p:oleObj>
              </mc:Choice>
              <mc:Fallback>
                <p:oleObj name="Equation" r:id="rId3" imgW="17272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048000"/>
                        <a:ext cx="3886200"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4323" name="Object 3"/>
          <p:cNvGraphicFramePr>
            <a:graphicFrameLocks noChangeAspect="1"/>
          </p:cNvGraphicFramePr>
          <p:nvPr>
            <p:extLst>
              <p:ext uri="{D42A27DB-BD31-4B8C-83A1-F6EECF244321}">
                <p14:modId xmlns:p14="http://schemas.microsoft.com/office/powerpoint/2010/main" val="1708582841"/>
              </p:ext>
            </p:extLst>
          </p:nvPr>
        </p:nvGraphicFramePr>
        <p:xfrm>
          <a:off x="4362450" y="4633913"/>
          <a:ext cx="4572000" cy="714375"/>
        </p:xfrm>
        <a:graphic>
          <a:graphicData uri="http://schemas.openxmlformats.org/presentationml/2006/ole">
            <mc:AlternateContent xmlns:mc="http://schemas.openxmlformats.org/markup-compatibility/2006">
              <mc:Choice xmlns:v="urn:schemas-microsoft-com:vml" Requires="v">
                <p:oleObj name="Equation" r:id="rId5" imgW="2032000" imgH="317500" progId="Equation.3">
                  <p:embed/>
                </p:oleObj>
              </mc:Choice>
              <mc:Fallback>
                <p:oleObj name="Equation" r:id="rId5" imgW="2032000" imgH="317500" progId="Equation.3">
                  <p:embed/>
                  <p:pic>
                    <p:nvPicPr>
                      <p:cNvPr id="0" name=""/>
                      <p:cNvPicPr>
                        <a:picLocks noChangeAspect="1" noChangeArrowheads="1"/>
                      </p:cNvPicPr>
                      <p:nvPr/>
                    </p:nvPicPr>
                    <p:blipFill>
                      <a:blip r:embed="rId6"/>
                      <a:srcRect/>
                      <a:stretch>
                        <a:fillRect/>
                      </a:stretch>
                    </p:blipFill>
                    <p:spPr bwMode="auto">
                      <a:xfrm>
                        <a:off x="4362450" y="4633913"/>
                        <a:ext cx="4572000" cy="714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3810000" y="3957935"/>
            <a:ext cx="4038600" cy="461665"/>
          </a:xfrm>
          <a:prstGeom prst="rect">
            <a:avLst/>
          </a:prstGeom>
          <a:noFill/>
        </p:spPr>
        <p:txBody>
          <a:bodyPr wrap="square" rtlCol="0">
            <a:spAutoFit/>
          </a:bodyPr>
          <a:lstStyle/>
          <a:p>
            <a:r>
              <a:rPr lang="en-US" dirty="0"/>
              <a:t>in the case of a 2d line:</a:t>
            </a:r>
          </a:p>
        </p:txBody>
      </p:sp>
      <p:sp>
        <p:nvSpPr>
          <p:cNvPr id="24" name="Left Brace 23"/>
          <p:cNvSpPr/>
          <p:nvPr/>
        </p:nvSpPr>
        <p:spPr bwMode="auto">
          <a:xfrm rot="16200000">
            <a:off x="7772400" y="4800600"/>
            <a:ext cx="457200" cy="1371600"/>
          </a:xfrm>
          <a:prstGeom prst="leftBrac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6" name="TextBox 25"/>
          <p:cNvSpPr txBox="1"/>
          <p:nvPr/>
        </p:nvSpPr>
        <p:spPr>
          <a:xfrm>
            <a:off x="7239000" y="5646003"/>
            <a:ext cx="1905000" cy="830997"/>
          </a:xfrm>
          <a:prstGeom prst="rect">
            <a:avLst/>
          </a:prstGeom>
          <a:noFill/>
        </p:spPr>
        <p:txBody>
          <a:bodyPr wrap="square" rtlCol="0">
            <a:spAutoFit/>
          </a:bodyPr>
          <a:lstStyle/>
          <a:p>
            <a:r>
              <a:rPr lang="en-US" dirty="0">
                <a:solidFill>
                  <a:srgbClr val="FF0000"/>
                </a:solidFill>
              </a:rPr>
              <a:t>function for a line</a:t>
            </a:r>
          </a:p>
        </p:txBody>
      </p:sp>
      <p:sp>
        <p:nvSpPr>
          <p:cNvPr id="27" name="TextBox 26"/>
          <p:cNvSpPr txBox="1"/>
          <p:nvPr/>
        </p:nvSpPr>
        <p:spPr>
          <a:xfrm>
            <a:off x="1355876" y="5888560"/>
            <a:ext cx="2116667" cy="369332"/>
          </a:xfrm>
          <a:prstGeom prst="rect">
            <a:avLst/>
          </a:prstGeom>
          <a:noFill/>
        </p:spPr>
        <p:txBody>
          <a:bodyPr wrap="square" rtlCol="0">
            <a:spAutoFit/>
          </a:bodyPr>
          <a:lstStyle/>
          <a:p>
            <a:r>
              <a:rPr lang="en-US" dirty="0"/>
              <a:t>feature</a:t>
            </a:r>
          </a:p>
        </p:txBody>
      </p:sp>
      <p:sp>
        <p:nvSpPr>
          <p:cNvPr id="28" name="TextBox 27"/>
          <p:cNvSpPr txBox="1"/>
          <p:nvPr/>
        </p:nvSpPr>
        <p:spPr>
          <a:xfrm>
            <a:off x="66518" y="3825298"/>
            <a:ext cx="2116667" cy="369332"/>
          </a:xfrm>
          <a:prstGeom prst="rect">
            <a:avLst/>
          </a:prstGeom>
          <a:noFill/>
        </p:spPr>
        <p:txBody>
          <a:bodyPr wrap="square" rtlCol="0">
            <a:spAutoFit/>
          </a:bodyPr>
          <a:lstStyle/>
          <a:p>
            <a:r>
              <a:rPr lang="en-US" dirty="0"/>
              <a:t>response</a:t>
            </a:r>
          </a:p>
        </p:txBody>
      </p:sp>
    </p:spTree>
    <p:extLst>
      <p:ext uri="{BB962C8B-B14F-4D97-AF65-F5344CB8AC3E}">
        <p14:creationId xmlns:p14="http://schemas.microsoft.com/office/powerpoint/2010/main" val="36429975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a:xfrm>
            <a:off x="457200" y="1981200"/>
            <a:ext cx="8686800" cy="4267200"/>
          </a:xfrm>
        </p:spPr>
        <p:txBody>
          <a:bodyPr/>
          <a:lstStyle/>
          <a:p>
            <a:pPr marL="0" indent="0">
              <a:buNone/>
            </a:pPr>
            <a:r>
              <a:rPr lang="en-US" dirty="0"/>
              <a:t>We’d like to </a:t>
            </a:r>
            <a:r>
              <a:rPr lang="en-US" i="1" dirty="0"/>
              <a:t>minimize</a:t>
            </a:r>
            <a:r>
              <a:rPr lang="en-US" dirty="0"/>
              <a:t> the error</a:t>
            </a:r>
          </a:p>
          <a:p>
            <a:pPr marL="365760" lvl="1" indent="0">
              <a:buNone/>
            </a:pPr>
            <a:r>
              <a:rPr lang="en-US" dirty="0"/>
              <a:t>Find w</a:t>
            </a:r>
            <a:r>
              <a:rPr lang="en-US" baseline="-25000" dirty="0"/>
              <a:t>1</a:t>
            </a:r>
            <a:r>
              <a:rPr lang="en-US" dirty="0"/>
              <a:t> and w</a:t>
            </a:r>
            <a:r>
              <a:rPr lang="en-US" baseline="-25000" dirty="0"/>
              <a:t>0</a:t>
            </a:r>
            <a:r>
              <a:rPr lang="en-US" dirty="0"/>
              <a:t> such that the error is minimized</a:t>
            </a:r>
          </a:p>
          <a:p>
            <a:endParaRPr lang="en-US" dirty="0">
              <a:solidFill>
                <a:srgbClr val="FF0000"/>
              </a:solidFill>
            </a:endParaRPr>
          </a:p>
          <a:p>
            <a:endParaRPr lang="en-US" dirty="0">
              <a:solidFill>
                <a:srgbClr val="FF0000"/>
              </a:solidFill>
            </a:endParaRPr>
          </a:p>
          <a:p>
            <a:endParaRPr lang="en-US" dirty="0"/>
          </a:p>
          <a:p>
            <a:pPr marL="0" indent="0">
              <a:buNone/>
            </a:pPr>
            <a:r>
              <a:rPr lang="en-US" dirty="0">
                <a:solidFill>
                  <a:srgbClr val="0000FF"/>
                </a:solidFill>
              </a:rPr>
              <a:t>We can solve this in closed form</a:t>
            </a:r>
          </a:p>
          <a:p>
            <a:endParaRPr lang="en-US" dirty="0">
              <a:solidFill>
                <a:srgbClr val="FF0000"/>
              </a:solidFill>
            </a:endParaRPr>
          </a:p>
        </p:txBody>
      </p:sp>
      <p:graphicFrame>
        <p:nvGraphicFramePr>
          <p:cNvPr id="186370" name="Object 2"/>
          <p:cNvGraphicFramePr>
            <a:graphicFrameLocks noChangeAspect="1"/>
          </p:cNvGraphicFramePr>
          <p:nvPr/>
        </p:nvGraphicFramePr>
        <p:xfrm>
          <a:off x="1676400" y="3352800"/>
          <a:ext cx="4686300" cy="685800"/>
        </p:xfrm>
        <a:graphic>
          <a:graphicData uri="http://schemas.openxmlformats.org/presentationml/2006/ole">
            <mc:AlternateContent xmlns:mc="http://schemas.openxmlformats.org/markup-compatibility/2006">
              <mc:Choice xmlns:v="urn:schemas-microsoft-com:vml" Requires="v">
                <p:oleObj name="Equation" r:id="rId2" imgW="2082800" imgH="304800" progId="Equation.3">
                  <p:embed/>
                </p:oleObj>
              </mc:Choice>
              <mc:Fallback>
                <p:oleObj name="Equation" r:id="rId2" imgW="2082800" imgH="304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52800"/>
                        <a:ext cx="4686300"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89031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Content Placeholder 2"/>
          <p:cNvSpPr>
            <a:spLocks noGrp="1"/>
          </p:cNvSpPr>
          <p:nvPr>
            <p:ph sz="quarter" idx="1"/>
          </p:nvPr>
        </p:nvSpPr>
        <p:spPr>
          <a:xfrm>
            <a:off x="612648" y="1572381"/>
            <a:ext cx="8153400" cy="637419"/>
          </a:xfrm>
        </p:spPr>
        <p:txBody>
          <a:bodyPr>
            <a:normAutofit/>
          </a:bodyPr>
          <a:lstStyle/>
          <a:p>
            <a:pPr marL="0" indent="0">
              <a:buNone/>
            </a:pPr>
            <a:r>
              <a:rPr lang="en-US" sz="2400" dirty="0"/>
              <a:t>If we have </a:t>
            </a:r>
            <a:r>
              <a:rPr lang="en-US" sz="2400" i="1" dirty="0"/>
              <a:t>m</a:t>
            </a:r>
            <a:r>
              <a:rPr lang="en-US" sz="2400" dirty="0"/>
              <a:t> features, then we have a line in </a:t>
            </a:r>
            <a:r>
              <a:rPr lang="en-US" sz="2400" i="1" dirty="0"/>
              <a:t>m</a:t>
            </a:r>
            <a:r>
              <a:rPr lang="en-US" sz="2400" dirty="0"/>
              <a:t> dimensions</a:t>
            </a:r>
          </a:p>
        </p:txBody>
      </p:sp>
      <p:graphicFrame>
        <p:nvGraphicFramePr>
          <p:cNvPr id="61443" name="Object 3"/>
          <p:cNvGraphicFramePr>
            <a:graphicFrameLocks noChangeAspect="1"/>
          </p:cNvGraphicFramePr>
          <p:nvPr>
            <p:extLst>
              <p:ext uri="{D42A27DB-BD31-4B8C-83A1-F6EECF244321}">
                <p14:modId xmlns:p14="http://schemas.microsoft.com/office/powerpoint/2010/main" val="191057991"/>
              </p:ext>
            </p:extLst>
          </p:nvPr>
        </p:nvGraphicFramePr>
        <p:xfrm>
          <a:off x="1802471" y="2946640"/>
          <a:ext cx="4914900" cy="457200"/>
        </p:xfrm>
        <a:graphic>
          <a:graphicData uri="http://schemas.openxmlformats.org/presentationml/2006/ole">
            <mc:AlternateContent xmlns:mc="http://schemas.openxmlformats.org/markup-compatibility/2006">
              <mc:Choice xmlns:v="urn:schemas-microsoft-com:vml" Requires="v">
                <p:oleObj name="Equation" r:id="rId2" imgW="2184400" imgH="203200" progId="Equation.3">
                  <p:embed/>
                </p:oleObj>
              </mc:Choice>
              <mc:Fallback>
                <p:oleObj name="Equation" r:id="rId2" imgW="2184400" imgH="203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471" y="2946640"/>
                        <a:ext cx="4914900" cy="457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893133" y="4101068"/>
            <a:ext cx="1016000" cy="400110"/>
          </a:xfrm>
          <a:prstGeom prst="rect">
            <a:avLst/>
          </a:prstGeom>
          <a:noFill/>
        </p:spPr>
        <p:txBody>
          <a:bodyPr wrap="square" rtlCol="0">
            <a:spAutoFit/>
          </a:bodyPr>
          <a:lstStyle/>
          <a:p>
            <a:r>
              <a:rPr lang="en-US" sz="2000" dirty="0">
                <a:solidFill>
                  <a:srgbClr val="FF0000"/>
                </a:solidFill>
              </a:rPr>
              <a:t>weights</a:t>
            </a:r>
          </a:p>
        </p:txBody>
      </p:sp>
      <p:cxnSp>
        <p:nvCxnSpPr>
          <p:cNvPr id="8" name="Straight Arrow Connector 7"/>
          <p:cNvCxnSpPr/>
          <p:nvPr/>
        </p:nvCxnSpPr>
        <p:spPr>
          <a:xfrm rot="16200000" flipV="1">
            <a:off x="3621248" y="3647755"/>
            <a:ext cx="725198" cy="1814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H="1" flipV="1">
            <a:off x="3999829" y="3646547"/>
            <a:ext cx="725199" cy="27093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183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Content Placeholder 2"/>
          <p:cNvSpPr>
            <a:spLocks noGrp="1"/>
          </p:cNvSpPr>
          <p:nvPr>
            <p:ph sz="quarter" idx="1"/>
          </p:nvPr>
        </p:nvSpPr>
        <p:spPr>
          <a:xfrm>
            <a:off x="612648" y="1600200"/>
            <a:ext cx="8153400" cy="722086"/>
          </a:xfrm>
        </p:spPr>
        <p:txBody>
          <a:bodyPr/>
          <a:lstStyle/>
          <a:p>
            <a:pPr marL="0" indent="0">
              <a:buNone/>
            </a:pPr>
            <a:r>
              <a:rPr lang="en-US" dirty="0"/>
              <a:t>We can still calculate the squared error like before</a:t>
            </a:r>
          </a:p>
        </p:txBody>
      </p:sp>
      <p:graphicFrame>
        <p:nvGraphicFramePr>
          <p:cNvPr id="61442" name="Object 2"/>
          <p:cNvGraphicFramePr>
            <a:graphicFrameLocks noChangeAspect="1"/>
          </p:cNvGraphicFramePr>
          <p:nvPr/>
        </p:nvGraphicFramePr>
        <p:xfrm>
          <a:off x="758065" y="4237038"/>
          <a:ext cx="7286625" cy="685800"/>
        </p:xfrm>
        <a:graphic>
          <a:graphicData uri="http://schemas.openxmlformats.org/presentationml/2006/ole">
            <mc:AlternateContent xmlns:mc="http://schemas.openxmlformats.org/markup-compatibility/2006">
              <mc:Choice xmlns:v="urn:schemas-microsoft-com:vml" Requires="v">
                <p:oleObj name="Equation" r:id="rId2" imgW="3238500" imgH="304800" progId="Equation.3">
                  <p:embed/>
                </p:oleObj>
              </mc:Choice>
              <mc:Fallback>
                <p:oleObj name="Equation" r:id="rId2" imgW="3238500" imgH="304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65" y="4237038"/>
                        <a:ext cx="7286625" cy="685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031991" y="5479144"/>
            <a:ext cx="4729238" cy="461665"/>
          </a:xfrm>
          <a:prstGeom prst="rect">
            <a:avLst/>
          </a:prstGeom>
          <a:noFill/>
        </p:spPr>
        <p:txBody>
          <a:bodyPr wrap="square" rtlCol="0">
            <a:spAutoFit/>
          </a:bodyPr>
          <a:lstStyle/>
          <a:p>
            <a:r>
              <a:rPr lang="en-US" sz="2400" dirty="0">
                <a:solidFill>
                  <a:srgbClr val="0000FF"/>
                </a:solidFill>
              </a:rPr>
              <a:t>Still can solve this exactly!</a:t>
            </a:r>
          </a:p>
        </p:txBody>
      </p:sp>
      <p:graphicFrame>
        <p:nvGraphicFramePr>
          <p:cNvPr id="62470" name="Object 6"/>
          <p:cNvGraphicFramePr>
            <a:graphicFrameLocks noChangeAspect="1"/>
          </p:cNvGraphicFramePr>
          <p:nvPr/>
        </p:nvGraphicFramePr>
        <p:xfrm>
          <a:off x="1562100" y="2779486"/>
          <a:ext cx="4914900" cy="457200"/>
        </p:xfrm>
        <a:graphic>
          <a:graphicData uri="http://schemas.openxmlformats.org/presentationml/2006/ole">
            <mc:AlternateContent xmlns:mc="http://schemas.openxmlformats.org/markup-compatibility/2006">
              <mc:Choice xmlns:v="urn:schemas-microsoft-com:vml" Requires="v">
                <p:oleObj name="Equation" r:id="rId4" imgW="2184400" imgH="203200" progId="Equation.3">
                  <p:embed/>
                </p:oleObj>
              </mc:Choice>
              <mc:Fallback>
                <p:oleObj name="Equation" r:id="rId4" imgW="21844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2779486"/>
                        <a:ext cx="4914900" cy="457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3803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function</a:t>
            </a:r>
          </a:p>
        </p:txBody>
      </p:sp>
      <p:pic>
        <p:nvPicPr>
          <p:cNvPr id="4" name="Picture 3"/>
          <p:cNvPicPr>
            <a:picLocks noChangeAspect="1"/>
          </p:cNvPicPr>
          <p:nvPr/>
        </p:nvPicPr>
        <p:blipFill>
          <a:blip r:embed="rId2"/>
          <a:stretch>
            <a:fillRect/>
          </a:stretch>
        </p:blipFill>
        <p:spPr>
          <a:xfrm>
            <a:off x="2565250" y="3090333"/>
            <a:ext cx="3251200" cy="2159000"/>
          </a:xfrm>
          <a:prstGeom prst="rect">
            <a:avLst/>
          </a:prstGeom>
        </p:spPr>
      </p:pic>
      <p:graphicFrame>
        <p:nvGraphicFramePr>
          <p:cNvPr id="94210" name="Object 2"/>
          <p:cNvGraphicFramePr>
            <a:graphicFrameLocks noChangeAspect="1"/>
          </p:cNvGraphicFramePr>
          <p:nvPr>
            <p:extLst>
              <p:ext uri="{D42A27DB-BD31-4B8C-83A1-F6EECF244321}">
                <p14:modId xmlns:p14="http://schemas.microsoft.com/office/powerpoint/2010/main" val="2048125301"/>
              </p:ext>
            </p:extLst>
          </p:nvPr>
        </p:nvGraphicFramePr>
        <p:xfrm>
          <a:off x="3178175" y="1889125"/>
          <a:ext cx="1882775" cy="722313"/>
        </p:xfrm>
        <a:graphic>
          <a:graphicData uri="http://schemas.openxmlformats.org/presentationml/2006/ole">
            <mc:AlternateContent xmlns:mc="http://schemas.openxmlformats.org/markup-compatibility/2006">
              <mc:Choice xmlns:v="urn:schemas-microsoft-com:vml" Requires="v">
                <p:oleObj name="Equation" r:id="rId3" imgW="1028700" imgH="393700" progId="Equation.3">
                  <p:embed/>
                </p:oleObj>
              </mc:Choice>
              <mc:Fallback>
                <p:oleObj name="Equation" r:id="rId3" imgW="1028700" imgH="393700" progId="Equation.3">
                  <p:embed/>
                  <p:pic>
                    <p:nvPicPr>
                      <p:cNvPr id="0" name=""/>
                      <p:cNvPicPr>
                        <a:picLocks noChangeAspect="1" noChangeArrowheads="1"/>
                      </p:cNvPicPr>
                      <p:nvPr/>
                    </p:nvPicPr>
                    <p:blipFill>
                      <a:blip r:embed="rId4"/>
                      <a:srcRect/>
                      <a:stretch>
                        <a:fillRect/>
                      </a:stretch>
                    </p:blipFill>
                    <p:spPr bwMode="auto">
                      <a:xfrm>
                        <a:off x="3178175" y="1889125"/>
                        <a:ext cx="1882775" cy="7223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3197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a:xfrm>
            <a:off x="612648" y="1600200"/>
            <a:ext cx="8153400" cy="1024467"/>
          </a:xfrm>
        </p:spPr>
        <p:txBody>
          <a:bodyPr>
            <a:normAutofit/>
          </a:bodyPr>
          <a:lstStyle/>
          <a:p>
            <a:pPr marL="0" indent="0">
              <a:buNone/>
            </a:pPr>
            <a:r>
              <a:rPr lang="en-US" dirty="0"/>
              <a:t>Find the best fit of the data based on a logistic</a:t>
            </a:r>
          </a:p>
        </p:txBody>
      </p:sp>
      <p:pic>
        <p:nvPicPr>
          <p:cNvPr id="4" name="Picture 3"/>
          <p:cNvPicPr>
            <a:picLocks noChangeAspect="1"/>
          </p:cNvPicPr>
          <p:nvPr/>
        </p:nvPicPr>
        <p:blipFill>
          <a:blip r:embed="rId2"/>
          <a:stretch>
            <a:fillRect/>
          </a:stretch>
        </p:blipFill>
        <p:spPr>
          <a:xfrm>
            <a:off x="612648" y="3856710"/>
            <a:ext cx="3479800" cy="2336800"/>
          </a:xfrm>
          <a:prstGeom prst="rect">
            <a:avLst/>
          </a:prstGeom>
        </p:spPr>
      </p:pic>
      <p:pic>
        <p:nvPicPr>
          <p:cNvPr id="5" name="Picture 4"/>
          <p:cNvPicPr>
            <a:picLocks noChangeAspect="1"/>
          </p:cNvPicPr>
          <p:nvPr/>
        </p:nvPicPr>
        <p:blipFill>
          <a:blip r:embed="rId3"/>
          <a:stretch>
            <a:fillRect/>
          </a:stretch>
        </p:blipFill>
        <p:spPr>
          <a:xfrm>
            <a:off x="4763709" y="3374567"/>
            <a:ext cx="3763434" cy="2818943"/>
          </a:xfrm>
          <a:prstGeom prst="rect">
            <a:avLst/>
          </a:prstGeom>
        </p:spPr>
      </p:pic>
    </p:spTree>
    <p:extLst>
      <p:ext uri="{BB962C8B-B14F-4D97-AF65-F5344CB8AC3E}">
        <p14:creationId xmlns:p14="http://schemas.microsoft.com/office/powerpoint/2010/main" val="2833234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normAutofit fontScale="90000"/>
          </a:bodyPr>
          <a:lstStyle/>
          <a:p>
            <a:r>
              <a:rPr lang="en-US" dirty="0"/>
              <a:t>Basic steps for probabilistic modeling</a:t>
            </a:r>
          </a:p>
        </p:txBody>
      </p:sp>
      <p:sp>
        <p:nvSpPr>
          <p:cNvPr id="12" name="Content Placeholder 11"/>
          <p:cNvSpPr>
            <a:spLocks noGrp="1"/>
          </p:cNvSpPr>
          <p:nvPr>
            <p:ph sz="quarter" idx="1"/>
          </p:nvPr>
        </p:nvSpPr>
        <p:spPr>
          <a:xfrm>
            <a:off x="5281221" y="2514600"/>
            <a:ext cx="3461611" cy="4114800"/>
          </a:xfrm>
        </p:spPr>
        <p:txBody>
          <a:bodyPr>
            <a:normAutofit fontScale="85000" lnSpcReduction="20000"/>
          </a:bodyPr>
          <a:lstStyle/>
          <a:p>
            <a:pPr marL="0" indent="0">
              <a:buNone/>
            </a:pPr>
            <a:r>
              <a:rPr lang="en-US" dirty="0"/>
              <a:t>Which model do we use, i.e., how do we calculate p(</a:t>
            </a:r>
            <a:r>
              <a:rPr lang="en-US" i="1" dirty="0"/>
              <a:t>feature, label</a:t>
            </a:r>
            <a:r>
              <a:rPr lang="en-US" dirty="0"/>
              <a:t>)?</a:t>
            </a:r>
          </a:p>
          <a:p>
            <a:pPr marL="0" indent="0">
              <a:buNone/>
            </a:pPr>
            <a:endParaRPr lang="en-US" dirty="0"/>
          </a:p>
          <a:p>
            <a:pPr marL="0" indent="0">
              <a:buNone/>
            </a:pPr>
            <a:r>
              <a:rPr lang="en-US" dirty="0"/>
              <a:t>How do train the model, i.e. how to we we </a:t>
            </a:r>
            <a:r>
              <a:rPr lang="en-US" dirty="0">
                <a:solidFill>
                  <a:srgbClr val="FF6600"/>
                </a:solidFill>
              </a:rPr>
              <a:t>estimate the probabilities</a:t>
            </a:r>
            <a:r>
              <a:rPr lang="en-US" dirty="0"/>
              <a:t> for the model?</a:t>
            </a:r>
          </a:p>
          <a:p>
            <a:pPr marL="0" indent="0">
              <a:buNone/>
            </a:pPr>
            <a:endParaRPr lang="en-US" dirty="0"/>
          </a:p>
          <a:p>
            <a:pPr marL="0" indent="0">
              <a:buNone/>
            </a:pPr>
            <a:r>
              <a:rPr lang="en-US" dirty="0"/>
              <a:t>How do we deal with </a:t>
            </a:r>
            <a:r>
              <a:rPr lang="en-US" dirty="0" err="1"/>
              <a:t>overfitting</a:t>
            </a:r>
            <a:r>
              <a:rPr lang="en-US" dirty="0"/>
              <a:t>?</a:t>
            </a:r>
          </a:p>
          <a:p>
            <a:pPr marL="0" indent="0">
              <a:buNone/>
            </a:pPr>
            <a:endParaRPr lang="en-US" dirty="0"/>
          </a:p>
        </p:txBody>
      </p:sp>
      <p:sp>
        <p:nvSpPr>
          <p:cNvPr id="13" name="TextBox 12"/>
          <p:cNvSpPr txBox="1"/>
          <p:nvPr/>
        </p:nvSpPr>
        <p:spPr>
          <a:xfrm>
            <a:off x="5313464" y="1738595"/>
            <a:ext cx="3014467" cy="523220"/>
          </a:xfrm>
          <a:prstGeom prst="rect">
            <a:avLst/>
          </a:prstGeom>
          <a:noFill/>
        </p:spPr>
        <p:txBody>
          <a:bodyPr wrap="none" rtlCol="0">
            <a:spAutoFit/>
          </a:bodyPr>
          <a:lstStyle/>
          <a:p>
            <a:r>
              <a:rPr lang="en-US" sz="2800" dirty="0">
                <a:solidFill>
                  <a:srgbClr val="0000FF"/>
                </a:solidFill>
              </a:rPr>
              <a:t>Probabilistic models</a:t>
            </a:r>
          </a:p>
        </p:txBody>
      </p:sp>
      <p:cxnSp>
        <p:nvCxnSpPr>
          <p:cNvPr id="16" name="Straight Connector 15"/>
          <p:cNvCxnSpPr/>
          <p:nvPr/>
        </p:nvCxnSpPr>
        <p:spPr>
          <a:xfrm>
            <a:off x="4572000" y="1738595"/>
            <a:ext cx="0" cy="5119405"/>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0387" y="2536521"/>
            <a:ext cx="3933955" cy="3785652"/>
          </a:xfrm>
          <a:prstGeom prst="rect">
            <a:avLst/>
          </a:prstGeom>
          <a:noFill/>
        </p:spPr>
        <p:txBody>
          <a:bodyPr wrap="square" rtlCol="0">
            <a:spAutoFit/>
          </a:bodyPr>
          <a:lstStyle/>
          <a:p>
            <a:r>
              <a:rPr lang="en-US" sz="2400" dirty="0"/>
              <a:t>Step 1: pick a model</a:t>
            </a:r>
          </a:p>
          <a:p>
            <a:endParaRPr lang="en-US" sz="2400" dirty="0"/>
          </a:p>
          <a:p>
            <a:endParaRPr lang="en-US" sz="2400" dirty="0"/>
          </a:p>
          <a:p>
            <a:r>
              <a:rPr lang="en-US" sz="2400" dirty="0"/>
              <a:t>Step 2: figure out how to estimate the probabilities for the model</a:t>
            </a:r>
          </a:p>
          <a:p>
            <a:endParaRPr lang="en-US" sz="2400" dirty="0"/>
          </a:p>
          <a:p>
            <a:endParaRPr lang="en-US" sz="2400" dirty="0"/>
          </a:p>
          <a:p>
            <a:r>
              <a:rPr lang="en-US" sz="2400" dirty="0"/>
              <a:t>Step 3 (optional): deal with </a:t>
            </a:r>
            <a:r>
              <a:rPr lang="en-US" sz="2400" dirty="0" err="1"/>
              <a:t>overfitting</a:t>
            </a:r>
            <a:endParaRPr lang="en-US" sz="2400" dirty="0"/>
          </a:p>
        </p:txBody>
      </p:sp>
    </p:spTree>
    <p:extLst>
      <p:ext uri="{BB962C8B-B14F-4D97-AF65-F5344CB8AC3E}">
        <p14:creationId xmlns:p14="http://schemas.microsoft.com/office/powerpoint/2010/main" val="367277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5FA0-C4A9-0589-E05F-DF89C05E9BB4}"/>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0CC41AB-9CDD-4643-47C8-390C9B394C60}"/>
              </a:ext>
            </a:extLst>
          </p:cNvPr>
          <p:cNvSpPr>
            <a:spLocks noGrp="1"/>
          </p:cNvSpPr>
          <p:nvPr>
            <p:ph sz="quarter" idx="1"/>
          </p:nvPr>
        </p:nvSpPr>
        <p:spPr/>
        <p:txBody>
          <a:bodyPr/>
          <a:lstStyle/>
          <a:p>
            <a:pPr marL="0" indent="0" algn="l">
              <a:buNone/>
            </a:pPr>
            <a:r>
              <a:rPr lang="en-US" b="0" dirty="0">
                <a:solidFill>
                  <a:srgbClr val="202124"/>
                </a:solidFill>
                <a:effectLst/>
                <a:latin typeface="Roboto" panose="02000000000000000000" pitchFamily="2" charset="0"/>
              </a:rPr>
              <a:t>Give the big picture - how everything we are leading connects? the life cycle of ML project maybe?</a:t>
            </a:r>
          </a:p>
          <a:p>
            <a:pPr marL="0" indent="0" algn="l">
              <a:buNone/>
            </a:pPr>
            <a:endParaRPr lang="en-US" dirty="0">
              <a:solidFill>
                <a:srgbClr val="202124"/>
              </a:solidFill>
              <a:latin typeface="Roboto" panose="02000000000000000000" pitchFamily="2" charset="0"/>
            </a:endParaRPr>
          </a:p>
          <a:p>
            <a:pPr marL="0" indent="0" algn="l">
              <a:buNone/>
            </a:pPr>
            <a:r>
              <a:rPr lang="en-US" b="0" i="0" dirty="0">
                <a:solidFill>
                  <a:srgbClr val="202124"/>
                </a:solidFill>
                <a:effectLst/>
                <a:latin typeface="Roboto" panose="02000000000000000000" pitchFamily="2" charset="0"/>
              </a:rPr>
              <a:t>I wished we went deeper in the math side of things. I think implementing ML algorithms is fun and cool, so don't change that!</a:t>
            </a:r>
          </a:p>
          <a:p>
            <a:pPr marL="0" indent="0" algn="l">
              <a:buNone/>
            </a:pPr>
            <a:endParaRPr lang="en-US" dirty="0">
              <a:solidFill>
                <a:srgbClr val="202124"/>
              </a:solidFill>
              <a:latin typeface="Roboto" panose="02000000000000000000" pitchFamily="2" charset="0"/>
            </a:endParaRPr>
          </a:p>
          <a:p>
            <a:pPr marL="0" indent="0" algn="l">
              <a:buNone/>
            </a:pPr>
            <a:endParaRPr lang="en-US" dirty="0"/>
          </a:p>
        </p:txBody>
      </p:sp>
    </p:spTree>
    <p:extLst>
      <p:ext uri="{BB962C8B-B14F-4D97-AF65-F5344CB8AC3E}">
        <p14:creationId xmlns:p14="http://schemas.microsoft.com/office/powerpoint/2010/main" val="13119391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models summarized</a:t>
            </a:r>
          </a:p>
        </p:txBody>
      </p:sp>
      <p:sp>
        <p:nvSpPr>
          <p:cNvPr id="3" name="Content Placeholder 2"/>
          <p:cNvSpPr>
            <a:spLocks noGrp="1"/>
          </p:cNvSpPr>
          <p:nvPr>
            <p:ph sz="quarter" idx="1"/>
          </p:nvPr>
        </p:nvSpPr>
        <p:spPr>
          <a:xfrm>
            <a:off x="612648" y="1600200"/>
            <a:ext cx="8153400" cy="4876800"/>
          </a:xfrm>
        </p:spPr>
        <p:txBody>
          <a:bodyPr>
            <a:normAutofit lnSpcReduction="10000"/>
          </a:bodyPr>
          <a:lstStyle/>
          <a:p>
            <a:pPr marL="0" indent="0">
              <a:buNone/>
            </a:pPr>
            <a:r>
              <a:rPr lang="en-US" dirty="0"/>
              <a:t>Two classification models:</a:t>
            </a:r>
          </a:p>
          <a:p>
            <a:pPr lvl="1"/>
            <a:r>
              <a:rPr lang="en-US" dirty="0"/>
              <a:t>Naïve Bayes (models </a:t>
            </a:r>
            <a:r>
              <a:rPr lang="en-US" dirty="0">
                <a:solidFill>
                  <a:srgbClr val="FF6600"/>
                </a:solidFill>
              </a:rPr>
              <a:t>joint</a:t>
            </a:r>
            <a:r>
              <a:rPr lang="en-US" dirty="0"/>
              <a:t> distribution)</a:t>
            </a:r>
          </a:p>
          <a:p>
            <a:pPr lvl="1"/>
            <a:r>
              <a:rPr lang="en-US" dirty="0"/>
              <a:t>Logistic Regression (models </a:t>
            </a:r>
            <a:r>
              <a:rPr lang="en-US" dirty="0">
                <a:solidFill>
                  <a:srgbClr val="FF6600"/>
                </a:solidFill>
              </a:rPr>
              <a:t>conditional</a:t>
            </a:r>
            <a:r>
              <a:rPr lang="en-US" dirty="0"/>
              <a:t> distribution)</a:t>
            </a:r>
          </a:p>
          <a:p>
            <a:pPr lvl="2"/>
            <a:r>
              <a:rPr lang="en-US" dirty="0"/>
              <a:t>In practice this tends to work better if all you want to do is classify</a:t>
            </a:r>
          </a:p>
          <a:p>
            <a:pPr lvl="1"/>
            <a:endParaRPr lang="en-US" dirty="0"/>
          </a:p>
          <a:p>
            <a:pPr marL="45720" indent="0">
              <a:buNone/>
            </a:pPr>
            <a:r>
              <a:rPr lang="en-US" dirty="0"/>
              <a:t>Priors/smoothing/regularization</a:t>
            </a:r>
          </a:p>
          <a:p>
            <a:pPr marL="822960" lvl="1" indent="-457200"/>
            <a:r>
              <a:rPr lang="en-US" dirty="0"/>
              <a:t>Important for both models</a:t>
            </a:r>
          </a:p>
          <a:p>
            <a:pPr marL="822960" lvl="1" indent="-457200"/>
            <a:r>
              <a:rPr lang="en-US" dirty="0"/>
              <a:t>In theory: allow us to impart some prior knowledge</a:t>
            </a:r>
          </a:p>
          <a:p>
            <a:pPr marL="822960" lvl="1" indent="-457200"/>
            <a:r>
              <a:rPr lang="en-US" dirty="0"/>
              <a:t>In practice: avoids overfitting and often tune on development data</a:t>
            </a:r>
          </a:p>
        </p:txBody>
      </p:sp>
    </p:spTree>
    <p:extLst>
      <p:ext uri="{BB962C8B-B14F-4D97-AF65-F5344CB8AC3E}">
        <p14:creationId xmlns:p14="http://schemas.microsoft.com/office/powerpoint/2010/main" val="228535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FEB6-093B-AE02-090C-0A941362C0D2}"/>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C05B79E9-D177-D005-6ED4-06C33AD4BC52}"/>
              </a:ext>
            </a:extLst>
          </p:cNvPr>
          <p:cNvSpPr>
            <a:spLocks noGrp="1"/>
          </p:cNvSpPr>
          <p:nvPr>
            <p:ph sz="quarter" idx="1"/>
          </p:nvPr>
        </p:nvSpPr>
        <p:spPr/>
        <p:txBody>
          <a:bodyPr/>
          <a:lstStyle/>
          <a:p>
            <a:pPr marL="0" indent="0" algn="l">
              <a:buNone/>
            </a:pPr>
            <a:r>
              <a:rPr lang="en-US" b="0" dirty="0">
                <a:solidFill>
                  <a:srgbClr val="202124"/>
                </a:solidFill>
                <a:effectLst/>
                <a:latin typeface="Roboto" panose="02000000000000000000" pitchFamily="2" charset="0"/>
              </a:rPr>
              <a:t>Post the </a:t>
            </a:r>
            <a:r>
              <a:rPr lang="en-US" b="0" dirty="0" err="1">
                <a:solidFill>
                  <a:srgbClr val="202124"/>
                </a:solidFill>
                <a:effectLst/>
                <a:latin typeface="Roboto" panose="02000000000000000000" pitchFamily="2" charset="0"/>
              </a:rPr>
              <a:t>autograder</a:t>
            </a:r>
            <a:r>
              <a:rPr lang="en-US" b="0" dirty="0">
                <a:solidFill>
                  <a:srgbClr val="202124"/>
                </a:solidFill>
                <a:effectLst/>
                <a:latin typeface="Roboto" panose="02000000000000000000" pitchFamily="2" charset="0"/>
              </a:rPr>
              <a:t> score before we are done with the assignment. For several of these, we see our results, and they look good, but we don't know for sure if it's correct or not, so in a lot of cases we lose points on edge cases that we could've solved had we known they were problematic.</a:t>
            </a:r>
          </a:p>
          <a:p>
            <a:pPr marL="0" indent="0">
              <a:buNone/>
            </a:pPr>
            <a:br>
              <a:rPr lang="en-US" dirty="0"/>
            </a:br>
            <a:endParaRPr lang="en-US" dirty="0"/>
          </a:p>
        </p:txBody>
      </p:sp>
    </p:spTree>
    <p:extLst>
      <p:ext uri="{BB962C8B-B14F-4D97-AF65-F5344CB8AC3E}">
        <p14:creationId xmlns:p14="http://schemas.microsoft.com/office/powerpoint/2010/main" val="30568212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11119</TotalTime>
  <Words>3021</Words>
  <Application>Microsoft Macintosh PowerPoint</Application>
  <PresentationFormat>On-screen Show (4:3)</PresentationFormat>
  <Paragraphs>701</Paragraphs>
  <Slides>80</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0" baseType="lpstr">
      <vt:lpstr>ＭＳ Ｐゴシック</vt:lpstr>
      <vt:lpstr>Arial</vt:lpstr>
      <vt:lpstr>Calibri</vt:lpstr>
      <vt:lpstr>Cambria Math</vt:lpstr>
      <vt:lpstr>Roboto</vt:lpstr>
      <vt:lpstr>Tw Cen MT</vt:lpstr>
      <vt:lpstr>Wingdings</vt:lpstr>
      <vt:lpstr>Wingdings 2</vt:lpstr>
      <vt:lpstr>Median</vt:lpstr>
      <vt:lpstr>Equation</vt:lpstr>
      <vt:lpstr>Logistic regression</vt:lpstr>
      <vt:lpstr>Admin</vt:lpstr>
      <vt:lpstr>Course feedback</vt:lpstr>
      <vt:lpstr>Course feedback</vt:lpstr>
      <vt:lpstr>Course feedback</vt:lpstr>
      <vt:lpstr>Favorite thing</vt:lpstr>
      <vt:lpstr>Improvements</vt:lpstr>
      <vt:lpstr>Improvements</vt:lpstr>
      <vt:lpstr>Improvements</vt:lpstr>
      <vt:lpstr>Other comments</vt:lpstr>
      <vt:lpstr>MLE estimation for NB</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Priors</vt:lpstr>
      <vt:lpstr>Basic steps for probabilistic modeling</vt:lpstr>
      <vt:lpstr>Training revisited</vt:lpstr>
      <vt:lpstr>Estimating revisited</vt:lpstr>
      <vt:lpstr>Estimating revisited</vt:lpstr>
      <vt:lpstr>Priors</vt:lpstr>
      <vt:lpstr>Priors</vt:lpstr>
      <vt:lpstr>Priors</vt:lpstr>
      <vt:lpstr>Priors</vt:lpstr>
      <vt:lpstr>A better approach</vt:lpstr>
      <vt:lpstr>Another view on the prior</vt:lpstr>
      <vt:lpstr>Regularization vs prior</vt:lpstr>
      <vt:lpstr>Prior for NB</vt:lpstr>
      <vt:lpstr>Prior: another view</vt:lpstr>
      <vt:lpstr>Prior: another view</vt:lpstr>
      <vt:lpstr>Smoothing</vt:lpstr>
      <vt:lpstr>Priors</vt:lpstr>
      <vt:lpstr>Maximum likelihood estimates</vt:lpstr>
      <vt:lpstr>Maximum likelihood estimates</vt:lpstr>
      <vt:lpstr>Avoids zero probability events!</vt:lpstr>
      <vt:lpstr>Basic steps for probabilistic modeling</vt:lpstr>
      <vt:lpstr>Joint models vs conditional models</vt:lpstr>
      <vt:lpstr>A first try: linear</vt:lpstr>
      <vt:lpstr>The challenge</vt:lpstr>
      <vt:lpstr>Odds ratio</vt:lpstr>
      <vt:lpstr>Odds ratio</vt:lpstr>
      <vt:lpstr>Odds ratio</vt:lpstr>
      <vt:lpstr>PowerPoint Presentation</vt:lpstr>
      <vt:lpstr>Log odds (logit function)</vt:lpstr>
      <vt:lpstr>Log odds (logit function)</vt:lpstr>
      <vt:lpstr>Logistic function</vt:lpstr>
      <vt:lpstr>Logistic regression</vt:lpstr>
      <vt:lpstr>Training logistic regression models</vt:lpstr>
      <vt:lpstr>MLE logistic regression</vt:lpstr>
      <vt:lpstr>MLE logistic regression</vt:lpstr>
      <vt:lpstr>MLE logistic regression</vt:lpstr>
      <vt:lpstr>logistic regression: three views</vt:lpstr>
      <vt:lpstr>Overfitting</vt:lpstr>
      <vt:lpstr>Regularization/prior</vt:lpstr>
      <vt:lpstr>Regularization/prior</vt:lpstr>
      <vt:lpstr>Regularization/prior</vt:lpstr>
      <vt:lpstr>Regularization/prior</vt:lpstr>
      <vt:lpstr>Regularization/prior</vt:lpstr>
      <vt:lpstr>Regularization/prior</vt:lpstr>
      <vt:lpstr>L1 vs. L2</vt:lpstr>
      <vt:lpstr>Logistic regression</vt:lpstr>
      <vt:lpstr>A digression: regression vs. classification</vt:lpstr>
      <vt:lpstr>linear regression</vt:lpstr>
      <vt:lpstr>Linear regression</vt:lpstr>
      <vt:lpstr>Error minimization</vt:lpstr>
      <vt:lpstr>Linear regression</vt:lpstr>
      <vt:lpstr>Linear regression</vt:lpstr>
      <vt:lpstr>Linear regression</vt:lpstr>
      <vt:lpstr>Multiple linear regression</vt:lpstr>
      <vt:lpstr>Multiple linear regression</vt:lpstr>
      <vt:lpstr>Logistic function</vt:lpstr>
      <vt:lpstr>Logistic regression</vt:lpstr>
      <vt:lpstr>Basic steps for probabilistic modeling</vt:lpstr>
      <vt:lpstr>Probabilistic models summarized</vt:lpstr>
    </vt:vector>
  </TitlesOfParts>
  <Company>Pomona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CORpus analysis</dc:title>
  <dc:creator>Dave Kauchak</dc:creator>
  <cp:lastModifiedBy>Collins Munene Kariuki</cp:lastModifiedBy>
  <cp:revision>790</cp:revision>
  <cp:lastPrinted>2023-10-19T20:15:52Z</cp:lastPrinted>
  <dcterms:created xsi:type="dcterms:W3CDTF">2011-01-25T19:35:23Z</dcterms:created>
  <dcterms:modified xsi:type="dcterms:W3CDTF">2023-12-13T03:01:00Z</dcterms:modified>
</cp:coreProperties>
</file>