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8"/>
  </p:notesMasterIdLst>
  <p:handoutMasterIdLst>
    <p:handoutMasterId r:id="rId69"/>
  </p:handoutMasterIdLst>
  <p:sldIdLst>
    <p:sldId id="256" r:id="rId2"/>
    <p:sldId id="358" r:id="rId3"/>
    <p:sldId id="371" r:id="rId4"/>
    <p:sldId id="366" r:id="rId5"/>
    <p:sldId id="367" r:id="rId6"/>
    <p:sldId id="372" r:id="rId7"/>
    <p:sldId id="387" r:id="rId8"/>
    <p:sldId id="365" r:id="rId9"/>
    <p:sldId id="368" r:id="rId10"/>
    <p:sldId id="369" r:id="rId11"/>
    <p:sldId id="374" r:id="rId12"/>
    <p:sldId id="479" r:id="rId13"/>
    <p:sldId id="376" r:id="rId14"/>
    <p:sldId id="377" r:id="rId15"/>
    <p:sldId id="378" r:id="rId16"/>
    <p:sldId id="379" r:id="rId17"/>
    <p:sldId id="380" r:id="rId18"/>
    <p:sldId id="450" r:id="rId19"/>
    <p:sldId id="386" r:id="rId20"/>
    <p:sldId id="388" r:id="rId21"/>
    <p:sldId id="382" r:id="rId22"/>
    <p:sldId id="383" r:id="rId23"/>
    <p:sldId id="389" r:id="rId24"/>
    <p:sldId id="393" r:id="rId25"/>
    <p:sldId id="394" r:id="rId26"/>
    <p:sldId id="390" r:id="rId27"/>
    <p:sldId id="391" r:id="rId28"/>
    <p:sldId id="384" r:id="rId29"/>
    <p:sldId id="375" r:id="rId30"/>
    <p:sldId id="392" r:id="rId31"/>
    <p:sldId id="396" r:id="rId32"/>
    <p:sldId id="398" r:id="rId33"/>
    <p:sldId id="399" r:id="rId34"/>
    <p:sldId id="400" r:id="rId35"/>
    <p:sldId id="395" r:id="rId36"/>
    <p:sldId id="401" r:id="rId37"/>
    <p:sldId id="402" r:id="rId38"/>
    <p:sldId id="403" r:id="rId39"/>
    <p:sldId id="404" r:id="rId40"/>
    <p:sldId id="405" r:id="rId41"/>
    <p:sldId id="406" r:id="rId42"/>
    <p:sldId id="407" r:id="rId43"/>
    <p:sldId id="408" r:id="rId44"/>
    <p:sldId id="410" r:id="rId45"/>
    <p:sldId id="411" r:id="rId46"/>
    <p:sldId id="412" r:id="rId47"/>
    <p:sldId id="413" r:id="rId48"/>
    <p:sldId id="414" r:id="rId49"/>
    <p:sldId id="417" r:id="rId50"/>
    <p:sldId id="415" r:id="rId51"/>
    <p:sldId id="416" r:id="rId52"/>
    <p:sldId id="420" r:id="rId53"/>
    <p:sldId id="419" r:id="rId54"/>
    <p:sldId id="418" r:id="rId55"/>
    <p:sldId id="421" r:id="rId56"/>
    <p:sldId id="422" r:id="rId57"/>
    <p:sldId id="423" r:id="rId58"/>
    <p:sldId id="424" r:id="rId59"/>
    <p:sldId id="432" r:id="rId60"/>
    <p:sldId id="425" r:id="rId61"/>
    <p:sldId id="426" r:id="rId62"/>
    <p:sldId id="427" r:id="rId63"/>
    <p:sldId id="428" r:id="rId64"/>
    <p:sldId id="433" r:id="rId65"/>
    <p:sldId id="446" r:id="rId66"/>
    <p:sldId id="447" r:id="rId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4" autoAdjust="0"/>
    <p:restoredTop sz="95710"/>
  </p:normalViewPr>
  <p:slideViewPr>
    <p:cSldViewPr snapToObjects="1">
      <p:cViewPr varScale="1">
        <p:scale>
          <a:sx n="149" d="100"/>
          <a:sy n="149" d="100"/>
        </p:scale>
        <p:origin x="204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5D11C-A000-9242-84A9-48B920106DCB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F50B9-50D7-A24E-BE4E-8246FE27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01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0213A-4496-8E41-939D-6D779164903A}" type="datetimeFigureOut">
              <a:rPr lang="en-US" smtClean="0"/>
              <a:pPr/>
              <a:t>12/12/23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E9A50-EED1-FA4E-868B-D30F9FDBA6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97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111392-B9AF-5848-85F0-C2AC2219DFAF}" type="slidenum">
              <a:rPr lang="en-US"/>
              <a:pPr/>
              <a:t>4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often we view a slice</a:t>
            </a:r>
            <a:r>
              <a:rPr lang="en-US" baseline="0" dirty="0"/>
              <a:t> </a:t>
            </a:r>
            <a:r>
              <a:rPr lang="en-US" baseline="0"/>
              <a:t>of </a:t>
            </a:r>
            <a:r>
              <a:rPr lang="en-US"/>
              <a:t>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5E063-BD86-A24D-8676-37A35E7CCE3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05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often we view a slice</a:t>
            </a:r>
            <a:r>
              <a:rPr lang="en-US" baseline="0" dirty="0"/>
              <a:t> </a:t>
            </a:r>
            <a:r>
              <a:rPr lang="en-US" baseline="0"/>
              <a:t>of </a:t>
            </a:r>
            <a:r>
              <a:rPr lang="en-US"/>
              <a:t>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5E063-BD86-A24D-8676-37A35E7CCE3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05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67969-EEBE-A946-A56E-2F425E1BF0B3}" type="slidenum">
              <a:rPr lang="en-US"/>
              <a:pPr/>
              <a:t>31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67969-EEBE-A946-A56E-2F425E1BF0B3}" type="slidenum">
              <a:rPr lang="en-US"/>
              <a:pPr/>
              <a:t>32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67969-EEBE-A946-A56E-2F425E1BF0B3}" type="slidenum">
              <a:rPr lang="en-US"/>
              <a:pPr/>
              <a:t>33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67969-EEBE-A946-A56E-2F425E1BF0B3}" type="slidenum">
              <a:rPr lang="en-US"/>
              <a:pPr/>
              <a:t>34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67969-EEBE-A946-A56E-2F425E1BF0B3}" type="slidenum">
              <a:rPr lang="en-US"/>
              <a:pPr/>
              <a:t>37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67969-EEBE-A946-A56E-2F425E1BF0B3}" type="slidenum">
              <a:rPr lang="en-US"/>
              <a:pPr/>
              <a:t>40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67969-EEBE-A946-A56E-2F425E1BF0B3}" type="slidenum">
              <a:rPr lang="en-US"/>
              <a:pPr/>
              <a:t>43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67969-EEBE-A946-A56E-2F425E1BF0B3}" type="slidenum">
              <a:rPr lang="en-US"/>
              <a:pPr/>
              <a:t>46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6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67969-EEBE-A946-A56E-2F425E1BF0B3}" type="slidenum">
              <a:rPr lang="en-US"/>
              <a:pPr/>
              <a:t>47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67969-EEBE-A946-A56E-2F425E1BF0B3}" type="slidenum">
              <a:rPr lang="en-US"/>
              <a:pPr/>
              <a:t>48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67969-EEBE-A946-A56E-2F425E1BF0B3}" type="slidenum">
              <a:rPr lang="en-US"/>
              <a:pPr/>
              <a:t>49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67969-EEBE-A946-A56E-2F425E1BF0B3}" type="slidenum">
              <a:rPr lang="en-US"/>
              <a:pPr/>
              <a:t>52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67969-EEBE-A946-A56E-2F425E1BF0B3}" type="slidenum">
              <a:rPr lang="en-US"/>
              <a:pPr/>
              <a:t>56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3E6F02-EAE5-EA42-9795-74493B5E4E77}" type="slidenum">
              <a:rPr lang="en-US"/>
              <a:pPr/>
              <a:t>8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8906CB-4E39-184A-BDBD-95794EF2FA85}" type="slidenum">
              <a:rPr lang="en-US"/>
              <a:pPr/>
              <a:t>9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17C492-4133-5942-991E-CDDA543A708F}" type="slidenum">
              <a:rPr lang="en-US"/>
              <a:pPr/>
              <a:t>10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Allows us to model</a:t>
            </a:r>
            <a:r>
              <a:rPr lang="en-US" baseline="0" dirty="0"/>
              <a:t> more than just 0/1 outputs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Differentiable! (this will come into play in a minute)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40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often we view a slice</a:t>
            </a:r>
            <a:r>
              <a:rPr lang="en-US" baseline="0" dirty="0"/>
              <a:t> of </a:t>
            </a:r>
            <a:r>
              <a:rPr lang="en-US" dirty="0"/>
              <a:t>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5E063-BD86-A24D-8676-37A35E7CCE3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05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often we view a slice</a:t>
            </a:r>
            <a:r>
              <a:rPr lang="en-US" baseline="0" dirty="0"/>
              <a:t> </a:t>
            </a:r>
            <a:r>
              <a:rPr lang="en-US" baseline="0"/>
              <a:t>of </a:t>
            </a:r>
            <a:r>
              <a:rPr lang="en-US"/>
              <a:t>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5E063-BD86-A24D-8676-37A35E7CCE3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05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often we view a slice</a:t>
            </a:r>
            <a:r>
              <a:rPr lang="en-US" baseline="0" dirty="0"/>
              <a:t> </a:t>
            </a:r>
            <a:r>
              <a:rPr lang="en-US" baseline="0"/>
              <a:t>of </a:t>
            </a:r>
            <a:r>
              <a:rPr lang="en-US"/>
              <a:t>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5E063-BD86-A24D-8676-37A35E7CCE3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05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B6FE768-D535-DB4F-A86D-18423950C428}" type="datetimeFigureOut">
              <a:rPr lang="en-US" smtClean="0"/>
              <a:pPr/>
              <a:t>12/12/23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B6FE768-D535-DB4F-A86D-18423950C428}" type="datetimeFigureOut">
              <a:rPr lang="en-US" smtClean="0"/>
              <a:pPr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917EA2-A314-044E-89FB-146EC505562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6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12/12/23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B6FE768-D535-DB4F-A86D-18423950C428}" type="datetimeFigureOut">
              <a:rPr lang="en-US" smtClean="0"/>
              <a:pPr/>
              <a:t>12/12/23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B6FE768-D535-DB4F-A86D-18423950C428}" type="datetimeFigureOut">
              <a:rPr lang="en-US" smtClean="0"/>
              <a:pPr/>
              <a:t>12/12/23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12/12/23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12/12/23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B6FE768-D535-DB4F-A86D-18423950C428}" type="datetimeFigureOut">
              <a:rPr lang="en-US" smtClean="0"/>
              <a:pPr/>
              <a:t>12/12/23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B6FE768-D535-DB4F-A86D-18423950C428}" type="datetimeFigureOut">
              <a:rPr lang="en-US" smtClean="0"/>
              <a:pPr/>
              <a:t>12/12/23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Yq7d4ROvZ6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8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8.emf"/><Relationship Id="rId7" Type="http://schemas.openxmlformats.org/officeDocument/2006/relationships/image" Target="../media/image10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David Kauchak</a:t>
            </a:r>
          </a:p>
          <a:p>
            <a:r>
              <a:rPr lang="en-US" dirty="0"/>
              <a:t>CS158 – Fall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9"/>
          <p:cNvSpPr txBox="1">
            <a:spLocks noChangeArrowheads="1"/>
          </p:cNvSpPr>
          <p:nvPr/>
        </p:nvSpPr>
        <p:spPr bwMode="auto">
          <a:xfrm>
            <a:off x="847603" y="3810000"/>
            <a:ext cx="73152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>
                <a:latin typeface="Verdana" charset="0"/>
              </a:rPr>
              <a:t>W </a:t>
            </a:r>
            <a:r>
              <a:rPr lang="en-US" sz="2000" dirty="0">
                <a:latin typeface="Verdana" charset="0"/>
              </a:rPr>
              <a:t>is the strength of signal sent between A and B.</a:t>
            </a:r>
          </a:p>
          <a:p>
            <a:pPr>
              <a:spcBef>
                <a:spcPct val="50000"/>
              </a:spcBef>
            </a:pPr>
            <a:endParaRPr lang="en-US" sz="2000" dirty="0">
              <a:latin typeface="Verdana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Verdana" charset="0"/>
              </a:rPr>
              <a:t>If </a:t>
            </a:r>
            <a:r>
              <a:rPr lang="en-US" sz="2000" i="1" dirty="0">
                <a:latin typeface="Verdana" charset="0"/>
              </a:rPr>
              <a:t>A </a:t>
            </a:r>
            <a:r>
              <a:rPr lang="en-US" sz="2000" dirty="0">
                <a:latin typeface="Verdana" charset="0"/>
              </a:rPr>
              <a:t>fires and </a:t>
            </a:r>
            <a:r>
              <a:rPr lang="en-US" sz="2000" i="1" dirty="0" err="1">
                <a:latin typeface="Verdana" charset="0"/>
              </a:rPr>
              <a:t>w</a:t>
            </a:r>
            <a:r>
              <a:rPr lang="en-US" sz="2000" dirty="0">
                <a:latin typeface="Verdana" charset="0"/>
              </a:rPr>
              <a:t> is </a:t>
            </a:r>
            <a:r>
              <a:rPr lang="en-US" sz="2000" b="1" dirty="0">
                <a:latin typeface="Verdana" charset="0"/>
              </a:rPr>
              <a:t>positive</a:t>
            </a:r>
            <a:r>
              <a:rPr lang="en-US" sz="2000" dirty="0">
                <a:latin typeface="Verdana" charset="0"/>
              </a:rPr>
              <a:t>, then </a:t>
            </a:r>
            <a:r>
              <a:rPr lang="en-US" sz="2000" i="1" dirty="0">
                <a:latin typeface="Verdana" charset="0"/>
              </a:rPr>
              <a:t>A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stimulates</a:t>
            </a:r>
            <a:r>
              <a:rPr lang="en-US" sz="2000" dirty="0">
                <a:latin typeface="Verdana" charset="0"/>
              </a:rPr>
              <a:t> </a:t>
            </a:r>
            <a:r>
              <a:rPr lang="en-US" sz="2000" i="1" dirty="0">
                <a:latin typeface="Verdana" charset="0"/>
              </a:rPr>
              <a:t>B</a:t>
            </a:r>
            <a:r>
              <a:rPr lang="en-US" sz="2000" dirty="0">
                <a:latin typeface="Verdana" charset="0"/>
              </a:rPr>
              <a:t>.</a:t>
            </a:r>
          </a:p>
          <a:p>
            <a:pPr>
              <a:spcBef>
                <a:spcPct val="50000"/>
              </a:spcBef>
            </a:pPr>
            <a:endParaRPr lang="en-US" sz="2000" dirty="0">
              <a:latin typeface="Verdana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Verdana" charset="0"/>
              </a:rPr>
              <a:t>If </a:t>
            </a:r>
            <a:r>
              <a:rPr lang="en-US" sz="2000" i="1" dirty="0">
                <a:latin typeface="Verdana" charset="0"/>
              </a:rPr>
              <a:t>A fires </a:t>
            </a:r>
            <a:r>
              <a:rPr lang="en-US" sz="2000" dirty="0">
                <a:latin typeface="Verdana" charset="0"/>
              </a:rPr>
              <a:t>and </a:t>
            </a:r>
            <a:r>
              <a:rPr lang="en-US" sz="2000" i="1" dirty="0">
                <a:latin typeface="Verdana" charset="0"/>
              </a:rPr>
              <a:t>w</a:t>
            </a:r>
            <a:r>
              <a:rPr lang="en-US" sz="2000" dirty="0">
                <a:latin typeface="Verdana" charset="0"/>
              </a:rPr>
              <a:t> is </a:t>
            </a:r>
            <a:r>
              <a:rPr lang="en-US" sz="2000" b="1" dirty="0">
                <a:latin typeface="Verdana" charset="0"/>
              </a:rPr>
              <a:t>negative</a:t>
            </a:r>
            <a:r>
              <a:rPr lang="en-US" sz="2000" dirty="0">
                <a:latin typeface="Verdana" charset="0"/>
              </a:rPr>
              <a:t>, then </a:t>
            </a:r>
            <a:r>
              <a:rPr lang="en-US" sz="2000" i="1" dirty="0">
                <a:latin typeface="Verdana" charset="0"/>
              </a:rPr>
              <a:t>A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inhibits</a:t>
            </a:r>
            <a:r>
              <a:rPr lang="en-US" sz="2000" dirty="0">
                <a:latin typeface="Verdana" charset="0"/>
              </a:rPr>
              <a:t> </a:t>
            </a:r>
            <a:r>
              <a:rPr lang="en-US" sz="2000" i="1" dirty="0">
                <a:latin typeface="Verdana" charset="0"/>
              </a:rPr>
              <a:t>B</a:t>
            </a:r>
            <a:r>
              <a:rPr lang="en-US" sz="2000" dirty="0">
                <a:latin typeface="Verdana" charset="0"/>
              </a:rPr>
              <a:t>.</a:t>
            </a:r>
            <a:endParaRPr lang="en-US" sz="2000" i="1" dirty="0">
              <a:latin typeface="Verdana" charset="0"/>
            </a:endParaRPr>
          </a:p>
        </p:txBody>
      </p:sp>
      <p:grpSp>
        <p:nvGrpSpPr>
          <p:cNvPr id="30723" name="Group 13"/>
          <p:cNvGrpSpPr>
            <a:grpSpLocks/>
          </p:cNvGrpSpPr>
          <p:nvPr/>
        </p:nvGrpSpPr>
        <p:grpSpPr bwMode="auto">
          <a:xfrm>
            <a:off x="2057400" y="990600"/>
            <a:ext cx="4724400" cy="685800"/>
            <a:chOff x="1728" y="1344"/>
            <a:chExt cx="2976" cy="432"/>
          </a:xfrm>
        </p:grpSpPr>
        <p:sp>
          <p:nvSpPr>
            <p:cNvPr id="30724" name="Oval 4"/>
            <p:cNvSpPr>
              <a:spLocks noChangeArrowheads="1"/>
            </p:cNvSpPr>
            <p:nvPr/>
          </p:nvSpPr>
          <p:spPr bwMode="auto">
            <a:xfrm>
              <a:off x="4128" y="158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0725" name="Group 12"/>
            <p:cNvGrpSpPr>
              <a:grpSpLocks/>
            </p:cNvGrpSpPr>
            <p:nvPr/>
          </p:nvGrpSpPr>
          <p:grpSpPr bwMode="auto">
            <a:xfrm>
              <a:off x="1728" y="1344"/>
              <a:ext cx="2976" cy="423"/>
              <a:chOff x="1728" y="1689"/>
              <a:chExt cx="2976" cy="423"/>
            </a:xfrm>
          </p:grpSpPr>
          <p:sp>
            <p:nvSpPr>
              <p:cNvPr id="30726" name="Oval 5"/>
              <p:cNvSpPr>
                <a:spLocks noChangeArrowheads="1"/>
              </p:cNvSpPr>
              <p:nvPr/>
            </p:nvSpPr>
            <p:spPr bwMode="auto">
              <a:xfrm>
                <a:off x="1968" y="19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27" name="Line 7"/>
              <p:cNvSpPr>
                <a:spLocks noChangeShapeType="1"/>
              </p:cNvSpPr>
              <p:nvPr/>
            </p:nvSpPr>
            <p:spPr bwMode="auto">
              <a:xfrm>
                <a:off x="2208" y="2016"/>
                <a:ext cx="18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28" name="Text Box 8"/>
              <p:cNvSpPr txBox="1">
                <a:spLocks noChangeArrowheads="1"/>
              </p:cNvSpPr>
              <p:nvPr/>
            </p:nvSpPr>
            <p:spPr bwMode="auto">
              <a:xfrm>
                <a:off x="2736" y="1728"/>
                <a:ext cx="14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latin typeface="Verdana" charset="0"/>
                  </a:rPr>
                  <a:t>Weight </a:t>
                </a:r>
                <a:r>
                  <a:rPr lang="en-US" sz="1800" i="1">
                    <a:latin typeface="Verdana" charset="0"/>
                  </a:rPr>
                  <a:t>w</a:t>
                </a:r>
                <a:endParaRPr lang="en-US" sz="1800">
                  <a:latin typeface="Verdana" charset="0"/>
                </a:endParaRPr>
              </a:p>
            </p:txBody>
          </p:sp>
          <p:sp>
            <p:nvSpPr>
              <p:cNvPr id="30729" name="Text Box 10"/>
              <p:cNvSpPr txBox="1">
                <a:spLocks noChangeArrowheads="1"/>
              </p:cNvSpPr>
              <p:nvPr/>
            </p:nvSpPr>
            <p:spPr bwMode="auto">
              <a:xfrm>
                <a:off x="1728" y="1689"/>
                <a:ext cx="8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latin typeface="Verdana" charset="0"/>
                  </a:rPr>
                  <a:t>Node </a:t>
                </a:r>
                <a:r>
                  <a:rPr lang="en-US" sz="1800" i="1">
                    <a:latin typeface="Verdana" charset="0"/>
                  </a:rPr>
                  <a:t>A</a:t>
                </a:r>
              </a:p>
            </p:txBody>
          </p:sp>
          <p:sp>
            <p:nvSpPr>
              <p:cNvPr id="30730" name="Text Box 11"/>
              <p:cNvSpPr txBox="1">
                <a:spLocks noChangeArrowheads="1"/>
              </p:cNvSpPr>
              <p:nvPr/>
            </p:nvSpPr>
            <p:spPr bwMode="auto">
              <a:xfrm>
                <a:off x="3888" y="1689"/>
                <a:ext cx="8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latin typeface="Verdana" charset="0"/>
                  </a:rPr>
                  <a:t>Node </a:t>
                </a:r>
                <a:r>
                  <a:rPr lang="en-US" sz="1800" i="1">
                    <a:latin typeface="Verdana" charset="0"/>
                  </a:rPr>
                  <a:t>B</a:t>
                </a: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2057400" y="1752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(perceptron)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86400" y="1752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(perceptron)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886138"/>
              </p:ext>
            </p:extLst>
          </p:nvPr>
        </p:nvGraphicFramePr>
        <p:xfrm>
          <a:off x="4495800" y="2286000"/>
          <a:ext cx="312896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57400" imgH="596900" progId="Equation.3">
                  <p:embed/>
                </p:oleObj>
              </mc:Choice>
              <mc:Fallback>
                <p:oleObj name="Equation" r:id="rId3" imgW="2057400" imgH="596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2286000"/>
                        <a:ext cx="3128963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8470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activation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62" y="1562100"/>
            <a:ext cx="4800600" cy="46863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hard threshold: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0" indent="0">
              <a:buNone/>
            </a:pPr>
            <a:r>
              <a:rPr lang="en-US" sz="2800" dirty="0"/>
              <a:t>sigmoid</a:t>
            </a:r>
          </a:p>
          <a:p>
            <a:pPr marL="0" indent="0">
              <a:buNone/>
            </a:pPr>
            <a:endParaRPr lang="en-US" sz="2800" dirty="0"/>
          </a:p>
          <a:p>
            <a:pPr marL="365760" lvl="1" indent="0">
              <a:buNone/>
            </a:pPr>
            <a:endParaRPr lang="en-US" sz="2800" dirty="0"/>
          </a:p>
          <a:p>
            <a:pPr marL="45720" indent="0">
              <a:buNone/>
            </a:pPr>
            <a:endParaRPr lang="en-US" sz="2700" dirty="0"/>
          </a:p>
          <a:p>
            <a:pPr marL="45720" indent="0">
              <a:buNone/>
            </a:pPr>
            <a:r>
              <a:rPr lang="en-US" sz="2700" dirty="0" err="1"/>
              <a:t>tanh</a:t>
            </a:r>
            <a:r>
              <a:rPr lang="en-US" sz="2700" dirty="0"/>
              <a:t> x</a:t>
            </a:r>
          </a:p>
          <a:p>
            <a:pPr lvl="1"/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397471"/>
              </p:ext>
            </p:extLst>
          </p:nvPr>
        </p:nvGraphicFramePr>
        <p:xfrm>
          <a:off x="1373188" y="4267200"/>
          <a:ext cx="20240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89000" imgH="368300" progId="Equation.3">
                  <p:embed/>
                </p:oleObj>
              </mc:Choice>
              <mc:Fallback>
                <p:oleObj name="Equation" r:id="rId3" imgW="8890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4267200"/>
                        <a:ext cx="202406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5486400" y="3198812"/>
            <a:ext cx="1219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6705600" y="1674812"/>
            <a:ext cx="1219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rot="5400000">
            <a:off x="5942806" y="2436812"/>
            <a:ext cx="1524794" cy="7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7162" y="3200400"/>
            <a:ext cx="2379785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7610" y="5142626"/>
            <a:ext cx="2462831" cy="1593999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329288"/>
              </p:ext>
            </p:extLst>
          </p:nvPr>
        </p:nvGraphicFramePr>
        <p:xfrm>
          <a:off x="1143000" y="2143125"/>
          <a:ext cx="23368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36700" imgH="495300" progId="Equation.3">
                  <p:embed/>
                </p:oleObj>
              </mc:Choice>
              <mc:Fallback>
                <p:oleObj name="Equation" r:id="rId7" imgW="15367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3000" y="2143125"/>
                        <a:ext cx="2336800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73188" y="6248400"/>
            <a:ext cx="3809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why other threshold functions?</a:t>
            </a:r>
          </a:p>
        </p:txBody>
      </p:sp>
    </p:spTree>
    <p:extLst>
      <p:ext uri="{BB962C8B-B14F-4D97-AF65-F5344CB8AC3E}">
        <p14:creationId xmlns:p14="http://schemas.microsoft.com/office/powerpoint/2010/main" val="1751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39E8-BD8C-024F-B5D7-D73E7A55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other activation functions</a:t>
            </a:r>
          </a:p>
        </p:txBody>
      </p:sp>
      <p:pic>
        <p:nvPicPr>
          <p:cNvPr id="530434" name="Picture 2">
            <a:extLst>
              <a:ext uri="{FF2B5EF4-FFF2-40B4-BE49-F238E27FC236}">
                <a16:creationId xmlns:a16="http://schemas.microsoft.com/office/drawing/2014/main" id="{CE844EB5-9826-B34F-94F9-751C91400D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4"/>
          <a:stretch/>
        </p:blipFill>
        <p:spPr bwMode="auto">
          <a:xfrm>
            <a:off x="1752600" y="2238431"/>
            <a:ext cx="2438400" cy="203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D38D4E-FDBE-0541-A9B3-758DD61EBC9C}"/>
              </a:ext>
            </a:extLst>
          </p:cNvPr>
          <p:cNvSpPr txBox="1"/>
          <p:nvPr/>
        </p:nvSpPr>
        <p:spPr>
          <a:xfrm>
            <a:off x="441434" y="1807779"/>
            <a:ext cx="2552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Rectified Linear Unit (RLU)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8196C-884D-C342-B46A-9476A15980BB}"/>
              </a:ext>
            </a:extLst>
          </p:cNvPr>
          <p:cNvSpPr txBox="1"/>
          <p:nvPr/>
        </p:nvSpPr>
        <p:spPr>
          <a:xfrm>
            <a:off x="536028" y="4729655"/>
            <a:ext cx="262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Softmax</a:t>
            </a:r>
            <a:r>
              <a:rPr lang="en-US" dirty="0"/>
              <a:t> (for probabilities)</a:t>
            </a:r>
          </a:p>
        </p:txBody>
      </p:sp>
    </p:spTree>
    <p:extLst>
      <p:ext uri="{BB962C8B-B14F-4D97-AF65-F5344CB8AC3E}">
        <p14:creationId xmlns:p14="http://schemas.microsoft.com/office/powerpoint/2010/main" val="3362200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4" name="Oval 12"/>
          <p:cNvSpPr>
            <a:spLocks noChangeArrowheads="1"/>
          </p:cNvSpPr>
          <p:nvPr/>
        </p:nvSpPr>
        <p:spPr bwMode="auto">
          <a:xfrm>
            <a:off x="3276600" y="43426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12"/>
          <p:cNvSpPr>
            <a:spLocks noChangeArrowheads="1"/>
          </p:cNvSpPr>
          <p:nvPr/>
        </p:nvSpPr>
        <p:spPr bwMode="auto">
          <a:xfrm>
            <a:off x="3886200" y="43426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4419600" y="43426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4114800" y="5180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429000" y="34282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4038600" y="34282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4953000" y="43426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4572000" y="34282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 bwMode="auto">
          <a:xfrm rot="16200000" flipH="1">
            <a:off x="3200400" y="3047208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5400000">
            <a:off x="3390900" y="3009108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6200000" flipH="1">
            <a:off x="3810000" y="3047207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5400000">
            <a:off x="4000500" y="3009107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6200000" flipH="1">
            <a:off x="4343400" y="3047208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5400000">
            <a:off x="4533900" y="3009108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4"/>
            <a:endCxn id="4" idx="0"/>
          </p:cNvCxnSpPr>
          <p:nvPr/>
        </p:nvCxnSpPr>
        <p:spPr bwMode="auto">
          <a:xfrm rot="5400000">
            <a:off x="3200400" y="39616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4"/>
            <a:endCxn id="5" idx="0"/>
          </p:cNvCxnSpPr>
          <p:nvPr/>
        </p:nvCxnSpPr>
        <p:spPr bwMode="auto">
          <a:xfrm rot="16200000" flipH="1">
            <a:off x="3505200" y="3809206"/>
            <a:ext cx="6096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8" idx="4"/>
            <a:endCxn id="6" idx="1"/>
          </p:cNvCxnSpPr>
          <p:nvPr/>
        </p:nvCxnSpPr>
        <p:spPr bwMode="auto">
          <a:xfrm rot="16200000" flipH="1">
            <a:off x="3695700" y="3618705"/>
            <a:ext cx="654237" cy="882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8" idx="4"/>
            <a:endCxn id="10" idx="0"/>
          </p:cNvCxnSpPr>
          <p:nvPr/>
        </p:nvCxnSpPr>
        <p:spPr bwMode="auto">
          <a:xfrm rot="16200000" flipH="1">
            <a:off x="4038600" y="3275806"/>
            <a:ext cx="609600" cy="152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9" idx="4"/>
            <a:endCxn id="4" idx="0"/>
          </p:cNvCxnSpPr>
          <p:nvPr/>
        </p:nvCxnSpPr>
        <p:spPr bwMode="auto">
          <a:xfrm rot="5400000">
            <a:off x="3505200" y="3656806"/>
            <a:ext cx="6096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9" idx="4"/>
            <a:endCxn id="5" idx="0"/>
          </p:cNvCxnSpPr>
          <p:nvPr/>
        </p:nvCxnSpPr>
        <p:spPr bwMode="auto">
          <a:xfrm rot="5400000">
            <a:off x="3810000" y="39616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5"/>
            <a:endCxn id="6" idx="0"/>
          </p:cNvCxnSpPr>
          <p:nvPr/>
        </p:nvCxnSpPr>
        <p:spPr bwMode="auto">
          <a:xfrm rot="16200000" flipH="1">
            <a:off x="4108263" y="3878868"/>
            <a:ext cx="654237" cy="2732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9" idx="5"/>
            <a:endCxn id="10" idx="0"/>
          </p:cNvCxnSpPr>
          <p:nvPr/>
        </p:nvCxnSpPr>
        <p:spPr bwMode="auto">
          <a:xfrm rot="16200000" flipH="1">
            <a:off x="4374963" y="3612168"/>
            <a:ext cx="654237" cy="806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11" idx="4"/>
            <a:endCxn id="4" idx="7"/>
          </p:cNvCxnSpPr>
          <p:nvPr/>
        </p:nvCxnSpPr>
        <p:spPr bwMode="auto">
          <a:xfrm rot="5400000">
            <a:off x="3803464" y="3466306"/>
            <a:ext cx="654237" cy="1187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1" idx="5"/>
            <a:endCxn id="5" idx="0"/>
          </p:cNvCxnSpPr>
          <p:nvPr/>
        </p:nvCxnSpPr>
        <p:spPr bwMode="auto">
          <a:xfrm rot="5400000">
            <a:off x="4108264" y="3618706"/>
            <a:ext cx="654237" cy="7935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4"/>
            <a:endCxn id="6" idx="0"/>
          </p:cNvCxnSpPr>
          <p:nvPr/>
        </p:nvCxnSpPr>
        <p:spPr bwMode="auto">
          <a:xfrm rot="5400000">
            <a:off x="4343400" y="39616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1" idx="4"/>
            <a:endCxn id="10" idx="7"/>
          </p:cNvCxnSpPr>
          <p:nvPr/>
        </p:nvCxnSpPr>
        <p:spPr bwMode="auto">
          <a:xfrm rot="16200000" flipH="1">
            <a:off x="4641663" y="3815742"/>
            <a:ext cx="654237" cy="4887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4" idx="5"/>
            <a:endCxn id="7" idx="1"/>
          </p:cNvCxnSpPr>
          <p:nvPr/>
        </p:nvCxnSpPr>
        <p:spPr bwMode="auto">
          <a:xfrm rot="16200000" flipH="1">
            <a:off x="3536763" y="4602769"/>
            <a:ext cx="622674" cy="622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5" idx="4"/>
            <a:endCxn id="7" idx="0"/>
          </p:cNvCxnSpPr>
          <p:nvPr/>
        </p:nvCxnSpPr>
        <p:spPr bwMode="auto">
          <a:xfrm rot="16200000" flipH="1">
            <a:off x="3886200" y="4799806"/>
            <a:ext cx="5334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6" idx="3"/>
            <a:endCxn id="7" idx="0"/>
          </p:cNvCxnSpPr>
          <p:nvPr/>
        </p:nvCxnSpPr>
        <p:spPr bwMode="auto">
          <a:xfrm rot="5400000">
            <a:off x="4076701" y="4793269"/>
            <a:ext cx="578037" cy="197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0" idx="4"/>
            <a:endCxn id="7" idx="7"/>
          </p:cNvCxnSpPr>
          <p:nvPr/>
        </p:nvCxnSpPr>
        <p:spPr bwMode="auto">
          <a:xfrm rot="5400000">
            <a:off x="4451164" y="4571206"/>
            <a:ext cx="578037" cy="7304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rot="5400000">
            <a:off x="4115594" y="5637212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581400" y="22098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inputs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 flipH="1">
            <a:off x="4953000" y="3429000"/>
            <a:ext cx="1676400" cy="7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6858000" y="2777067"/>
            <a:ext cx="2057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Individual </a:t>
            </a:r>
            <a:r>
              <a:rPr lang="en-US" dirty="0" err="1">
                <a:solidFill>
                  <a:srgbClr val="FF6600"/>
                </a:solidFill>
              </a:rPr>
              <a:t>perceptrons</a:t>
            </a:r>
            <a:r>
              <a:rPr lang="en-US" dirty="0">
                <a:solidFill>
                  <a:srgbClr val="FF6600"/>
                </a:solidFill>
              </a:rPr>
              <a:t>/neurons</a:t>
            </a:r>
          </a:p>
        </p:txBody>
      </p:sp>
    </p:spTree>
    <p:extLst>
      <p:ext uri="{BB962C8B-B14F-4D97-AF65-F5344CB8AC3E}">
        <p14:creationId xmlns:p14="http://schemas.microsoft.com/office/powerpoint/2010/main" val="1007834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4" name="Oval 12"/>
          <p:cNvSpPr>
            <a:spLocks noChangeArrowheads="1"/>
          </p:cNvSpPr>
          <p:nvPr/>
        </p:nvSpPr>
        <p:spPr bwMode="auto">
          <a:xfrm>
            <a:off x="3276600" y="43426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12"/>
          <p:cNvSpPr>
            <a:spLocks noChangeArrowheads="1"/>
          </p:cNvSpPr>
          <p:nvPr/>
        </p:nvSpPr>
        <p:spPr bwMode="auto">
          <a:xfrm>
            <a:off x="3886200" y="43426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4419600" y="43426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4114800" y="5180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429000" y="34282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4038600" y="34282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4953000" y="43426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4572000" y="34282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 bwMode="auto">
          <a:xfrm rot="16200000" flipH="1">
            <a:off x="3200400" y="3047208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5400000">
            <a:off x="3390900" y="3009108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6200000" flipH="1">
            <a:off x="3810000" y="3047207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5400000">
            <a:off x="4000500" y="3009107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6200000" flipH="1">
            <a:off x="4343400" y="3047208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5400000">
            <a:off x="4533900" y="3009108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4"/>
            <a:endCxn id="4" idx="0"/>
          </p:cNvCxnSpPr>
          <p:nvPr/>
        </p:nvCxnSpPr>
        <p:spPr bwMode="auto">
          <a:xfrm rot="5400000">
            <a:off x="3200400" y="39616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4"/>
            <a:endCxn id="5" idx="0"/>
          </p:cNvCxnSpPr>
          <p:nvPr/>
        </p:nvCxnSpPr>
        <p:spPr bwMode="auto">
          <a:xfrm rot="16200000" flipH="1">
            <a:off x="3505200" y="3809206"/>
            <a:ext cx="6096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8" idx="4"/>
            <a:endCxn id="6" idx="1"/>
          </p:cNvCxnSpPr>
          <p:nvPr/>
        </p:nvCxnSpPr>
        <p:spPr bwMode="auto">
          <a:xfrm rot="16200000" flipH="1">
            <a:off x="3695700" y="3618705"/>
            <a:ext cx="654237" cy="882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8" idx="4"/>
            <a:endCxn id="10" idx="0"/>
          </p:cNvCxnSpPr>
          <p:nvPr/>
        </p:nvCxnSpPr>
        <p:spPr bwMode="auto">
          <a:xfrm rot="16200000" flipH="1">
            <a:off x="4038600" y="3275806"/>
            <a:ext cx="609600" cy="152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9" idx="4"/>
            <a:endCxn id="4" idx="0"/>
          </p:cNvCxnSpPr>
          <p:nvPr/>
        </p:nvCxnSpPr>
        <p:spPr bwMode="auto">
          <a:xfrm rot="5400000">
            <a:off x="3505200" y="3656806"/>
            <a:ext cx="6096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9" idx="4"/>
            <a:endCxn id="5" idx="0"/>
          </p:cNvCxnSpPr>
          <p:nvPr/>
        </p:nvCxnSpPr>
        <p:spPr bwMode="auto">
          <a:xfrm rot="5400000">
            <a:off x="3810000" y="39616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5"/>
            <a:endCxn id="6" idx="0"/>
          </p:cNvCxnSpPr>
          <p:nvPr/>
        </p:nvCxnSpPr>
        <p:spPr bwMode="auto">
          <a:xfrm rot="16200000" flipH="1">
            <a:off x="4108263" y="3878868"/>
            <a:ext cx="654237" cy="2732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9" idx="5"/>
            <a:endCxn id="10" idx="0"/>
          </p:cNvCxnSpPr>
          <p:nvPr/>
        </p:nvCxnSpPr>
        <p:spPr bwMode="auto">
          <a:xfrm rot="16200000" flipH="1">
            <a:off x="4374963" y="3612168"/>
            <a:ext cx="654237" cy="806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11" idx="4"/>
            <a:endCxn id="4" idx="7"/>
          </p:cNvCxnSpPr>
          <p:nvPr/>
        </p:nvCxnSpPr>
        <p:spPr bwMode="auto">
          <a:xfrm rot="5400000">
            <a:off x="3803464" y="3466306"/>
            <a:ext cx="654237" cy="1187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1" idx="5"/>
            <a:endCxn id="5" idx="0"/>
          </p:cNvCxnSpPr>
          <p:nvPr/>
        </p:nvCxnSpPr>
        <p:spPr bwMode="auto">
          <a:xfrm rot="5400000">
            <a:off x="4108264" y="3618706"/>
            <a:ext cx="654237" cy="7935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4"/>
            <a:endCxn id="6" idx="0"/>
          </p:cNvCxnSpPr>
          <p:nvPr/>
        </p:nvCxnSpPr>
        <p:spPr bwMode="auto">
          <a:xfrm rot="5400000">
            <a:off x="4343400" y="39616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1" idx="4"/>
            <a:endCxn id="10" idx="7"/>
          </p:cNvCxnSpPr>
          <p:nvPr/>
        </p:nvCxnSpPr>
        <p:spPr bwMode="auto">
          <a:xfrm rot="16200000" flipH="1">
            <a:off x="4641663" y="3815742"/>
            <a:ext cx="654237" cy="4887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4" idx="5"/>
            <a:endCxn id="7" idx="1"/>
          </p:cNvCxnSpPr>
          <p:nvPr/>
        </p:nvCxnSpPr>
        <p:spPr bwMode="auto">
          <a:xfrm rot="16200000" flipH="1">
            <a:off x="3536763" y="4602769"/>
            <a:ext cx="622674" cy="622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5" idx="4"/>
            <a:endCxn id="7" idx="0"/>
          </p:cNvCxnSpPr>
          <p:nvPr/>
        </p:nvCxnSpPr>
        <p:spPr bwMode="auto">
          <a:xfrm rot="16200000" flipH="1">
            <a:off x="3886200" y="4799806"/>
            <a:ext cx="5334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6" idx="3"/>
            <a:endCxn id="7" idx="0"/>
          </p:cNvCxnSpPr>
          <p:nvPr/>
        </p:nvCxnSpPr>
        <p:spPr bwMode="auto">
          <a:xfrm rot="5400000">
            <a:off x="4076701" y="4793269"/>
            <a:ext cx="578037" cy="197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0" idx="4"/>
            <a:endCxn id="7" idx="7"/>
          </p:cNvCxnSpPr>
          <p:nvPr/>
        </p:nvCxnSpPr>
        <p:spPr bwMode="auto">
          <a:xfrm rot="5400000">
            <a:off x="4451164" y="4571206"/>
            <a:ext cx="578037" cy="7304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rot="5400000">
            <a:off x="4115594" y="5637212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581400" y="22098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inputs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124200" y="2133600"/>
            <a:ext cx="2209800" cy="609600"/>
          </a:xfrm>
          <a:prstGeom prst="rect">
            <a:avLst/>
          </a:prstGeom>
          <a:solidFill>
            <a:srgbClr val="FF66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6600"/>
              </a:solidFill>
              <a:effectLst/>
              <a:latin typeface="Arial" pitchFamily="-111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91200" y="1981200"/>
            <a:ext cx="3047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some inputs are provided/entered</a:t>
            </a:r>
          </a:p>
        </p:txBody>
      </p:sp>
    </p:spTree>
    <p:extLst>
      <p:ext uri="{BB962C8B-B14F-4D97-AF65-F5344CB8AC3E}">
        <p14:creationId xmlns:p14="http://schemas.microsoft.com/office/powerpoint/2010/main" val="3452665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4" name="Oval 12"/>
          <p:cNvSpPr>
            <a:spLocks noChangeArrowheads="1"/>
          </p:cNvSpPr>
          <p:nvPr/>
        </p:nvSpPr>
        <p:spPr bwMode="auto">
          <a:xfrm>
            <a:off x="3276600" y="43426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12"/>
          <p:cNvSpPr>
            <a:spLocks noChangeArrowheads="1"/>
          </p:cNvSpPr>
          <p:nvPr/>
        </p:nvSpPr>
        <p:spPr bwMode="auto">
          <a:xfrm>
            <a:off x="3886200" y="43426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4419600" y="43426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4114800" y="5180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429000" y="34282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4038600" y="34282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4953000" y="43426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4572000" y="34282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 bwMode="auto">
          <a:xfrm rot="16200000" flipH="1">
            <a:off x="3200400" y="3047208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5400000">
            <a:off x="3390900" y="3009108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6200000" flipH="1">
            <a:off x="3810000" y="3047207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5400000">
            <a:off x="4000500" y="3009107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6200000" flipH="1">
            <a:off x="4343400" y="3047208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5400000">
            <a:off x="4533900" y="3009108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4"/>
            <a:endCxn id="4" idx="0"/>
          </p:cNvCxnSpPr>
          <p:nvPr/>
        </p:nvCxnSpPr>
        <p:spPr bwMode="auto">
          <a:xfrm rot="5400000">
            <a:off x="3200400" y="39616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4"/>
            <a:endCxn id="5" idx="0"/>
          </p:cNvCxnSpPr>
          <p:nvPr/>
        </p:nvCxnSpPr>
        <p:spPr bwMode="auto">
          <a:xfrm rot="16200000" flipH="1">
            <a:off x="3505200" y="3809206"/>
            <a:ext cx="6096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8" idx="4"/>
            <a:endCxn id="6" idx="1"/>
          </p:cNvCxnSpPr>
          <p:nvPr/>
        </p:nvCxnSpPr>
        <p:spPr bwMode="auto">
          <a:xfrm rot="16200000" flipH="1">
            <a:off x="3695700" y="3618705"/>
            <a:ext cx="654237" cy="882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8" idx="4"/>
            <a:endCxn id="10" idx="0"/>
          </p:cNvCxnSpPr>
          <p:nvPr/>
        </p:nvCxnSpPr>
        <p:spPr bwMode="auto">
          <a:xfrm rot="16200000" flipH="1">
            <a:off x="4038600" y="3275806"/>
            <a:ext cx="609600" cy="152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9" idx="4"/>
            <a:endCxn id="4" idx="0"/>
          </p:cNvCxnSpPr>
          <p:nvPr/>
        </p:nvCxnSpPr>
        <p:spPr bwMode="auto">
          <a:xfrm rot="5400000">
            <a:off x="3505200" y="3656806"/>
            <a:ext cx="6096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9" idx="4"/>
            <a:endCxn id="5" idx="0"/>
          </p:cNvCxnSpPr>
          <p:nvPr/>
        </p:nvCxnSpPr>
        <p:spPr bwMode="auto">
          <a:xfrm rot="5400000">
            <a:off x="3810000" y="39616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5"/>
            <a:endCxn id="6" idx="0"/>
          </p:cNvCxnSpPr>
          <p:nvPr/>
        </p:nvCxnSpPr>
        <p:spPr bwMode="auto">
          <a:xfrm rot="16200000" flipH="1">
            <a:off x="4108263" y="3878868"/>
            <a:ext cx="654237" cy="2732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9" idx="5"/>
            <a:endCxn id="10" idx="0"/>
          </p:cNvCxnSpPr>
          <p:nvPr/>
        </p:nvCxnSpPr>
        <p:spPr bwMode="auto">
          <a:xfrm rot="16200000" flipH="1">
            <a:off x="4374963" y="3612168"/>
            <a:ext cx="654237" cy="806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11" idx="4"/>
            <a:endCxn id="4" idx="7"/>
          </p:cNvCxnSpPr>
          <p:nvPr/>
        </p:nvCxnSpPr>
        <p:spPr bwMode="auto">
          <a:xfrm rot="5400000">
            <a:off x="3803464" y="3466306"/>
            <a:ext cx="654237" cy="1187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1" idx="5"/>
            <a:endCxn id="5" idx="0"/>
          </p:cNvCxnSpPr>
          <p:nvPr/>
        </p:nvCxnSpPr>
        <p:spPr bwMode="auto">
          <a:xfrm rot="5400000">
            <a:off x="4108264" y="3618706"/>
            <a:ext cx="654237" cy="7935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4"/>
            <a:endCxn id="6" idx="0"/>
          </p:cNvCxnSpPr>
          <p:nvPr/>
        </p:nvCxnSpPr>
        <p:spPr bwMode="auto">
          <a:xfrm rot="5400000">
            <a:off x="4343400" y="39616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1" idx="4"/>
            <a:endCxn id="10" idx="7"/>
          </p:cNvCxnSpPr>
          <p:nvPr/>
        </p:nvCxnSpPr>
        <p:spPr bwMode="auto">
          <a:xfrm rot="16200000" flipH="1">
            <a:off x="4641663" y="3815742"/>
            <a:ext cx="654237" cy="4887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4" idx="5"/>
            <a:endCxn id="7" idx="1"/>
          </p:cNvCxnSpPr>
          <p:nvPr/>
        </p:nvCxnSpPr>
        <p:spPr bwMode="auto">
          <a:xfrm rot="16200000" flipH="1">
            <a:off x="3536763" y="4602769"/>
            <a:ext cx="622674" cy="622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5" idx="4"/>
            <a:endCxn id="7" idx="0"/>
          </p:cNvCxnSpPr>
          <p:nvPr/>
        </p:nvCxnSpPr>
        <p:spPr bwMode="auto">
          <a:xfrm rot="16200000" flipH="1">
            <a:off x="3886200" y="4799806"/>
            <a:ext cx="5334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6" idx="3"/>
            <a:endCxn id="7" idx="0"/>
          </p:cNvCxnSpPr>
          <p:nvPr/>
        </p:nvCxnSpPr>
        <p:spPr bwMode="auto">
          <a:xfrm rot="5400000">
            <a:off x="4076701" y="4793269"/>
            <a:ext cx="578037" cy="197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0" idx="4"/>
            <a:endCxn id="7" idx="7"/>
          </p:cNvCxnSpPr>
          <p:nvPr/>
        </p:nvCxnSpPr>
        <p:spPr bwMode="auto">
          <a:xfrm rot="5400000">
            <a:off x="4451164" y="4571206"/>
            <a:ext cx="578037" cy="7304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rot="5400000">
            <a:off x="4115594" y="5637212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581400" y="22098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inputs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124200" y="3276600"/>
            <a:ext cx="2209800" cy="609600"/>
          </a:xfrm>
          <a:prstGeom prst="rect">
            <a:avLst/>
          </a:prstGeom>
          <a:solidFill>
            <a:srgbClr val="FF66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6600"/>
              </a:solidFill>
              <a:effectLst/>
              <a:latin typeface="Arial" pitchFamily="-111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15000" y="2819400"/>
            <a:ext cx="304799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each perceptron computes and calculates an answer</a:t>
            </a:r>
          </a:p>
        </p:txBody>
      </p:sp>
    </p:spTree>
    <p:extLst>
      <p:ext uri="{BB962C8B-B14F-4D97-AF65-F5344CB8AC3E}">
        <p14:creationId xmlns:p14="http://schemas.microsoft.com/office/powerpoint/2010/main" val="3341703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4" name="Oval 12"/>
          <p:cNvSpPr>
            <a:spLocks noChangeArrowheads="1"/>
          </p:cNvSpPr>
          <p:nvPr/>
        </p:nvSpPr>
        <p:spPr bwMode="auto">
          <a:xfrm>
            <a:off x="3276600" y="43426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12"/>
          <p:cNvSpPr>
            <a:spLocks noChangeArrowheads="1"/>
          </p:cNvSpPr>
          <p:nvPr/>
        </p:nvSpPr>
        <p:spPr bwMode="auto">
          <a:xfrm>
            <a:off x="3886200" y="43426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4419600" y="43426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4114800" y="5180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429000" y="34282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4038600" y="34282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4953000" y="43426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4572000" y="34282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 bwMode="auto">
          <a:xfrm rot="16200000" flipH="1">
            <a:off x="3200400" y="3047208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5400000">
            <a:off x="3390900" y="3009108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6200000" flipH="1">
            <a:off x="3810000" y="3047207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5400000">
            <a:off x="4000500" y="3009107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6200000" flipH="1">
            <a:off x="4343400" y="3047208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5400000">
            <a:off x="4533900" y="3009108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4"/>
            <a:endCxn id="4" idx="0"/>
          </p:cNvCxnSpPr>
          <p:nvPr/>
        </p:nvCxnSpPr>
        <p:spPr bwMode="auto">
          <a:xfrm rot="5400000">
            <a:off x="3200400" y="39616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4"/>
            <a:endCxn id="5" idx="0"/>
          </p:cNvCxnSpPr>
          <p:nvPr/>
        </p:nvCxnSpPr>
        <p:spPr bwMode="auto">
          <a:xfrm rot="16200000" flipH="1">
            <a:off x="3505200" y="3809206"/>
            <a:ext cx="6096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8" idx="4"/>
            <a:endCxn id="6" idx="1"/>
          </p:cNvCxnSpPr>
          <p:nvPr/>
        </p:nvCxnSpPr>
        <p:spPr bwMode="auto">
          <a:xfrm rot="16200000" flipH="1">
            <a:off x="3695700" y="3618705"/>
            <a:ext cx="654237" cy="882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8" idx="4"/>
            <a:endCxn id="10" idx="0"/>
          </p:cNvCxnSpPr>
          <p:nvPr/>
        </p:nvCxnSpPr>
        <p:spPr bwMode="auto">
          <a:xfrm rot="16200000" flipH="1">
            <a:off x="4038600" y="3275806"/>
            <a:ext cx="609600" cy="152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9" idx="4"/>
            <a:endCxn id="4" idx="0"/>
          </p:cNvCxnSpPr>
          <p:nvPr/>
        </p:nvCxnSpPr>
        <p:spPr bwMode="auto">
          <a:xfrm rot="5400000">
            <a:off x="3505200" y="3656806"/>
            <a:ext cx="6096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9" idx="4"/>
            <a:endCxn id="5" idx="0"/>
          </p:cNvCxnSpPr>
          <p:nvPr/>
        </p:nvCxnSpPr>
        <p:spPr bwMode="auto">
          <a:xfrm rot="5400000">
            <a:off x="3810000" y="39616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5"/>
            <a:endCxn id="6" idx="0"/>
          </p:cNvCxnSpPr>
          <p:nvPr/>
        </p:nvCxnSpPr>
        <p:spPr bwMode="auto">
          <a:xfrm rot="16200000" flipH="1">
            <a:off x="4108263" y="3878868"/>
            <a:ext cx="654237" cy="2732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9" idx="5"/>
            <a:endCxn id="10" idx="0"/>
          </p:cNvCxnSpPr>
          <p:nvPr/>
        </p:nvCxnSpPr>
        <p:spPr bwMode="auto">
          <a:xfrm rot="16200000" flipH="1">
            <a:off x="4374963" y="3612168"/>
            <a:ext cx="654237" cy="806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11" idx="4"/>
            <a:endCxn id="4" idx="7"/>
          </p:cNvCxnSpPr>
          <p:nvPr/>
        </p:nvCxnSpPr>
        <p:spPr bwMode="auto">
          <a:xfrm rot="5400000">
            <a:off x="3803464" y="3466306"/>
            <a:ext cx="654237" cy="1187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1" idx="5"/>
            <a:endCxn id="5" idx="0"/>
          </p:cNvCxnSpPr>
          <p:nvPr/>
        </p:nvCxnSpPr>
        <p:spPr bwMode="auto">
          <a:xfrm rot="5400000">
            <a:off x="4108264" y="3618706"/>
            <a:ext cx="654237" cy="7935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4"/>
            <a:endCxn id="6" idx="0"/>
          </p:cNvCxnSpPr>
          <p:nvPr/>
        </p:nvCxnSpPr>
        <p:spPr bwMode="auto">
          <a:xfrm rot="5400000">
            <a:off x="4343400" y="39616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1" idx="4"/>
            <a:endCxn id="10" idx="7"/>
          </p:cNvCxnSpPr>
          <p:nvPr/>
        </p:nvCxnSpPr>
        <p:spPr bwMode="auto">
          <a:xfrm rot="16200000" flipH="1">
            <a:off x="4641663" y="3815742"/>
            <a:ext cx="654237" cy="4887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4" idx="5"/>
            <a:endCxn id="7" idx="1"/>
          </p:cNvCxnSpPr>
          <p:nvPr/>
        </p:nvCxnSpPr>
        <p:spPr bwMode="auto">
          <a:xfrm rot="16200000" flipH="1">
            <a:off x="3536763" y="4602769"/>
            <a:ext cx="622674" cy="622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5" idx="4"/>
            <a:endCxn id="7" idx="0"/>
          </p:cNvCxnSpPr>
          <p:nvPr/>
        </p:nvCxnSpPr>
        <p:spPr bwMode="auto">
          <a:xfrm rot="16200000" flipH="1">
            <a:off x="3886200" y="4799806"/>
            <a:ext cx="5334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6" idx="3"/>
            <a:endCxn id="7" idx="0"/>
          </p:cNvCxnSpPr>
          <p:nvPr/>
        </p:nvCxnSpPr>
        <p:spPr bwMode="auto">
          <a:xfrm rot="5400000">
            <a:off x="4076701" y="4793269"/>
            <a:ext cx="578037" cy="197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0" idx="4"/>
            <a:endCxn id="7" idx="7"/>
          </p:cNvCxnSpPr>
          <p:nvPr/>
        </p:nvCxnSpPr>
        <p:spPr bwMode="auto">
          <a:xfrm rot="5400000">
            <a:off x="4451164" y="4571206"/>
            <a:ext cx="578037" cy="7304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rot="5400000">
            <a:off x="4115594" y="5637212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581400" y="22098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inputs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124200" y="4114800"/>
            <a:ext cx="2209800" cy="609600"/>
          </a:xfrm>
          <a:prstGeom prst="rect">
            <a:avLst/>
          </a:prstGeom>
          <a:solidFill>
            <a:srgbClr val="FF66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6600"/>
              </a:solidFill>
              <a:effectLst/>
              <a:latin typeface="Arial" pitchFamily="-111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15000" y="3810000"/>
            <a:ext cx="304799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those answers become inputs for the next level</a:t>
            </a:r>
          </a:p>
        </p:txBody>
      </p:sp>
    </p:spTree>
    <p:extLst>
      <p:ext uri="{BB962C8B-B14F-4D97-AF65-F5344CB8AC3E}">
        <p14:creationId xmlns:p14="http://schemas.microsoft.com/office/powerpoint/2010/main" val="3995659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4" name="Oval 12"/>
          <p:cNvSpPr>
            <a:spLocks noChangeArrowheads="1"/>
          </p:cNvSpPr>
          <p:nvPr/>
        </p:nvSpPr>
        <p:spPr bwMode="auto">
          <a:xfrm>
            <a:off x="3276600" y="43426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12"/>
          <p:cNvSpPr>
            <a:spLocks noChangeArrowheads="1"/>
          </p:cNvSpPr>
          <p:nvPr/>
        </p:nvSpPr>
        <p:spPr bwMode="auto">
          <a:xfrm>
            <a:off x="3886200" y="43426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4419600" y="43426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4114800" y="5180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429000" y="34282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4038600" y="34282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4953000" y="43426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4572000" y="34282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 bwMode="auto">
          <a:xfrm rot="16200000" flipH="1">
            <a:off x="3200400" y="3047208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5400000">
            <a:off x="3390900" y="3009108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6200000" flipH="1">
            <a:off x="3810000" y="3047207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5400000">
            <a:off x="4000500" y="3009107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6200000" flipH="1">
            <a:off x="4343400" y="3047208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5400000">
            <a:off x="4533900" y="3009108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4"/>
            <a:endCxn id="4" idx="0"/>
          </p:cNvCxnSpPr>
          <p:nvPr/>
        </p:nvCxnSpPr>
        <p:spPr bwMode="auto">
          <a:xfrm rot="5400000">
            <a:off x="3200400" y="39616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4"/>
            <a:endCxn id="5" idx="0"/>
          </p:cNvCxnSpPr>
          <p:nvPr/>
        </p:nvCxnSpPr>
        <p:spPr bwMode="auto">
          <a:xfrm rot="16200000" flipH="1">
            <a:off x="3505200" y="3809206"/>
            <a:ext cx="6096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8" idx="4"/>
            <a:endCxn id="6" idx="1"/>
          </p:cNvCxnSpPr>
          <p:nvPr/>
        </p:nvCxnSpPr>
        <p:spPr bwMode="auto">
          <a:xfrm rot="16200000" flipH="1">
            <a:off x="3695700" y="3618705"/>
            <a:ext cx="654237" cy="882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8" idx="4"/>
            <a:endCxn id="10" idx="0"/>
          </p:cNvCxnSpPr>
          <p:nvPr/>
        </p:nvCxnSpPr>
        <p:spPr bwMode="auto">
          <a:xfrm rot="16200000" flipH="1">
            <a:off x="4038600" y="3275806"/>
            <a:ext cx="609600" cy="152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9" idx="4"/>
            <a:endCxn id="4" idx="0"/>
          </p:cNvCxnSpPr>
          <p:nvPr/>
        </p:nvCxnSpPr>
        <p:spPr bwMode="auto">
          <a:xfrm rot="5400000">
            <a:off x="3505200" y="3656806"/>
            <a:ext cx="6096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9" idx="4"/>
            <a:endCxn id="5" idx="0"/>
          </p:cNvCxnSpPr>
          <p:nvPr/>
        </p:nvCxnSpPr>
        <p:spPr bwMode="auto">
          <a:xfrm rot="5400000">
            <a:off x="3810000" y="39616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5"/>
            <a:endCxn id="6" idx="0"/>
          </p:cNvCxnSpPr>
          <p:nvPr/>
        </p:nvCxnSpPr>
        <p:spPr bwMode="auto">
          <a:xfrm rot="16200000" flipH="1">
            <a:off x="4108263" y="3878868"/>
            <a:ext cx="654237" cy="2732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9" idx="5"/>
            <a:endCxn id="10" idx="0"/>
          </p:cNvCxnSpPr>
          <p:nvPr/>
        </p:nvCxnSpPr>
        <p:spPr bwMode="auto">
          <a:xfrm rot="16200000" flipH="1">
            <a:off x="4374963" y="3612168"/>
            <a:ext cx="654237" cy="806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11" idx="4"/>
            <a:endCxn id="4" idx="7"/>
          </p:cNvCxnSpPr>
          <p:nvPr/>
        </p:nvCxnSpPr>
        <p:spPr bwMode="auto">
          <a:xfrm rot="5400000">
            <a:off x="3803464" y="3466306"/>
            <a:ext cx="654237" cy="1187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1" idx="5"/>
            <a:endCxn id="5" idx="0"/>
          </p:cNvCxnSpPr>
          <p:nvPr/>
        </p:nvCxnSpPr>
        <p:spPr bwMode="auto">
          <a:xfrm rot="5400000">
            <a:off x="4108264" y="3618706"/>
            <a:ext cx="654237" cy="7935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4"/>
            <a:endCxn id="6" idx="0"/>
          </p:cNvCxnSpPr>
          <p:nvPr/>
        </p:nvCxnSpPr>
        <p:spPr bwMode="auto">
          <a:xfrm rot="5400000">
            <a:off x="4343400" y="39616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1" idx="4"/>
            <a:endCxn id="10" idx="7"/>
          </p:cNvCxnSpPr>
          <p:nvPr/>
        </p:nvCxnSpPr>
        <p:spPr bwMode="auto">
          <a:xfrm rot="16200000" flipH="1">
            <a:off x="4641663" y="3815742"/>
            <a:ext cx="654237" cy="4887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4" idx="5"/>
            <a:endCxn id="7" idx="1"/>
          </p:cNvCxnSpPr>
          <p:nvPr/>
        </p:nvCxnSpPr>
        <p:spPr bwMode="auto">
          <a:xfrm rot="16200000" flipH="1">
            <a:off x="3536763" y="4602769"/>
            <a:ext cx="622674" cy="622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5" idx="4"/>
            <a:endCxn id="7" idx="0"/>
          </p:cNvCxnSpPr>
          <p:nvPr/>
        </p:nvCxnSpPr>
        <p:spPr bwMode="auto">
          <a:xfrm rot="16200000" flipH="1">
            <a:off x="3886200" y="4799806"/>
            <a:ext cx="5334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6" idx="3"/>
            <a:endCxn id="7" idx="0"/>
          </p:cNvCxnSpPr>
          <p:nvPr/>
        </p:nvCxnSpPr>
        <p:spPr bwMode="auto">
          <a:xfrm rot="5400000">
            <a:off x="4076701" y="4793269"/>
            <a:ext cx="578037" cy="197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0" idx="4"/>
            <a:endCxn id="7" idx="7"/>
          </p:cNvCxnSpPr>
          <p:nvPr/>
        </p:nvCxnSpPr>
        <p:spPr bwMode="auto">
          <a:xfrm rot="5400000">
            <a:off x="4451164" y="4571206"/>
            <a:ext cx="578037" cy="7304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rot="5400000">
            <a:off x="4115594" y="5637212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581400" y="22098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inputs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124200" y="4953000"/>
            <a:ext cx="2209800" cy="609600"/>
          </a:xfrm>
          <a:prstGeom prst="rect">
            <a:avLst/>
          </a:prstGeom>
          <a:solidFill>
            <a:srgbClr val="FF66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6600"/>
              </a:solidFill>
              <a:effectLst/>
              <a:latin typeface="Arial" pitchFamily="-111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86400" y="4807803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finally get the answer after all levels compute</a:t>
            </a:r>
          </a:p>
        </p:txBody>
      </p:sp>
    </p:spTree>
    <p:extLst>
      <p:ext uri="{BB962C8B-B14F-4D97-AF65-F5344CB8AC3E}">
        <p14:creationId xmlns:p14="http://schemas.microsoft.com/office/powerpoint/2010/main" val="943284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1600" y="3048000"/>
            <a:ext cx="716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http://www.youtube.com/watch?v=Yq7d4ROvZ6I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spread</a:t>
            </a:r>
          </a:p>
        </p:txBody>
      </p:sp>
    </p:spTree>
    <p:extLst>
      <p:ext uri="{BB962C8B-B14F-4D97-AF65-F5344CB8AC3E}">
        <p14:creationId xmlns:p14="http://schemas.microsoft.com/office/powerpoint/2010/main" val="1189333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(assume 0 bias)</a:t>
            </a:r>
          </a:p>
        </p:txBody>
      </p:sp>
      <p:sp>
        <p:nvSpPr>
          <p:cNvPr id="5" name="Oval 5"/>
          <p:cNvSpPr>
            <a:spLocks noChangeAspect="1" noChangeArrowheads="1"/>
          </p:cNvSpPr>
          <p:nvPr/>
        </p:nvSpPr>
        <p:spPr bwMode="auto">
          <a:xfrm>
            <a:off x="2724050" y="1948436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12675" y="2286574"/>
            <a:ext cx="1143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7" name="Oval 10"/>
          <p:cNvSpPr>
            <a:spLocks noChangeAspect="1" noChangeArrowheads="1"/>
          </p:cNvSpPr>
          <p:nvPr/>
        </p:nvSpPr>
        <p:spPr bwMode="auto">
          <a:xfrm>
            <a:off x="5543450" y="2673924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11"/>
          <p:cNvSpPr>
            <a:spLocks noChangeAspect="1" noChangeArrowheads="1"/>
          </p:cNvSpPr>
          <p:nvPr/>
        </p:nvSpPr>
        <p:spPr bwMode="auto">
          <a:xfrm>
            <a:off x="2800250" y="3740724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612675" y="4069336"/>
            <a:ext cx="1143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535012" y="1969074"/>
            <a:ext cx="5985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0.5</a:t>
            </a:r>
            <a:r>
              <a:rPr lang="en-US" sz="2000" dirty="0"/>
              <a:t> </a:t>
            </a:r>
            <a:endParaRPr lang="en-US" sz="2000" baseline="-25000" dirty="0"/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1239738" y="2521524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>
            <a:off x="1239738" y="2673924"/>
            <a:ext cx="1524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>
            <a:off x="1239738" y="4350324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 flipV="1">
            <a:off x="1239738" y="2673924"/>
            <a:ext cx="13716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1219200" y="3512124"/>
            <a:ext cx="137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-0.5</a:t>
            </a:r>
            <a:endParaRPr lang="en-US" sz="1600" baseline="-25000" dirty="0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1521400" y="2721989"/>
            <a:ext cx="1371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-1</a:t>
            </a:r>
            <a:r>
              <a:rPr lang="en-US" sz="2000" dirty="0"/>
              <a:t> </a:t>
            </a: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1676400" y="4031579"/>
            <a:ext cx="137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0.5</a:t>
            </a:r>
            <a:endParaRPr lang="en-US" sz="1600" baseline="-25000" dirty="0"/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>
            <a:off x="3906738" y="2597724"/>
            <a:ext cx="1600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7"/>
          <p:cNvSpPr>
            <a:spLocks noChangeShapeType="1"/>
          </p:cNvSpPr>
          <p:nvPr/>
        </p:nvSpPr>
        <p:spPr bwMode="auto">
          <a:xfrm flipV="1">
            <a:off x="3982938" y="3512124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8"/>
          <p:cNvSpPr>
            <a:spLocks noChangeShapeType="1"/>
          </p:cNvSpPr>
          <p:nvPr/>
        </p:nvSpPr>
        <p:spPr bwMode="auto">
          <a:xfrm>
            <a:off x="6726138" y="3283524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 Box 29"/>
          <p:cNvSpPr txBox="1">
            <a:spLocks noChangeArrowheads="1"/>
          </p:cNvSpPr>
          <p:nvPr/>
        </p:nvSpPr>
        <p:spPr bwMode="auto">
          <a:xfrm>
            <a:off x="4592538" y="2597724"/>
            <a:ext cx="1371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0.5</a:t>
            </a:r>
            <a:endParaRPr lang="en-US" sz="1400" baseline="-25000" dirty="0"/>
          </a:p>
        </p:txBody>
      </p:sp>
      <p:sp>
        <p:nvSpPr>
          <p:cNvPr id="25" name="Text Box 30"/>
          <p:cNvSpPr txBox="1">
            <a:spLocks noChangeArrowheads="1"/>
          </p:cNvSpPr>
          <p:nvPr/>
        </p:nvSpPr>
        <p:spPr bwMode="auto">
          <a:xfrm>
            <a:off x="4592538" y="3893124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1</a:t>
            </a:r>
            <a:endParaRPr lang="en-US" sz="1400" baseline="-25000"/>
          </a:p>
        </p:txBody>
      </p:sp>
      <p:grpSp>
        <p:nvGrpSpPr>
          <p:cNvPr id="33" name="Group 32"/>
          <p:cNvGrpSpPr/>
          <p:nvPr/>
        </p:nvGrpSpPr>
        <p:grpSpPr>
          <a:xfrm>
            <a:off x="3048000" y="2286000"/>
            <a:ext cx="498276" cy="438471"/>
            <a:chOff x="2951262" y="2307211"/>
            <a:chExt cx="498276" cy="438471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791200" y="2990529"/>
            <a:ext cx="498276" cy="438471"/>
            <a:chOff x="2951262" y="2307211"/>
            <a:chExt cx="498276" cy="438471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056706" y="4054888"/>
            <a:ext cx="498276" cy="438471"/>
            <a:chOff x="2951262" y="2307211"/>
            <a:chExt cx="498276" cy="438471"/>
          </a:xfrm>
        </p:grpSpPr>
        <p:cxnSp>
          <p:nvCxnSpPr>
            <p:cNvPr id="40" name="Straight Connector 39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4021038" y="2006337"/>
            <a:ext cx="1143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</a:rPr>
              <a:t>0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4021038" y="4369329"/>
            <a:ext cx="1143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6726138" y="2532513"/>
            <a:ext cx="1143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338243"/>
              </p:ext>
            </p:extLst>
          </p:nvPr>
        </p:nvGraphicFramePr>
        <p:xfrm>
          <a:off x="1422400" y="5257800"/>
          <a:ext cx="23368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700" imgH="495300" progId="Equation.3">
                  <p:embed/>
                </p:oleObj>
              </mc:Choice>
              <mc:Fallback>
                <p:oleObj name="Equation" r:id="rId2" imgW="15367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22400" y="5257800"/>
                        <a:ext cx="2336800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774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Assignment 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</a:t>
            </a:r>
          </a:p>
        </p:txBody>
      </p:sp>
      <p:sp>
        <p:nvSpPr>
          <p:cNvPr id="5" name="Oval 5"/>
          <p:cNvSpPr>
            <a:spLocks noChangeAspect="1" noChangeArrowheads="1"/>
          </p:cNvSpPr>
          <p:nvPr/>
        </p:nvSpPr>
        <p:spPr bwMode="auto">
          <a:xfrm>
            <a:off x="2724050" y="1948436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12675" y="2286574"/>
            <a:ext cx="1143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</a:rPr>
              <a:t>-1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7" name="Oval 10"/>
          <p:cNvSpPr>
            <a:spLocks noChangeAspect="1" noChangeArrowheads="1"/>
          </p:cNvSpPr>
          <p:nvPr/>
        </p:nvSpPr>
        <p:spPr bwMode="auto">
          <a:xfrm>
            <a:off x="5543450" y="2673924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11"/>
          <p:cNvSpPr>
            <a:spLocks noChangeAspect="1" noChangeArrowheads="1"/>
          </p:cNvSpPr>
          <p:nvPr/>
        </p:nvSpPr>
        <p:spPr bwMode="auto">
          <a:xfrm>
            <a:off x="2800250" y="3740724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612675" y="4069336"/>
            <a:ext cx="1143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607244" y="2018483"/>
            <a:ext cx="735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0.05</a:t>
            </a:r>
            <a:r>
              <a:rPr lang="en-US" sz="2000" dirty="0"/>
              <a:t> </a:t>
            </a:r>
            <a:endParaRPr lang="en-US" sz="2000" baseline="-25000" dirty="0"/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1239738" y="2521524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>
            <a:off x="1239738" y="2673924"/>
            <a:ext cx="1524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>
            <a:off x="1239738" y="4350324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 flipV="1">
            <a:off x="1239738" y="2673924"/>
            <a:ext cx="13716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1513886" y="2700797"/>
            <a:ext cx="7721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0.03</a:t>
            </a:r>
            <a:endParaRPr lang="en-US" sz="1600" baseline="-25000" dirty="0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1074731" y="3397726"/>
            <a:ext cx="1371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-0.02</a:t>
            </a:r>
            <a:r>
              <a:rPr lang="en-US" sz="2000" dirty="0"/>
              <a:t> </a:t>
            </a: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1600200" y="3962400"/>
            <a:ext cx="137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0.01</a:t>
            </a:r>
            <a:endParaRPr lang="en-US" sz="1600" baseline="-25000" dirty="0"/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>
            <a:off x="3906738" y="2597724"/>
            <a:ext cx="1600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7"/>
          <p:cNvSpPr>
            <a:spLocks noChangeShapeType="1"/>
          </p:cNvSpPr>
          <p:nvPr/>
        </p:nvSpPr>
        <p:spPr bwMode="auto">
          <a:xfrm flipV="1">
            <a:off x="3982938" y="3512124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8"/>
          <p:cNvSpPr>
            <a:spLocks noChangeShapeType="1"/>
          </p:cNvSpPr>
          <p:nvPr/>
        </p:nvSpPr>
        <p:spPr bwMode="auto">
          <a:xfrm>
            <a:off x="6726138" y="3283524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 Box 29"/>
          <p:cNvSpPr txBox="1">
            <a:spLocks noChangeArrowheads="1"/>
          </p:cNvSpPr>
          <p:nvPr/>
        </p:nvSpPr>
        <p:spPr bwMode="auto">
          <a:xfrm>
            <a:off x="4592538" y="2597724"/>
            <a:ext cx="1371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0.5</a:t>
            </a:r>
            <a:endParaRPr lang="en-US" sz="1400" baseline="-25000" dirty="0"/>
          </a:p>
        </p:txBody>
      </p:sp>
      <p:sp>
        <p:nvSpPr>
          <p:cNvPr id="25" name="Text Box 30"/>
          <p:cNvSpPr txBox="1">
            <a:spLocks noChangeArrowheads="1"/>
          </p:cNvSpPr>
          <p:nvPr/>
        </p:nvSpPr>
        <p:spPr bwMode="auto">
          <a:xfrm>
            <a:off x="4592538" y="3893124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1</a:t>
            </a:r>
            <a:endParaRPr lang="en-US" sz="1400" baseline="-25000"/>
          </a:p>
        </p:txBody>
      </p:sp>
      <p:cxnSp>
        <p:nvCxnSpPr>
          <p:cNvPr id="46" name="Curved Connector 45"/>
          <p:cNvCxnSpPr/>
          <p:nvPr/>
        </p:nvCxnSpPr>
        <p:spPr>
          <a:xfrm flipV="1">
            <a:off x="3020144" y="2286000"/>
            <a:ext cx="561256" cy="439771"/>
          </a:xfrm>
          <a:prstGeom prst="curvedConnector3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flipV="1">
            <a:off x="3020144" y="4054238"/>
            <a:ext cx="561256" cy="439771"/>
          </a:xfrm>
          <a:prstGeom prst="curvedConnector3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flipV="1">
            <a:off x="5791200" y="2974870"/>
            <a:ext cx="561256" cy="439771"/>
          </a:xfrm>
          <a:prstGeom prst="curvedConnector3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2342257" y="1486771"/>
            <a:ext cx="2819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</a:rPr>
              <a:t>-0.05-0.02= -0.07 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2133600" y="4848069"/>
            <a:ext cx="2819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</a:rPr>
              <a:t>-0.03+0.01=-0.02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3" name="Text Box 8"/>
          <p:cNvSpPr txBox="1">
            <a:spLocks noChangeArrowheads="1"/>
          </p:cNvSpPr>
          <p:nvPr/>
        </p:nvSpPr>
        <p:spPr bwMode="auto">
          <a:xfrm>
            <a:off x="3982938" y="1995294"/>
            <a:ext cx="2819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</a:rPr>
              <a:t>0.483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4" name="Text Box 8"/>
          <p:cNvSpPr txBox="1">
            <a:spLocks noChangeArrowheads="1"/>
          </p:cNvSpPr>
          <p:nvPr/>
        </p:nvSpPr>
        <p:spPr bwMode="auto">
          <a:xfrm>
            <a:off x="3942668" y="4197924"/>
            <a:ext cx="10103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</a:rPr>
              <a:t>0.495</a:t>
            </a:r>
          </a:p>
        </p:txBody>
      </p:sp>
      <p:sp>
        <p:nvSpPr>
          <p:cNvPr id="55" name="Text Box 8"/>
          <p:cNvSpPr txBox="1">
            <a:spLocks noChangeArrowheads="1"/>
          </p:cNvSpPr>
          <p:nvPr/>
        </p:nvSpPr>
        <p:spPr bwMode="auto">
          <a:xfrm>
            <a:off x="5257800" y="2112870"/>
            <a:ext cx="35989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</a:rPr>
              <a:t>0.483*0.5+0.495=0.7365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6" name="Text Box 8"/>
          <p:cNvSpPr txBox="1">
            <a:spLocks noChangeArrowheads="1"/>
          </p:cNvSpPr>
          <p:nvPr/>
        </p:nvSpPr>
        <p:spPr bwMode="auto">
          <a:xfrm>
            <a:off x="6726138" y="3397726"/>
            <a:ext cx="11045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</a:rPr>
              <a:t>0.676</a:t>
            </a:r>
          </a:p>
        </p:txBody>
      </p:sp>
    </p:spTree>
    <p:extLst>
      <p:ext uri="{BB962C8B-B14F-4D97-AF65-F5344CB8AC3E}">
        <p14:creationId xmlns:p14="http://schemas.microsoft.com/office/powerpoint/2010/main" val="424548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3" grpId="0"/>
      <p:bldP spid="54" grpId="0"/>
      <p:bldP spid="55" grpId="0"/>
      <p:bldP spid="5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Different kinds/characteristics of networks</a:t>
            </a:r>
          </a:p>
        </p:txBody>
      </p:sp>
      <p:sp>
        <p:nvSpPr>
          <p:cNvPr id="4" name="Oval 12"/>
          <p:cNvSpPr>
            <a:spLocks noChangeArrowheads="1"/>
          </p:cNvSpPr>
          <p:nvPr/>
        </p:nvSpPr>
        <p:spPr bwMode="auto">
          <a:xfrm>
            <a:off x="304800" y="4418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12"/>
          <p:cNvSpPr>
            <a:spLocks noChangeArrowheads="1"/>
          </p:cNvSpPr>
          <p:nvPr/>
        </p:nvSpPr>
        <p:spPr bwMode="auto">
          <a:xfrm>
            <a:off x="914400" y="4418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1524000" y="4418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914400" y="52570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3962400" y="4418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4572000" y="4418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5105400" y="4418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800600" y="52570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114800" y="35044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4724400" y="35044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5638800" y="4418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5257800" y="35044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" name="Straight Arrow Connector 26"/>
          <p:cNvCxnSpPr>
            <a:stCxn id="4" idx="5"/>
            <a:endCxn id="7" idx="1"/>
          </p:cNvCxnSpPr>
          <p:nvPr/>
        </p:nvCxnSpPr>
        <p:spPr bwMode="auto">
          <a:xfrm rot="16200000" flipH="1">
            <a:off x="450663" y="4793269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5" idx="4"/>
            <a:endCxn id="7" idx="0"/>
          </p:cNvCxnSpPr>
          <p:nvPr/>
        </p:nvCxnSpPr>
        <p:spPr bwMode="auto">
          <a:xfrm rot="5400000">
            <a:off x="800100" y="4990306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6" idx="3"/>
            <a:endCxn id="7" idx="7"/>
          </p:cNvCxnSpPr>
          <p:nvPr/>
        </p:nvCxnSpPr>
        <p:spPr bwMode="auto">
          <a:xfrm rot="5400000">
            <a:off x="1060263" y="4793269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endCxn id="4" idx="0"/>
          </p:cNvCxnSpPr>
          <p:nvPr/>
        </p:nvCxnSpPr>
        <p:spPr bwMode="auto">
          <a:xfrm rot="16200000" flipH="1">
            <a:off x="76200" y="40378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endCxn id="4" idx="0"/>
          </p:cNvCxnSpPr>
          <p:nvPr/>
        </p:nvCxnSpPr>
        <p:spPr bwMode="auto">
          <a:xfrm rot="5400000">
            <a:off x="266700" y="3999706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rot="16200000" flipH="1">
            <a:off x="685800" y="4037805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rot="5400000">
            <a:off x="876300" y="3999705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rot="16200000" flipH="1">
            <a:off x="1295400" y="40378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rot="5400000">
            <a:off x="1485900" y="3999706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rot="16200000" flipH="1">
            <a:off x="3886200" y="3123408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rot="5400000">
            <a:off x="4076700" y="3085308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rot="16200000" flipH="1">
            <a:off x="4495800" y="3123407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rot="5400000">
            <a:off x="4686300" y="3085307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16200000" flipH="1">
            <a:off x="5029200" y="3123408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rot="5400000">
            <a:off x="5219700" y="3085308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13" idx="4"/>
            <a:endCxn id="9" idx="0"/>
          </p:cNvCxnSpPr>
          <p:nvPr/>
        </p:nvCxnSpPr>
        <p:spPr bwMode="auto">
          <a:xfrm rot="5400000">
            <a:off x="3886200" y="40378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>
            <a:stCxn id="13" idx="4"/>
            <a:endCxn id="10" idx="0"/>
          </p:cNvCxnSpPr>
          <p:nvPr/>
        </p:nvCxnSpPr>
        <p:spPr bwMode="auto">
          <a:xfrm rot="16200000" flipH="1">
            <a:off x="4191000" y="3885406"/>
            <a:ext cx="6096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13" idx="4"/>
            <a:endCxn id="11" idx="1"/>
          </p:cNvCxnSpPr>
          <p:nvPr/>
        </p:nvCxnSpPr>
        <p:spPr bwMode="auto">
          <a:xfrm rot="16200000" flipH="1">
            <a:off x="4381500" y="3694905"/>
            <a:ext cx="654237" cy="882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13" idx="4"/>
            <a:endCxn id="15" idx="0"/>
          </p:cNvCxnSpPr>
          <p:nvPr/>
        </p:nvCxnSpPr>
        <p:spPr bwMode="auto">
          <a:xfrm rot="16200000" flipH="1">
            <a:off x="4724400" y="3352006"/>
            <a:ext cx="609600" cy="152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14" idx="4"/>
            <a:endCxn id="9" idx="0"/>
          </p:cNvCxnSpPr>
          <p:nvPr/>
        </p:nvCxnSpPr>
        <p:spPr bwMode="auto">
          <a:xfrm rot="5400000">
            <a:off x="4191000" y="3733006"/>
            <a:ext cx="6096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14" idx="4"/>
            <a:endCxn id="10" idx="0"/>
          </p:cNvCxnSpPr>
          <p:nvPr/>
        </p:nvCxnSpPr>
        <p:spPr bwMode="auto">
          <a:xfrm rot="5400000">
            <a:off x="4495800" y="40378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14" idx="5"/>
            <a:endCxn id="11" idx="0"/>
          </p:cNvCxnSpPr>
          <p:nvPr/>
        </p:nvCxnSpPr>
        <p:spPr bwMode="auto">
          <a:xfrm rot="16200000" flipH="1">
            <a:off x="4794063" y="3955068"/>
            <a:ext cx="654237" cy="2732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14" idx="5"/>
            <a:endCxn id="15" idx="0"/>
          </p:cNvCxnSpPr>
          <p:nvPr/>
        </p:nvCxnSpPr>
        <p:spPr bwMode="auto">
          <a:xfrm rot="16200000" flipH="1">
            <a:off x="5060763" y="3688368"/>
            <a:ext cx="654237" cy="806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17" idx="4"/>
            <a:endCxn id="9" idx="7"/>
          </p:cNvCxnSpPr>
          <p:nvPr/>
        </p:nvCxnSpPr>
        <p:spPr bwMode="auto">
          <a:xfrm rot="5400000">
            <a:off x="4489264" y="3542506"/>
            <a:ext cx="654237" cy="1187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17" idx="5"/>
            <a:endCxn id="10" idx="0"/>
          </p:cNvCxnSpPr>
          <p:nvPr/>
        </p:nvCxnSpPr>
        <p:spPr bwMode="auto">
          <a:xfrm rot="5400000">
            <a:off x="4794064" y="3694906"/>
            <a:ext cx="654237" cy="7935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stCxn id="17" idx="4"/>
            <a:endCxn id="11" idx="0"/>
          </p:cNvCxnSpPr>
          <p:nvPr/>
        </p:nvCxnSpPr>
        <p:spPr bwMode="auto">
          <a:xfrm rot="5400000">
            <a:off x="5029200" y="40378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17" idx="4"/>
            <a:endCxn id="15" idx="7"/>
          </p:cNvCxnSpPr>
          <p:nvPr/>
        </p:nvCxnSpPr>
        <p:spPr bwMode="auto">
          <a:xfrm rot="16200000" flipH="1">
            <a:off x="5327463" y="3891942"/>
            <a:ext cx="654237" cy="4887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9" idx="5"/>
            <a:endCxn id="12" idx="1"/>
          </p:cNvCxnSpPr>
          <p:nvPr/>
        </p:nvCxnSpPr>
        <p:spPr bwMode="auto">
          <a:xfrm rot="16200000" flipH="1">
            <a:off x="4222563" y="4678969"/>
            <a:ext cx="622674" cy="622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10" idx="4"/>
            <a:endCxn id="12" idx="0"/>
          </p:cNvCxnSpPr>
          <p:nvPr/>
        </p:nvCxnSpPr>
        <p:spPr bwMode="auto">
          <a:xfrm rot="16200000" flipH="1">
            <a:off x="4572000" y="4876006"/>
            <a:ext cx="5334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11" idx="3"/>
            <a:endCxn id="12" idx="0"/>
          </p:cNvCxnSpPr>
          <p:nvPr/>
        </p:nvCxnSpPr>
        <p:spPr bwMode="auto">
          <a:xfrm rot="5400000">
            <a:off x="4762501" y="4869469"/>
            <a:ext cx="578037" cy="197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>
            <a:stCxn id="15" idx="4"/>
            <a:endCxn id="12" idx="7"/>
          </p:cNvCxnSpPr>
          <p:nvPr/>
        </p:nvCxnSpPr>
        <p:spPr bwMode="auto">
          <a:xfrm rot="5400000">
            <a:off x="5136964" y="4647406"/>
            <a:ext cx="578037" cy="7304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" name="Straight Arrow Connector 83"/>
          <p:cNvCxnSpPr>
            <a:stCxn id="7" idx="4"/>
          </p:cNvCxnSpPr>
          <p:nvPr/>
        </p:nvCxnSpPr>
        <p:spPr bwMode="auto">
          <a:xfrm rot="5400000">
            <a:off x="914400" y="5714206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Straight Arrow Connector 84"/>
          <p:cNvCxnSpPr/>
          <p:nvPr/>
        </p:nvCxnSpPr>
        <p:spPr bwMode="auto">
          <a:xfrm rot="5400000">
            <a:off x="4801394" y="5713412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6" name="Oval 12"/>
          <p:cNvSpPr>
            <a:spLocks noChangeArrowheads="1"/>
          </p:cNvSpPr>
          <p:nvPr/>
        </p:nvSpPr>
        <p:spPr bwMode="auto">
          <a:xfrm>
            <a:off x="6248400" y="4418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Oval 12"/>
          <p:cNvSpPr>
            <a:spLocks noChangeArrowheads="1"/>
          </p:cNvSpPr>
          <p:nvPr/>
        </p:nvSpPr>
        <p:spPr bwMode="auto">
          <a:xfrm>
            <a:off x="6858000" y="4418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Oval 12"/>
          <p:cNvSpPr>
            <a:spLocks noChangeArrowheads="1"/>
          </p:cNvSpPr>
          <p:nvPr/>
        </p:nvSpPr>
        <p:spPr bwMode="auto">
          <a:xfrm>
            <a:off x="7391400" y="4418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Oval 12"/>
          <p:cNvSpPr>
            <a:spLocks noChangeArrowheads="1"/>
          </p:cNvSpPr>
          <p:nvPr/>
        </p:nvSpPr>
        <p:spPr bwMode="auto">
          <a:xfrm>
            <a:off x="7086600" y="52570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Oval 89"/>
          <p:cNvSpPr>
            <a:spLocks noChangeArrowheads="1"/>
          </p:cNvSpPr>
          <p:nvPr/>
        </p:nvSpPr>
        <p:spPr bwMode="auto">
          <a:xfrm>
            <a:off x="6400800" y="35044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Oval 12"/>
          <p:cNvSpPr>
            <a:spLocks noChangeArrowheads="1"/>
          </p:cNvSpPr>
          <p:nvPr/>
        </p:nvSpPr>
        <p:spPr bwMode="auto">
          <a:xfrm>
            <a:off x="7010400" y="35044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Oval 12"/>
          <p:cNvSpPr>
            <a:spLocks noChangeArrowheads="1"/>
          </p:cNvSpPr>
          <p:nvPr/>
        </p:nvSpPr>
        <p:spPr bwMode="auto">
          <a:xfrm>
            <a:off x="7924800" y="4418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Oval 12"/>
          <p:cNvSpPr>
            <a:spLocks noChangeArrowheads="1"/>
          </p:cNvSpPr>
          <p:nvPr/>
        </p:nvSpPr>
        <p:spPr bwMode="auto">
          <a:xfrm>
            <a:off x="7543800" y="35044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4" name="Straight Arrow Connector 93"/>
          <p:cNvCxnSpPr/>
          <p:nvPr/>
        </p:nvCxnSpPr>
        <p:spPr bwMode="auto">
          <a:xfrm rot="16200000" flipH="1">
            <a:off x="6172200" y="3123408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94"/>
          <p:cNvCxnSpPr/>
          <p:nvPr/>
        </p:nvCxnSpPr>
        <p:spPr bwMode="auto">
          <a:xfrm rot="5400000">
            <a:off x="6362700" y="3085308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Straight Arrow Connector 95"/>
          <p:cNvCxnSpPr/>
          <p:nvPr/>
        </p:nvCxnSpPr>
        <p:spPr bwMode="auto">
          <a:xfrm rot="16200000" flipH="1">
            <a:off x="6781800" y="3123407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Straight Arrow Connector 96"/>
          <p:cNvCxnSpPr/>
          <p:nvPr/>
        </p:nvCxnSpPr>
        <p:spPr bwMode="auto">
          <a:xfrm rot="5400000">
            <a:off x="6972300" y="3085307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Straight Arrow Connector 97"/>
          <p:cNvCxnSpPr/>
          <p:nvPr/>
        </p:nvCxnSpPr>
        <p:spPr bwMode="auto">
          <a:xfrm rot="16200000" flipH="1">
            <a:off x="7315200" y="3123408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9" name="Straight Arrow Connector 98"/>
          <p:cNvCxnSpPr/>
          <p:nvPr/>
        </p:nvCxnSpPr>
        <p:spPr bwMode="auto">
          <a:xfrm rot="5400000">
            <a:off x="7505700" y="3085308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0" name="Straight Arrow Connector 99"/>
          <p:cNvCxnSpPr>
            <a:stCxn id="90" idx="4"/>
            <a:endCxn id="86" idx="0"/>
          </p:cNvCxnSpPr>
          <p:nvPr/>
        </p:nvCxnSpPr>
        <p:spPr bwMode="auto">
          <a:xfrm rot="5400000">
            <a:off x="6172200" y="40378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1" name="Straight Arrow Connector 100"/>
          <p:cNvCxnSpPr>
            <a:stCxn id="90" idx="4"/>
            <a:endCxn id="87" idx="0"/>
          </p:cNvCxnSpPr>
          <p:nvPr/>
        </p:nvCxnSpPr>
        <p:spPr bwMode="auto">
          <a:xfrm rot="16200000" flipH="1">
            <a:off x="6477000" y="3885406"/>
            <a:ext cx="6096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" name="Straight Arrow Connector 101"/>
          <p:cNvCxnSpPr>
            <a:stCxn id="90" idx="4"/>
            <a:endCxn id="88" idx="1"/>
          </p:cNvCxnSpPr>
          <p:nvPr/>
        </p:nvCxnSpPr>
        <p:spPr bwMode="auto">
          <a:xfrm rot="16200000" flipH="1">
            <a:off x="6667500" y="3694905"/>
            <a:ext cx="654237" cy="882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" name="Straight Arrow Connector 102"/>
          <p:cNvCxnSpPr>
            <a:stCxn id="90" idx="4"/>
            <a:endCxn id="92" idx="0"/>
          </p:cNvCxnSpPr>
          <p:nvPr/>
        </p:nvCxnSpPr>
        <p:spPr bwMode="auto">
          <a:xfrm rot="16200000" flipH="1">
            <a:off x="7010400" y="3352006"/>
            <a:ext cx="609600" cy="152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Straight Arrow Connector 103"/>
          <p:cNvCxnSpPr>
            <a:stCxn id="91" idx="4"/>
            <a:endCxn id="86" idx="0"/>
          </p:cNvCxnSpPr>
          <p:nvPr/>
        </p:nvCxnSpPr>
        <p:spPr bwMode="auto">
          <a:xfrm rot="5400000">
            <a:off x="6477000" y="3733006"/>
            <a:ext cx="6096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5" name="Straight Arrow Connector 104"/>
          <p:cNvCxnSpPr>
            <a:stCxn id="91" idx="4"/>
            <a:endCxn id="87" idx="0"/>
          </p:cNvCxnSpPr>
          <p:nvPr/>
        </p:nvCxnSpPr>
        <p:spPr bwMode="auto">
          <a:xfrm rot="5400000">
            <a:off x="6781800" y="40378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6" name="Straight Arrow Connector 105"/>
          <p:cNvCxnSpPr>
            <a:stCxn id="91" idx="5"/>
            <a:endCxn id="88" idx="0"/>
          </p:cNvCxnSpPr>
          <p:nvPr/>
        </p:nvCxnSpPr>
        <p:spPr bwMode="auto">
          <a:xfrm rot="16200000" flipH="1">
            <a:off x="7080063" y="3955068"/>
            <a:ext cx="654237" cy="2732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7" name="Straight Arrow Connector 106"/>
          <p:cNvCxnSpPr>
            <a:stCxn id="91" idx="5"/>
            <a:endCxn id="92" idx="0"/>
          </p:cNvCxnSpPr>
          <p:nvPr/>
        </p:nvCxnSpPr>
        <p:spPr bwMode="auto">
          <a:xfrm rot="16200000" flipH="1">
            <a:off x="7346763" y="3688368"/>
            <a:ext cx="654237" cy="806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8" name="Straight Arrow Connector 107"/>
          <p:cNvCxnSpPr>
            <a:stCxn id="93" idx="4"/>
            <a:endCxn id="86" idx="7"/>
          </p:cNvCxnSpPr>
          <p:nvPr/>
        </p:nvCxnSpPr>
        <p:spPr bwMode="auto">
          <a:xfrm rot="5400000">
            <a:off x="6775264" y="3542506"/>
            <a:ext cx="654237" cy="1187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9" name="Straight Arrow Connector 108"/>
          <p:cNvCxnSpPr>
            <a:stCxn id="93" idx="5"/>
            <a:endCxn id="87" idx="0"/>
          </p:cNvCxnSpPr>
          <p:nvPr/>
        </p:nvCxnSpPr>
        <p:spPr bwMode="auto">
          <a:xfrm rot="5400000">
            <a:off x="7080064" y="3694906"/>
            <a:ext cx="654237" cy="7935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0" name="Straight Arrow Connector 109"/>
          <p:cNvCxnSpPr>
            <a:stCxn id="93" idx="4"/>
            <a:endCxn id="88" idx="0"/>
          </p:cNvCxnSpPr>
          <p:nvPr/>
        </p:nvCxnSpPr>
        <p:spPr bwMode="auto">
          <a:xfrm rot="5400000">
            <a:off x="7315200" y="40378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1" name="Straight Arrow Connector 110"/>
          <p:cNvCxnSpPr>
            <a:stCxn id="93" idx="4"/>
            <a:endCxn id="92" idx="7"/>
          </p:cNvCxnSpPr>
          <p:nvPr/>
        </p:nvCxnSpPr>
        <p:spPr bwMode="auto">
          <a:xfrm rot="16200000" flipH="1">
            <a:off x="7613463" y="3891942"/>
            <a:ext cx="654237" cy="4887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2" name="Straight Arrow Connector 111"/>
          <p:cNvCxnSpPr>
            <a:stCxn id="86" idx="5"/>
            <a:endCxn id="89" idx="1"/>
          </p:cNvCxnSpPr>
          <p:nvPr/>
        </p:nvCxnSpPr>
        <p:spPr bwMode="auto">
          <a:xfrm rot="16200000" flipH="1">
            <a:off x="6508563" y="4678969"/>
            <a:ext cx="622674" cy="622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Straight Arrow Connector 112"/>
          <p:cNvCxnSpPr>
            <a:stCxn id="87" idx="4"/>
            <a:endCxn id="89" idx="0"/>
          </p:cNvCxnSpPr>
          <p:nvPr/>
        </p:nvCxnSpPr>
        <p:spPr bwMode="auto">
          <a:xfrm rot="16200000" flipH="1">
            <a:off x="6858000" y="4876006"/>
            <a:ext cx="5334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4" name="Straight Arrow Connector 113"/>
          <p:cNvCxnSpPr>
            <a:stCxn id="88" idx="3"/>
            <a:endCxn id="89" idx="0"/>
          </p:cNvCxnSpPr>
          <p:nvPr/>
        </p:nvCxnSpPr>
        <p:spPr bwMode="auto">
          <a:xfrm rot="5400000">
            <a:off x="7048501" y="4869469"/>
            <a:ext cx="578037" cy="197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5" name="Straight Arrow Connector 114"/>
          <p:cNvCxnSpPr>
            <a:stCxn id="92" idx="4"/>
            <a:endCxn id="89" idx="7"/>
          </p:cNvCxnSpPr>
          <p:nvPr/>
        </p:nvCxnSpPr>
        <p:spPr bwMode="auto">
          <a:xfrm rot="5400000">
            <a:off x="7422964" y="4647406"/>
            <a:ext cx="578037" cy="7304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Straight Arrow Connector 115"/>
          <p:cNvCxnSpPr/>
          <p:nvPr/>
        </p:nvCxnSpPr>
        <p:spPr bwMode="auto">
          <a:xfrm rot="5400000">
            <a:off x="7087394" y="5713412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8" name="Freeform 117"/>
          <p:cNvSpPr/>
          <p:nvPr/>
        </p:nvSpPr>
        <p:spPr bwMode="auto">
          <a:xfrm>
            <a:off x="7213600" y="2856089"/>
            <a:ext cx="1639711" cy="3349978"/>
          </a:xfrm>
          <a:custGeom>
            <a:avLst/>
            <a:gdLst>
              <a:gd name="connsiteX0" fmla="*/ 0 w 1639711"/>
              <a:gd name="connsiteY0" fmla="*/ 2723444 h 3349978"/>
              <a:gd name="connsiteX1" fmla="*/ 1185333 w 1639711"/>
              <a:gd name="connsiteY1" fmla="*/ 2960511 h 3349978"/>
              <a:gd name="connsiteX2" fmla="*/ 1540933 w 1639711"/>
              <a:gd name="connsiteY2" fmla="*/ 386644 h 3349978"/>
              <a:gd name="connsiteX3" fmla="*/ 592667 w 1639711"/>
              <a:gd name="connsiteY3" fmla="*/ 640644 h 3349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9711" h="3349978">
                <a:moveTo>
                  <a:pt x="0" y="2723444"/>
                </a:moveTo>
                <a:cubicBezTo>
                  <a:pt x="464255" y="3036711"/>
                  <a:pt x="928511" y="3349978"/>
                  <a:pt x="1185333" y="2960511"/>
                </a:cubicBezTo>
                <a:cubicBezTo>
                  <a:pt x="1442155" y="2571044"/>
                  <a:pt x="1639711" y="773288"/>
                  <a:pt x="1540933" y="386644"/>
                </a:cubicBezTo>
                <a:cubicBezTo>
                  <a:pt x="1442155" y="0"/>
                  <a:pt x="1017411" y="320322"/>
                  <a:pt x="592667" y="64064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33400" y="311973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inputs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267200" y="22860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inputs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553200" y="22860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inputs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286000" y="61722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are these different?</a:t>
            </a:r>
          </a:p>
        </p:txBody>
      </p:sp>
      <p:sp>
        <p:nvSpPr>
          <p:cNvPr id="117" name="Oval 12"/>
          <p:cNvSpPr>
            <a:spLocks noChangeArrowheads="1"/>
          </p:cNvSpPr>
          <p:nvPr/>
        </p:nvSpPr>
        <p:spPr bwMode="auto">
          <a:xfrm>
            <a:off x="2133600" y="434340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Oval 12"/>
          <p:cNvSpPr>
            <a:spLocks noChangeArrowheads="1"/>
          </p:cNvSpPr>
          <p:nvPr/>
        </p:nvSpPr>
        <p:spPr bwMode="auto">
          <a:xfrm>
            <a:off x="2743200" y="434340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Oval 12"/>
          <p:cNvSpPr>
            <a:spLocks noChangeArrowheads="1"/>
          </p:cNvSpPr>
          <p:nvPr/>
        </p:nvSpPr>
        <p:spPr bwMode="auto">
          <a:xfrm>
            <a:off x="3352800" y="434340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Oval 12"/>
          <p:cNvSpPr>
            <a:spLocks noChangeArrowheads="1"/>
          </p:cNvSpPr>
          <p:nvPr/>
        </p:nvSpPr>
        <p:spPr bwMode="auto">
          <a:xfrm>
            <a:off x="2371455" y="518160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26" name="Straight Arrow Connector 125"/>
          <p:cNvCxnSpPr>
            <a:stCxn id="117" idx="4"/>
            <a:endCxn id="125" idx="1"/>
          </p:cNvCxnSpPr>
          <p:nvPr/>
        </p:nvCxnSpPr>
        <p:spPr bwMode="auto">
          <a:xfrm>
            <a:off x="2286000" y="4648201"/>
            <a:ext cx="130092" cy="578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7" name="Straight Arrow Connector 126"/>
          <p:cNvCxnSpPr>
            <a:stCxn id="123" idx="4"/>
            <a:endCxn id="125" idx="0"/>
          </p:cNvCxnSpPr>
          <p:nvPr/>
        </p:nvCxnSpPr>
        <p:spPr bwMode="auto">
          <a:xfrm flipH="1">
            <a:off x="2523855" y="4648201"/>
            <a:ext cx="371745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8" name="Straight Arrow Connector 127"/>
          <p:cNvCxnSpPr>
            <a:stCxn id="124" idx="3"/>
            <a:endCxn id="125" idx="7"/>
          </p:cNvCxnSpPr>
          <p:nvPr/>
        </p:nvCxnSpPr>
        <p:spPr bwMode="auto">
          <a:xfrm flipH="1">
            <a:off x="2631618" y="4603564"/>
            <a:ext cx="765819" cy="622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9" name="Straight Arrow Connector 128"/>
          <p:cNvCxnSpPr>
            <a:endCxn id="117" idx="0"/>
          </p:cNvCxnSpPr>
          <p:nvPr/>
        </p:nvCxnSpPr>
        <p:spPr bwMode="auto">
          <a:xfrm rot="16200000" flipH="1">
            <a:off x="1905000" y="3962401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0" name="Straight Arrow Connector 129"/>
          <p:cNvCxnSpPr>
            <a:endCxn id="117" idx="0"/>
          </p:cNvCxnSpPr>
          <p:nvPr/>
        </p:nvCxnSpPr>
        <p:spPr bwMode="auto">
          <a:xfrm rot="5400000">
            <a:off x="2095500" y="3924301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1" name="Straight Arrow Connector 130"/>
          <p:cNvCxnSpPr/>
          <p:nvPr/>
        </p:nvCxnSpPr>
        <p:spPr bwMode="auto">
          <a:xfrm rot="16200000" flipH="1">
            <a:off x="2514600" y="3962400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2" name="Straight Arrow Connector 131"/>
          <p:cNvCxnSpPr/>
          <p:nvPr/>
        </p:nvCxnSpPr>
        <p:spPr bwMode="auto">
          <a:xfrm rot="5400000">
            <a:off x="2705100" y="3924300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3" name="Straight Arrow Connector 132"/>
          <p:cNvCxnSpPr/>
          <p:nvPr/>
        </p:nvCxnSpPr>
        <p:spPr bwMode="auto">
          <a:xfrm rot="16200000" flipH="1">
            <a:off x="3124200" y="3962401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4" name="Straight Arrow Connector 133"/>
          <p:cNvCxnSpPr/>
          <p:nvPr/>
        </p:nvCxnSpPr>
        <p:spPr bwMode="auto">
          <a:xfrm rot="5400000">
            <a:off x="3314700" y="3924301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5" name="Straight Arrow Connector 134"/>
          <p:cNvCxnSpPr>
            <a:stCxn id="125" idx="4"/>
          </p:cNvCxnSpPr>
          <p:nvPr/>
        </p:nvCxnSpPr>
        <p:spPr bwMode="auto">
          <a:xfrm rot="5400000">
            <a:off x="2371455" y="5638801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6" name="TextBox 135"/>
          <p:cNvSpPr txBox="1"/>
          <p:nvPr/>
        </p:nvSpPr>
        <p:spPr>
          <a:xfrm>
            <a:off x="2406838" y="316664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inputs</a:t>
            </a:r>
          </a:p>
        </p:txBody>
      </p:sp>
      <p:sp>
        <p:nvSpPr>
          <p:cNvPr id="137" name="Oval 12"/>
          <p:cNvSpPr>
            <a:spLocks noChangeArrowheads="1"/>
          </p:cNvSpPr>
          <p:nvPr/>
        </p:nvSpPr>
        <p:spPr bwMode="auto">
          <a:xfrm>
            <a:off x="3092637" y="518239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38" name="Straight Arrow Connector 137"/>
          <p:cNvCxnSpPr>
            <a:stCxn id="137" idx="4"/>
          </p:cNvCxnSpPr>
          <p:nvPr/>
        </p:nvCxnSpPr>
        <p:spPr bwMode="auto">
          <a:xfrm rot="5400000">
            <a:off x="3092637" y="5639595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9" name="Straight Arrow Connector 138"/>
          <p:cNvCxnSpPr>
            <a:stCxn id="117" idx="5"/>
            <a:endCxn id="137" idx="1"/>
          </p:cNvCxnSpPr>
          <p:nvPr/>
        </p:nvCxnSpPr>
        <p:spPr bwMode="auto">
          <a:xfrm>
            <a:off x="2393763" y="4603564"/>
            <a:ext cx="743511" cy="623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0" name="Straight Arrow Connector 139"/>
          <p:cNvCxnSpPr>
            <a:stCxn id="123" idx="5"/>
            <a:endCxn id="137" idx="0"/>
          </p:cNvCxnSpPr>
          <p:nvPr/>
        </p:nvCxnSpPr>
        <p:spPr bwMode="auto">
          <a:xfrm>
            <a:off x="3003363" y="4603564"/>
            <a:ext cx="241674" cy="5788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1" name="Straight Arrow Connector 140"/>
          <p:cNvCxnSpPr>
            <a:stCxn id="124" idx="4"/>
            <a:endCxn id="137" idx="7"/>
          </p:cNvCxnSpPr>
          <p:nvPr/>
        </p:nvCxnSpPr>
        <p:spPr bwMode="auto">
          <a:xfrm flipH="1">
            <a:off x="3352800" y="4648201"/>
            <a:ext cx="152400" cy="5788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38399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807"/>
            <a:ext cx="8229600" cy="1371600"/>
          </a:xfrm>
        </p:spPr>
        <p:txBody>
          <a:bodyPr/>
          <a:lstStyle/>
          <a:p>
            <a:r>
              <a:rPr lang="en-US" dirty="0"/>
              <a:t>Hidden units/layers</a:t>
            </a:r>
          </a:p>
        </p:txBody>
      </p:sp>
      <p:sp>
        <p:nvSpPr>
          <p:cNvPr id="4" name="Oval 12"/>
          <p:cNvSpPr>
            <a:spLocks noChangeArrowheads="1"/>
          </p:cNvSpPr>
          <p:nvPr/>
        </p:nvSpPr>
        <p:spPr bwMode="auto">
          <a:xfrm>
            <a:off x="1371600" y="3656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12"/>
          <p:cNvSpPr>
            <a:spLocks noChangeArrowheads="1"/>
          </p:cNvSpPr>
          <p:nvPr/>
        </p:nvSpPr>
        <p:spPr bwMode="auto">
          <a:xfrm>
            <a:off x="1981200" y="3656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2590800" y="3656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1981200" y="44950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4038600" y="3656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4648200" y="3656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5181600" y="3656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876800" y="44950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191000" y="27424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4800600" y="27424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5715000" y="3656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5334000" y="27424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" name="Straight Arrow Connector 26"/>
          <p:cNvCxnSpPr>
            <a:stCxn id="4" idx="5"/>
            <a:endCxn id="7" idx="1"/>
          </p:cNvCxnSpPr>
          <p:nvPr/>
        </p:nvCxnSpPr>
        <p:spPr bwMode="auto">
          <a:xfrm rot="16200000" flipH="1">
            <a:off x="1517463" y="4031269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5" idx="4"/>
            <a:endCxn id="7" idx="0"/>
          </p:cNvCxnSpPr>
          <p:nvPr/>
        </p:nvCxnSpPr>
        <p:spPr bwMode="auto">
          <a:xfrm rot="5400000">
            <a:off x="1866900" y="4228306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6" idx="3"/>
            <a:endCxn id="7" idx="7"/>
          </p:cNvCxnSpPr>
          <p:nvPr/>
        </p:nvCxnSpPr>
        <p:spPr bwMode="auto">
          <a:xfrm rot="5400000">
            <a:off x="2127063" y="4031269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endCxn id="4" idx="0"/>
          </p:cNvCxnSpPr>
          <p:nvPr/>
        </p:nvCxnSpPr>
        <p:spPr bwMode="auto">
          <a:xfrm rot="16200000" flipH="1">
            <a:off x="1143000" y="32758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endCxn id="4" idx="0"/>
          </p:cNvCxnSpPr>
          <p:nvPr/>
        </p:nvCxnSpPr>
        <p:spPr bwMode="auto">
          <a:xfrm rot="5400000">
            <a:off x="1333500" y="3237706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rot="16200000" flipH="1">
            <a:off x="1752600" y="3275805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rot="5400000">
            <a:off x="1943100" y="3237705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rot="16200000" flipH="1">
            <a:off x="2362200" y="32758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rot="5400000">
            <a:off x="2552700" y="3237706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rot="16200000" flipH="1">
            <a:off x="3962400" y="2361408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rot="5400000">
            <a:off x="4152900" y="2323308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rot="16200000" flipH="1">
            <a:off x="4572000" y="2361407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rot="5400000">
            <a:off x="4762500" y="2323307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16200000" flipH="1">
            <a:off x="5105400" y="2361408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rot="5400000">
            <a:off x="5295900" y="2323308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13" idx="4"/>
            <a:endCxn id="9" idx="0"/>
          </p:cNvCxnSpPr>
          <p:nvPr/>
        </p:nvCxnSpPr>
        <p:spPr bwMode="auto">
          <a:xfrm rot="5400000">
            <a:off x="3962400" y="32758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>
            <a:stCxn id="13" idx="4"/>
            <a:endCxn id="10" idx="0"/>
          </p:cNvCxnSpPr>
          <p:nvPr/>
        </p:nvCxnSpPr>
        <p:spPr bwMode="auto">
          <a:xfrm rot="16200000" flipH="1">
            <a:off x="4267200" y="3123406"/>
            <a:ext cx="6096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13" idx="4"/>
            <a:endCxn id="11" idx="1"/>
          </p:cNvCxnSpPr>
          <p:nvPr/>
        </p:nvCxnSpPr>
        <p:spPr bwMode="auto">
          <a:xfrm rot="16200000" flipH="1">
            <a:off x="4457700" y="2932905"/>
            <a:ext cx="654237" cy="882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13" idx="4"/>
            <a:endCxn id="15" idx="0"/>
          </p:cNvCxnSpPr>
          <p:nvPr/>
        </p:nvCxnSpPr>
        <p:spPr bwMode="auto">
          <a:xfrm rot="16200000" flipH="1">
            <a:off x="4800600" y="2590006"/>
            <a:ext cx="609600" cy="152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14" idx="4"/>
            <a:endCxn id="9" idx="0"/>
          </p:cNvCxnSpPr>
          <p:nvPr/>
        </p:nvCxnSpPr>
        <p:spPr bwMode="auto">
          <a:xfrm rot="5400000">
            <a:off x="4267200" y="2971006"/>
            <a:ext cx="6096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14" idx="4"/>
            <a:endCxn id="10" idx="0"/>
          </p:cNvCxnSpPr>
          <p:nvPr/>
        </p:nvCxnSpPr>
        <p:spPr bwMode="auto">
          <a:xfrm rot="5400000">
            <a:off x="4572000" y="32758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14" idx="5"/>
            <a:endCxn id="11" idx="0"/>
          </p:cNvCxnSpPr>
          <p:nvPr/>
        </p:nvCxnSpPr>
        <p:spPr bwMode="auto">
          <a:xfrm rot="16200000" flipH="1">
            <a:off x="4870263" y="3193068"/>
            <a:ext cx="654237" cy="2732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14" idx="5"/>
            <a:endCxn id="15" idx="0"/>
          </p:cNvCxnSpPr>
          <p:nvPr/>
        </p:nvCxnSpPr>
        <p:spPr bwMode="auto">
          <a:xfrm rot="16200000" flipH="1">
            <a:off x="5136963" y="2926368"/>
            <a:ext cx="654237" cy="806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17" idx="4"/>
            <a:endCxn id="9" idx="7"/>
          </p:cNvCxnSpPr>
          <p:nvPr/>
        </p:nvCxnSpPr>
        <p:spPr bwMode="auto">
          <a:xfrm rot="5400000">
            <a:off x="4565464" y="2780506"/>
            <a:ext cx="654237" cy="1187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17" idx="5"/>
            <a:endCxn id="10" idx="0"/>
          </p:cNvCxnSpPr>
          <p:nvPr/>
        </p:nvCxnSpPr>
        <p:spPr bwMode="auto">
          <a:xfrm rot="5400000">
            <a:off x="4870264" y="2932906"/>
            <a:ext cx="654237" cy="7935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stCxn id="17" idx="4"/>
            <a:endCxn id="11" idx="0"/>
          </p:cNvCxnSpPr>
          <p:nvPr/>
        </p:nvCxnSpPr>
        <p:spPr bwMode="auto">
          <a:xfrm rot="5400000">
            <a:off x="5105400" y="32758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17" idx="4"/>
            <a:endCxn id="15" idx="7"/>
          </p:cNvCxnSpPr>
          <p:nvPr/>
        </p:nvCxnSpPr>
        <p:spPr bwMode="auto">
          <a:xfrm rot="16200000" flipH="1">
            <a:off x="5403663" y="3129942"/>
            <a:ext cx="654237" cy="4887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9" idx="5"/>
            <a:endCxn id="12" idx="1"/>
          </p:cNvCxnSpPr>
          <p:nvPr/>
        </p:nvCxnSpPr>
        <p:spPr bwMode="auto">
          <a:xfrm rot="16200000" flipH="1">
            <a:off x="4298763" y="3916969"/>
            <a:ext cx="622674" cy="622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10" idx="4"/>
            <a:endCxn id="12" idx="0"/>
          </p:cNvCxnSpPr>
          <p:nvPr/>
        </p:nvCxnSpPr>
        <p:spPr bwMode="auto">
          <a:xfrm rot="16200000" flipH="1">
            <a:off x="4648200" y="4114006"/>
            <a:ext cx="5334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11" idx="3"/>
            <a:endCxn id="12" idx="0"/>
          </p:cNvCxnSpPr>
          <p:nvPr/>
        </p:nvCxnSpPr>
        <p:spPr bwMode="auto">
          <a:xfrm rot="5400000">
            <a:off x="4838701" y="4107469"/>
            <a:ext cx="578037" cy="197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>
            <a:stCxn id="15" idx="4"/>
            <a:endCxn id="12" idx="7"/>
          </p:cNvCxnSpPr>
          <p:nvPr/>
        </p:nvCxnSpPr>
        <p:spPr bwMode="auto">
          <a:xfrm rot="5400000">
            <a:off x="5213164" y="3885406"/>
            <a:ext cx="578037" cy="7304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" name="Straight Arrow Connector 83"/>
          <p:cNvCxnSpPr>
            <a:stCxn id="7" idx="4"/>
          </p:cNvCxnSpPr>
          <p:nvPr/>
        </p:nvCxnSpPr>
        <p:spPr bwMode="auto">
          <a:xfrm rot="5400000">
            <a:off x="1981200" y="4952206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Straight Arrow Connector 84"/>
          <p:cNvCxnSpPr/>
          <p:nvPr/>
        </p:nvCxnSpPr>
        <p:spPr bwMode="auto">
          <a:xfrm rot="5400000">
            <a:off x="4877594" y="4951412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9" name="TextBox 118"/>
          <p:cNvSpPr txBox="1"/>
          <p:nvPr/>
        </p:nvSpPr>
        <p:spPr>
          <a:xfrm>
            <a:off x="1600200" y="23577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inputs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388037" y="15240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inputs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757697" y="556260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Feed forward networks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3810000" y="3505200"/>
            <a:ext cx="2590800" cy="533400"/>
          </a:xfrm>
          <a:prstGeom prst="rect">
            <a:avLst/>
          </a:prstGeom>
          <a:solidFill>
            <a:srgbClr val="FF0000">
              <a:alpha val="24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781800" y="3505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hidden units/layer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3733800" y="2667000"/>
            <a:ext cx="2590800" cy="533400"/>
          </a:xfrm>
          <a:prstGeom prst="rect">
            <a:avLst/>
          </a:prstGeom>
          <a:solidFill>
            <a:srgbClr val="FF0000">
              <a:alpha val="24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837406" y="3505200"/>
            <a:ext cx="2590800" cy="533400"/>
          </a:xfrm>
          <a:prstGeom prst="rect">
            <a:avLst/>
          </a:prstGeom>
          <a:solidFill>
            <a:srgbClr val="FF0000">
              <a:alpha val="24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394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62" y="0"/>
            <a:ext cx="8229600" cy="1371600"/>
          </a:xfrm>
        </p:spPr>
        <p:txBody>
          <a:bodyPr/>
          <a:lstStyle/>
          <a:p>
            <a:r>
              <a:rPr lang="en-US" dirty="0"/>
              <a:t>Hidden units/layers</a:t>
            </a: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1458087" y="365680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2067687" y="365680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2601087" y="365680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610487" y="274240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2220087" y="274240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3134487" y="365680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2753487" y="274240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 bwMode="auto">
          <a:xfrm rot="16200000" flipH="1">
            <a:off x="1381887" y="23614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rot="5400000">
            <a:off x="1572387" y="2323306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rot="16200000" flipH="1">
            <a:off x="1991487" y="2361405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rot="5400000">
            <a:off x="2181987" y="2323305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16200000" flipH="1">
            <a:off x="2524887" y="23614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rot="5400000">
            <a:off x="2715387" y="2323306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13" idx="4"/>
            <a:endCxn id="9" idx="0"/>
          </p:cNvCxnSpPr>
          <p:nvPr/>
        </p:nvCxnSpPr>
        <p:spPr bwMode="auto">
          <a:xfrm rot="5400000">
            <a:off x="1381887" y="3275804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>
            <a:stCxn id="13" idx="4"/>
            <a:endCxn id="10" idx="0"/>
          </p:cNvCxnSpPr>
          <p:nvPr/>
        </p:nvCxnSpPr>
        <p:spPr bwMode="auto">
          <a:xfrm rot="16200000" flipH="1">
            <a:off x="1686687" y="3123404"/>
            <a:ext cx="6096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13" idx="4"/>
            <a:endCxn id="11" idx="1"/>
          </p:cNvCxnSpPr>
          <p:nvPr/>
        </p:nvCxnSpPr>
        <p:spPr bwMode="auto">
          <a:xfrm rot="16200000" flipH="1">
            <a:off x="1877187" y="2932903"/>
            <a:ext cx="654237" cy="882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13" idx="4"/>
            <a:endCxn id="15" idx="0"/>
          </p:cNvCxnSpPr>
          <p:nvPr/>
        </p:nvCxnSpPr>
        <p:spPr bwMode="auto">
          <a:xfrm rot="16200000" flipH="1">
            <a:off x="2220087" y="2590004"/>
            <a:ext cx="609600" cy="152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14" idx="4"/>
            <a:endCxn id="9" idx="0"/>
          </p:cNvCxnSpPr>
          <p:nvPr/>
        </p:nvCxnSpPr>
        <p:spPr bwMode="auto">
          <a:xfrm rot="5400000">
            <a:off x="1686687" y="2971004"/>
            <a:ext cx="6096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14" idx="4"/>
            <a:endCxn id="10" idx="0"/>
          </p:cNvCxnSpPr>
          <p:nvPr/>
        </p:nvCxnSpPr>
        <p:spPr bwMode="auto">
          <a:xfrm rot="5400000">
            <a:off x="1991487" y="3275804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14" idx="5"/>
            <a:endCxn id="11" idx="0"/>
          </p:cNvCxnSpPr>
          <p:nvPr/>
        </p:nvCxnSpPr>
        <p:spPr bwMode="auto">
          <a:xfrm rot="16200000" flipH="1">
            <a:off x="2289750" y="3193066"/>
            <a:ext cx="654237" cy="2732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14" idx="5"/>
            <a:endCxn id="15" idx="0"/>
          </p:cNvCxnSpPr>
          <p:nvPr/>
        </p:nvCxnSpPr>
        <p:spPr bwMode="auto">
          <a:xfrm rot="16200000" flipH="1">
            <a:off x="2556450" y="2926366"/>
            <a:ext cx="654237" cy="806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17" idx="4"/>
            <a:endCxn id="9" idx="7"/>
          </p:cNvCxnSpPr>
          <p:nvPr/>
        </p:nvCxnSpPr>
        <p:spPr bwMode="auto">
          <a:xfrm rot="5400000">
            <a:off x="1984951" y="2780504"/>
            <a:ext cx="654237" cy="1187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17" idx="5"/>
            <a:endCxn id="10" idx="0"/>
          </p:cNvCxnSpPr>
          <p:nvPr/>
        </p:nvCxnSpPr>
        <p:spPr bwMode="auto">
          <a:xfrm rot="5400000">
            <a:off x="2289751" y="2932904"/>
            <a:ext cx="654237" cy="7935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stCxn id="17" idx="4"/>
            <a:endCxn id="11" idx="0"/>
          </p:cNvCxnSpPr>
          <p:nvPr/>
        </p:nvCxnSpPr>
        <p:spPr bwMode="auto">
          <a:xfrm rot="5400000">
            <a:off x="2524887" y="3275804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17" idx="4"/>
            <a:endCxn id="15" idx="7"/>
          </p:cNvCxnSpPr>
          <p:nvPr/>
        </p:nvCxnSpPr>
        <p:spPr bwMode="auto">
          <a:xfrm rot="16200000" flipH="1">
            <a:off x="2823150" y="3129940"/>
            <a:ext cx="654237" cy="4887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0" name="TextBox 119"/>
          <p:cNvSpPr txBox="1"/>
          <p:nvPr/>
        </p:nvSpPr>
        <p:spPr>
          <a:xfrm>
            <a:off x="1610487" y="15240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inputs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038600" y="2159169"/>
            <a:ext cx="4495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 have many layers of hidden units of differing sizes</a:t>
            </a:r>
          </a:p>
          <a:p>
            <a:endParaRPr lang="en-US" sz="2800" dirty="0"/>
          </a:p>
          <a:p>
            <a:r>
              <a:rPr lang="en-US" sz="2800" dirty="0"/>
              <a:t>To count the number of layers, you count all but the inputs</a:t>
            </a:r>
          </a:p>
        </p:txBody>
      </p:sp>
      <p:sp>
        <p:nvSpPr>
          <p:cNvPr id="121" name="Oval 12"/>
          <p:cNvSpPr>
            <a:spLocks noChangeArrowheads="1"/>
          </p:cNvSpPr>
          <p:nvPr/>
        </p:nvSpPr>
        <p:spPr bwMode="auto">
          <a:xfrm>
            <a:off x="1458087" y="453964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Oval 12"/>
          <p:cNvSpPr>
            <a:spLocks noChangeArrowheads="1"/>
          </p:cNvSpPr>
          <p:nvPr/>
        </p:nvSpPr>
        <p:spPr bwMode="auto">
          <a:xfrm>
            <a:off x="2067687" y="453964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Oval 12"/>
          <p:cNvSpPr>
            <a:spLocks noChangeArrowheads="1"/>
          </p:cNvSpPr>
          <p:nvPr/>
        </p:nvSpPr>
        <p:spPr bwMode="auto">
          <a:xfrm>
            <a:off x="2601087" y="453964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Oval 12"/>
          <p:cNvSpPr>
            <a:spLocks noChangeArrowheads="1"/>
          </p:cNvSpPr>
          <p:nvPr/>
        </p:nvSpPr>
        <p:spPr bwMode="auto">
          <a:xfrm>
            <a:off x="2296287" y="537784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Oval 12"/>
          <p:cNvSpPr>
            <a:spLocks noChangeArrowheads="1"/>
          </p:cNvSpPr>
          <p:nvPr/>
        </p:nvSpPr>
        <p:spPr bwMode="auto">
          <a:xfrm>
            <a:off x="3134487" y="453964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28" name="Straight Arrow Connector 127"/>
          <p:cNvCxnSpPr>
            <a:stCxn id="121" idx="5"/>
            <a:endCxn id="126" idx="1"/>
          </p:cNvCxnSpPr>
          <p:nvPr/>
        </p:nvCxnSpPr>
        <p:spPr bwMode="auto">
          <a:xfrm rot="16200000" flipH="1">
            <a:off x="1718250" y="4799804"/>
            <a:ext cx="622674" cy="622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9" name="Straight Arrow Connector 128"/>
          <p:cNvCxnSpPr>
            <a:stCxn id="122" idx="4"/>
            <a:endCxn id="126" idx="0"/>
          </p:cNvCxnSpPr>
          <p:nvPr/>
        </p:nvCxnSpPr>
        <p:spPr bwMode="auto">
          <a:xfrm rot="16200000" flipH="1">
            <a:off x="2067687" y="4996841"/>
            <a:ext cx="5334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0" name="Straight Arrow Connector 129"/>
          <p:cNvCxnSpPr>
            <a:stCxn id="123" idx="3"/>
            <a:endCxn id="126" idx="0"/>
          </p:cNvCxnSpPr>
          <p:nvPr/>
        </p:nvCxnSpPr>
        <p:spPr bwMode="auto">
          <a:xfrm rot="5400000">
            <a:off x="2258188" y="4990304"/>
            <a:ext cx="578037" cy="197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1" name="Straight Arrow Connector 130"/>
          <p:cNvCxnSpPr>
            <a:stCxn id="127" idx="4"/>
            <a:endCxn id="126" idx="7"/>
          </p:cNvCxnSpPr>
          <p:nvPr/>
        </p:nvCxnSpPr>
        <p:spPr bwMode="auto">
          <a:xfrm rot="5400000">
            <a:off x="2632651" y="4768241"/>
            <a:ext cx="578037" cy="7304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2" name="Straight Arrow Connector 131"/>
          <p:cNvCxnSpPr/>
          <p:nvPr/>
        </p:nvCxnSpPr>
        <p:spPr bwMode="auto">
          <a:xfrm rot="5400000">
            <a:off x="2297081" y="5834247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6" name="TextBox 115"/>
          <p:cNvSpPr txBox="1"/>
          <p:nvPr/>
        </p:nvSpPr>
        <p:spPr>
          <a:xfrm>
            <a:off x="2272501" y="40090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01735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807"/>
            <a:ext cx="8229600" cy="1371600"/>
          </a:xfrm>
        </p:spPr>
        <p:txBody>
          <a:bodyPr/>
          <a:lstStyle/>
          <a:p>
            <a:r>
              <a:rPr lang="en-US" dirty="0"/>
              <a:t>Hidden units/layers</a:t>
            </a:r>
          </a:p>
        </p:txBody>
      </p:sp>
      <p:sp>
        <p:nvSpPr>
          <p:cNvPr id="4" name="Oval 12"/>
          <p:cNvSpPr>
            <a:spLocks noChangeArrowheads="1"/>
          </p:cNvSpPr>
          <p:nvPr/>
        </p:nvSpPr>
        <p:spPr bwMode="auto">
          <a:xfrm>
            <a:off x="1371600" y="3656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12"/>
          <p:cNvSpPr>
            <a:spLocks noChangeArrowheads="1"/>
          </p:cNvSpPr>
          <p:nvPr/>
        </p:nvSpPr>
        <p:spPr bwMode="auto">
          <a:xfrm>
            <a:off x="1981200" y="3656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2590800" y="3656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1981200" y="44950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4038600" y="3656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4648200" y="3656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5181600" y="3656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876800" y="44950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191000" y="27424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4800600" y="27424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5715000" y="3656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5334000" y="27424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" name="Straight Arrow Connector 26"/>
          <p:cNvCxnSpPr>
            <a:stCxn id="4" idx="5"/>
            <a:endCxn id="7" idx="1"/>
          </p:cNvCxnSpPr>
          <p:nvPr/>
        </p:nvCxnSpPr>
        <p:spPr bwMode="auto">
          <a:xfrm rot="16200000" flipH="1">
            <a:off x="1517463" y="4031269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5" idx="4"/>
            <a:endCxn id="7" idx="0"/>
          </p:cNvCxnSpPr>
          <p:nvPr/>
        </p:nvCxnSpPr>
        <p:spPr bwMode="auto">
          <a:xfrm rot="5400000">
            <a:off x="1866900" y="4228306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6" idx="3"/>
            <a:endCxn id="7" idx="7"/>
          </p:cNvCxnSpPr>
          <p:nvPr/>
        </p:nvCxnSpPr>
        <p:spPr bwMode="auto">
          <a:xfrm rot="5400000">
            <a:off x="2127063" y="4031269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endCxn id="4" idx="0"/>
          </p:cNvCxnSpPr>
          <p:nvPr/>
        </p:nvCxnSpPr>
        <p:spPr bwMode="auto">
          <a:xfrm rot="16200000" flipH="1">
            <a:off x="1143000" y="32758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endCxn id="4" idx="0"/>
          </p:cNvCxnSpPr>
          <p:nvPr/>
        </p:nvCxnSpPr>
        <p:spPr bwMode="auto">
          <a:xfrm rot="5400000">
            <a:off x="1333500" y="3237706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rot="16200000" flipH="1">
            <a:off x="1752600" y="3275805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rot="5400000">
            <a:off x="1943100" y="3237705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rot="16200000" flipH="1">
            <a:off x="2362200" y="32758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rot="5400000">
            <a:off x="2552700" y="3237706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rot="16200000" flipH="1">
            <a:off x="3962400" y="2361408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rot="5400000">
            <a:off x="4152900" y="2323308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rot="16200000" flipH="1">
            <a:off x="4572000" y="2361407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rot="5400000">
            <a:off x="4762500" y="2323307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16200000" flipH="1">
            <a:off x="5105400" y="2361408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rot="5400000">
            <a:off x="5295900" y="2323308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13" idx="4"/>
            <a:endCxn id="9" idx="0"/>
          </p:cNvCxnSpPr>
          <p:nvPr/>
        </p:nvCxnSpPr>
        <p:spPr bwMode="auto">
          <a:xfrm rot="5400000">
            <a:off x="3962400" y="32758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>
            <a:stCxn id="13" idx="4"/>
            <a:endCxn id="10" idx="0"/>
          </p:cNvCxnSpPr>
          <p:nvPr/>
        </p:nvCxnSpPr>
        <p:spPr bwMode="auto">
          <a:xfrm rot="16200000" flipH="1">
            <a:off x="4267200" y="3123406"/>
            <a:ext cx="6096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13" idx="4"/>
            <a:endCxn id="11" idx="1"/>
          </p:cNvCxnSpPr>
          <p:nvPr/>
        </p:nvCxnSpPr>
        <p:spPr bwMode="auto">
          <a:xfrm rot="16200000" flipH="1">
            <a:off x="4457700" y="2932905"/>
            <a:ext cx="654237" cy="882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13" idx="4"/>
            <a:endCxn id="15" idx="0"/>
          </p:cNvCxnSpPr>
          <p:nvPr/>
        </p:nvCxnSpPr>
        <p:spPr bwMode="auto">
          <a:xfrm rot="16200000" flipH="1">
            <a:off x="4800600" y="2590006"/>
            <a:ext cx="609600" cy="152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14" idx="4"/>
            <a:endCxn id="9" idx="0"/>
          </p:cNvCxnSpPr>
          <p:nvPr/>
        </p:nvCxnSpPr>
        <p:spPr bwMode="auto">
          <a:xfrm rot="5400000">
            <a:off x="4267200" y="2971006"/>
            <a:ext cx="6096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14" idx="4"/>
            <a:endCxn id="10" idx="0"/>
          </p:cNvCxnSpPr>
          <p:nvPr/>
        </p:nvCxnSpPr>
        <p:spPr bwMode="auto">
          <a:xfrm rot="5400000">
            <a:off x="4572000" y="32758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14" idx="5"/>
            <a:endCxn id="11" idx="0"/>
          </p:cNvCxnSpPr>
          <p:nvPr/>
        </p:nvCxnSpPr>
        <p:spPr bwMode="auto">
          <a:xfrm rot="16200000" flipH="1">
            <a:off x="4870263" y="3193068"/>
            <a:ext cx="654237" cy="2732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14" idx="5"/>
            <a:endCxn id="15" idx="0"/>
          </p:cNvCxnSpPr>
          <p:nvPr/>
        </p:nvCxnSpPr>
        <p:spPr bwMode="auto">
          <a:xfrm rot="16200000" flipH="1">
            <a:off x="5136963" y="2926368"/>
            <a:ext cx="654237" cy="806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17" idx="4"/>
            <a:endCxn id="9" idx="7"/>
          </p:cNvCxnSpPr>
          <p:nvPr/>
        </p:nvCxnSpPr>
        <p:spPr bwMode="auto">
          <a:xfrm rot="5400000">
            <a:off x="4565464" y="2780506"/>
            <a:ext cx="654237" cy="1187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17" idx="5"/>
            <a:endCxn id="10" idx="0"/>
          </p:cNvCxnSpPr>
          <p:nvPr/>
        </p:nvCxnSpPr>
        <p:spPr bwMode="auto">
          <a:xfrm rot="5400000">
            <a:off x="4870264" y="2932906"/>
            <a:ext cx="654237" cy="7935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stCxn id="17" idx="4"/>
            <a:endCxn id="11" idx="0"/>
          </p:cNvCxnSpPr>
          <p:nvPr/>
        </p:nvCxnSpPr>
        <p:spPr bwMode="auto">
          <a:xfrm rot="5400000">
            <a:off x="5105400" y="32758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17" idx="4"/>
            <a:endCxn id="15" idx="7"/>
          </p:cNvCxnSpPr>
          <p:nvPr/>
        </p:nvCxnSpPr>
        <p:spPr bwMode="auto">
          <a:xfrm rot="16200000" flipH="1">
            <a:off x="5403663" y="3129942"/>
            <a:ext cx="654237" cy="4887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9" idx="5"/>
            <a:endCxn id="12" idx="1"/>
          </p:cNvCxnSpPr>
          <p:nvPr/>
        </p:nvCxnSpPr>
        <p:spPr bwMode="auto">
          <a:xfrm rot="16200000" flipH="1">
            <a:off x="4298763" y="3916969"/>
            <a:ext cx="622674" cy="622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10" idx="4"/>
            <a:endCxn id="12" idx="0"/>
          </p:cNvCxnSpPr>
          <p:nvPr/>
        </p:nvCxnSpPr>
        <p:spPr bwMode="auto">
          <a:xfrm rot="16200000" flipH="1">
            <a:off x="4648200" y="4114006"/>
            <a:ext cx="5334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11" idx="3"/>
            <a:endCxn id="12" idx="0"/>
          </p:cNvCxnSpPr>
          <p:nvPr/>
        </p:nvCxnSpPr>
        <p:spPr bwMode="auto">
          <a:xfrm rot="5400000">
            <a:off x="4838701" y="4107469"/>
            <a:ext cx="578037" cy="197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>
            <a:stCxn id="15" idx="4"/>
            <a:endCxn id="12" idx="7"/>
          </p:cNvCxnSpPr>
          <p:nvPr/>
        </p:nvCxnSpPr>
        <p:spPr bwMode="auto">
          <a:xfrm rot="5400000">
            <a:off x="5213164" y="3885406"/>
            <a:ext cx="578037" cy="7304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" name="Straight Arrow Connector 83"/>
          <p:cNvCxnSpPr>
            <a:stCxn id="7" idx="4"/>
          </p:cNvCxnSpPr>
          <p:nvPr/>
        </p:nvCxnSpPr>
        <p:spPr bwMode="auto">
          <a:xfrm rot="5400000">
            <a:off x="1981200" y="4952206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Straight Arrow Connector 84"/>
          <p:cNvCxnSpPr/>
          <p:nvPr/>
        </p:nvCxnSpPr>
        <p:spPr bwMode="auto">
          <a:xfrm rot="5400000">
            <a:off x="4877594" y="4951412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9" name="TextBox 118"/>
          <p:cNvSpPr txBox="1"/>
          <p:nvPr/>
        </p:nvSpPr>
        <p:spPr>
          <a:xfrm>
            <a:off x="1600200" y="23577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inputs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388037" y="15240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inputs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466" y="5840131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2-layer network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152866" y="5840131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3-layer network</a:t>
            </a:r>
          </a:p>
        </p:txBody>
      </p:sp>
    </p:spTree>
    <p:extLst>
      <p:ext uri="{BB962C8B-B14F-4D97-AF65-F5344CB8AC3E}">
        <p14:creationId xmlns:p14="http://schemas.microsoft.com/office/powerpoint/2010/main" val="2665637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807"/>
            <a:ext cx="8229600" cy="1371600"/>
          </a:xfrm>
        </p:spPr>
        <p:txBody>
          <a:bodyPr/>
          <a:lstStyle/>
          <a:p>
            <a:r>
              <a:rPr lang="en-US" dirty="0"/>
              <a:t>Alternate ways of visualizing</a:t>
            </a:r>
          </a:p>
        </p:txBody>
      </p:sp>
      <p:sp>
        <p:nvSpPr>
          <p:cNvPr id="4" name="Oval 12"/>
          <p:cNvSpPr>
            <a:spLocks noChangeArrowheads="1"/>
          </p:cNvSpPr>
          <p:nvPr/>
        </p:nvSpPr>
        <p:spPr bwMode="auto">
          <a:xfrm>
            <a:off x="1371600" y="3656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12"/>
          <p:cNvSpPr>
            <a:spLocks noChangeArrowheads="1"/>
          </p:cNvSpPr>
          <p:nvPr/>
        </p:nvSpPr>
        <p:spPr bwMode="auto">
          <a:xfrm>
            <a:off x="1981200" y="3656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2590800" y="3656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1981200" y="44950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" name="Straight Arrow Connector 26"/>
          <p:cNvCxnSpPr>
            <a:stCxn id="4" idx="5"/>
            <a:endCxn id="7" idx="1"/>
          </p:cNvCxnSpPr>
          <p:nvPr/>
        </p:nvCxnSpPr>
        <p:spPr bwMode="auto">
          <a:xfrm rot="16200000" flipH="1">
            <a:off x="1517463" y="4031269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5" idx="4"/>
            <a:endCxn id="7" idx="0"/>
          </p:cNvCxnSpPr>
          <p:nvPr/>
        </p:nvCxnSpPr>
        <p:spPr bwMode="auto">
          <a:xfrm rot="5400000">
            <a:off x="1866900" y="4228306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6" idx="3"/>
            <a:endCxn id="7" idx="7"/>
          </p:cNvCxnSpPr>
          <p:nvPr/>
        </p:nvCxnSpPr>
        <p:spPr bwMode="auto">
          <a:xfrm rot="5400000">
            <a:off x="2127063" y="4031269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endCxn id="4" idx="0"/>
          </p:cNvCxnSpPr>
          <p:nvPr/>
        </p:nvCxnSpPr>
        <p:spPr bwMode="auto">
          <a:xfrm rot="16200000" flipH="1">
            <a:off x="1143000" y="32758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55" idx="4"/>
            <a:endCxn id="4" idx="0"/>
          </p:cNvCxnSpPr>
          <p:nvPr/>
        </p:nvCxnSpPr>
        <p:spPr bwMode="auto">
          <a:xfrm flipH="1">
            <a:off x="1524000" y="3047208"/>
            <a:ext cx="152401" cy="6095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stCxn id="57" idx="4"/>
            <a:endCxn id="5" idx="0"/>
          </p:cNvCxnSpPr>
          <p:nvPr/>
        </p:nvCxnSpPr>
        <p:spPr bwMode="auto">
          <a:xfrm>
            <a:off x="2056386" y="3047204"/>
            <a:ext cx="77214" cy="6096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rot="5400000">
            <a:off x="1943100" y="3237705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63" idx="4"/>
          </p:cNvCxnSpPr>
          <p:nvPr/>
        </p:nvCxnSpPr>
        <p:spPr bwMode="auto">
          <a:xfrm>
            <a:off x="2667000" y="3047208"/>
            <a:ext cx="76200" cy="6095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65" idx="4"/>
          </p:cNvCxnSpPr>
          <p:nvPr/>
        </p:nvCxnSpPr>
        <p:spPr bwMode="auto">
          <a:xfrm flipH="1">
            <a:off x="2743200" y="3047208"/>
            <a:ext cx="304800" cy="6095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" name="Straight Arrow Connector 83"/>
          <p:cNvCxnSpPr>
            <a:stCxn id="7" idx="4"/>
          </p:cNvCxnSpPr>
          <p:nvPr/>
        </p:nvCxnSpPr>
        <p:spPr bwMode="auto">
          <a:xfrm rot="5400000">
            <a:off x="1981200" y="4952206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9" name="TextBox 118"/>
          <p:cNvSpPr txBox="1"/>
          <p:nvPr/>
        </p:nvSpPr>
        <p:spPr>
          <a:xfrm>
            <a:off x="1600200" y="23577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inputs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466" y="5840131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2-layer network</a:t>
            </a:r>
          </a:p>
        </p:txBody>
      </p:sp>
      <p:sp>
        <p:nvSpPr>
          <p:cNvPr id="53" name="Oval 12"/>
          <p:cNvSpPr>
            <a:spLocks noChangeArrowheads="1"/>
          </p:cNvSpPr>
          <p:nvPr/>
        </p:nvSpPr>
        <p:spPr bwMode="auto">
          <a:xfrm>
            <a:off x="1219200" y="274240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12"/>
          <p:cNvSpPr>
            <a:spLocks noChangeArrowheads="1"/>
          </p:cNvSpPr>
          <p:nvPr/>
        </p:nvSpPr>
        <p:spPr bwMode="auto">
          <a:xfrm>
            <a:off x="1524001" y="274240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12"/>
          <p:cNvSpPr>
            <a:spLocks noChangeArrowheads="1"/>
          </p:cNvSpPr>
          <p:nvPr/>
        </p:nvSpPr>
        <p:spPr bwMode="auto">
          <a:xfrm>
            <a:off x="1903986" y="274240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2"/>
          <p:cNvSpPr>
            <a:spLocks noChangeArrowheads="1"/>
          </p:cNvSpPr>
          <p:nvPr/>
        </p:nvSpPr>
        <p:spPr bwMode="auto">
          <a:xfrm>
            <a:off x="2209800" y="274240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12"/>
          <p:cNvSpPr>
            <a:spLocks noChangeArrowheads="1"/>
          </p:cNvSpPr>
          <p:nvPr/>
        </p:nvSpPr>
        <p:spPr bwMode="auto">
          <a:xfrm>
            <a:off x="2514600" y="274240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Oval 12"/>
          <p:cNvSpPr>
            <a:spLocks noChangeArrowheads="1"/>
          </p:cNvSpPr>
          <p:nvPr/>
        </p:nvSpPr>
        <p:spPr bwMode="auto">
          <a:xfrm>
            <a:off x="2895600" y="274240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85156" y="1671935"/>
            <a:ext cx="734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Sometimes the input layer will be drawn with nodes as well</a:t>
            </a:r>
          </a:p>
        </p:txBody>
      </p:sp>
      <p:sp>
        <p:nvSpPr>
          <p:cNvPr id="67" name="Oval 12"/>
          <p:cNvSpPr>
            <a:spLocks noChangeArrowheads="1"/>
          </p:cNvSpPr>
          <p:nvPr/>
        </p:nvSpPr>
        <p:spPr bwMode="auto">
          <a:xfrm>
            <a:off x="5029200" y="381473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Oval 12"/>
          <p:cNvSpPr>
            <a:spLocks noChangeArrowheads="1"/>
          </p:cNvSpPr>
          <p:nvPr/>
        </p:nvSpPr>
        <p:spPr bwMode="auto">
          <a:xfrm>
            <a:off x="5638800" y="381473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Oval 12"/>
          <p:cNvSpPr>
            <a:spLocks noChangeArrowheads="1"/>
          </p:cNvSpPr>
          <p:nvPr/>
        </p:nvSpPr>
        <p:spPr bwMode="auto">
          <a:xfrm>
            <a:off x="6248400" y="381473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Oval 12"/>
          <p:cNvSpPr>
            <a:spLocks noChangeArrowheads="1"/>
          </p:cNvSpPr>
          <p:nvPr/>
        </p:nvSpPr>
        <p:spPr bwMode="auto">
          <a:xfrm>
            <a:off x="5638800" y="465293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1" name="Straight Arrow Connector 70"/>
          <p:cNvCxnSpPr>
            <a:stCxn id="67" idx="5"/>
            <a:endCxn id="70" idx="1"/>
          </p:cNvCxnSpPr>
          <p:nvPr/>
        </p:nvCxnSpPr>
        <p:spPr bwMode="auto">
          <a:xfrm rot="16200000" flipH="1">
            <a:off x="5175063" y="4189195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68" idx="4"/>
            <a:endCxn id="70" idx="0"/>
          </p:cNvCxnSpPr>
          <p:nvPr/>
        </p:nvCxnSpPr>
        <p:spPr bwMode="auto">
          <a:xfrm rot="5400000">
            <a:off x="5524500" y="4386232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>
            <a:stCxn id="69" idx="3"/>
            <a:endCxn id="70" idx="7"/>
          </p:cNvCxnSpPr>
          <p:nvPr/>
        </p:nvCxnSpPr>
        <p:spPr bwMode="auto">
          <a:xfrm rot="5400000">
            <a:off x="5784663" y="4189195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endCxn id="67" idx="0"/>
          </p:cNvCxnSpPr>
          <p:nvPr/>
        </p:nvCxnSpPr>
        <p:spPr bwMode="auto">
          <a:xfrm rot="16200000" flipH="1">
            <a:off x="4800600" y="3433732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endCxn id="67" idx="0"/>
          </p:cNvCxnSpPr>
          <p:nvPr/>
        </p:nvCxnSpPr>
        <p:spPr bwMode="auto">
          <a:xfrm rot="5400000">
            <a:off x="4991100" y="3395632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 rot="16200000" flipH="1">
            <a:off x="5410200" y="3433731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 rot="5400000">
            <a:off x="5600700" y="3395631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 rot="16200000" flipH="1">
            <a:off x="6019800" y="3433732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Straight Arrow Connector 86"/>
          <p:cNvCxnSpPr/>
          <p:nvPr/>
        </p:nvCxnSpPr>
        <p:spPr bwMode="auto">
          <a:xfrm rot="5400000">
            <a:off x="6210300" y="3395632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Straight Arrow Connector 87"/>
          <p:cNvCxnSpPr>
            <a:stCxn id="70" idx="4"/>
          </p:cNvCxnSpPr>
          <p:nvPr/>
        </p:nvCxnSpPr>
        <p:spPr bwMode="auto">
          <a:xfrm rot="5400000">
            <a:off x="5638800" y="5110132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5257800" y="2515661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inputs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565429" y="5840131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2-layer network</a:t>
            </a:r>
          </a:p>
        </p:txBody>
      </p:sp>
      <p:sp>
        <p:nvSpPr>
          <p:cNvPr id="23" name="Left-Right Arrow 22"/>
          <p:cNvSpPr/>
          <p:nvPr/>
        </p:nvSpPr>
        <p:spPr>
          <a:xfrm>
            <a:off x="3532210" y="3810559"/>
            <a:ext cx="1066800" cy="528669"/>
          </a:xfrm>
          <a:prstGeom prst="left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15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outputs</a:t>
            </a:r>
          </a:p>
        </p:txBody>
      </p:sp>
      <p:sp>
        <p:nvSpPr>
          <p:cNvPr id="4" name="Oval 12"/>
          <p:cNvSpPr>
            <a:spLocks noChangeArrowheads="1"/>
          </p:cNvSpPr>
          <p:nvPr/>
        </p:nvSpPr>
        <p:spPr bwMode="auto">
          <a:xfrm>
            <a:off x="3117919" y="292240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12"/>
          <p:cNvSpPr>
            <a:spLocks noChangeArrowheads="1"/>
          </p:cNvSpPr>
          <p:nvPr/>
        </p:nvSpPr>
        <p:spPr bwMode="auto">
          <a:xfrm>
            <a:off x="3727519" y="292240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4337119" y="292240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3355774" y="376060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" name="Straight Arrow Connector 7"/>
          <p:cNvCxnSpPr>
            <a:stCxn id="4" idx="4"/>
            <a:endCxn id="7" idx="1"/>
          </p:cNvCxnSpPr>
          <p:nvPr/>
        </p:nvCxnSpPr>
        <p:spPr bwMode="auto">
          <a:xfrm>
            <a:off x="3270319" y="3227203"/>
            <a:ext cx="130092" cy="578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>
            <a:stCxn id="5" idx="4"/>
            <a:endCxn id="7" idx="0"/>
          </p:cNvCxnSpPr>
          <p:nvPr/>
        </p:nvCxnSpPr>
        <p:spPr bwMode="auto">
          <a:xfrm flipH="1">
            <a:off x="3508174" y="3227203"/>
            <a:ext cx="371745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6" idx="3"/>
            <a:endCxn id="7" idx="7"/>
          </p:cNvCxnSpPr>
          <p:nvPr/>
        </p:nvCxnSpPr>
        <p:spPr bwMode="auto">
          <a:xfrm flipH="1">
            <a:off x="3615937" y="3182566"/>
            <a:ext cx="765819" cy="622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endCxn id="4" idx="0"/>
          </p:cNvCxnSpPr>
          <p:nvPr/>
        </p:nvCxnSpPr>
        <p:spPr bwMode="auto">
          <a:xfrm rot="16200000" flipH="1">
            <a:off x="2889319" y="2541403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endCxn id="4" idx="0"/>
          </p:cNvCxnSpPr>
          <p:nvPr/>
        </p:nvCxnSpPr>
        <p:spPr bwMode="auto">
          <a:xfrm rot="5400000">
            <a:off x="3079819" y="2503303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16200000" flipH="1">
            <a:off x="3498919" y="2541402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5400000">
            <a:off x="3689419" y="2503302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6200000" flipH="1">
            <a:off x="4108519" y="2541403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5400000">
            <a:off x="4299019" y="2503303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7" idx="4"/>
          </p:cNvCxnSpPr>
          <p:nvPr/>
        </p:nvCxnSpPr>
        <p:spPr bwMode="auto">
          <a:xfrm rot="5400000">
            <a:off x="3355774" y="4217803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391157" y="174565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inputs</a:t>
            </a:r>
          </a:p>
        </p:txBody>
      </p:sp>
      <p:sp>
        <p:nvSpPr>
          <p:cNvPr id="19" name="Oval 12"/>
          <p:cNvSpPr>
            <a:spLocks noChangeArrowheads="1"/>
          </p:cNvSpPr>
          <p:nvPr/>
        </p:nvSpPr>
        <p:spPr bwMode="auto">
          <a:xfrm>
            <a:off x="4076956" y="3761397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Arrow Connector 19"/>
          <p:cNvCxnSpPr>
            <a:stCxn id="19" idx="4"/>
          </p:cNvCxnSpPr>
          <p:nvPr/>
        </p:nvCxnSpPr>
        <p:spPr bwMode="auto">
          <a:xfrm rot="5400000">
            <a:off x="4076956" y="4218597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4" idx="5"/>
            <a:endCxn id="19" idx="1"/>
          </p:cNvCxnSpPr>
          <p:nvPr/>
        </p:nvCxnSpPr>
        <p:spPr bwMode="auto">
          <a:xfrm>
            <a:off x="3378082" y="3182566"/>
            <a:ext cx="743511" cy="623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5" idx="5"/>
            <a:endCxn id="19" idx="0"/>
          </p:cNvCxnSpPr>
          <p:nvPr/>
        </p:nvCxnSpPr>
        <p:spPr bwMode="auto">
          <a:xfrm>
            <a:off x="3987682" y="3182566"/>
            <a:ext cx="241674" cy="5788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6" idx="4"/>
            <a:endCxn id="19" idx="7"/>
          </p:cNvCxnSpPr>
          <p:nvPr/>
        </p:nvCxnSpPr>
        <p:spPr bwMode="auto">
          <a:xfrm flipH="1">
            <a:off x="4337119" y="3227203"/>
            <a:ext cx="152400" cy="5788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1616365" y="5029200"/>
            <a:ext cx="49211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Can be used to model multiclass datasets or more interesting predictors, e.g., images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78082" y="4510671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52838" y="4510671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55051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outputs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55" y="2286000"/>
            <a:ext cx="8458200" cy="27728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5282233"/>
            <a:ext cx="774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1965" y="5282233"/>
            <a:ext cx="21966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  <a:p>
            <a:pPr algn="ctr"/>
            <a:r>
              <a:rPr lang="en-US" sz="2400" dirty="0"/>
              <a:t>(edge detection)</a:t>
            </a:r>
          </a:p>
        </p:txBody>
      </p:sp>
    </p:spTree>
    <p:extLst>
      <p:ext uri="{BB962C8B-B14F-4D97-AF65-F5344CB8AC3E}">
        <p14:creationId xmlns:p14="http://schemas.microsoft.com/office/powerpoint/2010/main" val="2316373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Neural networks</a:t>
            </a:r>
            <a:endParaRPr lang="en-US" dirty="0"/>
          </a:p>
        </p:txBody>
      </p:sp>
      <p:sp>
        <p:nvSpPr>
          <p:cNvPr id="124" name="Content Placeholder 123"/>
          <p:cNvSpPr>
            <a:spLocks noGrp="1"/>
          </p:cNvSpPr>
          <p:nvPr>
            <p:ph idx="1"/>
          </p:nvPr>
        </p:nvSpPr>
        <p:spPr>
          <a:xfrm>
            <a:off x="3733800" y="1981200"/>
            <a:ext cx="4953000" cy="3886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Recurrent network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Output is fed back to input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Can support memory!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Good for temporal/sequential data</a:t>
            </a:r>
          </a:p>
        </p:txBody>
      </p:sp>
      <p:sp>
        <p:nvSpPr>
          <p:cNvPr id="86" name="Oval 12"/>
          <p:cNvSpPr>
            <a:spLocks noChangeArrowheads="1"/>
          </p:cNvSpPr>
          <p:nvPr/>
        </p:nvSpPr>
        <p:spPr bwMode="auto">
          <a:xfrm>
            <a:off x="914400" y="41140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Oval 12"/>
          <p:cNvSpPr>
            <a:spLocks noChangeArrowheads="1"/>
          </p:cNvSpPr>
          <p:nvPr/>
        </p:nvSpPr>
        <p:spPr bwMode="auto">
          <a:xfrm>
            <a:off x="1524000" y="41140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Oval 12"/>
          <p:cNvSpPr>
            <a:spLocks noChangeArrowheads="1"/>
          </p:cNvSpPr>
          <p:nvPr/>
        </p:nvSpPr>
        <p:spPr bwMode="auto">
          <a:xfrm>
            <a:off x="2057400" y="41140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Oval 12"/>
          <p:cNvSpPr>
            <a:spLocks noChangeArrowheads="1"/>
          </p:cNvSpPr>
          <p:nvPr/>
        </p:nvSpPr>
        <p:spPr bwMode="auto">
          <a:xfrm>
            <a:off x="1752600" y="49522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Oval 89"/>
          <p:cNvSpPr>
            <a:spLocks noChangeArrowheads="1"/>
          </p:cNvSpPr>
          <p:nvPr/>
        </p:nvSpPr>
        <p:spPr bwMode="auto">
          <a:xfrm>
            <a:off x="1066800" y="31996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Oval 12"/>
          <p:cNvSpPr>
            <a:spLocks noChangeArrowheads="1"/>
          </p:cNvSpPr>
          <p:nvPr/>
        </p:nvSpPr>
        <p:spPr bwMode="auto">
          <a:xfrm>
            <a:off x="1676400" y="31996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Oval 12"/>
          <p:cNvSpPr>
            <a:spLocks noChangeArrowheads="1"/>
          </p:cNvSpPr>
          <p:nvPr/>
        </p:nvSpPr>
        <p:spPr bwMode="auto">
          <a:xfrm>
            <a:off x="2590800" y="41140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Oval 12"/>
          <p:cNvSpPr>
            <a:spLocks noChangeArrowheads="1"/>
          </p:cNvSpPr>
          <p:nvPr/>
        </p:nvSpPr>
        <p:spPr bwMode="auto">
          <a:xfrm>
            <a:off x="2209800" y="31996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4" name="Straight Arrow Connector 93"/>
          <p:cNvCxnSpPr/>
          <p:nvPr/>
        </p:nvCxnSpPr>
        <p:spPr bwMode="auto">
          <a:xfrm rot="16200000" flipH="1">
            <a:off x="838200" y="2818608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94"/>
          <p:cNvCxnSpPr/>
          <p:nvPr/>
        </p:nvCxnSpPr>
        <p:spPr bwMode="auto">
          <a:xfrm rot="5400000">
            <a:off x="1028700" y="2780508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Straight Arrow Connector 95"/>
          <p:cNvCxnSpPr/>
          <p:nvPr/>
        </p:nvCxnSpPr>
        <p:spPr bwMode="auto">
          <a:xfrm rot="16200000" flipH="1">
            <a:off x="1447800" y="2818607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Straight Arrow Connector 96"/>
          <p:cNvCxnSpPr/>
          <p:nvPr/>
        </p:nvCxnSpPr>
        <p:spPr bwMode="auto">
          <a:xfrm rot="5400000">
            <a:off x="1638300" y="2780507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Straight Arrow Connector 97"/>
          <p:cNvCxnSpPr/>
          <p:nvPr/>
        </p:nvCxnSpPr>
        <p:spPr bwMode="auto">
          <a:xfrm rot="16200000" flipH="1">
            <a:off x="1981200" y="2818608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9" name="Straight Arrow Connector 98"/>
          <p:cNvCxnSpPr/>
          <p:nvPr/>
        </p:nvCxnSpPr>
        <p:spPr bwMode="auto">
          <a:xfrm rot="5400000">
            <a:off x="2171700" y="2780508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0" name="Straight Arrow Connector 99"/>
          <p:cNvCxnSpPr>
            <a:stCxn id="90" idx="4"/>
            <a:endCxn id="86" idx="0"/>
          </p:cNvCxnSpPr>
          <p:nvPr/>
        </p:nvCxnSpPr>
        <p:spPr bwMode="auto">
          <a:xfrm rot="5400000">
            <a:off x="838200" y="37330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1" name="Straight Arrow Connector 100"/>
          <p:cNvCxnSpPr>
            <a:stCxn id="90" idx="4"/>
            <a:endCxn id="87" idx="0"/>
          </p:cNvCxnSpPr>
          <p:nvPr/>
        </p:nvCxnSpPr>
        <p:spPr bwMode="auto">
          <a:xfrm rot="16200000" flipH="1">
            <a:off x="1143000" y="3580606"/>
            <a:ext cx="6096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" name="Straight Arrow Connector 101"/>
          <p:cNvCxnSpPr>
            <a:stCxn id="90" idx="4"/>
            <a:endCxn id="88" idx="1"/>
          </p:cNvCxnSpPr>
          <p:nvPr/>
        </p:nvCxnSpPr>
        <p:spPr bwMode="auto">
          <a:xfrm rot="16200000" flipH="1">
            <a:off x="1333500" y="3390105"/>
            <a:ext cx="654237" cy="882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" name="Straight Arrow Connector 102"/>
          <p:cNvCxnSpPr>
            <a:stCxn id="90" idx="4"/>
            <a:endCxn id="92" idx="0"/>
          </p:cNvCxnSpPr>
          <p:nvPr/>
        </p:nvCxnSpPr>
        <p:spPr bwMode="auto">
          <a:xfrm rot="16200000" flipH="1">
            <a:off x="1676400" y="3047206"/>
            <a:ext cx="609600" cy="152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Straight Arrow Connector 103"/>
          <p:cNvCxnSpPr>
            <a:stCxn id="91" idx="4"/>
            <a:endCxn id="86" idx="0"/>
          </p:cNvCxnSpPr>
          <p:nvPr/>
        </p:nvCxnSpPr>
        <p:spPr bwMode="auto">
          <a:xfrm rot="5400000">
            <a:off x="1143000" y="3428206"/>
            <a:ext cx="6096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5" name="Straight Arrow Connector 104"/>
          <p:cNvCxnSpPr>
            <a:stCxn id="91" idx="4"/>
            <a:endCxn id="87" idx="0"/>
          </p:cNvCxnSpPr>
          <p:nvPr/>
        </p:nvCxnSpPr>
        <p:spPr bwMode="auto">
          <a:xfrm rot="5400000">
            <a:off x="1447800" y="37330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6" name="Straight Arrow Connector 105"/>
          <p:cNvCxnSpPr>
            <a:stCxn id="91" idx="5"/>
            <a:endCxn id="88" idx="0"/>
          </p:cNvCxnSpPr>
          <p:nvPr/>
        </p:nvCxnSpPr>
        <p:spPr bwMode="auto">
          <a:xfrm rot="16200000" flipH="1">
            <a:off x="1746063" y="3650268"/>
            <a:ext cx="654237" cy="2732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7" name="Straight Arrow Connector 106"/>
          <p:cNvCxnSpPr>
            <a:stCxn id="91" idx="5"/>
            <a:endCxn id="92" idx="0"/>
          </p:cNvCxnSpPr>
          <p:nvPr/>
        </p:nvCxnSpPr>
        <p:spPr bwMode="auto">
          <a:xfrm rot="16200000" flipH="1">
            <a:off x="2012763" y="3383568"/>
            <a:ext cx="654237" cy="806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8" name="Straight Arrow Connector 107"/>
          <p:cNvCxnSpPr>
            <a:stCxn id="93" idx="4"/>
            <a:endCxn id="86" idx="7"/>
          </p:cNvCxnSpPr>
          <p:nvPr/>
        </p:nvCxnSpPr>
        <p:spPr bwMode="auto">
          <a:xfrm rot="5400000">
            <a:off x="1441264" y="3237706"/>
            <a:ext cx="654237" cy="1187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9" name="Straight Arrow Connector 108"/>
          <p:cNvCxnSpPr>
            <a:stCxn id="93" idx="5"/>
            <a:endCxn id="87" idx="0"/>
          </p:cNvCxnSpPr>
          <p:nvPr/>
        </p:nvCxnSpPr>
        <p:spPr bwMode="auto">
          <a:xfrm rot="5400000">
            <a:off x="1746064" y="3390106"/>
            <a:ext cx="654237" cy="7935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0" name="Straight Arrow Connector 109"/>
          <p:cNvCxnSpPr>
            <a:stCxn id="93" idx="4"/>
            <a:endCxn id="88" idx="0"/>
          </p:cNvCxnSpPr>
          <p:nvPr/>
        </p:nvCxnSpPr>
        <p:spPr bwMode="auto">
          <a:xfrm rot="5400000">
            <a:off x="1981200" y="37330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1" name="Straight Arrow Connector 110"/>
          <p:cNvCxnSpPr>
            <a:stCxn id="93" idx="4"/>
            <a:endCxn id="92" idx="7"/>
          </p:cNvCxnSpPr>
          <p:nvPr/>
        </p:nvCxnSpPr>
        <p:spPr bwMode="auto">
          <a:xfrm rot="16200000" flipH="1">
            <a:off x="2279463" y="3587142"/>
            <a:ext cx="654237" cy="4887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2" name="Straight Arrow Connector 111"/>
          <p:cNvCxnSpPr>
            <a:stCxn id="86" idx="5"/>
            <a:endCxn id="89" idx="1"/>
          </p:cNvCxnSpPr>
          <p:nvPr/>
        </p:nvCxnSpPr>
        <p:spPr bwMode="auto">
          <a:xfrm rot="16200000" flipH="1">
            <a:off x="1174563" y="4374169"/>
            <a:ext cx="622674" cy="622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Straight Arrow Connector 112"/>
          <p:cNvCxnSpPr>
            <a:stCxn id="87" idx="4"/>
            <a:endCxn id="89" idx="0"/>
          </p:cNvCxnSpPr>
          <p:nvPr/>
        </p:nvCxnSpPr>
        <p:spPr bwMode="auto">
          <a:xfrm rot="16200000" flipH="1">
            <a:off x="1524000" y="4571206"/>
            <a:ext cx="5334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4" name="Straight Arrow Connector 113"/>
          <p:cNvCxnSpPr>
            <a:stCxn id="88" idx="3"/>
            <a:endCxn id="89" idx="0"/>
          </p:cNvCxnSpPr>
          <p:nvPr/>
        </p:nvCxnSpPr>
        <p:spPr bwMode="auto">
          <a:xfrm rot="5400000">
            <a:off x="1714501" y="4564669"/>
            <a:ext cx="578037" cy="197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5" name="Straight Arrow Connector 114"/>
          <p:cNvCxnSpPr>
            <a:stCxn id="92" idx="4"/>
            <a:endCxn id="89" idx="7"/>
          </p:cNvCxnSpPr>
          <p:nvPr/>
        </p:nvCxnSpPr>
        <p:spPr bwMode="auto">
          <a:xfrm rot="5400000">
            <a:off x="2088964" y="4342606"/>
            <a:ext cx="578037" cy="7304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Straight Arrow Connector 115"/>
          <p:cNvCxnSpPr/>
          <p:nvPr/>
        </p:nvCxnSpPr>
        <p:spPr bwMode="auto">
          <a:xfrm rot="5400000">
            <a:off x="1753394" y="5408612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8" name="Freeform 117"/>
          <p:cNvSpPr/>
          <p:nvPr/>
        </p:nvSpPr>
        <p:spPr bwMode="auto">
          <a:xfrm>
            <a:off x="1879600" y="2551289"/>
            <a:ext cx="1639711" cy="3349978"/>
          </a:xfrm>
          <a:custGeom>
            <a:avLst/>
            <a:gdLst>
              <a:gd name="connsiteX0" fmla="*/ 0 w 1639711"/>
              <a:gd name="connsiteY0" fmla="*/ 2723444 h 3349978"/>
              <a:gd name="connsiteX1" fmla="*/ 1185333 w 1639711"/>
              <a:gd name="connsiteY1" fmla="*/ 2960511 h 3349978"/>
              <a:gd name="connsiteX2" fmla="*/ 1540933 w 1639711"/>
              <a:gd name="connsiteY2" fmla="*/ 386644 h 3349978"/>
              <a:gd name="connsiteX3" fmla="*/ 592667 w 1639711"/>
              <a:gd name="connsiteY3" fmla="*/ 640644 h 3349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9711" h="3349978">
                <a:moveTo>
                  <a:pt x="0" y="2723444"/>
                </a:moveTo>
                <a:cubicBezTo>
                  <a:pt x="464255" y="3036711"/>
                  <a:pt x="928511" y="3349978"/>
                  <a:pt x="1185333" y="2960511"/>
                </a:cubicBezTo>
                <a:cubicBezTo>
                  <a:pt x="1442155" y="2571044"/>
                  <a:pt x="1639711" y="773288"/>
                  <a:pt x="1540933" y="386644"/>
                </a:cubicBezTo>
                <a:cubicBezTo>
                  <a:pt x="1442155" y="0"/>
                  <a:pt x="1017411" y="320322"/>
                  <a:pt x="592667" y="64064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219200" y="19812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501362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decision boundary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38638" y="2216185"/>
            <a:ext cx="1654421" cy="8284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154922" y="4082534"/>
            <a:ext cx="1489226" cy="66111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38638" y="3044589"/>
            <a:ext cx="1425821" cy="3664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1027"/>
          <p:cNvSpPr>
            <a:spLocks noChangeArrowheads="1"/>
          </p:cNvSpPr>
          <p:nvPr/>
        </p:nvSpPr>
        <p:spPr bwMode="auto">
          <a:xfrm>
            <a:off x="3564459" y="2787134"/>
            <a:ext cx="16002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 rot="16200000" flipH="1">
            <a:off x="3601765" y="3586440"/>
            <a:ext cx="1600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298730"/>
              </p:ext>
            </p:extLst>
          </p:nvPr>
        </p:nvGraphicFramePr>
        <p:xfrm>
          <a:off x="3793059" y="3264972"/>
          <a:ext cx="592137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700" imgH="368300" progId="Equation.3">
                  <p:embed/>
                </p:oleObj>
              </mc:Choice>
              <mc:Fallback>
                <p:oleObj name="Equation" r:id="rId2" imgW="2667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3059" y="3264972"/>
                        <a:ext cx="592137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633811"/>
              </p:ext>
            </p:extLst>
          </p:nvPr>
        </p:nvGraphicFramePr>
        <p:xfrm>
          <a:off x="4486054" y="3411021"/>
          <a:ext cx="60240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900" imgH="165100" progId="Equation.3">
                  <p:embed/>
                </p:oleObj>
              </mc:Choice>
              <mc:Fallback>
                <p:oleObj name="Equation" r:id="rId4" imgW="3429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054" y="3411021"/>
                        <a:ext cx="602405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 rot="5400000">
            <a:off x="2729668" y="353543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202922" y="3525177"/>
            <a:ext cx="1489226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10657" y="334450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76397" y="1901589"/>
            <a:ext cx="38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76397" y="2859923"/>
            <a:ext cx="38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28797" y="4558982"/>
            <a:ext cx="40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m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2708713" y="2113340"/>
            <a:ext cx="42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92723" y="2787134"/>
            <a:ext cx="42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74989" y="4018002"/>
            <a:ext cx="44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m</a:t>
            </a:r>
            <a:endParaRPr 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1295400" y="5638338"/>
            <a:ext cx="6354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What does the decision boundary of a perceptron look like?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84618" y="6248400"/>
            <a:ext cx="2845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Line (linear set of weights)</a:t>
            </a:r>
          </a:p>
        </p:txBody>
      </p:sp>
    </p:spTree>
    <p:extLst>
      <p:ext uri="{BB962C8B-B14F-4D97-AF65-F5344CB8AC3E}">
        <p14:creationId xmlns:p14="http://schemas.microsoft.com/office/powerpoint/2010/main" val="239566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  for each training example (</a:t>
            </a:r>
            <a:r>
              <a:rPr lang="en-US" sz="2400" i="1" dirty="0"/>
              <a:t>f</a:t>
            </a:r>
            <a:r>
              <a:rPr lang="en-US" sz="2400" i="1" baseline="-25000" dirty="0"/>
              <a:t>1</a:t>
            </a:r>
            <a:r>
              <a:rPr lang="en-US" sz="2400" i="1" dirty="0"/>
              <a:t>, f</a:t>
            </a:r>
            <a:r>
              <a:rPr lang="en-US" sz="2400" i="1" baseline="-25000" dirty="0"/>
              <a:t>2</a:t>
            </a:r>
            <a:r>
              <a:rPr lang="en-US" sz="2400" i="1" dirty="0"/>
              <a:t>, …, </a:t>
            </a:r>
            <a:r>
              <a:rPr lang="en-US" sz="2400" i="1" dirty="0" err="1"/>
              <a:t>f</a:t>
            </a:r>
            <a:r>
              <a:rPr lang="en-US" sz="2400" i="1" baseline="-25000" dirty="0" err="1"/>
              <a:t>n</a:t>
            </a:r>
            <a:r>
              <a:rPr lang="en-US" sz="2400" dirty="0"/>
              <a:t>, label):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if </a:t>
            </a:r>
            <a:r>
              <a:rPr lang="en-US" sz="2400" i="1" dirty="0"/>
              <a:t>prediction * label </a:t>
            </a:r>
            <a:r>
              <a:rPr lang="en-US" sz="2400" dirty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        for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          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=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+ </a:t>
            </a:r>
            <a:r>
              <a:rPr lang="en-US" sz="2400" i="1" dirty="0"/>
              <a:t>f</a:t>
            </a:r>
            <a:r>
              <a:rPr lang="en-US" sz="2400" i="1" baseline="-25000" dirty="0"/>
              <a:t>i</a:t>
            </a:r>
            <a:r>
              <a:rPr lang="en-US" sz="2400" dirty="0"/>
              <a:t>*label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i="1" dirty="0"/>
              <a:t>b</a:t>
            </a:r>
            <a:r>
              <a:rPr lang="en-US" sz="2400" dirty="0"/>
              <a:t> = </a:t>
            </a:r>
            <a:r>
              <a:rPr lang="en-US" sz="2400" i="1" dirty="0"/>
              <a:t>b</a:t>
            </a:r>
            <a:r>
              <a:rPr lang="en-US" sz="2400" dirty="0"/>
              <a:t> + label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346290"/>
              </p:ext>
            </p:extLst>
          </p:nvPr>
        </p:nvGraphicFramePr>
        <p:xfrm>
          <a:off x="1213322" y="248209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400" imgH="317500" progId="Equation.3">
                  <p:embed/>
                </p:oleObj>
              </mc:Choice>
              <mc:Fallback>
                <p:oleObj name="Equation" r:id="rId2" imgW="15494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3322" y="248209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7787" y="5485054"/>
            <a:ext cx="85982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Why is it called the “perceptron” learning algorithm if what it learns is a line?  Why not “line learning” algorithm?</a:t>
            </a:r>
          </a:p>
        </p:txBody>
      </p:sp>
    </p:spTree>
    <p:extLst>
      <p:ext uri="{BB962C8B-B14F-4D97-AF65-F5344CB8AC3E}">
        <p14:creationId xmlns:p14="http://schemas.microsoft.com/office/powerpoint/2010/main" val="1100857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decision boundary</a:t>
            </a:r>
          </a:p>
        </p:txBody>
      </p:sp>
      <p:sp>
        <p:nvSpPr>
          <p:cNvPr id="4" name="Oval 12"/>
          <p:cNvSpPr>
            <a:spLocks noChangeArrowheads="1"/>
          </p:cNvSpPr>
          <p:nvPr/>
        </p:nvSpPr>
        <p:spPr bwMode="auto">
          <a:xfrm>
            <a:off x="3048000" y="266949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12"/>
          <p:cNvSpPr>
            <a:spLocks noChangeArrowheads="1"/>
          </p:cNvSpPr>
          <p:nvPr/>
        </p:nvSpPr>
        <p:spPr bwMode="auto">
          <a:xfrm>
            <a:off x="3657600" y="266949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4267200" y="266949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3657600" y="350769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" name="Straight Arrow Connector 7"/>
          <p:cNvCxnSpPr>
            <a:stCxn id="4" idx="5"/>
            <a:endCxn id="7" idx="1"/>
          </p:cNvCxnSpPr>
          <p:nvPr/>
        </p:nvCxnSpPr>
        <p:spPr bwMode="auto">
          <a:xfrm rot="16200000" flipH="1">
            <a:off x="3193863" y="3043953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>
            <a:stCxn id="5" idx="4"/>
            <a:endCxn id="7" idx="0"/>
          </p:cNvCxnSpPr>
          <p:nvPr/>
        </p:nvCxnSpPr>
        <p:spPr bwMode="auto">
          <a:xfrm rot="5400000">
            <a:off x="3543300" y="3240990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6" idx="3"/>
            <a:endCxn id="7" idx="7"/>
          </p:cNvCxnSpPr>
          <p:nvPr/>
        </p:nvCxnSpPr>
        <p:spPr bwMode="auto">
          <a:xfrm rot="5400000">
            <a:off x="3803463" y="3043953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endCxn id="4" idx="0"/>
          </p:cNvCxnSpPr>
          <p:nvPr/>
        </p:nvCxnSpPr>
        <p:spPr bwMode="auto">
          <a:xfrm rot="16200000" flipH="1">
            <a:off x="2819400" y="2288490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endCxn id="4" idx="0"/>
          </p:cNvCxnSpPr>
          <p:nvPr/>
        </p:nvCxnSpPr>
        <p:spPr bwMode="auto">
          <a:xfrm rot="5400000">
            <a:off x="3009900" y="2250390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16200000" flipH="1">
            <a:off x="3429000" y="2288489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5400000">
            <a:off x="3619500" y="2250389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6200000" flipH="1">
            <a:off x="4038600" y="2288490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5400000">
            <a:off x="4229100" y="2250390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7" idx="4"/>
          </p:cNvCxnSpPr>
          <p:nvPr/>
        </p:nvCxnSpPr>
        <p:spPr bwMode="auto">
          <a:xfrm rot="5400000">
            <a:off x="3657600" y="3964890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85800" y="4895672"/>
            <a:ext cx="819677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does the decision boundary of a 2-layer network look like?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Is it linear?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What types of things can and can it not model?</a:t>
            </a:r>
          </a:p>
        </p:txBody>
      </p:sp>
    </p:spTree>
    <p:extLst>
      <p:ext uri="{BB962C8B-B14F-4D97-AF65-F5344CB8AC3E}">
        <p14:creationId xmlns:p14="http://schemas.microsoft.com/office/powerpoint/2010/main" val="1113436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8229600" cy="1371600"/>
          </a:xfrm>
        </p:spPr>
        <p:txBody>
          <a:bodyPr/>
          <a:lstStyle/>
          <a:p>
            <a:pPr eaLnBrk="1" hangingPunct="1"/>
            <a:r>
              <a:rPr lang="en-US" dirty="0"/>
              <a:t>XOR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40222" y="1754188"/>
            <a:ext cx="8001000" cy="2898775"/>
            <a:chOff x="0" y="1463"/>
            <a:chExt cx="5040" cy="1826"/>
          </a:xfrm>
        </p:grpSpPr>
        <p:sp>
          <p:nvSpPr>
            <p:cNvPr id="94232" name="Oval 5"/>
            <p:cNvSpPr>
              <a:spLocks noChangeAspect="1" noChangeArrowheads="1"/>
            </p:cNvSpPr>
            <p:nvPr/>
          </p:nvSpPr>
          <p:spPr bwMode="auto">
            <a:xfrm>
              <a:off x="1559" y="1463"/>
              <a:ext cx="697" cy="6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33" name="Text Box 8"/>
            <p:cNvSpPr txBox="1">
              <a:spLocks noChangeArrowheads="1"/>
            </p:cNvSpPr>
            <p:nvPr/>
          </p:nvSpPr>
          <p:spPr bwMode="auto">
            <a:xfrm>
              <a:off x="0" y="1689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 x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94234" name="Oval 10"/>
            <p:cNvSpPr>
              <a:spLocks noChangeAspect="1" noChangeArrowheads="1"/>
            </p:cNvSpPr>
            <p:nvPr/>
          </p:nvSpPr>
          <p:spPr bwMode="auto">
            <a:xfrm>
              <a:off x="3335" y="1920"/>
              <a:ext cx="697" cy="6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35" name="Oval 11"/>
            <p:cNvSpPr>
              <a:spLocks noChangeAspect="1" noChangeArrowheads="1"/>
            </p:cNvSpPr>
            <p:nvPr/>
          </p:nvSpPr>
          <p:spPr bwMode="auto">
            <a:xfrm>
              <a:off x="1607" y="2592"/>
              <a:ext cx="697" cy="6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36" name="Text Box 12"/>
            <p:cNvSpPr txBox="1">
              <a:spLocks noChangeArrowheads="1"/>
            </p:cNvSpPr>
            <p:nvPr/>
          </p:nvSpPr>
          <p:spPr bwMode="auto">
            <a:xfrm>
              <a:off x="0" y="2889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 x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94237" name="Text Box 13"/>
            <p:cNvSpPr txBox="1">
              <a:spLocks noChangeArrowheads="1"/>
            </p:cNvSpPr>
            <p:nvPr/>
          </p:nvSpPr>
          <p:spPr bwMode="auto">
            <a:xfrm>
              <a:off x="672" y="1507"/>
              <a:ext cx="18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FF0000"/>
                  </a:solidFill>
                </a:rPr>
                <a:t>?</a:t>
              </a:r>
              <a:r>
                <a:rPr lang="en-US" sz="2400" dirty="0">
                  <a:solidFill>
                    <a:srgbClr val="FF0000"/>
                  </a:solidFill>
                </a:rPr>
                <a:t> </a:t>
              </a:r>
              <a:endParaRPr lang="en-US" sz="24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94238" name="Line 16"/>
            <p:cNvSpPr>
              <a:spLocks noChangeShapeType="1"/>
            </p:cNvSpPr>
            <p:nvPr/>
          </p:nvSpPr>
          <p:spPr bwMode="auto">
            <a:xfrm>
              <a:off x="624" y="1824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39" name="Line 17"/>
            <p:cNvSpPr>
              <a:spLocks noChangeShapeType="1"/>
            </p:cNvSpPr>
            <p:nvPr/>
          </p:nvSpPr>
          <p:spPr bwMode="auto">
            <a:xfrm>
              <a:off x="624" y="1920"/>
              <a:ext cx="96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40" name="Line 18"/>
            <p:cNvSpPr>
              <a:spLocks noChangeShapeType="1"/>
            </p:cNvSpPr>
            <p:nvPr/>
          </p:nvSpPr>
          <p:spPr bwMode="auto">
            <a:xfrm>
              <a:off x="624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41" name="Line 19"/>
            <p:cNvSpPr>
              <a:spLocks noChangeShapeType="1"/>
            </p:cNvSpPr>
            <p:nvPr/>
          </p:nvSpPr>
          <p:spPr bwMode="auto">
            <a:xfrm flipV="1">
              <a:off x="624" y="1920"/>
              <a:ext cx="864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48" name="Line 26"/>
            <p:cNvSpPr>
              <a:spLocks noChangeShapeType="1"/>
            </p:cNvSpPr>
            <p:nvPr/>
          </p:nvSpPr>
          <p:spPr bwMode="auto">
            <a:xfrm>
              <a:off x="2304" y="1872"/>
              <a:ext cx="1008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49" name="Line 27"/>
            <p:cNvSpPr>
              <a:spLocks noChangeShapeType="1"/>
            </p:cNvSpPr>
            <p:nvPr/>
          </p:nvSpPr>
          <p:spPr bwMode="auto">
            <a:xfrm flipV="1">
              <a:off x="2352" y="2448"/>
              <a:ext cx="1008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50" name="Line 28"/>
            <p:cNvSpPr>
              <a:spLocks noChangeShapeType="1"/>
            </p:cNvSpPr>
            <p:nvPr/>
          </p:nvSpPr>
          <p:spPr bwMode="auto">
            <a:xfrm>
              <a:off x="4080" y="2304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4346" name="Group 7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453060"/>
              </p:ext>
            </p:extLst>
          </p:nvPr>
        </p:nvGraphicFramePr>
        <p:xfrm>
          <a:off x="5927230" y="4343400"/>
          <a:ext cx="2971800" cy="2286000"/>
        </p:xfrm>
        <a:graphic>
          <a:graphicData uri="http://schemas.openxmlformats.org/drawingml/2006/table">
            <a:tbl>
              <a:tblPr/>
              <a:tblGrid>
                <a:gridCol w="636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xor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4231" name="Rectangle 75"/>
          <p:cNvSpPr>
            <a:spLocks noChangeArrowheads="1"/>
          </p:cNvSpPr>
          <p:nvPr/>
        </p:nvSpPr>
        <p:spPr bwMode="auto">
          <a:xfrm>
            <a:off x="6629400" y="2362200"/>
            <a:ext cx="2011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Output = x</a:t>
            </a:r>
            <a:r>
              <a:rPr lang="en-US" sz="1800" baseline="-25000"/>
              <a:t>1</a:t>
            </a:r>
            <a:r>
              <a:rPr lang="en-US" sz="1800" b="1"/>
              <a:t> xor </a:t>
            </a:r>
            <a:r>
              <a:rPr lang="en-US" sz="1800"/>
              <a:t>x</a:t>
            </a:r>
            <a:r>
              <a:rPr lang="en-US" sz="1800" baseline="-25000"/>
              <a:t>2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048000" y="2066764"/>
            <a:ext cx="498276" cy="438471"/>
            <a:chOff x="2951262" y="2307211"/>
            <a:chExt cx="498276" cy="438471"/>
          </a:xfrm>
        </p:grpSpPr>
        <p:cxnSp>
          <p:nvCxnSpPr>
            <p:cNvPr id="28" name="Straight Connector 27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048000" y="3860640"/>
            <a:ext cx="498276" cy="438471"/>
            <a:chOff x="2951262" y="2307211"/>
            <a:chExt cx="498276" cy="438471"/>
          </a:xfrm>
        </p:grpSpPr>
        <p:cxnSp>
          <p:nvCxnSpPr>
            <p:cNvPr id="32" name="Straight Connector 31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791200" y="2792093"/>
            <a:ext cx="498276" cy="438471"/>
            <a:chOff x="2951262" y="2307211"/>
            <a:chExt cx="498276" cy="438471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1491448" y="2403476"/>
            <a:ext cx="293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1383222" y="3200471"/>
            <a:ext cx="293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41" name="Text Box 13"/>
          <p:cNvSpPr txBox="1">
            <a:spLocks noChangeArrowheads="1"/>
          </p:cNvSpPr>
          <p:nvPr/>
        </p:nvSpPr>
        <p:spPr bwMode="auto">
          <a:xfrm>
            <a:off x="1638292" y="3662434"/>
            <a:ext cx="293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4289934" y="2096294"/>
            <a:ext cx="293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4564587" y="3694113"/>
            <a:ext cx="293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9826" y="2831068"/>
            <a:ext cx="55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b=?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36456" y="4659868"/>
            <a:ext cx="55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b=?</a:t>
            </a: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249748"/>
              </p:ext>
            </p:extLst>
          </p:nvPr>
        </p:nvGraphicFramePr>
        <p:xfrm>
          <a:off x="1491448" y="5562600"/>
          <a:ext cx="312896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57400" imgH="596900" progId="Equation.3">
                  <p:embed/>
                </p:oleObj>
              </mc:Choice>
              <mc:Fallback>
                <p:oleObj name="Equation" r:id="rId3" imgW="2057400" imgH="596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1448" y="5562600"/>
                        <a:ext cx="3128963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5795537" y="3593068"/>
            <a:ext cx="55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b=?</a:t>
            </a:r>
          </a:p>
        </p:txBody>
      </p:sp>
    </p:spTree>
    <p:extLst>
      <p:ext uri="{BB962C8B-B14F-4D97-AF65-F5344CB8AC3E}">
        <p14:creationId xmlns:p14="http://schemas.microsoft.com/office/powerpoint/2010/main" val="590795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8229600" cy="1371600"/>
          </a:xfrm>
        </p:spPr>
        <p:txBody>
          <a:bodyPr/>
          <a:lstStyle/>
          <a:p>
            <a:pPr eaLnBrk="1" hangingPunct="1"/>
            <a:r>
              <a:rPr lang="en-US" dirty="0"/>
              <a:t>XOR</a:t>
            </a:r>
          </a:p>
        </p:txBody>
      </p:sp>
      <p:sp>
        <p:nvSpPr>
          <p:cNvPr id="94232" name="Oval 5"/>
          <p:cNvSpPr>
            <a:spLocks noChangeAspect="1" noChangeArrowheads="1"/>
          </p:cNvSpPr>
          <p:nvPr/>
        </p:nvSpPr>
        <p:spPr bwMode="auto">
          <a:xfrm>
            <a:off x="2715135" y="1754188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3" name="Text Box 8"/>
          <p:cNvSpPr txBox="1">
            <a:spLocks noChangeArrowheads="1"/>
          </p:cNvSpPr>
          <p:nvPr/>
        </p:nvSpPr>
        <p:spPr bwMode="auto">
          <a:xfrm>
            <a:off x="240222" y="2112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1</a:t>
            </a:r>
          </a:p>
        </p:txBody>
      </p:sp>
      <p:sp>
        <p:nvSpPr>
          <p:cNvPr id="94234" name="Oval 10"/>
          <p:cNvSpPr>
            <a:spLocks noChangeAspect="1" noChangeArrowheads="1"/>
          </p:cNvSpPr>
          <p:nvPr/>
        </p:nvSpPr>
        <p:spPr bwMode="auto">
          <a:xfrm>
            <a:off x="5534535" y="2479676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5" name="Oval 11"/>
          <p:cNvSpPr>
            <a:spLocks noChangeAspect="1" noChangeArrowheads="1"/>
          </p:cNvSpPr>
          <p:nvPr/>
        </p:nvSpPr>
        <p:spPr bwMode="auto">
          <a:xfrm>
            <a:off x="2791335" y="3546476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6" name="Text Box 12"/>
          <p:cNvSpPr txBox="1">
            <a:spLocks noChangeArrowheads="1"/>
          </p:cNvSpPr>
          <p:nvPr/>
        </p:nvSpPr>
        <p:spPr bwMode="auto">
          <a:xfrm>
            <a:off x="240222" y="4017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2</a:t>
            </a:r>
          </a:p>
        </p:txBody>
      </p:sp>
      <p:sp>
        <p:nvSpPr>
          <p:cNvPr id="94237" name="Text Box 13"/>
          <p:cNvSpPr txBox="1">
            <a:spLocks noChangeArrowheads="1"/>
          </p:cNvSpPr>
          <p:nvPr/>
        </p:nvSpPr>
        <p:spPr bwMode="auto">
          <a:xfrm>
            <a:off x="1307022" y="1824038"/>
            <a:ext cx="293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94238" name="Line 16"/>
          <p:cNvSpPr>
            <a:spLocks noChangeShapeType="1"/>
          </p:cNvSpPr>
          <p:nvPr/>
        </p:nvSpPr>
        <p:spPr bwMode="auto">
          <a:xfrm>
            <a:off x="1230822" y="2327276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9" name="Line 17"/>
          <p:cNvSpPr>
            <a:spLocks noChangeShapeType="1"/>
          </p:cNvSpPr>
          <p:nvPr/>
        </p:nvSpPr>
        <p:spPr bwMode="auto">
          <a:xfrm>
            <a:off x="1230822" y="2479676"/>
            <a:ext cx="1524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0" name="Line 18"/>
          <p:cNvSpPr>
            <a:spLocks noChangeShapeType="1"/>
          </p:cNvSpPr>
          <p:nvPr/>
        </p:nvSpPr>
        <p:spPr bwMode="auto">
          <a:xfrm>
            <a:off x="1230822" y="4156076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1" name="Line 19"/>
          <p:cNvSpPr>
            <a:spLocks noChangeShapeType="1"/>
          </p:cNvSpPr>
          <p:nvPr/>
        </p:nvSpPr>
        <p:spPr bwMode="auto">
          <a:xfrm flipV="1">
            <a:off x="1230822" y="2479676"/>
            <a:ext cx="13716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8" name="Line 26"/>
          <p:cNvSpPr>
            <a:spLocks noChangeShapeType="1"/>
          </p:cNvSpPr>
          <p:nvPr/>
        </p:nvSpPr>
        <p:spPr bwMode="auto">
          <a:xfrm>
            <a:off x="3897822" y="2403476"/>
            <a:ext cx="1600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9" name="Line 27"/>
          <p:cNvSpPr>
            <a:spLocks noChangeShapeType="1"/>
          </p:cNvSpPr>
          <p:nvPr/>
        </p:nvSpPr>
        <p:spPr bwMode="auto">
          <a:xfrm flipV="1">
            <a:off x="3974022" y="3317876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50" name="Line 28"/>
          <p:cNvSpPr>
            <a:spLocks noChangeShapeType="1"/>
          </p:cNvSpPr>
          <p:nvPr/>
        </p:nvSpPr>
        <p:spPr bwMode="auto">
          <a:xfrm>
            <a:off x="6717222" y="3089276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4346" name="Group 7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00628"/>
              </p:ext>
            </p:extLst>
          </p:nvPr>
        </p:nvGraphicFramePr>
        <p:xfrm>
          <a:off x="5927230" y="4343400"/>
          <a:ext cx="2971800" cy="2286000"/>
        </p:xfrm>
        <a:graphic>
          <a:graphicData uri="http://schemas.openxmlformats.org/drawingml/2006/table">
            <a:tbl>
              <a:tblPr/>
              <a:tblGrid>
                <a:gridCol w="636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xor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4231" name="Rectangle 75"/>
          <p:cNvSpPr>
            <a:spLocks noChangeArrowheads="1"/>
          </p:cNvSpPr>
          <p:nvPr/>
        </p:nvSpPr>
        <p:spPr bwMode="auto">
          <a:xfrm>
            <a:off x="6629400" y="2362200"/>
            <a:ext cx="2011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Output = x</a:t>
            </a:r>
            <a:r>
              <a:rPr lang="en-US" sz="1800" baseline="-25000"/>
              <a:t>1</a:t>
            </a:r>
            <a:r>
              <a:rPr lang="en-US" sz="1800" b="1"/>
              <a:t> xor </a:t>
            </a:r>
            <a:r>
              <a:rPr lang="en-US" sz="1800"/>
              <a:t>x</a:t>
            </a:r>
            <a:r>
              <a:rPr lang="en-US" sz="1800" baseline="-25000"/>
              <a:t>2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048000" y="2066764"/>
            <a:ext cx="498276" cy="438471"/>
            <a:chOff x="2951262" y="2307211"/>
            <a:chExt cx="498276" cy="438471"/>
          </a:xfrm>
        </p:grpSpPr>
        <p:cxnSp>
          <p:nvCxnSpPr>
            <p:cNvPr id="28" name="Straight Connector 27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048000" y="3860640"/>
            <a:ext cx="498276" cy="438471"/>
            <a:chOff x="2951262" y="2307211"/>
            <a:chExt cx="498276" cy="438471"/>
          </a:xfrm>
        </p:grpSpPr>
        <p:cxnSp>
          <p:nvCxnSpPr>
            <p:cNvPr id="32" name="Straight Connector 31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791200" y="2792093"/>
            <a:ext cx="498276" cy="438471"/>
            <a:chOff x="2951262" y="2307211"/>
            <a:chExt cx="498276" cy="438471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1491448" y="2403476"/>
            <a:ext cx="4405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1230822" y="3200471"/>
            <a:ext cx="4460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1" name="Text Box 13"/>
          <p:cNvSpPr txBox="1">
            <a:spLocks noChangeArrowheads="1"/>
          </p:cNvSpPr>
          <p:nvPr/>
        </p:nvSpPr>
        <p:spPr bwMode="auto">
          <a:xfrm>
            <a:off x="1638292" y="3662434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4289934" y="2096294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4564587" y="3694113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9826" y="28310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36456" y="46598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536785"/>
              </p:ext>
            </p:extLst>
          </p:nvPr>
        </p:nvGraphicFramePr>
        <p:xfrm>
          <a:off x="1491448" y="5562600"/>
          <a:ext cx="312896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57400" imgH="596900" progId="Equation.3">
                  <p:embed/>
                </p:oleObj>
              </mc:Choice>
              <mc:Fallback>
                <p:oleObj name="Equation" r:id="rId3" imgW="2057400" imgH="596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1448" y="5562600"/>
                        <a:ext cx="3128963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5795537" y="35930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</p:spTree>
    <p:extLst>
      <p:ext uri="{BB962C8B-B14F-4D97-AF65-F5344CB8AC3E}">
        <p14:creationId xmlns:p14="http://schemas.microsoft.com/office/powerpoint/2010/main" val="2031659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8594230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</a:rPr>
              <a:t>What does the decision boundary look like?</a:t>
            </a:r>
          </a:p>
        </p:txBody>
      </p:sp>
      <p:sp>
        <p:nvSpPr>
          <p:cNvPr id="94232" name="Oval 5"/>
          <p:cNvSpPr>
            <a:spLocks noChangeAspect="1" noChangeArrowheads="1"/>
          </p:cNvSpPr>
          <p:nvPr/>
        </p:nvSpPr>
        <p:spPr bwMode="auto">
          <a:xfrm>
            <a:off x="2715135" y="1754188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3" name="Text Box 8"/>
          <p:cNvSpPr txBox="1">
            <a:spLocks noChangeArrowheads="1"/>
          </p:cNvSpPr>
          <p:nvPr/>
        </p:nvSpPr>
        <p:spPr bwMode="auto">
          <a:xfrm>
            <a:off x="240222" y="2112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1</a:t>
            </a:r>
          </a:p>
        </p:txBody>
      </p:sp>
      <p:sp>
        <p:nvSpPr>
          <p:cNvPr id="94234" name="Oval 10"/>
          <p:cNvSpPr>
            <a:spLocks noChangeAspect="1" noChangeArrowheads="1"/>
          </p:cNvSpPr>
          <p:nvPr/>
        </p:nvSpPr>
        <p:spPr bwMode="auto">
          <a:xfrm>
            <a:off x="5534535" y="2479676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6" name="Text Box 12"/>
          <p:cNvSpPr txBox="1">
            <a:spLocks noChangeArrowheads="1"/>
          </p:cNvSpPr>
          <p:nvPr/>
        </p:nvSpPr>
        <p:spPr bwMode="auto">
          <a:xfrm>
            <a:off x="240222" y="4017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2</a:t>
            </a:r>
          </a:p>
        </p:txBody>
      </p:sp>
      <p:sp>
        <p:nvSpPr>
          <p:cNvPr id="94237" name="Text Box 13"/>
          <p:cNvSpPr txBox="1">
            <a:spLocks noChangeArrowheads="1"/>
          </p:cNvSpPr>
          <p:nvPr/>
        </p:nvSpPr>
        <p:spPr bwMode="auto">
          <a:xfrm>
            <a:off x="1307022" y="1824038"/>
            <a:ext cx="293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94238" name="Line 16"/>
          <p:cNvSpPr>
            <a:spLocks noChangeShapeType="1"/>
          </p:cNvSpPr>
          <p:nvPr/>
        </p:nvSpPr>
        <p:spPr bwMode="auto">
          <a:xfrm>
            <a:off x="1230822" y="2327276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9" name="Line 17"/>
          <p:cNvSpPr>
            <a:spLocks noChangeShapeType="1"/>
          </p:cNvSpPr>
          <p:nvPr/>
        </p:nvSpPr>
        <p:spPr bwMode="auto">
          <a:xfrm>
            <a:off x="1230822" y="2479676"/>
            <a:ext cx="1524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0" name="Line 18"/>
          <p:cNvSpPr>
            <a:spLocks noChangeShapeType="1"/>
          </p:cNvSpPr>
          <p:nvPr/>
        </p:nvSpPr>
        <p:spPr bwMode="auto">
          <a:xfrm>
            <a:off x="1230822" y="4156076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1" name="Line 19"/>
          <p:cNvSpPr>
            <a:spLocks noChangeShapeType="1"/>
          </p:cNvSpPr>
          <p:nvPr/>
        </p:nvSpPr>
        <p:spPr bwMode="auto">
          <a:xfrm flipV="1">
            <a:off x="1230822" y="2479676"/>
            <a:ext cx="13716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8" name="Line 26"/>
          <p:cNvSpPr>
            <a:spLocks noChangeShapeType="1"/>
          </p:cNvSpPr>
          <p:nvPr/>
        </p:nvSpPr>
        <p:spPr bwMode="auto">
          <a:xfrm>
            <a:off x="3897822" y="2403476"/>
            <a:ext cx="1600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9" name="Line 27"/>
          <p:cNvSpPr>
            <a:spLocks noChangeShapeType="1"/>
          </p:cNvSpPr>
          <p:nvPr/>
        </p:nvSpPr>
        <p:spPr bwMode="auto">
          <a:xfrm flipV="1">
            <a:off x="3974022" y="3317876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50" name="Line 28"/>
          <p:cNvSpPr>
            <a:spLocks noChangeShapeType="1"/>
          </p:cNvSpPr>
          <p:nvPr/>
        </p:nvSpPr>
        <p:spPr bwMode="auto">
          <a:xfrm>
            <a:off x="6717222" y="3089276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4346" name="Group 7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847409"/>
              </p:ext>
            </p:extLst>
          </p:nvPr>
        </p:nvGraphicFramePr>
        <p:xfrm>
          <a:off x="5927230" y="4343400"/>
          <a:ext cx="2971800" cy="2286000"/>
        </p:xfrm>
        <a:graphic>
          <a:graphicData uri="http://schemas.openxmlformats.org/drawingml/2006/table">
            <a:tbl>
              <a:tblPr/>
              <a:tblGrid>
                <a:gridCol w="636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xor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4231" name="Rectangle 75"/>
          <p:cNvSpPr>
            <a:spLocks noChangeArrowheads="1"/>
          </p:cNvSpPr>
          <p:nvPr/>
        </p:nvSpPr>
        <p:spPr bwMode="auto">
          <a:xfrm>
            <a:off x="6629400" y="2362200"/>
            <a:ext cx="2011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Output = x</a:t>
            </a:r>
            <a:r>
              <a:rPr lang="en-US" sz="1800" baseline="-25000"/>
              <a:t>1</a:t>
            </a:r>
            <a:r>
              <a:rPr lang="en-US" sz="1800" b="1"/>
              <a:t> xor </a:t>
            </a:r>
            <a:r>
              <a:rPr lang="en-US" sz="1800"/>
              <a:t>x</a:t>
            </a:r>
            <a:r>
              <a:rPr lang="en-US" sz="1800" baseline="-25000"/>
              <a:t>2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048000" y="2066764"/>
            <a:ext cx="498276" cy="438471"/>
            <a:chOff x="2951262" y="2307211"/>
            <a:chExt cx="498276" cy="438471"/>
          </a:xfrm>
        </p:grpSpPr>
        <p:cxnSp>
          <p:nvCxnSpPr>
            <p:cNvPr id="28" name="Straight Connector 27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791200" y="2792093"/>
            <a:ext cx="498276" cy="438471"/>
            <a:chOff x="2951262" y="2307211"/>
            <a:chExt cx="498276" cy="438471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1491448" y="2403476"/>
            <a:ext cx="4405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1230822" y="3200471"/>
            <a:ext cx="4460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1" name="Text Box 13"/>
          <p:cNvSpPr txBox="1">
            <a:spLocks noChangeArrowheads="1"/>
          </p:cNvSpPr>
          <p:nvPr/>
        </p:nvSpPr>
        <p:spPr bwMode="auto">
          <a:xfrm>
            <a:off x="1638292" y="3662434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4289934" y="2096294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4564587" y="3694113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9826" y="28310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36456" y="46598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5537" y="35930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47" name="Oval 11"/>
          <p:cNvSpPr>
            <a:spLocks noChangeAspect="1" noChangeArrowheads="1"/>
          </p:cNvSpPr>
          <p:nvPr/>
        </p:nvSpPr>
        <p:spPr bwMode="auto">
          <a:xfrm>
            <a:off x="2791335" y="3546476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3048000" y="3860640"/>
            <a:ext cx="498276" cy="438471"/>
            <a:chOff x="2951262" y="2307211"/>
            <a:chExt cx="498276" cy="438471"/>
          </a:xfrm>
        </p:grpSpPr>
        <p:cxnSp>
          <p:nvCxnSpPr>
            <p:cNvPr id="49" name="Straight Connector 48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8587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8594230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</a:rPr>
              <a:t>What does the decision boundary look like?</a:t>
            </a:r>
          </a:p>
        </p:txBody>
      </p:sp>
      <p:sp>
        <p:nvSpPr>
          <p:cNvPr id="94232" name="Oval 5"/>
          <p:cNvSpPr>
            <a:spLocks noChangeAspect="1" noChangeArrowheads="1"/>
          </p:cNvSpPr>
          <p:nvPr/>
        </p:nvSpPr>
        <p:spPr bwMode="auto">
          <a:xfrm>
            <a:off x="2715135" y="1754188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3" name="Text Box 8"/>
          <p:cNvSpPr txBox="1">
            <a:spLocks noChangeArrowheads="1"/>
          </p:cNvSpPr>
          <p:nvPr/>
        </p:nvSpPr>
        <p:spPr bwMode="auto">
          <a:xfrm>
            <a:off x="240222" y="2112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1</a:t>
            </a:r>
          </a:p>
        </p:txBody>
      </p:sp>
      <p:sp>
        <p:nvSpPr>
          <p:cNvPr id="94234" name="Oval 10"/>
          <p:cNvSpPr>
            <a:spLocks noChangeAspect="1" noChangeArrowheads="1"/>
          </p:cNvSpPr>
          <p:nvPr/>
        </p:nvSpPr>
        <p:spPr bwMode="auto">
          <a:xfrm>
            <a:off x="5534535" y="2479676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5" name="Oval 11"/>
          <p:cNvSpPr>
            <a:spLocks noChangeAspect="1" noChangeArrowheads="1"/>
          </p:cNvSpPr>
          <p:nvPr/>
        </p:nvSpPr>
        <p:spPr bwMode="auto">
          <a:xfrm>
            <a:off x="2791335" y="3546476"/>
            <a:ext cx="1106488" cy="1106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6" name="Text Box 12"/>
          <p:cNvSpPr txBox="1">
            <a:spLocks noChangeArrowheads="1"/>
          </p:cNvSpPr>
          <p:nvPr/>
        </p:nvSpPr>
        <p:spPr bwMode="auto">
          <a:xfrm>
            <a:off x="240222" y="4017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2</a:t>
            </a:r>
          </a:p>
        </p:txBody>
      </p:sp>
      <p:sp>
        <p:nvSpPr>
          <p:cNvPr id="94237" name="Text Box 13"/>
          <p:cNvSpPr txBox="1">
            <a:spLocks noChangeArrowheads="1"/>
          </p:cNvSpPr>
          <p:nvPr/>
        </p:nvSpPr>
        <p:spPr bwMode="auto">
          <a:xfrm>
            <a:off x="1307022" y="1824038"/>
            <a:ext cx="293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94238" name="Line 16"/>
          <p:cNvSpPr>
            <a:spLocks noChangeShapeType="1"/>
          </p:cNvSpPr>
          <p:nvPr/>
        </p:nvSpPr>
        <p:spPr bwMode="auto">
          <a:xfrm>
            <a:off x="1230822" y="2327276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9" name="Line 17"/>
          <p:cNvSpPr>
            <a:spLocks noChangeShapeType="1"/>
          </p:cNvSpPr>
          <p:nvPr/>
        </p:nvSpPr>
        <p:spPr bwMode="auto">
          <a:xfrm>
            <a:off x="1230822" y="2479676"/>
            <a:ext cx="1524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0" name="Line 18"/>
          <p:cNvSpPr>
            <a:spLocks noChangeShapeType="1"/>
          </p:cNvSpPr>
          <p:nvPr/>
        </p:nvSpPr>
        <p:spPr bwMode="auto">
          <a:xfrm>
            <a:off x="1230822" y="4156076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1" name="Line 19"/>
          <p:cNvSpPr>
            <a:spLocks noChangeShapeType="1"/>
          </p:cNvSpPr>
          <p:nvPr/>
        </p:nvSpPr>
        <p:spPr bwMode="auto">
          <a:xfrm flipV="1">
            <a:off x="1230822" y="2479676"/>
            <a:ext cx="13716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8" name="Line 26"/>
          <p:cNvSpPr>
            <a:spLocks noChangeShapeType="1"/>
          </p:cNvSpPr>
          <p:nvPr/>
        </p:nvSpPr>
        <p:spPr bwMode="auto">
          <a:xfrm>
            <a:off x="3897822" y="2403476"/>
            <a:ext cx="1600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9" name="Line 27"/>
          <p:cNvSpPr>
            <a:spLocks noChangeShapeType="1"/>
          </p:cNvSpPr>
          <p:nvPr/>
        </p:nvSpPr>
        <p:spPr bwMode="auto">
          <a:xfrm flipV="1">
            <a:off x="3974022" y="3317876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50" name="Line 28"/>
          <p:cNvSpPr>
            <a:spLocks noChangeShapeType="1"/>
          </p:cNvSpPr>
          <p:nvPr/>
        </p:nvSpPr>
        <p:spPr bwMode="auto">
          <a:xfrm>
            <a:off x="6717222" y="3089276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4346" name="Group 7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859452"/>
              </p:ext>
            </p:extLst>
          </p:nvPr>
        </p:nvGraphicFramePr>
        <p:xfrm>
          <a:off x="5927230" y="4343400"/>
          <a:ext cx="2971800" cy="2286000"/>
        </p:xfrm>
        <a:graphic>
          <a:graphicData uri="http://schemas.openxmlformats.org/drawingml/2006/table">
            <a:tbl>
              <a:tblPr/>
              <a:tblGrid>
                <a:gridCol w="636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xor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4231" name="Rectangle 75"/>
          <p:cNvSpPr>
            <a:spLocks noChangeArrowheads="1"/>
          </p:cNvSpPr>
          <p:nvPr/>
        </p:nvSpPr>
        <p:spPr bwMode="auto">
          <a:xfrm>
            <a:off x="6629400" y="2362200"/>
            <a:ext cx="2011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Output = x</a:t>
            </a:r>
            <a:r>
              <a:rPr lang="en-US" sz="1800" baseline="-25000"/>
              <a:t>1</a:t>
            </a:r>
            <a:r>
              <a:rPr lang="en-US" sz="1800" b="1"/>
              <a:t> xor </a:t>
            </a:r>
            <a:r>
              <a:rPr lang="en-US" sz="1800"/>
              <a:t>x</a:t>
            </a:r>
            <a:r>
              <a:rPr lang="en-US" sz="1800" baseline="-25000"/>
              <a:t>2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048000" y="2066764"/>
            <a:ext cx="498276" cy="438471"/>
            <a:chOff x="2951262" y="2307211"/>
            <a:chExt cx="498276" cy="438471"/>
          </a:xfrm>
        </p:grpSpPr>
        <p:cxnSp>
          <p:nvCxnSpPr>
            <p:cNvPr id="28" name="Straight Connector 27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048000" y="3860640"/>
            <a:ext cx="498276" cy="438471"/>
            <a:chOff x="2951262" y="2307211"/>
            <a:chExt cx="498276" cy="438471"/>
          </a:xfrm>
        </p:grpSpPr>
        <p:cxnSp>
          <p:nvCxnSpPr>
            <p:cNvPr id="32" name="Straight Connector 31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791200" y="2792093"/>
            <a:ext cx="498276" cy="438471"/>
            <a:chOff x="2951262" y="2307211"/>
            <a:chExt cx="498276" cy="438471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1491448" y="2403476"/>
            <a:ext cx="4405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1230822" y="3200471"/>
            <a:ext cx="4460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1" name="Text Box 13"/>
          <p:cNvSpPr txBox="1">
            <a:spLocks noChangeArrowheads="1"/>
          </p:cNvSpPr>
          <p:nvPr/>
        </p:nvSpPr>
        <p:spPr bwMode="auto">
          <a:xfrm>
            <a:off x="1638292" y="3662434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4289934" y="2096294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4564587" y="3694113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9826" y="28310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36456" y="46598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5537" y="35930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2852" y="5562600"/>
            <a:ext cx="4324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does this perceptron’s decision boundary look like?</a:t>
            </a:r>
          </a:p>
        </p:txBody>
      </p:sp>
    </p:spTree>
    <p:extLst>
      <p:ext uri="{BB962C8B-B14F-4D97-AF65-F5344CB8AC3E}">
        <p14:creationId xmlns:p14="http://schemas.microsoft.com/office/powerpoint/2010/main" val="25617981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decision boundary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43773" y="2982260"/>
            <a:ext cx="3233808" cy="3189940"/>
            <a:chOff x="3115679" y="2953647"/>
            <a:chExt cx="3233808" cy="318994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 flipV="1">
            <a:off x="5257800" y="3230009"/>
            <a:ext cx="2894160" cy="2865991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648787" y="3662434"/>
            <a:ext cx="1056813" cy="989308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47575" y="4459086"/>
            <a:ext cx="42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x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79615" y="2580281"/>
            <a:ext cx="42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x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240222" y="2112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1</a:t>
            </a:r>
          </a:p>
        </p:txBody>
      </p:sp>
      <p:sp>
        <p:nvSpPr>
          <p:cNvPr id="21" name="Oval 11"/>
          <p:cNvSpPr>
            <a:spLocks noChangeAspect="1" noChangeArrowheads="1"/>
          </p:cNvSpPr>
          <p:nvPr/>
        </p:nvSpPr>
        <p:spPr bwMode="auto">
          <a:xfrm>
            <a:off x="2791335" y="3546476"/>
            <a:ext cx="1106488" cy="1106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240222" y="4017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2</a:t>
            </a:r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1230822" y="2479676"/>
            <a:ext cx="1524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1230822" y="4156076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048000" y="3860640"/>
            <a:ext cx="498276" cy="438471"/>
            <a:chOff x="2951262" y="2307211"/>
            <a:chExt cx="498276" cy="438471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2936456" y="46598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1491448" y="2403476"/>
            <a:ext cx="4405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1638292" y="3662434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98860" y="322869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(-1,1)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53235" y="6308326"/>
            <a:ext cx="1919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(without the bias)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6255" y="5285455"/>
            <a:ext cx="2164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 x</a:t>
            </a:r>
            <a:r>
              <a:rPr lang="en-US" sz="2400" baseline="-25000" dirty="0"/>
              <a:t>2</a:t>
            </a:r>
            <a:r>
              <a:rPr lang="en-US" sz="2400" dirty="0"/>
              <a:t> = 0, then:</a:t>
            </a:r>
          </a:p>
        </p:txBody>
      </p:sp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462530"/>
              </p:ext>
            </p:extLst>
          </p:nvPr>
        </p:nvGraphicFramePr>
        <p:xfrm>
          <a:off x="1027113" y="5848350"/>
          <a:ext cx="156368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400" imgH="203200" progId="Equation.3">
                  <p:embed/>
                </p:oleObj>
              </mc:Choice>
              <mc:Fallback>
                <p:oleObj name="Equation" r:id="rId2" imgW="787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7113" y="5848350"/>
                        <a:ext cx="1563687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936914"/>
              </p:ext>
            </p:extLst>
          </p:nvPr>
        </p:nvGraphicFramePr>
        <p:xfrm>
          <a:off x="1816100" y="6248400"/>
          <a:ext cx="11557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84200" imgH="203200" progId="Equation.3">
                  <p:embed/>
                </p:oleObj>
              </mc:Choice>
              <mc:Fallback>
                <p:oleObj name="Equation" r:id="rId4" imgW="584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16100" y="6248400"/>
                        <a:ext cx="1155700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849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decision boundary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43773" y="2982260"/>
            <a:ext cx="3233808" cy="3189940"/>
            <a:chOff x="3115679" y="2953647"/>
            <a:chExt cx="3233808" cy="318994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 flipV="1">
            <a:off x="4649640" y="3352800"/>
            <a:ext cx="2894160" cy="2865991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47575" y="4459086"/>
            <a:ext cx="42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x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79615" y="2580281"/>
            <a:ext cx="42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x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240222" y="2112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1</a:t>
            </a:r>
          </a:p>
        </p:txBody>
      </p:sp>
      <p:sp>
        <p:nvSpPr>
          <p:cNvPr id="21" name="Oval 11"/>
          <p:cNvSpPr>
            <a:spLocks noChangeAspect="1" noChangeArrowheads="1"/>
          </p:cNvSpPr>
          <p:nvPr/>
        </p:nvSpPr>
        <p:spPr bwMode="auto">
          <a:xfrm>
            <a:off x="2791335" y="3546476"/>
            <a:ext cx="1106488" cy="1106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240222" y="4017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2</a:t>
            </a:r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1230822" y="2479676"/>
            <a:ext cx="1524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1230822" y="4156076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048000" y="3860640"/>
            <a:ext cx="498276" cy="438471"/>
            <a:chOff x="2951262" y="2307211"/>
            <a:chExt cx="498276" cy="438471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2936456" y="46598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1491448" y="2403476"/>
            <a:ext cx="4405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1638292" y="3662434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5181600" y="3662434"/>
            <a:ext cx="1056813" cy="989308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1693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8594230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</a:rPr>
              <a:t>What does the decision boundary look like?</a:t>
            </a:r>
          </a:p>
        </p:txBody>
      </p:sp>
      <p:sp>
        <p:nvSpPr>
          <p:cNvPr id="94232" name="Oval 5"/>
          <p:cNvSpPr>
            <a:spLocks noChangeAspect="1" noChangeArrowheads="1"/>
          </p:cNvSpPr>
          <p:nvPr/>
        </p:nvSpPr>
        <p:spPr bwMode="auto">
          <a:xfrm>
            <a:off x="2715135" y="1754188"/>
            <a:ext cx="1106488" cy="1106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3" name="Text Box 8"/>
          <p:cNvSpPr txBox="1">
            <a:spLocks noChangeArrowheads="1"/>
          </p:cNvSpPr>
          <p:nvPr/>
        </p:nvSpPr>
        <p:spPr bwMode="auto">
          <a:xfrm>
            <a:off x="240222" y="2112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1</a:t>
            </a:r>
          </a:p>
        </p:txBody>
      </p:sp>
      <p:sp>
        <p:nvSpPr>
          <p:cNvPr id="94234" name="Oval 10"/>
          <p:cNvSpPr>
            <a:spLocks noChangeAspect="1" noChangeArrowheads="1"/>
          </p:cNvSpPr>
          <p:nvPr/>
        </p:nvSpPr>
        <p:spPr bwMode="auto">
          <a:xfrm>
            <a:off x="5534535" y="2479676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6" name="Text Box 12"/>
          <p:cNvSpPr txBox="1">
            <a:spLocks noChangeArrowheads="1"/>
          </p:cNvSpPr>
          <p:nvPr/>
        </p:nvSpPr>
        <p:spPr bwMode="auto">
          <a:xfrm>
            <a:off x="240222" y="4017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2</a:t>
            </a:r>
          </a:p>
        </p:txBody>
      </p:sp>
      <p:sp>
        <p:nvSpPr>
          <p:cNvPr id="94237" name="Text Box 13"/>
          <p:cNvSpPr txBox="1">
            <a:spLocks noChangeArrowheads="1"/>
          </p:cNvSpPr>
          <p:nvPr/>
        </p:nvSpPr>
        <p:spPr bwMode="auto">
          <a:xfrm>
            <a:off x="1307022" y="1824038"/>
            <a:ext cx="293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94238" name="Line 16"/>
          <p:cNvSpPr>
            <a:spLocks noChangeShapeType="1"/>
          </p:cNvSpPr>
          <p:nvPr/>
        </p:nvSpPr>
        <p:spPr bwMode="auto">
          <a:xfrm>
            <a:off x="1230822" y="2327276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9" name="Line 17"/>
          <p:cNvSpPr>
            <a:spLocks noChangeShapeType="1"/>
          </p:cNvSpPr>
          <p:nvPr/>
        </p:nvSpPr>
        <p:spPr bwMode="auto">
          <a:xfrm>
            <a:off x="1230822" y="2479676"/>
            <a:ext cx="1524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0" name="Line 18"/>
          <p:cNvSpPr>
            <a:spLocks noChangeShapeType="1"/>
          </p:cNvSpPr>
          <p:nvPr/>
        </p:nvSpPr>
        <p:spPr bwMode="auto">
          <a:xfrm>
            <a:off x="1230822" y="4156076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1" name="Line 19"/>
          <p:cNvSpPr>
            <a:spLocks noChangeShapeType="1"/>
          </p:cNvSpPr>
          <p:nvPr/>
        </p:nvSpPr>
        <p:spPr bwMode="auto">
          <a:xfrm flipV="1">
            <a:off x="1230822" y="2479676"/>
            <a:ext cx="13716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8" name="Line 26"/>
          <p:cNvSpPr>
            <a:spLocks noChangeShapeType="1"/>
          </p:cNvSpPr>
          <p:nvPr/>
        </p:nvSpPr>
        <p:spPr bwMode="auto">
          <a:xfrm>
            <a:off x="3897822" y="2403476"/>
            <a:ext cx="1600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9" name="Line 27"/>
          <p:cNvSpPr>
            <a:spLocks noChangeShapeType="1"/>
          </p:cNvSpPr>
          <p:nvPr/>
        </p:nvSpPr>
        <p:spPr bwMode="auto">
          <a:xfrm flipV="1">
            <a:off x="3974022" y="3317876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50" name="Line 28"/>
          <p:cNvSpPr>
            <a:spLocks noChangeShapeType="1"/>
          </p:cNvSpPr>
          <p:nvPr/>
        </p:nvSpPr>
        <p:spPr bwMode="auto">
          <a:xfrm>
            <a:off x="6717222" y="3089276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4346" name="Group 7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752819"/>
              </p:ext>
            </p:extLst>
          </p:nvPr>
        </p:nvGraphicFramePr>
        <p:xfrm>
          <a:off x="5927230" y="4343400"/>
          <a:ext cx="2971800" cy="2286000"/>
        </p:xfrm>
        <a:graphic>
          <a:graphicData uri="http://schemas.openxmlformats.org/drawingml/2006/table">
            <a:tbl>
              <a:tblPr/>
              <a:tblGrid>
                <a:gridCol w="636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xor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4231" name="Rectangle 75"/>
          <p:cNvSpPr>
            <a:spLocks noChangeArrowheads="1"/>
          </p:cNvSpPr>
          <p:nvPr/>
        </p:nvSpPr>
        <p:spPr bwMode="auto">
          <a:xfrm>
            <a:off x="6629400" y="2362200"/>
            <a:ext cx="2011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Output = x</a:t>
            </a:r>
            <a:r>
              <a:rPr lang="en-US" sz="1800" baseline="-25000"/>
              <a:t>1</a:t>
            </a:r>
            <a:r>
              <a:rPr lang="en-US" sz="1800" b="1"/>
              <a:t> xor </a:t>
            </a:r>
            <a:r>
              <a:rPr lang="en-US" sz="1800"/>
              <a:t>x</a:t>
            </a:r>
            <a:r>
              <a:rPr lang="en-US" sz="1800" baseline="-25000"/>
              <a:t>2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048000" y="2066764"/>
            <a:ext cx="498276" cy="438471"/>
            <a:chOff x="2951262" y="2307211"/>
            <a:chExt cx="498276" cy="438471"/>
          </a:xfrm>
        </p:grpSpPr>
        <p:cxnSp>
          <p:nvCxnSpPr>
            <p:cNvPr id="28" name="Straight Connector 27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791200" y="2792093"/>
            <a:ext cx="498276" cy="438471"/>
            <a:chOff x="2951262" y="2307211"/>
            <a:chExt cx="498276" cy="438471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1491448" y="2403476"/>
            <a:ext cx="4405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1230822" y="3200471"/>
            <a:ext cx="4460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1" name="Text Box 13"/>
          <p:cNvSpPr txBox="1">
            <a:spLocks noChangeArrowheads="1"/>
          </p:cNvSpPr>
          <p:nvPr/>
        </p:nvSpPr>
        <p:spPr bwMode="auto">
          <a:xfrm>
            <a:off x="1638292" y="3662434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4289934" y="2096294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4564587" y="3694113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9826" y="28310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36456" y="46598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5537" y="35930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47" name="Oval 11"/>
          <p:cNvSpPr>
            <a:spLocks noChangeAspect="1" noChangeArrowheads="1"/>
          </p:cNvSpPr>
          <p:nvPr/>
        </p:nvSpPr>
        <p:spPr bwMode="auto">
          <a:xfrm>
            <a:off x="2791335" y="3546476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3048000" y="3860640"/>
            <a:ext cx="498276" cy="438471"/>
            <a:chOff x="2951262" y="2307211"/>
            <a:chExt cx="498276" cy="438471"/>
          </a:xfrm>
        </p:grpSpPr>
        <p:cxnSp>
          <p:nvCxnSpPr>
            <p:cNvPr id="49" name="Straight Connector 48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932852" y="5562600"/>
            <a:ext cx="4324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does this perceptron’s decision boundary look like?</a:t>
            </a:r>
          </a:p>
        </p:txBody>
      </p:sp>
    </p:spTree>
    <p:extLst>
      <p:ext uri="{BB962C8B-B14F-4D97-AF65-F5344CB8AC3E}">
        <p14:creationId xmlns:p14="http://schemas.microsoft.com/office/powerpoint/2010/main" val="3761081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143773" y="2982260"/>
            <a:ext cx="3233808" cy="3189940"/>
            <a:chOff x="3115679" y="2953647"/>
            <a:chExt cx="3233808" cy="318994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/>
          <p:nvPr/>
        </p:nvCxnSpPr>
        <p:spPr>
          <a:xfrm>
            <a:off x="6729482" y="4648200"/>
            <a:ext cx="1119118" cy="1082254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47575" y="4459086"/>
            <a:ext cx="42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x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79615" y="2580281"/>
            <a:ext cx="42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x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31591" y="5549330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(1,-1)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53235" y="6308326"/>
            <a:ext cx="1919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(without the bias)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NN decision boundary</a:t>
            </a:r>
          </a:p>
        </p:txBody>
      </p:sp>
      <p:sp>
        <p:nvSpPr>
          <p:cNvPr id="18" name="Oval 5"/>
          <p:cNvSpPr>
            <a:spLocks noChangeAspect="1" noChangeArrowheads="1"/>
          </p:cNvSpPr>
          <p:nvPr/>
        </p:nvSpPr>
        <p:spPr bwMode="auto">
          <a:xfrm>
            <a:off x="2715135" y="1754188"/>
            <a:ext cx="1106488" cy="1106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240222" y="2112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1</a:t>
            </a: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240222" y="4017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2</a:t>
            </a: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307022" y="1824038"/>
            <a:ext cx="293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1230822" y="2327276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flipV="1">
            <a:off x="1230822" y="2479676"/>
            <a:ext cx="13716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048000" y="2066764"/>
            <a:ext cx="498276" cy="438471"/>
            <a:chOff x="2951262" y="2307211"/>
            <a:chExt cx="498276" cy="438471"/>
          </a:xfrm>
        </p:grpSpPr>
        <p:cxnSp>
          <p:nvCxnSpPr>
            <p:cNvPr id="25" name="Straight Connector 24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1230822" y="3200471"/>
            <a:ext cx="4460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287581" y="3230009"/>
            <a:ext cx="2894160" cy="2865991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79826" y="28310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6255" y="5285455"/>
            <a:ext cx="2164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 x</a:t>
            </a:r>
            <a:r>
              <a:rPr lang="en-US" sz="2400" baseline="-25000" dirty="0"/>
              <a:t>2</a:t>
            </a:r>
            <a:r>
              <a:rPr lang="en-US" sz="2400" dirty="0"/>
              <a:t> = 0, then:</a:t>
            </a:r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311437"/>
              </p:ext>
            </p:extLst>
          </p:nvPr>
        </p:nvGraphicFramePr>
        <p:xfrm>
          <a:off x="1676400" y="6248400"/>
          <a:ext cx="9810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5300" imgH="203200" progId="Equation.3">
                  <p:embed/>
                </p:oleObj>
              </mc:Choice>
              <mc:Fallback>
                <p:oleObj name="Equation" r:id="rId2" imgW="495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76400" y="6248400"/>
                        <a:ext cx="981075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886ADF-A94E-3C44-9CEC-DCDE539661BF}"/>
                  </a:ext>
                </a:extLst>
              </p:cNvPr>
              <p:cNvSpPr txBox="1"/>
              <p:nvPr/>
            </p:nvSpPr>
            <p:spPr>
              <a:xfrm>
                <a:off x="828818" y="5814252"/>
                <a:ext cx="17568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−0.5=0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886ADF-A94E-3C44-9CEC-DCDE53966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18" y="5814252"/>
                <a:ext cx="1756891" cy="369332"/>
              </a:xfrm>
              <a:prstGeom prst="rect">
                <a:avLst/>
              </a:prstGeom>
              <a:blipFill>
                <a:blip r:embed="rId5"/>
                <a:stretch>
                  <a:fillRect r="-143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30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143773" y="2982260"/>
            <a:ext cx="3233808" cy="3189940"/>
            <a:chOff x="3115679" y="2953647"/>
            <a:chExt cx="3233808" cy="318994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/>
          <p:nvPr/>
        </p:nvCxnSpPr>
        <p:spPr>
          <a:xfrm>
            <a:off x="7262882" y="4648200"/>
            <a:ext cx="1119118" cy="1082254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47575" y="4459086"/>
            <a:ext cx="42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x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79615" y="2580281"/>
            <a:ext cx="42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x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NN decision boundary</a:t>
            </a:r>
          </a:p>
        </p:txBody>
      </p:sp>
      <p:sp>
        <p:nvSpPr>
          <p:cNvPr id="18" name="Oval 5"/>
          <p:cNvSpPr>
            <a:spLocks noChangeAspect="1" noChangeArrowheads="1"/>
          </p:cNvSpPr>
          <p:nvPr/>
        </p:nvSpPr>
        <p:spPr bwMode="auto">
          <a:xfrm>
            <a:off x="2715135" y="1754188"/>
            <a:ext cx="1106488" cy="1106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240222" y="2112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1</a:t>
            </a: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240222" y="4017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2</a:t>
            </a: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307022" y="1824038"/>
            <a:ext cx="293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1230822" y="2327276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flipV="1">
            <a:off x="1230822" y="2479676"/>
            <a:ext cx="13716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048000" y="2066764"/>
            <a:ext cx="498276" cy="438471"/>
            <a:chOff x="2951262" y="2307211"/>
            <a:chExt cx="498276" cy="438471"/>
          </a:xfrm>
        </p:grpSpPr>
        <p:cxnSp>
          <p:nvCxnSpPr>
            <p:cNvPr id="25" name="Straight Connector 24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1230822" y="3200471"/>
            <a:ext cx="4460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792640" y="3230009"/>
            <a:ext cx="2894160" cy="2865991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79826" y="28310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</p:spTree>
    <p:extLst>
      <p:ext uri="{BB962C8B-B14F-4D97-AF65-F5344CB8AC3E}">
        <p14:creationId xmlns:p14="http://schemas.microsoft.com/office/powerpoint/2010/main" val="1556991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Our Nervous System</a:t>
            </a:r>
          </a:p>
        </p:txBody>
      </p:sp>
      <p:pic>
        <p:nvPicPr>
          <p:cNvPr id="28675" name="Picture 32"/>
          <p:cNvPicPr>
            <a:picLocks noChangeArrowheads="1"/>
          </p:cNvPicPr>
          <p:nvPr/>
        </p:nvPicPr>
        <p:blipFill>
          <a:blip r:embed="rId3"/>
          <a:srcRect r="53650"/>
          <a:stretch>
            <a:fillRect/>
          </a:stretch>
        </p:blipFill>
        <p:spPr bwMode="auto">
          <a:xfrm>
            <a:off x="660400" y="1668463"/>
            <a:ext cx="2692400" cy="4046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2362200"/>
            <a:ext cx="4794310" cy="3003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3600" y="5486400"/>
            <a:ext cx="2209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0" y="6096000"/>
            <a:ext cx="2887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do you know?</a:t>
            </a:r>
          </a:p>
        </p:txBody>
      </p:sp>
    </p:spTree>
    <p:extLst>
      <p:ext uri="{BB962C8B-B14F-4D97-AF65-F5344CB8AC3E}">
        <p14:creationId xmlns:p14="http://schemas.microsoft.com/office/powerpoint/2010/main" val="8780444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8594230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</a:rPr>
              <a:t>What does the decision boundary look like?</a:t>
            </a:r>
          </a:p>
        </p:txBody>
      </p:sp>
      <p:sp>
        <p:nvSpPr>
          <p:cNvPr id="94233" name="Text Box 8"/>
          <p:cNvSpPr txBox="1">
            <a:spLocks noChangeArrowheads="1"/>
          </p:cNvSpPr>
          <p:nvPr/>
        </p:nvSpPr>
        <p:spPr bwMode="auto">
          <a:xfrm>
            <a:off x="240222" y="2112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1</a:t>
            </a:r>
          </a:p>
        </p:txBody>
      </p:sp>
      <p:sp>
        <p:nvSpPr>
          <p:cNvPr id="94234" name="Oval 10"/>
          <p:cNvSpPr>
            <a:spLocks noChangeAspect="1" noChangeArrowheads="1"/>
          </p:cNvSpPr>
          <p:nvPr/>
        </p:nvSpPr>
        <p:spPr bwMode="auto">
          <a:xfrm>
            <a:off x="5534535" y="2479676"/>
            <a:ext cx="1106488" cy="1106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6" name="Text Box 12"/>
          <p:cNvSpPr txBox="1">
            <a:spLocks noChangeArrowheads="1"/>
          </p:cNvSpPr>
          <p:nvPr/>
        </p:nvSpPr>
        <p:spPr bwMode="auto">
          <a:xfrm>
            <a:off x="240222" y="4017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2</a:t>
            </a:r>
          </a:p>
        </p:txBody>
      </p:sp>
      <p:sp>
        <p:nvSpPr>
          <p:cNvPr id="94237" name="Text Box 13"/>
          <p:cNvSpPr txBox="1">
            <a:spLocks noChangeArrowheads="1"/>
          </p:cNvSpPr>
          <p:nvPr/>
        </p:nvSpPr>
        <p:spPr bwMode="auto">
          <a:xfrm>
            <a:off x="1307022" y="1824038"/>
            <a:ext cx="293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94238" name="Line 16"/>
          <p:cNvSpPr>
            <a:spLocks noChangeShapeType="1"/>
          </p:cNvSpPr>
          <p:nvPr/>
        </p:nvSpPr>
        <p:spPr bwMode="auto">
          <a:xfrm>
            <a:off x="1230822" y="2327276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9" name="Line 17"/>
          <p:cNvSpPr>
            <a:spLocks noChangeShapeType="1"/>
          </p:cNvSpPr>
          <p:nvPr/>
        </p:nvSpPr>
        <p:spPr bwMode="auto">
          <a:xfrm>
            <a:off x="1230822" y="2479676"/>
            <a:ext cx="1524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0" name="Line 18"/>
          <p:cNvSpPr>
            <a:spLocks noChangeShapeType="1"/>
          </p:cNvSpPr>
          <p:nvPr/>
        </p:nvSpPr>
        <p:spPr bwMode="auto">
          <a:xfrm>
            <a:off x="1230822" y="4156076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1" name="Line 19"/>
          <p:cNvSpPr>
            <a:spLocks noChangeShapeType="1"/>
          </p:cNvSpPr>
          <p:nvPr/>
        </p:nvSpPr>
        <p:spPr bwMode="auto">
          <a:xfrm flipV="1">
            <a:off x="1230822" y="2479676"/>
            <a:ext cx="13716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8" name="Line 26"/>
          <p:cNvSpPr>
            <a:spLocks noChangeShapeType="1"/>
          </p:cNvSpPr>
          <p:nvPr/>
        </p:nvSpPr>
        <p:spPr bwMode="auto">
          <a:xfrm>
            <a:off x="3897822" y="2403476"/>
            <a:ext cx="1600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9" name="Line 27"/>
          <p:cNvSpPr>
            <a:spLocks noChangeShapeType="1"/>
          </p:cNvSpPr>
          <p:nvPr/>
        </p:nvSpPr>
        <p:spPr bwMode="auto">
          <a:xfrm flipV="1">
            <a:off x="3974022" y="3317876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50" name="Line 28"/>
          <p:cNvSpPr>
            <a:spLocks noChangeShapeType="1"/>
          </p:cNvSpPr>
          <p:nvPr/>
        </p:nvSpPr>
        <p:spPr bwMode="auto">
          <a:xfrm>
            <a:off x="6717222" y="3089276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4346" name="Group 7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4579858"/>
              </p:ext>
            </p:extLst>
          </p:nvPr>
        </p:nvGraphicFramePr>
        <p:xfrm>
          <a:off x="5927230" y="4343400"/>
          <a:ext cx="2971800" cy="2286000"/>
        </p:xfrm>
        <a:graphic>
          <a:graphicData uri="http://schemas.openxmlformats.org/drawingml/2006/table">
            <a:tbl>
              <a:tblPr/>
              <a:tblGrid>
                <a:gridCol w="636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xor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4231" name="Rectangle 75"/>
          <p:cNvSpPr>
            <a:spLocks noChangeArrowheads="1"/>
          </p:cNvSpPr>
          <p:nvPr/>
        </p:nvSpPr>
        <p:spPr bwMode="auto">
          <a:xfrm>
            <a:off x="6629400" y="2362200"/>
            <a:ext cx="2011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Output = x</a:t>
            </a:r>
            <a:r>
              <a:rPr lang="en-US" sz="1800" baseline="-25000"/>
              <a:t>1</a:t>
            </a:r>
            <a:r>
              <a:rPr lang="en-US" sz="1800" b="1"/>
              <a:t> xor </a:t>
            </a:r>
            <a:r>
              <a:rPr lang="en-US" sz="1800"/>
              <a:t>x</a:t>
            </a:r>
            <a:r>
              <a:rPr lang="en-US" sz="1800" baseline="-25000"/>
              <a:t>2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791200" y="2792093"/>
            <a:ext cx="498276" cy="438471"/>
            <a:chOff x="2951262" y="2307211"/>
            <a:chExt cx="498276" cy="438471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1491448" y="2403476"/>
            <a:ext cx="4405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1230822" y="3200471"/>
            <a:ext cx="4460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1" name="Text Box 13"/>
          <p:cNvSpPr txBox="1">
            <a:spLocks noChangeArrowheads="1"/>
          </p:cNvSpPr>
          <p:nvPr/>
        </p:nvSpPr>
        <p:spPr bwMode="auto">
          <a:xfrm>
            <a:off x="1638292" y="3662434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4289934" y="2096294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4564587" y="3694113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9826" y="28310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36456" y="46598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5537" y="35930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47" name="Oval 11"/>
          <p:cNvSpPr>
            <a:spLocks noChangeAspect="1" noChangeArrowheads="1"/>
          </p:cNvSpPr>
          <p:nvPr/>
        </p:nvSpPr>
        <p:spPr bwMode="auto">
          <a:xfrm>
            <a:off x="2791335" y="3546476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3048000" y="3860640"/>
            <a:ext cx="498276" cy="438471"/>
            <a:chOff x="2951262" y="2307211"/>
            <a:chExt cx="498276" cy="438471"/>
          </a:xfrm>
        </p:grpSpPr>
        <p:cxnSp>
          <p:nvCxnSpPr>
            <p:cNvPr id="49" name="Straight Connector 48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932852" y="5562600"/>
            <a:ext cx="4324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operation does this perceptron perform on the result?</a:t>
            </a:r>
          </a:p>
        </p:txBody>
      </p:sp>
      <p:sp>
        <p:nvSpPr>
          <p:cNvPr id="52" name="Oval 5"/>
          <p:cNvSpPr>
            <a:spLocks noChangeAspect="1" noChangeArrowheads="1"/>
          </p:cNvSpPr>
          <p:nvPr/>
        </p:nvSpPr>
        <p:spPr bwMode="auto">
          <a:xfrm>
            <a:off x="2715135" y="1754188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3048000" y="2066764"/>
            <a:ext cx="498276" cy="438471"/>
            <a:chOff x="2951262" y="2307211"/>
            <a:chExt cx="498276" cy="438471"/>
          </a:xfrm>
        </p:grpSpPr>
        <p:cxnSp>
          <p:nvCxnSpPr>
            <p:cNvPr id="54" name="Straight Connector 53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64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Fill in the truth table</a:t>
            </a:r>
          </a:p>
        </p:txBody>
      </p:sp>
      <p:sp>
        <p:nvSpPr>
          <p:cNvPr id="4" name="Oval 10"/>
          <p:cNvSpPr>
            <a:spLocks noChangeAspect="1" noChangeArrowheads="1"/>
          </p:cNvSpPr>
          <p:nvPr/>
        </p:nvSpPr>
        <p:spPr bwMode="auto">
          <a:xfrm>
            <a:off x="1941513" y="2868293"/>
            <a:ext cx="1106488" cy="1106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26"/>
          <p:cNvSpPr>
            <a:spLocks noChangeShapeType="1"/>
          </p:cNvSpPr>
          <p:nvPr/>
        </p:nvSpPr>
        <p:spPr bwMode="auto">
          <a:xfrm>
            <a:off x="304800" y="2792093"/>
            <a:ext cx="1600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27"/>
          <p:cNvSpPr>
            <a:spLocks noChangeShapeType="1"/>
          </p:cNvSpPr>
          <p:nvPr/>
        </p:nvSpPr>
        <p:spPr bwMode="auto">
          <a:xfrm flipV="1">
            <a:off x="381000" y="3706493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28"/>
          <p:cNvSpPr>
            <a:spLocks noChangeShapeType="1"/>
          </p:cNvSpPr>
          <p:nvPr/>
        </p:nvSpPr>
        <p:spPr bwMode="auto">
          <a:xfrm>
            <a:off x="3124200" y="3477893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198178" y="3180710"/>
            <a:ext cx="498276" cy="438471"/>
            <a:chOff x="2951262" y="2307211"/>
            <a:chExt cx="498276" cy="438471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696912" y="2484911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971565" y="4082730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02515" y="3981685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graphicFrame>
        <p:nvGraphicFramePr>
          <p:cNvPr id="15" name="Group 7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948633"/>
              </p:ext>
            </p:extLst>
          </p:nvPr>
        </p:nvGraphicFramePr>
        <p:xfrm>
          <a:off x="5638800" y="4082730"/>
          <a:ext cx="2971800" cy="224028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out1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out2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5821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OR</a:t>
            </a:r>
          </a:p>
        </p:txBody>
      </p:sp>
      <p:sp>
        <p:nvSpPr>
          <p:cNvPr id="4" name="Oval 10"/>
          <p:cNvSpPr>
            <a:spLocks noChangeAspect="1" noChangeArrowheads="1"/>
          </p:cNvSpPr>
          <p:nvPr/>
        </p:nvSpPr>
        <p:spPr bwMode="auto">
          <a:xfrm>
            <a:off x="1941513" y="2868293"/>
            <a:ext cx="1106488" cy="1106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26"/>
          <p:cNvSpPr>
            <a:spLocks noChangeShapeType="1"/>
          </p:cNvSpPr>
          <p:nvPr/>
        </p:nvSpPr>
        <p:spPr bwMode="auto">
          <a:xfrm>
            <a:off x="304800" y="2792093"/>
            <a:ext cx="1600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27"/>
          <p:cNvSpPr>
            <a:spLocks noChangeShapeType="1"/>
          </p:cNvSpPr>
          <p:nvPr/>
        </p:nvSpPr>
        <p:spPr bwMode="auto">
          <a:xfrm flipV="1">
            <a:off x="381000" y="3706493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28"/>
          <p:cNvSpPr>
            <a:spLocks noChangeShapeType="1"/>
          </p:cNvSpPr>
          <p:nvPr/>
        </p:nvSpPr>
        <p:spPr bwMode="auto">
          <a:xfrm>
            <a:off x="3124200" y="3477893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198178" y="3180710"/>
            <a:ext cx="498276" cy="438471"/>
            <a:chOff x="2951262" y="2307211"/>
            <a:chExt cx="498276" cy="438471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696912" y="2484911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971565" y="4082730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02515" y="3981685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graphicFrame>
        <p:nvGraphicFramePr>
          <p:cNvPr id="15" name="Group 7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846943"/>
              </p:ext>
            </p:extLst>
          </p:nvPr>
        </p:nvGraphicFramePr>
        <p:xfrm>
          <a:off x="5638800" y="4082730"/>
          <a:ext cx="2971800" cy="224028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out1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out2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4397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8594230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</a:rPr>
              <a:t>What does the decision boundary look like?</a:t>
            </a:r>
          </a:p>
        </p:txBody>
      </p:sp>
      <p:sp>
        <p:nvSpPr>
          <p:cNvPr id="94232" name="Oval 5"/>
          <p:cNvSpPr>
            <a:spLocks noChangeAspect="1" noChangeArrowheads="1"/>
          </p:cNvSpPr>
          <p:nvPr/>
        </p:nvSpPr>
        <p:spPr bwMode="auto">
          <a:xfrm>
            <a:off x="2715135" y="1754188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3" name="Text Box 8"/>
          <p:cNvSpPr txBox="1">
            <a:spLocks noChangeArrowheads="1"/>
          </p:cNvSpPr>
          <p:nvPr/>
        </p:nvSpPr>
        <p:spPr bwMode="auto">
          <a:xfrm>
            <a:off x="240222" y="2112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1</a:t>
            </a:r>
          </a:p>
        </p:txBody>
      </p:sp>
      <p:sp>
        <p:nvSpPr>
          <p:cNvPr id="94234" name="Oval 10"/>
          <p:cNvSpPr>
            <a:spLocks noChangeAspect="1" noChangeArrowheads="1"/>
          </p:cNvSpPr>
          <p:nvPr/>
        </p:nvSpPr>
        <p:spPr bwMode="auto">
          <a:xfrm>
            <a:off x="5534535" y="2479676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6" name="Text Box 12"/>
          <p:cNvSpPr txBox="1">
            <a:spLocks noChangeArrowheads="1"/>
          </p:cNvSpPr>
          <p:nvPr/>
        </p:nvSpPr>
        <p:spPr bwMode="auto">
          <a:xfrm>
            <a:off x="240222" y="4017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2</a:t>
            </a:r>
          </a:p>
        </p:txBody>
      </p:sp>
      <p:sp>
        <p:nvSpPr>
          <p:cNvPr id="94237" name="Text Box 13"/>
          <p:cNvSpPr txBox="1">
            <a:spLocks noChangeArrowheads="1"/>
          </p:cNvSpPr>
          <p:nvPr/>
        </p:nvSpPr>
        <p:spPr bwMode="auto">
          <a:xfrm>
            <a:off x="1307022" y="1824038"/>
            <a:ext cx="293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94238" name="Line 16"/>
          <p:cNvSpPr>
            <a:spLocks noChangeShapeType="1"/>
          </p:cNvSpPr>
          <p:nvPr/>
        </p:nvSpPr>
        <p:spPr bwMode="auto">
          <a:xfrm>
            <a:off x="1230822" y="2327276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9" name="Line 17"/>
          <p:cNvSpPr>
            <a:spLocks noChangeShapeType="1"/>
          </p:cNvSpPr>
          <p:nvPr/>
        </p:nvSpPr>
        <p:spPr bwMode="auto">
          <a:xfrm>
            <a:off x="1230822" y="2479676"/>
            <a:ext cx="1524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0" name="Line 18"/>
          <p:cNvSpPr>
            <a:spLocks noChangeShapeType="1"/>
          </p:cNvSpPr>
          <p:nvPr/>
        </p:nvSpPr>
        <p:spPr bwMode="auto">
          <a:xfrm>
            <a:off x="1230822" y="4156076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1" name="Line 19"/>
          <p:cNvSpPr>
            <a:spLocks noChangeShapeType="1"/>
          </p:cNvSpPr>
          <p:nvPr/>
        </p:nvSpPr>
        <p:spPr bwMode="auto">
          <a:xfrm flipV="1">
            <a:off x="1230822" y="2479676"/>
            <a:ext cx="13716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8" name="Line 26"/>
          <p:cNvSpPr>
            <a:spLocks noChangeShapeType="1"/>
          </p:cNvSpPr>
          <p:nvPr/>
        </p:nvSpPr>
        <p:spPr bwMode="auto">
          <a:xfrm>
            <a:off x="3897822" y="2403476"/>
            <a:ext cx="1600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9" name="Line 27"/>
          <p:cNvSpPr>
            <a:spLocks noChangeShapeType="1"/>
          </p:cNvSpPr>
          <p:nvPr/>
        </p:nvSpPr>
        <p:spPr bwMode="auto">
          <a:xfrm flipV="1">
            <a:off x="3974022" y="3317876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50" name="Line 28"/>
          <p:cNvSpPr>
            <a:spLocks noChangeShapeType="1"/>
          </p:cNvSpPr>
          <p:nvPr/>
        </p:nvSpPr>
        <p:spPr bwMode="auto">
          <a:xfrm>
            <a:off x="6717222" y="3089276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4346" name="Group 7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4200844"/>
              </p:ext>
            </p:extLst>
          </p:nvPr>
        </p:nvGraphicFramePr>
        <p:xfrm>
          <a:off x="5927230" y="4343400"/>
          <a:ext cx="2971800" cy="2286000"/>
        </p:xfrm>
        <a:graphic>
          <a:graphicData uri="http://schemas.openxmlformats.org/drawingml/2006/table">
            <a:tbl>
              <a:tblPr/>
              <a:tblGrid>
                <a:gridCol w="636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xor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4231" name="Rectangle 75"/>
          <p:cNvSpPr>
            <a:spLocks noChangeArrowheads="1"/>
          </p:cNvSpPr>
          <p:nvPr/>
        </p:nvSpPr>
        <p:spPr bwMode="auto">
          <a:xfrm>
            <a:off x="6629400" y="2362200"/>
            <a:ext cx="2011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Output = x</a:t>
            </a:r>
            <a:r>
              <a:rPr lang="en-US" sz="1800" baseline="-25000"/>
              <a:t>1</a:t>
            </a:r>
            <a:r>
              <a:rPr lang="en-US" sz="1800" b="1"/>
              <a:t> xor </a:t>
            </a:r>
            <a:r>
              <a:rPr lang="en-US" sz="1800"/>
              <a:t>x</a:t>
            </a:r>
            <a:r>
              <a:rPr lang="en-US" sz="1800" baseline="-25000"/>
              <a:t>2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048000" y="2066764"/>
            <a:ext cx="498276" cy="438471"/>
            <a:chOff x="2951262" y="2307211"/>
            <a:chExt cx="498276" cy="438471"/>
          </a:xfrm>
        </p:grpSpPr>
        <p:cxnSp>
          <p:nvCxnSpPr>
            <p:cNvPr id="28" name="Straight Connector 27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791200" y="2792093"/>
            <a:ext cx="498276" cy="438471"/>
            <a:chOff x="2951262" y="2307211"/>
            <a:chExt cx="498276" cy="438471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1491448" y="2403476"/>
            <a:ext cx="4405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1230822" y="3200471"/>
            <a:ext cx="4460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1" name="Text Box 13"/>
          <p:cNvSpPr txBox="1">
            <a:spLocks noChangeArrowheads="1"/>
          </p:cNvSpPr>
          <p:nvPr/>
        </p:nvSpPr>
        <p:spPr bwMode="auto">
          <a:xfrm>
            <a:off x="1638292" y="3662434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4289934" y="2096294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4564587" y="3694113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9826" y="28310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36456" y="46598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5537" y="35930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47" name="Oval 11"/>
          <p:cNvSpPr>
            <a:spLocks noChangeAspect="1" noChangeArrowheads="1"/>
          </p:cNvSpPr>
          <p:nvPr/>
        </p:nvSpPr>
        <p:spPr bwMode="auto">
          <a:xfrm>
            <a:off x="2791335" y="3546476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3048000" y="3860640"/>
            <a:ext cx="498276" cy="438471"/>
            <a:chOff x="2951262" y="2307211"/>
            <a:chExt cx="498276" cy="438471"/>
          </a:xfrm>
        </p:grpSpPr>
        <p:cxnSp>
          <p:nvCxnSpPr>
            <p:cNvPr id="49" name="Straight Connector 48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47706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524773" y="3439460"/>
            <a:ext cx="3233808" cy="3189940"/>
            <a:chOff x="3115679" y="2953647"/>
            <a:chExt cx="3233808" cy="318994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/>
          <p:cNvCxnSpPr/>
          <p:nvPr/>
        </p:nvCxnSpPr>
        <p:spPr>
          <a:xfrm>
            <a:off x="7643882" y="5105400"/>
            <a:ext cx="1119118" cy="1082254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47575" y="3087486"/>
            <a:ext cx="42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x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79615" y="1208681"/>
            <a:ext cx="42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x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173640" y="3687209"/>
            <a:ext cx="2894160" cy="2865991"/>
          </a:xfrm>
          <a:prstGeom prst="line">
            <a:avLst/>
          </a:prstGeom>
          <a:ln w="28575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5"/>
          <p:cNvSpPr>
            <a:spLocks noChangeAspect="1" noChangeArrowheads="1"/>
          </p:cNvSpPr>
          <p:nvPr/>
        </p:nvSpPr>
        <p:spPr bwMode="auto">
          <a:xfrm>
            <a:off x="2715135" y="382588"/>
            <a:ext cx="1106488" cy="1106488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240222" y="7413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1</a:t>
            </a:r>
          </a:p>
        </p:txBody>
      </p:sp>
      <p:sp>
        <p:nvSpPr>
          <p:cNvPr id="17" name="Oval 10"/>
          <p:cNvSpPr>
            <a:spLocks noChangeAspect="1" noChangeArrowheads="1"/>
          </p:cNvSpPr>
          <p:nvPr/>
        </p:nvSpPr>
        <p:spPr bwMode="auto">
          <a:xfrm>
            <a:off x="5534535" y="1108076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240222" y="26463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2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1307022" y="452438"/>
            <a:ext cx="293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1230822" y="955676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1230822" y="1108076"/>
            <a:ext cx="1524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1230822" y="2784476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flipV="1">
            <a:off x="1230822" y="1108076"/>
            <a:ext cx="13716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>
            <a:off x="3897822" y="1031876"/>
            <a:ext cx="1600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 flipV="1">
            <a:off x="3974022" y="1946276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8"/>
          <p:cNvSpPr>
            <a:spLocks noChangeShapeType="1"/>
          </p:cNvSpPr>
          <p:nvPr/>
        </p:nvSpPr>
        <p:spPr bwMode="auto">
          <a:xfrm>
            <a:off x="6717222" y="1717676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75"/>
          <p:cNvSpPr>
            <a:spLocks noChangeArrowheads="1"/>
          </p:cNvSpPr>
          <p:nvPr/>
        </p:nvSpPr>
        <p:spPr bwMode="auto">
          <a:xfrm>
            <a:off x="6629400" y="990600"/>
            <a:ext cx="2011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Output = x</a:t>
            </a:r>
            <a:r>
              <a:rPr lang="en-US" sz="1800" baseline="-25000"/>
              <a:t>1</a:t>
            </a:r>
            <a:r>
              <a:rPr lang="en-US" sz="1800" b="1"/>
              <a:t> xor </a:t>
            </a:r>
            <a:r>
              <a:rPr lang="en-US" sz="1800"/>
              <a:t>x</a:t>
            </a:r>
            <a:r>
              <a:rPr lang="en-US" sz="1800" baseline="-25000"/>
              <a:t>2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048000" y="695164"/>
            <a:ext cx="498276" cy="438471"/>
            <a:chOff x="2951262" y="2307211"/>
            <a:chExt cx="498276" cy="438471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791200" y="1420493"/>
            <a:ext cx="498276" cy="438471"/>
            <a:chOff x="2951262" y="2307211"/>
            <a:chExt cx="498276" cy="438471"/>
          </a:xfrm>
        </p:grpSpPr>
        <p:cxnSp>
          <p:nvCxnSpPr>
            <p:cNvPr id="33" name="Straight Connector 32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1491448" y="1031876"/>
            <a:ext cx="4405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7" name="Text Box 13"/>
          <p:cNvSpPr txBox="1">
            <a:spLocks noChangeArrowheads="1"/>
          </p:cNvSpPr>
          <p:nvPr/>
        </p:nvSpPr>
        <p:spPr bwMode="auto">
          <a:xfrm>
            <a:off x="1230822" y="1828871"/>
            <a:ext cx="4460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8" name="Text Box 13"/>
          <p:cNvSpPr txBox="1">
            <a:spLocks noChangeArrowheads="1"/>
          </p:cNvSpPr>
          <p:nvPr/>
        </p:nvSpPr>
        <p:spPr bwMode="auto">
          <a:xfrm>
            <a:off x="1638292" y="2290834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4289934" y="724694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4564587" y="2322513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79826" y="14594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36456" y="32882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95537" y="22214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44" name="Oval 11"/>
          <p:cNvSpPr>
            <a:spLocks noChangeAspect="1" noChangeArrowheads="1"/>
          </p:cNvSpPr>
          <p:nvPr/>
        </p:nvSpPr>
        <p:spPr bwMode="auto">
          <a:xfrm>
            <a:off x="2791335" y="2174876"/>
            <a:ext cx="1106488" cy="1106488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3048000" y="2489040"/>
            <a:ext cx="498276" cy="438471"/>
            <a:chOff x="2951262" y="2307211"/>
            <a:chExt cx="498276" cy="438471"/>
          </a:xfrm>
        </p:grpSpPr>
        <p:cxnSp>
          <p:nvCxnSpPr>
            <p:cNvPr id="46" name="Straight Connector 45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/>
          <p:cNvCxnSpPr/>
          <p:nvPr/>
        </p:nvCxnSpPr>
        <p:spPr>
          <a:xfrm flipV="1">
            <a:off x="5030640" y="3839609"/>
            <a:ext cx="2894160" cy="2865991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5562600" y="4149243"/>
            <a:ext cx="1056813" cy="989308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A57979E-9D2C-491D-76FE-023887B5A03F}"/>
              </a:ext>
            </a:extLst>
          </p:cNvPr>
          <p:cNvSpPr txBox="1"/>
          <p:nvPr/>
        </p:nvSpPr>
        <p:spPr>
          <a:xfrm>
            <a:off x="762001" y="5075406"/>
            <a:ext cx="3880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either predicts positive, example is positive</a:t>
            </a:r>
          </a:p>
        </p:txBody>
      </p:sp>
      <p:sp>
        <p:nvSpPr>
          <p:cNvPr id="3" name="Plus 2">
            <a:extLst>
              <a:ext uri="{FF2B5EF4-FFF2-40B4-BE49-F238E27FC236}">
                <a16:creationId xmlns:a16="http://schemas.microsoft.com/office/drawing/2014/main" id="{E28B421E-15CB-5FD8-9131-DB93174BC79A}"/>
              </a:ext>
            </a:extLst>
          </p:cNvPr>
          <p:cNvSpPr/>
          <p:nvPr/>
        </p:nvSpPr>
        <p:spPr>
          <a:xfrm>
            <a:off x="5931789" y="385179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Plus 50">
            <a:extLst>
              <a:ext uri="{FF2B5EF4-FFF2-40B4-BE49-F238E27FC236}">
                <a16:creationId xmlns:a16="http://schemas.microsoft.com/office/drawing/2014/main" id="{84943B3E-9669-9566-355D-BF016FD52675}"/>
              </a:ext>
            </a:extLst>
          </p:cNvPr>
          <p:cNvSpPr/>
          <p:nvPr/>
        </p:nvSpPr>
        <p:spPr>
          <a:xfrm>
            <a:off x="8079846" y="610890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inus 51">
            <a:extLst>
              <a:ext uri="{FF2B5EF4-FFF2-40B4-BE49-F238E27FC236}">
                <a16:creationId xmlns:a16="http://schemas.microsoft.com/office/drawing/2014/main" id="{2D7872D3-1551-3AAE-4D0D-10004377C038}"/>
              </a:ext>
            </a:extLst>
          </p:cNvPr>
          <p:cNvSpPr/>
          <p:nvPr/>
        </p:nvSpPr>
        <p:spPr>
          <a:xfrm>
            <a:off x="7230453" y="465412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47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524773" y="3439460"/>
            <a:ext cx="3233808" cy="3189940"/>
            <a:chOff x="3115679" y="2953647"/>
            <a:chExt cx="3233808" cy="318994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/>
          <p:cNvCxnSpPr/>
          <p:nvPr/>
        </p:nvCxnSpPr>
        <p:spPr>
          <a:xfrm>
            <a:off x="7643882" y="5105400"/>
            <a:ext cx="1119118" cy="1082254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47575" y="3087486"/>
            <a:ext cx="42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x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79615" y="1208681"/>
            <a:ext cx="42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x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173640" y="3687209"/>
            <a:ext cx="2894160" cy="2865991"/>
          </a:xfrm>
          <a:prstGeom prst="line">
            <a:avLst/>
          </a:prstGeom>
          <a:ln w="28575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5"/>
          <p:cNvSpPr>
            <a:spLocks noChangeAspect="1" noChangeArrowheads="1"/>
          </p:cNvSpPr>
          <p:nvPr/>
        </p:nvSpPr>
        <p:spPr bwMode="auto">
          <a:xfrm>
            <a:off x="2715135" y="382588"/>
            <a:ext cx="1106488" cy="1106488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240222" y="7413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1</a:t>
            </a:r>
          </a:p>
        </p:txBody>
      </p:sp>
      <p:sp>
        <p:nvSpPr>
          <p:cNvPr id="17" name="Oval 10"/>
          <p:cNvSpPr>
            <a:spLocks noChangeAspect="1" noChangeArrowheads="1"/>
          </p:cNvSpPr>
          <p:nvPr/>
        </p:nvSpPr>
        <p:spPr bwMode="auto">
          <a:xfrm>
            <a:off x="5534535" y="1108076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240222" y="26463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2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1307022" y="452438"/>
            <a:ext cx="293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1230822" y="955676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1230822" y="1108076"/>
            <a:ext cx="1524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1230822" y="2784476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flipV="1">
            <a:off x="1230822" y="1108076"/>
            <a:ext cx="13716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>
            <a:off x="3897822" y="1031876"/>
            <a:ext cx="1600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 flipV="1">
            <a:off x="3974022" y="1946276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8"/>
          <p:cNvSpPr>
            <a:spLocks noChangeShapeType="1"/>
          </p:cNvSpPr>
          <p:nvPr/>
        </p:nvSpPr>
        <p:spPr bwMode="auto">
          <a:xfrm>
            <a:off x="6717222" y="1717676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75"/>
          <p:cNvSpPr>
            <a:spLocks noChangeArrowheads="1"/>
          </p:cNvSpPr>
          <p:nvPr/>
        </p:nvSpPr>
        <p:spPr bwMode="auto">
          <a:xfrm>
            <a:off x="6629400" y="990600"/>
            <a:ext cx="2011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Output = x</a:t>
            </a:r>
            <a:r>
              <a:rPr lang="en-US" sz="1800" baseline="-25000"/>
              <a:t>1</a:t>
            </a:r>
            <a:r>
              <a:rPr lang="en-US" sz="1800" b="1"/>
              <a:t> xor </a:t>
            </a:r>
            <a:r>
              <a:rPr lang="en-US" sz="1800"/>
              <a:t>x</a:t>
            </a:r>
            <a:r>
              <a:rPr lang="en-US" sz="1800" baseline="-25000"/>
              <a:t>2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048000" y="695164"/>
            <a:ext cx="498276" cy="438471"/>
            <a:chOff x="2951262" y="2307211"/>
            <a:chExt cx="498276" cy="438471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791200" y="1420493"/>
            <a:ext cx="498276" cy="438471"/>
            <a:chOff x="2951262" y="2307211"/>
            <a:chExt cx="498276" cy="438471"/>
          </a:xfrm>
        </p:grpSpPr>
        <p:cxnSp>
          <p:nvCxnSpPr>
            <p:cNvPr id="33" name="Straight Connector 32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1491448" y="1031876"/>
            <a:ext cx="4405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7" name="Text Box 13"/>
          <p:cNvSpPr txBox="1">
            <a:spLocks noChangeArrowheads="1"/>
          </p:cNvSpPr>
          <p:nvPr/>
        </p:nvSpPr>
        <p:spPr bwMode="auto">
          <a:xfrm>
            <a:off x="1230822" y="1828871"/>
            <a:ext cx="4460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8" name="Text Box 13"/>
          <p:cNvSpPr txBox="1">
            <a:spLocks noChangeArrowheads="1"/>
          </p:cNvSpPr>
          <p:nvPr/>
        </p:nvSpPr>
        <p:spPr bwMode="auto">
          <a:xfrm>
            <a:off x="1638292" y="2290834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4289934" y="724694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4564587" y="2322513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79826" y="14594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36456" y="32882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95537" y="22214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44" name="Oval 11"/>
          <p:cNvSpPr>
            <a:spLocks noChangeAspect="1" noChangeArrowheads="1"/>
          </p:cNvSpPr>
          <p:nvPr/>
        </p:nvSpPr>
        <p:spPr bwMode="auto">
          <a:xfrm>
            <a:off x="2791335" y="2174876"/>
            <a:ext cx="1106488" cy="1106488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3048000" y="2489040"/>
            <a:ext cx="498276" cy="438471"/>
            <a:chOff x="2951262" y="2307211"/>
            <a:chExt cx="498276" cy="438471"/>
          </a:xfrm>
        </p:grpSpPr>
        <p:cxnSp>
          <p:nvCxnSpPr>
            <p:cNvPr id="46" name="Straight Connector 45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/>
          <p:cNvCxnSpPr/>
          <p:nvPr/>
        </p:nvCxnSpPr>
        <p:spPr>
          <a:xfrm flipV="1">
            <a:off x="5030640" y="3839609"/>
            <a:ext cx="2894160" cy="2865991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5562600" y="4149243"/>
            <a:ext cx="1056813" cy="989308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Group 7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0301932"/>
              </p:ext>
            </p:extLst>
          </p:nvPr>
        </p:nvGraphicFramePr>
        <p:xfrm>
          <a:off x="595620" y="4307323"/>
          <a:ext cx="2971800" cy="2286000"/>
        </p:xfrm>
        <a:graphic>
          <a:graphicData uri="http://schemas.openxmlformats.org/drawingml/2006/table">
            <a:tbl>
              <a:tblPr/>
              <a:tblGrid>
                <a:gridCol w="636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xor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" name="Plus 52"/>
          <p:cNvSpPr/>
          <p:nvPr/>
        </p:nvSpPr>
        <p:spPr>
          <a:xfrm>
            <a:off x="6911537" y="380861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lus 53"/>
          <p:cNvSpPr/>
          <p:nvPr/>
        </p:nvSpPr>
        <p:spPr>
          <a:xfrm>
            <a:off x="8001595" y="492615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inus 54"/>
          <p:cNvSpPr/>
          <p:nvPr/>
        </p:nvSpPr>
        <p:spPr>
          <a:xfrm>
            <a:off x="7923860" y="380471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inus 55"/>
          <p:cNvSpPr/>
          <p:nvPr/>
        </p:nvSpPr>
        <p:spPr>
          <a:xfrm>
            <a:off x="6934217" y="491069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37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8594230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</a:rPr>
              <a:t>What does the decision boundary look like?</a:t>
            </a:r>
          </a:p>
        </p:txBody>
      </p:sp>
      <p:sp>
        <p:nvSpPr>
          <p:cNvPr id="94232" name="Oval 5"/>
          <p:cNvSpPr>
            <a:spLocks noChangeAspect="1" noChangeArrowheads="1"/>
          </p:cNvSpPr>
          <p:nvPr/>
        </p:nvSpPr>
        <p:spPr bwMode="auto">
          <a:xfrm>
            <a:off x="2715135" y="1754188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3" name="Text Box 8"/>
          <p:cNvSpPr txBox="1">
            <a:spLocks noChangeArrowheads="1"/>
          </p:cNvSpPr>
          <p:nvPr/>
        </p:nvSpPr>
        <p:spPr bwMode="auto">
          <a:xfrm>
            <a:off x="240222" y="2112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1</a:t>
            </a:r>
          </a:p>
        </p:txBody>
      </p:sp>
      <p:sp>
        <p:nvSpPr>
          <p:cNvPr id="94234" name="Oval 10"/>
          <p:cNvSpPr>
            <a:spLocks noChangeAspect="1" noChangeArrowheads="1"/>
          </p:cNvSpPr>
          <p:nvPr/>
        </p:nvSpPr>
        <p:spPr bwMode="auto">
          <a:xfrm>
            <a:off x="5534535" y="2479676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6" name="Text Box 12"/>
          <p:cNvSpPr txBox="1">
            <a:spLocks noChangeArrowheads="1"/>
          </p:cNvSpPr>
          <p:nvPr/>
        </p:nvSpPr>
        <p:spPr bwMode="auto">
          <a:xfrm>
            <a:off x="240222" y="4017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2</a:t>
            </a:r>
          </a:p>
        </p:txBody>
      </p:sp>
      <p:sp>
        <p:nvSpPr>
          <p:cNvPr id="94238" name="Line 16"/>
          <p:cNvSpPr>
            <a:spLocks noChangeShapeType="1"/>
          </p:cNvSpPr>
          <p:nvPr/>
        </p:nvSpPr>
        <p:spPr bwMode="auto">
          <a:xfrm>
            <a:off x="1230822" y="2327276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9" name="Line 17"/>
          <p:cNvSpPr>
            <a:spLocks noChangeShapeType="1"/>
          </p:cNvSpPr>
          <p:nvPr/>
        </p:nvSpPr>
        <p:spPr bwMode="auto">
          <a:xfrm>
            <a:off x="1230822" y="2479676"/>
            <a:ext cx="1524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0" name="Line 18"/>
          <p:cNvSpPr>
            <a:spLocks noChangeShapeType="1"/>
          </p:cNvSpPr>
          <p:nvPr/>
        </p:nvSpPr>
        <p:spPr bwMode="auto">
          <a:xfrm>
            <a:off x="1230822" y="4156076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1" name="Line 19"/>
          <p:cNvSpPr>
            <a:spLocks noChangeShapeType="1"/>
          </p:cNvSpPr>
          <p:nvPr/>
        </p:nvSpPr>
        <p:spPr bwMode="auto">
          <a:xfrm flipV="1">
            <a:off x="1230822" y="2479676"/>
            <a:ext cx="13716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8" name="Line 26"/>
          <p:cNvSpPr>
            <a:spLocks noChangeShapeType="1"/>
          </p:cNvSpPr>
          <p:nvPr/>
        </p:nvSpPr>
        <p:spPr bwMode="auto">
          <a:xfrm>
            <a:off x="3897822" y="2403476"/>
            <a:ext cx="1600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9" name="Line 27"/>
          <p:cNvSpPr>
            <a:spLocks noChangeShapeType="1"/>
          </p:cNvSpPr>
          <p:nvPr/>
        </p:nvSpPr>
        <p:spPr bwMode="auto">
          <a:xfrm flipV="1">
            <a:off x="3974022" y="3317876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50" name="Line 28"/>
          <p:cNvSpPr>
            <a:spLocks noChangeShapeType="1"/>
          </p:cNvSpPr>
          <p:nvPr/>
        </p:nvSpPr>
        <p:spPr bwMode="auto">
          <a:xfrm>
            <a:off x="6717222" y="3089276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1" name="Rectangle 75"/>
          <p:cNvSpPr>
            <a:spLocks noChangeArrowheads="1"/>
          </p:cNvSpPr>
          <p:nvPr/>
        </p:nvSpPr>
        <p:spPr bwMode="auto">
          <a:xfrm>
            <a:off x="6629400" y="2362200"/>
            <a:ext cx="2011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Output = x</a:t>
            </a:r>
            <a:r>
              <a:rPr lang="en-US" sz="1800" baseline="-25000"/>
              <a:t>1</a:t>
            </a:r>
            <a:r>
              <a:rPr lang="en-US" sz="1800" b="1"/>
              <a:t> xor </a:t>
            </a:r>
            <a:r>
              <a:rPr lang="en-US" sz="1800"/>
              <a:t>x</a:t>
            </a:r>
            <a:r>
              <a:rPr lang="en-US" sz="1800" baseline="-25000"/>
              <a:t>2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048000" y="2066764"/>
            <a:ext cx="498276" cy="438471"/>
            <a:chOff x="2951262" y="2307211"/>
            <a:chExt cx="498276" cy="438471"/>
          </a:xfrm>
        </p:grpSpPr>
        <p:cxnSp>
          <p:nvCxnSpPr>
            <p:cNvPr id="28" name="Straight Connector 27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791200" y="2792093"/>
            <a:ext cx="498276" cy="438471"/>
            <a:chOff x="2951262" y="2307211"/>
            <a:chExt cx="498276" cy="438471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Oval 11"/>
          <p:cNvSpPr>
            <a:spLocks noChangeAspect="1" noChangeArrowheads="1"/>
          </p:cNvSpPr>
          <p:nvPr/>
        </p:nvSpPr>
        <p:spPr bwMode="auto">
          <a:xfrm>
            <a:off x="2791335" y="3546476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3048000" y="3860640"/>
            <a:ext cx="498276" cy="438471"/>
            <a:chOff x="2951262" y="2307211"/>
            <a:chExt cx="498276" cy="438471"/>
          </a:xfrm>
        </p:grpSpPr>
        <p:cxnSp>
          <p:nvCxnSpPr>
            <p:cNvPr id="49" name="Straight Connector 48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2057400" y="5486400"/>
            <a:ext cx="2479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linear splits of the feature space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4600" y="1600200"/>
            <a:ext cx="1524000" cy="3581400"/>
          </a:xfrm>
          <a:prstGeom prst="rect">
            <a:avLst/>
          </a:prstGeom>
          <a:solidFill>
            <a:srgbClr val="FF6600">
              <a:alpha val="23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81600" y="5476904"/>
            <a:ext cx="2479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combination of these linear spaces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278338" y="2112962"/>
            <a:ext cx="1524000" cy="1747677"/>
          </a:xfrm>
          <a:prstGeom prst="rect">
            <a:avLst/>
          </a:prstGeom>
          <a:solidFill>
            <a:srgbClr val="FF6600">
              <a:alpha val="23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2993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8939142">
            <a:off x="5197387" y="4800839"/>
            <a:ext cx="3831888" cy="734802"/>
          </a:xfrm>
          <a:prstGeom prst="rect">
            <a:avLst/>
          </a:prstGeom>
          <a:solidFill>
            <a:srgbClr val="008000">
              <a:alpha val="38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8229600" cy="1371600"/>
          </a:xfrm>
        </p:spPr>
        <p:txBody>
          <a:bodyPr/>
          <a:lstStyle/>
          <a:p>
            <a:pPr eaLnBrk="1" hangingPunct="1"/>
            <a:r>
              <a:rPr lang="en-US" dirty="0"/>
              <a:t>This decision boundary?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40222" y="1754188"/>
            <a:ext cx="8001000" cy="2898775"/>
            <a:chOff x="0" y="1463"/>
            <a:chExt cx="5040" cy="1826"/>
          </a:xfrm>
        </p:grpSpPr>
        <p:sp>
          <p:nvSpPr>
            <p:cNvPr id="94232" name="Oval 5"/>
            <p:cNvSpPr>
              <a:spLocks noChangeAspect="1" noChangeArrowheads="1"/>
            </p:cNvSpPr>
            <p:nvPr/>
          </p:nvSpPr>
          <p:spPr bwMode="auto">
            <a:xfrm>
              <a:off x="1559" y="1463"/>
              <a:ext cx="697" cy="6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33" name="Text Box 8"/>
            <p:cNvSpPr txBox="1">
              <a:spLocks noChangeArrowheads="1"/>
            </p:cNvSpPr>
            <p:nvPr/>
          </p:nvSpPr>
          <p:spPr bwMode="auto">
            <a:xfrm>
              <a:off x="0" y="1689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 x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94234" name="Oval 10"/>
            <p:cNvSpPr>
              <a:spLocks noChangeAspect="1" noChangeArrowheads="1"/>
            </p:cNvSpPr>
            <p:nvPr/>
          </p:nvSpPr>
          <p:spPr bwMode="auto">
            <a:xfrm>
              <a:off x="3335" y="1920"/>
              <a:ext cx="697" cy="6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35" name="Oval 11"/>
            <p:cNvSpPr>
              <a:spLocks noChangeAspect="1" noChangeArrowheads="1"/>
            </p:cNvSpPr>
            <p:nvPr/>
          </p:nvSpPr>
          <p:spPr bwMode="auto">
            <a:xfrm>
              <a:off x="1607" y="2592"/>
              <a:ext cx="697" cy="6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36" name="Text Box 12"/>
            <p:cNvSpPr txBox="1">
              <a:spLocks noChangeArrowheads="1"/>
            </p:cNvSpPr>
            <p:nvPr/>
          </p:nvSpPr>
          <p:spPr bwMode="auto">
            <a:xfrm>
              <a:off x="0" y="2889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 x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94237" name="Text Box 13"/>
            <p:cNvSpPr txBox="1">
              <a:spLocks noChangeArrowheads="1"/>
            </p:cNvSpPr>
            <p:nvPr/>
          </p:nvSpPr>
          <p:spPr bwMode="auto">
            <a:xfrm>
              <a:off x="672" y="1507"/>
              <a:ext cx="18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FF0000"/>
                  </a:solidFill>
                </a:rPr>
                <a:t>?</a:t>
              </a:r>
              <a:r>
                <a:rPr lang="en-US" sz="2400" dirty="0">
                  <a:solidFill>
                    <a:srgbClr val="FF0000"/>
                  </a:solidFill>
                </a:rPr>
                <a:t> </a:t>
              </a:r>
              <a:endParaRPr lang="en-US" sz="24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94238" name="Line 16"/>
            <p:cNvSpPr>
              <a:spLocks noChangeShapeType="1"/>
            </p:cNvSpPr>
            <p:nvPr/>
          </p:nvSpPr>
          <p:spPr bwMode="auto">
            <a:xfrm>
              <a:off x="624" y="1824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39" name="Line 17"/>
            <p:cNvSpPr>
              <a:spLocks noChangeShapeType="1"/>
            </p:cNvSpPr>
            <p:nvPr/>
          </p:nvSpPr>
          <p:spPr bwMode="auto">
            <a:xfrm>
              <a:off x="624" y="1920"/>
              <a:ext cx="96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40" name="Line 18"/>
            <p:cNvSpPr>
              <a:spLocks noChangeShapeType="1"/>
            </p:cNvSpPr>
            <p:nvPr/>
          </p:nvSpPr>
          <p:spPr bwMode="auto">
            <a:xfrm>
              <a:off x="624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41" name="Line 19"/>
            <p:cNvSpPr>
              <a:spLocks noChangeShapeType="1"/>
            </p:cNvSpPr>
            <p:nvPr/>
          </p:nvSpPr>
          <p:spPr bwMode="auto">
            <a:xfrm flipV="1">
              <a:off x="624" y="1920"/>
              <a:ext cx="864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48" name="Line 26"/>
            <p:cNvSpPr>
              <a:spLocks noChangeShapeType="1"/>
            </p:cNvSpPr>
            <p:nvPr/>
          </p:nvSpPr>
          <p:spPr bwMode="auto">
            <a:xfrm>
              <a:off x="2304" y="1872"/>
              <a:ext cx="1008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49" name="Line 27"/>
            <p:cNvSpPr>
              <a:spLocks noChangeShapeType="1"/>
            </p:cNvSpPr>
            <p:nvPr/>
          </p:nvSpPr>
          <p:spPr bwMode="auto">
            <a:xfrm flipV="1">
              <a:off x="2352" y="2448"/>
              <a:ext cx="1008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50" name="Line 28"/>
            <p:cNvSpPr>
              <a:spLocks noChangeShapeType="1"/>
            </p:cNvSpPr>
            <p:nvPr/>
          </p:nvSpPr>
          <p:spPr bwMode="auto">
            <a:xfrm>
              <a:off x="4080" y="2304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4231" name="Rectangle 75"/>
          <p:cNvSpPr>
            <a:spLocks noChangeArrowheads="1"/>
          </p:cNvSpPr>
          <p:nvPr/>
        </p:nvSpPr>
        <p:spPr bwMode="auto">
          <a:xfrm>
            <a:off x="7038057" y="2422794"/>
            <a:ext cx="8173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Output</a:t>
            </a:r>
            <a:endParaRPr lang="en-US" sz="1800" baseline="-250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3048000" y="2066764"/>
            <a:ext cx="498276" cy="438471"/>
            <a:chOff x="2951262" y="2307211"/>
            <a:chExt cx="498276" cy="438471"/>
          </a:xfrm>
        </p:grpSpPr>
        <p:cxnSp>
          <p:nvCxnSpPr>
            <p:cNvPr id="28" name="Straight Connector 27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048000" y="3860640"/>
            <a:ext cx="498276" cy="438471"/>
            <a:chOff x="2951262" y="2307211"/>
            <a:chExt cx="498276" cy="438471"/>
          </a:xfrm>
        </p:grpSpPr>
        <p:cxnSp>
          <p:nvCxnSpPr>
            <p:cNvPr id="32" name="Straight Connector 31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791200" y="2792093"/>
            <a:ext cx="498276" cy="438471"/>
            <a:chOff x="2951262" y="2307211"/>
            <a:chExt cx="498276" cy="438471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1491448" y="2403476"/>
            <a:ext cx="293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1383222" y="3200471"/>
            <a:ext cx="293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41" name="Text Box 13"/>
          <p:cNvSpPr txBox="1">
            <a:spLocks noChangeArrowheads="1"/>
          </p:cNvSpPr>
          <p:nvPr/>
        </p:nvSpPr>
        <p:spPr bwMode="auto">
          <a:xfrm>
            <a:off x="1638292" y="3662434"/>
            <a:ext cx="293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4289934" y="2096294"/>
            <a:ext cx="293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4564587" y="3694113"/>
            <a:ext cx="293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9826" y="2831068"/>
            <a:ext cx="55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b=?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36456" y="4659868"/>
            <a:ext cx="55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b=?</a:t>
            </a: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747106"/>
              </p:ext>
            </p:extLst>
          </p:nvPr>
        </p:nvGraphicFramePr>
        <p:xfrm>
          <a:off x="1491448" y="5562600"/>
          <a:ext cx="312896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57400" imgH="596900" progId="Equation.3">
                  <p:embed/>
                </p:oleObj>
              </mc:Choice>
              <mc:Fallback>
                <p:oleObj name="Equation" r:id="rId3" imgW="2057400" imgH="596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1448" y="5562600"/>
                        <a:ext cx="3128963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5795537" y="3593068"/>
            <a:ext cx="55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b=?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5524773" y="3439460"/>
            <a:ext cx="3233808" cy="3189940"/>
            <a:chOff x="3115679" y="2953647"/>
            <a:chExt cx="3233808" cy="3189940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 flipV="1">
            <a:off x="6173640" y="3687209"/>
            <a:ext cx="2894160" cy="2865991"/>
          </a:xfrm>
          <a:prstGeom prst="line">
            <a:avLst/>
          </a:prstGeom>
          <a:ln w="28575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5030640" y="3839609"/>
            <a:ext cx="2894160" cy="2865991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6769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8939142">
            <a:off x="5197387" y="4800839"/>
            <a:ext cx="3831888" cy="734802"/>
          </a:xfrm>
          <a:prstGeom prst="rect">
            <a:avLst/>
          </a:prstGeom>
          <a:solidFill>
            <a:srgbClr val="008000">
              <a:alpha val="38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8229600" cy="1371600"/>
          </a:xfrm>
        </p:spPr>
        <p:txBody>
          <a:bodyPr/>
          <a:lstStyle/>
          <a:p>
            <a:pPr eaLnBrk="1" hangingPunct="1"/>
            <a:r>
              <a:rPr lang="en-US" dirty="0"/>
              <a:t>This decision boundary?</a:t>
            </a:r>
          </a:p>
        </p:txBody>
      </p:sp>
      <p:sp>
        <p:nvSpPr>
          <p:cNvPr id="94232" name="Oval 5"/>
          <p:cNvSpPr>
            <a:spLocks noChangeAspect="1" noChangeArrowheads="1"/>
          </p:cNvSpPr>
          <p:nvPr/>
        </p:nvSpPr>
        <p:spPr bwMode="auto">
          <a:xfrm>
            <a:off x="2715135" y="1754188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3" name="Text Box 8"/>
          <p:cNvSpPr txBox="1">
            <a:spLocks noChangeArrowheads="1"/>
          </p:cNvSpPr>
          <p:nvPr/>
        </p:nvSpPr>
        <p:spPr bwMode="auto">
          <a:xfrm>
            <a:off x="240222" y="2112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1</a:t>
            </a:r>
          </a:p>
        </p:txBody>
      </p:sp>
      <p:sp>
        <p:nvSpPr>
          <p:cNvPr id="94234" name="Oval 10"/>
          <p:cNvSpPr>
            <a:spLocks noChangeAspect="1" noChangeArrowheads="1"/>
          </p:cNvSpPr>
          <p:nvPr/>
        </p:nvSpPr>
        <p:spPr bwMode="auto">
          <a:xfrm>
            <a:off x="5534535" y="2479676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5" name="Oval 11"/>
          <p:cNvSpPr>
            <a:spLocks noChangeAspect="1" noChangeArrowheads="1"/>
          </p:cNvSpPr>
          <p:nvPr/>
        </p:nvSpPr>
        <p:spPr bwMode="auto">
          <a:xfrm>
            <a:off x="2791335" y="3546476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6" name="Text Box 12"/>
          <p:cNvSpPr txBox="1">
            <a:spLocks noChangeArrowheads="1"/>
          </p:cNvSpPr>
          <p:nvPr/>
        </p:nvSpPr>
        <p:spPr bwMode="auto">
          <a:xfrm>
            <a:off x="240222" y="4017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2</a:t>
            </a:r>
          </a:p>
        </p:txBody>
      </p:sp>
      <p:sp>
        <p:nvSpPr>
          <p:cNvPr id="94237" name="Text Box 13"/>
          <p:cNvSpPr txBox="1">
            <a:spLocks noChangeArrowheads="1"/>
          </p:cNvSpPr>
          <p:nvPr/>
        </p:nvSpPr>
        <p:spPr bwMode="auto">
          <a:xfrm>
            <a:off x="1307022" y="1824038"/>
            <a:ext cx="625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94238" name="Line 16"/>
          <p:cNvSpPr>
            <a:spLocks noChangeShapeType="1"/>
          </p:cNvSpPr>
          <p:nvPr/>
        </p:nvSpPr>
        <p:spPr bwMode="auto">
          <a:xfrm>
            <a:off x="1230822" y="2327276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9" name="Line 17"/>
          <p:cNvSpPr>
            <a:spLocks noChangeShapeType="1"/>
          </p:cNvSpPr>
          <p:nvPr/>
        </p:nvSpPr>
        <p:spPr bwMode="auto">
          <a:xfrm>
            <a:off x="1230822" y="2479676"/>
            <a:ext cx="1524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0" name="Line 18"/>
          <p:cNvSpPr>
            <a:spLocks noChangeShapeType="1"/>
          </p:cNvSpPr>
          <p:nvPr/>
        </p:nvSpPr>
        <p:spPr bwMode="auto">
          <a:xfrm>
            <a:off x="1230822" y="4156076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1" name="Line 19"/>
          <p:cNvSpPr>
            <a:spLocks noChangeShapeType="1"/>
          </p:cNvSpPr>
          <p:nvPr/>
        </p:nvSpPr>
        <p:spPr bwMode="auto">
          <a:xfrm flipV="1">
            <a:off x="1230822" y="2479676"/>
            <a:ext cx="13716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8" name="Line 26"/>
          <p:cNvSpPr>
            <a:spLocks noChangeShapeType="1"/>
          </p:cNvSpPr>
          <p:nvPr/>
        </p:nvSpPr>
        <p:spPr bwMode="auto">
          <a:xfrm>
            <a:off x="3897822" y="2403476"/>
            <a:ext cx="1600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9" name="Line 27"/>
          <p:cNvSpPr>
            <a:spLocks noChangeShapeType="1"/>
          </p:cNvSpPr>
          <p:nvPr/>
        </p:nvSpPr>
        <p:spPr bwMode="auto">
          <a:xfrm flipV="1">
            <a:off x="3974022" y="3317876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50" name="Line 28"/>
          <p:cNvSpPr>
            <a:spLocks noChangeShapeType="1"/>
          </p:cNvSpPr>
          <p:nvPr/>
        </p:nvSpPr>
        <p:spPr bwMode="auto">
          <a:xfrm>
            <a:off x="6717222" y="3089276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1" name="Rectangle 75"/>
          <p:cNvSpPr>
            <a:spLocks noChangeArrowheads="1"/>
          </p:cNvSpPr>
          <p:nvPr/>
        </p:nvSpPr>
        <p:spPr bwMode="auto">
          <a:xfrm>
            <a:off x="7038057" y="2422794"/>
            <a:ext cx="8173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Output</a:t>
            </a:r>
            <a:endParaRPr lang="en-US" sz="1800" baseline="-250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3048000" y="2066764"/>
            <a:ext cx="498276" cy="438471"/>
            <a:chOff x="2951262" y="2307211"/>
            <a:chExt cx="498276" cy="438471"/>
          </a:xfrm>
        </p:grpSpPr>
        <p:cxnSp>
          <p:nvCxnSpPr>
            <p:cNvPr id="28" name="Straight Connector 27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048000" y="3860640"/>
            <a:ext cx="498276" cy="438471"/>
            <a:chOff x="2951262" y="2307211"/>
            <a:chExt cx="498276" cy="438471"/>
          </a:xfrm>
        </p:grpSpPr>
        <p:cxnSp>
          <p:nvCxnSpPr>
            <p:cNvPr id="32" name="Straight Connector 31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791200" y="2792093"/>
            <a:ext cx="498276" cy="438471"/>
            <a:chOff x="2951262" y="2307211"/>
            <a:chExt cx="498276" cy="438471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1535112" y="2403476"/>
            <a:ext cx="5222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1295400" y="3200471"/>
            <a:ext cx="4455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1" name="Text Box 13"/>
          <p:cNvSpPr txBox="1">
            <a:spLocks noChangeArrowheads="1"/>
          </p:cNvSpPr>
          <p:nvPr/>
        </p:nvSpPr>
        <p:spPr bwMode="auto">
          <a:xfrm>
            <a:off x="1638292" y="3662434"/>
            <a:ext cx="29368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4289933" y="2096294"/>
            <a:ext cx="5683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4564586" y="3694113"/>
            <a:ext cx="5408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9826" y="28310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36456" y="465986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491946"/>
              </p:ext>
            </p:extLst>
          </p:nvPr>
        </p:nvGraphicFramePr>
        <p:xfrm>
          <a:off x="1491448" y="5562600"/>
          <a:ext cx="312896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57400" imgH="596900" progId="Equation.3">
                  <p:embed/>
                </p:oleObj>
              </mc:Choice>
              <mc:Fallback>
                <p:oleObj name="Equation" r:id="rId3" imgW="2057400" imgH="596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1448" y="5562600"/>
                        <a:ext cx="3128963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5795537" y="3593068"/>
            <a:ext cx="771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b=0.5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5524773" y="3439460"/>
            <a:ext cx="3233808" cy="3189940"/>
            <a:chOff x="3115679" y="2953647"/>
            <a:chExt cx="3233808" cy="3189940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 flipV="1">
            <a:off x="6173640" y="3687209"/>
            <a:ext cx="2894160" cy="2865991"/>
          </a:xfrm>
          <a:prstGeom prst="line">
            <a:avLst/>
          </a:prstGeom>
          <a:ln w="28575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5030640" y="3839609"/>
            <a:ext cx="2894160" cy="2865991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643882" y="5105400"/>
            <a:ext cx="1119118" cy="1082254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 flipV="1">
            <a:off x="5562600" y="4149243"/>
            <a:ext cx="1056813" cy="989308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5335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8939142">
            <a:off x="5197387" y="4800839"/>
            <a:ext cx="3831888" cy="734802"/>
          </a:xfrm>
          <a:prstGeom prst="rect">
            <a:avLst/>
          </a:prstGeom>
          <a:solidFill>
            <a:srgbClr val="008000">
              <a:alpha val="38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8229600" cy="1371600"/>
          </a:xfrm>
        </p:spPr>
        <p:txBody>
          <a:bodyPr/>
          <a:lstStyle/>
          <a:p>
            <a:pPr eaLnBrk="1" hangingPunct="1"/>
            <a:r>
              <a:rPr lang="en-US" dirty="0"/>
              <a:t>This decision boundary?</a:t>
            </a:r>
          </a:p>
        </p:txBody>
      </p:sp>
      <p:sp>
        <p:nvSpPr>
          <p:cNvPr id="94232" name="Oval 5"/>
          <p:cNvSpPr>
            <a:spLocks noChangeAspect="1" noChangeArrowheads="1"/>
          </p:cNvSpPr>
          <p:nvPr/>
        </p:nvSpPr>
        <p:spPr bwMode="auto">
          <a:xfrm>
            <a:off x="2715135" y="1754188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3" name="Text Box 8"/>
          <p:cNvSpPr txBox="1">
            <a:spLocks noChangeArrowheads="1"/>
          </p:cNvSpPr>
          <p:nvPr/>
        </p:nvSpPr>
        <p:spPr bwMode="auto">
          <a:xfrm>
            <a:off x="240222" y="2112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1</a:t>
            </a:r>
          </a:p>
        </p:txBody>
      </p:sp>
      <p:sp>
        <p:nvSpPr>
          <p:cNvPr id="94234" name="Oval 10"/>
          <p:cNvSpPr>
            <a:spLocks noChangeAspect="1" noChangeArrowheads="1"/>
          </p:cNvSpPr>
          <p:nvPr/>
        </p:nvSpPr>
        <p:spPr bwMode="auto">
          <a:xfrm>
            <a:off x="5534535" y="2479676"/>
            <a:ext cx="1106488" cy="1106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5" name="Oval 11"/>
          <p:cNvSpPr>
            <a:spLocks noChangeAspect="1" noChangeArrowheads="1"/>
          </p:cNvSpPr>
          <p:nvPr/>
        </p:nvSpPr>
        <p:spPr bwMode="auto">
          <a:xfrm>
            <a:off x="2791335" y="3546476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6" name="Text Box 12"/>
          <p:cNvSpPr txBox="1">
            <a:spLocks noChangeArrowheads="1"/>
          </p:cNvSpPr>
          <p:nvPr/>
        </p:nvSpPr>
        <p:spPr bwMode="auto">
          <a:xfrm>
            <a:off x="240222" y="4017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2</a:t>
            </a:r>
          </a:p>
        </p:txBody>
      </p:sp>
      <p:sp>
        <p:nvSpPr>
          <p:cNvPr id="94237" name="Text Box 13"/>
          <p:cNvSpPr txBox="1">
            <a:spLocks noChangeArrowheads="1"/>
          </p:cNvSpPr>
          <p:nvPr/>
        </p:nvSpPr>
        <p:spPr bwMode="auto">
          <a:xfrm>
            <a:off x="1307022" y="1824038"/>
            <a:ext cx="625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94238" name="Line 16"/>
          <p:cNvSpPr>
            <a:spLocks noChangeShapeType="1"/>
          </p:cNvSpPr>
          <p:nvPr/>
        </p:nvSpPr>
        <p:spPr bwMode="auto">
          <a:xfrm>
            <a:off x="1230822" y="2327276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9" name="Line 17"/>
          <p:cNvSpPr>
            <a:spLocks noChangeShapeType="1"/>
          </p:cNvSpPr>
          <p:nvPr/>
        </p:nvSpPr>
        <p:spPr bwMode="auto">
          <a:xfrm>
            <a:off x="1230822" y="2479676"/>
            <a:ext cx="1524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0" name="Line 18"/>
          <p:cNvSpPr>
            <a:spLocks noChangeShapeType="1"/>
          </p:cNvSpPr>
          <p:nvPr/>
        </p:nvSpPr>
        <p:spPr bwMode="auto">
          <a:xfrm>
            <a:off x="1230822" y="4156076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1" name="Line 19"/>
          <p:cNvSpPr>
            <a:spLocks noChangeShapeType="1"/>
          </p:cNvSpPr>
          <p:nvPr/>
        </p:nvSpPr>
        <p:spPr bwMode="auto">
          <a:xfrm flipV="1">
            <a:off x="1230822" y="2479676"/>
            <a:ext cx="13716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8" name="Line 26"/>
          <p:cNvSpPr>
            <a:spLocks noChangeShapeType="1"/>
          </p:cNvSpPr>
          <p:nvPr/>
        </p:nvSpPr>
        <p:spPr bwMode="auto">
          <a:xfrm>
            <a:off x="3897822" y="2403476"/>
            <a:ext cx="1600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9" name="Line 27"/>
          <p:cNvSpPr>
            <a:spLocks noChangeShapeType="1"/>
          </p:cNvSpPr>
          <p:nvPr/>
        </p:nvSpPr>
        <p:spPr bwMode="auto">
          <a:xfrm flipV="1">
            <a:off x="3974022" y="3317876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50" name="Line 28"/>
          <p:cNvSpPr>
            <a:spLocks noChangeShapeType="1"/>
          </p:cNvSpPr>
          <p:nvPr/>
        </p:nvSpPr>
        <p:spPr bwMode="auto">
          <a:xfrm>
            <a:off x="6717222" y="3089276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1" name="Rectangle 75"/>
          <p:cNvSpPr>
            <a:spLocks noChangeArrowheads="1"/>
          </p:cNvSpPr>
          <p:nvPr/>
        </p:nvSpPr>
        <p:spPr bwMode="auto">
          <a:xfrm>
            <a:off x="7038057" y="2422794"/>
            <a:ext cx="8173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Output</a:t>
            </a:r>
            <a:endParaRPr lang="en-US" sz="1800" baseline="-250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3048000" y="2066764"/>
            <a:ext cx="498276" cy="438471"/>
            <a:chOff x="2951262" y="2307211"/>
            <a:chExt cx="498276" cy="438471"/>
          </a:xfrm>
        </p:grpSpPr>
        <p:cxnSp>
          <p:nvCxnSpPr>
            <p:cNvPr id="28" name="Straight Connector 27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048000" y="3860640"/>
            <a:ext cx="498276" cy="438471"/>
            <a:chOff x="2951262" y="2307211"/>
            <a:chExt cx="498276" cy="438471"/>
          </a:xfrm>
        </p:grpSpPr>
        <p:cxnSp>
          <p:nvCxnSpPr>
            <p:cNvPr id="32" name="Straight Connector 31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791200" y="2792093"/>
            <a:ext cx="498276" cy="438471"/>
            <a:chOff x="2951262" y="2307211"/>
            <a:chExt cx="498276" cy="438471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1535112" y="2403476"/>
            <a:ext cx="5222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1295400" y="3200471"/>
            <a:ext cx="4455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1" name="Text Box 13"/>
          <p:cNvSpPr txBox="1">
            <a:spLocks noChangeArrowheads="1"/>
          </p:cNvSpPr>
          <p:nvPr/>
        </p:nvSpPr>
        <p:spPr bwMode="auto">
          <a:xfrm>
            <a:off x="1638292" y="3662434"/>
            <a:ext cx="29368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4289933" y="2096294"/>
            <a:ext cx="5683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4564586" y="3694113"/>
            <a:ext cx="5408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9826" y="28310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36456" y="465986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314254"/>
              </p:ext>
            </p:extLst>
          </p:nvPr>
        </p:nvGraphicFramePr>
        <p:xfrm>
          <a:off x="1491448" y="5562600"/>
          <a:ext cx="312896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57400" imgH="596900" progId="Equation.3">
                  <p:embed/>
                </p:oleObj>
              </mc:Choice>
              <mc:Fallback>
                <p:oleObj name="Equation" r:id="rId3" imgW="2057400" imgH="596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1448" y="5562600"/>
                        <a:ext cx="3128963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5795537" y="3593068"/>
            <a:ext cx="771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b=0.5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5524773" y="3439460"/>
            <a:ext cx="3233808" cy="3189940"/>
            <a:chOff x="3115679" y="2953647"/>
            <a:chExt cx="3233808" cy="3189940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 flipV="1">
            <a:off x="6173640" y="3687209"/>
            <a:ext cx="2894160" cy="2865991"/>
          </a:xfrm>
          <a:prstGeom prst="line">
            <a:avLst/>
          </a:prstGeom>
          <a:ln w="28575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5030640" y="3839609"/>
            <a:ext cx="2894160" cy="2865991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643882" y="5105400"/>
            <a:ext cx="1119118" cy="1082254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 flipV="1">
            <a:off x="5562600" y="4149243"/>
            <a:ext cx="1056813" cy="989308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05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Our nervous system: </a:t>
            </a:r>
            <a:br>
              <a:rPr lang="en-US" dirty="0"/>
            </a:br>
            <a:r>
              <a:rPr lang="en-US" dirty="0">
                <a:solidFill>
                  <a:srgbClr val="FF6600"/>
                </a:solidFill>
              </a:rPr>
              <a:t>the computer science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133600"/>
            <a:ext cx="5257800" cy="3733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Arial" charset="0"/>
              </a:rPr>
              <a:t>the human brain is a large collection of interconnected neurons</a:t>
            </a:r>
          </a:p>
          <a:p>
            <a:pPr marL="0" indent="0">
              <a:buNone/>
            </a:pPr>
            <a:endParaRPr lang="en-US" sz="2400" dirty="0">
              <a:latin typeface="Arial" charset="0"/>
            </a:endParaRPr>
          </a:p>
          <a:p>
            <a:pPr marL="0" indent="0">
              <a:buNone/>
            </a:pPr>
            <a:r>
              <a:rPr lang="en-US" sz="2400" dirty="0">
                <a:latin typeface="Arial" charset="0"/>
              </a:rPr>
              <a:t>a </a:t>
            </a:r>
            <a:r>
              <a:rPr lang="en-US" sz="2400" dirty="0">
                <a:solidFill>
                  <a:srgbClr val="0000CC"/>
                </a:solidFill>
                <a:latin typeface="Arial" charset="0"/>
              </a:rPr>
              <a:t>NEURON</a:t>
            </a:r>
            <a:r>
              <a:rPr lang="en-US" sz="2400" dirty="0">
                <a:latin typeface="Arial" charset="0"/>
              </a:rPr>
              <a:t> is a brain cell</a:t>
            </a:r>
          </a:p>
          <a:p>
            <a:pPr lvl="1"/>
            <a:r>
              <a:rPr lang="en-US" sz="2000" dirty="0">
                <a:latin typeface="Arial" charset="0"/>
              </a:rPr>
              <a:t>they collect, process, and disseminate electrical signals</a:t>
            </a:r>
          </a:p>
          <a:p>
            <a:pPr lvl="1"/>
            <a:r>
              <a:rPr lang="en-US" sz="2000" dirty="0">
                <a:latin typeface="Arial" charset="0"/>
              </a:rPr>
              <a:t>they are connected via synapses</a:t>
            </a:r>
          </a:p>
          <a:p>
            <a:pPr lvl="1"/>
            <a:r>
              <a:rPr lang="en-US" sz="2000" dirty="0">
                <a:latin typeface="Arial" charset="0"/>
              </a:rPr>
              <a:t>they </a:t>
            </a:r>
            <a:r>
              <a:rPr lang="en-US" sz="2000" dirty="0">
                <a:solidFill>
                  <a:srgbClr val="0000CC"/>
                </a:solidFill>
                <a:latin typeface="Arial" charset="0"/>
              </a:rPr>
              <a:t>FIRE</a:t>
            </a:r>
            <a:r>
              <a:rPr lang="en-US" sz="2000" dirty="0">
                <a:latin typeface="Arial" charset="0"/>
              </a:rPr>
              <a:t> depending on the conditions of the neighboring neurons</a:t>
            </a:r>
          </a:p>
          <a:p>
            <a:pPr lvl="1"/>
            <a:endParaRPr lang="en-US" sz="2000" dirty="0"/>
          </a:p>
        </p:txBody>
      </p:sp>
      <p:pic>
        <p:nvPicPr>
          <p:cNvPr id="4" name="Picture 32"/>
          <p:cNvPicPr>
            <a:picLocks noChangeArrowheads="1"/>
          </p:cNvPicPr>
          <p:nvPr/>
        </p:nvPicPr>
        <p:blipFill>
          <a:blip r:embed="rId2"/>
          <a:srcRect r="53650"/>
          <a:stretch>
            <a:fillRect/>
          </a:stretch>
        </p:blipFill>
        <p:spPr bwMode="auto">
          <a:xfrm>
            <a:off x="533400" y="2209800"/>
            <a:ext cx="2616200" cy="3898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00923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0"/>
          <p:cNvSpPr>
            <a:spLocks noChangeAspect="1" noChangeArrowheads="1"/>
          </p:cNvSpPr>
          <p:nvPr/>
        </p:nvSpPr>
        <p:spPr bwMode="auto">
          <a:xfrm>
            <a:off x="2474913" y="2868293"/>
            <a:ext cx="1106488" cy="1106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26"/>
          <p:cNvSpPr>
            <a:spLocks noChangeShapeType="1"/>
          </p:cNvSpPr>
          <p:nvPr/>
        </p:nvSpPr>
        <p:spPr bwMode="auto">
          <a:xfrm>
            <a:off x="838200" y="2792093"/>
            <a:ext cx="1600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27"/>
          <p:cNvSpPr>
            <a:spLocks noChangeShapeType="1"/>
          </p:cNvSpPr>
          <p:nvPr/>
        </p:nvSpPr>
        <p:spPr bwMode="auto">
          <a:xfrm flipV="1">
            <a:off x="914400" y="3706493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731578" y="3180710"/>
            <a:ext cx="498276" cy="438471"/>
            <a:chOff x="2951262" y="2307211"/>
            <a:chExt cx="498276" cy="438471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230311" y="2484911"/>
            <a:ext cx="5683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504964" y="4082730"/>
            <a:ext cx="5408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35915" y="3981685"/>
            <a:ext cx="771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b=0.5</a:t>
            </a:r>
          </a:p>
        </p:txBody>
      </p:sp>
      <p:graphicFrame>
        <p:nvGraphicFramePr>
          <p:cNvPr id="14" name="Group 7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8658625"/>
              </p:ext>
            </p:extLst>
          </p:nvPr>
        </p:nvGraphicFramePr>
        <p:xfrm>
          <a:off x="5638800" y="4082730"/>
          <a:ext cx="2971800" cy="224028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out1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out2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6444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0"/>
          <p:cNvSpPr>
            <a:spLocks noChangeAspect="1" noChangeArrowheads="1"/>
          </p:cNvSpPr>
          <p:nvPr/>
        </p:nvSpPr>
        <p:spPr bwMode="auto">
          <a:xfrm>
            <a:off x="2474913" y="2868293"/>
            <a:ext cx="1106488" cy="1106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26"/>
          <p:cNvSpPr>
            <a:spLocks noChangeShapeType="1"/>
          </p:cNvSpPr>
          <p:nvPr/>
        </p:nvSpPr>
        <p:spPr bwMode="auto">
          <a:xfrm>
            <a:off x="838200" y="2792093"/>
            <a:ext cx="1600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27"/>
          <p:cNvSpPr>
            <a:spLocks noChangeShapeType="1"/>
          </p:cNvSpPr>
          <p:nvPr/>
        </p:nvSpPr>
        <p:spPr bwMode="auto">
          <a:xfrm flipV="1">
            <a:off x="914400" y="3706493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731578" y="3180710"/>
            <a:ext cx="498276" cy="438471"/>
            <a:chOff x="2951262" y="2307211"/>
            <a:chExt cx="498276" cy="438471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230311" y="2484911"/>
            <a:ext cx="5683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504964" y="4082730"/>
            <a:ext cx="5408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35915" y="3981685"/>
            <a:ext cx="771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b=0.5</a:t>
            </a:r>
          </a:p>
        </p:txBody>
      </p:sp>
      <p:graphicFrame>
        <p:nvGraphicFramePr>
          <p:cNvPr id="14" name="Group 7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2073869"/>
              </p:ext>
            </p:extLst>
          </p:nvPr>
        </p:nvGraphicFramePr>
        <p:xfrm>
          <a:off x="5638800" y="4082730"/>
          <a:ext cx="2971800" cy="224028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out1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out2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</a:t>
            </a:r>
          </a:p>
        </p:txBody>
      </p:sp>
    </p:spTree>
    <p:extLst>
      <p:ext uri="{BB962C8B-B14F-4D97-AF65-F5344CB8AC3E}">
        <p14:creationId xmlns:p14="http://schemas.microsoft.com/office/powerpoint/2010/main" val="28494932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8594230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</a:rPr>
              <a:t>What does the decision boundary look like?</a:t>
            </a:r>
          </a:p>
        </p:txBody>
      </p:sp>
      <p:sp>
        <p:nvSpPr>
          <p:cNvPr id="94232" name="Oval 5"/>
          <p:cNvSpPr>
            <a:spLocks noChangeAspect="1" noChangeArrowheads="1"/>
          </p:cNvSpPr>
          <p:nvPr/>
        </p:nvSpPr>
        <p:spPr bwMode="auto">
          <a:xfrm>
            <a:off x="2715135" y="1754188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3" name="Text Box 8"/>
          <p:cNvSpPr txBox="1">
            <a:spLocks noChangeArrowheads="1"/>
          </p:cNvSpPr>
          <p:nvPr/>
        </p:nvSpPr>
        <p:spPr bwMode="auto">
          <a:xfrm>
            <a:off x="240222" y="2112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1</a:t>
            </a:r>
          </a:p>
        </p:txBody>
      </p:sp>
      <p:sp>
        <p:nvSpPr>
          <p:cNvPr id="94234" name="Oval 10"/>
          <p:cNvSpPr>
            <a:spLocks noChangeAspect="1" noChangeArrowheads="1"/>
          </p:cNvSpPr>
          <p:nvPr/>
        </p:nvSpPr>
        <p:spPr bwMode="auto">
          <a:xfrm>
            <a:off x="5534535" y="2479676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6" name="Text Box 12"/>
          <p:cNvSpPr txBox="1">
            <a:spLocks noChangeArrowheads="1"/>
          </p:cNvSpPr>
          <p:nvPr/>
        </p:nvSpPr>
        <p:spPr bwMode="auto">
          <a:xfrm>
            <a:off x="240222" y="4017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2</a:t>
            </a:r>
          </a:p>
        </p:txBody>
      </p:sp>
      <p:sp>
        <p:nvSpPr>
          <p:cNvPr id="94238" name="Line 16"/>
          <p:cNvSpPr>
            <a:spLocks noChangeShapeType="1"/>
          </p:cNvSpPr>
          <p:nvPr/>
        </p:nvSpPr>
        <p:spPr bwMode="auto">
          <a:xfrm>
            <a:off x="1230822" y="2327276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9" name="Line 17"/>
          <p:cNvSpPr>
            <a:spLocks noChangeShapeType="1"/>
          </p:cNvSpPr>
          <p:nvPr/>
        </p:nvSpPr>
        <p:spPr bwMode="auto">
          <a:xfrm>
            <a:off x="1230821" y="2479676"/>
            <a:ext cx="1560513" cy="97865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0" name="Line 18"/>
          <p:cNvSpPr>
            <a:spLocks noChangeShapeType="1"/>
          </p:cNvSpPr>
          <p:nvPr/>
        </p:nvSpPr>
        <p:spPr bwMode="auto">
          <a:xfrm flipV="1">
            <a:off x="1230822" y="3860639"/>
            <a:ext cx="1524000" cy="2954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1" name="Line 19"/>
          <p:cNvSpPr>
            <a:spLocks noChangeShapeType="1"/>
          </p:cNvSpPr>
          <p:nvPr/>
        </p:nvSpPr>
        <p:spPr bwMode="auto">
          <a:xfrm flipV="1">
            <a:off x="1230822" y="2479676"/>
            <a:ext cx="13716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8" name="Line 26"/>
          <p:cNvSpPr>
            <a:spLocks noChangeShapeType="1"/>
          </p:cNvSpPr>
          <p:nvPr/>
        </p:nvSpPr>
        <p:spPr bwMode="auto">
          <a:xfrm>
            <a:off x="3897822" y="2403476"/>
            <a:ext cx="1600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9" name="Line 27"/>
          <p:cNvSpPr>
            <a:spLocks noChangeShapeType="1"/>
          </p:cNvSpPr>
          <p:nvPr/>
        </p:nvSpPr>
        <p:spPr bwMode="auto">
          <a:xfrm flipV="1">
            <a:off x="3974022" y="3317876"/>
            <a:ext cx="1600200" cy="41592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50" name="Line 28"/>
          <p:cNvSpPr>
            <a:spLocks noChangeShapeType="1"/>
          </p:cNvSpPr>
          <p:nvPr/>
        </p:nvSpPr>
        <p:spPr bwMode="auto">
          <a:xfrm>
            <a:off x="6717222" y="3089276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1" name="Rectangle 75"/>
          <p:cNvSpPr>
            <a:spLocks noChangeArrowheads="1"/>
          </p:cNvSpPr>
          <p:nvPr/>
        </p:nvSpPr>
        <p:spPr bwMode="auto">
          <a:xfrm>
            <a:off x="6629400" y="2362200"/>
            <a:ext cx="2011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Output = x</a:t>
            </a:r>
            <a:r>
              <a:rPr lang="en-US" sz="1800" baseline="-25000"/>
              <a:t>1</a:t>
            </a:r>
            <a:r>
              <a:rPr lang="en-US" sz="1800" b="1"/>
              <a:t> xor </a:t>
            </a:r>
            <a:r>
              <a:rPr lang="en-US" sz="1800"/>
              <a:t>x</a:t>
            </a:r>
            <a:r>
              <a:rPr lang="en-US" sz="1800" baseline="-25000"/>
              <a:t>2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048000" y="2066764"/>
            <a:ext cx="498276" cy="438471"/>
            <a:chOff x="2951262" y="2307211"/>
            <a:chExt cx="498276" cy="438471"/>
          </a:xfrm>
        </p:grpSpPr>
        <p:cxnSp>
          <p:nvCxnSpPr>
            <p:cNvPr id="28" name="Straight Connector 27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791200" y="2792093"/>
            <a:ext cx="498276" cy="438471"/>
            <a:chOff x="2951262" y="2307211"/>
            <a:chExt cx="498276" cy="438471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Oval 11"/>
          <p:cNvSpPr>
            <a:spLocks noChangeAspect="1" noChangeArrowheads="1"/>
          </p:cNvSpPr>
          <p:nvPr/>
        </p:nvSpPr>
        <p:spPr bwMode="auto">
          <a:xfrm>
            <a:off x="2791335" y="3144171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3048000" y="3458335"/>
            <a:ext cx="498276" cy="438471"/>
            <a:chOff x="2951262" y="2307211"/>
            <a:chExt cx="498276" cy="438471"/>
          </a:xfrm>
        </p:grpSpPr>
        <p:cxnSp>
          <p:nvCxnSpPr>
            <p:cNvPr id="49" name="Straight Connector 48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2077207" y="5892402"/>
            <a:ext cx="2479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linear splits of the feature space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81600" y="5476904"/>
            <a:ext cx="2479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combination of these linear spaces</a:t>
            </a:r>
          </a:p>
        </p:txBody>
      </p:sp>
      <p:sp>
        <p:nvSpPr>
          <p:cNvPr id="32" name="Oval 11"/>
          <p:cNvSpPr>
            <a:spLocks noChangeAspect="1" noChangeArrowheads="1"/>
          </p:cNvSpPr>
          <p:nvPr/>
        </p:nvSpPr>
        <p:spPr bwMode="auto">
          <a:xfrm>
            <a:off x="2769861" y="4572000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3026526" y="4886164"/>
            <a:ext cx="498276" cy="438471"/>
            <a:chOff x="2951262" y="2307211"/>
            <a:chExt cx="498276" cy="438471"/>
          </a:xfrm>
        </p:grpSpPr>
        <p:cxnSp>
          <p:nvCxnSpPr>
            <p:cNvPr id="34" name="Straight Connector 33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Line 17"/>
          <p:cNvSpPr>
            <a:spLocks noChangeShapeType="1"/>
          </p:cNvSpPr>
          <p:nvPr/>
        </p:nvSpPr>
        <p:spPr bwMode="auto">
          <a:xfrm>
            <a:off x="1209348" y="2587875"/>
            <a:ext cx="1581986" cy="2136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18"/>
          <p:cNvSpPr>
            <a:spLocks noChangeShapeType="1"/>
          </p:cNvSpPr>
          <p:nvPr/>
        </p:nvSpPr>
        <p:spPr bwMode="auto">
          <a:xfrm>
            <a:off x="1267372" y="4308475"/>
            <a:ext cx="1447763" cy="71030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27"/>
          <p:cNvSpPr>
            <a:spLocks noChangeShapeType="1"/>
          </p:cNvSpPr>
          <p:nvPr/>
        </p:nvSpPr>
        <p:spPr bwMode="auto">
          <a:xfrm flipV="1">
            <a:off x="3974022" y="3470276"/>
            <a:ext cx="1752600" cy="1415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335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hidden nodes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95979" y="2743200"/>
            <a:ext cx="3233808" cy="3189940"/>
            <a:chOff x="3115679" y="2953647"/>
            <a:chExt cx="3233808" cy="3189940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 rot="10033878">
            <a:off x="3442617" y="2113190"/>
            <a:ext cx="2894160" cy="2865991"/>
            <a:chOff x="2301846" y="3143349"/>
            <a:chExt cx="2894160" cy="2865991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2301846" y="3143349"/>
              <a:ext cx="2894160" cy="2865991"/>
            </a:xfrm>
            <a:prstGeom prst="line">
              <a:avLst/>
            </a:prstGeom>
            <a:ln w="28575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2833806" y="3452983"/>
              <a:ext cx="1056813" cy="989308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 rot="16883399">
            <a:off x="4993574" y="2382448"/>
            <a:ext cx="2894160" cy="2865991"/>
            <a:chOff x="2301846" y="3143349"/>
            <a:chExt cx="2894160" cy="2865991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2301846" y="3143349"/>
              <a:ext cx="2894160" cy="2865991"/>
            </a:xfrm>
            <a:prstGeom prst="line">
              <a:avLst/>
            </a:prstGeom>
            <a:ln w="28575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2833806" y="3452983"/>
              <a:ext cx="1056813" cy="989308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2125036">
            <a:off x="4029844" y="3225939"/>
            <a:ext cx="2894160" cy="2865991"/>
            <a:chOff x="2301846" y="3143349"/>
            <a:chExt cx="2894160" cy="2865991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2301846" y="3143349"/>
              <a:ext cx="2894160" cy="2865991"/>
            </a:xfrm>
            <a:prstGeom prst="line">
              <a:avLst/>
            </a:prstGeom>
            <a:ln w="28575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2833806" y="3452983"/>
              <a:ext cx="1056813" cy="989308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6338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decision boundaries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56" y="1828800"/>
            <a:ext cx="8305800" cy="2007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4724400"/>
            <a:ext cx="79616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Put simply: </a:t>
            </a:r>
            <a:r>
              <a:rPr lang="en-US" sz="3200" dirty="0">
                <a:solidFill>
                  <a:srgbClr val="FF6600"/>
                </a:solidFill>
              </a:rPr>
              <a:t>two-layer networks </a:t>
            </a:r>
            <a:r>
              <a:rPr lang="en-US" sz="3200" i="1" dirty="0">
                <a:solidFill>
                  <a:srgbClr val="FF6600"/>
                </a:solidFill>
              </a:rPr>
              <a:t>can approximate any function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463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decision boundaries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038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For DT, as the tree gets larger, the model gets more complex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same is true for neural networks</a:t>
            </a:r>
            <a:r>
              <a:rPr lang="en-US"/>
              <a:t>: </a:t>
            </a:r>
            <a:br>
              <a:rPr lang="en-US"/>
            </a:br>
            <a:r>
              <a:rPr lang="en-US"/>
              <a:t>   more </a:t>
            </a:r>
            <a:r>
              <a:rPr lang="en-US" dirty="0"/>
              <a:t>hidden nodes = more complexity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Adding more layers adds even more complexity (and much more quickly)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Good rule of thumb: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5791200"/>
            <a:ext cx="451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number of 2-layer hidden nodes  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35117" y="5486400"/>
            <a:ext cx="2688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number of examples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80283" y="6008132"/>
            <a:ext cx="2813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number of dimensions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288795" y="6008132"/>
            <a:ext cx="2805029" cy="1166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2425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8229600" cy="1371600"/>
          </a:xfrm>
        </p:spPr>
        <p:txBody>
          <a:bodyPr/>
          <a:lstStyle/>
          <a:p>
            <a:pPr eaLnBrk="1" hangingPunct="1"/>
            <a:r>
              <a:rPr lang="en-US" dirty="0"/>
              <a:t>Training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40222" y="1754188"/>
            <a:ext cx="8001000" cy="2898775"/>
            <a:chOff x="0" y="1463"/>
            <a:chExt cx="5040" cy="1826"/>
          </a:xfrm>
        </p:grpSpPr>
        <p:sp>
          <p:nvSpPr>
            <p:cNvPr id="94232" name="Oval 5"/>
            <p:cNvSpPr>
              <a:spLocks noChangeAspect="1" noChangeArrowheads="1"/>
            </p:cNvSpPr>
            <p:nvPr/>
          </p:nvSpPr>
          <p:spPr bwMode="auto">
            <a:xfrm>
              <a:off x="1559" y="1463"/>
              <a:ext cx="697" cy="6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33" name="Text Box 8"/>
            <p:cNvSpPr txBox="1">
              <a:spLocks noChangeArrowheads="1"/>
            </p:cNvSpPr>
            <p:nvPr/>
          </p:nvSpPr>
          <p:spPr bwMode="auto">
            <a:xfrm>
              <a:off x="0" y="1689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 x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94234" name="Oval 10"/>
            <p:cNvSpPr>
              <a:spLocks noChangeAspect="1" noChangeArrowheads="1"/>
            </p:cNvSpPr>
            <p:nvPr/>
          </p:nvSpPr>
          <p:spPr bwMode="auto">
            <a:xfrm>
              <a:off x="3335" y="1920"/>
              <a:ext cx="697" cy="6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35" name="Oval 11"/>
            <p:cNvSpPr>
              <a:spLocks noChangeAspect="1" noChangeArrowheads="1"/>
            </p:cNvSpPr>
            <p:nvPr/>
          </p:nvSpPr>
          <p:spPr bwMode="auto">
            <a:xfrm>
              <a:off x="1607" y="2592"/>
              <a:ext cx="697" cy="6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36" name="Text Box 12"/>
            <p:cNvSpPr txBox="1">
              <a:spLocks noChangeArrowheads="1"/>
            </p:cNvSpPr>
            <p:nvPr/>
          </p:nvSpPr>
          <p:spPr bwMode="auto">
            <a:xfrm>
              <a:off x="0" y="2889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 x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94237" name="Text Box 13"/>
            <p:cNvSpPr txBox="1">
              <a:spLocks noChangeArrowheads="1"/>
            </p:cNvSpPr>
            <p:nvPr/>
          </p:nvSpPr>
          <p:spPr bwMode="auto">
            <a:xfrm>
              <a:off x="672" y="1507"/>
              <a:ext cx="18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FF0000"/>
                  </a:solidFill>
                </a:rPr>
                <a:t>?</a:t>
              </a:r>
              <a:r>
                <a:rPr lang="en-US" sz="2400" dirty="0">
                  <a:solidFill>
                    <a:srgbClr val="FF0000"/>
                  </a:solidFill>
                </a:rPr>
                <a:t> </a:t>
              </a:r>
              <a:endParaRPr lang="en-US" sz="24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94238" name="Line 16"/>
            <p:cNvSpPr>
              <a:spLocks noChangeShapeType="1"/>
            </p:cNvSpPr>
            <p:nvPr/>
          </p:nvSpPr>
          <p:spPr bwMode="auto">
            <a:xfrm>
              <a:off x="624" y="1824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39" name="Line 17"/>
            <p:cNvSpPr>
              <a:spLocks noChangeShapeType="1"/>
            </p:cNvSpPr>
            <p:nvPr/>
          </p:nvSpPr>
          <p:spPr bwMode="auto">
            <a:xfrm>
              <a:off x="624" y="1920"/>
              <a:ext cx="96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40" name="Line 18"/>
            <p:cNvSpPr>
              <a:spLocks noChangeShapeType="1"/>
            </p:cNvSpPr>
            <p:nvPr/>
          </p:nvSpPr>
          <p:spPr bwMode="auto">
            <a:xfrm>
              <a:off x="624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41" name="Line 19"/>
            <p:cNvSpPr>
              <a:spLocks noChangeShapeType="1"/>
            </p:cNvSpPr>
            <p:nvPr/>
          </p:nvSpPr>
          <p:spPr bwMode="auto">
            <a:xfrm flipV="1">
              <a:off x="624" y="1920"/>
              <a:ext cx="864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48" name="Line 26"/>
            <p:cNvSpPr>
              <a:spLocks noChangeShapeType="1"/>
            </p:cNvSpPr>
            <p:nvPr/>
          </p:nvSpPr>
          <p:spPr bwMode="auto">
            <a:xfrm>
              <a:off x="2304" y="1872"/>
              <a:ext cx="1008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49" name="Line 27"/>
            <p:cNvSpPr>
              <a:spLocks noChangeShapeType="1"/>
            </p:cNvSpPr>
            <p:nvPr/>
          </p:nvSpPr>
          <p:spPr bwMode="auto">
            <a:xfrm flipV="1">
              <a:off x="2352" y="2448"/>
              <a:ext cx="1008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50" name="Line 28"/>
            <p:cNvSpPr>
              <a:spLocks noChangeShapeType="1"/>
            </p:cNvSpPr>
            <p:nvPr/>
          </p:nvSpPr>
          <p:spPr bwMode="auto">
            <a:xfrm>
              <a:off x="4080" y="2304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4346" name="Group 7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29303"/>
              </p:ext>
            </p:extLst>
          </p:nvPr>
        </p:nvGraphicFramePr>
        <p:xfrm>
          <a:off x="5927230" y="4343400"/>
          <a:ext cx="2971800" cy="2286000"/>
        </p:xfrm>
        <a:graphic>
          <a:graphicData uri="http://schemas.openxmlformats.org/drawingml/2006/table">
            <a:tbl>
              <a:tblPr/>
              <a:tblGrid>
                <a:gridCol w="636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xor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4231" name="Rectangle 75"/>
          <p:cNvSpPr>
            <a:spLocks noChangeArrowheads="1"/>
          </p:cNvSpPr>
          <p:nvPr/>
        </p:nvSpPr>
        <p:spPr bwMode="auto">
          <a:xfrm>
            <a:off x="6629400" y="2362200"/>
            <a:ext cx="2011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Output = x</a:t>
            </a:r>
            <a:r>
              <a:rPr lang="en-US" sz="1800" baseline="-25000"/>
              <a:t>1</a:t>
            </a:r>
            <a:r>
              <a:rPr lang="en-US" sz="1800" b="1"/>
              <a:t> xor </a:t>
            </a:r>
            <a:r>
              <a:rPr lang="en-US" sz="1800"/>
              <a:t>x</a:t>
            </a:r>
            <a:r>
              <a:rPr lang="en-US" sz="1800" baseline="-25000"/>
              <a:t>2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048000" y="2066764"/>
            <a:ext cx="498276" cy="438471"/>
            <a:chOff x="2951262" y="2307211"/>
            <a:chExt cx="498276" cy="438471"/>
          </a:xfrm>
        </p:grpSpPr>
        <p:cxnSp>
          <p:nvCxnSpPr>
            <p:cNvPr id="28" name="Straight Connector 27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048000" y="3860640"/>
            <a:ext cx="498276" cy="438471"/>
            <a:chOff x="2951262" y="2307211"/>
            <a:chExt cx="498276" cy="438471"/>
          </a:xfrm>
        </p:grpSpPr>
        <p:cxnSp>
          <p:nvCxnSpPr>
            <p:cNvPr id="32" name="Straight Connector 31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791200" y="2792093"/>
            <a:ext cx="498276" cy="438471"/>
            <a:chOff x="2951262" y="2307211"/>
            <a:chExt cx="498276" cy="438471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1491448" y="2403476"/>
            <a:ext cx="293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1383222" y="3200471"/>
            <a:ext cx="293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41" name="Text Box 13"/>
          <p:cNvSpPr txBox="1">
            <a:spLocks noChangeArrowheads="1"/>
          </p:cNvSpPr>
          <p:nvPr/>
        </p:nvSpPr>
        <p:spPr bwMode="auto">
          <a:xfrm>
            <a:off x="1638292" y="3662434"/>
            <a:ext cx="293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4289934" y="2096294"/>
            <a:ext cx="293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4564587" y="3694113"/>
            <a:ext cx="293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9826" y="2831068"/>
            <a:ext cx="55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b=?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36456" y="4659868"/>
            <a:ext cx="55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b=?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95537" y="3593068"/>
            <a:ext cx="55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b=?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8803" y="5786735"/>
            <a:ext cx="385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learn the weights?</a:t>
            </a:r>
          </a:p>
        </p:txBody>
      </p:sp>
    </p:spTree>
    <p:extLst>
      <p:ext uri="{BB962C8B-B14F-4D97-AF65-F5344CB8AC3E}">
        <p14:creationId xmlns:p14="http://schemas.microsoft.com/office/powerpoint/2010/main" val="20299042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multilayer networks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perceptron learning: </a:t>
            </a:r>
            <a:r>
              <a:rPr lang="en-US" sz="2400" dirty="0"/>
              <a:t>if the perceptron’s </a:t>
            </a:r>
            <a:r>
              <a:rPr lang="en-US" sz="2400" b="1" dirty="0"/>
              <a:t>output</a:t>
            </a:r>
            <a:r>
              <a:rPr lang="en-US" sz="2400" dirty="0"/>
              <a:t> is different than the expected output, update the weights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Oval 12"/>
          <p:cNvSpPr>
            <a:spLocks noChangeArrowheads="1"/>
          </p:cNvSpPr>
          <p:nvPr/>
        </p:nvSpPr>
        <p:spPr bwMode="auto">
          <a:xfrm>
            <a:off x="6521637" y="480060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7131237" y="480060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7740837" y="480060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7131237" y="563880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" name="Straight Arrow Connector 8"/>
          <p:cNvCxnSpPr>
            <a:stCxn id="5" idx="5"/>
            <a:endCxn id="8" idx="1"/>
          </p:cNvCxnSpPr>
          <p:nvPr/>
        </p:nvCxnSpPr>
        <p:spPr bwMode="auto">
          <a:xfrm rot="16200000" flipH="1">
            <a:off x="6667500" y="5175065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6" idx="4"/>
            <a:endCxn id="8" idx="0"/>
          </p:cNvCxnSpPr>
          <p:nvPr/>
        </p:nvCxnSpPr>
        <p:spPr bwMode="auto">
          <a:xfrm rot="5400000">
            <a:off x="7016937" y="5372102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7" idx="3"/>
            <a:endCxn id="8" idx="7"/>
          </p:cNvCxnSpPr>
          <p:nvPr/>
        </p:nvCxnSpPr>
        <p:spPr bwMode="auto">
          <a:xfrm rot="5400000">
            <a:off x="7277100" y="5175065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endCxn id="5" idx="0"/>
          </p:cNvCxnSpPr>
          <p:nvPr/>
        </p:nvCxnSpPr>
        <p:spPr bwMode="auto">
          <a:xfrm rot="16200000" flipH="1">
            <a:off x="6293037" y="4419602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endCxn id="5" idx="0"/>
          </p:cNvCxnSpPr>
          <p:nvPr/>
        </p:nvCxnSpPr>
        <p:spPr bwMode="auto">
          <a:xfrm rot="5400000">
            <a:off x="6483537" y="4381502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6200000" flipH="1">
            <a:off x="6902637" y="4419601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5400000">
            <a:off x="7093137" y="4381501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6200000" flipH="1">
            <a:off x="7512237" y="4419602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5400000">
            <a:off x="7702737" y="4381502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4"/>
          </p:cNvCxnSpPr>
          <p:nvPr/>
        </p:nvCxnSpPr>
        <p:spPr bwMode="auto">
          <a:xfrm rot="5400000">
            <a:off x="7131237" y="6096002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Oval 12"/>
          <p:cNvSpPr>
            <a:spLocks noChangeArrowheads="1"/>
          </p:cNvSpPr>
          <p:nvPr/>
        </p:nvSpPr>
        <p:spPr bwMode="auto">
          <a:xfrm>
            <a:off x="1797237" y="5226237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Arrow Connector 19"/>
          <p:cNvCxnSpPr>
            <a:endCxn id="19" idx="1"/>
          </p:cNvCxnSpPr>
          <p:nvPr/>
        </p:nvCxnSpPr>
        <p:spPr bwMode="auto">
          <a:xfrm rot="16200000" flipH="1">
            <a:off x="1333500" y="4762500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endCxn id="19" idx="0"/>
          </p:cNvCxnSpPr>
          <p:nvPr/>
        </p:nvCxnSpPr>
        <p:spPr bwMode="auto">
          <a:xfrm rot="5400000">
            <a:off x="1682937" y="4959537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endCxn id="19" idx="7"/>
          </p:cNvCxnSpPr>
          <p:nvPr/>
        </p:nvCxnSpPr>
        <p:spPr bwMode="auto">
          <a:xfrm rot="5400000">
            <a:off x="1943100" y="4762500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19" idx="4"/>
          </p:cNvCxnSpPr>
          <p:nvPr/>
        </p:nvCxnSpPr>
        <p:spPr bwMode="auto">
          <a:xfrm rot="5400000">
            <a:off x="1797237" y="5683437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1143000" y="61722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perceptron/</a:t>
            </a:r>
            <a:br>
              <a:rPr lang="en-US" dirty="0">
                <a:solidFill>
                  <a:srgbClr val="FF6600"/>
                </a:solidFill>
              </a:rPr>
            </a:br>
            <a:r>
              <a:rPr lang="en-US" dirty="0">
                <a:solidFill>
                  <a:srgbClr val="FF6600"/>
                </a:solidFill>
              </a:rPr>
              <a:t>linear model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69864" y="6244152"/>
            <a:ext cx="208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neural network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63502" y="3576935"/>
            <a:ext cx="5936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Any other problem with these for general NNs?</a:t>
            </a:r>
          </a:p>
        </p:txBody>
      </p:sp>
      <p:sp>
        <p:nvSpPr>
          <p:cNvPr id="27" name="Content Placeholder 3"/>
          <p:cNvSpPr txBox="1">
            <a:spLocks/>
          </p:cNvSpPr>
          <p:nvPr/>
        </p:nvSpPr>
        <p:spPr>
          <a:xfrm>
            <a:off x="457200" y="2667000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400" dirty="0">
                <a:solidFill>
                  <a:srgbClr val="FF6600"/>
                </a:solidFill>
              </a:rPr>
              <a:t>gradient descent: </a:t>
            </a:r>
            <a:r>
              <a:rPr lang="en-US" sz="2400" dirty="0"/>
              <a:t>compare </a:t>
            </a:r>
            <a:r>
              <a:rPr lang="en-US" sz="2400" b="1" dirty="0"/>
              <a:t>output</a:t>
            </a:r>
            <a:r>
              <a:rPr lang="en-US" sz="2400" dirty="0"/>
              <a:t> to label and adjust based on loss function</a:t>
            </a:r>
          </a:p>
          <a:p>
            <a:pPr marL="0" indent="0">
              <a:buFont typeface="Wingdings"/>
              <a:buNone/>
            </a:pP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369654" y="4781611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76400" y="46482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23571" y="46482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57122" y="5193268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10400" y="51054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357571" y="5117068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09971" y="41910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772400" y="4202668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162800" y="4202668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34200" y="41910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553200" y="41910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48400" y="41910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7344433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in multilayer networks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FF6600"/>
                </a:solidFill>
              </a:rPr>
              <a:t>Challenge:</a:t>
            </a:r>
            <a:r>
              <a:rPr lang="en-US" sz="2400" dirty="0"/>
              <a:t> for multilayer networks, we don’t know what the expected output/error is for the internal nodes!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67200" y="4750833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expected output?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369238" y="4708712"/>
            <a:ext cx="1752600" cy="533400"/>
          </a:xfrm>
          <a:prstGeom prst="rect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43000" y="61722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perceptron/</a:t>
            </a:r>
            <a:br>
              <a:rPr lang="en-US" dirty="0">
                <a:solidFill>
                  <a:srgbClr val="FF6600"/>
                </a:solidFill>
              </a:rPr>
            </a:br>
            <a:r>
              <a:rPr lang="en-US" dirty="0">
                <a:solidFill>
                  <a:srgbClr val="FF6600"/>
                </a:solidFill>
              </a:rPr>
              <a:t>linear model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469864" y="6244152"/>
            <a:ext cx="208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neural network</a:t>
            </a:r>
          </a:p>
        </p:txBody>
      </p:sp>
      <p:sp>
        <p:nvSpPr>
          <p:cNvPr id="71" name="Oval 12"/>
          <p:cNvSpPr>
            <a:spLocks noChangeArrowheads="1"/>
          </p:cNvSpPr>
          <p:nvPr/>
        </p:nvSpPr>
        <p:spPr bwMode="auto">
          <a:xfrm>
            <a:off x="1797237" y="5226237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2" name="Straight Arrow Connector 71"/>
          <p:cNvCxnSpPr>
            <a:endCxn id="71" idx="1"/>
          </p:cNvCxnSpPr>
          <p:nvPr/>
        </p:nvCxnSpPr>
        <p:spPr bwMode="auto">
          <a:xfrm rot="16200000" flipH="1">
            <a:off x="1333500" y="4762500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endCxn id="71" idx="0"/>
          </p:cNvCxnSpPr>
          <p:nvPr/>
        </p:nvCxnSpPr>
        <p:spPr bwMode="auto">
          <a:xfrm rot="5400000">
            <a:off x="1682937" y="4959537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endCxn id="71" idx="7"/>
          </p:cNvCxnSpPr>
          <p:nvPr/>
        </p:nvCxnSpPr>
        <p:spPr bwMode="auto">
          <a:xfrm rot="5400000">
            <a:off x="1943100" y="4762500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>
            <a:stCxn id="71" idx="4"/>
          </p:cNvCxnSpPr>
          <p:nvPr/>
        </p:nvCxnSpPr>
        <p:spPr bwMode="auto">
          <a:xfrm rot="5400000">
            <a:off x="1797237" y="5683437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1369654" y="4781611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676400" y="46482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023571" y="46482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79" name="Oval 12"/>
          <p:cNvSpPr>
            <a:spLocks noChangeArrowheads="1"/>
          </p:cNvSpPr>
          <p:nvPr/>
        </p:nvSpPr>
        <p:spPr bwMode="auto">
          <a:xfrm>
            <a:off x="6521637" y="480060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Oval 12"/>
          <p:cNvSpPr>
            <a:spLocks noChangeArrowheads="1"/>
          </p:cNvSpPr>
          <p:nvPr/>
        </p:nvSpPr>
        <p:spPr bwMode="auto">
          <a:xfrm>
            <a:off x="7131237" y="480060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Oval 12"/>
          <p:cNvSpPr>
            <a:spLocks noChangeArrowheads="1"/>
          </p:cNvSpPr>
          <p:nvPr/>
        </p:nvSpPr>
        <p:spPr bwMode="auto">
          <a:xfrm>
            <a:off x="7740837" y="480060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Oval 12"/>
          <p:cNvSpPr>
            <a:spLocks noChangeArrowheads="1"/>
          </p:cNvSpPr>
          <p:nvPr/>
        </p:nvSpPr>
        <p:spPr bwMode="auto">
          <a:xfrm>
            <a:off x="7131237" y="563880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3" name="Straight Arrow Connector 82"/>
          <p:cNvCxnSpPr>
            <a:stCxn id="79" idx="5"/>
            <a:endCxn id="82" idx="1"/>
          </p:cNvCxnSpPr>
          <p:nvPr/>
        </p:nvCxnSpPr>
        <p:spPr bwMode="auto">
          <a:xfrm rot="16200000" flipH="1">
            <a:off x="6667500" y="5175065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" name="Straight Arrow Connector 83"/>
          <p:cNvCxnSpPr>
            <a:stCxn id="80" idx="4"/>
            <a:endCxn id="82" idx="0"/>
          </p:cNvCxnSpPr>
          <p:nvPr/>
        </p:nvCxnSpPr>
        <p:spPr bwMode="auto">
          <a:xfrm rot="5400000">
            <a:off x="7016937" y="5372102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Straight Arrow Connector 84"/>
          <p:cNvCxnSpPr>
            <a:stCxn id="81" idx="3"/>
            <a:endCxn id="82" idx="7"/>
          </p:cNvCxnSpPr>
          <p:nvPr/>
        </p:nvCxnSpPr>
        <p:spPr bwMode="auto">
          <a:xfrm rot="5400000">
            <a:off x="7277100" y="5175065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Straight Arrow Connector 85"/>
          <p:cNvCxnSpPr>
            <a:endCxn id="79" idx="0"/>
          </p:cNvCxnSpPr>
          <p:nvPr/>
        </p:nvCxnSpPr>
        <p:spPr bwMode="auto">
          <a:xfrm rot="16200000" flipH="1">
            <a:off x="6293037" y="4419602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Straight Arrow Connector 86"/>
          <p:cNvCxnSpPr>
            <a:endCxn id="79" idx="0"/>
          </p:cNvCxnSpPr>
          <p:nvPr/>
        </p:nvCxnSpPr>
        <p:spPr bwMode="auto">
          <a:xfrm rot="5400000">
            <a:off x="6483537" y="4381502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Straight Arrow Connector 87"/>
          <p:cNvCxnSpPr/>
          <p:nvPr/>
        </p:nvCxnSpPr>
        <p:spPr bwMode="auto">
          <a:xfrm rot="16200000" flipH="1">
            <a:off x="6902637" y="4419601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Straight Arrow Connector 88"/>
          <p:cNvCxnSpPr/>
          <p:nvPr/>
        </p:nvCxnSpPr>
        <p:spPr bwMode="auto">
          <a:xfrm rot="5400000">
            <a:off x="7093137" y="4381501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 rot="16200000" flipH="1">
            <a:off x="7512237" y="4419602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rot="5400000">
            <a:off x="7702737" y="4381502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82" idx="4"/>
          </p:cNvCxnSpPr>
          <p:nvPr/>
        </p:nvCxnSpPr>
        <p:spPr bwMode="auto">
          <a:xfrm rot="5400000">
            <a:off x="7131237" y="6096002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6657122" y="5193268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010400" y="51054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357571" y="5117068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509971" y="41910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772400" y="4202668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162800" y="4202668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934200" y="41910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553200" y="41910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248400" y="41910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352800" y="3810000"/>
            <a:ext cx="3564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how do we learn these weights?</a:t>
            </a:r>
          </a:p>
        </p:txBody>
      </p:sp>
    </p:spTree>
    <p:extLst>
      <p:ext uri="{BB962C8B-B14F-4D97-AF65-F5344CB8AC3E}">
        <p14:creationId xmlns:p14="http://schemas.microsoft.com/office/powerpoint/2010/main" val="19517005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Backpropagation</a:t>
            </a:r>
            <a:r>
              <a:rPr lang="en-US" dirty="0"/>
              <a:t>: 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Gradient descent method for learning weights by optimizing a loss function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calculate output of all nodes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calculate the weights for the output layer based on the error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“</a:t>
            </a:r>
            <a:r>
              <a:rPr lang="en-US" dirty="0" err="1"/>
              <a:t>backpropagate</a:t>
            </a:r>
            <a:r>
              <a:rPr lang="en-US" dirty="0"/>
              <a:t>” errors through hidden layers</a:t>
            </a:r>
          </a:p>
        </p:txBody>
      </p:sp>
    </p:spTree>
    <p:extLst>
      <p:ext uri="{BB962C8B-B14F-4D97-AF65-F5344CB8AC3E}">
        <p14:creationId xmlns:p14="http://schemas.microsoft.com/office/powerpoint/2010/main" val="321111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Oval 1027"/>
          <p:cNvSpPr>
            <a:spLocks noChangeArrowheads="1"/>
          </p:cNvSpPr>
          <p:nvPr/>
        </p:nvSpPr>
        <p:spPr bwMode="auto">
          <a:xfrm>
            <a:off x="3886200" y="2895600"/>
            <a:ext cx="16002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1" name="Line 1029"/>
          <p:cNvSpPr>
            <a:spLocks noChangeShapeType="1"/>
          </p:cNvSpPr>
          <p:nvPr/>
        </p:nvSpPr>
        <p:spPr bwMode="auto">
          <a:xfrm>
            <a:off x="5562600" y="36576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2" name="Text Box 1030"/>
          <p:cNvSpPr txBox="1">
            <a:spLocks noChangeArrowheads="1"/>
          </p:cNvSpPr>
          <p:nvPr/>
        </p:nvSpPr>
        <p:spPr bwMode="auto">
          <a:xfrm>
            <a:off x="7239000" y="3443288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Output </a:t>
            </a:r>
            <a:r>
              <a:rPr lang="en-US" sz="1800" i="1"/>
              <a:t>y</a:t>
            </a:r>
          </a:p>
        </p:txBody>
      </p:sp>
      <p:sp>
        <p:nvSpPr>
          <p:cNvPr id="36873" name="Line 1031"/>
          <p:cNvSpPr>
            <a:spLocks noChangeShapeType="1"/>
          </p:cNvSpPr>
          <p:nvPr/>
        </p:nvSpPr>
        <p:spPr bwMode="auto">
          <a:xfrm>
            <a:off x="1600200" y="1752600"/>
            <a:ext cx="22860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4" name="Line 1032"/>
          <p:cNvSpPr>
            <a:spLocks noChangeShapeType="1"/>
          </p:cNvSpPr>
          <p:nvPr/>
        </p:nvSpPr>
        <p:spPr bwMode="auto">
          <a:xfrm>
            <a:off x="1600200" y="3505200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5" name="Line 1033"/>
          <p:cNvSpPr>
            <a:spLocks noChangeShapeType="1"/>
          </p:cNvSpPr>
          <p:nvPr/>
        </p:nvSpPr>
        <p:spPr bwMode="auto">
          <a:xfrm flipV="1">
            <a:off x="1524000" y="3886200"/>
            <a:ext cx="2286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6" name="Line 1034"/>
          <p:cNvSpPr>
            <a:spLocks noChangeShapeType="1"/>
          </p:cNvSpPr>
          <p:nvPr/>
        </p:nvSpPr>
        <p:spPr bwMode="auto">
          <a:xfrm flipV="1">
            <a:off x="1524000" y="4191000"/>
            <a:ext cx="243840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7" name="Text Box 1035"/>
          <p:cNvSpPr txBox="1">
            <a:spLocks noChangeArrowheads="1"/>
          </p:cNvSpPr>
          <p:nvPr/>
        </p:nvSpPr>
        <p:spPr bwMode="auto">
          <a:xfrm>
            <a:off x="685800" y="15240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1</a:t>
            </a:r>
          </a:p>
        </p:txBody>
      </p:sp>
      <p:sp>
        <p:nvSpPr>
          <p:cNvPr id="36878" name="Text Box 1036"/>
          <p:cNvSpPr txBox="1">
            <a:spLocks noChangeArrowheads="1"/>
          </p:cNvSpPr>
          <p:nvPr/>
        </p:nvSpPr>
        <p:spPr bwMode="auto">
          <a:xfrm>
            <a:off x="685800" y="3290888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2</a:t>
            </a:r>
          </a:p>
        </p:txBody>
      </p:sp>
      <p:sp>
        <p:nvSpPr>
          <p:cNvPr id="36879" name="Text Box 1037"/>
          <p:cNvSpPr txBox="1">
            <a:spLocks noChangeArrowheads="1"/>
          </p:cNvSpPr>
          <p:nvPr/>
        </p:nvSpPr>
        <p:spPr bwMode="auto">
          <a:xfrm>
            <a:off x="609600" y="4510088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3</a:t>
            </a:r>
          </a:p>
        </p:txBody>
      </p:sp>
      <p:sp>
        <p:nvSpPr>
          <p:cNvPr id="36880" name="Text Box 1038"/>
          <p:cNvSpPr txBox="1">
            <a:spLocks noChangeArrowheads="1"/>
          </p:cNvSpPr>
          <p:nvPr/>
        </p:nvSpPr>
        <p:spPr bwMode="auto">
          <a:xfrm>
            <a:off x="609600" y="5881688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4</a:t>
            </a:r>
          </a:p>
        </p:txBody>
      </p:sp>
      <p:sp>
        <p:nvSpPr>
          <p:cNvPr id="36881" name="Text Box 1039"/>
          <p:cNvSpPr txBox="1">
            <a:spLocks noChangeArrowheads="1"/>
          </p:cNvSpPr>
          <p:nvPr/>
        </p:nvSpPr>
        <p:spPr bwMode="auto">
          <a:xfrm>
            <a:off x="2286000" y="1919288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Weight w</a:t>
            </a:r>
            <a:r>
              <a:rPr lang="en-US" sz="1800" baseline="-25000"/>
              <a:t>1</a:t>
            </a:r>
          </a:p>
        </p:txBody>
      </p:sp>
      <p:sp>
        <p:nvSpPr>
          <p:cNvPr id="36882" name="Text Box 1040"/>
          <p:cNvSpPr txBox="1">
            <a:spLocks noChangeArrowheads="1"/>
          </p:cNvSpPr>
          <p:nvPr/>
        </p:nvSpPr>
        <p:spPr bwMode="auto">
          <a:xfrm>
            <a:off x="1828800" y="31242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Weight w</a:t>
            </a:r>
            <a:r>
              <a:rPr lang="en-US" sz="1800" baseline="-25000"/>
              <a:t>2</a:t>
            </a:r>
          </a:p>
        </p:txBody>
      </p:sp>
      <p:sp>
        <p:nvSpPr>
          <p:cNvPr id="36883" name="Text Box 1041"/>
          <p:cNvSpPr txBox="1">
            <a:spLocks noChangeArrowheads="1"/>
          </p:cNvSpPr>
          <p:nvPr/>
        </p:nvSpPr>
        <p:spPr bwMode="auto">
          <a:xfrm>
            <a:off x="1752600" y="4586288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Weight w</a:t>
            </a:r>
            <a:r>
              <a:rPr lang="en-US" sz="1800" baseline="-25000"/>
              <a:t>3</a:t>
            </a:r>
          </a:p>
        </p:txBody>
      </p:sp>
      <p:sp>
        <p:nvSpPr>
          <p:cNvPr id="36884" name="Text Box 1042"/>
          <p:cNvSpPr txBox="1">
            <a:spLocks noChangeArrowheads="1"/>
          </p:cNvSpPr>
          <p:nvPr/>
        </p:nvSpPr>
        <p:spPr bwMode="auto">
          <a:xfrm>
            <a:off x="2209800" y="54864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Weight w</a:t>
            </a:r>
            <a:r>
              <a:rPr lang="en-US" sz="1800" baseline="-25000"/>
              <a:t>4</a:t>
            </a:r>
          </a:p>
        </p:txBody>
      </p:sp>
      <p:sp>
        <p:nvSpPr>
          <p:cNvPr id="36868" name="Text Box 1045"/>
          <p:cNvSpPr txBox="1">
            <a:spLocks noChangeArrowheads="1"/>
          </p:cNvSpPr>
          <p:nvPr/>
        </p:nvSpPr>
        <p:spPr bwMode="auto">
          <a:xfrm>
            <a:off x="3048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neuron/perceptron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 rot="16200000" flipH="1">
            <a:off x="3923506" y="3694906"/>
            <a:ext cx="1600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497534"/>
              </p:ext>
            </p:extLst>
          </p:nvPr>
        </p:nvGraphicFramePr>
        <p:xfrm>
          <a:off x="3883111" y="4885150"/>
          <a:ext cx="16081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23900" imgH="342900" progId="Equation.3">
                  <p:embed/>
                </p:oleObj>
              </mc:Choice>
              <mc:Fallback>
                <p:oleObj name="Equation" r:id="rId3" imgW="7239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111" y="4885150"/>
                        <a:ext cx="1608137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6" name="Object 22"/>
          <p:cNvGraphicFramePr>
            <a:graphicFrameLocks noChangeAspect="1"/>
          </p:cNvGraphicFramePr>
          <p:nvPr/>
        </p:nvGraphicFramePr>
        <p:xfrm>
          <a:off x="4114800" y="3373438"/>
          <a:ext cx="592137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66700" imgH="368300" progId="Equation.3">
                  <p:embed/>
                </p:oleObj>
              </mc:Choice>
              <mc:Fallback>
                <p:oleObj name="Equation" r:id="rId5" imgW="2667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73438"/>
                        <a:ext cx="592137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7" name="Object 23"/>
          <p:cNvGraphicFramePr>
            <a:graphicFrameLocks noChangeAspect="1"/>
          </p:cNvGraphicFramePr>
          <p:nvPr/>
        </p:nvGraphicFramePr>
        <p:xfrm>
          <a:off x="4807795" y="3519487"/>
          <a:ext cx="60240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42900" imgH="165100" progId="Equation.3">
                  <p:embed/>
                </p:oleObj>
              </mc:Choice>
              <mc:Fallback>
                <p:oleObj name="Equation" r:id="rId7" imgW="3429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7795" y="3519487"/>
                        <a:ext cx="602405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486400" y="41148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818FF"/>
                </a:solidFill>
              </a:rPr>
              <a:t>activation function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891048" y="4808950"/>
            <a:ext cx="1676400" cy="914400"/>
          </a:xfrm>
          <a:prstGeom prst="rect">
            <a:avLst/>
          </a:prstGeom>
          <a:noFill/>
          <a:ln w="28575" cap="flat" cmpd="sng" algn="ctr">
            <a:solidFill>
              <a:srgbClr val="99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</a:endParaRPr>
          </a:p>
        </p:txBody>
      </p:sp>
      <p:cxnSp>
        <p:nvCxnSpPr>
          <p:cNvPr id="29" name="Straight Arrow Connector 28"/>
          <p:cNvCxnSpPr>
            <a:stCxn id="26" idx="1"/>
          </p:cNvCxnSpPr>
          <p:nvPr/>
        </p:nvCxnSpPr>
        <p:spPr bwMode="auto">
          <a:xfrm flipH="1" flipV="1">
            <a:off x="5105400" y="3886204"/>
            <a:ext cx="381000" cy="4132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4706937" y="5853113"/>
            <a:ext cx="42084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is this a linear classifier (i.e. perceptron)?</a:t>
            </a:r>
          </a:p>
        </p:txBody>
      </p:sp>
    </p:spTree>
    <p:extLst>
      <p:ext uri="{BB962C8B-B14F-4D97-AF65-F5344CB8AC3E}">
        <p14:creationId xmlns:p14="http://schemas.microsoft.com/office/powerpoint/2010/main" val="388903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Backpropagation</a:t>
            </a:r>
            <a:r>
              <a:rPr lang="en-US" dirty="0"/>
              <a:t>: intuition</a:t>
            </a:r>
          </a:p>
        </p:txBody>
      </p:sp>
      <p:sp>
        <p:nvSpPr>
          <p:cNvPr id="5" name="Oval 12"/>
          <p:cNvSpPr>
            <a:spLocks noChangeArrowheads="1"/>
          </p:cNvSpPr>
          <p:nvPr/>
        </p:nvSpPr>
        <p:spPr bwMode="auto">
          <a:xfrm>
            <a:off x="7620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13716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19812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1371600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" name="Straight Arrow Connector 8"/>
          <p:cNvCxnSpPr>
            <a:stCxn id="5" idx="5"/>
            <a:endCxn id="8" idx="1"/>
          </p:cNvCxnSpPr>
          <p:nvPr/>
        </p:nvCxnSpPr>
        <p:spPr bwMode="auto">
          <a:xfrm rot="16200000" flipH="1">
            <a:off x="907863" y="4184463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6" idx="4"/>
            <a:endCxn id="8" idx="0"/>
          </p:cNvCxnSpPr>
          <p:nvPr/>
        </p:nvCxnSpPr>
        <p:spPr bwMode="auto">
          <a:xfrm rot="5400000">
            <a:off x="1257300" y="4381500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7" idx="3"/>
            <a:endCxn id="8" idx="7"/>
          </p:cNvCxnSpPr>
          <p:nvPr/>
        </p:nvCxnSpPr>
        <p:spPr bwMode="auto">
          <a:xfrm rot="5400000">
            <a:off x="1517463" y="4184463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endCxn id="5" idx="0"/>
          </p:cNvCxnSpPr>
          <p:nvPr/>
        </p:nvCxnSpPr>
        <p:spPr bwMode="auto">
          <a:xfrm rot="16200000" flipH="1">
            <a:off x="533400" y="3429000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endCxn id="5" idx="0"/>
          </p:cNvCxnSpPr>
          <p:nvPr/>
        </p:nvCxnSpPr>
        <p:spPr bwMode="auto">
          <a:xfrm rot="5400000">
            <a:off x="723900" y="3390900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6200000" flipH="1">
            <a:off x="1143000" y="3428999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5400000">
            <a:off x="1333500" y="3390899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6200000" flipH="1">
            <a:off x="1752600" y="3429000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5400000">
            <a:off x="1943100" y="3390900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4"/>
          </p:cNvCxnSpPr>
          <p:nvPr/>
        </p:nvCxnSpPr>
        <p:spPr bwMode="auto">
          <a:xfrm rot="5400000">
            <a:off x="1371600" y="5105400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762000" y="4114800"/>
            <a:ext cx="1600200" cy="1219200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6600"/>
              </a:solidFill>
              <a:effectLst/>
              <a:latin typeface="Arial" pitchFamily="-111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90800" y="449580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can calculate the actual error here</a:t>
            </a:r>
          </a:p>
        </p:txBody>
      </p:sp>
    </p:spTree>
    <p:extLst>
      <p:ext uri="{BB962C8B-B14F-4D97-AF65-F5344CB8AC3E}">
        <p14:creationId xmlns:p14="http://schemas.microsoft.com/office/powerpoint/2010/main" val="382705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Backpropagation</a:t>
            </a:r>
            <a:r>
              <a:rPr lang="en-US" dirty="0"/>
              <a:t>: intuition</a:t>
            </a:r>
          </a:p>
        </p:txBody>
      </p:sp>
      <p:sp>
        <p:nvSpPr>
          <p:cNvPr id="5" name="Oval 12"/>
          <p:cNvSpPr>
            <a:spLocks noChangeArrowheads="1"/>
          </p:cNvSpPr>
          <p:nvPr/>
        </p:nvSpPr>
        <p:spPr bwMode="auto">
          <a:xfrm>
            <a:off x="7620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13716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19812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1371600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" name="Straight Arrow Connector 8"/>
          <p:cNvCxnSpPr>
            <a:stCxn id="5" idx="5"/>
            <a:endCxn id="8" idx="1"/>
          </p:cNvCxnSpPr>
          <p:nvPr/>
        </p:nvCxnSpPr>
        <p:spPr bwMode="auto">
          <a:xfrm rot="16200000" flipH="1">
            <a:off x="907863" y="4184463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6" idx="4"/>
            <a:endCxn id="8" idx="0"/>
          </p:cNvCxnSpPr>
          <p:nvPr/>
        </p:nvCxnSpPr>
        <p:spPr bwMode="auto">
          <a:xfrm rot="5400000">
            <a:off x="1257300" y="4381500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7" idx="3"/>
            <a:endCxn id="8" idx="7"/>
          </p:cNvCxnSpPr>
          <p:nvPr/>
        </p:nvCxnSpPr>
        <p:spPr bwMode="auto">
          <a:xfrm rot="5400000">
            <a:off x="1517463" y="4184463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endCxn id="5" idx="0"/>
          </p:cNvCxnSpPr>
          <p:nvPr/>
        </p:nvCxnSpPr>
        <p:spPr bwMode="auto">
          <a:xfrm rot="16200000" flipH="1">
            <a:off x="533400" y="3429000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endCxn id="5" idx="0"/>
          </p:cNvCxnSpPr>
          <p:nvPr/>
        </p:nvCxnSpPr>
        <p:spPr bwMode="auto">
          <a:xfrm rot="5400000">
            <a:off x="723900" y="3390900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6200000" flipH="1">
            <a:off x="1143000" y="3428999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5400000">
            <a:off x="1333500" y="3390899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6200000" flipH="1">
            <a:off x="1752600" y="3429000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5400000">
            <a:off x="1943100" y="3390900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4"/>
          </p:cNvCxnSpPr>
          <p:nvPr/>
        </p:nvCxnSpPr>
        <p:spPr bwMode="auto">
          <a:xfrm rot="5400000">
            <a:off x="1371600" y="5105400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85800" y="3048000"/>
            <a:ext cx="1828800" cy="1219200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6600"/>
              </a:solidFill>
              <a:effectLst/>
              <a:latin typeface="Arial" pitchFamily="-111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9000" y="3200399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idea: propagate the error back to this layer</a:t>
            </a:r>
          </a:p>
        </p:txBody>
      </p:sp>
    </p:spTree>
    <p:extLst>
      <p:ext uri="{BB962C8B-B14F-4D97-AF65-F5344CB8AC3E}">
        <p14:creationId xmlns:p14="http://schemas.microsoft.com/office/powerpoint/2010/main" val="1939641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Backpropagation</a:t>
            </a:r>
            <a:r>
              <a:rPr lang="en-US" dirty="0"/>
              <a:t>: intuition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19400" y="2569496"/>
            <a:ext cx="5638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</a:t>
            </a:r>
            <a:r>
              <a:rPr lang="en-US" sz="2400" dirty="0" err="1"/>
              <a:t>backpropagate</a:t>
            </a:r>
            <a:r>
              <a:rPr lang="en-US" sz="2400" dirty="0"/>
              <a:t>” the error: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Assume all of these nodes were responsible for some of the error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How can we figure out how much they were responsible for?</a:t>
            </a:r>
          </a:p>
        </p:txBody>
      </p:sp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7620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12"/>
          <p:cNvSpPr>
            <a:spLocks noChangeArrowheads="1"/>
          </p:cNvSpPr>
          <p:nvPr/>
        </p:nvSpPr>
        <p:spPr bwMode="auto">
          <a:xfrm>
            <a:off x="13716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12"/>
          <p:cNvSpPr>
            <a:spLocks noChangeArrowheads="1"/>
          </p:cNvSpPr>
          <p:nvPr/>
        </p:nvSpPr>
        <p:spPr bwMode="auto">
          <a:xfrm>
            <a:off x="19812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12"/>
          <p:cNvSpPr>
            <a:spLocks noChangeArrowheads="1"/>
          </p:cNvSpPr>
          <p:nvPr/>
        </p:nvSpPr>
        <p:spPr bwMode="auto">
          <a:xfrm>
            <a:off x="1371600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6" name="Straight Arrow Connector 25"/>
          <p:cNvCxnSpPr>
            <a:stCxn id="21" idx="5"/>
            <a:endCxn id="24" idx="1"/>
          </p:cNvCxnSpPr>
          <p:nvPr/>
        </p:nvCxnSpPr>
        <p:spPr bwMode="auto">
          <a:xfrm rot="16200000" flipH="1">
            <a:off x="907863" y="4184463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22" idx="4"/>
            <a:endCxn id="24" idx="0"/>
          </p:cNvCxnSpPr>
          <p:nvPr/>
        </p:nvCxnSpPr>
        <p:spPr bwMode="auto">
          <a:xfrm rot="5400000">
            <a:off x="1257300" y="4381500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23" idx="3"/>
            <a:endCxn id="24" idx="7"/>
          </p:cNvCxnSpPr>
          <p:nvPr/>
        </p:nvCxnSpPr>
        <p:spPr bwMode="auto">
          <a:xfrm rot="5400000">
            <a:off x="1517463" y="4184463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endCxn id="21" idx="0"/>
          </p:cNvCxnSpPr>
          <p:nvPr/>
        </p:nvCxnSpPr>
        <p:spPr bwMode="auto">
          <a:xfrm rot="16200000" flipH="1">
            <a:off x="533400" y="3429000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endCxn id="21" idx="0"/>
          </p:cNvCxnSpPr>
          <p:nvPr/>
        </p:nvCxnSpPr>
        <p:spPr bwMode="auto">
          <a:xfrm rot="5400000">
            <a:off x="723900" y="3390900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rot="16200000" flipH="1">
            <a:off x="1143000" y="3428999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rot="5400000">
            <a:off x="1333500" y="3390899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rot="16200000" flipH="1">
            <a:off x="1752600" y="3429000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5400000">
            <a:off x="1943100" y="3390900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stCxn id="24" idx="4"/>
          </p:cNvCxnSpPr>
          <p:nvPr/>
        </p:nvCxnSpPr>
        <p:spPr bwMode="auto">
          <a:xfrm rot="5400000">
            <a:off x="1371600" y="5105400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609600" y="3048000"/>
            <a:ext cx="1828800" cy="1219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9807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Backpropagation</a:t>
            </a:r>
            <a:r>
              <a:rPr lang="en-US" dirty="0"/>
              <a:t>: intuition</a:t>
            </a:r>
          </a:p>
        </p:txBody>
      </p:sp>
      <p:sp>
        <p:nvSpPr>
          <p:cNvPr id="5" name="Oval 12"/>
          <p:cNvSpPr>
            <a:spLocks noChangeArrowheads="1"/>
          </p:cNvSpPr>
          <p:nvPr/>
        </p:nvSpPr>
        <p:spPr bwMode="auto">
          <a:xfrm>
            <a:off x="903013" y="295672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1512613" y="295672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2122213" y="295672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1512613" y="379492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" name="Straight Arrow Connector 8"/>
          <p:cNvCxnSpPr>
            <a:stCxn id="5" idx="5"/>
            <a:endCxn id="8" idx="1"/>
          </p:cNvCxnSpPr>
          <p:nvPr/>
        </p:nvCxnSpPr>
        <p:spPr bwMode="auto">
          <a:xfrm rot="16200000" flipH="1">
            <a:off x="1048876" y="3331183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6" idx="4"/>
            <a:endCxn id="8" idx="0"/>
          </p:cNvCxnSpPr>
          <p:nvPr/>
        </p:nvCxnSpPr>
        <p:spPr bwMode="auto">
          <a:xfrm rot="5400000">
            <a:off x="1398313" y="3528220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7" idx="3"/>
            <a:endCxn id="8" idx="7"/>
          </p:cNvCxnSpPr>
          <p:nvPr/>
        </p:nvCxnSpPr>
        <p:spPr bwMode="auto">
          <a:xfrm rot="5400000">
            <a:off x="1658476" y="3331183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endCxn id="5" idx="0"/>
          </p:cNvCxnSpPr>
          <p:nvPr/>
        </p:nvCxnSpPr>
        <p:spPr bwMode="auto">
          <a:xfrm rot="16200000" flipH="1">
            <a:off x="674413" y="2575720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endCxn id="5" idx="0"/>
          </p:cNvCxnSpPr>
          <p:nvPr/>
        </p:nvCxnSpPr>
        <p:spPr bwMode="auto">
          <a:xfrm rot="5400000">
            <a:off x="864913" y="2537620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6200000" flipH="1">
            <a:off x="1284013" y="2575719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5400000">
            <a:off x="1474513" y="2537619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6200000" flipH="1">
            <a:off x="1893613" y="2575720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5400000">
            <a:off x="2084113" y="2537620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4"/>
          </p:cNvCxnSpPr>
          <p:nvPr/>
        </p:nvCxnSpPr>
        <p:spPr bwMode="auto">
          <a:xfrm rot="5400000">
            <a:off x="1512613" y="4252120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750613" y="2118520"/>
            <a:ext cx="1905000" cy="1219200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903013" y="3337720"/>
            <a:ext cx="1524000" cy="1219200"/>
          </a:xfrm>
          <a:prstGeom prst="ellipse">
            <a:avLst/>
          </a:prstGeom>
          <a:solidFill>
            <a:srgbClr val="FF6600">
              <a:alpha val="43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5094013" y="2651920"/>
            <a:ext cx="762000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</a:endParaRPr>
          </a:p>
        </p:txBody>
      </p:sp>
      <p:cxnSp>
        <p:nvCxnSpPr>
          <p:cNvPr id="28" name="Straight Arrow Connector 27"/>
          <p:cNvCxnSpPr>
            <a:stCxn id="26" idx="4"/>
          </p:cNvCxnSpPr>
          <p:nvPr/>
        </p:nvCxnSpPr>
        <p:spPr bwMode="auto">
          <a:xfrm rot="5400000">
            <a:off x="5055913" y="3833020"/>
            <a:ext cx="838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25" idx="6"/>
          </p:cNvCxnSpPr>
          <p:nvPr/>
        </p:nvCxnSpPr>
        <p:spPr bwMode="auto">
          <a:xfrm flipV="1">
            <a:off x="2427013" y="3337720"/>
            <a:ext cx="259080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5627413" y="3490120"/>
            <a:ext cx="1295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error</a:t>
            </a:r>
          </a:p>
        </p:txBody>
      </p:sp>
      <p:cxnSp>
        <p:nvCxnSpPr>
          <p:cNvPr id="38" name="Straight Arrow Connector 37"/>
          <p:cNvCxnSpPr>
            <a:endCxn id="26" idx="1"/>
          </p:cNvCxnSpPr>
          <p:nvPr/>
        </p:nvCxnSpPr>
        <p:spPr bwMode="auto">
          <a:xfrm rot="16200000" flipH="1">
            <a:off x="4636813" y="2194720"/>
            <a:ext cx="721192" cy="4163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endCxn id="26" idx="0"/>
          </p:cNvCxnSpPr>
          <p:nvPr/>
        </p:nvCxnSpPr>
        <p:spPr bwMode="auto">
          <a:xfrm rot="5400000">
            <a:off x="5055913" y="2232820"/>
            <a:ext cx="838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>
            <a:endCxn id="26" idx="7"/>
          </p:cNvCxnSpPr>
          <p:nvPr/>
        </p:nvCxnSpPr>
        <p:spPr bwMode="auto">
          <a:xfrm rot="5400000">
            <a:off x="5592021" y="2118520"/>
            <a:ext cx="797392" cy="4925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4408213" y="211852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17813" y="188992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03613" y="194724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36713" y="478552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error for </a:t>
            </a:r>
            <a:r>
              <a:rPr lang="en-US" sz="2400"/>
              <a:t>node is ~  </a:t>
            </a:r>
            <a:r>
              <a:rPr lang="en-US" sz="2400" b="1" dirty="0" err="1">
                <a:solidFill>
                  <a:srgbClr val="0000FF"/>
                </a:solidFill>
              </a:rPr>
              <a:t>w</a:t>
            </a:r>
            <a:r>
              <a:rPr lang="en-US" sz="2400" b="1" baseline="-25000" dirty="0" err="1">
                <a:solidFill>
                  <a:srgbClr val="0000FF"/>
                </a:solidFill>
              </a:rPr>
              <a:t>i</a:t>
            </a:r>
            <a:r>
              <a:rPr lang="en-US" sz="2400" b="1" dirty="0">
                <a:solidFill>
                  <a:srgbClr val="0000FF"/>
                </a:solidFill>
              </a:rPr>
              <a:t> * error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5658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Backpropagation</a:t>
            </a:r>
            <a:r>
              <a:rPr lang="en-US" dirty="0"/>
              <a:t>: intuition</a:t>
            </a:r>
          </a:p>
        </p:txBody>
      </p:sp>
      <p:sp>
        <p:nvSpPr>
          <p:cNvPr id="5" name="Oval 12"/>
          <p:cNvSpPr>
            <a:spLocks noChangeArrowheads="1"/>
          </p:cNvSpPr>
          <p:nvPr/>
        </p:nvSpPr>
        <p:spPr bwMode="auto">
          <a:xfrm>
            <a:off x="903013" y="295672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1512613" y="295672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2122213" y="295672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1512613" y="379492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" name="Straight Arrow Connector 8"/>
          <p:cNvCxnSpPr>
            <a:stCxn id="5" idx="5"/>
            <a:endCxn id="8" idx="1"/>
          </p:cNvCxnSpPr>
          <p:nvPr/>
        </p:nvCxnSpPr>
        <p:spPr bwMode="auto">
          <a:xfrm rot="16200000" flipH="1">
            <a:off x="1048876" y="3331183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6" idx="4"/>
            <a:endCxn id="8" idx="0"/>
          </p:cNvCxnSpPr>
          <p:nvPr/>
        </p:nvCxnSpPr>
        <p:spPr bwMode="auto">
          <a:xfrm rot="5400000">
            <a:off x="1398313" y="3528220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7" idx="3"/>
            <a:endCxn id="8" idx="7"/>
          </p:cNvCxnSpPr>
          <p:nvPr/>
        </p:nvCxnSpPr>
        <p:spPr bwMode="auto">
          <a:xfrm rot="5400000">
            <a:off x="1658476" y="3331183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endCxn id="5" idx="0"/>
          </p:cNvCxnSpPr>
          <p:nvPr/>
        </p:nvCxnSpPr>
        <p:spPr bwMode="auto">
          <a:xfrm rot="16200000" flipH="1">
            <a:off x="674413" y="2575720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endCxn id="5" idx="0"/>
          </p:cNvCxnSpPr>
          <p:nvPr/>
        </p:nvCxnSpPr>
        <p:spPr bwMode="auto">
          <a:xfrm rot="5400000">
            <a:off x="864913" y="2537620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6200000" flipH="1">
            <a:off x="1284013" y="2575719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5400000">
            <a:off x="1474513" y="2537619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6200000" flipH="1">
            <a:off x="1893613" y="2575720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5400000">
            <a:off x="2084113" y="2537620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4"/>
          </p:cNvCxnSpPr>
          <p:nvPr/>
        </p:nvCxnSpPr>
        <p:spPr bwMode="auto">
          <a:xfrm rot="5400000">
            <a:off x="1512613" y="4252120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750613" y="2118520"/>
            <a:ext cx="1905000" cy="1219200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1817413" y="2194720"/>
            <a:ext cx="925787" cy="1219200"/>
          </a:xfrm>
          <a:prstGeom prst="ellipse">
            <a:avLst/>
          </a:prstGeom>
          <a:solidFill>
            <a:srgbClr val="FF6600">
              <a:alpha val="43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5094013" y="2651920"/>
            <a:ext cx="762000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</a:endParaRPr>
          </a:p>
        </p:txBody>
      </p:sp>
      <p:cxnSp>
        <p:nvCxnSpPr>
          <p:cNvPr id="28" name="Straight Arrow Connector 27"/>
          <p:cNvCxnSpPr>
            <a:stCxn id="26" idx="4"/>
          </p:cNvCxnSpPr>
          <p:nvPr/>
        </p:nvCxnSpPr>
        <p:spPr bwMode="auto">
          <a:xfrm rot="5400000">
            <a:off x="5055913" y="3833020"/>
            <a:ext cx="838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5627412" y="3490120"/>
            <a:ext cx="1763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</a:t>
            </a:r>
            <a:r>
              <a:rPr lang="en-US" sz="2400" baseline="-25000" dirty="0">
                <a:solidFill>
                  <a:srgbClr val="0000FF"/>
                </a:solidFill>
              </a:rPr>
              <a:t>3</a:t>
            </a:r>
            <a:r>
              <a:rPr lang="en-US" sz="2400" dirty="0">
                <a:solidFill>
                  <a:srgbClr val="0000FF"/>
                </a:solidFill>
              </a:rPr>
              <a:t> * error</a:t>
            </a:r>
          </a:p>
        </p:txBody>
      </p:sp>
      <p:cxnSp>
        <p:nvCxnSpPr>
          <p:cNvPr id="38" name="Straight Arrow Connector 37"/>
          <p:cNvCxnSpPr>
            <a:endCxn id="26" idx="1"/>
          </p:cNvCxnSpPr>
          <p:nvPr/>
        </p:nvCxnSpPr>
        <p:spPr bwMode="auto">
          <a:xfrm rot="16200000" flipH="1">
            <a:off x="4636813" y="2194720"/>
            <a:ext cx="721192" cy="4163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endCxn id="26" idx="0"/>
          </p:cNvCxnSpPr>
          <p:nvPr/>
        </p:nvCxnSpPr>
        <p:spPr bwMode="auto">
          <a:xfrm rot="5400000">
            <a:off x="5055913" y="2232820"/>
            <a:ext cx="838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>
            <a:endCxn id="26" idx="7"/>
          </p:cNvCxnSpPr>
          <p:nvPr/>
        </p:nvCxnSpPr>
        <p:spPr bwMode="auto">
          <a:xfrm rot="5400000">
            <a:off x="5592021" y="2118520"/>
            <a:ext cx="797392" cy="4925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4408213" y="211852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17813" y="188992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008413" y="203785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6</a:t>
            </a:r>
          </a:p>
        </p:txBody>
      </p:sp>
      <p:cxnSp>
        <p:nvCxnSpPr>
          <p:cNvPr id="4" name="Straight Arrow Connector 3"/>
          <p:cNvCxnSpPr>
            <a:stCxn id="25" idx="6"/>
          </p:cNvCxnSpPr>
          <p:nvPr/>
        </p:nvCxnSpPr>
        <p:spPr>
          <a:xfrm>
            <a:off x="2743200" y="2804320"/>
            <a:ext cx="2274613" cy="152399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17888" y="4997348"/>
            <a:ext cx="444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Calculate as normal using this as the error</a:t>
            </a:r>
          </a:p>
        </p:txBody>
      </p:sp>
    </p:spTree>
    <p:extLst>
      <p:ext uri="{BB962C8B-B14F-4D97-AF65-F5344CB8AC3E}">
        <p14:creationId xmlns:p14="http://schemas.microsoft.com/office/powerpoint/2010/main" val="36744582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Backpropagation</a:t>
            </a:r>
            <a:r>
              <a:rPr lang="en-US" dirty="0"/>
              <a:t>: the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038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Gradient descent method for learning weights by optimizing a </a:t>
            </a:r>
            <a:r>
              <a:rPr lang="en-US" dirty="0">
                <a:solidFill>
                  <a:srgbClr val="FF0000"/>
                </a:solidFill>
              </a:rPr>
              <a:t>loss function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calculate output of all nodes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calculate the updates directly for the output layer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“</a:t>
            </a:r>
            <a:r>
              <a:rPr lang="en-US" dirty="0" err="1"/>
              <a:t>backpropagate</a:t>
            </a:r>
            <a:r>
              <a:rPr lang="en-US" dirty="0"/>
              <a:t>” errors through hidden layers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1800" y="5869129"/>
            <a:ext cx="2525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loss function?</a:t>
            </a:r>
          </a:p>
        </p:txBody>
      </p:sp>
    </p:spTree>
    <p:extLst>
      <p:ext uri="{BB962C8B-B14F-4D97-AF65-F5344CB8AC3E}">
        <p14:creationId xmlns:p14="http://schemas.microsoft.com/office/powerpoint/2010/main" val="9867059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Backpropagation</a:t>
            </a:r>
            <a:r>
              <a:rPr lang="en-US" dirty="0"/>
              <a:t>: the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038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Gradient descent method for learning weights by optimizing a </a:t>
            </a:r>
            <a:r>
              <a:rPr lang="en-US" dirty="0">
                <a:solidFill>
                  <a:srgbClr val="FF0000"/>
                </a:solidFill>
              </a:rPr>
              <a:t>loss function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calculate output of all nodes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calculate the updates directly for the output layer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“</a:t>
            </a:r>
            <a:r>
              <a:rPr lang="en-US" dirty="0" err="1"/>
              <a:t>backpropagate</a:t>
            </a:r>
            <a:r>
              <a:rPr lang="en-US" dirty="0"/>
              <a:t>” errors through hidden layers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851013"/>
              </p:ext>
            </p:extLst>
          </p:nvPr>
        </p:nvGraphicFramePr>
        <p:xfrm>
          <a:off x="2813128" y="5714999"/>
          <a:ext cx="2139872" cy="79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55700" imgH="431800" progId="Equation.3">
                  <p:embed/>
                </p:oleObj>
              </mc:Choice>
              <mc:Fallback>
                <p:oleObj name="Equation" r:id="rId2" imgW="11557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13128" y="5714999"/>
                        <a:ext cx="2139872" cy="799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05400" y="5867400"/>
            <a:ext cx="1598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squared error</a:t>
            </a:r>
          </a:p>
        </p:txBody>
      </p:sp>
    </p:spTree>
    <p:extLst>
      <p:ext uri="{BB962C8B-B14F-4D97-AF65-F5344CB8AC3E}">
        <p14:creationId xmlns:p14="http://schemas.microsoft.com/office/powerpoint/2010/main" val="334950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threshold = linear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62" y="1562100"/>
            <a:ext cx="4800600" cy="495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hard threshold:</a:t>
            </a:r>
            <a:endParaRPr lang="en-US" sz="2400" dirty="0"/>
          </a:p>
          <a:p>
            <a:pPr lvl="1"/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6553200" y="3275012"/>
            <a:ext cx="1219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7772400" y="1751012"/>
            <a:ext cx="1219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rot="5400000">
            <a:off x="7009606" y="2513012"/>
            <a:ext cx="1524794" cy="7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Arrow Connector 9"/>
          <p:cNvCxnSpPr/>
          <p:nvPr/>
        </p:nvCxnSpPr>
        <p:spPr>
          <a:xfrm>
            <a:off x="2152090" y="3743596"/>
            <a:ext cx="1654421" cy="8284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168374" y="5609945"/>
            <a:ext cx="1489226" cy="66111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52090" y="4572000"/>
            <a:ext cx="1425821" cy="3664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027"/>
          <p:cNvSpPr>
            <a:spLocks noChangeArrowheads="1"/>
          </p:cNvSpPr>
          <p:nvPr/>
        </p:nvSpPr>
        <p:spPr bwMode="auto">
          <a:xfrm>
            <a:off x="3577911" y="4314545"/>
            <a:ext cx="16002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5" name="Straight Connector 14"/>
          <p:cNvCxnSpPr/>
          <p:nvPr/>
        </p:nvCxnSpPr>
        <p:spPr bwMode="auto">
          <a:xfrm rot="16200000" flipH="1">
            <a:off x="3615217" y="5113851"/>
            <a:ext cx="1600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666667"/>
              </p:ext>
            </p:extLst>
          </p:nvPr>
        </p:nvGraphicFramePr>
        <p:xfrm>
          <a:off x="3806511" y="4792383"/>
          <a:ext cx="592137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700" imgH="368300" progId="Equation.3">
                  <p:embed/>
                </p:oleObj>
              </mc:Choice>
              <mc:Fallback>
                <p:oleObj name="Equation" r:id="rId2" imgW="2667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511" y="4792383"/>
                        <a:ext cx="592137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48022"/>
              </p:ext>
            </p:extLst>
          </p:nvPr>
        </p:nvGraphicFramePr>
        <p:xfrm>
          <a:off x="4499506" y="4938432"/>
          <a:ext cx="60240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900" imgH="165100" progId="Equation.3">
                  <p:embed/>
                </p:oleObj>
              </mc:Choice>
              <mc:Fallback>
                <p:oleObj name="Equation" r:id="rId4" imgW="3429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506" y="4938432"/>
                        <a:ext cx="602405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Arrow Connector 17"/>
          <p:cNvCxnSpPr/>
          <p:nvPr/>
        </p:nvCxnSpPr>
        <p:spPr bwMode="auto">
          <a:xfrm rot="10800000">
            <a:off x="4797111" y="5305148"/>
            <a:ext cx="381000" cy="4594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 rot="5400000">
            <a:off x="2743120" y="506284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216374" y="5052588"/>
            <a:ext cx="1489226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24109" y="487191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89849" y="3429000"/>
            <a:ext cx="38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89849" y="4387334"/>
            <a:ext cx="38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42249" y="6086393"/>
            <a:ext cx="40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m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2722165" y="3640751"/>
            <a:ext cx="42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06175" y="4314545"/>
            <a:ext cx="42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88441" y="5545413"/>
            <a:ext cx="44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m</a:t>
            </a:r>
            <a:endParaRPr lang="en-US" baseline="-25000" dirty="0"/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168014"/>
              </p:ext>
            </p:extLst>
          </p:nvPr>
        </p:nvGraphicFramePr>
        <p:xfrm>
          <a:off x="876300" y="2068513"/>
          <a:ext cx="23368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36700" imgH="495300" progId="Equation.3">
                  <p:embed/>
                </p:oleObj>
              </mc:Choice>
              <mc:Fallback>
                <p:oleObj name="Equation" r:id="rId6" imgW="15367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76300" y="2068513"/>
                        <a:ext cx="2336800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601287"/>
              </p:ext>
            </p:extLst>
          </p:nvPr>
        </p:nvGraphicFramePr>
        <p:xfrm>
          <a:off x="3664524" y="1968633"/>
          <a:ext cx="312896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57400" imgH="596900" progId="Equation.3">
                  <p:embed/>
                </p:oleObj>
              </mc:Choice>
              <mc:Fallback>
                <p:oleObj name="Equation" r:id="rId8" imgW="2057400" imgH="596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64524" y="1968633"/>
                        <a:ext cx="3128963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6352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Neural Networks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endParaRPr lang="en-US"/>
          </a:p>
          <a:p>
            <a:pPr lvl="2" eaLnBrk="1" hangingPunct="1">
              <a:buFont typeface="Wingdings" charset="2"/>
              <a:buNone/>
            </a:pPr>
            <a:endParaRPr lang="en-US">
              <a:ea typeface="ＭＳ Ｐゴシック" charset="-128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295400" y="1752600"/>
            <a:ext cx="679767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Neural Networks try to mimic the structure and function of our nervous system</a:t>
            </a:r>
          </a:p>
          <a:p>
            <a:endParaRPr lang="en-US" sz="2000" dirty="0"/>
          </a:p>
          <a:p>
            <a:r>
              <a:rPr lang="en-US" sz="2400" b="1" i="1" dirty="0">
                <a:solidFill>
                  <a:srgbClr val="FF6600"/>
                </a:solidFill>
              </a:rPr>
              <a:t>People like biologically motivated approaches</a:t>
            </a:r>
          </a:p>
        </p:txBody>
      </p:sp>
      <p:pic>
        <p:nvPicPr>
          <p:cNvPr id="26629" name="Picture 5" descr="j029298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63" y="3962400"/>
            <a:ext cx="258762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6" descr="mri_brai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3714750"/>
            <a:ext cx="28575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797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Artificial Neural Networks</a:t>
            </a:r>
          </a:p>
        </p:txBody>
      </p:sp>
      <p:grpSp>
        <p:nvGrpSpPr>
          <p:cNvPr id="32771" name="Group 4"/>
          <p:cNvGrpSpPr>
            <a:grpSpLocks/>
          </p:cNvGrpSpPr>
          <p:nvPr/>
        </p:nvGrpSpPr>
        <p:grpSpPr bwMode="auto">
          <a:xfrm>
            <a:off x="2438400" y="1676400"/>
            <a:ext cx="5562600" cy="4419600"/>
            <a:chOff x="3120" y="1104"/>
            <a:chExt cx="3504" cy="2784"/>
          </a:xfrm>
        </p:grpSpPr>
        <p:sp>
          <p:nvSpPr>
            <p:cNvPr id="32772" name="Oval 5"/>
            <p:cNvSpPr>
              <a:spLocks noChangeArrowheads="1"/>
            </p:cNvSpPr>
            <p:nvPr/>
          </p:nvSpPr>
          <p:spPr bwMode="auto">
            <a:xfrm>
              <a:off x="4320" y="129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2773" name="Group 6"/>
            <p:cNvGrpSpPr>
              <a:grpSpLocks/>
            </p:cNvGrpSpPr>
            <p:nvPr/>
          </p:nvGrpSpPr>
          <p:grpSpPr bwMode="auto">
            <a:xfrm>
              <a:off x="3120" y="1104"/>
              <a:ext cx="3504" cy="2784"/>
              <a:chOff x="3168" y="1104"/>
              <a:chExt cx="3504" cy="2784"/>
            </a:xfrm>
          </p:grpSpPr>
          <p:sp>
            <p:nvSpPr>
              <p:cNvPr id="32774" name="Oval 7"/>
              <p:cNvSpPr>
                <a:spLocks noChangeArrowheads="1"/>
              </p:cNvSpPr>
              <p:nvPr/>
            </p:nvSpPr>
            <p:spPr bwMode="auto">
              <a:xfrm>
                <a:off x="3504" y="139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5" name="Oval 8"/>
              <p:cNvSpPr>
                <a:spLocks noChangeArrowheads="1"/>
              </p:cNvSpPr>
              <p:nvPr/>
            </p:nvSpPr>
            <p:spPr bwMode="auto">
              <a:xfrm>
                <a:off x="5280" y="283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6" name="Oval 9"/>
              <p:cNvSpPr>
                <a:spLocks noChangeArrowheads="1"/>
              </p:cNvSpPr>
              <p:nvPr/>
            </p:nvSpPr>
            <p:spPr bwMode="auto">
              <a:xfrm>
                <a:off x="5040" y="177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7" name="Oval 10"/>
              <p:cNvSpPr>
                <a:spLocks noChangeArrowheads="1"/>
              </p:cNvSpPr>
              <p:nvPr/>
            </p:nvSpPr>
            <p:spPr bwMode="auto">
              <a:xfrm>
                <a:off x="4224" y="220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8" name="Oval 11"/>
              <p:cNvSpPr>
                <a:spLocks noChangeArrowheads="1"/>
              </p:cNvSpPr>
              <p:nvPr/>
            </p:nvSpPr>
            <p:spPr bwMode="auto">
              <a:xfrm>
                <a:off x="4608" y="369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9" name="Oval 12"/>
              <p:cNvSpPr>
                <a:spLocks noChangeArrowheads="1"/>
              </p:cNvSpPr>
              <p:nvPr/>
            </p:nvSpPr>
            <p:spPr bwMode="auto">
              <a:xfrm>
                <a:off x="3168" y="235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0" name="Oval 13"/>
              <p:cNvSpPr>
                <a:spLocks noChangeArrowheads="1"/>
              </p:cNvSpPr>
              <p:nvPr/>
            </p:nvSpPr>
            <p:spPr bwMode="auto">
              <a:xfrm>
                <a:off x="3408" y="345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1" name="Line 14"/>
              <p:cNvSpPr>
                <a:spLocks noChangeShapeType="1"/>
              </p:cNvSpPr>
              <p:nvPr/>
            </p:nvSpPr>
            <p:spPr bwMode="auto">
              <a:xfrm>
                <a:off x="3696" y="1584"/>
                <a:ext cx="528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2" name="Line 15"/>
              <p:cNvSpPr>
                <a:spLocks noChangeShapeType="1"/>
              </p:cNvSpPr>
              <p:nvPr/>
            </p:nvSpPr>
            <p:spPr bwMode="auto">
              <a:xfrm flipV="1">
                <a:off x="3408" y="2352"/>
                <a:ext cx="81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3" name="Line 16"/>
              <p:cNvSpPr>
                <a:spLocks noChangeShapeType="1"/>
              </p:cNvSpPr>
              <p:nvPr/>
            </p:nvSpPr>
            <p:spPr bwMode="auto">
              <a:xfrm flipV="1">
                <a:off x="4320" y="1536"/>
                <a:ext cx="48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4" name="Line 17"/>
              <p:cNvSpPr>
                <a:spLocks noChangeShapeType="1"/>
              </p:cNvSpPr>
              <p:nvPr/>
            </p:nvSpPr>
            <p:spPr bwMode="auto">
              <a:xfrm flipV="1">
                <a:off x="4464" y="1968"/>
                <a:ext cx="576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5" name="Line 18"/>
              <p:cNvSpPr>
                <a:spLocks noChangeShapeType="1"/>
              </p:cNvSpPr>
              <p:nvPr/>
            </p:nvSpPr>
            <p:spPr bwMode="auto">
              <a:xfrm>
                <a:off x="4416" y="2400"/>
                <a:ext cx="816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6" name="Line 19"/>
              <p:cNvSpPr>
                <a:spLocks noChangeShapeType="1"/>
              </p:cNvSpPr>
              <p:nvPr/>
            </p:nvSpPr>
            <p:spPr bwMode="auto">
              <a:xfrm>
                <a:off x="4320" y="2448"/>
                <a:ext cx="336" cy="1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7" name="Line 20"/>
              <p:cNvSpPr>
                <a:spLocks noChangeShapeType="1"/>
              </p:cNvSpPr>
              <p:nvPr/>
            </p:nvSpPr>
            <p:spPr bwMode="auto">
              <a:xfrm flipH="1">
                <a:off x="3600" y="2448"/>
                <a:ext cx="624" cy="10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8" name="Line 21"/>
              <p:cNvSpPr>
                <a:spLocks noChangeShapeType="1"/>
              </p:cNvSpPr>
              <p:nvPr/>
            </p:nvSpPr>
            <p:spPr bwMode="auto">
              <a:xfrm flipH="1" flipV="1">
                <a:off x="3312" y="2592"/>
                <a:ext cx="144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9" name="Text Box 22"/>
              <p:cNvSpPr txBox="1">
                <a:spLocks noChangeArrowheads="1"/>
              </p:cNvSpPr>
              <p:nvPr/>
            </p:nvSpPr>
            <p:spPr bwMode="auto">
              <a:xfrm>
                <a:off x="4368" y="1104"/>
                <a:ext cx="2304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dirty="0">
                    <a:latin typeface="Verdana" charset="0"/>
                  </a:rPr>
                  <a:t>Node (Neuron/perceptron)</a:t>
                </a:r>
              </a:p>
            </p:txBody>
          </p:sp>
          <p:sp>
            <p:nvSpPr>
              <p:cNvPr id="32790" name="Text Box 23"/>
              <p:cNvSpPr txBox="1">
                <a:spLocks noChangeArrowheads="1"/>
              </p:cNvSpPr>
              <p:nvPr/>
            </p:nvSpPr>
            <p:spPr bwMode="auto">
              <a:xfrm>
                <a:off x="4512" y="3024"/>
                <a:ext cx="1536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dirty="0">
                    <a:latin typeface="Verdana" charset="0"/>
                  </a:rPr>
                  <a:t>Edge (synapses)</a:t>
                </a: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2590800" y="6135469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6600"/>
                </a:solidFill>
              </a:rPr>
              <a:t>our approximation</a:t>
            </a:r>
          </a:p>
        </p:txBody>
      </p:sp>
    </p:spTree>
    <p:extLst>
      <p:ext uri="{BB962C8B-B14F-4D97-AF65-F5344CB8AC3E}">
        <p14:creationId xmlns:p14="http://schemas.microsoft.com/office/powerpoint/2010/main" val="748887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12757</TotalTime>
  <Words>1918</Words>
  <Application>Microsoft Macintosh PowerPoint</Application>
  <PresentationFormat>On-screen Show (4:3)</PresentationFormat>
  <Paragraphs>748</Paragraphs>
  <Slides>66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6" baseType="lpstr">
      <vt:lpstr>ＭＳ Ｐゴシック</vt:lpstr>
      <vt:lpstr>Arial</vt:lpstr>
      <vt:lpstr>Calibri</vt:lpstr>
      <vt:lpstr>Cambria Math</vt:lpstr>
      <vt:lpstr>Tw Cen MT</vt:lpstr>
      <vt:lpstr>Verdana</vt:lpstr>
      <vt:lpstr>Wingdings</vt:lpstr>
      <vt:lpstr>Wingdings 2</vt:lpstr>
      <vt:lpstr>Median</vt:lpstr>
      <vt:lpstr>Equation</vt:lpstr>
      <vt:lpstr>Neural networks</vt:lpstr>
      <vt:lpstr>Admin</vt:lpstr>
      <vt:lpstr>Perceptron learning algorithm</vt:lpstr>
      <vt:lpstr>Our Nervous System</vt:lpstr>
      <vt:lpstr>Our nervous system:  the computer science view</vt:lpstr>
      <vt:lpstr>PowerPoint Presentation</vt:lpstr>
      <vt:lpstr>Hard threshold = linear classifier</vt:lpstr>
      <vt:lpstr>Neural Networks</vt:lpstr>
      <vt:lpstr>Artificial Neural Networks</vt:lpstr>
      <vt:lpstr>PowerPoint Presentation</vt:lpstr>
      <vt:lpstr>Other activation functions</vt:lpstr>
      <vt:lpstr>Many other activation functions</vt:lpstr>
      <vt:lpstr>Neural network</vt:lpstr>
      <vt:lpstr>Neural network</vt:lpstr>
      <vt:lpstr>Neural network</vt:lpstr>
      <vt:lpstr>Neural network</vt:lpstr>
      <vt:lpstr>Neural network</vt:lpstr>
      <vt:lpstr>Activation spread</vt:lpstr>
      <vt:lpstr>Computation (assume 0 bias)</vt:lpstr>
      <vt:lpstr>Computation</vt:lpstr>
      <vt:lpstr>Neural networks</vt:lpstr>
      <vt:lpstr>Hidden units/layers</vt:lpstr>
      <vt:lpstr>Hidden units/layers</vt:lpstr>
      <vt:lpstr>Hidden units/layers</vt:lpstr>
      <vt:lpstr>Alternate ways of visualizing</vt:lpstr>
      <vt:lpstr>Multiple outputs</vt:lpstr>
      <vt:lpstr>Multiple outputs</vt:lpstr>
      <vt:lpstr>Neural networks</vt:lpstr>
      <vt:lpstr>NN decision boundary</vt:lpstr>
      <vt:lpstr>NN decision boundary</vt:lpstr>
      <vt:lpstr>XOR</vt:lpstr>
      <vt:lpstr>XOR</vt:lpstr>
      <vt:lpstr>What does the decision boundary look like?</vt:lpstr>
      <vt:lpstr>What does the decision boundary look like?</vt:lpstr>
      <vt:lpstr>NN decision boundary</vt:lpstr>
      <vt:lpstr>NN decision boundary</vt:lpstr>
      <vt:lpstr>What does the decision boundary look like?</vt:lpstr>
      <vt:lpstr>NN decision boundary</vt:lpstr>
      <vt:lpstr>NN decision boundary</vt:lpstr>
      <vt:lpstr>What does the decision boundary look like?</vt:lpstr>
      <vt:lpstr>Fill in the truth table</vt:lpstr>
      <vt:lpstr>OR</vt:lpstr>
      <vt:lpstr>What does the decision boundary look like?</vt:lpstr>
      <vt:lpstr>PowerPoint Presentation</vt:lpstr>
      <vt:lpstr>PowerPoint Presentation</vt:lpstr>
      <vt:lpstr>What does the decision boundary look like?</vt:lpstr>
      <vt:lpstr>This decision boundary?</vt:lpstr>
      <vt:lpstr>This decision boundary?</vt:lpstr>
      <vt:lpstr>This decision boundary?</vt:lpstr>
      <vt:lpstr>PowerPoint Presentation</vt:lpstr>
      <vt:lpstr>NOR</vt:lpstr>
      <vt:lpstr>What does the decision boundary look like?</vt:lpstr>
      <vt:lpstr>Three hidden nodes</vt:lpstr>
      <vt:lpstr>NN decision boundaries</vt:lpstr>
      <vt:lpstr>NN decision boundaries</vt:lpstr>
      <vt:lpstr>Training</vt:lpstr>
      <vt:lpstr>Training multilayer networks</vt:lpstr>
      <vt:lpstr>Learning in multilayer networks</vt:lpstr>
      <vt:lpstr>Backpropagation: intuition</vt:lpstr>
      <vt:lpstr>Backpropagation: intuition</vt:lpstr>
      <vt:lpstr>Backpropagation: intuition</vt:lpstr>
      <vt:lpstr>Backpropagation: intuition</vt:lpstr>
      <vt:lpstr>Backpropagation: intuition</vt:lpstr>
      <vt:lpstr>Backpropagation: intuition</vt:lpstr>
      <vt:lpstr>Backpropagation: the details</vt:lpstr>
      <vt:lpstr>Backpropagation: the details</vt:lpstr>
    </vt:vector>
  </TitlesOfParts>
  <Company>Pomona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CORpus analysis</dc:title>
  <dc:creator>Dave Kauchak</dc:creator>
  <cp:lastModifiedBy>Collins Munene Kariuki</cp:lastModifiedBy>
  <cp:revision>943</cp:revision>
  <cp:lastPrinted>2016-10-25T20:29:19Z</cp:lastPrinted>
  <dcterms:created xsi:type="dcterms:W3CDTF">2011-01-25T19:35:23Z</dcterms:created>
  <dcterms:modified xsi:type="dcterms:W3CDTF">2023-12-13T03:10:43Z</dcterms:modified>
</cp:coreProperties>
</file>