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58" r:id="rId3"/>
    <p:sldId id="397" r:id="rId4"/>
    <p:sldId id="359" r:id="rId5"/>
    <p:sldId id="360" r:id="rId6"/>
    <p:sldId id="361" r:id="rId7"/>
    <p:sldId id="363" r:id="rId8"/>
    <p:sldId id="362" r:id="rId9"/>
    <p:sldId id="364" r:id="rId10"/>
    <p:sldId id="365" r:id="rId11"/>
    <p:sldId id="366" r:id="rId12"/>
    <p:sldId id="367" r:id="rId13"/>
    <p:sldId id="369" r:id="rId14"/>
    <p:sldId id="368" r:id="rId15"/>
    <p:sldId id="458" r:id="rId16"/>
    <p:sldId id="459" r:id="rId17"/>
    <p:sldId id="370" r:id="rId18"/>
    <p:sldId id="371" r:id="rId19"/>
    <p:sldId id="372" r:id="rId20"/>
    <p:sldId id="373" r:id="rId21"/>
    <p:sldId id="374" r:id="rId22"/>
    <p:sldId id="375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1" r:id="rId76"/>
    <p:sldId id="432" r:id="rId77"/>
    <p:sldId id="433" r:id="rId78"/>
    <p:sldId id="434" r:id="rId79"/>
    <p:sldId id="435" r:id="rId80"/>
    <p:sldId id="436" r:id="rId81"/>
    <p:sldId id="437" r:id="rId82"/>
    <p:sldId id="438" r:id="rId83"/>
    <p:sldId id="439" r:id="rId84"/>
    <p:sldId id="440" r:id="rId85"/>
    <p:sldId id="441" r:id="rId86"/>
    <p:sldId id="442" r:id="rId87"/>
    <p:sldId id="443" r:id="rId88"/>
    <p:sldId id="444" r:id="rId89"/>
    <p:sldId id="445" r:id="rId90"/>
    <p:sldId id="446" r:id="rId91"/>
    <p:sldId id="447" r:id="rId92"/>
    <p:sldId id="448" r:id="rId93"/>
    <p:sldId id="449" r:id="rId94"/>
    <p:sldId id="450" r:id="rId95"/>
    <p:sldId id="451" r:id="rId96"/>
    <p:sldId id="452" r:id="rId97"/>
    <p:sldId id="453" r:id="rId98"/>
    <p:sldId id="454" r:id="rId99"/>
    <p:sldId id="455" r:id="rId100"/>
    <p:sldId id="456" r:id="rId101"/>
    <p:sldId id="457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20FF"/>
    <a:srgbClr val="F76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00" autoAdjust="0"/>
    <p:restoredTop sz="88367"/>
  </p:normalViewPr>
  <p:slideViewPr>
    <p:cSldViewPr snapToObjects="1">
      <p:cViewPr varScale="1">
        <p:scale>
          <a:sx n="112" d="100"/>
          <a:sy n="112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702387811279704E-2"/>
          <c:y val="6.0708263069139998E-2"/>
          <c:w val="0.90439680558222901"/>
          <c:h val="0.8574840328770030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Sheet1!$C$3:$C$102</c:f>
              <c:numCache>
                <c:formatCode>General</c:formatCode>
                <c:ptCount val="10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  <c:pt idx="99">
                  <c:v>199</c:v>
                </c:pt>
              </c:numCache>
            </c:numRef>
          </c:cat>
          <c:val>
            <c:numRef>
              <c:f>Sheet1!$D$3:$D$102</c:f>
              <c:numCache>
                <c:formatCode>General</c:formatCode>
                <c:ptCount val="100"/>
                <c:pt idx="0">
                  <c:v>0.4</c:v>
                </c:pt>
                <c:pt idx="1">
                  <c:v>0.35199999999999998</c:v>
                </c:pt>
                <c:pt idx="2">
                  <c:v>0.31744</c:v>
                </c:pt>
                <c:pt idx="3">
                  <c:v>0.28979199999999999</c:v>
                </c:pt>
                <c:pt idx="4">
                  <c:v>0.26656767999999997</c:v>
                </c:pt>
                <c:pt idx="5">
                  <c:v>0.24650186752</c:v>
                </c:pt>
                <c:pt idx="6">
                  <c:v>0.228843952538</c:v>
                </c:pt>
                <c:pt idx="7">
                  <c:v>0.21310318261</c:v>
                </c:pt>
                <c:pt idx="8">
                  <c:v>0.198936489676</c:v>
                </c:pt>
                <c:pt idx="9">
                  <c:v>0.186092021415</c:v>
                </c:pt>
                <c:pt idx="10">
                  <c:v>0.17437786636200001</c:v>
                </c:pt>
                <c:pt idx="11">
                  <c:v>0.16364344064</c:v>
                </c:pt>
                <c:pt idx="12">
                  <c:v>0.153767768976</c:v>
                </c:pt>
                <c:pt idx="13">
                  <c:v>0.14465176436300001</c:v>
                </c:pt>
                <c:pt idx="14">
                  <c:v>0.13621294866399999</c:v>
                </c:pt>
                <c:pt idx="15">
                  <c:v>0.128381727695</c:v>
                </c:pt>
                <c:pt idx="16">
                  <c:v>0.121098692194</c:v>
                </c:pt>
                <c:pt idx="17">
                  <c:v>0.114312616763</c:v>
                </c:pt>
                <c:pt idx="18">
                  <c:v>0.10797894635999999</c:v>
                </c:pt>
                <c:pt idx="19">
                  <c:v>0.102058631289</c:v>
                </c:pt>
                <c:pt idx="20">
                  <c:v>9.6517216382900006E-2</c:v>
                </c:pt>
                <c:pt idx="21">
                  <c:v>9.1324118984800001E-2</c:v>
                </c:pt>
                <c:pt idx="22">
                  <c:v>8.6452049425899999E-2</c:v>
                </c:pt>
                <c:pt idx="23">
                  <c:v>8.18765406227E-2</c:v>
                </c:pt>
                <c:pt idx="24">
                  <c:v>7.7575562347699994E-2</c:v>
                </c:pt>
                <c:pt idx="25">
                  <c:v>7.3529201986599999E-2</c:v>
                </c:pt>
                <c:pt idx="26">
                  <c:v>6.9719398077400005E-2</c:v>
                </c:pt>
                <c:pt idx="27">
                  <c:v>6.6129716171799996E-2</c:v>
                </c:pt>
                <c:pt idx="28">
                  <c:v>6.2745158946600002E-2</c:v>
                </c:pt>
                <c:pt idx="29">
                  <c:v>5.9552004267800003E-2</c:v>
                </c:pt>
                <c:pt idx="30">
                  <c:v>5.6537666251100002E-2</c:v>
                </c:pt>
                <c:pt idx="31">
                  <c:v>5.3690575375999999E-2</c:v>
                </c:pt>
                <c:pt idx="32">
                  <c:v>5.1000074498899997E-2</c:v>
                </c:pt>
                <c:pt idx="33">
                  <c:v>4.8456328215199997E-2</c:v>
                </c:pt>
                <c:pt idx="34">
                  <c:v>4.60502434951E-2</c:v>
                </c:pt>
                <c:pt idx="35">
                  <c:v>4.3773399897100003E-2</c:v>
                </c:pt>
                <c:pt idx="36">
                  <c:v>4.1617987957600001E-2</c:v>
                </c:pt>
                <c:pt idx="37">
                  <c:v>3.9576754596500001E-2</c:v>
                </c:pt>
                <c:pt idx="38">
                  <c:v>3.7642954570300001E-2</c:v>
                </c:pt>
                <c:pt idx="39">
                  <c:v>3.5810307160799998E-2</c:v>
                </c:pt>
                <c:pt idx="40">
                  <c:v>3.4072957416599998E-2</c:v>
                </c:pt>
                <c:pt idx="41">
                  <c:v>3.2425441366500003E-2</c:v>
                </c:pt>
                <c:pt idx="42">
                  <c:v>3.0862654713199999E-2</c:v>
                </c:pt>
                <c:pt idx="43">
                  <c:v>2.93798245864E-2</c:v>
                </c:pt>
                <c:pt idx="44">
                  <c:v>2.7972483993300001E-2</c:v>
                </c:pt>
                <c:pt idx="45">
                  <c:v>2.6636448657E-2</c:v>
                </c:pt>
                <c:pt idx="46">
                  <c:v>2.5367795972399999E-2</c:v>
                </c:pt>
                <c:pt idx="47">
                  <c:v>2.4162845848099999E-2</c:v>
                </c:pt>
                <c:pt idx="48">
                  <c:v>2.301814323E-2</c:v>
                </c:pt>
                <c:pt idx="49">
                  <c:v>2.1930442130100002E-2</c:v>
                </c:pt>
                <c:pt idx="50">
                  <c:v>2.0896691004699999E-2</c:v>
                </c:pt>
                <c:pt idx="51">
                  <c:v>1.99140193467E-2</c:v>
                </c:pt>
                <c:pt idx="52">
                  <c:v>1.8979725370299998E-2</c:v>
                </c:pt>
                <c:pt idx="53">
                  <c:v>1.8091264683299999E-2</c:v>
                </c:pt>
                <c:pt idx="54">
                  <c:v>1.7246239852100002E-2</c:v>
                </c:pt>
                <c:pt idx="55">
                  <c:v>1.6442390776400001E-2</c:v>
                </c:pt>
                <c:pt idx="56">
                  <c:v>1.5677585798599999E-2</c:v>
                </c:pt>
                <c:pt idx="57">
                  <c:v>1.4949813482900001E-2</c:v>
                </c:pt>
                <c:pt idx="58">
                  <c:v>1.42571750031E-2</c:v>
                </c:pt>
                <c:pt idx="59">
                  <c:v>1.35978770874E-2</c:v>
                </c:pt>
                <c:pt idx="60">
                  <c:v>1.29702254717E-2</c:v>
                </c:pt>
                <c:pt idx="61">
                  <c:v>1.23726188186E-2</c:v>
                </c:pt>
                <c:pt idx="62">
                  <c:v>1.18035430637E-2</c:v>
                </c:pt>
                <c:pt idx="63">
                  <c:v>1.12615661543E-2</c:v>
                </c:pt>
                <c:pt idx="64">
                  <c:v>1.07453331482E-2</c:v>
                </c:pt>
                <c:pt idx="65">
                  <c:v>1.02535616444E-2</c:v>
                </c:pt>
                <c:pt idx="66">
                  <c:v>9.7850375208500002E-3</c:v>
                </c:pt>
                <c:pt idx="67">
                  <c:v>9.3386109529599998E-3</c:v>
                </c:pt>
                <c:pt idx="68">
                  <c:v>8.91319269415E-3</c:v>
                </c:pt>
                <c:pt idx="69">
                  <c:v>8.5077505970600001E-3</c:v>
                </c:pt>
                <c:pt idx="70">
                  <c:v>8.1213063582400002E-3</c:v>
                </c:pt>
                <c:pt idx="71">
                  <c:v>7.7529324697300003E-3</c:v>
                </c:pt>
                <c:pt idx="72">
                  <c:v>7.4017493626900004E-3</c:v>
                </c:pt>
                <c:pt idx="73">
                  <c:v>7.0669227291300001E-3</c:v>
                </c:pt>
                <c:pt idx="74">
                  <c:v>6.7476610093500002E-3</c:v>
                </c:pt>
                <c:pt idx="75">
                  <c:v>6.4432130333600002E-3</c:v>
                </c:pt>
                <c:pt idx="76">
                  <c:v>6.1528658057299996E-3</c:v>
                </c:pt>
                <c:pt idx="77">
                  <c:v>5.8759424239600002E-3</c:v>
                </c:pt>
                <c:pt idx="78">
                  <c:v>5.6118001213399998E-3</c:v>
                </c:pt>
                <c:pt idx="79">
                  <c:v>5.3598284260799999E-3</c:v>
                </c:pt>
                <c:pt idx="80">
                  <c:v>5.1194474288099997E-3</c:v>
                </c:pt>
                <c:pt idx="81">
                  <c:v>4.89010615141E-3</c:v>
                </c:pt>
                <c:pt idx="82">
                  <c:v>4.6712810106299997E-3</c:v>
                </c:pt>
                <c:pt idx="83">
                  <c:v>4.4624743702699997E-3</c:v>
                </c:pt>
                <c:pt idx="84">
                  <c:v>4.2632131763300002E-3</c:v>
                </c:pt>
                <c:pt idx="85">
                  <c:v>4.0730476698300003E-3</c:v>
                </c:pt>
                <c:pt idx="86">
                  <c:v>3.8915501724699998E-3</c:v>
                </c:pt>
                <c:pt idx="87">
                  <c:v>3.7183139404999999E-3</c:v>
                </c:pt>
                <c:pt idx="88">
                  <c:v>3.5529520827100002E-3</c:v>
                </c:pt>
                <c:pt idx="89">
                  <c:v>3.3950965384700002E-3</c:v>
                </c:pt>
                <c:pt idx="90">
                  <c:v>3.24439711223E-3</c:v>
                </c:pt>
                <c:pt idx="91">
                  <c:v>3.1005205611099999E-3</c:v>
                </c:pt>
                <c:pt idx="92">
                  <c:v>2.96314973231E-3</c:v>
                </c:pt>
                <c:pt idx="93">
                  <c:v>2.8319827473800002E-3</c:v>
                </c:pt>
                <c:pt idx="94">
                  <c:v>2.7067322307199999E-3</c:v>
                </c:pt>
                <c:pt idx="95">
                  <c:v>2.5871245794300002E-3</c:v>
                </c:pt>
                <c:pt idx="96">
                  <c:v>2.4728992724600001E-3</c:v>
                </c:pt>
                <c:pt idx="97">
                  <c:v>2.3638082163899999E-3</c:v>
                </c:pt>
                <c:pt idx="98">
                  <c:v>2.25961512611E-3</c:v>
                </c:pt>
                <c:pt idx="99">
                  <c:v>2.1600949380599999E-3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7C-D349-B902-FDC30C541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509240"/>
        <c:axId val="2144489976"/>
      </c:lineChart>
      <c:catAx>
        <c:axId val="2095509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4489976"/>
        <c:crosses val="autoZero"/>
        <c:auto val="1"/>
        <c:lblAlgn val="ctr"/>
        <c:lblOffset val="100"/>
        <c:noMultiLvlLbl val="0"/>
      </c:catAx>
      <c:valAx>
        <c:axId val="2144489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509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Sheet1!$B$1:$B$100</c:f>
              <c:numCache>
                <c:formatCode>General</c:formatCode>
                <c:ptCount val="100"/>
                <c:pt idx="0">
                  <c:v>0</c:v>
                </c:pt>
                <c:pt idx="1">
                  <c:v>0.25</c:v>
                </c:pt>
                <c:pt idx="2">
                  <c:v>0.296296296296296</c:v>
                </c:pt>
                <c:pt idx="3">
                  <c:v>0.31640625</c:v>
                </c:pt>
                <c:pt idx="4">
                  <c:v>0.32768000000000003</c:v>
                </c:pt>
                <c:pt idx="5">
                  <c:v>0.33489797668038401</c:v>
                </c:pt>
                <c:pt idx="6">
                  <c:v>0.33991667708911399</c:v>
                </c:pt>
                <c:pt idx="7">
                  <c:v>0.34360891580581698</c:v>
                </c:pt>
                <c:pt idx="8">
                  <c:v>0.34643941611461798</c:v>
                </c:pt>
                <c:pt idx="9">
                  <c:v>0.34867844009999999</c:v>
                </c:pt>
                <c:pt idx="10">
                  <c:v>0.35049389948139198</c:v>
                </c:pt>
                <c:pt idx="11">
                  <c:v>0.35199562801413697</c:v>
                </c:pt>
                <c:pt idx="12">
                  <c:v>0.35325849847116098</c:v>
                </c:pt>
                <c:pt idx="13">
                  <c:v>0.35433531021985898</c:v>
                </c:pt>
                <c:pt idx="14">
                  <c:v>0.355264366494144</c:v>
                </c:pt>
                <c:pt idx="15">
                  <c:v>0.35607413045179298</c:v>
                </c:pt>
                <c:pt idx="16">
                  <c:v>0.35678619474629297</c:v>
                </c:pt>
                <c:pt idx="17">
                  <c:v>0.35741723679466297</c:v>
                </c:pt>
                <c:pt idx="18">
                  <c:v>0.35798034220346397</c:v>
                </c:pt>
                <c:pt idx="19">
                  <c:v>0.35848592240854199</c:v>
                </c:pt>
                <c:pt idx="20">
                  <c:v>0.35894236464095303</c:v>
                </c:pt>
                <c:pt idx="21">
                  <c:v>0.35935650109560702</c:v>
                </c:pt>
                <c:pt idx="22">
                  <c:v>0.35973395338014202</c:v>
                </c:pt>
                <c:pt idx="23">
                  <c:v>0.36007938928552302</c:v>
                </c:pt>
                <c:pt idx="24">
                  <c:v>0.360396716858018</c:v>
                </c:pt>
                <c:pt idx="25">
                  <c:v>0.36068923293650401</c:v>
                </c:pt>
                <c:pt idx="26">
                  <c:v>0.36095973815091398</c:v>
                </c:pt>
                <c:pt idx="27">
                  <c:v>0.36121062689684302</c:v>
                </c:pt>
                <c:pt idx="28">
                  <c:v>0.361443958416996</c:v>
                </c:pt>
                <c:pt idx="29">
                  <c:v>0.36166151346161002</c:v>
                </c:pt>
                <c:pt idx="30">
                  <c:v>0.36186483982970302</c:v>
                </c:pt>
                <c:pt idx="31">
                  <c:v>0.36205528925631603</c:v>
                </c:pt>
                <c:pt idx="32">
                  <c:v>0.36223404750551502</c:v>
                </c:pt>
                <c:pt idx="33">
                  <c:v>0.36240215908566398</c:v>
                </c:pt>
                <c:pt idx="34">
                  <c:v>0.36256054767581403</c:v>
                </c:pt>
                <c:pt idx="35">
                  <c:v>0.36271003310707201</c:v>
                </c:pt>
                <c:pt idx="36">
                  <c:v>0.36285134555833598</c:v>
                </c:pt>
                <c:pt idx="37">
                  <c:v>0.36298513748531303</c:v>
                </c:pt>
                <c:pt idx="38">
                  <c:v>0.36311199369415198</c:v>
                </c:pt>
                <c:pt idx="39">
                  <c:v>0.36323243988788001</c:v>
                </c:pt>
                <c:pt idx="40">
                  <c:v>0.36334694994907701</c:v>
                </c:pt>
                <c:pt idx="41">
                  <c:v>0.36345595217160198</c:v>
                </c:pt>
                <c:pt idx="42">
                  <c:v>0.363559834614128</c:v>
                </c:pt>
                <c:pt idx="43">
                  <c:v>0.36365894971657797</c:v>
                </c:pt>
                <c:pt idx="44">
                  <c:v>0.36375361829518998</c:v>
                </c:pt>
                <c:pt idx="45">
                  <c:v>0.36384413301167201</c:v>
                </c:pt>
                <c:pt idx="46">
                  <c:v>0.36393076139545799</c:v>
                </c:pt>
                <c:pt idx="47">
                  <c:v>0.36401374848483398</c:v>
                </c:pt>
                <c:pt idx="48">
                  <c:v>0.364093319141859</c:v>
                </c:pt>
                <c:pt idx="49">
                  <c:v>0.36416968008711598</c:v>
                </c:pt>
                <c:pt idx="50">
                  <c:v>0.36424302169309902</c:v>
                </c:pt>
                <c:pt idx="51">
                  <c:v>0.36431351956897001</c:v>
                </c:pt>
                <c:pt idx="52">
                  <c:v>0.36438133596447603</c:v>
                </c:pt>
                <c:pt idx="53">
                  <c:v>0.36444662101664299</c:v>
                </c:pt>
                <c:pt idx="54">
                  <c:v>0.36450951385942199</c:v>
                </c:pt>
                <c:pt idx="55">
                  <c:v>0.36457014361354201</c:v>
                </c:pt>
                <c:pt idx="56">
                  <c:v>0.36462863027138798</c:v>
                </c:pt>
                <c:pt idx="57">
                  <c:v>0.36468508548967798</c:v>
                </c:pt>
                <c:pt idx="58">
                  <c:v>0.36473961330094101</c:v>
                </c:pt>
                <c:pt idx="59">
                  <c:v>0.36479231075334401</c:v>
                </c:pt>
                <c:pt idx="60">
                  <c:v>0.36484326848716903</c:v>
                </c:pt>
                <c:pt idx="61">
                  <c:v>0.36489257125508701</c:v>
                </c:pt>
                <c:pt idx="62">
                  <c:v>0.36494029839256897</c:v>
                </c:pt>
                <c:pt idx="63">
                  <c:v>0.36498652424390698</c:v>
                </c:pt>
                <c:pt idx="64">
                  <c:v>0.36503131854865201</c:v>
                </c:pt>
                <c:pt idx="65">
                  <c:v>0.36507474679266999</c:v>
                </c:pt>
                <c:pt idx="66">
                  <c:v>0.36511687052761299</c:v>
                </c:pt>
                <c:pt idx="67">
                  <c:v>0.36515774766198</c:v>
                </c:pt>
                <c:pt idx="68">
                  <c:v>0.36519743272671801</c:v>
                </c:pt>
                <c:pt idx="69">
                  <c:v>0.36523597711796102</c:v>
                </c:pt>
                <c:pt idx="70">
                  <c:v>0.36527342931908102</c:v>
                </c:pt>
                <c:pt idx="71">
                  <c:v>0.36530983510416098</c:v>
                </c:pt>
                <c:pt idx="72">
                  <c:v>0.36534523772462102</c:v>
                </c:pt>
                <c:pt idx="73">
                  <c:v>0.36537967808066701</c:v>
                </c:pt>
                <c:pt idx="74">
                  <c:v>0.36541319487888901</c:v>
                </c:pt>
                <c:pt idx="75">
                  <c:v>0.36544582477739601</c:v>
                </c:pt>
                <c:pt idx="76">
                  <c:v>0.36547760251957101</c:v>
                </c:pt>
                <c:pt idx="77">
                  <c:v>0.365508561057451</c:v>
                </c:pt>
                <c:pt idx="78">
                  <c:v>0.36553873166572598</c:v>
                </c:pt>
                <c:pt idx="79">
                  <c:v>0.36556814404711802</c:v>
                </c:pt>
                <c:pt idx="80">
                  <c:v>0.36559682642992403</c:v>
                </c:pt>
                <c:pt idx="81">
                  <c:v>0.36562480565838501</c:v>
                </c:pt>
                <c:pt idx="82">
                  <c:v>0.36565210727647701</c:v>
                </c:pt>
                <c:pt idx="83">
                  <c:v>0.36567875560570501</c:v>
                </c:pt>
                <c:pt idx="84">
                  <c:v>0.365704773817361</c:v>
                </c:pt>
                <c:pt idx="85">
                  <c:v>0.36573018399973101</c:v>
                </c:pt>
                <c:pt idx="86">
                  <c:v>0.36575500722064203</c:v>
                </c:pt>
                <c:pt idx="87">
                  <c:v>0.365779263585709</c:v>
                </c:pt>
                <c:pt idx="88">
                  <c:v>0.36580297229265002</c:v>
                </c:pt>
                <c:pt idx="89">
                  <c:v>0.36582615168197402</c:v>
                </c:pt>
                <c:pt idx="90">
                  <c:v>0.36584881928427399</c:v>
                </c:pt>
                <c:pt idx="91">
                  <c:v>0.36587099186446698</c:v>
                </c:pt>
                <c:pt idx="92">
                  <c:v>0.36589268546314702</c:v>
                </c:pt>
                <c:pt idx="93">
                  <c:v>0.36591391543525997</c:v>
                </c:pt>
                <c:pt idx="94">
                  <c:v>0.365934696486372</c:v>
                </c:pt>
                <c:pt idx="95">
                  <c:v>0.36595504270664198</c:v>
                </c:pt>
                <c:pt idx="96">
                  <c:v>0.36597496760266601</c:v>
                </c:pt>
                <c:pt idx="97">
                  <c:v>0.365994484127388</c:v>
                </c:pt>
                <c:pt idx="98">
                  <c:v>0.36601360470818201</c:v>
                </c:pt>
                <c:pt idx="99">
                  <c:v>0.36603234127322898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72-E04B-B9EC-F18AD8C66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978536"/>
        <c:axId val="2143981496"/>
      </c:lineChart>
      <c:catAx>
        <c:axId val="2143978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981496"/>
        <c:crosses val="autoZero"/>
        <c:auto val="1"/>
        <c:lblAlgn val="ctr"/>
        <c:lblOffset val="100"/>
        <c:noMultiLvlLbl val="0"/>
      </c:catAx>
      <c:valAx>
        <c:axId val="2143981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978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Sheet1!$A$2:$A$10001</c:f>
              <c:numCache>
                <c:formatCode>General</c:formatCode>
                <c:ptCount val="100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0.90000000000000102</c:v>
                </c:pt>
                <c:pt idx="91">
                  <c:v>0.91000000000000103</c:v>
                </c:pt>
                <c:pt idx="92">
                  <c:v>0.92000000000000104</c:v>
                </c:pt>
                <c:pt idx="93">
                  <c:v>0.93000000000000105</c:v>
                </c:pt>
                <c:pt idx="94">
                  <c:v>0.94000000000000095</c:v>
                </c:pt>
                <c:pt idx="95">
                  <c:v>0.95000000000000095</c:v>
                </c:pt>
                <c:pt idx="96">
                  <c:v>0.96000000000000096</c:v>
                </c:pt>
                <c:pt idx="97">
                  <c:v>0.97000000000000097</c:v>
                </c:pt>
                <c:pt idx="98">
                  <c:v>0.98000000000000098</c:v>
                </c:pt>
                <c:pt idx="99">
                  <c:v>0.99000000000000099</c:v>
                </c:pt>
                <c:pt idx="100">
                  <c:v>1.0000000000000011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  <c:pt idx="0">
                  <c:v>0.99781759729877495</c:v>
                </c:pt>
                <c:pt idx="1">
                  <c:v>0.84509804001425703</c:v>
                </c:pt>
                <c:pt idx="2">
                  <c:v>0.75482523977329097</c:v>
                </c:pt>
                <c:pt idx="3">
                  <c:v>0.69010562085580296</c:v>
                </c:pt>
                <c:pt idx="4">
                  <c:v>0.63937680047641399</c:v>
                </c:pt>
                <c:pt idx="5">
                  <c:v>0.59748830160802702</c:v>
                </c:pt>
                <c:pt idx="6">
                  <c:v>0.56169245426983905</c:v>
                </c:pt>
                <c:pt idx="7">
                  <c:v>0.53034892017680602</c:v>
                </c:pt>
                <c:pt idx="8">
                  <c:v>0.502399441440884</c:v>
                </c:pt>
                <c:pt idx="9">
                  <c:v>0.47712125471966199</c:v>
                </c:pt>
                <c:pt idx="10">
                  <c:v>0.453998660743344</c:v>
                </c:pt>
                <c:pt idx="11">
                  <c:v>0.43265071305127201</c:v>
                </c:pt>
                <c:pt idx="12">
                  <c:v>0.41278795015589098</c:v>
                </c:pt>
                <c:pt idx="13">
                  <c:v>0.39418520778266503</c:v>
                </c:pt>
                <c:pt idx="14">
                  <c:v>0.37666383332930597</c:v>
                </c:pt>
                <c:pt idx="15">
                  <c:v>0.36007965170297801</c:v>
                </c:pt>
                <c:pt idx="16">
                  <c:v>0.34431458549889998</c:v>
                </c:pt>
                <c:pt idx="17">
                  <c:v>0.32927067364020501</c:v>
                </c:pt>
                <c:pt idx="18">
                  <c:v>0.31486570896291</c:v>
                </c:pt>
                <c:pt idx="19">
                  <c:v>0.30102999566398098</c:v>
                </c:pt>
                <c:pt idx="20">
                  <c:v>0.28770389827826098</c:v>
                </c:pt>
                <c:pt idx="21">
                  <c:v>0.27483596093413698</c:v>
                </c:pt>
                <c:pt idx="22">
                  <c:v>0.262381444577444</c:v>
                </c:pt>
                <c:pt idx="23">
                  <c:v>0.250301175284593</c:v>
                </c:pt>
                <c:pt idx="24">
                  <c:v>0.238560627359831</c:v>
                </c:pt>
                <c:pt idx="25">
                  <c:v>0.22712918588007899</c:v>
                </c:pt>
                <c:pt idx="26">
                  <c:v>0.21597954798073399</c:v>
                </c:pt>
                <c:pt idx="27">
                  <c:v>0.20508723254452499</c:v>
                </c:pt>
                <c:pt idx="28">
                  <c:v>0.194430175410059</c:v>
                </c:pt>
                <c:pt idx="29">
                  <c:v>0.18398839264729699</c:v>
                </c:pt>
                <c:pt idx="30">
                  <c:v>0.17374369845149101</c:v>
                </c:pt>
                <c:pt idx="31">
                  <c:v>0.16367946719316501</c:v>
                </c:pt>
                <c:pt idx="32">
                  <c:v>0.15378043141146899</c:v>
                </c:pt>
                <c:pt idx="33">
                  <c:v>0.14403250924980701</c:v>
                </c:pt>
                <c:pt idx="34">
                  <c:v>0.13442265614629001</c:v>
                </c:pt>
                <c:pt idx="35">
                  <c:v>0.1249387366083</c:v>
                </c:pt>
                <c:pt idx="36">
                  <c:v>0.115569412693293</c:v>
                </c:pt>
                <c:pt idx="37">
                  <c:v>0.106304046440722</c:v>
                </c:pt>
                <c:pt idx="38">
                  <c:v>9.7132613992133701E-2</c:v>
                </c:pt>
                <c:pt idx="39">
                  <c:v>8.8045629527840397E-2</c:v>
                </c:pt>
                <c:pt idx="40">
                  <c:v>7.9034077461204194E-2</c:v>
                </c:pt>
                <c:pt idx="41">
                  <c:v>7.0089351582518195E-2</c:v>
                </c:pt>
                <c:pt idx="42">
                  <c:v>6.12032000464523E-2</c:v>
                </c:pt>
                <c:pt idx="43">
                  <c:v>5.2367675260006297E-2</c:v>
                </c:pt>
                <c:pt idx="44">
                  <c:v>4.3575087859449899E-2</c:v>
                </c:pt>
                <c:pt idx="45">
                  <c:v>3.4817964070696997E-2</c:v>
                </c:pt>
                <c:pt idx="46">
                  <c:v>2.6089005832535601E-2</c:v>
                </c:pt>
                <c:pt idx="47">
                  <c:v>1.7381053129605799E-2</c:v>
                </c:pt>
                <c:pt idx="48">
                  <c:v>8.6870480347111308E-3</c:v>
                </c:pt>
                <c:pt idx="49">
                  <c:v>-1.92865493310657E-16</c:v>
                </c:pt>
                <c:pt idx="50">
                  <c:v>-8.6870480347115506E-3</c:v>
                </c:pt>
                <c:pt idx="51">
                  <c:v>-1.7381053129606201E-2</c:v>
                </c:pt>
                <c:pt idx="52">
                  <c:v>-2.6089005832536E-2</c:v>
                </c:pt>
                <c:pt idx="53">
                  <c:v>-3.4817964070697399E-2</c:v>
                </c:pt>
                <c:pt idx="54">
                  <c:v>-4.3575087859450301E-2</c:v>
                </c:pt>
                <c:pt idx="55">
                  <c:v>-5.2367675260006699E-2</c:v>
                </c:pt>
                <c:pt idx="56">
                  <c:v>-6.1203200046452702E-2</c:v>
                </c:pt>
                <c:pt idx="57">
                  <c:v>-7.0089351582518694E-2</c:v>
                </c:pt>
                <c:pt idx="58">
                  <c:v>-7.9034077461204597E-2</c:v>
                </c:pt>
                <c:pt idx="59">
                  <c:v>-8.8045629527840896E-2</c:v>
                </c:pt>
                <c:pt idx="60">
                  <c:v>-9.7132613992134201E-2</c:v>
                </c:pt>
                <c:pt idx="61">
                  <c:v>-0.106304046440722</c:v>
                </c:pt>
                <c:pt idx="62">
                  <c:v>-0.115569412693294</c:v>
                </c:pt>
                <c:pt idx="63">
                  <c:v>-0.1249387366083</c:v>
                </c:pt>
                <c:pt idx="64">
                  <c:v>-0.13442265614629001</c:v>
                </c:pt>
                <c:pt idx="65">
                  <c:v>-0.14403250924980701</c:v>
                </c:pt>
                <c:pt idx="66">
                  <c:v>-0.15378043141146999</c:v>
                </c:pt>
                <c:pt idx="67">
                  <c:v>-0.16367946719316601</c:v>
                </c:pt>
                <c:pt idx="68">
                  <c:v>-0.17374369845149201</c:v>
                </c:pt>
                <c:pt idx="69">
                  <c:v>-0.18398839264729799</c:v>
                </c:pt>
                <c:pt idx="70">
                  <c:v>-0.19443017541006</c:v>
                </c:pt>
                <c:pt idx="71">
                  <c:v>-0.20508723254452499</c:v>
                </c:pt>
                <c:pt idx="72">
                  <c:v>-0.21597954798073499</c:v>
                </c:pt>
                <c:pt idx="73">
                  <c:v>-0.22712918588007999</c:v>
                </c:pt>
                <c:pt idx="74">
                  <c:v>-0.23856062735983199</c:v>
                </c:pt>
                <c:pt idx="75">
                  <c:v>-0.250301175284593</c:v>
                </c:pt>
                <c:pt idx="76">
                  <c:v>-0.262381444577445</c:v>
                </c:pt>
                <c:pt idx="77">
                  <c:v>-0.27483596093413798</c:v>
                </c:pt>
                <c:pt idx="78">
                  <c:v>-0.28770389827826198</c:v>
                </c:pt>
                <c:pt idx="79">
                  <c:v>-0.30102999566398198</c:v>
                </c:pt>
                <c:pt idx="80">
                  <c:v>-0.314865708962911</c:v>
                </c:pt>
                <c:pt idx="81">
                  <c:v>-0.32927067364020601</c:v>
                </c:pt>
                <c:pt idx="82">
                  <c:v>-0.34431458549890098</c:v>
                </c:pt>
                <c:pt idx="83">
                  <c:v>-0.36007965170297901</c:v>
                </c:pt>
                <c:pt idx="84">
                  <c:v>-0.37666383332930697</c:v>
                </c:pt>
                <c:pt idx="85">
                  <c:v>-0.39418520778266603</c:v>
                </c:pt>
                <c:pt idx="86">
                  <c:v>-0.41278795015589198</c:v>
                </c:pt>
                <c:pt idx="87">
                  <c:v>-0.43265071305127301</c:v>
                </c:pt>
                <c:pt idx="88">
                  <c:v>-0.45399866074334499</c:v>
                </c:pt>
                <c:pt idx="89">
                  <c:v>-0.47712125471966399</c:v>
                </c:pt>
                <c:pt idx="90">
                  <c:v>-0.502399441440886</c:v>
                </c:pt>
                <c:pt idx="91">
                  <c:v>-0.53034892017680801</c:v>
                </c:pt>
                <c:pt idx="92">
                  <c:v>-0.56169245426984105</c:v>
                </c:pt>
                <c:pt idx="93">
                  <c:v>-0.59748830160803001</c:v>
                </c:pt>
                <c:pt idx="94">
                  <c:v>-0.63937680047641698</c:v>
                </c:pt>
                <c:pt idx="95">
                  <c:v>-0.69010562085580596</c:v>
                </c:pt>
                <c:pt idx="96">
                  <c:v>-0.75482523977329596</c:v>
                </c:pt>
                <c:pt idx="97">
                  <c:v>-0.84509804001426403</c:v>
                </c:pt>
                <c:pt idx="98">
                  <c:v>-0.99781759729878905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2-F848-8B45-AC789EC1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5268760"/>
        <c:axId val="-2045265816"/>
      </c:lineChart>
      <c:catAx>
        <c:axId val="-2045268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526581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-2045265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268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B8A2-4CDC-C644-955E-E61285109A6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D43B-3BE5-D943-AF8B-60202E0F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2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we can’t do this </a:t>
            </a:r>
            <a:r>
              <a:rPr lang="en-US" baseline="0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can we use as a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can we use as </a:t>
            </a:r>
            <a:r>
              <a:rPr lang="en-US"/>
              <a:t>a classifier?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can we use as </a:t>
            </a:r>
            <a:r>
              <a:rPr lang="en-US"/>
              <a:t>a classifier?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pretend like the training data defines out data generating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sample with replacement to generate new “training”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7ED6B1A-65B0-2E4D-A8F7-BB57105FABB1}" type="slidenum">
              <a:rPr lang="en-US" sz="1200">
                <a:latin typeface="Arial" charset="0"/>
              </a:rPr>
              <a:pPr eaLnBrk="1" hangingPunct="1"/>
              <a:t>100</a:t>
            </a:fld>
            <a:endParaRPr lang="en-US" sz="1200">
              <a:latin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A5EFB16-9A67-8649-B3AA-1DE914B6CD88}" type="slidenum">
              <a:rPr lang="en-US" sz="1200">
                <a:latin typeface="Arial" charset="0"/>
              </a:rPr>
              <a:pPr eaLnBrk="1" hangingPunct="1"/>
              <a:t>101</a:t>
            </a:fld>
            <a:endParaRPr lang="en-US" sz="1200">
              <a:latin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which methods</a:t>
            </a:r>
            <a:r>
              <a:rPr lang="en-US" baseline="0" dirty="0"/>
              <a:t> that we’ve seen so far are more unstable?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decision trees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many other “boosting” variants besides </a:t>
            </a:r>
            <a:r>
              <a:rPr lang="en-US" dirty="0" err="1"/>
              <a:t>AdaBoost</a:t>
            </a:r>
            <a:r>
              <a:rPr lang="en-US" baseline="0" dirty="0"/>
              <a:t> that can all be equated to different surrogate loss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GB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5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106.0257.pdf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20426"/>
              </p:ext>
            </p:extLst>
          </p:nvPr>
        </p:nvGraphicFramePr>
        <p:xfrm>
          <a:off x="381000" y="298704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.6*.6*.6=0.216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.6*.6*.4=0.144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.4*.4*.6=0.096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.4*.4*.4=0.064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02977" y="4604342"/>
            <a:ext cx="15580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0.096+</a:t>
            </a:r>
          </a:p>
          <a:p>
            <a:r>
              <a:rPr lang="en-US" dirty="0"/>
              <a:t>0.096+</a:t>
            </a:r>
          </a:p>
          <a:p>
            <a:r>
              <a:rPr lang="en-US" dirty="0"/>
              <a:t>0.096+</a:t>
            </a:r>
          </a:p>
          <a:p>
            <a:r>
              <a:rPr lang="en-US" dirty="0"/>
              <a:t>0.064 =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35% error! </a:t>
            </a:r>
          </a:p>
        </p:txBody>
      </p:sp>
    </p:spTree>
    <p:extLst>
      <p:ext uri="{BB962C8B-B14F-4D97-AF65-F5344CB8AC3E}">
        <p14:creationId xmlns:p14="http://schemas.microsoft.com/office/powerpoint/2010/main" val="637972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3323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Boosting Neural Networks</a:t>
            </a:r>
          </a:p>
        </p:txBody>
      </p:sp>
      <p:pic>
        <p:nvPicPr>
          <p:cNvPr id="110594" name="Picture 3" descr="pres_pic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85800"/>
            <a:ext cx="5715000" cy="6121909"/>
          </a:xfrm>
          <a:noFill/>
        </p:spPr>
      </p:pic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5392273" y="2741473"/>
            <a:ext cx="2532527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Ada-Boosting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Arcing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Bagging</a:t>
            </a:r>
          </a:p>
          <a:p>
            <a:pPr eaLnBrk="1" hangingPunct="1">
              <a:buFontTx/>
              <a:buChar char="•"/>
            </a:pPr>
            <a:endParaRPr lang="en-US" sz="1800" dirty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White bar represents 1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standard deviation</a:t>
            </a: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5334000" y="1714142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Change in error rate over standard classifier </a:t>
            </a:r>
          </a:p>
        </p:txBody>
      </p:sp>
    </p:spTree>
    <p:extLst>
      <p:ext uri="{BB962C8B-B14F-4D97-AF65-F5344CB8AC3E}">
        <p14:creationId xmlns:p14="http://schemas.microsoft.com/office/powerpoint/2010/main" val="31036982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" descr="pres_pic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38200"/>
            <a:ext cx="4648200" cy="5773734"/>
          </a:xfrm>
          <a:noFill/>
        </p:spPr>
      </p:pic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381000" y="385763"/>
            <a:ext cx="2768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2720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classifiers in general, for r = probability of mistake for individual classifier: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91710"/>
              </p:ext>
            </p:extLst>
          </p:nvPr>
        </p:nvGraphicFramePr>
        <p:xfrm>
          <a:off x="1985963" y="2819400"/>
          <a:ext cx="4246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963" y="2819400"/>
                        <a:ext cx="424656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38073"/>
              </p:ext>
            </p:extLst>
          </p:nvPr>
        </p:nvGraphicFramePr>
        <p:xfrm>
          <a:off x="2010214" y="3810000"/>
          <a:ext cx="423818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p(error)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0" y="3000999"/>
            <a:ext cx="202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6732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 classifiers in general, for r = probability of mistake for individual classifier: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1336"/>
              </p:ext>
            </p:extLst>
          </p:nvPr>
        </p:nvGraphicFramePr>
        <p:xfrm>
          <a:off x="835025" y="2667000"/>
          <a:ext cx="6546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228600" progId="Equation.3">
                  <p:embed/>
                </p:oleObj>
              </mc:Choice>
              <mc:Fallback>
                <p:oleObj name="Equation" r:id="rId2" imgW="2311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025" y="2667000"/>
                        <a:ext cx="65468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65747"/>
              </p:ext>
            </p:extLst>
          </p:nvPr>
        </p:nvGraphicFramePr>
        <p:xfrm>
          <a:off x="1363662" y="3537175"/>
          <a:ext cx="564673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p(error)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classifiers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p(error)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classifiers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6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 classifiers in general, for r = probability of mistake for individual classifier: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76796"/>
              </p:ext>
            </p:extLst>
          </p:nvPr>
        </p:nvGraphicFramePr>
        <p:xfrm>
          <a:off x="1497013" y="3141663"/>
          <a:ext cx="5973762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495300" progId="Equation.3">
                  <p:embed/>
                </p:oleObj>
              </mc:Choice>
              <mc:Fallback>
                <p:oleObj name="Equation" r:id="rId2" imgW="2108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7013" y="3141663"/>
                        <a:ext cx="5973762" cy="1401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0" y="5181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(cumulative probability distribution for the binomial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92561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enough classifiers…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793007"/>
              </p:ext>
            </p:extLst>
          </p:nvPr>
        </p:nvGraphicFramePr>
        <p:xfrm>
          <a:off x="1143000" y="2286000"/>
          <a:ext cx="719782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4048" y="1703536"/>
            <a:ext cx="106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 = 0.4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79644"/>
              </p:ext>
            </p:extLst>
          </p:nvPr>
        </p:nvGraphicFramePr>
        <p:xfrm>
          <a:off x="2546350" y="1503363"/>
          <a:ext cx="36703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495300" progId="Equation.3">
                  <p:embed/>
                </p:oleObj>
              </mc:Choice>
              <mc:Fallback>
                <p:oleObj name="Equation" r:id="rId3" imgW="2108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350" y="1503363"/>
                        <a:ext cx="367030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B21DD8-6EFF-5543-8DE9-DB1FF2F032DA}"/>
              </a:ext>
            </a:extLst>
          </p:cNvPr>
          <p:cNvSpPr txBox="1"/>
          <p:nvPr/>
        </p:nvSpPr>
        <p:spPr>
          <a:xfrm>
            <a:off x="3353590" y="6324600"/>
            <a:ext cx="20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FF"/>
                </a:solidFill>
              </a:rPr>
              <a:t>number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240556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What’s the catch?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612648" y="340980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606385" y="4495800"/>
            <a:ext cx="1022235" cy="551708"/>
            <a:chOff x="7391399" y="3505200"/>
            <a:chExt cx="1398809" cy="1371600"/>
          </a:xfrm>
          <a:effectLst/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pSp>
        <p:nvGrpSpPr>
          <p:cNvPr id="16" name="Group 37"/>
          <p:cNvGrpSpPr/>
          <p:nvPr/>
        </p:nvGrpSpPr>
        <p:grpSpPr>
          <a:xfrm>
            <a:off x="651449" y="5638800"/>
            <a:ext cx="1022235" cy="551708"/>
            <a:chOff x="7391399" y="3505200"/>
            <a:chExt cx="1398809" cy="1371600"/>
          </a:xfrm>
          <a:effectLst/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3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1" y="3647613"/>
            <a:ext cx="6632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Assuming the decisions made between classifiers are independent, what will be the probability that we make a mistake (i.e. error rate) with three classifiers for a binary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320831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What’s the catch?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612648" y="340980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606385" y="4495800"/>
            <a:ext cx="1022235" cy="551708"/>
            <a:chOff x="7391399" y="3505200"/>
            <a:chExt cx="1398809" cy="1371600"/>
          </a:xfrm>
          <a:effectLst/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pSp>
        <p:nvGrpSpPr>
          <p:cNvPr id="16" name="Group 37"/>
          <p:cNvGrpSpPr/>
          <p:nvPr/>
        </p:nvGrpSpPr>
        <p:grpSpPr>
          <a:xfrm>
            <a:off x="651449" y="5638800"/>
            <a:ext cx="1022235" cy="551708"/>
            <a:chOff x="7391399" y="3505200"/>
            <a:chExt cx="1398809" cy="1371600"/>
          </a:xfrm>
          <a:effectLst/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3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1" y="3647613"/>
            <a:ext cx="6632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00FF00"/>
                </a:highlight>
              </a:rPr>
              <a:t>Assuming the decisions made between classifiers are independent</a:t>
            </a:r>
            <a:r>
              <a:rPr lang="en-US" sz="2800" dirty="0">
                <a:solidFill>
                  <a:srgbClr val="FF0000"/>
                </a:solidFill>
              </a:rPr>
              <a:t>, what will be the probability that we make a mistake (i.e. error rate) with three classifiers for a binary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297347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independent classifiers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5892147"/>
            <a:ext cx="74470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Where do we get</a:t>
            </a:r>
            <a:r>
              <a:rPr lang="en-US" sz="3200" i="1" dirty="0">
                <a:solidFill>
                  <a:srgbClr val="FF0000"/>
                </a:solidFill>
              </a:rPr>
              <a:t> m </a:t>
            </a:r>
            <a:r>
              <a:rPr lang="en-US" sz="3200" dirty="0">
                <a:solidFill>
                  <a:srgbClr val="FF0000"/>
                </a:solidFill>
              </a:rPr>
              <a:t>independent classifiers?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86000" y="1600200"/>
            <a:ext cx="4086631" cy="3581400"/>
          </a:xfrm>
          <a:prstGeom prst="rect">
            <a:avLst/>
          </a:prstGeom>
          <a:solidFill>
            <a:srgbClr val="FF0000">
              <a:alpha val="2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107" y="2781193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52400" y="2921658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52" name="Group 37"/>
          <p:cNvGrpSpPr/>
          <p:nvPr/>
        </p:nvGrpSpPr>
        <p:grpSpPr>
          <a:xfrm>
            <a:off x="4992723" y="1752600"/>
            <a:ext cx="1022235" cy="551708"/>
            <a:chOff x="7391399" y="3505200"/>
            <a:chExt cx="1398808" cy="1371600"/>
          </a:xfrm>
          <a:effectLst/>
        </p:grpSpPr>
        <p:sp>
          <p:nvSpPr>
            <p:cNvPr id="53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85958" y="182799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540255" y="258113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071987" y="32710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40087" y="217021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40087" y="278119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40087" y="387576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53" idx="1"/>
          </p:cNvCxnSpPr>
          <p:nvPr/>
        </p:nvCxnSpPr>
        <p:spPr>
          <a:xfrm>
            <a:off x="4019589" y="2028053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37"/>
          <p:cNvGrpSpPr/>
          <p:nvPr/>
        </p:nvGrpSpPr>
        <p:grpSpPr>
          <a:xfrm>
            <a:off x="4986460" y="2469601"/>
            <a:ext cx="1022235" cy="551708"/>
            <a:chOff x="7391399" y="3505200"/>
            <a:chExt cx="1398809" cy="1371600"/>
          </a:xfrm>
          <a:effectLst/>
        </p:grpSpPr>
        <p:sp>
          <p:nvSpPr>
            <p:cNvPr id="63" name="Rounded Rectangle 6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25597" y="279901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93161" y="4226337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5039368" y="4114800"/>
            <a:ext cx="1051790" cy="551708"/>
            <a:chOff x="7391399" y="3505200"/>
            <a:chExt cx="1439251" cy="1371600"/>
          </a:xfrm>
          <a:effectLst/>
        </p:grpSpPr>
        <p:sp>
          <p:nvSpPr>
            <p:cNvPr id="68" name="Rounded Rectangle 6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4278503" y="444421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6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different learning methods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799" y="167640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decision tree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281535"/>
            <a:ext cx="69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err="1">
                <a:solidFill>
                  <a:srgbClr val="0000FF"/>
                </a:solidFill>
              </a:rPr>
              <a:t>nn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799" y="2819400"/>
            <a:ext cx="152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perceptron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799" y="3429000"/>
            <a:ext cx="16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naïve </a:t>
            </a:r>
            <a:r>
              <a:rPr lang="en-US" sz="2400" dirty="0" err="1">
                <a:solidFill>
                  <a:srgbClr val="0000FF"/>
                </a:solidFill>
              </a:rPr>
              <a:t>bayes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4038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gradient descent variant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799" y="4876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gradient descent variant 2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6821268" y="58629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3477" y="5803941"/>
            <a:ext cx="168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3107" y="2781193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2400" y="2921658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992723" y="1752600"/>
            <a:ext cx="1022235" cy="551708"/>
            <a:chOff x="7391399" y="3505200"/>
            <a:chExt cx="1398808" cy="1371600"/>
          </a:xfrm>
          <a:effectLst/>
        </p:grpSpPr>
        <p:sp>
          <p:nvSpPr>
            <p:cNvPr id="38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85958" y="182799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40255" y="258113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071987" y="32710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40087" y="217021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640087" y="278119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40087" y="387576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38" idx="1"/>
          </p:cNvCxnSpPr>
          <p:nvPr/>
        </p:nvCxnSpPr>
        <p:spPr>
          <a:xfrm>
            <a:off x="4019589" y="2028053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37"/>
          <p:cNvGrpSpPr/>
          <p:nvPr/>
        </p:nvGrpSpPr>
        <p:grpSpPr>
          <a:xfrm>
            <a:off x="4986460" y="2469601"/>
            <a:ext cx="1022235" cy="551708"/>
            <a:chOff x="7391399" y="3505200"/>
            <a:chExt cx="1398809" cy="1371600"/>
          </a:xfrm>
          <a:effectLst/>
        </p:grpSpPr>
        <p:sp>
          <p:nvSpPr>
            <p:cNvPr id="48" name="Rounded Rectangle 4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225597" y="279901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3161" y="4226337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039368" y="4114800"/>
            <a:ext cx="1051790" cy="551708"/>
            <a:chOff x="7391399" y="3505200"/>
            <a:chExt cx="1439251" cy="1371600"/>
          </a:xfrm>
          <a:effectLst/>
        </p:grpSpPr>
        <p:sp>
          <p:nvSpPr>
            <p:cNvPr id="53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278503" y="444421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8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different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Lots of existing classifiers already</a:t>
            </a:r>
          </a:p>
          <a:p>
            <a:pPr lvl="1"/>
            <a:r>
              <a:rPr lang="en-US" dirty="0"/>
              <a:t>Can work well for some problems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Cons/concerns:</a:t>
            </a:r>
          </a:p>
          <a:p>
            <a:pPr lvl="1"/>
            <a:r>
              <a:rPr lang="en-US" dirty="0"/>
              <a:t>Often, classifiers are not independent, that is, </a:t>
            </a:r>
            <a:r>
              <a:rPr lang="en-US" b="1" dirty="0">
                <a:solidFill>
                  <a:srgbClr val="FF6600"/>
                </a:solidFill>
              </a:rPr>
              <a:t>they make the same mistakes!</a:t>
            </a:r>
          </a:p>
          <a:p>
            <a:pPr lvl="2"/>
            <a:r>
              <a:rPr lang="en-US" dirty="0"/>
              <a:t>e.g. many of these classifiers are linear models</a:t>
            </a:r>
          </a:p>
          <a:p>
            <a:pPr lvl="2"/>
            <a:r>
              <a:rPr lang="en-US" dirty="0"/>
              <a:t>voting won’t help us if they’re making the same mistakes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project proposals </a:t>
            </a:r>
            <a:r>
              <a:rPr lang="en-US"/>
              <a:t>due today!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 this week</a:t>
            </a:r>
          </a:p>
          <a:p>
            <a:pPr lvl="1"/>
            <a:r>
              <a:rPr lang="en-US" dirty="0"/>
              <a:t>Wednesday: 3:15-4pm</a:t>
            </a:r>
          </a:p>
          <a:p>
            <a:pPr lvl="1"/>
            <a:r>
              <a:rPr lang="en-US" dirty="0"/>
              <a:t>Thursday: 3:30-4:30pm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split up training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620" y="1905000"/>
            <a:ext cx="1476980" cy="2827803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5913" y="282780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6718716" y="1835017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67200" y="1905000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021561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21561" y="2158125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1905000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 1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3855728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63859" y="2158126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7"/>
          <p:cNvGrpSpPr/>
          <p:nvPr/>
        </p:nvGrpSpPr>
        <p:grpSpPr>
          <a:xfrm>
            <a:off x="6718712" y="2438400"/>
            <a:ext cx="1022235" cy="551708"/>
            <a:chOff x="7391399" y="3505200"/>
            <a:chExt cx="1398809" cy="1371600"/>
          </a:xfrm>
          <a:effectLst/>
        </p:grpSpPr>
        <p:sp>
          <p:nvSpPr>
            <p:cNvPr id="38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67200" y="2508383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21561" y="2761508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2508383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 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63859" y="2761509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37"/>
          <p:cNvGrpSpPr/>
          <p:nvPr/>
        </p:nvGrpSpPr>
        <p:grpSpPr>
          <a:xfrm>
            <a:off x="6718714" y="4248892"/>
            <a:ext cx="1051790" cy="551708"/>
            <a:chOff x="7391399" y="3505200"/>
            <a:chExt cx="1439251" cy="1371600"/>
          </a:xfrm>
          <a:effectLst/>
        </p:grpSpPr>
        <p:sp>
          <p:nvSpPr>
            <p:cNvPr id="45" name="Rounded Rectangle 4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267200" y="4318875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21561" y="4572000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43200" y="4318875"/>
            <a:ext cx="869574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 m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859" y="4572001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9046" y="4953000"/>
            <a:ext cx="815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same learning algorithm, but train on different parts of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2912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split up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Learning from different data, so can’t </a:t>
            </a:r>
            <a:r>
              <a:rPr lang="en-US" dirty="0" err="1"/>
              <a:t>overfit</a:t>
            </a:r>
            <a:r>
              <a:rPr lang="en-US" dirty="0"/>
              <a:t> to same examples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fast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Cons/concerns:</a:t>
            </a:r>
          </a:p>
          <a:p>
            <a:pPr lvl="1"/>
            <a:r>
              <a:rPr lang="en-US" dirty="0"/>
              <a:t>Each classifier is only training on a small amount of data</a:t>
            </a:r>
          </a:p>
          <a:p>
            <a:pPr lvl="1"/>
            <a:r>
              <a:rPr lang="en-US" dirty="0"/>
              <a:t>Not clear why this would do any better than training on full data and using good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64854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 bagging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093" y="3276600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386" y="371917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7721064" y="2346556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69548" y="2416539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715000" y="34834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23909" y="2669664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2565400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66207" y="2669665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37"/>
          <p:cNvGrpSpPr/>
          <p:nvPr/>
        </p:nvGrpSpPr>
        <p:grpSpPr>
          <a:xfrm>
            <a:off x="7721062" y="4760431"/>
            <a:ext cx="1051790" cy="551708"/>
            <a:chOff x="7391399" y="3505200"/>
            <a:chExt cx="1439251" cy="1371600"/>
          </a:xfrm>
          <a:effectLst/>
        </p:grpSpPr>
        <p:sp>
          <p:nvSpPr>
            <p:cNvPr id="23" name="Rounded Rectangle 2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69548" y="4830414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23909" y="5083539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66207" y="5083540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71073" y="2898264"/>
            <a:ext cx="819727" cy="8209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71073" y="4830414"/>
            <a:ext cx="819727" cy="4889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43200" y="1752599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2493" y="2167049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90220" y="4820185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79513" y="518160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m</a:t>
            </a:r>
          </a:p>
        </p:txBody>
      </p:sp>
    </p:spTree>
    <p:extLst>
      <p:ext uri="{BB962C8B-B14F-4D97-AF65-F5344CB8AC3E}">
        <p14:creationId xmlns:p14="http://schemas.microsoft.com/office/powerpoint/2010/main" val="7723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5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19" y="5821732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259" y="5863415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053" y="1620518"/>
            <a:ext cx="208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 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245" y="5955436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635" y="5955436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865" y="5575513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58" y="5532611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58" y="5150274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575" y="4793709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19" y="5322424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37540" y="6396335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69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45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89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053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28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91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51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04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042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730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131" y="3526306"/>
            <a:ext cx="375843" cy="37869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36480" y="1676400"/>
            <a:ext cx="208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 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575" y="2364974"/>
            <a:ext cx="418573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72" y="3295398"/>
            <a:ext cx="418573" cy="2462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480" y="2768847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755" y="2900474"/>
            <a:ext cx="431361" cy="2462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550954"/>
            <a:ext cx="418573" cy="2462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8" y="3069900"/>
            <a:ext cx="428780" cy="4203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69" y="2364974"/>
            <a:ext cx="431361" cy="24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157" y="3714659"/>
            <a:ext cx="431361" cy="24621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951" y="3146693"/>
            <a:ext cx="375843" cy="37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8040" y="2535132"/>
            <a:ext cx="109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101" y="3570907"/>
            <a:ext cx="418573" cy="246219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3383719" y="4111427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3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sp>
        <p:nvSpPr>
          <p:cNvPr id="29" name="Up Arrow 28"/>
          <p:cNvSpPr/>
          <p:nvPr/>
        </p:nvSpPr>
        <p:spPr>
          <a:xfrm>
            <a:off x="3383719" y="4114800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26" y="2364974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3" y="3295398"/>
            <a:ext cx="418573" cy="2462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31" y="2768847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6" y="2900474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9" y="3069900"/>
            <a:ext cx="428780" cy="42037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08" y="3714659"/>
            <a:ext cx="431361" cy="24621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934200" y="2606325"/>
            <a:ext cx="109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52" y="3570907"/>
            <a:ext cx="418573" cy="2462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62467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32" y="3309437"/>
            <a:ext cx="418573" cy="2462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59" y="3295398"/>
            <a:ext cx="418573" cy="24621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87" y="2550954"/>
            <a:ext cx="418573" cy="24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155" y="3069900"/>
            <a:ext cx="428780" cy="4203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456" y="2364974"/>
            <a:ext cx="431361" cy="24621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144" y="3714659"/>
            <a:ext cx="431361" cy="24621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60" y="2797173"/>
            <a:ext cx="375843" cy="3786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88" y="3570907"/>
            <a:ext cx="418573" cy="24621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20" y="2340767"/>
            <a:ext cx="428780" cy="42037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46" y="2823681"/>
            <a:ext cx="418573" cy="246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5200472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training data as a proxy for the data generating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4124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</p:spTree>
    <p:extLst>
      <p:ext uri="{BB962C8B-B14F-4D97-AF65-F5344CB8AC3E}">
        <p14:creationId xmlns:p14="http://schemas.microsoft.com/office/powerpoint/2010/main" val="376016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 random example from the real training data</a:t>
            </a:r>
          </a:p>
        </p:txBody>
      </p:sp>
      <p:sp>
        <p:nvSpPr>
          <p:cNvPr id="29" name="Oval 28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it to the new “training” data</a:t>
            </a:r>
          </a:p>
        </p:txBody>
      </p:sp>
      <p:sp>
        <p:nvSpPr>
          <p:cNvPr id="29" name="Oval 28"/>
          <p:cNvSpPr/>
          <p:nvPr/>
        </p:nvSpPr>
        <p:spPr>
          <a:xfrm>
            <a:off x="33120" y="23622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put it back (i.e. leave it) in the original training data</a:t>
            </a:r>
          </a:p>
        </p:txBody>
      </p:sp>
      <p:sp>
        <p:nvSpPr>
          <p:cNvPr id="29" name="Oval 28"/>
          <p:cNvSpPr/>
          <p:nvPr/>
        </p:nvSpPr>
        <p:spPr>
          <a:xfrm>
            <a:off x="2472192" y="5503539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Write down on the paper (don’t write your name):</a:t>
            </a:r>
          </a:p>
          <a:p>
            <a:pPr marL="514350" indent="-514350">
              <a:buAutoNum type="arabicParenR"/>
            </a:pPr>
            <a:r>
              <a:rPr lang="en-US" dirty="0"/>
              <a:t>Something you’re happy about right now</a:t>
            </a:r>
          </a:p>
          <a:p>
            <a:pPr marL="514350" indent="-514350">
              <a:buAutoNum type="arabicParenR"/>
            </a:pPr>
            <a:r>
              <a:rPr lang="en-US" dirty="0"/>
              <a:t>Something you’re worried about right now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Fold the piece of paper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collect them, redistribute them and we’ll read them out 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don’t want to participate, just leave the paper blank</a:t>
            </a:r>
          </a:p>
        </p:txBody>
      </p:sp>
    </p:spTree>
    <p:extLst>
      <p:ext uri="{BB962C8B-B14F-4D97-AF65-F5344CB8AC3E}">
        <p14:creationId xmlns:p14="http://schemas.microsoft.com/office/powerpoint/2010/main" val="147877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another random example</a:t>
            </a:r>
          </a:p>
        </p:txBody>
      </p:sp>
      <p:sp>
        <p:nvSpPr>
          <p:cNvPr id="29" name="Oval 28"/>
          <p:cNvSpPr/>
          <p:nvPr/>
        </p:nvSpPr>
        <p:spPr>
          <a:xfrm>
            <a:off x="3974224" y="6149686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another random example</a:t>
            </a:r>
          </a:p>
        </p:txBody>
      </p:sp>
      <p:sp>
        <p:nvSpPr>
          <p:cNvPr id="29" name="Oval 28"/>
          <p:cNvSpPr/>
          <p:nvPr/>
        </p:nvSpPr>
        <p:spPr>
          <a:xfrm>
            <a:off x="4526290" y="4863124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keep going until you’ve created a new “training” data set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26" y="2364974"/>
            <a:ext cx="418573" cy="2462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" y="3295398"/>
            <a:ext cx="418573" cy="246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31" y="2768847"/>
            <a:ext cx="431361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6" y="2900474"/>
            <a:ext cx="431361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9" y="3069900"/>
            <a:ext cx="428780" cy="4203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8" y="3714659"/>
            <a:ext cx="431361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52" y="3570907"/>
            <a:ext cx="418573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m “new” training data sets by sampling with replacement from the original training data set (called </a:t>
            </a:r>
            <a:r>
              <a:rPr lang="en-US" i="1" dirty="0"/>
              <a:t>m</a:t>
            </a:r>
            <a:r>
              <a:rPr lang="en-US" dirty="0"/>
              <a:t> “</a:t>
            </a:r>
            <a:r>
              <a:rPr lang="en-US" dirty="0">
                <a:solidFill>
                  <a:srgbClr val="FF6600"/>
                </a:solidFill>
              </a:rPr>
              <a:t>bootstrap</a:t>
            </a:r>
            <a:r>
              <a:rPr lang="en-US" dirty="0"/>
              <a:t>” samples)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a classifier on each of these data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classify, take the majority vote from the </a:t>
            </a:r>
            <a:r>
              <a:rPr lang="en-US" i="1" dirty="0"/>
              <a:t>m</a:t>
            </a:r>
            <a:r>
              <a:rPr lang="en-US" dirty="0"/>
              <a:t> classifiers</a:t>
            </a:r>
          </a:p>
        </p:txBody>
      </p:sp>
    </p:spTree>
    <p:extLst>
      <p:ext uri="{BB962C8B-B14F-4D97-AF65-F5344CB8AC3E}">
        <p14:creationId xmlns:p14="http://schemas.microsoft.com/office/powerpoint/2010/main" val="4164220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2565400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752599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2493" y="2167049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1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220" y="4820185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9513" y="518160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093" y="3276600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3386" y="371917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3409146"/>
            <a:ext cx="390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Won’t these all be basically the same?</a:t>
            </a:r>
          </a:p>
        </p:txBody>
      </p:sp>
    </p:spTree>
    <p:extLst>
      <p:ext uri="{BB962C8B-B14F-4D97-AF65-F5344CB8AC3E}">
        <p14:creationId xmlns:p14="http://schemas.microsoft.com/office/powerpoint/2010/main" val="226977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7665" y="2286000"/>
            <a:ext cx="7284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a data set of size n, what is the probability that a given example will </a:t>
            </a:r>
            <a:r>
              <a:rPr lang="en-US" sz="2800" b="1" dirty="0">
                <a:solidFill>
                  <a:srgbClr val="FF0000"/>
                </a:solidFill>
              </a:rPr>
              <a:t>NOT</a:t>
            </a:r>
            <a:r>
              <a:rPr lang="en-US" sz="2800" dirty="0">
                <a:solidFill>
                  <a:srgbClr val="FF0000"/>
                </a:solidFill>
              </a:rPr>
              <a:t> be select in a “new” training set sampled from the original?</a:t>
            </a:r>
          </a:p>
        </p:txBody>
      </p:sp>
    </p:spTree>
    <p:extLst>
      <p:ext uri="{BB962C8B-B14F-4D97-AF65-F5344CB8AC3E}">
        <p14:creationId xmlns:p14="http://schemas.microsoft.com/office/powerpoint/2010/main" val="1720258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00" y="1905000"/>
            <a:ext cx="770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probability it isn’t chosen the first time?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23299"/>
              </p:ext>
            </p:extLst>
          </p:nvPr>
        </p:nvGraphicFramePr>
        <p:xfrm>
          <a:off x="3581400" y="2984500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177800" progId="Equation.3">
                  <p:embed/>
                </p:oleObj>
              </mc:Choice>
              <mc:Fallback>
                <p:oleObj name="Equation" r:id="rId6" imgW="457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2984500"/>
                        <a:ext cx="1600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4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6304" y="1783546"/>
            <a:ext cx="7457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probability it isn’t chosen the </a:t>
            </a:r>
            <a:r>
              <a:rPr lang="en-US" sz="2800" b="1" i="1" dirty="0">
                <a:solidFill>
                  <a:srgbClr val="FF0000"/>
                </a:solidFill>
              </a:rPr>
              <a:t>any</a:t>
            </a:r>
            <a:r>
              <a:rPr lang="en-US" sz="2800" dirty="0">
                <a:solidFill>
                  <a:srgbClr val="FF0000"/>
                </a:solidFill>
              </a:rPr>
              <a:t> of the n times?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24342"/>
              </p:ext>
            </p:extLst>
          </p:nvPr>
        </p:nvGraphicFramePr>
        <p:xfrm>
          <a:off x="2980689" y="2895146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228600" progId="Equation.3">
                  <p:embed/>
                </p:oleObj>
              </mc:Choice>
              <mc:Fallback>
                <p:oleObj name="Equation" r:id="rId6" imgW="60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0689" y="2895146"/>
                        <a:ext cx="2133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0549" y="38100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Each draw is independent and has the same probability</a:t>
            </a:r>
          </a:p>
        </p:txBody>
      </p:sp>
    </p:spTree>
    <p:extLst>
      <p:ext uri="{BB962C8B-B14F-4D97-AF65-F5344CB8AC3E}">
        <p14:creationId xmlns:p14="http://schemas.microsoft.com/office/powerpoint/2010/main" val="2030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overlap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988471"/>
              </p:ext>
            </p:extLst>
          </p:nvPr>
        </p:nvGraphicFramePr>
        <p:xfrm>
          <a:off x="1219200" y="2514600"/>
          <a:ext cx="6400800" cy="366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6182380"/>
            <a:ext cx="598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Converges very quickly to 1-1/e ≈ 37%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94968"/>
              </p:ext>
            </p:extLst>
          </p:nvPr>
        </p:nvGraphicFramePr>
        <p:xfrm>
          <a:off x="3200400" y="1638300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" imgH="228600" progId="Equation.3">
                  <p:embed/>
                </p:oleObj>
              </mc:Choice>
              <mc:Fallback>
                <p:oleObj name="Equation" r:id="rId3" imgW="60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638300"/>
                        <a:ext cx="2133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100338" y="4090663"/>
            <a:ext cx="138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p(not chosen)</a:t>
            </a:r>
          </a:p>
        </p:txBody>
      </p:sp>
    </p:spTree>
    <p:extLst>
      <p:ext uri="{BB962C8B-B14F-4D97-AF65-F5344CB8AC3E}">
        <p14:creationId xmlns:p14="http://schemas.microsoft.com/office/powerpoint/2010/main" val="289487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overlap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2565400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752599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2493" y="2167049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1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220" y="4820185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9513" y="518160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093" y="3276600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3386" y="371917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5335" y="2375210"/>
            <a:ext cx="390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Won’t these all be basically the same?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5335" y="3886200"/>
            <a:ext cx="3900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 average, a randomly sampled data set will only contain 63% of the examples in the original</a:t>
            </a:r>
          </a:p>
        </p:txBody>
      </p:sp>
    </p:spTree>
    <p:extLst>
      <p:ext uri="{BB962C8B-B14F-4D97-AF65-F5344CB8AC3E}">
        <p14:creationId xmlns:p14="http://schemas.microsoft.com/office/powerpoint/2010/main" val="2896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</p:spTree>
    <p:extLst>
      <p:ext uri="{BB962C8B-B14F-4D97-AF65-F5344CB8AC3E}">
        <p14:creationId xmlns:p14="http://schemas.microsoft.com/office/powerpoint/2010/main" val="4014807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bagging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say 10% of our examples are noisy (i.e. don’t provide good information)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each of the “new” data set, what proportion of noisy examples will they have?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They’ll still have ~10% of the examples as noisy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However, these examples will only represent about two-thirds of the original noisy examples</a:t>
            </a:r>
          </a:p>
          <a:p>
            <a:pPr marL="4572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0000FF"/>
                </a:solidFill>
              </a:rPr>
              <a:t>For some classifiers that have trouble with noisy classifiers, this can help</a:t>
            </a:r>
          </a:p>
        </p:txBody>
      </p:sp>
    </p:spTree>
    <p:extLst>
      <p:ext uri="{BB962C8B-B14F-4D97-AF65-F5344CB8AC3E}">
        <p14:creationId xmlns:p14="http://schemas.microsoft.com/office/powerpoint/2010/main" val="22167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bagging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Bagging tends to reduce the </a:t>
            </a:r>
            <a:r>
              <a:rPr lang="en-US" i="1" dirty="0">
                <a:solidFill>
                  <a:srgbClr val="FF6600"/>
                </a:solidFill>
              </a:rPr>
              <a:t>variance</a:t>
            </a:r>
            <a:r>
              <a:rPr lang="en-US" dirty="0"/>
              <a:t> of the classifier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By voting, the classifiers are more robust to noisy examples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Bagging is most useful for classifiers that are: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Unstable: small changes in the training set produce very different models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Prone to </a:t>
            </a:r>
            <a:r>
              <a:rPr lang="en-US" dirty="0" err="1">
                <a:solidFill>
                  <a:srgbClr val="000000"/>
                </a:solidFill>
              </a:rPr>
              <a:t>overfitting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Often has similar effect to regularization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31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4: boosting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884714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4800" y="35705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04800" y="41801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47897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" y="53993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" y="60089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0600" y="288471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7444" y="35821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7444" y="41801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27444" y="47897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7444" y="54109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60089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2067580"/>
            <a:ext cx="205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45" name="Up Arrow 44"/>
          <p:cNvSpPr/>
          <p:nvPr/>
        </p:nvSpPr>
        <p:spPr>
          <a:xfrm rot="5400000">
            <a:off x="2185891" y="4219973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01917" y="2895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93248" y="358218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3248" y="4180114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3248" y="4789714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3248" y="541098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85004" y="6008914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81400" y="298198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657600" y="36677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657600" y="42773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657600" y="48869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657600" y="54965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7600" y="61061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7200" y="298198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044" y="36794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04044" y="42773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04044" y="48869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04044" y="55082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5800" y="61061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49282" y="2164846"/>
            <a:ext cx="263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“training” data 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69848" y="367944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9848" y="427738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9848" y="488698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69848" y="550824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61604" y="610618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77488" y="2972506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53688" y="36583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653688" y="42679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53688" y="48775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653688" y="54871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653688" y="60967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39488" y="2972506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76332" y="36699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76332" y="426790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76332" y="487750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76332" y="54987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68088" y="609670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73917" y="2152549"/>
            <a:ext cx="263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“training” data 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442136" y="3669974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42136" y="4267906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442136" y="4877506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442136" y="5498774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33892" y="6096706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29200" y="297905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26517" y="29718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480077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“Strong” learner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</a:t>
            </a:r>
          </a:p>
          <a:p>
            <a:r>
              <a:rPr lang="en-US" dirty="0"/>
              <a:t>a reasonable amount of training data</a:t>
            </a:r>
          </a:p>
          <a:p>
            <a:r>
              <a:rPr lang="en-US" dirty="0"/>
              <a:t>a target error rate </a:t>
            </a:r>
            <a:r>
              <a:rPr lang="en-US" dirty="0" err="1"/>
              <a:t>ε</a:t>
            </a:r>
            <a:endParaRPr lang="en-US" dirty="0"/>
          </a:p>
          <a:p>
            <a:r>
              <a:rPr lang="en-US" dirty="0"/>
              <a:t>a failure probability </a:t>
            </a:r>
            <a:r>
              <a:rPr lang="en-US" i="1" dirty="0"/>
              <a:t>p</a:t>
            </a:r>
            <a:endParaRPr lang="en-US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6600"/>
                </a:solidFill>
              </a:rPr>
              <a:t>strong learning algorithm</a:t>
            </a:r>
            <a:r>
              <a:rPr lang="en-US" dirty="0"/>
              <a:t> will produce a classifier with error rate &lt;</a:t>
            </a:r>
            <a:r>
              <a:rPr lang="en-US" dirty="0" err="1"/>
              <a:t>ε</a:t>
            </a:r>
            <a:r>
              <a:rPr lang="en-US" dirty="0"/>
              <a:t> with probability 1-p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48" y="0"/>
            <a:ext cx="2308352" cy="27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5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“Weak” learner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</a:t>
            </a:r>
          </a:p>
          <a:p>
            <a:r>
              <a:rPr lang="en-US" dirty="0"/>
              <a:t>a reasonable amount of training data</a:t>
            </a:r>
          </a:p>
          <a:p>
            <a:r>
              <a:rPr lang="en-US" dirty="0"/>
              <a:t>a failure probability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6600"/>
                </a:solidFill>
              </a:rPr>
              <a:t>weak learning algorithm</a:t>
            </a:r>
            <a:r>
              <a:rPr lang="en-US" dirty="0"/>
              <a:t> will produce a classifier with error rate &lt; 0.5 with probability 1-p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744"/>
          <a:stretch/>
        </p:blipFill>
        <p:spPr>
          <a:xfrm>
            <a:off x="6821714" y="0"/>
            <a:ext cx="2322286" cy="2119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5624286"/>
            <a:ext cx="6157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Weak learners are much easier to create!</a:t>
            </a:r>
          </a:p>
        </p:txBody>
      </p:sp>
    </p:spTree>
    <p:extLst>
      <p:ext uri="{BB962C8B-B14F-4D97-AF65-F5344CB8AC3E}">
        <p14:creationId xmlns:p14="http://schemas.microsoft.com/office/powerpoint/2010/main" val="1700226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learners for boosting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602" y="17526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3802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802" y="3048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802" y="3657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802" y="4267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802" y="4876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602" y="17526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6446" y="245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6446" y="3048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6446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6446" y="4278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8202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0919" y="176348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2250" y="245006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22250" y="30480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250" y="36576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2250" y="427886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4006" y="48768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2400" y="2951933"/>
            <a:ext cx="1752600" cy="707886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weak learning algorithm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238500" y="293949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43600" y="286086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9400" y="2951933"/>
            <a:ext cx="22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weak classifier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5522893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Need a weak learning algorithm that can handle </a:t>
            </a:r>
            <a:r>
              <a:rPr lang="en-US" sz="2800" b="1" dirty="0">
                <a:solidFill>
                  <a:srgbClr val="0000FF"/>
                </a:solidFill>
              </a:rPr>
              <a:t>weighted</a:t>
            </a:r>
            <a:r>
              <a:rPr lang="en-US" sz="2800" dirty="0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232701"/>
            <a:ext cx="3859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our algorithms can handle weights?</a:t>
            </a:r>
          </a:p>
        </p:txBody>
      </p:sp>
    </p:spTree>
    <p:extLst>
      <p:ext uri="{BB962C8B-B14F-4D97-AF65-F5344CB8AC3E}">
        <p14:creationId xmlns:p14="http://schemas.microsoft.com/office/powerpoint/2010/main" val="3032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boosting: basic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Training:</a:t>
            </a:r>
          </a:p>
          <a:p>
            <a:pPr marL="0" indent="0">
              <a:buNone/>
            </a:pPr>
            <a:r>
              <a:rPr lang="en-US" dirty="0"/>
              <a:t>start with equal example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some number of iterations: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learn a weak classifier and save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Classify:</a:t>
            </a:r>
          </a:p>
          <a:p>
            <a:pPr>
              <a:buFontTx/>
              <a:buChar char="-"/>
            </a:pPr>
            <a:r>
              <a:rPr lang="en-US" dirty="0"/>
              <a:t>get prediction from all learned weak classifiers</a:t>
            </a:r>
          </a:p>
          <a:p>
            <a:pPr>
              <a:buFontTx/>
              <a:buChar char="-"/>
            </a:pPr>
            <a:r>
              <a:rPr lang="en-US" dirty="0"/>
              <a:t>weighted vote based on how well the weak classifier did when it was trained (i.e. in relation to training error)</a:t>
            </a:r>
          </a:p>
        </p:txBody>
      </p:sp>
    </p:spTree>
    <p:extLst>
      <p:ext uri="{BB962C8B-B14F-4D97-AF65-F5344CB8AC3E}">
        <p14:creationId xmlns:p14="http://schemas.microsoft.com/office/powerpoint/2010/main" val="2517422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basics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" y="1676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/>
              <a:t>Start with equal weighted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29" y="5536809"/>
            <a:ext cx="35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Learn a weak classifier: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14800" y="5109865"/>
            <a:ext cx="1502723" cy="1371600"/>
            <a:chOff x="5359400" y="4934857"/>
            <a:chExt cx="1502723" cy="13716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4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57400" y="2362200"/>
            <a:ext cx="3124200" cy="24384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362200"/>
            <a:ext cx="1905000" cy="2438400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3277" y="5109865"/>
            <a:ext cx="1502723" cy="1371600"/>
            <a:chOff x="5359400" y="4934857"/>
            <a:chExt cx="1502723" cy="1371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68019" y="5109865"/>
            <a:ext cx="599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reweight the examples and then learn another weak classifier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How should we change the example weights?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2535" y="1733490"/>
            <a:ext cx="188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classified correct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7800" y="1750666"/>
            <a:ext cx="205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classified incorrect</a:t>
            </a:r>
          </a:p>
        </p:txBody>
      </p:sp>
    </p:spTree>
    <p:extLst>
      <p:ext uri="{BB962C8B-B14F-4D97-AF65-F5344CB8AC3E}">
        <p14:creationId xmlns:p14="http://schemas.microsoft.com/office/powerpoint/2010/main" val="3929936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257800"/>
            <a:ext cx="82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decrease the weight for those we’re getting correct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increase the weight for those we’re getting incorrect</a:t>
            </a:r>
            <a:endParaRPr lang="en-US" sz="28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549" y="4439285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842" y="457975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5988165" y="3410692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81400" y="3486090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6580" y="2667000"/>
            <a:ext cx="114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Training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5697" y="4239230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067429" y="4929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35529" y="3828308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635529" y="4439285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35529" y="5533857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7" idx="1"/>
          </p:cNvCxnSpPr>
          <p:nvPr/>
        </p:nvCxnSpPr>
        <p:spPr>
          <a:xfrm>
            <a:off x="5015031" y="3686145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37"/>
          <p:cNvGrpSpPr/>
          <p:nvPr/>
        </p:nvGrpSpPr>
        <p:grpSpPr>
          <a:xfrm>
            <a:off x="5981902" y="4127693"/>
            <a:ext cx="1022235" cy="551708"/>
            <a:chOff x="7391399" y="3505200"/>
            <a:chExt cx="1398809" cy="1371600"/>
          </a:xfrm>
          <a:effectLst/>
        </p:grpSpPr>
        <p:sp>
          <p:nvSpPr>
            <p:cNvPr id="29" name="Rounded Rectangle 2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5221039" y="4457103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8603" y="5884429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034810" y="5772892"/>
            <a:ext cx="1051790" cy="551708"/>
            <a:chOff x="7391399" y="3505200"/>
            <a:chExt cx="1439251" cy="1371600"/>
          </a:xfrm>
          <a:effectLst/>
        </p:grpSpPr>
        <p:sp>
          <p:nvSpPr>
            <p:cNvPr id="39" name="Rounded Rectangle 3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5273945" y="6102302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54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429" y="5536809"/>
            <a:ext cx="444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Learn another weak classifier: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86400" y="5109865"/>
            <a:ext cx="1502723" cy="1371600"/>
            <a:chOff x="5359400" y="4934857"/>
            <a:chExt cx="1502723" cy="1371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180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24600" y="2057400"/>
            <a:ext cx="1066800" cy="26670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057400"/>
            <a:ext cx="838200" cy="2667000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33599" y="2057400"/>
            <a:ext cx="3048001" cy="26670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92038" y="5109865"/>
            <a:ext cx="1502723" cy="1371600"/>
            <a:chOff x="5359400" y="4934857"/>
            <a:chExt cx="1502723" cy="1371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79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2766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270806"/>
            <a:ext cx="533400" cy="386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1752600"/>
            <a:ext cx="5334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743200"/>
            <a:ext cx="533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257800"/>
            <a:ext cx="82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decrease the weight for those we’re getting correct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increase the weight for those we’re getting incorrect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388659" y="3270806"/>
            <a:ext cx="533400" cy="386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78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80529" y="3370943"/>
            <a:ext cx="1502723" cy="1371600"/>
            <a:chOff x="5359400" y="4934857"/>
            <a:chExt cx="1502723" cy="1371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80529" y="1654202"/>
            <a:ext cx="1502723" cy="1371600"/>
            <a:chOff x="5359400" y="4934857"/>
            <a:chExt cx="1502723" cy="1371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1</a:t>
              </a: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304800" y="35705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66800" y="2515010"/>
            <a:ext cx="838200" cy="10555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66800" y="3839029"/>
            <a:ext cx="83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66800" y="4160528"/>
            <a:ext cx="990600" cy="18592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9486" y="2177534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9486" y="3975862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2362200"/>
            <a:ext cx="53137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10000" y="4160528"/>
            <a:ext cx="531377" cy="343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143102" y="518792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752" y="2685872"/>
            <a:ext cx="32796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weighted vote based on how well they classify the training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5752" y="4648200"/>
            <a:ext cx="327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weak_2_vote &gt; weak_1_vote since it got more right</a:t>
            </a:r>
          </a:p>
        </p:txBody>
      </p:sp>
    </p:spTree>
    <p:extLst>
      <p:ext uri="{BB962C8B-B14F-4D97-AF65-F5344CB8AC3E}">
        <p14:creationId xmlns:p14="http://schemas.microsoft.com/office/powerpoint/2010/main" val="1384000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x</a:t>
            </a:r>
            <a:r>
              <a:rPr lang="en-US" sz="2400" i="1" baseline="-25000" dirty="0"/>
              <a:t>i </a:t>
            </a:r>
            <a:r>
              <a:rPr lang="en-US" sz="2400" dirty="0"/>
              <a:t>		example </a:t>
            </a:r>
            <a:r>
              <a:rPr lang="en-US" sz="2400" dirty="0" err="1"/>
              <a:t>i</a:t>
            </a:r>
            <a:r>
              <a:rPr lang="en-US" sz="2400" dirty="0"/>
              <a:t> in the training data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		weight for example </a:t>
            </a:r>
            <a:r>
              <a:rPr lang="en-US" sz="2400" i="1" dirty="0" err="1"/>
              <a:t>i</a:t>
            </a:r>
            <a:r>
              <a:rPr lang="en-US" sz="2400" dirty="0"/>
              <a:t>, we will enforce: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classifier</a:t>
            </a:r>
            <a:r>
              <a:rPr lang="en-US" sz="2400" baseline="-25000" dirty="0" err="1"/>
              <a:t>k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)	 +1/-1 prediction of classifier </a:t>
            </a:r>
            <a:r>
              <a:rPr lang="en-US" sz="2400" i="1" dirty="0"/>
              <a:t>k</a:t>
            </a:r>
            <a:r>
              <a:rPr lang="en-US" sz="2400" dirty="0"/>
              <a:t> example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40820"/>
              </p:ext>
            </p:extLst>
          </p:nvPr>
        </p:nvGraphicFramePr>
        <p:xfrm>
          <a:off x="2947988" y="28956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215900" progId="Equation.3">
                  <p:embed/>
                </p:oleObj>
              </mc:Choice>
              <mc:Fallback>
                <p:oleObj name="Equation" r:id="rId2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7988" y="28956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1648"/>
              </p:ext>
            </p:extLst>
          </p:nvPr>
        </p:nvGraphicFramePr>
        <p:xfrm>
          <a:off x="2871788" y="34290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17500" progId="Equation.3">
                  <p:embed/>
                </p:oleObj>
              </mc:Choice>
              <mc:Fallback>
                <p:oleObj name="Equation" r:id="rId4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88" y="34290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915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calculate weighted error for this classifier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calculate “score” for this classifier: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82114"/>
              </p:ext>
            </p:extLst>
          </p:nvPr>
        </p:nvGraphicFramePr>
        <p:xfrm>
          <a:off x="2024063" y="4419600"/>
          <a:ext cx="2305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82600" progId="Equation.3">
                  <p:embed/>
                </p:oleObj>
              </mc:Choice>
              <mc:Fallback>
                <p:oleObj name="Equation" r:id="rId2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4063" y="4419600"/>
                        <a:ext cx="23050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36195"/>
              </p:ext>
            </p:extLst>
          </p:nvPr>
        </p:nvGraphicFramePr>
        <p:xfrm>
          <a:off x="2109788" y="3138488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17500" progId="Equation.3">
                  <p:embed/>
                </p:oleObj>
              </mc:Choice>
              <mc:Fallback>
                <p:oleObj name="Equation" r:id="rId4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9788" y="3138488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92502"/>
              </p:ext>
            </p:extLst>
          </p:nvPr>
        </p:nvGraphicFramePr>
        <p:xfrm>
          <a:off x="2074863" y="5786438"/>
          <a:ext cx="54435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393700" progId="Equation.3">
                  <p:embed/>
                </p:oleObj>
              </mc:Choice>
              <mc:Fallback>
                <p:oleObj name="Equation" r:id="rId6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4863" y="5786438"/>
                        <a:ext cx="5443537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02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07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error for this classifier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11221"/>
              </p:ext>
            </p:extLst>
          </p:nvPr>
        </p:nvGraphicFramePr>
        <p:xfrm>
          <a:off x="3036888" y="3643313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17500" progId="Equation.3">
                  <p:embed/>
                </p:oleObj>
              </mc:Choice>
              <mc:Fallback>
                <p:oleObj name="Equation" r:id="rId2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3643313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3988" y="4876800"/>
            <a:ext cx="305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1186378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07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error for this classifier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9757" y="433893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6646761" y="3429000"/>
            <a:ext cx="266700" cy="16764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188767" y="3372644"/>
            <a:ext cx="266700" cy="304641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6998" y="5053123"/>
            <a:ext cx="396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did we get the example wrong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496314" y="3440603"/>
            <a:ext cx="434788" cy="457120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3511" y="6019800"/>
            <a:ext cx="461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weighted sum of the errors/mistakes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36" y="4400550"/>
            <a:ext cx="255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range of possible values?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87335"/>
              </p:ext>
            </p:extLst>
          </p:nvPr>
        </p:nvGraphicFramePr>
        <p:xfrm>
          <a:off x="3036888" y="3643313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17500" progId="Equation.3">
                  <p:embed/>
                </p:oleObj>
              </mc:Choice>
              <mc:Fallback>
                <p:oleObj name="Equation" r:id="rId2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3643313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6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07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error for this classifier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9757" y="433893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6646761" y="3429000"/>
            <a:ext cx="266700" cy="16764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188767" y="3372644"/>
            <a:ext cx="266700" cy="304641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0311" y="5053123"/>
            <a:ext cx="396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did we get the example wrong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496314" y="3440603"/>
            <a:ext cx="434788" cy="457120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3511" y="6019800"/>
            <a:ext cx="461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weighted sum of the errors/mistakes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36" y="4400550"/>
            <a:ext cx="255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Between 0 (if we get all examples right) and 1 (if we get them all wrong)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68028"/>
              </p:ext>
            </p:extLst>
          </p:nvPr>
        </p:nvGraphicFramePr>
        <p:xfrm>
          <a:off x="3036888" y="3643313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17500" progId="Equation.3">
                  <p:embed/>
                </p:oleObj>
              </mc:Choice>
              <mc:Fallback>
                <p:oleObj name="Equation" r:id="rId2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3643313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502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“score” or weight for this classifier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15114"/>
              </p:ext>
            </p:extLst>
          </p:nvPr>
        </p:nvGraphicFramePr>
        <p:xfrm>
          <a:off x="2909888" y="3362325"/>
          <a:ext cx="2305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82600" progId="Equation.3">
                  <p:embed/>
                </p:oleObj>
              </mc:Choice>
              <mc:Fallback>
                <p:oleObj name="Equation" r:id="rId2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9888" y="3362325"/>
                        <a:ext cx="23050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43107" y="5013689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look like (specifically for errors between 0 and 1)?</a:t>
            </a:r>
          </a:p>
        </p:txBody>
      </p:sp>
    </p:spTree>
    <p:extLst>
      <p:ext uri="{BB962C8B-B14F-4D97-AF65-F5344CB8AC3E}">
        <p14:creationId xmlns:p14="http://schemas.microsoft.com/office/powerpoint/2010/main" val="326096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2426307" y="3581400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6580" y="2667000"/>
            <a:ext cx="100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Testing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37"/>
          <p:cNvGrpSpPr/>
          <p:nvPr/>
        </p:nvGrpSpPr>
        <p:grpSpPr>
          <a:xfrm>
            <a:off x="2420044" y="4203893"/>
            <a:ext cx="1022235" cy="551708"/>
            <a:chOff x="7391399" y="3505200"/>
            <a:chExt cx="1398809" cy="1371600"/>
          </a:xfrm>
          <a:effectLst/>
        </p:grpSpPr>
        <p:sp>
          <p:nvSpPr>
            <p:cNvPr id="29" name="Rounded Rectangle 2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grpSp>
        <p:nvGrpSpPr>
          <p:cNvPr id="32" name="Group 37"/>
          <p:cNvGrpSpPr/>
          <p:nvPr/>
        </p:nvGrpSpPr>
        <p:grpSpPr>
          <a:xfrm>
            <a:off x="2467933" y="5957295"/>
            <a:ext cx="1051790" cy="551708"/>
            <a:chOff x="7391399" y="3505200"/>
            <a:chExt cx="1439251" cy="1371600"/>
          </a:xfrm>
          <a:effectLst/>
        </p:grpSpPr>
        <p:sp>
          <p:nvSpPr>
            <p:cNvPr id="33" name="Rounded Rectangle 3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569305" y="4876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940314"/>
            <a:ext cx="173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to label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77044" y="3856192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77044" y="4467169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77044" y="5299672"/>
            <a:ext cx="868431" cy="10412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3387558" y="4976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614789" y="3828308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608530" y="4450801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56417" y="6204203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3644" y="3581400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3644" y="4203893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3644" y="5957295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4724400"/>
            <a:ext cx="340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decide on the final prediction?</a:t>
            </a:r>
          </a:p>
        </p:txBody>
      </p:sp>
    </p:spTree>
    <p:extLst>
      <p:ext uri="{BB962C8B-B14F-4D97-AF65-F5344CB8AC3E}">
        <p14:creationId xmlns:p14="http://schemas.microsoft.com/office/powerpoint/2010/main" val="3073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28824"/>
              </p:ext>
            </p:extLst>
          </p:nvPr>
        </p:nvGraphicFramePr>
        <p:xfrm>
          <a:off x="6705600" y="2847975"/>
          <a:ext cx="23066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82600" progId="Equation.3">
                  <p:embed/>
                </p:oleObj>
              </mc:Choice>
              <mc:Fallback>
                <p:oleObj name="Equation" r:id="rId2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5600" y="2847975"/>
                        <a:ext cx="2306637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535924"/>
            <a:ext cx="5498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ranges from +∞ to -∞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for most reasonable values: ranges from 1 to -1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errors of 50% = 0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error &lt; 50% = positive error &gt; 50% = negative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70859"/>
              </p:ext>
            </p:extLst>
          </p:nvPr>
        </p:nvGraphicFramePr>
        <p:xfrm>
          <a:off x="612648" y="1838324"/>
          <a:ext cx="5940552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906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classify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83894"/>
              </p:ext>
            </p:extLst>
          </p:nvPr>
        </p:nvGraphicFramePr>
        <p:xfrm>
          <a:off x="1447800" y="2590800"/>
          <a:ext cx="5549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55499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4232082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1369237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classify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29929"/>
              </p:ext>
            </p:extLst>
          </p:nvPr>
        </p:nvGraphicFramePr>
        <p:xfrm>
          <a:off x="1447800" y="2590800"/>
          <a:ext cx="5549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55499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243291"/>
            <a:ext cx="7089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weighted vote of the learned classifiers weighted by α (remember α generally varies from 1 to -1 training error)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What happens if a classifier has error &gt;50%</a:t>
            </a:r>
          </a:p>
        </p:txBody>
      </p:sp>
    </p:spTree>
    <p:extLst>
      <p:ext uri="{BB962C8B-B14F-4D97-AF65-F5344CB8AC3E}">
        <p14:creationId xmlns:p14="http://schemas.microsoft.com/office/powerpoint/2010/main" val="1418225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classify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15342"/>
              </p:ext>
            </p:extLst>
          </p:nvPr>
        </p:nvGraphicFramePr>
        <p:xfrm>
          <a:off x="1447800" y="2590800"/>
          <a:ext cx="5549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55499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243291"/>
            <a:ext cx="7089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weighted vote of the learned classifiers weighted by α (remember α generally varies from 1 to -1 training error)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We vote the opposite!</a:t>
            </a:r>
          </a:p>
        </p:txBody>
      </p:sp>
    </p:spTree>
    <p:extLst>
      <p:ext uri="{BB962C8B-B14F-4D97-AF65-F5344CB8AC3E}">
        <p14:creationId xmlns:p14="http://schemas.microsoft.com/office/powerpoint/2010/main" val="2294908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: train, updating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51412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276600"/>
            <a:ext cx="401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Remember, we want to enforce: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72334"/>
              </p:ext>
            </p:extLst>
          </p:nvPr>
        </p:nvGraphicFramePr>
        <p:xfrm>
          <a:off x="1450882" y="43434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17500" progId="Equation.3">
                  <p:embed/>
                </p:oleObj>
              </mc:Choice>
              <mc:Fallback>
                <p:oleObj name="Equation" r:id="rId4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0882" y="43434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398707"/>
              </p:ext>
            </p:extLst>
          </p:nvPr>
        </p:nvGraphicFramePr>
        <p:xfrm>
          <a:off x="1503363" y="38862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" imgH="215900" progId="Equation.3">
                  <p:embed/>
                </p:oleObj>
              </mc:Choice>
              <mc:Fallback>
                <p:oleObj name="Equation" r:id="rId6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3363" y="38862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36186" y="5181600"/>
            <a:ext cx="666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Z is called the </a:t>
            </a:r>
            <a:r>
              <a:rPr lang="en-US" sz="2800" dirty="0">
                <a:solidFill>
                  <a:srgbClr val="FF6600"/>
                </a:solidFill>
              </a:rPr>
              <a:t>normalizing constant. </a:t>
            </a:r>
            <a:r>
              <a:rPr lang="en-US" sz="2800" dirty="0">
                <a:solidFill>
                  <a:srgbClr val="0000FF"/>
                </a:solidFill>
              </a:rPr>
              <a:t>It is used to make sure that the weights sum to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221321"/>
            <a:ext cx="249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should it be?</a:t>
            </a:r>
          </a:p>
        </p:txBody>
      </p:sp>
    </p:spTree>
    <p:extLst>
      <p:ext uri="{BB962C8B-B14F-4D97-AF65-F5344CB8AC3E}">
        <p14:creationId xmlns:p14="http://schemas.microsoft.com/office/powerpoint/2010/main" val="42021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61127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276600"/>
            <a:ext cx="401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Remember, we want to enforce: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37400"/>
              </p:ext>
            </p:extLst>
          </p:nvPr>
        </p:nvGraphicFramePr>
        <p:xfrm>
          <a:off x="1450882" y="43434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17500" progId="Equation.3">
                  <p:embed/>
                </p:oleObj>
              </mc:Choice>
              <mc:Fallback>
                <p:oleObj name="Equation" r:id="rId4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0882" y="43434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0694"/>
              </p:ext>
            </p:extLst>
          </p:nvPr>
        </p:nvGraphicFramePr>
        <p:xfrm>
          <a:off x="1503363" y="38862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" imgH="215900" progId="Equation.3">
                  <p:embed/>
                </p:oleObj>
              </mc:Choice>
              <mc:Fallback>
                <p:oleObj name="Equation" r:id="rId6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3363" y="38862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184309"/>
            <a:ext cx="731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normalizing constant (i.e. the sum of the “new” </a:t>
            </a:r>
            <a:r>
              <a:rPr lang="en-US" sz="2800" dirty="0" err="1">
                <a:solidFill>
                  <a:srgbClr val="FF6600"/>
                </a:solidFill>
              </a:rPr>
              <a:t>w</a:t>
            </a:r>
            <a:r>
              <a:rPr lang="en-US" sz="2800" baseline="-25000" dirty="0" err="1">
                <a:solidFill>
                  <a:srgbClr val="FF6600"/>
                </a:solidFill>
              </a:rPr>
              <a:t>i</a:t>
            </a:r>
            <a:r>
              <a:rPr lang="en-US" sz="2800" dirty="0">
                <a:solidFill>
                  <a:srgbClr val="FF6600"/>
                </a:solidFill>
              </a:rPr>
              <a:t>):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76863"/>
              </p:ext>
            </p:extLst>
          </p:nvPr>
        </p:nvGraphicFramePr>
        <p:xfrm>
          <a:off x="1263650" y="5737225"/>
          <a:ext cx="54149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400" imgH="457200" progId="Equation.3">
                  <p:embed/>
                </p:oleObj>
              </mc:Choice>
              <mc:Fallback>
                <p:oleObj name="Equation" r:id="rId8" imgW="2565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3650" y="5737225"/>
                        <a:ext cx="5414963" cy="96837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33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62653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4600" y="4142903"/>
            <a:ext cx="29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do?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438400"/>
            <a:ext cx="2895600" cy="457200"/>
          </a:xfrm>
          <a:prstGeom prst="rect">
            <a:avLst/>
          </a:prstGeom>
          <a:solidFill>
            <a:srgbClr val="FF0000">
              <a:alpha val="2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6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13752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9007" y="3200400"/>
            <a:ext cx="270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        positive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     negative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4542055" y="2308742"/>
            <a:ext cx="288491" cy="37338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8371" y="4495800"/>
            <a:ext cx="121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correct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incorrect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8164" y="4495800"/>
            <a:ext cx="38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2600" y="35052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38100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62030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8272" y="4502056"/>
            <a:ext cx="300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		small value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	large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672" y="5562600"/>
            <a:ext cx="65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only change weights based on current classifier (not all previous classifiers)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4542055" y="2308742"/>
            <a:ext cx="288491" cy="37338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49007" y="3200400"/>
            <a:ext cx="270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        positive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     negative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35052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8100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48006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51054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45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91435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3733800" y="2895602"/>
            <a:ext cx="914400" cy="609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3505200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α do? </a:t>
            </a:r>
          </a:p>
        </p:txBody>
      </p:sp>
    </p:spTree>
    <p:extLst>
      <p:ext uri="{BB962C8B-B14F-4D97-AF65-F5344CB8AC3E}">
        <p14:creationId xmlns:p14="http://schemas.microsoft.com/office/powerpoint/2010/main" val="13086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6580" y="2667000"/>
            <a:ext cx="100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Testing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284" y="3581400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284" y="4203893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6284" y="5957295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m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838200" y="4976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946442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take majority vote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if they output probabilities, take a weighted vote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29000" y="5654689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having multiple classifiers help?</a:t>
            </a:r>
          </a:p>
        </p:txBody>
      </p:sp>
    </p:spTree>
    <p:extLst>
      <p:ext uri="{BB962C8B-B14F-4D97-AF65-F5344CB8AC3E}">
        <p14:creationId xmlns:p14="http://schemas.microsoft.com/office/powerpoint/2010/main" val="28117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59774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6600" y="3505200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α do?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448" y="402842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the classifier was good (&lt;50% error) α is positive: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	trust classifier output and move as normal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If the classifier was bad (&gt;50% error) α is negative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	classifier is so bad, consider opposite prediction of 	classifier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33800" y="2895602"/>
            <a:ext cx="914400" cy="609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42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39192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9007" y="3200400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      positive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   negative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4465856" y="2232542"/>
            <a:ext cx="288490" cy="38862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8272" y="4502056"/>
            <a:ext cx="300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		small value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	large value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9400" y="2895600"/>
            <a:ext cx="838200" cy="24374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427" y="5638800"/>
            <a:ext cx="77211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the classifier was good (&lt;50% error)α is positive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If the classifier was back (&gt;50% error)α is negative</a:t>
            </a:r>
          </a:p>
        </p:txBody>
      </p:sp>
    </p:spTree>
    <p:extLst>
      <p:ext uri="{BB962C8B-B14F-4D97-AF65-F5344CB8AC3E}">
        <p14:creationId xmlns:p14="http://schemas.microsoft.com/office/powerpoint/2010/main" val="3918089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65466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4457701" y="1333500"/>
            <a:ext cx="381001" cy="380999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733800"/>
            <a:ext cx="592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look like anything we’ve seen before?</a:t>
            </a:r>
          </a:p>
        </p:txBody>
      </p:sp>
    </p:spTree>
    <p:extLst>
      <p:ext uri="{BB962C8B-B14F-4D97-AF65-F5344CB8AC3E}">
        <p14:creationId xmlns:p14="http://schemas.microsoft.com/office/powerpoint/2010/main" val="2966563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93930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4457701" y="1333500"/>
            <a:ext cx="381001" cy="380999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502967"/>
            <a:ext cx="21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Exponential loss!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062113"/>
              </p:ext>
            </p:extLst>
          </p:nvPr>
        </p:nvGraphicFramePr>
        <p:xfrm>
          <a:off x="3657600" y="4159250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03200" progId="Equation.3">
                  <p:embed/>
                </p:oleObj>
              </mc:Choice>
              <mc:Fallback>
                <p:oleObj name="Equation" r:id="rId4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159250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2578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AdaBoost</a:t>
            </a:r>
            <a:r>
              <a:rPr lang="en-US" sz="2800" dirty="0">
                <a:solidFill>
                  <a:srgbClr val="0000FF"/>
                </a:solidFill>
              </a:rPr>
              <a:t> turns out to be another approach for minimizing the exponential loss!</a:t>
            </a:r>
          </a:p>
        </p:txBody>
      </p:sp>
    </p:spTree>
    <p:extLst>
      <p:ext uri="{BB962C8B-B14F-4D97-AF65-F5344CB8AC3E}">
        <p14:creationId xmlns:p14="http://schemas.microsoft.com/office/powerpoint/2010/main" val="14784933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Other boosting variants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43400" y="24384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Loss</a:t>
            </a:r>
          </a:p>
        </p:txBody>
      </p:sp>
      <p:grpSp>
        <p:nvGrpSpPr>
          <p:cNvPr id="20483" name="Group 45"/>
          <p:cNvGrpSpPr>
            <a:grpSpLocks/>
          </p:cNvGrpSpPr>
          <p:nvPr/>
        </p:nvGrpSpPr>
        <p:grpSpPr bwMode="auto">
          <a:xfrm>
            <a:off x="1968500" y="2133600"/>
            <a:ext cx="5257801" cy="4724400"/>
            <a:chOff x="1240" y="1344"/>
            <a:chExt cx="3312" cy="2976"/>
          </a:xfrm>
        </p:grpSpPr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3360" y="4032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Correct</a:t>
              </a: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H="1" flipV="1">
              <a:off x="2664" y="134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4167" y="3561"/>
              <a:ext cx="3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+mn-cs"/>
                </a:rPr>
                <a:t>loss</a:t>
              </a: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240" y="3526"/>
              <a:ext cx="3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784" y="3455"/>
              <a:ext cx="136" cy="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329" y="3455"/>
              <a:ext cx="136" cy="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670" y="3350"/>
              <a:ext cx="136" cy="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806" y="3103"/>
              <a:ext cx="13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623" y="3455"/>
              <a:ext cx="137" cy="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943" y="3244"/>
              <a:ext cx="13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078" y="2997"/>
              <a:ext cx="137" cy="5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351" y="3350"/>
              <a:ext cx="136" cy="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215" y="3244"/>
              <a:ext cx="136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760" y="3350"/>
              <a:ext cx="136" cy="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 rot="16199711" flipV="1">
              <a:off x="3316" y="3074"/>
              <a:ext cx="176" cy="1362"/>
            </a:xfrm>
            <a:prstGeom prst="leftBrace">
              <a:avLst>
                <a:gd name="adj1" fmla="val 64489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 rot="16199711" flipV="1">
              <a:off x="1872" y="2968"/>
              <a:ext cx="176" cy="1362"/>
            </a:xfrm>
            <a:prstGeom prst="leftBrace">
              <a:avLst>
                <a:gd name="adj1" fmla="val 64489"/>
                <a:gd name="adj2" fmla="val 50000"/>
              </a:avLst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669" y="3773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FF0066"/>
                  </a:solidFill>
                  <a:cs typeface="+mn-cs"/>
                </a:rPr>
                <a:t>Mistakes</a:t>
              </a:r>
            </a:p>
          </p:txBody>
        </p:sp>
      </p:grp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304800" y="3124200"/>
            <a:ext cx="7467600" cy="2474913"/>
            <a:chOff x="192" y="1968"/>
            <a:chExt cx="4704" cy="1559"/>
          </a:xfrm>
        </p:grpSpPr>
        <p:sp>
          <p:nvSpPr>
            <p:cNvPr id="17437" name="Freeform 29"/>
            <p:cNvSpPr>
              <a:spLocks/>
            </p:cNvSpPr>
            <p:nvPr/>
          </p:nvSpPr>
          <p:spPr bwMode="auto">
            <a:xfrm flipH="1">
              <a:off x="576" y="1968"/>
              <a:ext cx="4320" cy="1559"/>
            </a:xfrm>
            <a:custGeom>
              <a:avLst/>
              <a:gdLst>
                <a:gd name="T0" fmla="*/ 0 w 5312"/>
                <a:gd name="T1" fmla="*/ 2124 h 2124"/>
                <a:gd name="T2" fmla="*/ 1528 w 5312"/>
                <a:gd name="T3" fmla="*/ 1908 h 2124"/>
                <a:gd name="T4" fmla="*/ 2624 w 5312"/>
                <a:gd name="T5" fmla="*/ 1156 h 2124"/>
                <a:gd name="T6" fmla="*/ 3744 w 5312"/>
                <a:gd name="T7" fmla="*/ 180 h 2124"/>
                <a:gd name="T8" fmla="*/ 5312 w 5312"/>
                <a:gd name="T9" fmla="*/ 76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2" h="2124">
                  <a:moveTo>
                    <a:pt x="0" y="2124"/>
                  </a:moveTo>
                  <a:cubicBezTo>
                    <a:pt x="253" y="2088"/>
                    <a:pt x="1091" y="2069"/>
                    <a:pt x="1528" y="1908"/>
                  </a:cubicBezTo>
                  <a:cubicBezTo>
                    <a:pt x="1965" y="1747"/>
                    <a:pt x="2255" y="1444"/>
                    <a:pt x="2624" y="1156"/>
                  </a:cubicBezTo>
                  <a:cubicBezTo>
                    <a:pt x="2993" y="868"/>
                    <a:pt x="3296" y="360"/>
                    <a:pt x="3744" y="180"/>
                  </a:cubicBezTo>
                  <a:cubicBezTo>
                    <a:pt x="4192" y="0"/>
                    <a:pt x="4985" y="98"/>
                    <a:pt x="5312" y="76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192" y="2016"/>
              <a:ext cx="1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FF99FF"/>
                  </a:solidFill>
                  <a:cs typeface="+mn-cs"/>
                </a:rPr>
                <a:t>Brownboost</a:t>
              </a:r>
            </a:p>
          </p:txBody>
        </p:sp>
      </p:grpSp>
      <p:grpSp>
        <p:nvGrpSpPr>
          <p:cNvPr id="17455" name="Group 47"/>
          <p:cNvGrpSpPr>
            <a:grpSpLocks/>
          </p:cNvGrpSpPr>
          <p:nvPr/>
        </p:nvGrpSpPr>
        <p:grpSpPr bwMode="auto">
          <a:xfrm>
            <a:off x="609600" y="1828800"/>
            <a:ext cx="7105650" cy="3743325"/>
            <a:chOff x="384" y="1152"/>
            <a:chExt cx="4476" cy="2358"/>
          </a:xfrm>
        </p:grpSpPr>
        <p:sp>
          <p:nvSpPr>
            <p:cNvPr id="17436" name="Freeform 28"/>
            <p:cNvSpPr>
              <a:spLocks/>
            </p:cNvSpPr>
            <p:nvPr/>
          </p:nvSpPr>
          <p:spPr bwMode="auto">
            <a:xfrm flipH="1">
              <a:off x="1392" y="1296"/>
              <a:ext cx="3468" cy="2214"/>
            </a:xfrm>
            <a:custGeom>
              <a:avLst/>
              <a:gdLst>
                <a:gd name="T0" fmla="*/ 0 w 4264"/>
                <a:gd name="T1" fmla="*/ 3016 h 3016"/>
                <a:gd name="T2" fmla="*/ 1528 w 4264"/>
                <a:gd name="T3" fmla="*/ 2800 h 3016"/>
                <a:gd name="T4" fmla="*/ 2624 w 4264"/>
                <a:gd name="T5" fmla="*/ 2048 h 3016"/>
                <a:gd name="T6" fmla="*/ 3544 w 4264"/>
                <a:gd name="T7" fmla="*/ 1024 h 3016"/>
                <a:gd name="T8" fmla="*/ 4264 w 4264"/>
                <a:gd name="T9" fmla="*/ 0 h 3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4" h="3016">
                  <a:moveTo>
                    <a:pt x="0" y="3016"/>
                  </a:moveTo>
                  <a:cubicBezTo>
                    <a:pt x="253" y="2980"/>
                    <a:pt x="1091" y="2961"/>
                    <a:pt x="1528" y="2800"/>
                  </a:cubicBezTo>
                  <a:cubicBezTo>
                    <a:pt x="1965" y="2639"/>
                    <a:pt x="2288" y="2344"/>
                    <a:pt x="2624" y="2048"/>
                  </a:cubicBezTo>
                  <a:cubicBezTo>
                    <a:pt x="2960" y="1752"/>
                    <a:pt x="3271" y="1365"/>
                    <a:pt x="3544" y="1024"/>
                  </a:cubicBezTo>
                  <a:cubicBezTo>
                    <a:pt x="3817" y="683"/>
                    <a:pt x="4114" y="213"/>
                    <a:pt x="426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84" y="1152"/>
              <a:ext cx="9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accent1"/>
                  </a:solidFill>
                  <a:cs typeface="+mn-cs"/>
                </a:rPr>
                <a:t>Logitboost</a:t>
              </a:r>
            </a:p>
          </p:txBody>
        </p:sp>
      </p:grpSp>
      <p:grpSp>
        <p:nvGrpSpPr>
          <p:cNvPr id="17456" name="Group 48"/>
          <p:cNvGrpSpPr>
            <a:grpSpLocks/>
          </p:cNvGrpSpPr>
          <p:nvPr/>
        </p:nvGrpSpPr>
        <p:grpSpPr bwMode="auto">
          <a:xfrm>
            <a:off x="3251200" y="1517650"/>
            <a:ext cx="4494213" cy="4076700"/>
            <a:chOff x="2064" y="960"/>
            <a:chExt cx="2831" cy="2568"/>
          </a:xfrm>
        </p:grpSpPr>
        <p:sp>
          <p:nvSpPr>
            <p:cNvPr id="17435" name="Freeform 27"/>
            <p:cNvSpPr>
              <a:spLocks/>
            </p:cNvSpPr>
            <p:nvPr/>
          </p:nvSpPr>
          <p:spPr bwMode="auto">
            <a:xfrm flipH="1">
              <a:off x="2208" y="1296"/>
              <a:ext cx="2687" cy="2232"/>
            </a:xfrm>
            <a:custGeom>
              <a:avLst/>
              <a:gdLst>
                <a:gd name="T0" fmla="*/ 0 w 3304"/>
                <a:gd name="T1" fmla="*/ 3040 h 3040"/>
                <a:gd name="T2" fmla="*/ 1528 w 3304"/>
                <a:gd name="T3" fmla="*/ 2824 h 3040"/>
                <a:gd name="T4" fmla="*/ 2624 w 3304"/>
                <a:gd name="T5" fmla="*/ 2072 h 3040"/>
                <a:gd name="T6" fmla="*/ 3152 w 3304"/>
                <a:gd name="T7" fmla="*/ 1120 h 3040"/>
                <a:gd name="T8" fmla="*/ 3304 w 3304"/>
                <a:gd name="T9" fmla="*/ 0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4" h="3040">
                  <a:moveTo>
                    <a:pt x="0" y="3040"/>
                  </a:moveTo>
                  <a:cubicBezTo>
                    <a:pt x="253" y="3004"/>
                    <a:pt x="1091" y="2985"/>
                    <a:pt x="1528" y="2824"/>
                  </a:cubicBezTo>
                  <a:cubicBezTo>
                    <a:pt x="1965" y="2663"/>
                    <a:pt x="2353" y="2356"/>
                    <a:pt x="2624" y="2072"/>
                  </a:cubicBezTo>
                  <a:cubicBezTo>
                    <a:pt x="2895" y="1788"/>
                    <a:pt x="3039" y="1465"/>
                    <a:pt x="3152" y="1120"/>
                  </a:cubicBezTo>
                  <a:cubicBezTo>
                    <a:pt x="3265" y="775"/>
                    <a:pt x="3272" y="233"/>
                    <a:pt x="3304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2064" y="100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Adaboost =</a:t>
              </a:r>
            </a:p>
          </p:txBody>
        </p:sp>
        <p:graphicFrame>
          <p:nvGraphicFramePr>
            <p:cNvPr id="20494" name="Object 39"/>
            <p:cNvGraphicFramePr>
              <a:graphicFrameLocks noChangeAspect="1"/>
            </p:cNvGraphicFramePr>
            <p:nvPr/>
          </p:nvGraphicFramePr>
          <p:xfrm>
            <a:off x="3024" y="960"/>
            <a:ext cx="81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57200" imgH="203200" progId="Equation.3">
                    <p:embed/>
                  </p:oleObj>
                </mc:Choice>
                <mc:Fallback>
                  <p:oleObj name="Equation" r:id="rId3" imgW="457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60"/>
                          <a:ext cx="81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8" name="Group 50"/>
          <p:cNvGrpSpPr>
            <a:grpSpLocks/>
          </p:cNvGrpSpPr>
          <p:nvPr/>
        </p:nvGrpSpPr>
        <p:grpSpPr bwMode="auto">
          <a:xfrm>
            <a:off x="450850" y="4108450"/>
            <a:ext cx="6235700" cy="1498600"/>
            <a:chOff x="284" y="2588"/>
            <a:chExt cx="3928" cy="944"/>
          </a:xfrm>
        </p:grpSpPr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2672" y="3532"/>
              <a:ext cx="154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2664" y="2755"/>
              <a:ext cx="0" cy="7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1036" y="2752"/>
              <a:ext cx="16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84" y="2588"/>
              <a:ext cx="7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FF0000"/>
                  </a:solidFill>
                  <a:cs typeface="+mn-cs"/>
                </a:rPr>
                <a:t>0-1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800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1"/>
          <p:cNvSpPr>
            <a:spLocks noChangeArrowheads="1"/>
          </p:cNvSpPr>
          <p:nvPr/>
        </p:nvSpPr>
        <p:spPr bwMode="auto">
          <a:xfrm>
            <a:off x="30480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352800" y="2819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3528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59080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0480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352800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429000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25146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12420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74320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505200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281940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4876800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1143000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10668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1066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1371600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0574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198120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25146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22860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3276600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2819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3733800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2057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819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22860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38100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3200400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47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267200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Oval 49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14478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Oval 51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1676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4419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41910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Oval 57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Oval 58"/>
          <p:cNvSpPr>
            <a:spLocks noChangeArrowheads="1"/>
          </p:cNvSpPr>
          <p:nvPr/>
        </p:nvSpPr>
        <p:spPr bwMode="auto">
          <a:xfrm>
            <a:off x="3886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7" name="Rectangle 7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Boosting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0022" y="5900888"/>
            <a:ext cx="37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with equal weighted data set</a:t>
            </a:r>
          </a:p>
        </p:txBody>
      </p:sp>
    </p:spTree>
    <p:extLst>
      <p:ext uri="{BB962C8B-B14F-4D97-AF65-F5344CB8AC3E}">
        <p14:creationId xmlns:p14="http://schemas.microsoft.com/office/powerpoint/2010/main" val="388593824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30480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3352800" y="2819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8194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3528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59080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0480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352800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5146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312420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274320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3505200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81940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4876800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1143000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10668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1066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1371600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20574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198120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5146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22860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3276600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2819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3733800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2057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2819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22860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38100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3200400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Oval 49"/>
          <p:cNvSpPr>
            <a:spLocks noChangeArrowheads="1"/>
          </p:cNvSpPr>
          <p:nvPr/>
        </p:nvSpPr>
        <p:spPr bwMode="auto">
          <a:xfrm>
            <a:off x="4267200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14478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1676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4419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>
            <a:off x="41910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>
            <a:off x="3886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>
            <a:off x="3048000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3" name="AutoShape 63"/>
          <p:cNvSpPr>
            <a:spLocks noChangeArrowheads="1"/>
          </p:cNvSpPr>
          <p:nvPr/>
        </p:nvSpPr>
        <p:spPr bwMode="auto">
          <a:xfrm>
            <a:off x="1981200" y="6096000"/>
            <a:ext cx="3568700" cy="366713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h =&gt; p(error) = 0.5  it is at chance</a:t>
            </a:r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H="1" flipV="1">
            <a:off x="2613025" y="5749925"/>
            <a:ext cx="423863" cy="12700"/>
          </a:xfrm>
          <a:prstGeom prst="line">
            <a:avLst/>
          </a:prstGeom>
          <a:noFill/>
          <a:ln w="76320">
            <a:solidFill>
              <a:srgbClr val="FE06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76"/>
          <p:cNvSpPr>
            <a:spLocks noChangeShapeType="1"/>
          </p:cNvSpPr>
          <p:nvPr/>
        </p:nvSpPr>
        <p:spPr bwMode="auto">
          <a:xfrm>
            <a:off x="3055938" y="5759450"/>
            <a:ext cx="450850" cy="1588"/>
          </a:xfrm>
          <a:prstGeom prst="line">
            <a:avLst/>
          </a:prstGeom>
          <a:noFill/>
          <a:ln w="7632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410200" y="2102555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learner =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best line learned on this data set?</a:t>
            </a:r>
          </a:p>
        </p:txBody>
      </p:sp>
    </p:spTree>
    <p:extLst>
      <p:ext uri="{BB962C8B-B14F-4D97-AF65-F5344CB8AC3E}">
        <p14:creationId xmlns:p14="http://schemas.microsoft.com/office/powerpoint/2010/main" val="326009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3057525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362325" y="2843213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590925" y="3071813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828925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362325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743325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2600325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057525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3362325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438525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2905125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2524125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600325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3133725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2752725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3514725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2295525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2828925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4429125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4352925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4124325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4352925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4886325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4657725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1152525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076325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1076325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1609725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1381125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066925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990725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1990725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2524125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2295525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3286125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3133725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Oval 38"/>
          <p:cNvSpPr>
            <a:spLocks noChangeArrowheads="1"/>
          </p:cNvSpPr>
          <p:nvPr/>
        </p:nvSpPr>
        <p:spPr bwMode="auto">
          <a:xfrm>
            <a:off x="2828925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3743325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514725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Oval 41"/>
          <p:cNvSpPr>
            <a:spLocks noChangeArrowheads="1"/>
          </p:cNvSpPr>
          <p:nvPr/>
        </p:nvSpPr>
        <p:spPr bwMode="auto">
          <a:xfrm>
            <a:off x="2066925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2828925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Oval 43"/>
          <p:cNvSpPr>
            <a:spLocks noChangeArrowheads="1"/>
          </p:cNvSpPr>
          <p:nvPr/>
        </p:nvSpPr>
        <p:spPr bwMode="auto">
          <a:xfrm>
            <a:off x="1990725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2524125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Oval 45"/>
          <p:cNvSpPr>
            <a:spLocks noChangeArrowheads="1"/>
          </p:cNvSpPr>
          <p:nvPr/>
        </p:nvSpPr>
        <p:spPr bwMode="auto">
          <a:xfrm>
            <a:off x="2295525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3819525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3209925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3743325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Oval 49"/>
          <p:cNvSpPr>
            <a:spLocks noChangeArrowheads="1"/>
          </p:cNvSpPr>
          <p:nvPr/>
        </p:nvSpPr>
        <p:spPr bwMode="auto">
          <a:xfrm>
            <a:off x="4276725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Oval 50"/>
          <p:cNvSpPr>
            <a:spLocks noChangeArrowheads="1"/>
          </p:cNvSpPr>
          <p:nvPr/>
        </p:nvSpPr>
        <p:spPr bwMode="auto">
          <a:xfrm>
            <a:off x="4048125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Oval 51"/>
          <p:cNvSpPr>
            <a:spLocks noChangeArrowheads="1"/>
          </p:cNvSpPr>
          <p:nvPr/>
        </p:nvSpPr>
        <p:spPr bwMode="auto">
          <a:xfrm>
            <a:off x="1457325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1381125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1914525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Oval 54"/>
          <p:cNvSpPr>
            <a:spLocks noChangeArrowheads="1"/>
          </p:cNvSpPr>
          <p:nvPr/>
        </p:nvSpPr>
        <p:spPr bwMode="auto">
          <a:xfrm>
            <a:off x="1685925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Oval 55"/>
          <p:cNvSpPr>
            <a:spLocks noChangeArrowheads="1"/>
          </p:cNvSpPr>
          <p:nvPr/>
        </p:nvSpPr>
        <p:spPr bwMode="auto">
          <a:xfrm>
            <a:off x="3438525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4429125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Oval 57"/>
          <p:cNvSpPr>
            <a:spLocks noChangeArrowheads="1"/>
          </p:cNvSpPr>
          <p:nvPr/>
        </p:nvSpPr>
        <p:spPr bwMode="auto">
          <a:xfrm>
            <a:off x="4200525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Oval 58"/>
          <p:cNvSpPr>
            <a:spLocks noChangeArrowheads="1"/>
          </p:cNvSpPr>
          <p:nvPr/>
        </p:nvSpPr>
        <p:spPr bwMode="auto">
          <a:xfrm>
            <a:off x="3667125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Oval 59"/>
          <p:cNvSpPr>
            <a:spLocks noChangeArrowheads="1"/>
          </p:cNvSpPr>
          <p:nvPr/>
        </p:nvSpPr>
        <p:spPr bwMode="auto">
          <a:xfrm>
            <a:off x="3895725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Oval 60"/>
          <p:cNvSpPr>
            <a:spLocks noChangeArrowheads="1"/>
          </p:cNvSpPr>
          <p:nvPr/>
        </p:nvSpPr>
        <p:spPr bwMode="auto">
          <a:xfrm>
            <a:off x="3971925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5" name="Line 61"/>
          <p:cNvSpPr>
            <a:spLocks noChangeShapeType="1"/>
          </p:cNvSpPr>
          <p:nvPr/>
        </p:nvSpPr>
        <p:spPr bwMode="auto">
          <a:xfrm>
            <a:off x="3057525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AutoShape 62"/>
          <p:cNvSpPr>
            <a:spLocks noChangeArrowheads="1"/>
          </p:cNvSpPr>
          <p:nvPr/>
        </p:nvSpPr>
        <p:spPr bwMode="auto">
          <a:xfrm>
            <a:off x="1778000" y="5994400"/>
            <a:ext cx="3244850" cy="366713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This one seems to be the best</a:t>
            </a:r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>
            <a:off x="2752725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2524125" y="1447800"/>
            <a:ext cx="1588" cy="45720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>
            <a:off x="1990725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 flipH="1" flipV="1">
            <a:off x="2081213" y="5937250"/>
            <a:ext cx="423862" cy="12700"/>
          </a:xfrm>
          <a:prstGeom prst="line">
            <a:avLst/>
          </a:prstGeom>
          <a:noFill/>
          <a:ln w="76320">
            <a:solidFill>
              <a:srgbClr val="FE06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>
            <a:off x="2524125" y="5946775"/>
            <a:ext cx="450850" cy="1588"/>
          </a:xfrm>
          <a:prstGeom prst="line">
            <a:avLst/>
          </a:prstGeom>
          <a:noFill/>
          <a:ln w="7632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AutoShape 79"/>
          <p:cNvSpPr>
            <a:spLocks noChangeArrowheads="1"/>
          </p:cNvSpPr>
          <p:nvPr/>
        </p:nvSpPr>
        <p:spPr bwMode="auto">
          <a:xfrm>
            <a:off x="76200" y="6380163"/>
            <a:ext cx="6813550" cy="366712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This is a </a:t>
            </a:r>
            <a:r>
              <a:rPr lang="ja-JP" altLang="en-GB" sz="2400">
                <a:solidFill>
                  <a:schemeClr val="tx1"/>
                </a:solidFill>
                <a:latin typeface="Arial"/>
              </a:rPr>
              <a:t>‘</a:t>
            </a:r>
            <a:r>
              <a:rPr lang="en-GB" sz="2400" b="1">
                <a:solidFill>
                  <a:schemeClr val="tx1"/>
                </a:solidFill>
              </a:rPr>
              <a:t>weak classifier</a:t>
            </a:r>
            <a:r>
              <a:rPr lang="ja-JP" altLang="en-GB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400">
                <a:solidFill>
                  <a:schemeClr val="tx1"/>
                </a:solidFill>
              </a:rPr>
              <a:t>: It performs slightly better than chance.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reweight examples?</a:t>
            </a:r>
          </a:p>
        </p:txBody>
      </p:sp>
    </p:spTree>
    <p:extLst>
      <p:ext uri="{BB962C8B-B14F-4D97-AF65-F5344CB8AC3E}">
        <p14:creationId xmlns:p14="http://schemas.microsoft.com/office/powerpoint/2010/main" val="203132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600450" y="3098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752850" y="34290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152650" y="3200400"/>
            <a:ext cx="304800" cy="3048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4438650" y="3565525"/>
            <a:ext cx="385763" cy="4016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362450" y="2989263"/>
            <a:ext cx="366713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133850" y="3886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4362450" y="41656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4775200" y="3417888"/>
            <a:ext cx="387350" cy="3810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4667250" y="4021138"/>
            <a:ext cx="350838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1162050" y="3217863"/>
            <a:ext cx="134938" cy="1349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1085850" y="2671763"/>
            <a:ext cx="147638" cy="1476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1085850" y="39163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161925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1390650" y="3673475"/>
            <a:ext cx="136525" cy="1365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20764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200025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200025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2533650" y="44672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23050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3295650" y="4811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3143250" y="4430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2838450" y="4964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3752850" y="4800600"/>
            <a:ext cx="334963" cy="34448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3524250" y="52689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207645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Oval 42"/>
          <p:cNvSpPr>
            <a:spLocks noChangeArrowheads="1"/>
          </p:cNvSpPr>
          <p:nvPr/>
        </p:nvSpPr>
        <p:spPr bwMode="auto">
          <a:xfrm>
            <a:off x="2838450" y="2144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Oval 43"/>
          <p:cNvSpPr>
            <a:spLocks noChangeArrowheads="1"/>
          </p:cNvSpPr>
          <p:nvPr/>
        </p:nvSpPr>
        <p:spPr bwMode="auto">
          <a:xfrm>
            <a:off x="200025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2533650" y="21050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Oval 45"/>
          <p:cNvSpPr>
            <a:spLocks noChangeArrowheads="1"/>
          </p:cNvSpPr>
          <p:nvPr/>
        </p:nvSpPr>
        <p:spPr bwMode="auto">
          <a:xfrm>
            <a:off x="230505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3829050" y="2133600"/>
            <a:ext cx="384175" cy="3651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Oval 47"/>
          <p:cNvSpPr>
            <a:spLocks noChangeArrowheads="1"/>
          </p:cNvSpPr>
          <p:nvPr/>
        </p:nvSpPr>
        <p:spPr bwMode="auto">
          <a:xfrm>
            <a:off x="3219450" y="2297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3752850" y="27543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Oval 49"/>
          <p:cNvSpPr>
            <a:spLocks noChangeArrowheads="1"/>
          </p:cNvSpPr>
          <p:nvPr/>
        </p:nvSpPr>
        <p:spPr bwMode="auto">
          <a:xfrm>
            <a:off x="4286250" y="20574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Oval 50"/>
          <p:cNvSpPr>
            <a:spLocks noChangeArrowheads="1"/>
          </p:cNvSpPr>
          <p:nvPr/>
        </p:nvSpPr>
        <p:spPr bwMode="auto">
          <a:xfrm>
            <a:off x="4057650" y="2590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Oval 51"/>
          <p:cNvSpPr>
            <a:spLocks noChangeArrowheads="1"/>
          </p:cNvSpPr>
          <p:nvPr/>
        </p:nvSpPr>
        <p:spPr bwMode="auto">
          <a:xfrm>
            <a:off x="14668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1390650" y="40687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Oval 53"/>
          <p:cNvSpPr>
            <a:spLocks noChangeArrowheads="1"/>
          </p:cNvSpPr>
          <p:nvPr/>
        </p:nvSpPr>
        <p:spPr bwMode="auto">
          <a:xfrm>
            <a:off x="192405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Oval 54"/>
          <p:cNvSpPr>
            <a:spLocks noChangeArrowheads="1"/>
          </p:cNvSpPr>
          <p:nvPr/>
        </p:nvSpPr>
        <p:spPr bwMode="auto">
          <a:xfrm>
            <a:off x="16954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Oval 55"/>
          <p:cNvSpPr>
            <a:spLocks noChangeArrowheads="1"/>
          </p:cNvSpPr>
          <p:nvPr/>
        </p:nvSpPr>
        <p:spPr bwMode="auto">
          <a:xfrm>
            <a:off x="3448050" y="1916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4438650" y="2727325"/>
            <a:ext cx="373063" cy="3508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7"/>
          <p:cNvSpPr>
            <a:spLocks noChangeArrowheads="1"/>
          </p:cNvSpPr>
          <p:nvPr/>
        </p:nvSpPr>
        <p:spPr bwMode="auto">
          <a:xfrm>
            <a:off x="4210050" y="3124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Oval 58"/>
          <p:cNvSpPr>
            <a:spLocks noChangeArrowheads="1"/>
          </p:cNvSpPr>
          <p:nvPr/>
        </p:nvSpPr>
        <p:spPr bwMode="auto">
          <a:xfrm>
            <a:off x="3676650" y="4202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Oval 59"/>
          <p:cNvSpPr>
            <a:spLocks noChangeArrowheads="1"/>
          </p:cNvSpPr>
          <p:nvPr/>
        </p:nvSpPr>
        <p:spPr bwMode="auto">
          <a:xfrm>
            <a:off x="3905250" y="4495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3981450" y="4114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81450" y="5997714"/>
            <a:ext cx="355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reds on this side get more weight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blues on this side get less weight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5997714"/>
            <a:ext cx="362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reds on this side get less weight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blues on this side get more weight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best line learned on this data set?</a:t>
            </a:r>
          </a:p>
        </p:txBody>
      </p:sp>
    </p:spTree>
    <p:extLst>
      <p:ext uri="{BB962C8B-B14F-4D97-AF65-F5344CB8AC3E}">
        <p14:creationId xmlns:p14="http://schemas.microsoft.com/office/powerpoint/2010/main" val="2469560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363913" y="1438275"/>
            <a:ext cx="523875" cy="45720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3600450" y="3098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3752850" y="34290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>
            <a:off x="2152650" y="3200400"/>
            <a:ext cx="304800" cy="3048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>
            <a:off x="4438650" y="3565525"/>
            <a:ext cx="385763" cy="4016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36"/>
          <p:cNvSpPr>
            <a:spLocks noChangeArrowheads="1"/>
          </p:cNvSpPr>
          <p:nvPr/>
        </p:nvSpPr>
        <p:spPr bwMode="auto">
          <a:xfrm>
            <a:off x="4362450" y="2989263"/>
            <a:ext cx="366713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4133850" y="3886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4362450" y="41656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4775200" y="3417888"/>
            <a:ext cx="387350" cy="3810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0"/>
          <p:cNvSpPr>
            <a:spLocks noChangeArrowheads="1"/>
          </p:cNvSpPr>
          <p:nvPr/>
        </p:nvSpPr>
        <p:spPr bwMode="auto">
          <a:xfrm>
            <a:off x="4667250" y="4021138"/>
            <a:ext cx="350838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/>
          <p:cNvSpPr>
            <a:spLocks noChangeArrowheads="1"/>
          </p:cNvSpPr>
          <p:nvPr/>
        </p:nvSpPr>
        <p:spPr bwMode="auto">
          <a:xfrm>
            <a:off x="1162050" y="3217863"/>
            <a:ext cx="134938" cy="1349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Oval 42"/>
          <p:cNvSpPr>
            <a:spLocks noChangeArrowheads="1"/>
          </p:cNvSpPr>
          <p:nvPr/>
        </p:nvSpPr>
        <p:spPr bwMode="auto">
          <a:xfrm>
            <a:off x="1085850" y="2671763"/>
            <a:ext cx="147638" cy="1476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Oval 43"/>
          <p:cNvSpPr>
            <a:spLocks noChangeArrowheads="1"/>
          </p:cNvSpPr>
          <p:nvPr/>
        </p:nvSpPr>
        <p:spPr bwMode="auto">
          <a:xfrm>
            <a:off x="1085850" y="39163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161925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Oval 45"/>
          <p:cNvSpPr>
            <a:spLocks noChangeArrowheads="1"/>
          </p:cNvSpPr>
          <p:nvPr/>
        </p:nvSpPr>
        <p:spPr bwMode="auto">
          <a:xfrm>
            <a:off x="1390650" y="3673475"/>
            <a:ext cx="136525" cy="1365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Oval 46"/>
          <p:cNvSpPr>
            <a:spLocks noChangeArrowheads="1"/>
          </p:cNvSpPr>
          <p:nvPr/>
        </p:nvSpPr>
        <p:spPr bwMode="auto">
          <a:xfrm>
            <a:off x="20764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200025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200025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Oval 49"/>
          <p:cNvSpPr>
            <a:spLocks noChangeArrowheads="1"/>
          </p:cNvSpPr>
          <p:nvPr/>
        </p:nvSpPr>
        <p:spPr bwMode="auto">
          <a:xfrm>
            <a:off x="2533650" y="44672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Oval 50"/>
          <p:cNvSpPr>
            <a:spLocks noChangeArrowheads="1"/>
          </p:cNvSpPr>
          <p:nvPr/>
        </p:nvSpPr>
        <p:spPr bwMode="auto">
          <a:xfrm>
            <a:off x="23050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Oval 51"/>
          <p:cNvSpPr>
            <a:spLocks noChangeArrowheads="1"/>
          </p:cNvSpPr>
          <p:nvPr/>
        </p:nvSpPr>
        <p:spPr bwMode="auto">
          <a:xfrm>
            <a:off x="3295650" y="4811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Oval 52"/>
          <p:cNvSpPr>
            <a:spLocks noChangeArrowheads="1"/>
          </p:cNvSpPr>
          <p:nvPr/>
        </p:nvSpPr>
        <p:spPr bwMode="auto">
          <a:xfrm>
            <a:off x="3143250" y="4430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Oval 53"/>
          <p:cNvSpPr>
            <a:spLocks noChangeArrowheads="1"/>
          </p:cNvSpPr>
          <p:nvPr/>
        </p:nvSpPr>
        <p:spPr bwMode="auto">
          <a:xfrm>
            <a:off x="2838450" y="4964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Oval 54"/>
          <p:cNvSpPr>
            <a:spLocks noChangeArrowheads="1"/>
          </p:cNvSpPr>
          <p:nvPr/>
        </p:nvSpPr>
        <p:spPr bwMode="auto">
          <a:xfrm>
            <a:off x="3752850" y="4800600"/>
            <a:ext cx="334963" cy="34448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Oval 55"/>
          <p:cNvSpPr>
            <a:spLocks noChangeArrowheads="1"/>
          </p:cNvSpPr>
          <p:nvPr/>
        </p:nvSpPr>
        <p:spPr bwMode="auto">
          <a:xfrm>
            <a:off x="3524250" y="52689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6"/>
          <p:cNvSpPr>
            <a:spLocks noChangeArrowheads="1"/>
          </p:cNvSpPr>
          <p:nvPr/>
        </p:nvSpPr>
        <p:spPr bwMode="auto">
          <a:xfrm>
            <a:off x="207645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Oval 57"/>
          <p:cNvSpPr>
            <a:spLocks noChangeArrowheads="1"/>
          </p:cNvSpPr>
          <p:nvPr/>
        </p:nvSpPr>
        <p:spPr bwMode="auto">
          <a:xfrm>
            <a:off x="2838450" y="2144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Oval 58"/>
          <p:cNvSpPr>
            <a:spLocks noChangeArrowheads="1"/>
          </p:cNvSpPr>
          <p:nvPr/>
        </p:nvSpPr>
        <p:spPr bwMode="auto">
          <a:xfrm>
            <a:off x="200025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Oval 59"/>
          <p:cNvSpPr>
            <a:spLocks noChangeArrowheads="1"/>
          </p:cNvSpPr>
          <p:nvPr/>
        </p:nvSpPr>
        <p:spPr bwMode="auto">
          <a:xfrm>
            <a:off x="2533650" y="21050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Oval 60"/>
          <p:cNvSpPr>
            <a:spLocks noChangeArrowheads="1"/>
          </p:cNvSpPr>
          <p:nvPr/>
        </p:nvSpPr>
        <p:spPr bwMode="auto">
          <a:xfrm>
            <a:off x="230505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Oval 61"/>
          <p:cNvSpPr>
            <a:spLocks noChangeArrowheads="1"/>
          </p:cNvSpPr>
          <p:nvPr/>
        </p:nvSpPr>
        <p:spPr bwMode="auto">
          <a:xfrm>
            <a:off x="3829050" y="2133600"/>
            <a:ext cx="384175" cy="3651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3219450" y="2297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Oval 63"/>
          <p:cNvSpPr>
            <a:spLocks noChangeArrowheads="1"/>
          </p:cNvSpPr>
          <p:nvPr/>
        </p:nvSpPr>
        <p:spPr bwMode="auto">
          <a:xfrm>
            <a:off x="3752850" y="27543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Oval 64"/>
          <p:cNvSpPr>
            <a:spLocks noChangeArrowheads="1"/>
          </p:cNvSpPr>
          <p:nvPr/>
        </p:nvSpPr>
        <p:spPr bwMode="auto">
          <a:xfrm>
            <a:off x="4286250" y="20574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Oval 65"/>
          <p:cNvSpPr>
            <a:spLocks noChangeArrowheads="1"/>
          </p:cNvSpPr>
          <p:nvPr/>
        </p:nvSpPr>
        <p:spPr bwMode="auto">
          <a:xfrm>
            <a:off x="4057650" y="2590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14668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1390650" y="40687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Oval 68"/>
          <p:cNvSpPr>
            <a:spLocks noChangeArrowheads="1"/>
          </p:cNvSpPr>
          <p:nvPr/>
        </p:nvSpPr>
        <p:spPr bwMode="auto">
          <a:xfrm>
            <a:off x="192405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1" name="Oval 69"/>
          <p:cNvSpPr>
            <a:spLocks noChangeArrowheads="1"/>
          </p:cNvSpPr>
          <p:nvPr/>
        </p:nvSpPr>
        <p:spPr bwMode="auto">
          <a:xfrm>
            <a:off x="16954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Oval 70"/>
          <p:cNvSpPr>
            <a:spLocks noChangeArrowheads="1"/>
          </p:cNvSpPr>
          <p:nvPr/>
        </p:nvSpPr>
        <p:spPr bwMode="auto">
          <a:xfrm>
            <a:off x="3448050" y="1916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Oval 71"/>
          <p:cNvSpPr>
            <a:spLocks noChangeArrowheads="1"/>
          </p:cNvSpPr>
          <p:nvPr/>
        </p:nvSpPr>
        <p:spPr bwMode="auto">
          <a:xfrm>
            <a:off x="4438650" y="2727325"/>
            <a:ext cx="373063" cy="3508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4210050" y="3124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3"/>
          <p:cNvSpPr>
            <a:spLocks noChangeArrowheads="1"/>
          </p:cNvSpPr>
          <p:nvPr/>
        </p:nvSpPr>
        <p:spPr bwMode="auto">
          <a:xfrm>
            <a:off x="3676650" y="4202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Oval 74"/>
          <p:cNvSpPr>
            <a:spLocks noChangeArrowheads="1"/>
          </p:cNvSpPr>
          <p:nvPr/>
        </p:nvSpPr>
        <p:spPr bwMode="auto">
          <a:xfrm>
            <a:off x="3905250" y="4495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Oval 75"/>
          <p:cNvSpPr>
            <a:spLocks noChangeArrowheads="1"/>
          </p:cNvSpPr>
          <p:nvPr/>
        </p:nvSpPr>
        <p:spPr bwMode="auto">
          <a:xfrm>
            <a:off x="3981450" y="4114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reweight examples?</a:t>
            </a:r>
          </a:p>
        </p:txBody>
      </p:sp>
    </p:spTree>
    <p:extLst>
      <p:ext uri="{BB962C8B-B14F-4D97-AF65-F5344CB8AC3E}">
        <p14:creationId xmlns:p14="http://schemas.microsoft.com/office/powerpoint/2010/main" val="1344966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612648" y="340980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606385" y="4495800"/>
            <a:ext cx="1022235" cy="551708"/>
            <a:chOff x="7391399" y="3505200"/>
            <a:chExt cx="1398809" cy="1371600"/>
          </a:xfrm>
          <a:effectLst/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pSp>
        <p:nvGrpSpPr>
          <p:cNvPr id="16" name="Group 37"/>
          <p:cNvGrpSpPr/>
          <p:nvPr/>
        </p:nvGrpSpPr>
        <p:grpSpPr>
          <a:xfrm>
            <a:off x="651449" y="5638800"/>
            <a:ext cx="1022235" cy="551708"/>
            <a:chOff x="7391399" y="3505200"/>
            <a:chExt cx="1398809" cy="1371600"/>
          </a:xfrm>
          <a:effectLst/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3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1" y="3647613"/>
            <a:ext cx="6632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Assuming the decisions made between classifiers are independent, what will be the probability that we make a mistake (i.e. error rate) with three classifiers for a binary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9114911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363913" y="1438275"/>
            <a:ext cx="523875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3600450" y="3148012"/>
            <a:ext cx="269875" cy="284163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752850" y="3478212"/>
            <a:ext cx="325438" cy="331788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2170113" y="3243263"/>
            <a:ext cx="244475" cy="2444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>
            <a:off x="4438650" y="3768725"/>
            <a:ext cx="190500" cy="1984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4362450" y="3168650"/>
            <a:ext cx="180975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Oval 37"/>
          <p:cNvSpPr>
            <a:spLocks noChangeArrowheads="1"/>
          </p:cNvSpPr>
          <p:nvPr/>
        </p:nvSpPr>
        <p:spPr bwMode="auto">
          <a:xfrm>
            <a:off x="4133850" y="4081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4362450" y="43608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4775200" y="3611563"/>
            <a:ext cx="190500" cy="187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4667250" y="4200525"/>
            <a:ext cx="1714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123950" y="3179763"/>
            <a:ext cx="173038" cy="1730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Oval 42"/>
          <p:cNvSpPr>
            <a:spLocks noChangeArrowheads="1"/>
          </p:cNvSpPr>
          <p:nvPr/>
        </p:nvSpPr>
        <p:spPr bwMode="auto">
          <a:xfrm>
            <a:off x="1044575" y="2630488"/>
            <a:ext cx="188913" cy="18891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Oval 43"/>
          <p:cNvSpPr>
            <a:spLocks noChangeArrowheads="1"/>
          </p:cNvSpPr>
          <p:nvPr/>
        </p:nvSpPr>
        <p:spPr bwMode="auto">
          <a:xfrm>
            <a:off x="1050925" y="38814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Oval 44"/>
          <p:cNvSpPr>
            <a:spLocks noChangeArrowheads="1"/>
          </p:cNvSpPr>
          <p:nvPr/>
        </p:nvSpPr>
        <p:spPr bwMode="auto">
          <a:xfrm>
            <a:off x="1576388" y="3081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Oval 45"/>
          <p:cNvSpPr>
            <a:spLocks noChangeArrowheads="1"/>
          </p:cNvSpPr>
          <p:nvPr/>
        </p:nvSpPr>
        <p:spPr bwMode="auto">
          <a:xfrm>
            <a:off x="1352550" y="3635375"/>
            <a:ext cx="174625" cy="1746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Oval 46"/>
          <p:cNvSpPr>
            <a:spLocks noChangeArrowheads="1"/>
          </p:cNvSpPr>
          <p:nvPr/>
        </p:nvSpPr>
        <p:spPr bwMode="auto">
          <a:xfrm>
            <a:off x="20335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Oval 47"/>
          <p:cNvSpPr>
            <a:spLocks noChangeArrowheads="1"/>
          </p:cNvSpPr>
          <p:nvPr/>
        </p:nvSpPr>
        <p:spPr bwMode="auto">
          <a:xfrm>
            <a:off x="1957388" y="3995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Oval 48"/>
          <p:cNvSpPr>
            <a:spLocks noChangeArrowheads="1"/>
          </p:cNvSpPr>
          <p:nvPr/>
        </p:nvSpPr>
        <p:spPr bwMode="auto">
          <a:xfrm>
            <a:off x="1957388" y="5214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2425700" y="44672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22621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3176588" y="4811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3024188" y="4430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Oval 53"/>
          <p:cNvSpPr>
            <a:spLocks noChangeArrowheads="1"/>
          </p:cNvSpPr>
          <p:nvPr/>
        </p:nvSpPr>
        <p:spPr bwMode="auto">
          <a:xfrm>
            <a:off x="2719388" y="4964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Oval 54"/>
          <p:cNvSpPr>
            <a:spLocks noChangeArrowheads="1"/>
          </p:cNvSpPr>
          <p:nvPr/>
        </p:nvSpPr>
        <p:spPr bwMode="auto">
          <a:xfrm>
            <a:off x="3752850" y="4975225"/>
            <a:ext cx="165100" cy="1698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Oval 55"/>
          <p:cNvSpPr>
            <a:spLocks noChangeArrowheads="1"/>
          </p:cNvSpPr>
          <p:nvPr/>
        </p:nvSpPr>
        <p:spPr bwMode="auto">
          <a:xfrm>
            <a:off x="3405188" y="52689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Oval 56"/>
          <p:cNvSpPr>
            <a:spLocks noChangeArrowheads="1"/>
          </p:cNvSpPr>
          <p:nvPr/>
        </p:nvSpPr>
        <p:spPr bwMode="auto">
          <a:xfrm>
            <a:off x="2033588" y="2166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Oval 57"/>
          <p:cNvSpPr>
            <a:spLocks noChangeArrowheads="1"/>
          </p:cNvSpPr>
          <p:nvPr/>
        </p:nvSpPr>
        <p:spPr bwMode="auto">
          <a:xfrm>
            <a:off x="2719388" y="2144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1957388" y="2852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Oval 59"/>
          <p:cNvSpPr>
            <a:spLocks noChangeArrowheads="1"/>
          </p:cNvSpPr>
          <p:nvPr/>
        </p:nvSpPr>
        <p:spPr bwMode="auto">
          <a:xfrm>
            <a:off x="2425700" y="21050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Oval 60"/>
          <p:cNvSpPr>
            <a:spLocks noChangeArrowheads="1"/>
          </p:cNvSpPr>
          <p:nvPr/>
        </p:nvSpPr>
        <p:spPr bwMode="auto">
          <a:xfrm>
            <a:off x="2262188" y="2624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Oval 61"/>
          <p:cNvSpPr>
            <a:spLocks noChangeArrowheads="1"/>
          </p:cNvSpPr>
          <p:nvPr/>
        </p:nvSpPr>
        <p:spPr bwMode="auto">
          <a:xfrm>
            <a:off x="3829050" y="2317750"/>
            <a:ext cx="190500" cy="1809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Oval 62"/>
          <p:cNvSpPr>
            <a:spLocks noChangeArrowheads="1"/>
          </p:cNvSpPr>
          <p:nvPr/>
        </p:nvSpPr>
        <p:spPr bwMode="auto">
          <a:xfrm>
            <a:off x="3100388" y="2297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Oval 63"/>
          <p:cNvSpPr>
            <a:spLocks noChangeArrowheads="1"/>
          </p:cNvSpPr>
          <p:nvPr/>
        </p:nvSpPr>
        <p:spPr bwMode="auto">
          <a:xfrm>
            <a:off x="3752850" y="29416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Oval 64"/>
          <p:cNvSpPr>
            <a:spLocks noChangeArrowheads="1"/>
          </p:cNvSpPr>
          <p:nvPr/>
        </p:nvSpPr>
        <p:spPr bwMode="auto">
          <a:xfrm>
            <a:off x="4286250" y="22526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Oval 65"/>
          <p:cNvSpPr>
            <a:spLocks noChangeArrowheads="1"/>
          </p:cNvSpPr>
          <p:nvPr/>
        </p:nvSpPr>
        <p:spPr bwMode="auto">
          <a:xfrm>
            <a:off x="4057650" y="2786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14239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3" name="Oval 67"/>
          <p:cNvSpPr>
            <a:spLocks noChangeArrowheads="1"/>
          </p:cNvSpPr>
          <p:nvPr/>
        </p:nvSpPr>
        <p:spPr bwMode="auto">
          <a:xfrm>
            <a:off x="1355725" y="40338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Oval 68"/>
          <p:cNvSpPr>
            <a:spLocks noChangeArrowheads="1"/>
          </p:cNvSpPr>
          <p:nvPr/>
        </p:nvSpPr>
        <p:spPr bwMode="auto">
          <a:xfrm>
            <a:off x="1881188" y="3462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Oval 69"/>
          <p:cNvSpPr>
            <a:spLocks noChangeArrowheads="1"/>
          </p:cNvSpPr>
          <p:nvPr/>
        </p:nvSpPr>
        <p:spPr bwMode="auto">
          <a:xfrm>
            <a:off x="16525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6" name="Oval 70"/>
          <p:cNvSpPr>
            <a:spLocks noChangeArrowheads="1"/>
          </p:cNvSpPr>
          <p:nvPr/>
        </p:nvSpPr>
        <p:spPr bwMode="auto">
          <a:xfrm>
            <a:off x="3448050" y="2103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Oval 71"/>
          <p:cNvSpPr>
            <a:spLocks noChangeArrowheads="1"/>
          </p:cNvSpPr>
          <p:nvPr/>
        </p:nvSpPr>
        <p:spPr bwMode="auto">
          <a:xfrm>
            <a:off x="4438650" y="2905125"/>
            <a:ext cx="1841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4210050" y="3319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3676650" y="4389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Oval 74"/>
          <p:cNvSpPr>
            <a:spLocks noChangeArrowheads="1"/>
          </p:cNvSpPr>
          <p:nvPr/>
        </p:nvSpPr>
        <p:spPr bwMode="auto">
          <a:xfrm>
            <a:off x="3905250" y="4691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Oval 75"/>
          <p:cNvSpPr>
            <a:spLocks noChangeArrowheads="1"/>
          </p:cNvSpPr>
          <p:nvPr/>
        </p:nvSpPr>
        <p:spPr bwMode="auto">
          <a:xfrm>
            <a:off x="3981450" y="4310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029200" y="47244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best line learned on this data set?</a:t>
            </a:r>
          </a:p>
        </p:txBody>
      </p:sp>
    </p:spTree>
    <p:extLst>
      <p:ext uri="{BB962C8B-B14F-4D97-AF65-F5344CB8AC3E}">
        <p14:creationId xmlns:p14="http://schemas.microsoft.com/office/powerpoint/2010/main" val="569640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3363913" y="1438275"/>
            <a:ext cx="523875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Oval 32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Oval 33"/>
          <p:cNvSpPr>
            <a:spLocks noChangeArrowheads="1"/>
          </p:cNvSpPr>
          <p:nvPr/>
        </p:nvSpPr>
        <p:spPr bwMode="auto">
          <a:xfrm>
            <a:off x="2170113" y="3243263"/>
            <a:ext cx="244475" cy="2444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4438650" y="3768725"/>
            <a:ext cx="190500" cy="1984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4362450" y="3168650"/>
            <a:ext cx="180975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4133850" y="4081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4362450" y="43608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4775200" y="3611563"/>
            <a:ext cx="190500" cy="187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4667250" y="4200525"/>
            <a:ext cx="1714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Oval 41"/>
          <p:cNvSpPr>
            <a:spLocks noChangeArrowheads="1"/>
          </p:cNvSpPr>
          <p:nvPr/>
        </p:nvSpPr>
        <p:spPr bwMode="auto">
          <a:xfrm>
            <a:off x="1123950" y="3179763"/>
            <a:ext cx="173038" cy="1730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044575" y="2630488"/>
            <a:ext cx="188913" cy="18891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1050925" y="38814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1576388" y="3081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Oval 45"/>
          <p:cNvSpPr>
            <a:spLocks noChangeArrowheads="1"/>
          </p:cNvSpPr>
          <p:nvPr/>
        </p:nvSpPr>
        <p:spPr bwMode="auto">
          <a:xfrm>
            <a:off x="1352550" y="3635375"/>
            <a:ext cx="174625" cy="1746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20335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Oval 47"/>
          <p:cNvSpPr>
            <a:spLocks noChangeArrowheads="1"/>
          </p:cNvSpPr>
          <p:nvPr/>
        </p:nvSpPr>
        <p:spPr bwMode="auto">
          <a:xfrm>
            <a:off x="1957388" y="3995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Oval 48"/>
          <p:cNvSpPr>
            <a:spLocks noChangeArrowheads="1"/>
          </p:cNvSpPr>
          <p:nvPr/>
        </p:nvSpPr>
        <p:spPr bwMode="auto">
          <a:xfrm>
            <a:off x="1957388" y="5214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Oval 49"/>
          <p:cNvSpPr>
            <a:spLocks noChangeArrowheads="1"/>
          </p:cNvSpPr>
          <p:nvPr/>
        </p:nvSpPr>
        <p:spPr bwMode="auto">
          <a:xfrm>
            <a:off x="2425700" y="44672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Oval 50"/>
          <p:cNvSpPr>
            <a:spLocks noChangeArrowheads="1"/>
          </p:cNvSpPr>
          <p:nvPr/>
        </p:nvSpPr>
        <p:spPr bwMode="auto">
          <a:xfrm>
            <a:off x="22621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Oval 51"/>
          <p:cNvSpPr>
            <a:spLocks noChangeArrowheads="1"/>
          </p:cNvSpPr>
          <p:nvPr/>
        </p:nvSpPr>
        <p:spPr bwMode="auto">
          <a:xfrm>
            <a:off x="3176588" y="4811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3024188" y="4430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Oval 53"/>
          <p:cNvSpPr>
            <a:spLocks noChangeArrowheads="1"/>
          </p:cNvSpPr>
          <p:nvPr/>
        </p:nvSpPr>
        <p:spPr bwMode="auto">
          <a:xfrm>
            <a:off x="2719388" y="4964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Oval 54"/>
          <p:cNvSpPr>
            <a:spLocks noChangeArrowheads="1"/>
          </p:cNvSpPr>
          <p:nvPr/>
        </p:nvSpPr>
        <p:spPr bwMode="auto">
          <a:xfrm>
            <a:off x="3752850" y="4975225"/>
            <a:ext cx="165100" cy="1698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Oval 55"/>
          <p:cNvSpPr>
            <a:spLocks noChangeArrowheads="1"/>
          </p:cNvSpPr>
          <p:nvPr/>
        </p:nvSpPr>
        <p:spPr bwMode="auto">
          <a:xfrm>
            <a:off x="3405188" y="52689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Oval 56"/>
          <p:cNvSpPr>
            <a:spLocks noChangeArrowheads="1"/>
          </p:cNvSpPr>
          <p:nvPr/>
        </p:nvSpPr>
        <p:spPr bwMode="auto">
          <a:xfrm>
            <a:off x="2033588" y="2166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Oval 57"/>
          <p:cNvSpPr>
            <a:spLocks noChangeArrowheads="1"/>
          </p:cNvSpPr>
          <p:nvPr/>
        </p:nvSpPr>
        <p:spPr bwMode="auto">
          <a:xfrm>
            <a:off x="2719388" y="2144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Oval 58"/>
          <p:cNvSpPr>
            <a:spLocks noChangeArrowheads="1"/>
          </p:cNvSpPr>
          <p:nvPr/>
        </p:nvSpPr>
        <p:spPr bwMode="auto">
          <a:xfrm>
            <a:off x="1957388" y="2852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Oval 59"/>
          <p:cNvSpPr>
            <a:spLocks noChangeArrowheads="1"/>
          </p:cNvSpPr>
          <p:nvPr/>
        </p:nvSpPr>
        <p:spPr bwMode="auto">
          <a:xfrm>
            <a:off x="2425700" y="21050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Oval 60"/>
          <p:cNvSpPr>
            <a:spLocks noChangeArrowheads="1"/>
          </p:cNvSpPr>
          <p:nvPr/>
        </p:nvSpPr>
        <p:spPr bwMode="auto">
          <a:xfrm>
            <a:off x="2262188" y="2624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Oval 61"/>
          <p:cNvSpPr>
            <a:spLocks noChangeArrowheads="1"/>
          </p:cNvSpPr>
          <p:nvPr/>
        </p:nvSpPr>
        <p:spPr bwMode="auto">
          <a:xfrm>
            <a:off x="3829050" y="2317750"/>
            <a:ext cx="190500" cy="1809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Oval 62"/>
          <p:cNvSpPr>
            <a:spLocks noChangeArrowheads="1"/>
          </p:cNvSpPr>
          <p:nvPr/>
        </p:nvSpPr>
        <p:spPr bwMode="auto">
          <a:xfrm>
            <a:off x="3100388" y="2297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Oval 63"/>
          <p:cNvSpPr>
            <a:spLocks noChangeArrowheads="1"/>
          </p:cNvSpPr>
          <p:nvPr/>
        </p:nvSpPr>
        <p:spPr bwMode="auto">
          <a:xfrm>
            <a:off x="3752850" y="29416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Oval 64"/>
          <p:cNvSpPr>
            <a:spLocks noChangeArrowheads="1"/>
          </p:cNvSpPr>
          <p:nvPr/>
        </p:nvSpPr>
        <p:spPr bwMode="auto">
          <a:xfrm>
            <a:off x="4286250" y="22526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Oval 65"/>
          <p:cNvSpPr>
            <a:spLocks noChangeArrowheads="1"/>
          </p:cNvSpPr>
          <p:nvPr/>
        </p:nvSpPr>
        <p:spPr bwMode="auto">
          <a:xfrm>
            <a:off x="4057650" y="2786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Oval 66"/>
          <p:cNvSpPr>
            <a:spLocks noChangeArrowheads="1"/>
          </p:cNvSpPr>
          <p:nvPr/>
        </p:nvSpPr>
        <p:spPr bwMode="auto">
          <a:xfrm>
            <a:off x="14239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Oval 67"/>
          <p:cNvSpPr>
            <a:spLocks noChangeArrowheads="1"/>
          </p:cNvSpPr>
          <p:nvPr/>
        </p:nvSpPr>
        <p:spPr bwMode="auto">
          <a:xfrm>
            <a:off x="1355725" y="40338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Oval 68"/>
          <p:cNvSpPr>
            <a:spLocks noChangeArrowheads="1"/>
          </p:cNvSpPr>
          <p:nvPr/>
        </p:nvSpPr>
        <p:spPr bwMode="auto">
          <a:xfrm>
            <a:off x="1881188" y="3462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Oval 69"/>
          <p:cNvSpPr>
            <a:spLocks noChangeArrowheads="1"/>
          </p:cNvSpPr>
          <p:nvPr/>
        </p:nvSpPr>
        <p:spPr bwMode="auto">
          <a:xfrm>
            <a:off x="16525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Oval 70"/>
          <p:cNvSpPr>
            <a:spLocks noChangeArrowheads="1"/>
          </p:cNvSpPr>
          <p:nvPr/>
        </p:nvSpPr>
        <p:spPr bwMode="auto">
          <a:xfrm>
            <a:off x="3448050" y="2103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Oval 71"/>
          <p:cNvSpPr>
            <a:spLocks noChangeArrowheads="1"/>
          </p:cNvSpPr>
          <p:nvPr/>
        </p:nvSpPr>
        <p:spPr bwMode="auto">
          <a:xfrm>
            <a:off x="4438650" y="2905125"/>
            <a:ext cx="1841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Oval 72"/>
          <p:cNvSpPr>
            <a:spLocks noChangeArrowheads="1"/>
          </p:cNvSpPr>
          <p:nvPr/>
        </p:nvSpPr>
        <p:spPr bwMode="auto">
          <a:xfrm>
            <a:off x="4210050" y="3319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>
            <a:off x="3676650" y="4389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Oval 74"/>
          <p:cNvSpPr>
            <a:spLocks noChangeArrowheads="1"/>
          </p:cNvSpPr>
          <p:nvPr/>
        </p:nvSpPr>
        <p:spPr bwMode="auto">
          <a:xfrm>
            <a:off x="3905250" y="4691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Oval 75"/>
          <p:cNvSpPr>
            <a:spLocks noChangeArrowheads="1"/>
          </p:cNvSpPr>
          <p:nvPr/>
        </p:nvSpPr>
        <p:spPr bwMode="auto">
          <a:xfrm>
            <a:off x="3981450" y="4310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>
            <a:off x="509588" y="4249738"/>
            <a:ext cx="4868862" cy="304800"/>
          </a:xfrm>
          <a:prstGeom prst="line">
            <a:avLst/>
          </a:prstGeom>
          <a:noFill/>
          <a:ln w="2844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3600450" y="3148012"/>
            <a:ext cx="269875" cy="284163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22"/>
          <p:cNvSpPr>
            <a:spLocks noChangeArrowheads="1"/>
          </p:cNvSpPr>
          <p:nvPr/>
        </p:nvSpPr>
        <p:spPr bwMode="auto">
          <a:xfrm>
            <a:off x="3752850" y="3478212"/>
            <a:ext cx="325438" cy="331788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0962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3071812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376612" y="2819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605212" y="3048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843212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376612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757612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614612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071812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376612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3452812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2919412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538412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614612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3148012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767012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3529012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309812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2843212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4443412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4367212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4138612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23"/>
          <p:cNvSpPr>
            <a:spLocks noChangeArrowheads="1"/>
          </p:cNvSpPr>
          <p:nvPr/>
        </p:nvSpPr>
        <p:spPr bwMode="auto">
          <a:xfrm>
            <a:off x="4367212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4900612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4672012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1166812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1090612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1090612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1624012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1395412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2081212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2005012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2005012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2538412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2309812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3300412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3148012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2843212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3757612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3529012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2081212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2843212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2005012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2538412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2309812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Oval 46"/>
          <p:cNvSpPr>
            <a:spLocks noChangeArrowheads="1"/>
          </p:cNvSpPr>
          <p:nvPr/>
        </p:nvSpPr>
        <p:spPr bwMode="auto">
          <a:xfrm>
            <a:off x="3833812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Oval 47"/>
          <p:cNvSpPr>
            <a:spLocks noChangeArrowheads="1"/>
          </p:cNvSpPr>
          <p:nvPr/>
        </p:nvSpPr>
        <p:spPr bwMode="auto">
          <a:xfrm>
            <a:off x="3224212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3757612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Oval 49"/>
          <p:cNvSpPr>
            <a:spLocks noChangeArrowheads="1"/>
          </p:cNvSpPr>
          <p:nvPr/>
        </p:nvSpPr>
        <p:spPr bwMode="auto">
          <a:xfrm>
            <a:off x="4291012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Oval 50"/>
          <p:cNvSpPr>
            <a:spLocks noChangeArrowheads="1"/>
          </p:cNvSpPr>
          <p:nvPr/>
        </p:nvSpPr>
        <p:spPr bwMode="auto">
          <a:xfrm>
            <a:off x="4062412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Oval 51"/>
          <p:cNvSpPr>
            <a:spLocks noChangeArrowheads="1"/>
          </p:cNvSpPr>
          <p:nvPr/>
        </p:nvSpPr>
        <p:spPr bwMode="auto">
          <a:xfrm>
            <a:off x="1471612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Oval 52"/>
          <p:cNvSpPr>
            <a:spLocks noChangeArrowheads="1"/>
          </p:cNvSpPr>
          <p:nvPr/>
        </p:nvSpPr>
        <p:spPr bwMode="auto">
          <a:xfrm>
            <a:off x="1395412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Oval 53"/>
          <p:cNvSpPr>
            <a:spLocks noChangeArrowheads="1"/>
          </p:cNvSpPr>
          <p:nvPr/>
        </p:nvSpPr>
        <p:spPr bwMode="auto">
          <a:xfrm>
            <a:off x="1928812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Oval 54"/>
          <p:cNvSpPr>
            <a:spLocks noChangeArrowheads="1"/>
          </p:cNvSpPr>
          <p:nvPr/>
        </p:nvSpPr>
        <p:spPr bwMode="auto">
          <a:xfrm>
            <a:off x="1700212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Oval 55"/>
          <p:cNvSpPr>
            <a:spLocks noChangeArrowheads="1"/>
          </p:cNvSpPr>
          <p:nvPr/>
        </p:nvSpPr>
        <p:spPr bwMode="auto">
          <a:xfrm>
            <a:off x="3452812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4443412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4214812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3681412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3" name="Oval 59"/>
          <p:cNvSpPr>
            <a:spLocks noChangeArrowheads="1"/>
          </p:cNvSpPr>
          <p:nvPr/>
        </p:nvSpPr>
        <p:spPr bwMode="auto">
          <a:xfrm>
            <a:off x="3910012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4" name="Oval 60"/>
          <p:cNvSpPr>
            <a:spLocks noChangeArrowheads="1"/>
          </p:cNvSpPr>
          <p:nvPr/>
        </p:nvSpPr>
        <p:spPr bwMode="auto">
          <a:xfrm>
            <a:off x="3986212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2538412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3368675" y="1438275"/>
            <a:ext cx="523875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 flipV="1">
            <a:off x="785812" y="2098675"/>
            <a:ext cx="4843463" cy="1052513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514350" y="4249738"/>
            <a:ext cx="5453062" cy="3476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Text Box 65"/>
          <p:cNvSpPr txBox="1">
            <a:spLocks noChangeArrowheads="1"/>
          </p:cNvSpPr>
          <p:nvPr/>
        </p:nvSpPr>
        <p:spPr bwMode="auto">
          <a:xfrm>
            <a:off x="457200" y="5943600"/>
            <a:ext cx="7221537" cy="9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800" dirty="0">
                <a:solidFill>
                  <a:srgbClr val="FF6600"/>
                </a:solidFill>
              </a:rPr>
              <a:t>The strong (non- linear) classifier is built as the combination of all the weak (linear) classifiers.</a:t>
            </a:r>
          </a:p>
        </p:txBody>
      </p:sp>
      <p:sp>
        <p:nvSpPr>
          <p:cNvPr id="26690" name="AutoShape 66"/>
          <p:cNvSpPr>
            <a:spLocks noChangeArrowheads="1"/>
          </p:cNvSpPr>
          <p:nvPr/>
        </p:nvSpPr>
        <p:spPr bwMode="auto">
          <a:xfrm>
            <a:off x="2101850" y="1384300"/>
            <a:ext cx="331787" cy="366713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691" name="AutoShape 67"/>
          <p:cNvSpPr>
            <a:spLocks noChangeArrowheads="1"/>
          </p:cNvSpPr>
          <p:nvPr/>
        </p:nvSpPr>
        <p:spPr bwMode="auto">
          <a:xfrm>
            <a:off x="3427412" y="1431925"/>
            <a:ext cx="331788" cy="366713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692" name="AutoShape 68"/>
          <p:cNvSpPr>
            <a:spLocks noChangeArrowheads="1"/>
          </p:cNvSpPr>
          <p:nvPr/>
        </p:nvSpPr>
        <p:spPr bwMode="auto">
          <a:xfrm>
            <a:off x="5800725" y="4251325"/>
            <a:ext cx="331787" cy="366713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693" name="AutoShape 69"/>
          <p:cNvSpPr>
            <a:spLocks noChangeArrowheads="1"/>
          </p:cNvSpPr>
          <p:nvPr/>
        </p:nvSpPr>
        <p:spPr bwMode="auto">
          <a:xfrm>
            <a:off x="5635625" y="2014538"/>
            <a:ext cx="331787" cy="366712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832985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error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“score” or weight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4667956"/>
            <a:ext cx="483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can we use as a classifier?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7162800" cy="4572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14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error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“score” or weight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419600"/>
            <a:ext cx="71609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Anything that can train on weighted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For most applications, must be fast!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7162800" cy="4572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15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error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“score” or weight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419600"/>
            <a:ext cx="78149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Anything that can train on weighted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For most applications, must be fast!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Each iteration we have to train a new classifier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7162800" cy="4572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1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decision 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most common classifiers to use is a decision tree: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can use a shallow (2-3 level tree)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even more common is a 1-level tree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called a </a:t>
            </a:r>
            <a:r>
              <a:rPr lang="en-US" dirty="0">
                <a:solidFill>
                  <a:srgbClr val="FF6600"/>
                </a:solidFill>
              </a:rPr>
              <a:t>decision stump 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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asks a question about a single feature</a:t>
            </a:r>
          </a:p>
          <a:p>
            <a:pPr marL="59436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does the decision boundary look like for a decision stump?</a:t>
            </a:r>
          </a:p>
        </p:txBody>
      </p:sp>
    </p:spTree>
    <p:extLst>
      <p:ext uri="{BB962C8B-B14F-4D97-AF65-F5344CB8AC3E}">
        <p14:creationId xmlns:p14="http://schemas.microsoft.com/office/powerpoint/2010/main" val="19306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decision 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most common classifiers to use is a decision tree: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can use a shallow (2-3 level tree)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even more common is a 1-level tree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called a </a:t>
            </a:r>
            <a:r>
              <a:rPr lang="en-US" dirty="0">
                <a:solidFill>
                  <a:srgbClr val="FF6600"/>
                </a:solidFill>
              </a:rPr>
              <a:t>decision stump 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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asks a question about a single feature</a:t>
            </a:r>
          </a:p>
          <a:p>
            <a:pPr marL="59436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does the decision boundary look like for boosted decision stumps?</a:t>
            </a:r>
          </a:p>
        </p:txBody>
      </p:sp>
    </p:spTree>
    <p:extLst>
      <p:ext uri="{BB962C8B-B14F-4D97-AF65-F5344CB8AC3E}">
        <p14:creationId xmlns:p14="http://schemas.microsoft.com/office/powerpoint/2010/main" val="17624314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decision 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most common classifiers to use is a decision tree: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can use a shallow (2-3 level tree)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even more common is a 1-level tree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called a </a:t>
            </a:r>
            <a:r>
              <a:rPr lang="en-US" dirty="0">
                <a:solidFill>
                  <a:srgbClr val="FF6600"/>
                </a:solidFill>
              </a:rPr>
              <a:t>decision stump 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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asks a question about a single feature</a:t>
            </a:r>
          </a:p>
          <a:p>
            <a:pPr marL="594360" lvl="2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Linear classifier!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Each stump defines the weight for that dimension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If you learn multiple stumps for that dimension then it’s the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32825522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successful on a wide range of problems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of the keys is that boosting tends not to </a:t>
            </a:r>
            <a:r>
              <a:rPr lang="en-US" sz="2400" dirty="0" err="1"/>
              <a:t>overfit</a:t>
            </a:r>
            <a:r>
              <a:rPr lang="en-US" sz="2400" dirty="0"/>
              <a:t>, even for a large number of iterations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011612" cy="258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0908" y="6240805"/>
            <a:ext cx="8271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Using &lt;</a:t>
            </a:r>
            <a:r>
              <a:rPr lang="en-US" sz="2400" dirty="0">
                <a:solidFill>
                  <a:srgbClr val="FF0066"/>
                </a:solidFill>
                <a:cs typeface="+mn-cs"/>
              </a:rPr>
              <a:t>10,000</a:t>
            </a:r>
            <a:r>
              <a:rPr lang="en-US" sz="2400" dirty="0">
                <a:cs typeface="+mn-cs"/>
              </a:rPr>
              <a:t> training examples </a:t>
            </a:r>
            <a:r>
              <a:rPr lang="en-US" sz="2400" dirty="0"/>
              <a:t>can</a:t>
            </a:r>
            <a:r>
              <a:rPr lang="en-US" sz="2400" dirty="0">
                <a:cs typeface="+mn-cs"/>
              </a:rPr>
              <a:t> fit &gt;</a:t>
            </a:r>
            <a:r>
              <a:rPr lang="en-US" sz="2400" dirty="0">
                <a:solidFill>
                  <a:srgbClr val="FF0066"/>
                </a:solidFill>
                <a:cs typeface="+mn-cs"/>
              </a:rPr>
              <a:t>2,000,000</a:t>
            </a:r>
            <a:r>
              <a:rPr lang="en-US" sz="2400" dirty="0">
                <a:cs typeface="+mn-cs"/>
              </a:rPr>
              <a:t> parameters!</a:t>
            </a:r>
          </a:p>
        </p:txBody>
      </p:sp>
    </p:spTree>
    <p:extLst>
      <p:ext uri="{BB962C8B-B14F-4D97-AF65-F5344CB8AC3E}">
        <p14:creationId xmlns:p14="http://schemas.microsoft.com/office/powerpoint/2010/main" val="5564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38534"/>
              </p:ext>
            </p:extLst>
          </p:nvPr>
        </p:nvGraphicFramePr>
        <p:xfrm>
          <a:off x="381000" y="298704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.6*.6*.6=0.216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.6*.6*.4=0.144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.6*.4*.4=0.096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.4*.6*.4=0.096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.4*.4*.6=0.096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.4*.4*.4=0.064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35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Adaboost</a:t>
            </a:r>
            <a:r>
              <a:rPr lang="en-US" sz="3600" dirty="0"/>
              <a:t> application example: </a:t>
            </a:r>
            <a:br>
              <a:rPr lang="en-US" sz="3600" dirty="0"/>
            </a:br>
            <a:r>
              <a:rPr lang="en-US" sz="3600" dirty="0"/>
              <a:t>face detection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51025"/>
            <a:ext cx="4151313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221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Adaboost</a:t>
            </a:r>
            <a:r>
              <a:rPr lang="en-US" sz="3600" dirty="0"/>
              <a:t> application example: </a:t>
            </a:r>
            <a:br>
              <a:rPr lang="en-US" sz="3600" dirty="0"/>
            </a:br>
            <a:r>
              <a:rPr lang="en-US" sz="3600" dirty="0"/>
              <a:t>face detection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851025"/>
            <a:ext cx="4151313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990850" y="3987800"/>
            <a:ext cx="452438" cy="512762"/>
          </a:xfrm>
          <a:prstGeom prst="roundRect">
            <a:avLst>
              <a:gd name="adj" fmla="val 352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51250" y="4159250"/>
            <a:ext cx="415925" cy="465137"/>
          </a:xfrm>
          <a:prstGeom prst="roundRect">
            <a:avLst>
              <a:gd name="adj" fmla="val 380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03750" y="4183062"/>
            <a:ext cx="366713" cy="366713"/>
          </a:xfrm>
          <a:prstGeom prst="roundRect">
            <a:avLst>
              <a:gd name="adj" fmla="val 431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532438" y="4016375"/>
            <a:ext cx="442912" cy="465137"/>
          </a:xfrm>
          <a:prstGeom prst="roundRect">
            <a:avLst>
              <a:gd name="adj" fmla="val 356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38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495800"/>
            <a:ext cx="7467600" cy="143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03300"/>
            <a:ext cx="7493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83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4DC87-ACE2-344C-B7B6-8FB20EAE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2" y="4607479"/>
            <a:ext cx="6290918" cy="1822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D4231-D382-6D45-AFDA-4FDB060A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2" y="2590800"/>
            <a:ext cx="6498177" cy="139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846D0-B6EC-DF4C-AB6A-AAA1B5782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" y="356878"/>
            <a:ext cx="7315200" cy="1487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37834"/>
            <a:ext cx="509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give you some context of importance: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1485383"/>
            <a:ext cx="1181100" cy="35933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204563"/>
            <a:ext cx="1905000" cy="772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4057134"/>
            <a:ext cx="50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2550" y="3642499"/>
            <a:ext cx="1200150" cy="2286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40518" y="6175408"/>
            <a:ext cx="945482" cy="22539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“weak” learners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3486150"/>
            <a:ext cx="4270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/>
              <a:t>4 Types of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Rectangle filters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(Similar to Haar wavelets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/>
              <a:t>   Papageorgiou, et al.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GB"/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/>
              <a:t>Based on 24x24 grid:</a:t>
            </a:r>
            <a:br>
              <a:rPr lang="en-GB"/>
            </a:br>
            <a:r>
              <a:rPr lang="en-GB"/>
              <a:t>160,000 features to choose from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1620838"/>
            <a:ext cx="4799013" cy="36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51000"/>
            <a:ext cx="1898650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30725" y="5467350"/>
            <a:ext cx="4359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/>
              <a:t>g(x) =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/>
              <a:t>sum(WhiteArea) - sum(BlackArea)</a:t>
            </a:r>
          </a:p>
        </p:txBody>
      </p:sp>
    </p:spTree>
    <p:extLst>
      <p:ext uri="{BB962C8B-B14F-4D97-AF65-F5344CB8AC3E}">
        <p14:creationId xmlns:p14="http://schemas.microsoft.com/office/powerpoint/2010/main" val="1705580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“weak” learners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039937"/>
            <a:ext cx="4438650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83992"/>
              </p:ext>
            </p:extLst>
          </p:nvPr>
        </p:nvGraphicFramePr>
        <p:xfrm>
          <a:off x="2967038" y="5000625"/>
          <a:ext cx="730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320" imgH="190440" progId="">
                  <p:embed/>
                </p:oleObj>
              </mc:Choice>
              <mc:Fallback>
                <p:oleObj r:id="rId3" imgW="76320" imgH="190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000625"/>
                        <a:ext cx="730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8913" y="4703762"/>
            <a:ext cx="6923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/>
              <a:t>                 F(x) =       </a:t>
            </a:r>
            <a:r>
              <a:rPr lang="en-GB" dirty="0">
                <a:latin typeface="Arial" charset="0"/>
                <a:cs typeface="Arial" charset="0"/>
              </a:rPr>
              <a:t>α</a:t>
            </a:r>
            <a:r>
              <a:rPr lang="en-GB" sz="1800" baseline="-33000" dirty="0"/>
              <a:t>1 </a:t>
            </a:r>
            <a:r>
              <a:rPr lang="en-GB" dirty="0"/>
              <a:t>f</a:t>
            </a:r>
            <a:r>
              <a:rPr lang="en-GB" sz="1800" baseline="-33000" dirty="0"/>
              <a:t>1</a:t>
            </a:r>
            <a:r>
              <a:rPr lang="en-GB" dirty="0"/>
              <a:t>(x)    +    </a:t>
            </a:r>
            <a:r>
              <a:rPr lang="en-GB" dirty="0">
                <a:latin typeface="Arial" charset="0"/>
                <a:cs typeface="Arial" charset="0"/>
              </a:rPr>
              <a:t>α</a:t>
            </a:r>
            <a:r>
              <a:rPr lang="en-GB" sz="1800" baseline="-33000" dirty="0"/>
              <a:t>2  </a:t>
            </a:r>
            <a:r>
              <a:rPr lang="en-GB" dirty="0"/>
              <a:t>f</a:t>
            </a:r>
            <a:r>
              <a:rPr lang="en-GB" sz="1800" baseline="-33000" dirty="0"/>
              <a:t>2</a:t>
            </a:r>
            <a:r>
              <a:rPr lang="en-GB" dirty="0"/>
              <a:t>(x)    +  ...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67000" y="5637212"/>
            <a:ext cx="81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/>
              <a:t>f</a:t>
            </a:r>
            <a:r>
              <a:rPr lang="en-GB" sz="1800" i="1" baseline="-33000">
                <a:latin typeface="Arial" charset="0"/>
                <a:cs typeface="Arial" charset="0"/>
              </a:rPr>
              <a:t>i</a:t>
            </a:r>
            <a:r>
              <a:rPr lang="en-GB"/>
              <a:t>(x) =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22663" y="5467350"/>
            <a:ext cx="21732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/>
              <a:t> 1   if </a:t>
            </a:r>
            <a:r>
              <a:rPr lang="en-GB" dirty="0" err="1"/>
              <a:t>g</a:t>
            </a:r>
            <a:r>
              <a:rPr lang="en-GB" sz="1800" baseline="-33000" dirty="0" err="1">
                <a:latin typeface="Arial" charset="0"/>
                <a:cs typeface="Arial" charset="0"/>
              </a:rPr>
              <a:t>i</a:t>
            </a:r>
            <a:r>
              <a:rPr lang="en-GB" dirty="0"/>
              <a:t>(x) &gt; </a:t>
            </a:r>
            <a:r>
              <a:rPr lang="en-GB" dirty="0" err="1">
                <a:latin typeface="Arial" charset="0"/>
                <a:cs typeface="Arial" charset="0"/>
              </a:rPr>
              <a:t>θ</a:t>
            </a:r>
            <a:r>
              <a:rPr lang="en-GB" sz="1800" baseline="-33000" dirty="0" err="1">
                <a:latin typeface="Arial" charset="0"/>
                <a:cs typeface="Arial" charset="0"/>
              </a:rPr>
              <a:t>i</a:t>
            </a:r>
            <a:endParaRPr lang="en-GB" sz="1800" baseline="-33000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>
                <a:latin typeface="Arial" charset="0"/>
                <a:cs typeface="Arial" charset="0"/>
              </a:rPr>
              <a:t>-1   otherwise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2338" y="5486400"/>
            <a:ext cx="1587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5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163513"/>
            <a:ext cx="7772400" cy="1395413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 output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157956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22860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22463"/>
            <a:ext cx="2017713" cy="15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44925"/>
            <a:ext cx="4191000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78739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71450"/>
            <a:ext cx="7772400" cy="722313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Solving other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Face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Tasks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"/>
          <a:stretch>
            <a:fillRect/>
          </a:stretch>
        </p:blipFill>
        <p:spPr bwMode="auto">
          <a:xfrm>
            <a:off x="685800" y="990600"/>
            <a:ext cx="3252788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2583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584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81000" y="3581400"/>
            <a:ext cx="35115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Facial Feature Localization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76200" y="4876800"/>
            <a:ext cx="1841500" cy="822325"/>
          </a:xfrm>
          <a:prstGeom prst="roundRect">
            <a:avLst>
              <a:gd name="adj" fmla="val 19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Demographic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Analysis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9"/>
          <a:stretch>
            <a:fillRect/>
          </a:stretch>
        </p:blipFill>
        <p:spPr bwMode="auto">
          <a:xfrm>
            <a:off x="4648200" y="914400"/>
            <a:ext cx="42291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b="27489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410200" y="3505200"/>
            <a:ext cx="2347913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Profile Detection 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5524500" y="1547813"/>
            <a:ext cx="457200" cy="457200"/>
          </a:xfrm>
          <a:prstGeom prst="roundRect">
            <a:avLst>
              <a:gd name="adj" fmla="val 347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5967413" y="1385888"/>
            <a:ext cx="457200" cy="457200"/>
          </a:xfrm>
          <a:prstGeom prst="roundRect">
            <a:avLst>
              <a:gd name="adj" fmla="val 347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7024688" y="1938338"/>
            <a:ext cx="381000" cy="381000"/>
          </a:xfrm>
          <a:prstGeom prst="roundRect">
            <a:avLst>
              <a:gd name="adj" fmla="val 417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8010525" y="1804988"/>
            <a:ext cx="304800" cy="304800"/>
          </a:xfrm>
          <a:prstGeom prst="roundRect">
            <a:avLst>
              <a:gd name="adj" fmla="val 519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9482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46050" y="304800"/>
            <a:ext cx="9074150" cy="72231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“weak” classifiers learned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42"/>
          <a:stretch>
            <a:fillRect/>
          </a:stretch>
        </p:blipFill>
        <p:spPr bwMode="auto">
          <a:xfrm>
            <a:off x="704850" y="3962400"/>
            <a:ext cx="3886200" cy="18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b="61142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5"/>
          <a:stretch>
            <a:fillRect/>
          </a:stretch>
        </p:blipFill>
        <p:spPr bwMode="auto">
          <a:xfrm>
            <a:off x="514350" y="1568450"/>
            <a:ext cx="784860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r="20915"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63091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r>
              <a:rPr lang="en-US" dirty="0" err="1"/>
              <a:t>vs</a:t>
            </a:r>
            <a:r>
              <a:rPr lang="en-US" dirty="0"/>
              <a:t> Boosting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12900"/>
            <a:ext cx="7734300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6008132"/>
            <a:ext cx="366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http://arxiv.org/pdf/1106.0257.pdf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2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11696</TotalTime>
  <Words>3402</Words>
  <Application>Microsoft Macintosh PowerPoint</Application>
  <PresentationFormat>On-screen Show (4:3)</PresentationFormat>
  <Paragraphs>786</Paragraphs>
  <Slides>101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2" baseType="lpstr">
      <vt:lpstr>Arial</vt:lpstr>
      <vt:lpstr>Calibri</vt:lpstr>
      <vt:lpstr>Comic Sans MS</vt:lpstr>
      <vt:lpstr>Sylfaen</vt:lpstr>
      <vt:lpstr>Times</vt:lpstr>
      <vt:lpstr>Times New Roman</vt:lpstr>
      <vt:lpstr>Tw Cen MT</vt:lpstr>
      <vt:lpstr>Wingdings</vt:lpstr>
      <vt:lpstr>Wingdings 2</vt:lpstr>
      <vt:lpstr>Median</vt:lpstr>
      <vt:lpstr>Equation</vt:lpstr>
      <vt:lpstr>Ensemble learning</vt:lpstr>
      <vt:lpstr>Admin</vt:lpstr>
      <vt:lpstr>Quick exercise</vt:lpstr>
      <vt:lpstr>Ensemble learning</vt:lpstr>
      <vt:lpstr>Ensemble learning</vt:lpstr>
      <vt:lpstr>Ensemble learning</vt:lpstr>
      <vt:lpstr>Ensemble learning</vt:lpstr>
      <vt:lpstr>Benefits of ensemble learning</vt:lpstr>
      <vt:lpstr>Benefits of ensemble learning</vt:lpstr>
      <vt:lpstr>Benefits of ensemble learning</vt:lpstr>
      <vt:lpstr>Benefits of ensemble learning</vt:lpstr>
      <vt:lpstr>Benefits of ensemble learning</vt:lpstr>
      <vt:lpstr>Benefits of ensemble learning</vt:lpstr>
      <vt:lpstr>Given enough classifiers…</vt:lpstr>
      <vt:lpstr>What’s the catch?</vt:lpstr>
      <vt:lpstr>What’s the catch?</vt:lpstr>
      <vt:lpstr>Obtaining independent classifiers</vt:lpstr>
      <vt:lpstr>Idea 1: different learning methods</vt:lpstr>
      <vt:lpstr>Idea 1: different learning methods</vt:lpstr>
      <vt:lpstr>Idea 2: split up training data</vt:lpstr>
      <vt:lpstr>Idea 2: split up training data</vt:lpstr>
      <vt:lpstr>Idea 3: bagging</vt:lpstr>
      <vt:lpstr>data generating distribution</vt:lpstr>
      <vt:lpstr>Ideal situation</vt:lpstr>
      <vt:lpstr>bagging</vt:lpstr>
      <vt:lpstr>sampling with replacements</vt:lpstr>
      <vt:lpstr>sampling with replacements</vt:lpstr>
      <vt:lpstr>sampling with replacements</vt:lpstr>
      <vt:lpstr>sampling with replacements</vt:lpstr>
      <vt:lpstr>sampling with replacements</vt:lpstr>
      <vt:lpstr>sampling with replacements</vt:lpstr>
      <vt:lpstr>sampling with replacements</vt:lpstr>
      <vt:lpstr>bagging</vt:lpstr>
      <vt:lpstr>bagging concerns</vt:lpstr>
      <vt:lpstr>bagging concerns</vt:lpstr>
      <vt:lpstr>bagging concerns</vt:lpstr>
      <vt:lpstr>bagging concerns</vt:lpstr>
      <vt:lpstr>probability of overlap</vt:lpstr>
      <vt:lpstr>bagging overlap</vt:lpstr>
      <vt:lpstr>When does bagging work</vt:lpstr>
      <vt:lpstr>When does bagging work</vt:lpstr>
      <vt:lpstr>Idea 4: boosting</vt:lpstr>
      <vt:lpstr>“Strong” learner</vt:lpstr>
      <vt:lpstr>“Weak” learner</vt:lpstr>
      <vt:lpstr>weak learners for boosting</vt:lpstr>
      <vt:lpstr>boosting: basic algorithm</vt:lpstr>
      <vt:lpstr>boosting basics</vt:lpstr>
      <vt:lpstr>Boosting</vt:lpstr>
      <vt:lpstr>Boosting</vt:lpstr>
      <vt:lpstr>Boosting</vt:lpstr>
      <vt:lpstr>Boosting</vt:lpstr>
      <vt:lpstr>Boosting</vt:lpstr>
      <vt:lpstr>Classifying</vt:lpstr>
      <vt:lpstr>Notation</vt:lpstr>
      <vt:lpstr>AdaBoost: train</vt:lpstr>
      <vt:lpstr>AdaBoost: train</vt:lpstr>
      <vt:lpstr>AdaBoost: train</vt:lpstr>
      <vt:lpstr>AdaBoost: train</vt:lpstr>
      <vt:lpstr>AdaBoost: train</vt:lpstr>
      <vt:lpstr>AdaBoost: train</vt:lpstr>
      <vt:lpstr>AdaBoost: classify</vt:lpstr>
      <vt:lpstr>AdaBoost: classify</vt:lpstr>
      <vt:lpstr>AdaBoost: classify</vt:lpstr>
      <vt:lpstr>AdaBoost: train, updating the weights</vt:lpstr>
      <vt:lpstr>AdaBoost: train</vt:lpstr>
      <vt:lpstr>AdaBoost: train</vt:lpstr>
      <vt:lpstr>AdaBoost: train</vt:lpstr>
      <vt:lpstr>AdaBoost: train</vt:lpstr>
      <vt:lpstr>AdaBoost: train</vt:lpstr>
      <vt:lpstr>AdaBoost: train</vt:lpstr>
      <vt:lpstr>AdaBoost: train</vt:lpstr>
      <vt:lpstr>AdaBoost justification</vt:lpstr>
      <vt:lpstr>AdaBoost justification</vt:lpstr>
      <vt:lpstr>Other boosting variants</vt:lpstr>
      <vt:lpstr>Boosting example</vt:lpstr>
      <vt:lpstr>Boosting example</vt:lpstr>
      <vt:lpstr>Boosting example</vt:lpstr>
      <vt:lpstr>Boosting example</vt:lpstr>
      <vt:lpstr>Boosting example</vt:lpstr>
      <vt:lpstr>Boosting example</vt:lpstr>
      <vt:lpstr>Boosting example</vt:lpstr>
      <vt:lpstr>Boosting example</vt:lpstr>
      <vt:lpstr>AdaBoost: train</vt:lpstr>
      <vt:lpstr>AdaBoost: train</vt:lpstr>
      <vt:lpstr>AdaBoost: train</vt:lpstr>
      <vt:lpstr>Boosted decision stumps</vt:lpstr>
      <vt:lpstr>Boosted decision stumps</vt:lpstr>
      <vt:lpstr>Boosted decision stumps</vt:lpstr>
      <vt:lpstr>Boosting in practice</vt:lpstr>
      <vt:lpstr>Adaboost application example:  face detection</vt:lpstr>
      <vt:lpstr>Adaboost application example:  face detection</vt:lpstr>
      <vt:lpstr>PowerPoint Presentation</vt:lpstr>
      <vt:lpstr>PowerPoint Presentation</vt:lpstr>
      <vt:lpstr>“weak” learners</vt:lpstr>
      <vt:lpstr>“weak” learners</vt:lpstr>
      <vt:lpstr>Example output</vt:lpstr>
      <vt:lpstr>Solving other “Face” Tasks </vt:lpstr>
      <vt:lpstr>“weak” classifiers learned</vt:lpstr>
      <vt:lpstr>Bagging vs Boosting</vt:lpstr>
      <vt:lpstr>PowerPoint Presentation</vt:lpstr>
      <vt:lpstr>PowerPoint Presentation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David Kauchak</cp:lastModifiedBy>
  <cp:revision>1062</cp:revision>
  <cp:lastPrinted>2023-11-14T19:52:55Z</cp:lastPrinted>
  <dcterms:created xsi:type="dcterms:W3CDTF">2011-01-25T19:35:23Z</dcterms:created>
  <dcterms:modified xsi:type="dcterms:W3CDTF">2023-11-14T19:54:45Z</dcterms:modified>
</cp:coreProperties>
</file>