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0"/>
  </p:notesMasterIdLst>
  <p:handoutMasterIdLst>
    <p:handoutMasterId r:id="rId91"/>
  </p:handoutMasterIdLst>
  <p:sldIdLst>
    <p:sldId id="256" r:id="rId2"/>
    <p:sldId id="307" r:id="rId3"/>
    <p:sldId id="278" r:id="rId4"/>
    <p:sldId id="283" r:id="rId5"/>
    <p:sldId id="308" r:id="rId6"/>
    <p:sldId id="291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88" r:id="rId26"/>
    <p:sldId id="327" r:id="rId27"/>
    <p:sldId id="389" r:id="rId28"/>
    <p:sldId id="328" r:id="rId29"/>
    <p:sldId id="390" r:id="rId30"/>
    <p:sldId id="329" r:id="rId31"/>
    <p:sldId id="391" r:id="rId32"/>
    <p:sldId id="330" r:id="rId33"/>
    <p:sldId id="331" r:id="rId34"/>
    <p:sldId id="332" r:id="rId35"/>
    <p:sldId id="392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345" r:id="rId49"/>
    <p:sldId id="381" r:id="rId50"/>
    <p:sldId id="382" r:id="rId51"/>
    <p:sldId id="383" r:id="rId52"/>
    <p:sldId id="384" r:id="rId53"/>
    <p:sldId id="385" r:id="rId54"/>
    <p:sldId id="346" r:id="rId55"/>
    <p:sldId id="347" r:id="rId56"/>
    <p:sldId id="348" r:id="rId57"/>
    <p:sldId id="349" r:id="rId58"/>
    <p:sldId id="371" r:id="rId59"/>
    <p:sldId id="372" r:id="rId60"/>
    <p:sldId id="373" r:id="rId61"/>
    <p:sldId id="374" r:id="rId62"/>
    <p:sldId id="375" r:id="rId63"/>
    <p:sldId id="376" r:id="rId64"/>
    <p:sldId id="378" r:id="rId65"/>
    <p:sldId id="379" r:id="rId66"/>
    <p:sldId id="386" r:id="rId67"/>
    <p:sldId id="377" r:id="rId68"/>
    <p:sldId id="387" r:id="rId69"/>
    <p:sldId id="393" r:id="rId70"/>
    <p:sldId id="394" r:id="rId71"/>
    <p:sldId id="395" r:id="rId72"/>
    <p:sldId id="396" r:id="rId73"/>
    <p:sldId id="397" r:id="rId74"/>
    <p:sldId id="398" r:id="rId75"/>
    <p:sldId id="399" r:id="rId76"/>
    <p:sldId id="400" r:id="rId77"/>
    <p:sldId id="401" r:id="rId78"/>
    <p:sldId id="402" r:id="rId79"/>
    <p:sldId id="403" r:id="rId80"/>
    <p:sldId id="404" r:id="rId81"/>
    <p:sldId id="405" r:id="rId82"/>
    <p:sldId id="406" r:id="rId83"/>
    <p:sldId id="407" r:id="rId84"/>
    <p:sldId id="408" r:id="rId85"/>
    <p:sldId id="409" r:id="rId86"/>
    <p:sldId id="410" r:id="rId87"/>
    <p:sldId id="411" r:id="rId88"/>
    <p:sldId id="412" r:id="rId8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5F61-33DA-BD44-B76B-D37A8B23A3C5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5A820-F5D5-2B4A-BAD6-2D37FCBA1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yes and no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will get different centers, but the three outliers</a:t>
            </a:r>
            <a:r>
              <a:rPr lang="en-US" baseline="0" dirty="0"/>
              <a:t> will always get chosen!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67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11F1F-34D3-B64E-829D-0DD76ACC9D77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11/16/23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11/16/23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11/16/23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11/16/23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11/16/23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11/16/23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4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3.emf"/><Relationship Id="rId4" Type="http://schemas.openxmlformats.org/officeDocument/2006/relationships/oleObject" Target="../embeddings/oleObject6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32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1.emf"/><Relationship Id="rId4" Type="http://schemas.openxmlformats.org/officeDocument/2006/relationships/oleObject" Target="../embeddings/oleObject17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20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158 – Fall 2023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33400" y="609600"/>
          <a:ext cx="8229600" cy="629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086600" imgH="5486400" progId="Word.Document.8">
                  <p:embed/>
                </p:oleObj>
              </mc:Choice>
              <mc:Fallback>
                <p:oleObj name="Document" r:id="rId2" imgW="7086600" imgH="5486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09600"/>
                        <a:ext cx="8229600" cy="629223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6172200" y="805835"/>
            <a:ext cx="247996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Data from Garber et al.</a:t>
            </a:r>
          </a:p>
          <a:p>
            <a:r>
              <a:rPr lang="en-US" sz="1600" dirty="0"/>
              <a:t>PNAS (98), 2001.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0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Gene expression data</a:t>
            </a:r>
          </a:p>
        </p:txBody>
      </p:sp>
    </p:spTree>
    <p:extLst>
      <p:ext uri="{BB962C8B-B14F-4D97-AF65-F5344CB8AC3E}">
        <p14:creationId xmlns:p14="http://schemas.microsoft.com/office/powerpoint/2010/main" val="1682260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-17463"/>
            <a:ext cx="8153400" cy="990601"/>
          </a:xfrm>
        </p:spPr>
        <p:txBody>
          <a:bodyPr/>
          <a:lstStyle/>
          <a:p>
            <a:pPr algn="ctr"/>
            <a:r>
              <a:rPr lang="en-US" dirty="0"/>
              <a:t>Face Clustering</a:t>
            </a:r>
          </a:p>
        </p:txBody>
      </p:sp>
      <p:pic>
        <p:nvPicPr>
          <p:cNvPr id="12292" name="Picture 4" descr="Slide1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34732" y="812800"/>
            <a:ext cx="7467600" cy="5600700"/>
          </a:xfrm>
          <a:ln/>
        </p:spPr>
      </p:pic>
    </p:spTree>
    <p:extLst>
      <p:ext uri="{BB962C8B-B14F-4D97-AF65-F5344CB8AC3E}">
        <p14:creationId xmlns:p14="http://schemas.microsoft.com/office/powerpoint/2010/main" val="407194095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clustering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76400"/>
            <a:ext cx="5638800" cy="509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76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Search result clustering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00200"/>
            <a:ext cx="4978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45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762000"/>
          </a:xfrm>
        </p:spPr>
        <p:txBody>
          <a:bodyPr/>
          <a:lstStyle/>
          <a:p>
            <a:pPr eaLnBrk="1" hangingPunct="1"/>
            <a:r>
              <a:rPr lang="en-US" sz="3200" dirty="0"/>
              <a:t>Google News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42" y="1772651"/>
            <a:ext cx="2362200" cy="4432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377" y="1772651"/>
            <a:ext cx="6282623" cy="464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3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in search advertising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1600200"/>
            <a:ext cx="5029200" cy="45307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 clusters of advertisers and keywords</a:t>
            </a:r>
          </a:p>
          <a:p>
            <a:pPr lvl="1"/>
            <a:r>
              <a:rPr lang="en-US" dirty="0"/>
              <a:t>Keyword suggestion</a:t>
            </a:r>
          </a:p>
          <a:p>
            <a:pPr lvl="1"/>
            <a:r>
              <a:rPr lang="en-US" dirty="0"/>
              <a:t>Performance estimation</a:t>
            </a:r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914400" y="2362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914400" y="2971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9144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914400" y="4038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2209800" y="18288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2209800" y="25146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2209800" y="31242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2209800" y="3810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2209800" y="4343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228600" y="4953000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u="sng" dirty="0"/>
              <a:t>Advertiser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1981200" y="4876800"/>
            <a:ext cx="1295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u="sng" dirty="0" err="1"/>
              <a:t>Bidded</a:t>
            </a:r>
            <a:r>
              <a:rPr lang="en-US" sz="2000" u="sng" dirty="0"/>
              <a:t> Keyword</a:t>
            </a:r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 flipV="1">
            <a:off x="1219200" y="19050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>
            <a:off x="1219200" y="25146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>
            <a:off x="1219200" y="25146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 flipV="1">
            <a:off x="1219200" y="26670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>
            <a:off x="1219200" y="31242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>
            <a:off x="1219200" y="36576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>
            <a:off x="1219200" y="36576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 flipV="1">
            <a:off x="1219200" y="3886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>
            <a:off x="1219200" y="41910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42" name="Freeform 26"/>
          <p:cNvSpPr>
            <a:spLocks/>
          </p:cNvSpPr>
          <p:nvPr/>
        </p:nvSpPr>
        <p:spPr bwMode="auto">
          <a:xfrm>
            <a:off x="673100" y="1638300"/>
            <a:ext cx="2146300" cy="1892300"/>
          </a:xfrm>
          <a:custGeom>
            <a:avLst/>
            <a:gdLst/>
            <a:ahLst/>
            <a:cxnLst>
              <a:cxn ang="0">
                <a:pos x="824" y="120"/>
              </a:cxn>
              <a:cxn ang="0">
                <a:pos x="584" y="312"/>
              </a:cxn>
              <a:cxn ang="0">
                <a:pos x="200" y="408"/>
              </a:cxn>
              <a:cxn ang="0">
                <a:pos x="56" y="600"/>
              </a:cxn>
              <a:cxn ang="0">
                <a:pos x="56" y="984"/>
              </a:cxn>
              <a:cxn ang="0">
                <a:pos x="392" y="1080"/>
              </a:cxn>
              <a:cxn ang="0">
                <a:pos x="1016" y="1176"/>
              </a:cxn>
              <a:cxn ang="0">
                <a:pos x="1304" y="984"/>
              </a:cxn>
              <a:cxn ang="0">
                <a:pos x="1304" y="264"/>
              </a:cxn>
              <a:cxn ang="0">
                <a:pos x="1064" y="24"/>
              </a:cxn>
              <a:cxn ang="0">
                <a:pos x="824" y="120"/>
              </a:cxn>
            </a:cxnLst>
            <a:rect l="0" t="0" r="r" b="b"/>
            <a:pathLst>
              <a:path w="1352" h="1192">
                <a:moveTo>
                  <a:pt x="824" y="120"/>
                </a:moveTo>
                <a:cubicBezTo>
                  <a:pt x="744" y="168"/>
                  <a:pt x="688" y="264"/>
                  <a:pt x="584" y="312"/>
                </a:cubicBezTo>
                <a:cubicBezTo>
                  <a:pt x="480" y="360"/>
                  <a:pt x="288" y="360"/>
                  <a:pt x="200" y="408"/>
                </a:cubicBezTo>
                <a:cubicBezTo>
                  <a:pt x="112" y="456"/>
                  <a:pt x="80" y="504"/>
                  <a:pt x="56" y="600"/>
                </a:cubicBezTo>
                <a:cubicBezTo>
                  <a:pt x="32" y="696"/>
                  <a:pt x="0" y="904"/>
                  <a:pt x="56" y="984"/>
                </a:cubicBezTo>
                <a:cubicBezTo>
                  <a:pt x="112" y="1064"/>
                  <a:pt x="232" y="1048"/>
                  <a:pt x="392" y="1080"/>
                </a:cubicBezTo>
                <a:cubicBezTo>
                  <a:pt x="552" y="1112"/>
                  <a:pt x="864" y="1192"/>
                  <a:pt x="1016" y="1176"/>
                </a:cubicBezTo>
                <a:cubicBezTo>
                  <a:pt x="1168" y="1160"/>
                  <a:pt x="1256" y="1136"/>
                  <a:pt x="1304" y="984"/>
                </a:cubicBezTo>
                <a:cubicBezTo>
                  <a:pt x="1352" y="832"/>
                  <a:pt x="1344" y="424"/>
                  <a:pt x="1304" y="264"/>
                </a:cubicBezTo>
                <a:cubicBezTo>
                  <a:pt x="1264" y="104"/>
                  <a:pt x="1144" y="48"/>
                  <a:pt x="1064" y="24"/>
                </a:cubicBezTo>
                <a:cubicBezTo>
                  <a:pt x="984" y="0"/>
                  <a:pt x="904" y="72"/>
                  <a:pt x="824" y="120"/>
                </a:cubicBezTo>
                <a:close/>
              </a:path>
            </a:pathLst>
          </a:custGeom>
          <a:noFill/>
          <a:ln w="25400" cap="flat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43" name="Freeform 27"/>
          <p:cNvSpPr>
            <a:spLocks/>
          </p:cNvSpPr>
          <p:nvPr/>
        </p:nvSpPr>
        <p:spPr bwMode="auto">
          <a:xfrm>
            <a:off x="647700" y="3378200"/>
            <a:ext cx="2095500" cy="1397000"/>
          </a:xfrm>
          <a:custGeom>
            <a:avLst/>
            <a:gdLst/>
            <a:ahLst/>
            <a:cxnLst>
              <a:cxn ang="0">
                <a:pos x="648" y="128"/>
              </a:cxn>
              <a:cxn ang="0">
                <a:pos x="168" y="32"/>
              </a:cxn>
              <a:cxn ang="0">
                <a:pos x="24" y="320"/>
              </a:cxn>
              <a:cxn ang="0">
                <a:pos x="168" y="704"/>
              </a:cxn>
              <a:cxn ang="0">
                <a:pos x="1032" y="848"/>
              </a:cxn>
              <a:cxn ang="0">
                <a:pos x="1320" y="512"/>
              </a:cxn>
              <a:cxn ang="0">
                <a:pos x="1032" y="176"/>
              </a:cxn>
              <a:cxn ang="0">
                <a:pos x="600" y="128"/>
              </a:cxn>
              <a:cxn ang="0">
                <a:pos x="640" y="126"/>
              </a:cxn>
              <a:cxn ang="0">
                <a:pos x="648" y="128"/>
              </a:cxn>
            </a:cxnLst>
            <a:rect l="0" t="0" r="r" b="b"/>
            <a:pathLst>
              <a:path w="1320" h="880">
                <a:moveTo>
                  <a:pt x="648" y="128"/>
                </a:moveTo>
                <a:cubicBezTo>
                  <a:pt x="576" y="88"/>
                  <a:pt x="272" y="0"/>
                  <a:pt x="168" y="32"/>
                </a:cubicBezTo>
                <a:cubicBezTo>
                  <a:pt x="64" y="64"/>
                  <a:pt x="24" y="208"/>
                  <a:pt x="24" y="320"/>
                </a:cubicBezTo>
                <a:cubicBezTo>
                  <a:pt x="24" y="432"/>
                  <a:pt x="0" y="616"/>
                  <a:pt x="168" y="704"/>
                </a:cubicBezTo>
                <a:cubicBezTo>
                  <a:pt x="336" y="792"/>
                  <a:pt x="840" y="880"/>
                  <a:pt x="1032" y="848"/>
                </a:cubicBezTo>
                <a:cubicBezTo>
                  <a:pt x="1224" y="816"/>
                  <a:pt x="1320" y="624"/>
                  <a:pt x="1320" y="512"/>
                </a:cubicBezTo>
                <a:cubicBezTo>
                  <a:pt x="1320" y="400"/>
                  <a:pt x="1152" y="240"/>
                  <a:pt x="1032" y="176"/>
                </a:cubicBezTo>
                <a:cubicBezTo>
                  <a:pt x="912" y="112"/>
                  <a:pt x="665" y="136"/>
                  <a:pt x="600" y="128"/>
                </a:cubicBezTo>
                <a:cubicBezTo>
                  <a:pt x="535" y="120"/>
                  <a:pt x="632" y="126"/>
                  <a:pt x="640" y="126"/>
                </a:cubicBezTo>
                <a:cubicBezTo>
                  <a:pt x="648" y="126"/>
                  <a:pt x="646" y="128"/>
                  <a:pt x="648" y="128"/>
                </a:cubicBezTo>
                <a:close/>
              </a:path>
            </a:pathLst>
          </a:custGeom>
          <a:noFill/>
          <a:ln w="25400" cap="flat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 rot="-1898387">
            <a:off x="1469666" y="2065408"/>
            <a:ext cx="10154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bids</a:t>
            </a:r>
          </a:p>
        </p:txBody>
      </p:sp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990600" y="5562600"/>
            <a:ext cx="1828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~10M nodes</a:t>
            </a:r>
          </a:p>
        </p:txBody>
      </p:sp>
    </p:spTree>
    <p:extLst>
      <p:ext uri="{BB962C8B-B14F-4D97-AF65-F5344CB8AC3E}">
        <p14:creationId xmlns:p14="http://schemas.microsoft.com/office/powerpoint/2010/main" val="1470576770"/>
      </p:ext>
    </p:extLst>
  </p:cSld>
  <p:clrMapOvr>
    <a:masterClrMapping/>
  </p:clrMapOvr>
  <p:transition advTm="146813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applications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1828800"/>
            <a:ext cx="5029200" cy="3429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 clusters of users</a:t>
            </a:r>
          </a:p>
          <a:p>
            <a:pPr lvl="1"/>
            <a:r>
              <a:rPr lang="en-US" dirty="0"/>
              <a:t>Targeted advertising</a:t>
            </a:r>
          </a:p>
          <a:p>
            <a:pPr lvl="1"/>
            <a:r>
              <a:rPr lang="en-US" dirty="0"/>
              <a:t>Exploratory analysis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Clusters of the Web Graph</a:t>
            </a:r>
          </a:p>
          <a:p>
            <a:pPr lvl="1"/>
            <a:r>
              <a:rPr lang="en-US" dirty="0"/>
              <a:t>Distributed </a:t>
            </a:r>
            <a:r>
              <a:rPr lang="en-US" dirty="0" err="1"/>
              <a:t>pagerank</a:t>
            </a:r>
            <a:r>
              <a:rPr lang="en-US" dirty="0"/>
              <a:t> computation</a:t>
            </a: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914400" y="2362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990600" y="55626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~100M nodes</a:t>
            </a:r>
          </a:p>
        </p:txBody>
      </p:sp>
      <p:sp>
        <p:nvSpPr>
          <p:cNvPr id="11292" name="Oval 28"/>
          <p:cNvSpPr>
            <a:spLocks noChangeArrowheads="1"/>
          </p:cNvSpPr>
          <p:nvPr/>
        </p:nvSpPr>
        <p:spPr bwMode="auto">
          <a:xfrm>
            <a:off x="1752600" y="1828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3" name="Oval 29"/>
          <p:cNvSpPr>
            <a:spLocks noChangeArrowheads="1"/>
          </p:cNvSpPr>
          <p:nvPr/>
        </p:nvSpPr>
        <p:spPr bwMode="auto">
          <a:xfrm>
            <a:off x="10668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4" name="Oval 30"/>
          <p:cNvSpPr>
            <a:spLocks noChangeArrowheads="1"/>
          </p:cNvSpPr>
          <p:nvPr/>
        </p:nvSpPr>
        <p:spPr bwMode="auto">
          <a:xfrm>
            <a:off x="21336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5" name="Oval 31"/>
          <p:cNvSpPr>
            <a:spLocks noChangeArrowheads="1"/>
          </p:cNvSpPr>
          <p:nvPr/>
        </p:nvSpPr>
        <p:spPr bwMode="auto">
          <a:xfrm>
            <a:off x="2590800" y="2514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1066800" y="26670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1219200" y="25908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 flipV="1">
            <a:off x="1371600" y="27432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 flipV="1">
            <a:off x="1371600" y="213360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1371600" y="34290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1981200" y="2133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3" name="Text Box 39"/>
          <p:cNvSpPr txBox="1">
            <a:spLocks noChangeArrowheads="1"/>
          </p:cNvSpPr>
          <p:nvPr/>
        </p:nvSpPr>
        <p:spPr bwMode="auto">
          <a:xfrm>
            <a:off x="228600" y="4426803"/>
            <a:ext cx="3581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Who-messages-who IM/text/twitter graph</a:t>
            </a:r>
          </a:p>
        </p:txBody>
      </p:sp>
    </p:spTree>
    <p:extLst>
      <p:ext uri="{BB962C8B-B14F-4D97-AF65-F5344CB8AC3E}">
        <p14:creationId xmlns:p14="http://schemas.microsoft.com/office/powerpoint/2010/main" val="953573571"/>
      </p:ext>
    </p:extLst>
  </p:cSld>
  <p:clrMapOvr>
    <a:masterClrMapping/>
  </p:clrMapOvr>
  <p:transition advTm="93312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300" dirty="0"/>
              <a:t>Data visualization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28460" y="1533360"/>
            <a:ext cx="8153400" cy="154305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sz="2400" dirty="0"/>
              <a:t>Wise et al, “Visualizing the non-visual” PNNL</a:t>
            </a:r>
          </a:p>
          <a:p>
            <a:pPr marL="0" indent="0" eaLnBrk="1" hangingPunct="1">
              <a:buNone/>
            </a:pPr>
            <a:br>
              <a:rPr lang="en-US" sz="2400" dirty="0"/>
            </a:br>
            <a:r>
              <a:rPr lang="en-US" sz="2400" dirty="0" err="1"/>
              <a:t>ThemeScapes</a:t>
            </a:r>
            <a:r>
              <a:rPr lang="en-US" sz="2400" dirty="0"/>
              <a:t>, </a:t>
            </a:r>
            <a:r>
              <a:rPr lang="en-US" sz="2400" dirty="0" err="1"/>
              <a:t>Cartia</a:t>
            </a:r>
            <a:endParaRPr lang="en-US" sz="2400" dirty="0"/>
          </a:p>
          <a:p>
            <a:pPr lvl="1" eaLnBrk="1" hangingPunct="1"/>
            <a:r>
              <a:rPr lang="en-US" sz="1700" dirty="0">
                <a:solidFill>
                  <a:schemeClr val="folHlink"/>
                </a:solidFill>
                <a:ea typeface="ＭＳ Ｐゴシック" charset="-128"/>
              </a:rPr>
              <a:t>[Mountain height = cluster size]</a:t>
            </a:r>
            <a:endParaRPr lang="en-US" sz="1700" dirty="0">
              <a:ea typeface="ＭＳ Ｐゴシック" charset="-128"/>
            </a:endParaRPr>
          </a:p>
        </p:txBody>
      </p:sp>
      <p:pic>
        <p:nvPicPr>
          <p:cNvPr id="26628" name="Picture 4" descr="themeview800"/>
          <p:cNvPicPr>
            <a:picLocks noChangeAspect="1" noChangeArrowheads="1"/>
          </p:cNvPicPr>
          <p:nvPr/>
        </p:nvPicPr>
        <p:blipFill>
          <a:blip r:embed="rId2"/>
          <a:srcRect l="3448" t="2156" r="3448" b="3009"/>
          <a:stretch>
            <a:fillRect/>
          </a:stretch>
        </p:blipFill>
        <p:spPr bwMode="auto">
          <a:xfrm>
            <a:off x="0" y="3132138"/>
            <a:ext cx="4572000" cy="372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 descr="starr_repo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3143250"/>
            <a:ext cx="49530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452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/>
              <a:t>A data set with clear cluster structure</a:t>
            </a:r>
          </a:p>
        </p:txBody>
      </p:sp>
      <p:pic>
        <p:nvPicPr>
          <p:cNvPr id="2048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561022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324600" y="2721968"/>
            <a:ext cx="2441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What are some of the issues for clustering?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4600" y="4855568"/>
            <a:ext cx="2514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What clustering algorithms have you seen/used?</a:t>
            </a:r>
          </a:p>
        </p:txBody>
      </p:sp>
    </p:spTree>
    <p:extLst>
      <p:ext uri="{BB962C8B-B14F-4D97-AF65-F5344CB8AC3E}">
        <p14:creationId xmlns:p14="http://schemas.microsoft.com/office/powerpoint/2010/main" val="2971867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Issues for clustering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en-US" dirty="0"/>
              <a:t>Representation for clustering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How do we represent an example</a:t>
            </a:r>
          </a:p>
          <a:p>
            <a:pPr lvl="2" eaLnBrk="1" hangingPunct="1"/>
            <a:r>
              <a:rPr lang="en-US" dirty="0">
                <a:ea typeface="ＭＳ Ｐゴシック" charset="-128"/>
              </a:rPr>
              <a:t>features, etc.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Similarity/distance between examples</a:t>
            </a:r>
          </a:p>
          <a:p>
            <a:pPr marL="0" indent="0" eaLnBrk="1" hangingPunct="1">
              <a:buNone/>
            </a:pPr>
            <a:endParaRPr lang="en-US" dirty="0"/>
          </a:p>
          <a:p>
            <a:pPr marL="0" indent="0" eaLnBrk="1" hangingPunct="1">
              <a:buNone/>
            </a:pPr>
            <a:r>
              <a:rPr lang="en-US" dirty="0"/>
              <a:t>Flat clustering or hierarchical</a:t>
            </a:r>
          </a:p>
          <a:p>
            <a:pPr marL="0" indent="0" eaLnBrk="1" hangingPunct="1">
              <a:buNone/>
            </a:pPr>
            <a:endParaRPr lang="en-US" dirty="0"/>
          </a:p>
          <a:p>
            <a:pPr marL="0" indent="0" eaLnBrk="1" hangingPunct="1">
              <a:buNone/>
            </a:pPr>
            <a:r>
              <a:rPr lang="en-US" dirty="0"/>
              <a:t>Number of clusters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Fixed a priori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Data driven?</a:t>
            </a:r>
          </a:p>
        </p:txBody>
      </p:sp>
    </p:spTree>
    <p:extLst>
      <p:ext uri="{BB962C8B-B14F-4D97-AF65-F5344CB8AC3E}">
        <p14:creationId xmlns:p14="http://schemas.microsoft.com/office/powerpoint/2010/main" val="332817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Final project</a:t>
            </a:r>
          </a:p>
          <a:p>
            <a:pPr lvl="1"/>
            <a:r>
              <a:rPr lang="en-US" dirty="0"/>
              <a:t>Project proposal feedback soon</a:t>
            </a:r>
          </a:p>
          <a:p>
            <a:pPr lvl="1"/>
            <a:r>
              <a:rPr lang="en-US" dirty="0"/>
              <a:t>Progress report due next Tuesday</a:t>
            </a:r>
          </a:p>
          <a:p>
            <a:pPr marL="365760" lvl="1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Mentor hours Thursday and Friday this week only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Monday office hours via zoom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No formal class Tuesday: working session </a:t>
            </a:r>
            <a:r>
              <a:rPr lang="en-US"/>
              <a:t>for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72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Clustering Algorithms</a:t>
            </a:r>
          </a:p>
        </p:txBody>
      </p:sp>
      <p:sp>
        <p:nvSpPr>
          <p:cNvPr id="317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sz="2800" dirty="0"/>
              <a:t>Flat algorithms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Usually start with a random (partial) partitioning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Refine it iteratively</a:t>
            </a:r>
            <a:endParaRPr lang="en-US" sz="1200" dirty="0">
              <a:ea typeface="ＭＳ Ｐゴシック" charset="-128"/>
            </a:endParaRPr>
          </a:p>
          <a:p>
            <a:pPr lvl="2" eaLnBrk="1" hangingPunct="1"/>
            <a:r>
              <a:rPr lang="en-US" i="1" dirty="0">
                <a:ea typeface="ＭＳ Ｐゴシック" charset="-128"/>
              </a:rPr>
              <a:t>K </a:t>
            </a:r>
            <a:r>
              <a:rPr lang="en-US" dirty="0">
                <a:ea typeface="ＭＳ Ｐゴシック" charset="-128"/>
              </a:rPr>
              <a:t>means clustering</a:t>
            </a:r>
          </a:p>
          <a:p>
            <a:pPr lvl="2" eaLnBrk="1" hangingPunct="1"/>
            <a:r>
              <a:rPr lang="en-US" dirty="0">
                <a:ea typeface="ＭＳ Ｐゴシック" charset="-128"/>
              </a:rPr>
              <a:t>Model based clustering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Spectral clustering</a:t>
            </a:r>
          </a:p>
          <a:p>
            <a:pPr marL="0" indent="0" eaLnBrk="1" hangingPunct="1">
              <a:buNone/>
            </a:pPr>
            <a:endParaRPr lang="en-US" sz="2800" dirty="0"/>
          </a:p>
          <a:p>
            <a:pPr marL="0" indent="0" eaLnBrk="1" hangingPunct="1">
              <a:buNone/>
            </a:pPr>
            <a:r>
              <a:rPr lang="en-US" sz="2800" dirty="0"/>
              <a:t>Hierarchical algorithms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Bottom-up, agglomerative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Top-down, divisive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477000" y="4953000"/>
            <a:ext cx="1143000" cy="1371600"/>
            <a:chOff x="6264275" y="4102100"/>
            <a:chExt cx="2209800" cy="2286000"/>
          </a:xfrm>
        </p:grpSpPr>
        <p:sp>
          <p:nvSpPr>
            <p:cNvPr id="7" name="Line 23"/>
            <p:cNvSpPr>
              <a:spLocks noChangeShapeType="1"/>
            </p:cNvSpPr>
            <p:nvPr/>
          </p:nvSpPr>
          <p:spPr bwMode="auto">
            <a:xfrm>
              <a:off x="7026275" y="41021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24"/>
            <p:cNvSpPr>
              <a:spLocks noChangeShapeType="1"/>
            </p:cNvSpPr>
            <p:nvPr/>
          </p:nvSpPr>
          <p:spPr bwMode="auto">
            <a:xfrm>
              <a:off x="7026275" y="41021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25"/>
            <p:cNvSpPr>
              <a:spLocks noChangeShapeType="1"/>
            </p:cNvSpPr>
            <p:nvPr/>
          </p:nvSpPr>
          <p:spPr bwMode="auto">
            <a:xfrm>
              <a:off x="8093075" y="410210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26"/>
            <p:cNvSpPr>
              <a:spLocks noChangeShapeType="1"/>
            </p:cNvSpPr>
            <p:nvPr/>
          </p:nvSpPr>
          <p:spPr bwMode="auto">
            <a:xfrm>
              <a:off x="6645275" y="46355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27"/>
            <p:cNvSpPr>
              <a:spLocks noChangeShapeType="1"/>
            </p:cNvSpPr>
            <p:nvPr/>
          </p:nvSpPr>
          <p:spPr bwMode="auto">
            <a:xfrm>
              <a:off x="6645275" y="46355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28"/>
            <p:cNvSpPr>
              <a:spLocks noChangeShapeType="1"/>
            </p:cNvSpPr>
            <p:nvPr/>
          </p:nvSpPr>
          <p:spPr bwMode="auto">
            <a:xfrm>
              <a:off x="7788275" y="51689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29"/>
            <p:cNvSpPr>
              <a:spLocks noChangeShapeType="1"/>
            </p:cNvSpPr>
            <p:nvPr/>
          </p:nvSpPr>
          <p:spPr bwMode="auto">
            <a:xfrm>
              <a:off x="6264275" y="58547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30"/>
            <p:cNvSpPr>
              <a:spLocks noChangeShapeType="1"/>
            </p:cNvSpPr>
            <p:nvPr/>
          </p:nvSpPr>
          <p:spPr bwMode="auto">
            <a:xfrm>
              <a:off x="6950075" y="58547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31"/>
            <p:cNvSpPr>
              <a:spLocks noChangeShapeType="1"/>
            </p:cNvSpPr>
            <p:nvPr/>
          </p:nvSpPr>
          <p:spPr bwMode="auto">
            <a:xfrm>
              <a:off x="6264275" y="58547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32"/>
            <p:cNvSpPr>
              <a:spLocks noChangeShapeType="1"/>
            </p:cNvSpPr>
            <p:nvPr/>
          </p:nvSpPr>
          <p:spPr bwMode="auto">
            <a:xfrm>
              <a:off x="7407275" y="4635500"/>
              <a:ext cx="0" cy="1752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33"/>
            <p:cNvSpPr>
              <a:spLocks noChangeShapeType="1"/>
            </p:cNvSpPr>
            <p:nvPr/>
          </p:nvSpPr>
          <p:spPr bwMode="auto">
            <a:xfrm>
              <a:off x="7788275" y="51689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34"/>
            <p:cNvSpPr>
              <a:spLocks noChangeShapeType="1"/>
            </p:cNvSpPr>
            <p:nvPr/>
          </p:nvSpPr>
          <p:spPr bwMode="auto">
            <a:xfrm>
              <a:off x="8474075" y="51689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Oval 25"/>
          <p:cNvSpPr/>
          <p:nvPr/>
        </p:nvSpPr>
        <p:spPr bwMode="auto">
          <a:xfrm>
            <a:off x="6172200" y="3429000"/>
            <a:ext cx="457200" cy="10668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705600" y="3124200"/>
            <a:ext cx="1219200" cy="5334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705600" y="3733800"/>
            <a:ext cx="1219200" cy="8382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417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Hard vs. soft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400" dirty="0"/>
              <a:t>Hard clustering: Each example belongs to exactly one cluster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Soft clustering: An example can belong to more than one cluster (probabilistic)</a:t>
            </a:r>
          </a:p>
          <a:p>
            <a:pPr lvl="1" eaLnBrk="1" hangingPunct="1"/>
            <a:r>
              <a:rPr lang="en-US" sz="2000" dirty="0">
                <a:ea typeface="ＭＳ Ｐゴシック" charset="-128"/>
              </a:rPr>
              <a:t>Makes more sense for applications like creating </a:t>
            </a:r>
            <a:r>
              <a:rPr lang="en-US" sz="2000" dirty="0" err="1">
                <a:ea typeface="ＭＳ Ｐゴシック" charset="-128"/>
              </a:rPr>
              <a:t>browsable</a:t>
            </a:r>
            <a:r>
              <a:rPr lang="en-US" sz="2000" dirty="0">
                <a:ea typeface="ＭＳ Ｐゴシック" charset="-128"/>
              </a:rPr>
              <a:t> hierarchies</a:t>
            </a:r>
          </a:p>
          <a:p>
            <a:pPr lvl="1" eaLnBrk="1" hangingPunct="1"/>
            <a:r>
              <a:rPr lang="en-US" sz="2000" dirty="0">
                <a:ea typeface="ＭＳ Ｐゴシック" charset="-128"/>
              </a:rPr>
              <a:t>You may want to put a pair of sneakers in two clusters: (</a:t>
            </a:r>
            <a:r>
              <a:rPr lang="en-US" sz="2000" dirty="0" err="1">
                <a:ea typeface="ＭＳ Ｐゴシック" charset="-128"/>
              </a:rPr>
              <a:t>i</a:t>
            </a:r>
            <a:r>
              <a:rPr lang="en-US" sz="2000" dirty="0">
                <a:ea typeface="ＭＳ Ｐゴシック" charset="-128"/>
              </a:rPr>
              <a:t>) sports apparel and (ii) shoes</a:t>
            </a:r>
          </a:p>
        </p:txBody>
      </p:sp>
    </p:spTree>
    <p:extLst>
      <p:ext uri="{BB962C8B-B14F-4D97-AF65-F5344CB8AC3E}">
        <p14:creationId xmlns:p14="http://schemas.microsoft.com/office/powerpoint/2010/main" val="69449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153400" cy="3314032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800" dirty="0"/>
              <a:t>Most well-known and popular clustering algorithm: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Start with some initial cluster centers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sz="2000" dirty="0"/>
              <a:t>Assign/cluster each example to closest center</a:t>
            </a:r>
          </a:p>
          <a:p>
            <a:pPr lvl="1" eaLnBrk="1" hangingPunct="1"/>
            <a:r>
              <a:rPr lang="en-US" sz="2000" dirty="0"/>
              <a:t>Recalculate centers as the mean of the points in a cluster</a:t>
            </a:r>
          </a:p>
        </p:txBody>
      </p:sp>
    </p:spTree>
    <p:extLst>
      <p:ext uri="{BB962C8B-B14F-4D97-AF65-F5344CB8AC3E}">
        <p14:creationId xmlns:p14="http://schemas.microsoft.com/office/powerpoint/2010/main" val="604549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an example</a:t>
            </a: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8" name="Oval 10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9" name="Oval 11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0" name="Oval 12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1" name="Oval 13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2" name="Oval 14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3" name="Oval 15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7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Initialize centers randomly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3048000" y="35052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50292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5943600" y="35052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40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Initialize centers randomly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3048000" y="35052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50292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5943600" y="35052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276600" y="5546138"/>
            <a:ext cx="3173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points are closest?</a:t>
            </a:r>
          </a:p>
        </p:txBody>
      </p:sp>
    </p:spTree>
    <p:extLst>
      <p:ext uri="{BB962C8B-B14F-4D97-AF65-F5344CB8AC3E}">
        <p14:creationId xmlns:p14="http://schemas.microsoft.com/office/powerpoint/2010/main" val="4265819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4915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3048000" y="35052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50292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9" name="Rectangle 17"/>
          <p:cNvSpPr>
            <a:spLocks noChangeArrowheads="1"/>
          </p:cNvSpPr>
          <p:nvPr/>
        </p:nvSpPr>
        <p:spPr bwMode="auto">
          <a:xfrm>
            <a:off x="5943600" y="35052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04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4915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3048000" y="35052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50292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9" name="Rectangle 17"/>
          <p:cNvSpPr>
            <a:spLocks noChangeArrowheads="1"/>
          </p:cNvSpPr>
          <p:nvPr/>
        </p:nvSpPr>
        <p:spPr bwMode="auto">
          <a:xfrm>
            <a:off x="5943600" y="35052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76600" y="5546138"/>
            <a:ext cx="363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Where are the new centers?</a:t>
            </a:r>
          </a:p>
        </p:txBody>
      </p:sp>
    </p:spTree>
    <p:extLst>
      <p:ext uri="{BB962C8B-B14F-4D97-AF65-F5344CB8AC3E}">
        <p14:creationId xmlns:p14="http://schemas.microsoft.com/office/powerpoint/2010/main" val="3886282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readjust centers</a:t>
            </a:r>
          </a:p>
        </p:txBody>
      </p:sp>
      <p:sp>
        <p:nvSpPr>
          <p:cNvPr id="5427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22098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44958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0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readjust centers</a:t>
            </a:r>
          </a:p>
        </p:txBody>
      </p:sp>
      <p:sp>
        <p:nvSpPr>
          <p:cNvPr id="5427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22098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44958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76600" y="5546138"/>
            <a:ext cx="3173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points are closest?</a:t>
            </a:r>
          </a:p>
        </p:txBody>
      </p:sp>
    </p:spTree>
    <p:extLst>
      <p:ext uri="{BB962C8B-B14F-4D97-AF65-F5344CB8AC3E}">
        <p14:creationId xmlns:p14="http://schemas.microsoft.com/office/powerpoint/2010/main" val="41087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41633" y="6138333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Supervised learning: given labeled examples</a:t>
            </a:r>
          </a:p>
        </p:txBody>
      </p:sp>
      <p:sp>
        <p:nvSpPr>
          <p:cNvPr id="17" name="Oval 16"/>
          <p:cNvSpPr/>
          <p:nvPr/>
        </p:nvSpPr>
        <p:spPr>
          <a:xfrm>
            <a:off x="4205126" y="3076224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416792" y="3309780"/>
            <a:ext cx="1306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model/</a:t>
            </a:r>
          </a:p>
          <a:p>
            <a:r>
              <a:rPr lang="en-US" sz="2400" dirty="0"/>
              <a:t>predictor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3471343" y="345505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91" y="2384769"/>
            <a:ext cx="1146630" cy="11241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78" y="3642909"/>
            <a:ext cx="887704" cy="8944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47" y="4633260"/>
            <a:ext cx="1103502" cy="6491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041" y="5457411"/>
            <a:ext cx="1220008" cy="69637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341633" y="2297668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41633" y="2949223"/>
            <a:ext cx="74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</a:t>
            </a:r>
            <a:r>
              <a:rPr lang="en-US" baseline="-250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41633" y="3734803"/>
            <a:ext cx="74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</a:t>
            </a:r>
            <a:r>
              <a:rPr lang="en-US" baseline="-25000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41633" y="4698795"/>
            <a:ext cx="74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</a:t>
            </a:r>
            <a:r>
              <a:rPr lang="en-US" baseline="-25000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41633" y="5512050"/>
            <a:ext cx="74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</a:t>
            </a:r>
            <a:r>
              <a:rPr lang="en-US" baseline="-25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38236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8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9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0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22098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44958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3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36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8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9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0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22098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44958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3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76600" y="5546138"/>
            <a:ext cx="363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Where are the new centers?</a:t>
            </a:r>
          </a:p>
        </p:txBody>
      </p:sp>
    </p:spTree>
    <p:extLst>
      <p:ext uri="{BB962C8B-B14F-4D97-AF65-F5344CB8AC3E}">
        <p14:creationId xmlns:p14="http://schemas.microsoft.com/office/powerpoint/2010/main" val="1723953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readjust centers</a:t>
            </a:r>
          </a:p>
        </p:txBody>
      </p:sp>
      <p:sp>
        <p:nvSpPr>
          <p:cNvPr id="56323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2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3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4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21336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4419600" y="3048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90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5734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5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6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8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21336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4419600" y="3048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59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readjust centers</a:t>
            </a:r>
          </a:p>
        </p:txBody>
      </p:sp>
      <p:sp>
        <p:nvSpPr>
          <p:cNvPr id="5939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1752600" y="4724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133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readjust centers</a:t>
            </a:r>
          </a:p>
        </p:txBody>
      </p:sp>
      <p:sp>
        <p:nvSpPr>
          <p:cNvPr id="5939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1752600" y="4724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76600" y="5546138"/>
            <a:ext cx="2475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When do we stop?</a:t>
            </a:r>
          </a:p>
        </p:txBody>
      </p:sp>
    </p:spTree>
    <p:extLst>
      <p:ext uri="{BB962C8B-B14F-4D97-AF65-F5344CB8AC3E}">
        <p14:creationId xmlns:p14="http://schemas.microsoft.com/office/powerpoint/2010/main" val="3629371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60419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0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1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2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3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4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5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6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7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8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9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0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1752600" y="4724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2971800" y="5867400"/>
            <a:ext cx="510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No changes:  Done</a:t>
            </a:r>
          </a:p>
        </p:txBody>
      </p:sp>
    </p:spTree>
    <p:extLst>
      <p:ext uri="{BB962C8B-B14F-4D97-AF65-F5344CB8AC3E}">
        <p14:creationId xmlns:p14="http://schemas.microsoft.com/office/powerpoint/2010/main" val="26311162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53400" cy="129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sz="2000" b="1" dirty="0">
                <a:solidFill>
                  <a:srgbClr val="0000FF"/>
                </a:solidFill>
              </a:rPr>
              <a:t>Assign/cluster each example to closest center</a:t>
            </a:r>
          </a:p>
          <a:p>
            <a:pPr lvl="1" eaLnBrk="1" hangingPunct="1"/>
            <a:r>
              <a:rPr lang="en-US" sz="2000" dirty="0"/>
              <a:t>Recalculate centers as the mean of the points in a cluster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524000" y="5562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219200" y="495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9812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3152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962400" y="3200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9530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40386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9718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73914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9436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524000" y="5334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6324600" y="4572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048000" y="3962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029200" y="32766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943600" y="39624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406899" y="6040209"/>
            <a:ext cx="2567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do this?</a:t>
            </a:r>
          </a:p>
        </p:txBody>
      </p:sp>
    </p:spTree>
    <p:extLst>
      <p:ext uri="{BB962C8B-B14F-4D97-AF65-F5344CB8AC3E}">
        <p14:creationId xmlns:p14="http://schemas.microsoft.com/office/powerpoint/2010/main" val="2409914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2438400"/>
            <a:ext cx="59419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over each point:</a:t>
            </a:r>
          </a:p>
          <a:p>
            <a:r>
              <a:rPr lang="en-US" sz="2000" dirty="0"/>
              <a:t>	- get distance to each cluster center</a:t>
            </a:r>
          </a:p>
          <a:p>
            <a:r>
              <a:rPr lang="en-US" sz="2000" dirty="0"/>
              <a:t>	- assign to closest center (hard cluster)</a:t>
            </a:r>
          </a:p>
        </p:txBody>
      </p: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1371600" y="63246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1066800" y="5715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1828800" y="54102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7162800" y="51054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3810000" y="4495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4800600" y="45720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9"/>
          <p:cNvSpPr>
            <a:spLocks noChangeArrowheads="1"/>
          </p:cNvSpPr>
          <p:nvPr/>
        </p:nvSpPr>
        <p:spPr bwMode="auto">
          <a:xfrm>
            <a:off x="3886200" y="5257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2819400" y="5257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11"/>
          <p:cNvSpPr>
            <a:spLocks noChangeArrowheads="1"/>
          </p:cNvSpPr>
          <p:nvPr/>
        </p:nvSpPr>
        <p:spPr bwMode="auto">
          <a:xfrm>
            <a:off x="7239000" y="59436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12"/>
          <p:cNvSpPr>
            <a:spLocks noChangeArrowheads="1"/>
          </p:cNvSpPr>
          <p:nvPr/>
        </p:nvSpPr>
        <p:spPr bwMode="auto">
          <a:xfrm>
            <a:off x="5791200" y="5257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1371600" y="6096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14"/>
          <p:cNvSpPr>
            <a:spLocks noChangeArrowheads="1"/>
          </p:cNvSpPr>
          <p:nvPr/>
        </p:nvSpPr>
        <p:spPr bwMode="auto">
          <a:xfrm>
            <a:off x="6172200" y="58674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2895600" y="52578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4876800" y="4572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5791200" y="5257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" name="Straight Connector 20"/>
          <p:cNvCxnSpPr>
            <a:stCxn id="28" idx="7"/>
            <a:endCxn id="35" idx="2"/>
          </p:cNvCxnSpPr>
          <p:nvPr/>
        </p:nvCxnSpPr>
        <p:spPr bwMode="auto">
          <a:xfrm flipV="1">
            <a:off x="4146363" y="4800600"/>
            <a:ext cx="844737" cy="501837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28" idx="6"/>
            <a:endCxn id="36" idx="1"/>
          </p:cNvCxnSpPr>
          <p:nvPr/>
        </p:nvCxnSpPr>
        <p:spPr bwMode="auto">
          <a:xfrm flipV="1">
            <a:off x="4191000" y="5372100"/>
            <a:ext cx="1600200" cy="38100"/>
          </a:xfrm>
          <a:prstGeom prst="line">
            <a:avLst/>
          </a:prstGeom>
          <a:noFill/>
          <a:ln w="38100" cap="flat" cmpd="sng" algn="ctr">
            <a:solidFill>
              <a:srgbClr val="66006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34" idx="3"/>
            <a:endCxn id="28" idx="2"/>
          </p:cNvCxnSpPr>
          <p:nvPr/>
        </p:nvCxnSpPr>
        <p:spPr bwMode="auto">
          <a:xfrm>
            <a:off x="3124200" y="5372100"/>
            <a:ext cx="762000" cy="381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sz="2000" b="1" dirty="0">
                <a:solidFill>
                  <a:srgbClr val="0000FF"/>
                </a:solidFill>
              </a:rPr>
              <a:t>Assign/cluster each example to closest center</a:t>
            </a:r>
          </a:p>
          <a:p>
            <a:pPr lvl="1" eaLnBrk="1" hangingPunct="1"/>
            <a:endParaRPr lang="en-US" sz="2000" b="1" dirty="0">
              <a:solidFill>
                <a:srgbClr val="0000FF"/>
              </a:solidFill>
            </a:endParaRPr>
          </a:p>
          <a:p>
            <a:pPr lvl="1" eaLnBrk="1" hangingPunct="1"/>
            <a:endParaRPr lang="en-US" sz="2000" b="1" dirty="0">
              <a:solidFill>
                <a:srgbClr val="0000FF"/>
              </a:solidFill>
            </a:endParaRPr>
          </a:p>
          <a:p>
            <a:pPr lvl="1" eaLnBrk="1" hangingPunct="1"/>
            <a:endParaRPr lang="en-US" sz="2000" b="1" dirty="0">
              <a:solidFill>
                <a:srgbClr val="0000FF"/>
              </a:solidFill>
            </a:endParaRPr>
          </a:p>
          <a:p>
            <a:pPr lvl="1" eaLnBrk="1" hangingPunct="1"/>
            <a:r>
              <a:rPr lang="en-US" sz="2000" dirty="0"/>
              <a:t>Recalculate centers as the mean of the points in a cluster</a:t>
            </a:r>
          </a:p>
        </p:txBody>
      </p:sp>
    </p:spTree>
    <p:extLst>
      <p:ext uri="{BB962C8B-B14F-4D97-AF65-F5344CB8AC3E}">
        <p14:creationId xmlns:p14="http://schemas.microsoft.com/office/powerpoint/2010/main" val="15160115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sz="2000" b="1" dirty="0">
                <a:solidFill>
                  <a:srgbClr val="0000FF"/>
                </a:solidFill>
              </a:rPr>
              <a:t>Assign/cluster each example to closest center</a:t>
            </a:r>
          </a:p>
          <a:p>
            <a:pPr lvl="1" eaLnBrk="1" hangingPunct="1"/>
            <a:endParaRPr lang="en-US" sz="2000" b="1" dirty="0">
              <a:solidFill>
                <a:srgbClr val="0000FF"/>
              </a:solidFill>
            </a:endParaRPr>
          </a:p>
          <a:p>
            <a:pPr lvl="1" eaLnBrk="1" hangingPunct="1"/>
            <a:endParaRPr lang="en-US" sz="2000" b="1" dirty="0">
              <a:solidFill>
                <a:srgbClr val="0000FF"/>
              </a:solidFill>
            </a:endParaRPr>
          </a:p>
          <a:p>
            <a:pPr lvl="1" eaLnBrk="1" hangingPunct="1"/>
            <a:endParaRPr lang="en-US" sz="2000" b="1" dirty="0">
              <a:solidFill>
                <a:srgbClr val="0000FF"/>
              </a:solidFill>
            </a:endParaRPr>
          </a:p>
          <a:p>
            <a:pPr lvl="1" eaLnBrk="1" hangingPunct="1"/>
            <a:r>
              <a:rPr lang="en-US" sz="2000" dirty="0"/>
              <a:t>Recalculate centers as the mean of the points in a cluster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2438400"/>
            <a:ext cx="59419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over each point:</a:t>
            </a:r>
          </a:p>
          <a:p>
            <a:r>
              <a:rPr lang="en-US" sz="2000" dirty="0"/>
              <a:t>	- get </a:t>
            </a:r>
            <a:r>
              <a:rPr lang="en-US" sz="2000" b="1" dirty="0">
                <a:solidFill>
                  <a:srgbClr val="FF0000"/>
                </a:solidFill>
              </a:rPr>
              <a:t>distance</a:t>
            </a:r>
            <a:r>
              <a:rPr lang="en-US" sz="2000" dirty="0"/>
              <a:t> to each cluster center</a:t>
            </a:r>
          </a:p>
          <a:p>
            <a:r>
              <a:rPr lang="en-US" sz="2000" dirty="0"/>
              <a:t>	- assign to closest center (hard cluster)</a:t>
            </a:r>
          </a:p>
        </p:txBody>
      </p: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1371600" y="63246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1066800" y="5715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1828800" y="54102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7162800" y="51054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3810000" y="4495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4800600" y="45720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9"/>
          <p:cNvSpPr>
            <a:spLocks noChangeArrowheads="1"/>
          </p:cNvSpPr>
          <p:nvPr/>
        </p:nvSpPr>
        <p:spPr bwMode="auto">
          <a:xfrm>
            <a:off x="3886200" y="5257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2819400" y="5257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11"/>
          <p:cNvSpPr>
            <a:spLocks noChangeArrowheads="1"/>
          </p:cNvSpPr>
          <p:nvPr/>
        </p:nvSpPr>
        <p:spPr bwMode="auto">
          <a:xfrm>
            <a:off x="7239000" y="59436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12"/>
          <p:cNvSpPr>
            <a:spLocks noChangeArrowheads="1"/>
          </p:cNvSpPr>
          <p:nvPr/>
        </p:nvSpPr>
        <p:spPr bwMode="auto">
          <a:xfrm>
            <a:off x="5791200" y="5257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1371600" y="6096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14"/>
          <p:cNvSpPr>
            <a:spLocks noChangeArrowheads="1"/>
          </p:cNvSpPr>
          <p:nvPr/>
        </p:nvSpPr>
        <p:spPr bwMode="auto">
          <a:xfrm>
            <a:off x="6172200" y="58674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2895600" y="52578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4876800" y="4572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5791200" y="5257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" name="Straight Connector 20"/>
          <p:cNvCxnSpPr>
            <a:stCxn id="28" idx="7"/>
            <a:endCxn id="35" idx="2"/>
          </p:cNvCxnSpPr>
          <p:nvPr/>
        </p:nvCxnSpPr>
        <p:spPr bwMode="auto">
          <a:xfrm flipV="1">
            <a:off x="4146363" y="4800600"/>
            <a:ext cx="844737" cy="501837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28" idx="6"/>
            <a:endCxn id="36" idx="1"/>
          </p:cNvCxnSpPr>
          <p:nvPr/>
        </p:nvCxnSpPr>
        <p:spPr bwMode="auto">
          <a:xfrm flipV="1">
            <a:off x="4191000" y="5372100"/>
            <a:ext cx="1600200" cy="38100"/>
          </a:xfrm>
          <a:prstGeom prst="line">
            <a:avLst/>
          </a:prstGeom>
          <a:noFill/>
          <a:ln w="38100" cap="flat" cmpd="sng" algn="ctr">
            <a:solidFill>
              <a:srgbClr val="66006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34" idx="3"/>
            <a:endCxn id="28" idx="2"/>
          </p:cNvCxnSpPr>
          <p:nvPr/>
        </p:nvCxnSpPr>
        <p:spPr bwMode="auto">
          <a:xfrm>
            <a:off x="3124200" y="5372100"/>
            <a:ext cx="762000" cy="381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218332" y="6261768"/>
            <a:ext cx="4953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distance measure should we use?</a:t>
            </a:r>
          </a:p>
        </p:txBody>
      </p:sp>
    </p:spTree>
    <p:extLst>
      <p:ext uri="{BB962C8B-B14F-4D97-AF65-F5344CB8AC3E}">
        <p14:creationId xmlns:p14="http://schemas.microsoft.com/office/powerpoint/2010/main" val="115164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798" y="3431117"/>
            <a:ext cx="1993900" cy="191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448" y="1526117"/>
            <a:ext cx="19431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200" y="1526117"/>
            <a:ext cx="1676400" cy="168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248" y="1691217"/>
            <a:ext cx="2590800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9448" y="3575050"/>
            <a:ext cx="2870200" cy="16383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12648" y="6016260"/>
            <a:ext cx="7867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Unsupervised learning: given data, i.e. examples, but no labels</a:t>
            </a:r>
          </a:p>
        </p:txBody>
      </p:sp>
    </p:spTree>
    <p:extLst>
      <p:ext uri="{BB962C8B-B14F-4D97-AF65-F5344CB8AC3E}">
        <p14:creationId xmlns:p14="http://schemas.microsoft.com/office/powerpoint/2010/main" val="40725180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20574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Euclidean: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354597"/>
              </p:ext>
            </p:extLst>
          </p:nvPr>
        </p:nvGraphicFramePr>
        <p:xfrm>
          <a:off x="1219200" y="2743200"/>
          <a:ext cx="387831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62100" imgH="368300" progId="Equation.3">
                  <p:embed/>
                </p:oleObj>
              </mc:Choice>
              <mc:Fallback>
                <p:oleObj name="Equation" r:id="rId2" imgW="15621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9200" y="2743200"/>
                        <a:ext cx="3878317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43200" y="4724400"/>
            <a:ext cx="3820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good for spatial data</a:t>
            </a:r>
          </a:p>
        </p:txBody>
      </p:sp>
    </p:spTree>
    <p:extLst>
      <p:ext uri="{BB962C8B-B14F-4D97-AF65-F5344CB8AC3E}">
        <p14:creationId xmlns:p14="http://schemas.microsoft.com/office/powerpoint/2010/main" val="8708984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Clustering documents (e.g. wine data)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610600" cy="20574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400" dirty="0"/>
              <a:t>One feature for each word.  The value is the number of times that word occurs.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Documents are points or vectors in this space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752600" y="3741725"/>
            <a:ext cx="5029200" cy="3048000"/>
            <a:chOff x="1602" y="1317"/>
            <a:chExt cx="2556" cy="1686"/>
          </a:xfrm>
        </p:grpSpPr>
        <p:pic>
          <p:nvPicPr>
            <p:cNvPr id="5" name="Picture 5" descr="RR-vs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02" y="1317"/>
              <a:ext cx="2556" cy="1686"/>
            </a:xfrm>
            <a:prstGeom prst="rect">
              <a:avLst/>
            </a:prstGeom>
            <a:noFill/>
          </p:spPr>
        </p:pic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2112" y="1584"/>
              <a:ext cx="144" cy="67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2160" y="1872"/>
              <a:ext cx="336" cy="38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2160" y="2160"/>
              <a:ext cx="1200" cy="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160" y="2304"/>
              <a:ext cx="912" cy="4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112" y="2304"/>
              <a:ext cx="672" cy="1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0817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85800" y="228601"/>
            <a:ext cx="7315200" cy="1054100"/>
          </a:xfrm>
        </p:spPr>
        <p:txBody>
          <a:bodyPr/>
          <a:lstStyle/>
          <a:p>
            <a:pPr eaLnBrk="1" hangingPunct="1"/>
            <a:r>
              <a:rPr lang="en-US" sz="3200" b="0" dirty="0"/>
              <a:t>When Euclidean distance doesn’t work</a:t>
            </a:r>
          </a:p>
        </p:txBody>
      </p:sp>
      <p:pic>
        <p:nvPicPr>
          <p:cNvPr id="31747" name="Content Placeholder 3" descr="vs1.gif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657600" y="1600200"/>
            <a:ext cx="5257800" cy="4114800"/>
          </a:xfrm>
        </p:spPr>
      </p:pic>
      <p:sp>
        <p:nvSpPr>
          <p:cNvPr id="11" name="TextBox 10"/>
          <p:cNvSpPr txBox="1"/>
          <p:nvPr/>
        </p:nvSpPr>
        <p:spPr>
          <a:xfrm>
            <a:off x="228600" y="2937808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Which document is closest to q using Euclidian distance?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Which do you think should be closer?</a:t>
            </a:r>
          </a:p>
        </p:txBody>
      </p:sp>
    </p:spTree>
    <p:extLst>
      <p:ext uri="{BB962C8B-B14F-4D97-AF65-F5344CB8AC3E}">
        <p14:creationId xmlns:p14="http://schemas.microsoft.com/office/powerpoint/2010/main" val="2670070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85800" y="228601"/>
            <a:ext cx="7315200" cy="1054100"/>
          </a:xfrm>
        </p:spPr>
        <p:txBody>
          <a:bodyPr/>
          <a:lstStyle/>
          <a:p>
            <a:pPr eaLnBrk="1" hangingPunct="1"/>
            <a:r>
              <a:rPr lang="en-US" sz="4000" b="0" dirty="0"/>
              <a:t>Issues with Euclidian distance</a:t>
            </a:r>
          </a:p>
        </p:txBody>
      </p:sp>
      <p:pic>
        <p:nvPicPr>
          <p:cNvPr id="31747" name="Content Placeholder 3" descr="vs1.gif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657600" y="1600200"/>
            <a:ext cx="5257800" cy="4114800"/>
          </a:xfrm>
        </p:spPr>
      </p:pic>
      <p:sp>
        <p:nvSpPr>
          <p:cNvPr id="31748" name="Text Placeholder 4"/>
          <p:cNvSpPr>
            <a:spLocks noGrp="1"/>
          </p:cNvSpPr>
          <p:nvPr>
            <p:ph type="body" sz="half" idx="2"/>
          </p:nvPr>
        </p:nvSpPr>
        <p:spPr>
          <a:xfrm>
            <a:off x="224590" y="1784685"/>
            <a:ext cx="3276600" cy="4691063"/>
          </a:xfrm>
          <a:noFill/>
          <a:ln>
            <a:noFill/>
          </a:ln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solidFill>
                  <a:schemeClr val="tx1"/>
                </a:solidFill>
              </a:rPr>
              <a:t>the Euclidean distance between </a:t>
            </a:r>
            <a:r>
              <a:rPr lang="en-US" sz="2400" i="1" dirty="0">
                <a:solidFill>
                  <a:srgbClr val="0000FF"/>
                </a:solidFill>
              </a:rPr>
              <a:t>q </a:t>
            </a:r>
            <a:r>
              <a:rPr lang="en-US" sz="2400" dirty="0">
                <a:solidFill>
                  <a:schemeClr val="tx1"/>
                </a:solidFill>
              </a:rPr>
              <a:t>and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0000FF"/>
                </a:solidFill>
              </a:rPr>
              <a:t>d</a:t>
            </a:r>
            <a:r>
              <a:rPr lang="en-US" sz="2400" i="1" baseline="-25000" dirty="0">
                <a:solidFill>
                  <a:srgbClr val="0000FF"/>
                </a:solidFill>
              </a:rPr>
              <a:t>2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is large</a:t>
            </a:r>
            <a:endParaRPr lang="en-US" sz="2400" dirty="0"/>
          </a:p>
          <a:p>
            <a:pPr eaLnBrk="1" hangingPunct="1"/>
            <a:endParaRPr lang="en-US" sz="2400" dirty="0">
              <a:solidFill>
                <a:schemeClr val="tx1"/>
              </a:solidFill>
            </a:endParaRPr>
          </a:p>
          <a:p>
            <a:pPr eaLnBrk="1" hangingPunct="1"/>
            <a:r>
              <a:rPr lang="en-US" sz="2400" dirty="0">
                <a:solidFill>
                  <a:schemeClr val="tx1"/>
                </a:solidFill>
              </a:rPr>
              <a:t>but, the distribution of terms in </a:t>
            </a:r>
            <a:r>
              <a:rPr lang="en-US" sz="2400" i="1" dirty="0">
                <a:solidFill>
                  <a:srgbClr val="0000FF"/>
                </a:solidFill>
              </a:rPr>
              <a:t>q</a:t>
            </a:r>
            <a:r>
              <a:rPr lang="en-US" sz="2400" i="1" dirty="0"/>
              <a:t>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i="1" dirty="0">
                <a:solidFill>
                  <a:srgbClr val="0000FF"/>
                </a:solidFill>
              </a:rPr>
              <a:t>d</a:t>
            </a:r>
            <a:r>
              <a:rPr lang="en-US" sz="2400" i="1" baseline="-25000" dirty="0">
                <a:solidFill>
                  <a:srgbClr val="0000FF"/>
                </a:solidFill>
              </a:rPr>
              <a:t>2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are very similar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>
                <a:solidFill>
                  <a:srgbClr val="008000"/>
                </a:solidFill>
              </a:rPr>
              <a:t>This is not what we want!</a:t>
            </a:r>
          </a:p>
        </p:txBody>
      </p:sp>
    </p:spTree>
    <p:extLst>
      <p:ext uri="{BB962C8B-B14F-4D97-AF65-F5344CB8AC3E}">
        <p14:creationId xmlns:p14="http://schemas.microsoft.com/office/powerpoint/2010/main" val="2246165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similarity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34379" y="84179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716723"/>
              </p:ext>
            </p:extLst>
          </p:nvPr>
        </p:nvGraphicFramePr>
        <p:xfrm>
          <a:off x="838200" y="1709738"/>
          <a:ext cx="6026150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94000" imgH="660400" progId="Equation.3">
                  <p:embed/>
                </p:oleObj>
              </mc:Choice>
              <mc:Fallback>
                <p:oleObj name="Equation" r:id="rId2" imgW="27940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09738"/>
                        <a:ext cx="6026150" cy="1423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457200" y="4114800"/>
            <a:ext cx="0" cy="2286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H="1">
            <a:off x="457200" y="6400800"/>
            <a:ext cx="29718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457200" y="4648200"/>
            <a:ext cx="914400" cy="17526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457200" y="5562600"/>
            <a:ext cx="3352800" cy="8382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457200" y="4191000"/>
            <a:ext cx="3048000" cy="22098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5575300" y="4343400"/>
            <a:ext cx="0" cy="2286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H="1">
            <a:off x="5575300" y="6629400"/>
            <a:ext cx="29718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5575300" y="5791200"/>
            <a:ext cx="444500" cy="8382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5575300" y="6400800"/>
            <a:ext cx="901700" cy="2286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5575300" y="6096000"/>
            <a:ext cx="749300" cy="5334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6" name="Right Arrow 15"/>
          <p:cNvSpPr/>
          <p:nvPr/>
        </p:nvSpPr>
        <p:spPr bwMode="auto">
          <a:xfrm>
            <a:off x="4343400" y="5257800"/>
            <a:ext cx="609600" cy="5334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91000" y="3270870"/>
            <a:ext cx="3463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correlated with the</a:t>
            </a:r>
            <a:br>
              <a:rPr lang="en-US" sz="2400" dirty="0">
                <a:solidFill>
                  <a:srgbClr val="0000FF"/>
                </a:solidFill>
              </a:rPr>
            </a:br>
            <a:r>
              <a:rPr lang="en-US" sz="2400" dirty="0">
                <a:solidFill>
                  <a:srgbClr val="0000FF"/>
                </a:solidFill>
              </a:rPr>
              <a:t>angle between two vectors</a:t>
            </a:r>
          </a:p>
        </p:txBody>
      </p:sp>
    </p:spTree>
    <p:extLst>
      <p:ext uri="{BB962C8B-B14F-4D97-AF65-F5344CB8AC3E}">
        <p14:creationId xmlns:p14="http://schemas.microsoft.com/office/powerpoint/2010/main" val="2550712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cosine similarity ranges from 0 and 1, with things that are similar 1 and dissimilar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cosine distance: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668931"/>
              </p:ext>
            </p:extLst>
          </p:nvPr>
        </p:nvGraphicFramePr>
        <p:xfrm>
          <a:off x="1981200" y="3886200"/>
          <a:ext cx="3887304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5400" imgH="203200" progId="Equation.3">
                  <p:embed/>
                </p:oleObj>
              </mc:Choice>
              <mc:Fallback>
                <p:oleObj name="Equation" r:id="rId2" imgW="1295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86200"/>
                        <a:ext cx="3887304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8632" y="5132136"/>
            <a:ext cx="786063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good for text data and many other “real world” data sets</a:t>
            </a:r>
          </a:p>
          <a:p>
            <a:pPr marL="342900" indent="-342900">
              <a:buFontTx/>
              <a:buChar char="-"/>
            </a:pPr>
            <a:r>
              <a:rPr lang="en-US" sz="2400" i="1" dirty="0">
                <a:solidFill>
                  <a:srgbClr val="0000FF"/>
                </a:solidFill>
              </a:rPr>
              <a:t>computationally friendly</a:t>
            </a:r>
            <a:r>
              <a:rPr lang="en-US" sz="2400" dirty="0">
                <a:solidFill>
                  <a:srgbClr val="0000FF"/>
                </a:solidFill>
              </a:rPr>
              <a:t> since we only need to consider features that have non-zero values for </a:t>
            </a:r>
            <a:r>
              <a:rPr lang="en-US" sz="2400" b="1" dirty="0">
                <a:solidFill>
                  <a:srgbClr val="0000FF"/>
                </a:solidFill>
              </a:rPr>
              <a:t>both</a:t>
            </a:r>
            <a:r>
              <a:rPr lang="en-US" sz="2400" dirty="0">
                <a:solidFill>
                  <a:srgbClr val="0000FF"/>
                </a:solidFill>
              </a:rPr>
              <a:t> examples</a:t>
            </a:r>
          </a:p>
        </p:txBody>
      </p:sp>
    </p:spTree>
    <p:extLst>
      <p:ext uri="{BB962C8B-B14F-4D97-AF65-F5344CB8AC3E}">
        <p14:creationId xmlns:p14="http://schemas.microsoft.com/office/powerpoint/2010/main" val="5026977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1524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dirty="0"/>
              <a:t>Assign/cluster each example to closest center</a:t>
            </a:r>
          </a:p>
          <a:p>
            <a:pPr lvl="1" eaLnBrk="1" hangingPunct="1"/>
            <a:r>
              <a:rPr lang="en-US" dirty="0">
                <a:solidFill>
                  <a:srgbClr val="0000FF"/>
                </a:solidFill>
              </a:rPr>
              <a:t>Recalculate centers as the mean of the points in a cluster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447800" y="6172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143000" y="55626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905000" y="5257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39000" y="44196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886200" y="3810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876800" y="3886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3962400" y="4572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895600" y="4572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7315200" y="5257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867400" y="4572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447800" y="59436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6248400" y="51816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23681" y="6104499"/>
            <a:ext cx="4526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Where are the cluster centers?</a:t>
            </a:r>
          </a:p>
        </p:txBody>
      </p:sp>
    </p:spTree>
    <p:extLst>
      <p:ext uri="{BB962C8B-B14F-4D97-AF65-F5344CB8AC3E}">
        <p14:creationId xmlns:p14="http://schemas.microsoft.com/office/powerpoint/2010/main" val="13864434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1524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dirty="0"/>
              <a:t>Assign/cluster each example to closest center</a:t>
            </a:r>
          </a:p>
          <a:p>
            <a:pPr lvl="1" eaLnBrk="1" hangingPunct="1"/>
            <a:r>
              <a:rPr lang="en-US" dirty="0">
                <a:solidFill>
                  <a:srgbClr val="0000FF"/>
                </a:solidFill>
              </a:rPr>
              <a:t>Recalculate centers as the mean of the points in a cluster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447800" y="6172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143000" y="55626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905000" y="5257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39000" y="44196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886200" y="3810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876800" y="3886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3962400" y="4572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895600" y="4572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7315200" y="5257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867400" y="4572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447800" y="59436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6248400" y="51816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133600" y="56388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381500" y="41529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781800" y="48006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52800" y="6039185"/>
            <a:ext cx="4131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do we calculate these?</a:t>
            </a:r>
          </a:p>
        </p:txBody>
      </p:sp>
    </p:spTree>
    <p:extLst>
      <p:ext uri="{BB962C8B-B14F-4D97-AF65-F5344CB8AC3E}">
        <p14:creationId xmlns:p14="http://schemas.microsoft.com/office/powerpoint/2010/main" val="9801483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1524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dirty="0"/>
              <a:t>Assign/cluster each example to closest center</a:t>
            </a:r>
          </a:p>
          <a:p>
            <a:pPr lvl="1" eaLnBrk="1" hangingPunct="1"/>
            <a:r>
              <a:rPr lang="en-US" dirty="0">
                <a:solidFill>
                  <a:srgbClr val="0000FF"/>
                </a:solidFill>
              </a:rPr>
              <a:t>Recalculate centers as the mean of the points in a cluster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685800" y="5486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81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143000" y="4572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1600200" y="4114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685800" y="5257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066800" y="48768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743200" y="3276600"/>
            <a:ext cx="5143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of the points in the cluster:</a:t>
            </a:r>
          </a:p>
        </p:txBody>
      </p:sp>
      <p:graphicFrame>
        <p:nvGraphicFramePr>
          <p:cNvPr id="2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795513"/>
              </p:ext>
            </p:extLst>
          </p:nvPr>
        </p:nvGraphicFramePr>
        <p:xfrm>
          <a:off x="3276600" y="3886200"/>
          <a:ext cx="2347913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3300" imgH="431800" progId="Equation.3">
                  <p:embed/>
                </p:oleObj>
              </mc:Choice>
              <mc:Fallback>
                <p:oleObj name="Equation" r:id="rId2" imgW="1003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886200"/>
                        <a:ext cx="2347913" cy="1011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743200" y="5181600"/>
            <a:ext cx="1179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where:</a:t>
            </a:r>
          </a:p>
        </p:txBody>
      </p:sp>
      <p:graphicFrame>
        <p:nvGraphicFramePr>
          <p:cNvPr id="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911475"/>
              </p:ext>
            </p:extLst>
          </p:nvPr>
        </p:nvGraphicFramePr>
        <p:xfrm>
          <a:off x="3048000" y="5715000"/>
          <a:ext cx="26162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17600" imgH="317500" progId="Equation.3">
                  <p:embed/>
                </p:oleObj>
              </mc:Choice>
              <mc:Fallback>
                <p:oleObj name="Equation" r:id="rId4" imgW="11176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715000"/>
                        <a:ext cx="2616200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510070"/>
              </p:ext>
            </p:extLst>
          </p:nvPr>
        </p:nvGraphicFramePr>
        <p:xfrm>
          <a:off x="6172200" y="5562600"/>
          <a:ext cx="1931987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25500" imgH="444500" progId="Equation.3">
                  <p:embed/>
                </p:oleObj>
              </mc:Choice>
              <mc:Fallback>
                <p:oleObj name="Equation" r:id="rId6" imgW="8255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562600"/>
                        <a:ext cx="1931987" cy="1039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70013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loss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734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K-means tries to minimize what is called the “k-means” loss function: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597754"/>
              </p:ext>
            </p:extLst>
          </p:nvPr>
        </p:nvGraphicFramePr>
        <p:xfrm>
          <a:off x="1474956" y="2993854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49600" imgH="457200" progId="Equation.3">
                  <p:embed/>
                </p:oleObj>
              </mc:Choice>
              <mc:Fallback>
                <p:oleObj name="Equation" r:id="rId2" imgW="314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4956" y="2993854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2648" y="4224420"/>
            <a:ext cx="71387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sum of the squared distances from each point to the associated cluster center </a:t>
            </a:r>
          </a:p>
        </p:txBody>
      </p:sp>
    </p:spTree>
    <p:extLst>
      <p:ext uri="{BB962C8B-B14F-4D97-AF65-F5344CB8AC3E}">
        <p14:creationId xmlns:p14="http://schemas.microsoft.com/office/powerpoint/2010/main" val="4235062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86200" y="2438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76400" y="2590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14600" y="3200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505200" y="3962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0" y="4572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3716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9863" y="5899868"/>
            <a:ext cx="680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Given some example without labels, do something!</a:t>
            </a:r>
          </a:p>
        </p:txBody>
      </p:sp>
    </p:spTree>
    <p:extLst>
      <p:ext uri="{BB962C8B-B14F-4D97-AF65-F5344CB8AC3E}">
        <p14:creationId xmlns:p14="http://schemas.microsoft.com/office/powerpoint/2010/main" val="14475861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k-means loss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127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/>
              <a:t>Iterate:</a:t>
            </a:r>
          </a:p>
          <a:p>
            <a:pPr marL="457200" lvl="1" indent="0" eaLnBrk="1" hangingPunct="1">
              <a:buNone/>
            </a:pPr>
            <a:r>
              <a:rPr lang="en-US" sz="2000" dirty="0"/>
              <a:t>1. Assign/cluster each example to closest center</a:t>
            </a:r>
            <a:endParaRPr lang="en-US" sz="2000" dirty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</a:pPr>
            <a:r>
              <a:rPr lang="en-US" sz="2000" dirty="0">
                <a:solidFill>
                  <a:srgbClr val="000000"/>
                </a:solidFill>
              </a:rPr>
              <a:t>2. </a:t>
            </a:r>
            <a:r>
              <a:rPr lang="en-US" sz="2000" dirty="0"/>
              <a:t>Recalculate centers as the mean of the points in a cluster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7365" y="3048000"/>
            <a:ext cx="85922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198026"/>
              </p:ext>
            </p:extLst>
          </p:nvPr>
        </p:nvGraphicFramePr>
        <p:xfrm>
          <a:off x="1474956" y="3207749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49600" imgH="457200" progId="Equation.3">
                  <p:embed/>
                </p:oleObj>
              </mc:Choice>
              <mc:Fallback>
                <p:oleObj name="Equation" r:id="rId2" imgW="314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4956" y="3207749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3" y="4104852"/>
            <a:ext cx="7539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Does each step of k-means move towards reducing this loss function (or at least not increasing it)?</a:t>
            </a:r>
          </a:p>
        </p:txBody>
      </p:sp>
    </p:spTree>
    <p:extLst>
      <p:ext uri="{BB962C8B-B14F-4D97-AF65-F5344CB8AC3E}">
        <p14:creationId xmlns:p14="http://schemas.microsoft.com/office/powerpoint/2010/main" val="1480321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k-means loss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127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/>
              <a:t>Iterate:</a:t>
            </a:r>
          </a:p>
          <a:p>
            <a:pPr marL="457200" lvl="1" indent="0" eaLnBrk="1" hangingPunct="1">
              <a:buNone/>
            </a:pPr>
            <a:r>
              <a:rPr lang="en-US" sz="2000" dirty="0"/>
              <a:t>1. Assign/cluster each example to closest center</a:t>
            </a:r>
            <a:endParaRPr lang="en-US" sz="2000" dirty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</a:pPr>
            <a:r>
              <a:rPr lang="en-US" sz="2000" dirty="0">
                <a:solidFill>
                  <a:srgbClr val="000000"/>
                </a:solidFill>
              </a:rPr>
              <a:t>2. </a:t>
            </a:r>
            <a:r>
              <a:rPr lang="en-US" sz="2000" dirty="0"/>
              <a:t>Recalculate centers as the mean of the points in a cluster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7365" y="3048000"/>
            <a:ext cx="85922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210537"/>
              </p:ext>
            </p:extLst>
          </p:nvPr>
        </p:nvGraphicFramePr>
        <p:xfrm>
          <a:off x="1474956" y="3207749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49600" imgH="457200" progId="Equation.3">
                  <p:embed/>
                </p:oleObj>
              </mc:Choice>
              <mc:Fallback>
                <p:oleObj name="Equation" r:id="rId2" imgW="314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4956" y="3207749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3" y="4104852"/>
            <a:ext cx="75397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This isn’t quite a complete proof/argument, but: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Any other assignment would end up in a larger loss</a:t>
            </a:r>
            <a:br>
              <a:rPr lang="en-US" sz="2400" dirty="0">
                <a:solidFill>
                  <a:srgbClr val="0000FF"/>
                </a:solidFill>
              </a:rPr>
            </a:br>
            <a:endParaRPr lang="en-US" sz="2400" dirty="0">
              <a:solidFill>
                <a:srgbClr val="0000FF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The mean of a set of values minimizes the squared error</a:t>
            </a:r>
          </a:p>
        </p:txBody>
      </p:sp>
    </p:spTree>
    <p:extLst>
      <p:ext uri="{BB962C8B-B14F-4D97-AF65-F5344CB8AC3E}">
        <p14:creationId xmlns:p14="http://schemas.microsoft.com/office/powerpoint/2010/main" val="1069893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k-means loss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127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/>
              <a:t>Iterate:</a:t>
            </a:r>
          </a:p>
          <a:p>
            <a:pPr marL="457200" lvl="1" indent="0" eaLnBrk="1" hangingPunct="1">
              <a:buNone/>
            </a:pPr>
            <a:r>
              <a:rPr lang="en-US" sz="2000" dirty="0"/>
              <a:t>1. Assign/cluster each example to closest center</a:t>
            </a:r>
            <a:endParaRPr lang="en-US" sz="2000" dirty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</a:pPr>
            <a:r>
              <a:rPr lang="en-US" sz="2000" dirty="0">
                <a:solidFill>
                  <a:srgbClr val="000000"/>
                </a:solidFill>
              </a:rPr>
              <a:t>2. </a:t>
            </a:r>
            <a:r>
              <a:rPr lang="en-US" sz="2000" dirty="0"/>
              <a:t>Recalculate centers as the mean of the points in a cluster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7365" y="3048000"/>
            <a:ext cx="85922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56590"/>
              </p:ext>
            </p:extLst>
          </p:nvPr>
        </p:nvGraphicFramePr>
        <p:xfrm>
          <a:off x="1474956" y="3207749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49600" imgH="457200" progId="Equation.3">
                  <p:embed/>
                </p:oleObj>
              </mc:Choice>
              <mc:Fallback>
                <p:oleObj name="Equation" r:id="rId2" imgW="314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4956" y="3207749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3" y="4104852"/>
            <a:ext cx="7539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Does this mean that k-means will always find the minimum loss/clustering?</a:t>
            </a:r>
          </a:p>
        </p:txBody>
      </p:sp>
    </p:spTree>
    <p:extLst>
      <p:ext uri="{BB962C8B-B14F-4D97-AF65-F5344CB8AC3E}">
        <p14:creationId xmlns:p14="http://schemas.microsoft.com/office/powerpoint/2010/main" val="25448442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k-means loss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127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/>
              <a:t>Iterate:</a:t>
            </a:r>
          </a:p>
          <a:p>
            <a:pPr marL="457200" lvl="1" indent="0" eaLnBrk="1" hangingPunct="1">
              <a:buNone/>
            </a:pPr>
            <a:r>
              <a:rPr lang="en-US" sz="2000" dirty="0"/>
              <a:t>1. Assign/cluster each example to closest center</a:t>
            </a:r>
            <a:endParaRPr lang="en-US" sz="2000" dirty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</a:pPr>
            <a:r>
              <a:rPr lang="en-US" sz="2000" dirty="0">
                <a:solidFill>
                  <a:srgbClr val="000000"/>
                </a:solidFill>
              </a:rPr>
              <a:t>2. </a:t>
            </a:r>
            <a:r>
              <a:rPr lang="en-US" sz="2000" dirty="0"/>
              <a:t>Recalculate centers as the mean of the points in a cluster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7365" y="3048000"/>
            <a:ext cx="85922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990216"/>
              </p:ext>
            </p:extLst>
          </p:nvPr>
        </p:nvGraphicFramePr>
        <p:xfrm>
          <a:off x="1474956" y="3207749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49600" imgH="457200" progId="Equation.3">
                  <p:embed/>
                </p:oleObj>
              </mc:Choice>
              <mc:Fallback>
                <p:oleObj name="Equation" r:id="rId2" imgW="314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4956" y="3207749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3" y="4104852"/>
            <a:ext cx="75397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NO!  It will find </a:t>
            </a:r>
            <a:r>
              <a:rPr lang="en-US" sz="2400" i="1" dirty="0">
                <a:solidFill>
                  <a:srgbClr val="0000FF"/>
                </a:solidFill>
              </a:rPr>
              <a:t>a minimum</a:t>
            </a:r>
            <a:r>
              <a:rPr lang="en-US" sz="2400" dirty="0">
                <a:solidFill>
                  <a:srgbClr val="0000FF"/>
                </a:solidFill>
              </a:rPr>
              <a:t>.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Unfortunately, the k-means loss function is generally not convex and for most problems has many, many minima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We’re only guaranteed to find one of them</a:t>
            </a:r>
          </a:p>
        </p:txBody>
      </p:sp>
    </p:spTree>
    <p:extLst>
      <p:ext uri="{BB962C8B-B14F-4D97-AF65-F5344CB8AC3E}">
        <p14:creationId xmlns:p14="http://schemas.microsoft.com/office/powerpoint/2010/main" val="8611131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 variations/parameters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752600"/>
            <a:ext cx="8153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800" dirty="0"/>
              <a:t>Start with some initial cluster centers</a:t>
            </a:r>
          </a:p>
          <a:p>
            <a:pPr marL="0" indent="0" eaLnBrk="1" hangingPunct="1">
              <a:buFont typeface="Wingdings" charset="2"/>
              <a:buNone/>
            </a:pPr>
            <a:endParaRPr lang="en-US" sz="2800" dirty="0"/>
          </a:p>
          <a:p>
            <a:pPr marL="0" indent="0" eaLnBrk="1" hangingPunct="1">
              <a:buFont typeface="Wingdings" charset="2"/>
              <a:buNone/>
            </a:pPr>
            <a:r>
              <a:rPr lang="en-US" sz="2800" dirty="0"/>
              <a:t>Iterate:</a:t>
            </a:r>
          </a:p>
          <a:p>
            <a:pPr lvl="1" eaLnBrk="1" hangingPunct="1"/>
            <a:r>
              <a:rPr lang="en-US" dirty="0"/>
              <a:t>Assign/cluster each example to closest center</a:t>
            </a:r>
          </a:p>
          <a:p>
            <a:pPr lvl="1" eaLnBrk="1" hangingPunct="1"/>
            <a:r>
              <a:rPr lang="en-US" dirty="0"/>
              <a:t>Recalculate centers as the mean of the points in a cluster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82800" y="525780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are some other variations/parameters we haven’t specified?</a:t>
            </a:r>
          </a:p>
        </p:txBody>
      </p:sp>
    </p:spTree>
    <p:extLst>
      <p:ext uri="{BB962C8B-B14F-4D97-AF65-F5344CB8AC3E}">
        <p14:creationId xmlns:p14="http://schemas.microsoft.com/office/powerpoint/2010/main" val="33233155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 variations/parameters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2800" dirty="0"/>
              <a:t>Initial (seed) cluster centers</a:t>
            </a:r>
          </a:p>
          <a:p>
            <a:pPr marL="0" indent="0" eaLnBrk="1" hangingPunct="1">
              <a:buNone/>
            </a:pPr>
            <a:endParaRPr lang="en-US" sz="2800" dirty="0"/>
          </a:p>
          <a:p>
            <a:pPr marL="0" indent="0" eaLnBrk="1" hangingPunct="1">
              <a:buNone/>
            </a:pPr>
            <a:r>
              <a:rPr lang="en-US" sz="2800" dirty="0"/>
              <a:t>Convergence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A fixed number of iterations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partitions unchanged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Cluster centers don’t change</a:t>
            </a:r>
          </a:p>
          <a:p>
            <a:pPr marL="0" indent="0" eaLnBrk="1" hangingPunct="1">
              <a:buNone/>
            </a:pPr>
            <a:endParaRPr lang="en-US" sz="2800" dirty="0"/>
          </a:p>
          <a:p>
            <a:pPr marL="0" indent="0" eaLnBrk="1" hangingPunct="1">
              <a:buNone/>
            </a:pPr>
            <a:r>
              <a:rPr lang="en-US" sz="2800" dirty="0"/>
              <a:t>K!</a:t>
            </a:r>
          </a:p>
        </p:txBody>
      </p:sp>
    </p:spTree>
    <p:extLst>
      <p:ext uri="{BB962C8B-B14F-4D97-AF65-F5344CB8AC3E}">
        <p14:creationId xmlns:p14="http://schemas.microsoft.com/office/powerpoint/2010/main" val="16906174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centers randomly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868968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564168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326168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307368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3916968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3383568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316768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145568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868968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7620000" y="44196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7162800" y="36576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4145568" y="32766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92253" y="5370096"/>
            <a:ext cx="3456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would happen here?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3253" y="6132096"/>
            <a:ext cx="2803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Seed selection ideas?</a:t>
            </a:r>
          </a:p>
        </p:txBody>
      </p:sp>
    </p:spTree>
    <p:extLst>
      <p:ext uri="{BB962C8B-B14F-4D97-AF65-F5344CB8AC3E}">
        <p14:creationId xmlns:p14="http://schemas.microsoft.com/office/powerpoint/2010/main" val="36422244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Seed choice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696200" cy="4876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/>
              <a:t>Results can vary drastically based on random seed selection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/>
              <a:t>Some seeds can result in poor convergence rate, or convergence to sub-optimal </a:t>
            </a:r>
            <a:r>
              <a:rPr lang="en-US" sz="2400" dirty="0" err="1"/>
              <a:t>clusterings</a:t>
            </a:r>
            <a:endParaRPr lang="en-US" sz="2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>
              <a:ea typeface="ＭＳ Ｐゴシック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ea typeface="ＭＳ Ｐゴシック" charset="-128"/>
              </a:rPr>
              <a:t>Common heuristics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-128"/>
              </a:rPr>
              <a:t>Random points (not examples) in the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-128"/>
              </a:rPr>
              <a:t>Randomly pick 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-128"/>
              </a:rPr>
              <a:t>Points least similar to any existing center (furthest centers heuristic)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>
                <a:solidFill>
                  <a:srgbClr val="0000CC"/>
                </a:solidFill>
                <a:ea typeface="ＭＳ Ｐゴシック" charset="-128"/>
              </a:rPr>
              <a:t>Try out multiple starting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-128"/>
              </a:rPr>
              <a:t>Initialize with the results of another clustering method</a:t>
            </a:r>
          </a:p>
        </p:txBody>
      </p:sp>
    </p:spTree>
    <p:extLst>
      <p:ext uri="{BB962C8B-B14F-4D97-AF65-F5344CB8AC3E}">
        <p14:creationId xmlns:p14="http://schemas.microsoft.com/office/powerpoint/2010/main" val="1091663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Furthest centers heuristic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0455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μ</a:t>
            </a:r>
            <a:r>
              <a:rPr lang="en-US" baseline="-25000" dirty="0"/>
              <a:t>1</a:t>
            </a:r>
            <a:r>
              <a:rPr lang="en-US" dirty="0"/>
              <a:t> = pick random point</a:t>
            </a:r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2 to K:</a:t>
            </a:r>
          </a:p>
          <a:p>
            <a:pPr marL="320040" lvl="1" indent="0">
              <a:buNone/>
            </a:pPr>
            <a:r>
              <a:rPr lang="en-US" dirty="0" err="1"/>
              <a:t>μ</a:t>
            </a:r>
            <a:r>
              <a:rPr lang="en-US" baseline="-25000" dirty="0" err="1"/>
              <a:t>i</a:t>
            </a:r>
            <a:r>
              <a:rPr lang="en-US" dirty="0"/>
              <a:t> = point that is furthest from </a:t>
            </a:r>
            <a:r>
              <a:rPr lang="en-US" b="1" dirty="0"/>
              <a:t>any</a:t>
            </a:r>
            <a:r>
              <a:rPr lang="en-US" dirty="0"/>
              <a:t> previous centers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100665"/>
              </p:ext>
            </p:extLst>
          </p:nvPr>
        </p:nvGraphicFramePr>
        <p:xfrm>
          <a:off x="1951789" y="3901572"/>
          <a:ext cx="4930015" cy="1122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0" imgH="520700" progId="Equation.3">
                  <p:embed/>
                </p:oleObj>
              </mc:Choice>
              <mc:Fallback>
                <p:oleObj name="Equation" r:id="rId2" imgW="22860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51789" y="3901572"/>
                        <a:ext cx="4930015" cy="1122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01053" y="3743158"/>
            <a:ext cx="836499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14138" y="5506564"/>
            <a:ext cx="3355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smallest distance from x to any previous center</a:t>
            </a:r>
          </a:p>
        </p:txBody>
      </p:sp>
      <p:sp>
        <p:nvSpPr>
          <p:cNvPr id="11" name="Left Brace 10"/>
          <p:cNvSpPr/>
          <p:nvPr/>
        </p:nvSpPr>
        <p:spPr>
          <a:xfrm rot="16200000">
            <a:off x="5289256" y="3741196"/>
            <a:ext cx="494632" cy="2991922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7538" y="5528655"/>
            <a:ext cx="3355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point with the largest distance to any previous center</a:t>
            </a:r>
          </a:p>
        </p:txBody>
      </p:sp>
      <p:sp>
        <p:nvSpPr>
          <p:cNvPr id="13" name="Left Brace 12"/>
          <p:cNvSpPr/>
          <p:nvPr/>
        </p:nvSpPr>
        <p:spPr>
          <a:xfrm rot="16200000">
            <a:off x="3005643" y="4682747"/>
            <a:ext cx="494632" cy="1153001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680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furthest from centers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5057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Pick a random point for the first center</a:t>
            </a:r>
          </a:p>
        </p:txBody>
      </p:sp>
    </p:spTree>
    <p:extLst>
      <p:ext uri="{BB962C8B-B14F-4D97-AF65-F5344CB8AC3E}">
        <p14:creationId xmlns:p14="http://schemas.microsoft.com/office/powerpoint/2010/main" val="211221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applications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sz="2900" dirty="0"/>
              <a:t>learn clusters/groups without any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customer segmentation (i.e. grouping)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image compression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bioinformatics: learn motifs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 important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4351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furthest from centers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4091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point will be chosen next?</a:t>
            </a:r>
          </a:p>
        </p:txBody>
      </p:sp>
    </p:spTree>
    <p:extLst>
      <p:ext uri="{BB962C8B-B14F-4D97-AF65-F5344CB8AC3E}">
        <p14:creationId xmlns:p14="http://schemas.microsoft.com/office/powerpoint/2010/main" val="22496961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furthest from centers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7696200" y="4469063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328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Furthest point from center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0658" y="6154824"/>
            <a:ext cx="4091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point will be chosen next?</a:t>
            </a:r>
          </a:p>
        </p:txBody>
      </p:sp>
    </p:spTree>
    <p:extLst>
      <p:ext uri="{BB962C8B-B14F-4D97-AF65-F5344CB8AC3E}">
        <p14:creationId xmlns:p14="http://schemas.microsoft.com/office/powerpoint/2010/main" val="369290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furthest from centers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7696200" y="4469063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4625472" y="28575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328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Furthest point from center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0658" y="6154824"/>
            <a:ext cx="4091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point will be chosen next?</a:t>
            </a:r>
          </a:p>
        </p:txBody>
      </p:sp>
    </p:spTree>
    <p:extLst>
      <p:ext uri="{BB962C8B-B14F-4D97-AF65-F5344CB8AC3E}">
        <p14:creationId xmlns:p14="http://schemas.microsoft.com/office/powerpoint/2010/main" val="42118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furthest from centers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7696200" y="4469063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4625472" y="28575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328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Furthest point from center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031958" y="3533275"/>
            <a:ext cx="228600" cy="2286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61103" y="6071755"/>
            <a:ext cx="502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Any issues/concerns with this approach?</a:t>
            </a:r>
          </a:p>
        </p:txBody>
      </p:sp>
    </p:spTree>
    <p:extLst>
      <p:ext uri="{BB962C8B-B14F-4D97-AF65-F5344CB8AC3E}">
        <p14:creationId xmlns:p14="http://schemas.microsoft.com/office/powerpoint/2010/main" val="282784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Furthest points concerns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48748" y="533466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0895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97400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02221" y="603517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042305" y="46100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42305" y="494832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331437" y="47030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415011" y="615147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691148" y="6086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493295" y="57825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744621" y="5581315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942474" y="591953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744621" y="6340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306195" y="437481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82632" y="4340054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910095" y="13568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428916" y="21462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4068053" y="3795962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56527" y="5851662"/>
            <a:ext cx="4743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If k = 4, which points will get chosen?</a:t>
            </a:r>
          </a:p>
        </p:txBody>
      </p:sp>
    </p:spTree>
    <p:extLst>
      <p:ext uri="{BB962C8B-B14F-4D97-AF65-F5344CB8AC3E}">
        <p14:creationId xmlns:p14="http://schemas.microsoft.com/office/powerpoint/2010/main" val="28328722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Furthest points concerns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48748" y="533466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0895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97400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02221" y="603517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042305" y="46100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42305" y="494832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331437" y="47030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415011" y="615147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691148" y="6086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493295" y="57825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744621" y="5581315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942474" y="591953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744621" y="6340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306195" y="437481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82632" y="4340054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910095" y="13568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428916" y="21462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4068053" y="3795962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8795795" y="135689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6314616" y="2146299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599813" y="5600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3940385" y="3795962"/>
            <a:ext cx="228600" cy="2286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489159" y="5119650"/>
            <a:ext cx="5276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If we do a number of trials, will we get different centers?</a:t>
            </a:r>
          </a:p>
        </p:txBody>
      </p:sp>
    </p:spTree>
    <p:extLst>
      <p:ext uri="{BB962C8B-B14F-4D97-AF65-F5344CB8AC3E}">
        <p14:creationId xmlns:p14="http://schemas.microsoft.com/office/powerpoint/2010/main" val="26217457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Furthest points concerns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48748" y="533466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0895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97400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02221" y="603517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042305" y="46100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42305" y="494832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331437" y="47030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415011" y="615147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691148" y="6086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493295" y="57825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744621" y="5581315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942474" y="591953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744621" y="6340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306195" y="437481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82632" y="4340054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910095" y="13568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428916" y="21462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4068053" y="3795962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068053" y="5100264"/>
            <a:ext cx="4409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Doesn’t deal well with outliers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8795795" y="135689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6314616" y="2146299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599813" y="5600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3940385" y="3795962"/>
            <a:ext cx="228600" cy="2286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453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K-means++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648" y="1600200"/>
            <a:ext cx="8153400" cy="330601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/>
              <a:t>μ</a:t>
            </a:r>
            <a:r>
              <a:rPr lang="en-US" baseline="-25000" dirty="0"/>
              <a:t>1</a:t>
            </a:r>
            <a:r>
              <a:rPr lang="en-US" dirty="0"/>
              <a:t> = pick random point</a:t>
            </a:r>
          </a:p>
          <a:p>
            <a:pPr marL="0" indent="0">
              <a:buFont typeface="Wingdings"/>
              <a:buNone/>
            </a:pPr>
            <a:endParaRPr lang="en-US" baseline="-25000" dirty="0"/>
          </a:p>
          <a:p>
            <a:pPr marL="0" indent="0">
              <a:buFont typeface="Wingdings"/>
              <a:buNone/>
            </a:pPr>
            <a:r>
              <a:rPr lang="en-US" dirty="0"/>
              <a:t>for k = 2 to </a:t>
            </a:r>
            <a:r>
              <a:rPr lang="en-US" b="1" dirty="0"/>
              <a:t>K</a:t>
            </a:r>
            <a:r>
              <a:rPr lang="en-US" dirty="0"/>
              <a:t>:</a:t>
            </a:r>
          </a:p>
          <a:p>
            <a:pPr marL="320040" lvl="1" indent="0">
              <a:buFont typeface="Wingdings 2"/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 to </a:t>
            </a:r>
            <a:r>
              <a:rPr lang="en-US" b="1" dirty="0"/>
              <a:t>N</a:t>
            </a:r>
            <a:r>
              <a:rPr lang="en-US" dirty="0"/>
              <a:t>:</a:t>
            </a:r>
          </a:p>
          <a:p>
            <a:pPr marL="594360" lvl="2" indent="0">
              <a:buFont typeface="Wingdings 2"/>
              <a:buNone/>
            </a:pP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 = min d(x</a:t>
            </a:r>
            <a:r>
              <a:rPr lang="en-US" baseline="-25000" dirty="0"/>
              <a:t>i</a:t>
            </a:r>
            <a:r>
              <a:rPr lang="en-US" dirty="0"/>
              <a:t>, μ</a:t>
            </a:r>
            <a:r>
              <a:rPr lang="en-US" baseline="-25000" dirty="0"/>
              <a:t>1…k-1</a:t>
            </a:r>
            <a:r>
              <a:rPr lang="en-US" dirty="0"/>
              <a:t>) // smallest distance to any center</a:t>
            </a:r>
          </a:p>
          <a:p>
            <a:pPr marL="594360" lvl="2" indent="0">
              <a:buFont typeface="Wingdings 2"/>
              <a:buNone/>
            </a:pPr>
            <a:endParaRPr lang="en-US" dirty="0"/>
          </a:p>
          <a:p>
            <a:pPr marL="320040" lvl="1" indent="0">
              <a:buNone/>
            </a:pPr>
            <a:r>
              <a:rPr lang="en-US" dirty="0" err="1"/>
              <a:t>μ</a:t>
            </a:r>
            <a:r>
              <a:rPr lang="en-US" baseline="-25000" dirty="0" err="1"/>
              <a:t>k</a:t>
            </a:r>
            <a:r>
              <a:rPr lang="en-US" dirty="0"/>
              <a:t> = randomly pick point </a:t>
            </a:r>
            <a:r>
              <a:rPr lang="en-US" b="1" i="1" dirty="0">
                <a:solidFill>
                  <a:srgbClr val="FF6600"/>
                </a:solidFill>
              </a:rPr>
              <a:t>proportionate</a:t>
            </a:r>
            <a:r>
              <a:rPr lang="en-US" dirty="0"/>
              <a:t> to </a:t>
            </a:r>
            <a:r>
              <a:rPr lang="en-US" b="1" i="1" dirty="0">
                <a:solidFill>
                  <a:srgbClr val="FF6600"/>
                </a:solidFill>
              </a:rPr>
              <a:t>s</a:t>
            </a:r>
            <a:endParaRPr lang="en-US" b="1" i="1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7684" y="5601368"/>
            <a:ext cx="2988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does this help?</a:t>
            </a:r>
          </a:p>
        </p:txBody>
      </p:sp>
    </p:spTree>
    <p:extLst>
      <p:ext uri="{BB962C8B-B14F-4D97-AF65-F5344CB8AC3E}">
        <p14:creationId xmlns:p14="http://schemas.microsoft.com/office/powerpoint/2010/main" val="385701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K-means++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648" y="1600200"/>
            <a:ext cx="8153400" cy="330601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/>
              <a:t>μ</a:t>
            </a:r>
            <a:r>
              <a:rPr lang="en-US" baseline="-25000" dirty="0"/>
              <a:t>1</a:t>
            </a:r>
            <a:r>
              <a:rPr lang="en-US" dirty="0"/>
              <a:t> = pick random point</a:t>
            </a:r>
          </a:p>
          <a:p>
            <a:pPr marL="0" indent="0">
              <a:buFont typeface="Wingdings"/>
              <a:buNone/>
            </a:pPr>
            <a:endParaRPr lang="en-US" baseline="-25000" dirty="0"/>
          </a:p>
          <a:p>
            <a:pPr marL="0" indent="0">
              <a:buFont typeface="Wingdings"/>
              <a:buNone/>
            </a:pPr>
            <a:r>
              <a:rPr lang="en-US" dirty="0"/>
              <a:t>for k = 2 to </a:t>
            </a:r>
            <a:r>
              <a:rPr lang="en-US" b="1" dirty="0"/>
              <a:t>K</a:t>
            </a:r>
            <a:r>
              <a:rPr lang="en-US" dirty="0"/>
              <a:t>:</a:t>
            </a:r>
          </a:p>
          <a:p>
            <a:pPr marL="320040" lvl="1" indent="0">
              <a:buFont typeface="Wingdings 2"/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 to </a:t>
            </a:r>
            <a:r>
              <a:rPr lang="en-US" b="1" dirty="0"/>
              <a:t>N</a:t>
            </a:r>
            <a:r>
              <a:rPr lang="en-US" dirty="0"/>
              <a:t>:</a:t>
            </a:r>
          </a:p>
          <a:p>
            <a:pPr marL="594360" lvl="2" indent="0">
              <a:buFont typeface="Wingdings 2"/>
              <a:buNone/>
            </a:pP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 = min d(x</a:t>
            </a:r>
            <a:r>
              <a:rPr lang="en-US" baseline="-25000" dirty="0"/>
              <a:t>i</a:t>
            </a:r>
            <a:r>
              <a:rPr lang="en-US" dirty="0"/>
              <a:t>, μ</a:t>
            </a:r>
            <a:r>
              <a:rPr lang="en-US" baseline="-25000" dirty="0"/>
              <a:t>1…k-1</a:t>
            </a:r>
            <a:r>
              <a:rPr lang="en-US" dirty="0"/>
              <a:t>) // smallest distance to any center</a:t>
            </a:r>
          </a:p>
          <a:p>
            <a:pPr marL="594360" lvl="2" indent="0">
              <a:buFont typeface="Wingdings 2"/>
              <a:buNone/>
            </a:pPr>
            <a:endParaRPr lang="en-US" dirty="0"/>
          </a:p>
          <a:p>
            <a:pPr marL="320040" lvl="1" indent="0">
              <a:buNone/>
            </a:pPr>
            <a:r>
              <a:rPr lang="en-US" dirty="0" err="1"/>
              <a:t>μ</a:t>
            </a:r>
            <a:r>
              <a:rPr lang="en-US" baseline="-25000" dirty="0" err="1"/>
              <a:t>k</a:t>
            </a:r>
            <a:r>
              <a:rPr lang="en-US" dirty="0"/>
              <a:t> = randomly pick point </a:t>
            </a:r>
            <a:r>
              <a:rPr lang="en-US" b="1" i="1" dirty="0">
                <a:solidFill>
                  <a:srgbClr val="FF6600"/>
                </a:solidFill>
              </a:rPr>
              <a:t>proportionate</a:t>
            </a:r>
            <a:r>
              <a:rPr lang="en-US" dirty="0"/>
              <a:t> to </a:t>
            </a:r>
            <a:r>
              <a:rPr lang="en-US" b="1" i="1" dirty="0">
                <a:solidFill>
                  <a:srgbClr val="FF6600"/>
                </a:solidFill>
              </a:rPr>
              <a:t>s</a:t>
            </a:r>
            <a:endParaRPr lang="en-US" b="1" i="1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700" y="4906211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Makes it possible to select other points</a:t>
            </a:r>
          </a:p>
          <a:p>
            <a:pPr marL="914400" lvl="1" indent="-4572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if #points &gt;&gt; #outliers, we will pick good points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Makes it non-deterministic, which will help with random runs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Nice theoretical guarantees!</a:t>
            </a:r>
          </a:p>
        </p:txBody>
      </p:sp>
    </p:spTree>
    <p:extLst>
      <p:ext uri="{BB962C8B-B14F-4D97-AF65-F5344CB8AC3E}">
        <p14:creationId xmlns:p14="http://schemas.microsoft.com/office/powerpoint/2010/main" val="26286773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 variations/parameters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Initial (seed) cluster centers</a:t>
            </a:r>
          </a:p>
          <a:p>
            <a:pPr marL="0" indent="0" eaLnBrk="1" hangingPunct="1">
              <a:buNone/>
            </a:pP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eaLnBrk="1" hangingPunct="1"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Convergence</a:t>
            </a:r>
          </a:p>
          <a:p>
            <a:pPr lvl="1" eaLnBrk="1" hangingPunct="1"/>
            <a:r>
              <a:rPr lang="en-US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</a:rPr>
              <a:t>A fixed number of iterations</a:t>
            </a:r>
          </a:p>
          <a:p>
            <a:pPr lvl="1" eaLnBrk="1" hangingPunct="1"/>
            <a:r>
              <a:rPr lang="en-US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</a:rPr>
              <a:t>partitions unchanged</a:t>
            </a:r>
          </a:p>
          <a:p>
            <a:pPr lvl="1" eaLnBrk="1" hangingPunct="1"/>
            <a:r>
              <a:rPr lang="en-US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</a:rPr>
              <a:t>Cluster centers don’t change</a:t>
            </a:r>
          </a:p>
          <a:p>
            <a:pPr marL="0" indent="0" eaLnBrk="1" hangingPunct="1">
              <a:buNone/>
            </a:pPr>
            <a:endParaRPr lang="en-US" sz="2800" dirty="0"/>
          </a:p>
          <a:p>
            <a:pPr marL="0" indent="0" eaLnBrk="1" hangingPunct="1">
              <a:buNone/>
            </a:pPr>
            <a:r>
              <a:rPr lang="en-US" sz="2800" dirty="0">
                <a:solidFill>
                  <a:srgbClr val="FF0000"/>
                </a:solidFill>
              </a:rPr>
              <a:t>K!</a:t>
            </a:r>
          </a:p>
        </p:txBody>
      </p:sp>
    </p:spTree>
    <p:extLst>
      <p:ext uri="{BB962C8B-B14F-4D97-AF65-F5344CB8AC3E}">
        <p14:creationId xmlns:p14="http://schemas.microsoft.com/office/powerpoint/2010/main" val="397332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</a:t>
            </a:r>
            <a:r>
              <a:rPr lang="en-US" dirty="0"/>
              <a:t>supervised learning: clustering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905000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Raw data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38200" y="2590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38200" y="3200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38200" y="3810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38200" y="4419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38200" y="5029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2133600" y="32766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05000" y="4191000"/>
            <a:ext cx="1124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extract</a:t>
            </a:r>
          </a:p>
          <a:p>
            <a:r>
              <a:rPr lang="en-US" sz="2000" dirty="0"/>
              <a:t>features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24200" y="2385536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BAB932"/>
                </a:solidFill>
              </a:rPr>
              <a:t>f</a:t>
            </a:r>
            <a:r>
              <a:rPr lang="en-US" sz="2000" baseline="-25000" dirty="0">
                <a:solidFill>
                  <a:srgbClr val="BAB932"/>
                </a:solidFill>
              </a:rPr>
              <a:t>1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2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3</a:t>
            </a:r>
            <a:r>
              <a:rPr lang="en-US" sz="2000" dirty="0">
                <a:solidFill>
                  <a:srgbClr val="BAB932"/>
                </a:solidFill>
              </a:rPr>
              <a:t>, …, f</a:t>
            </a:r>
            <a:r>
              <a:rPr lang="en-US" sz="2000" baseline="-25000" dirty="0">
                <a:solidFill>
                  <a:srgbClr val="BAB932"/>
                </a:solidFill>
              </a:rPr>
              <a:t>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24200" y="2918936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BAB932"/>
                </a:solidFill>
              </a:rPr>
              <a:t>f</a:t>
            </a:r>
            <a:r>
              <a:rPr lang="en-US" sz="2000" baseline="-25000" dirty="0">
                <a:solidFill>
                  <a:srgbClr val="BAB932"/>
                </a:solidFill>
              </a:rPr>
              <a:t>1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2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3</a:t>
            </a:r>
            <a:r>
              <a:rPr lang="en-US" sz="2000" dirty="0">
                <a:solidFill>
                  <a:srgbClr val="BAB932"/>
                </a:solidFill>
              </a:rPr>
              <a:t>, …, f</a:t>
            </a:r>
            <a:r>
              <a:rPr lang="en-US" sz="2000" baseline="-25000" dirty="0">
                <a:solidFill>
                  <a:srgbClr val="BAB932"/>
                </a:solidFill>
              </a:rPr>
              <a:t>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24200" y="3452336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BAB932"/>
                </a:solidFill>
              </a:rPr>
              <a:t>f</a:t>
            </a:r>
            <a:r>
              <a:rPr lang="en-US" sz="2000" baseline="-25000" dirty="0">
                <a:solidFill>
                  <a:srgbClr val="BAB932"/>
                </a:solidFill>
              </a:rPr>
              <a:t>1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2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3</a:t>
            </a:r>
            <a:r>
              <a:rPr lang="en-US" sz="2000" dirty="0">
                <a:solidFill>
                  <a:srgbClr val="BAB932"/>
                </a:solidFill>
              </a:rPr>
              <a:t>, …, f</a:t>
            </a:r>
            <a:r>
              <a:rPr lang="en-US" sz="2000" baseline="-25000" dirty="0">
                <a:solidFill>
                  <a:srgbClr val="BAB932"/>
                </a:solidFill>
              </a:rPr>
              <a:t>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24200" y="4061936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BAB932"/>
                </a:solidFill>
              </a:rPr>
              <a:t>f</a:t>
            </a:r>
            <a:r>
              <a:rPr lang="en-US" sz="2000" baseline="-25000" dirty="0">
                <a:solidFill>
                  <a:srgbClr val="BAB932"/>
                </a:solidFill>
              </a:rPr>
              <a:t>1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2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3</a:t>
            </a:r>
            <a:r>
              <a:rPr lang="en-US" sz="2000" dirty="0">
                <a:solidFill>
                  <a:srgbClr val="BAB932"/>
                </a:solidFill>
              </a:rPr>
              <a:t>, …, f</a:t>
            </a:r>
            <a:r>
              <a:rPr lang="en-US" sz="2000" baseline="-25000" dirty="0">
                <a:solidFill>
                  <a:srgbClr val="BAB932"/>
                </a:solidFill>
              </a:rPr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27631" y="4659868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BAB932"/>
                </a:solidFill>
              </a:rPr>
              <a:t>f</a:t>
            </a:r>
            <a:r>
              <a:rPr lang="en-US" sz="2000" baseline="-25000" dirty="0">
                <a:solidFill>
                  <a:srgbClr val="BAB932"/>
                </a:solidFill>
              </a:rPr>
              <a:t>1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2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3</a:t>
            </a:r>
            <a:r>
              <a:rPr lang="en-US" sz="2000" dirty="0">
                <a:solidFill>
                  <a:srgbClr val="BAB932"/>
                </a:solidFill>
              </a:rPr>
              <a:t>, …, f</a:t>
            </a:r>
            <a:r>
              <a:rPr lang="en-US" sz="2000" baseline="-25000" dirty="0">
                <a:solidFill>
                  <a:srgbClr val="BAB932"/>
                </a:solidFill>
              </a:rPr>
              <a:t>n</a:t>
            </a:r>
          </a:p>
        </p:txBody>
      </p:sp>
      <p:sp>
        <p:nvSpPr>
          <p:cNvPr id="26" name="Right Arrow 25"/>
          <p:cNvSpPr/>
          <p:nvPr/>
        </p:nvSpPr>
        <p:spPr bwMode="auto">
          <a:xfrm>
            <a:off x="5791200" y="32766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54983" y="1905000"/>
            <a:ext cx="1111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features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34000" y="4038600"/>
            <a:ext cx="152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group into classes/clusters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142999" y="5638800"/>
            <a:ext cx="7212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6600"/>
                </a:solidFill>
              </a:rPr>
              <a:t>No</a:t>
            </a:r>
            <a:r>
              <a:rPr lang="en-US" sz="2400" dirty="0">
                <a:solidFill>
                  <a:srgbClr val="FF6600"/>
                </a:solidFill>
              </a:rPr>
              <a:t> “supervision”, we’re only given data and want to find natural groupings</a:t>
            </a:r>
          </a:p>
        </p:txBody>
      </p:sp>
      <p:sp>
        <p:nvSpPr>
          <p:cNvPr id="50" name="Hexagon 49"/>
          <p:cNvSpPr/>
          <p:nvPr/>
        </p:nvSpPr>
        <p:spPr bwMode="auto">
          <a:xfrm>
            <a:off x="6781800" y="2971800"/>
            <a:ext cx="1905000" cy="1371600"/>
          </a:xfrm>
          <a:prstGeom prst="hexag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  <a:ea typeface="Arial" pitchFamily="-65" charset="0"/>
                <a:cs typeface="Arial" pitchFamily="-65" charset="0"/>
              </a:rPr>
              <a:t>Clusters</a:t>
            </a:r>
          </a:p>
        </p:txBody>
      </p:sp>
    </p:spTree>
    <p:extLst>
      <p:ext uri="{BB962C8B-B14F-4D97-AF65-F5344CB8AC3E}">
        <p14:creationId xmlns:p14="http://schemas.microsoft.com/office/powerpoint/2010/main" val="32394893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Many Clusters?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1524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/>
              <a:t>Number of clusters </a:t>
            </a:r>
            <a:r>
              <a:rPr lang="en-US" sz="2000" i="1" dirty="0"/>
              <a:t>K </a:t>
            </a:r>
            <a:r>
              <a:rPr lang="en-US" sz="2000" dirty="0"/>
              <a:t>must be provided</a:t>
            </a:r>
          </a:p>
          <a:p>
            <a:pPr marL="0" indent="0" eaLnBrk="1" hangingPunct="1">
              <a:buNone/>
            </a:pPr>
            <a:r>
              <a:rPr lang="en-US" sz="2000" dirty="0">
                <a:solidFill>
                  <a:srgbClr val="FF0000"/>
                </a:solidFill>
              </a:rPr>
              <a:t>How should we determine the number of clusters?</a:t>
            </a:r>
          </a:p>
          <a:p>
            <a:pPr marL="0" indent="0" eaLnBrk="1" hangingPunct="1">
              <a:buNone/>
            </a:pPr>
            <a:r>
              <a:rPr lang="en-US" sz="2000" dirty="0">
                <a:solidFill>
                  <a:srgbClr val="FF0000"/>
                </a:solidFill>
              </a:rPr>
              <a:t>How did we deal with models becoming too complicated previously?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743200" y="2895600"/>
            <a:ext cx="304800" cy="3048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990600" y="32766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1524000" y="3657600"/>
            <a:ext cx="304800" cy="3048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1066800" y="4038600"/>
            <a:ext cx="304800" cy="304800"/>
          </a:xfrm>
          <a:prstGeom prst="ellipse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62000" y="3657600"/>
            <a:ext cx="304800" cy="3048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3429000" y="3733800"/>
            <a:ext cx="304800" cy="304800"/>
          </a:xfrm>
          <a:prstGeom prst="ellipse">
            <a:avLst/>
          </a:prstGeom>
          <a:solidFill>
            <a:srgbClr val="00A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26670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971800" y="4267200"/>
            <a:ext cx="304800" cy="3048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7315200" y="2895600"/>
            <a:ext cx="304800" cy="3048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562600" y="3276600"/>
            <a:ext cx="304800" cy="3048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9"/>
          <p:cNvSpPr>
            <a:spLocks noChangeArrowheads="1"/>
          </p:cNvSpPr>
          <p:nvPr/>
        </p:nvSpPr>
        <p:spPr bwMode="auto">
          <a:xfrm>
            <a:off x="6096000" y="3657600"/>
            <a:ext cx="304800" cy="3048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5638800" y="4038600"/>
            <a:ext cx="304800" cy="3048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1"/>
          <p:cNvSpPr>
            <a:spLocks noChangeArrowheads="1"/>
          </p:cNvSpPr>
          <p:nvPr/>
        </p:nvSpPr>
        <p:spPr bwMode="auto">
          <a:xfrm>
            <a:off x="5334000" y="3657600"/>
            <a:ext cx="304800" cy="3048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8001000" y="3733800"/>
            <a:ext cx="304800" cy="3048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13"/>
          <p:cNvSpPr>
            <a:spLocks noChangeArrowheads="1"/>
          </p:cNvSpPr>
          <p:nvPr/>
        </p:nvSpPr>
        <p:spPr bwMode="auto">
          <a:xfrm>
            <a:off x="7239000" y="3505200"/>
            <a:ext cx="304800" cy="3048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15"/>
          <p:cNvSpPr>
            <a:spLocks noChangeArrowheads="1"/>
          </p:cNvSpPr>
          <p:nvPr/>
        </p:nvSpPr>
        <p:spPr bwMode="auto">
          <a:xfrm>
            <a:off x="7620000" y="4267200"/>
            <a:ext cx="304800" cy="3048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2400" y="5029200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 many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5200" y="4953000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 few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4724400"/>
            <a:ext cx="2578100" cy="1905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4724400"/>
            <a:ext cx="2387600" cy="1993900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 bwMode="auto">
          <a:xfrm rot="5400000">
            <a:off x="2515394" y="4799806"/>
            <a:ext cx="38100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796871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Regularization!!!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Statistical test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31" y="2227179"/>
            <a:ext cx="24765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359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loss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590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K-means is trying to minimize: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358215"/>
              </p:ext>
            </p:extLst>
          </p:nvPr>
        </p:nvGraphicFramePr>
        <p:xfrm>
          <a:off x="900113" y="2377486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49600" imgH="457200" progId="Equation.3">
                  <p:embed/>
                </p:oleObj>
              </mc:Choice>
              <mc:Fallback>
                <p:oleObj name="Equation" r:id="rId2" imgW="314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0113" y="2377486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83538" y="3783264"/>
            <a:ext cx="4919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happens when k increases?</a:t>
            </a:r>
          </a:p>
        </p:txBody>
      </p:sp>
    </p:spTree>
    <p:extLst>
      <p:ext uri="{BB962C8B-B14F-4D97-AF65-F5344CB8AC3E}">
        <p14:creationId xmlns:p14="http://schemas.microsoft.com/office/powerpoint/2010/main" val="6074646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loss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590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K-means is trying to minimize: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840799"/>
              </p:ext>
            </p:extLst>
          </p:nvPr>
        </p:nvGraphicFramePr>
        <p:xfrm>
          <a:off x="900113" y="2377486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49600" imgH="457200" progId="Equation.3">
                  <p:embed/>
                </p:oleObj>
              </mc:Choice>
              <mc:Fallback>
                <p:oleObj name="Equation" r:id="rId2" imgW="314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0113" y="2377486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6226" y="3418748"/>
            <a:ext cx="7308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Loss goes down!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Making the model more complicated allows us more flexibility, but can “</a:t>
            </a:r>
            <a:r>
              <a:rPr lang="en-US" sz="2400" dirty="0" err="1">
                <a:solidFill>
                  <a:srgbClr val="0000FF"/>
                </a:solidFill>
              </a:rPr>
              <a:t>overfit</a:t>
            </a:r>
            <a:r>
              <a:rPr lang="en-US" sz="2400" dirty="0">
                <a:solidFill>
                  <a:srgbClr val="0000FF"/>
                </a:solidFill>
              </a:rPr>
              <a:t>” to the data</a:t>
            </a:r>
          </a:p>
        </p:txBody>
      </p:sp>
    </p:spTree>
    <p:extLst>
      <p:ext uri="{BB962C8B-B14F-4D97-AF65-F5344CB8AC3E}">
        <p14:creationId xmlns:p14="http://schemas.microsoft.com/office/powerpoint/2010/main" val="14385601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loss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590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K-means is trying to minimize: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796773"/>
              </p:ext>
            </p:extLst>
          </p:nvPr>
        </p:nvGraphicFramePr>
        <p:xfrm>
          <a:off x="888332" y="2257174"/>
          <a:ext cx="7022454" cy="937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29000" imgH="457200" progId="Equation.3">
                  <p:embed/>
                </p:oleObj>
              </mc:Choice>
              <mc:Fallback>
                <p:oleObj name="Equation" r:id="rId2" imgW="3429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88332" y="2257174"/>
                        <a:ext cx="7022454" cy="937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own Arrow 5"/>
          <p:cNvSpPr/>
          <p:nvPr/>
        </p:nvSpPr>
        <p:spPr>
          <a:xfrm>
            <a:off x="3796618" y="3207749"/>
            <a:ext cx="695158" cy="1003304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001002"/>
              </p:ext>
            </p:extLst>
          </p:nvPr>
        </p:nvGraphicFramePr>
        <p:xfrm>
          <a:off x="1247232" y="4499948"/>
          <a:ext cx="4233820" cy="542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89100" imgH="215900" progId="Equation.3">
                  <p:embed/>
                </p:oleObj>
              </mc:Choice>
              <mc:Fallback>
                <p:oleObj name="Equation" r:id="rId4" imgW="1689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47232" y="4499948"/>
                        <a:ext cx="4233820" cy="542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856851"/>
              </p:ext>
            </p:extLst>
          </p:nvPr>
        </p:nvGraphicFramePr>
        <p:xfrm>
          <a:off x="1247232" y="5269082"/>
          <a:ext cx="3792663" cy="565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47800" imgH="215900" progId="Equation.3">
                  <p:embed/>
                </p:oleObj>
              </mc:Choice>
              <mc:Fallback>
                <p:oleObj name="Equation" r:id="rId6" imgW="1447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47232" y="5269082"/>
                        <a:ext cx="3792663" cy="565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75157" y="4540052"/>
            <a:ext cx="3210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(where N = number of points)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65671" y="5946619"/>
            <a:ext cx="5731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effect will this have?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Which will tend to produce smaller k?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529984" y="5002187"/>
            <a:ext cx="2616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2 regularization options</a:t>
            </a:r>
          </a:p>
        </p:txBody>
      </p:sp>
    </p:spTree>
    <p:extLst>
      <p:ext uri="{BB962C8B-B14F-4D97-AF65-F5344CB8AC3E}">
        <p14:creationId xmlns:p14="http://schemas.microsoft.com/office/powerpoint/2010/main" val="426873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loss revisited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138882"/>
              </p:ext>
            </p:extLst>
          </p:nvPr>
        </p:nvGraphicFramePr>
        <p:xfrm>
          <a:off x="1027789" y="2133738"/>
          <a:ext cx="4233820" cy="542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89100" imgH="215900" progId="Equation.3">
                  <p:embed/>
                </p:oleObj>
              </mc:Choice>
              <mc:Fallback>
                <p:oleObj name="Equation" r:id="rId2" imgW="1689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7789" y="2133738"/>
                        <a:ext cx="4233820" cy="542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939053"/>
              </p:ext>
            </p:extLst>
          </p:nvPr>
        </p:nvGraphicFramePr>
        <p:xfrm>
          <a:off x="1027789" y="2902872"/>
          <a:ext cx="3792663" cy="565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47800" imgH="215900" progId="Equation.3">
                  <p:embed/>
                </p:oleObj>
              </mc:Choice>
              <mc:Fallback>
                <p:oleObj name="Equation" r:id="rId4" imgW="1447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7789" y="2902872"/>
                        <a:ext cx="3792663" cy="565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555714" y="2173842"/>
            <a:ext cx="3210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(where N = number of points)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749427" y="2635977"/>
            <a:ext cx="2616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2 regularization options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27263" y="4144143"/>
            <a:ext cx="853878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577" y="4398209"/>
            <a:ext cx="75756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AIC penalizes increases in K more harshly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Both require a change to the K-means algorithm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Tend to work reasonably well in practice if you don’t know K</a:t>
            </a:r>
          </a:p>
        </p:txBody>
      </p:sp>
    </p:spTree>
    <p:extLst>
      <p:ext uri="{BB962C8B-B14F-4D97-AF65-F5344CB8AC3E}">
        <p14:creationId xmlns:p14="http://schemas.microsoft.com/office/powerpoint/2010/main" val="28793063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Statistical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2438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Assume data is Gaussian (i.e. spherical)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Test for this</a:t>
            </a:r>
          </a:p>
          <a:p>
            <a:pPr lvl="1"/>
            <a:r>
              <a:rPr lang="en-US" dirty="0"/>
              <a:t>Testing in high dimensions doesn’t work well</a:t>
            </a:r>
          </a:p>
          <a:p>
            <a:pPr lvl="1"/>
            <a:r>
              <a:rPr lang="en-US" dirty="0"/>
              <a:t>Testing in lower dimensions does work well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267200"/>
            <a:ext cx="2578100" cy="190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267200"/>
            <a:ext cx="2387600" cy="1993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81400" y="6324600"/>
            <a:ext cx="1095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ideas?</a:t>
            </a:r>
          </a:p>
        </p:txBody>
      </p:sp>
    </p:spTree>
    <p:extLst>
      <p:ext uri="{BB962C8B-B14F-4D97-AF65-F5344CB8AC3E}">
        <p14:creationId xmlns:p14="http://schemas.microsoft.com/office/powerpoint/2010/main" val="4702291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382000" cy="990600"/>
          </a:xfrm>
        </p:spPr>
        <p:txBody>
          <a:bodyPr/>
          <a:lstStyle/>
          <a:p>
            <a:pPr eaLnBrk="1" hangingPunct="1"/>
            <a:r>
              <a:rPr lang="en-US" dirty="0"/>
              <a:t>Project to one dimension and check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99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each cluster, project down to one dimension</a:t>
            </a:r>
          </a:p>
          <a:p>
            <a:pPr lvl="1"/>
            <a:r>
              <a:rPr lang="en-US" dirty="0"/>
              <a:t>Use a statistical test to see if the data is Gaussian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971800"/>
            <a:ext cx="25781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984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382000" cy="990600"/>
          </a:xfrm>
        </p:spPr>
        <p:txBody>
          <a:bodyPr/>
          <a:lstStyle/>
          <a:p>
            <a:pPr eaLnBrk="1" hangingPunct="1"/>
            <a:r>
              <a:rPr lang="en-US" dirty="0"/>
              <a:t>Project to one dimension and check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99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each cluster, project down to one dimension</a:t>
            </a:r>
          </a:p>
          <a:p>
            <a:pPr lvl="1"/>
            <a:r>
              <a:rPr lang="en-US" dirty="0"/>
              <a:t>Use a statistical test to see if the data is Gaussian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971800"/>
            <a:ext cx="2578100" cy="1905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>
            <a:off x="2590800" y="6018212"/>
            <a:ext cx="28194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2819400" y="3124200"/>
            <a:ext cx="381000" cy="5334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0767" y="5247728"/>
            <a:ext cx="435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What will this look like projected to 1-D?</a:t>
            </a:r>
          </a:p>
        </p:txBody>
      </p:sp>
    </p:spTree>
    <p:extLst>
      <p:ext uri="{BB962C8B-B14F-4D97-AF65-F5344CB8AC3E}">
        <p14:creationId xmlns:p14="http://schemas.microsoft.com/office/powerpoint/2010/main" val="13625437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382000" cy="990600"/>
          </a:xfrm>
        </p:spPr>
        <p:txBody>
          <a:bodyPr/>
          <a:lstStyle/>
          <a:p>
            <a:pPr eaLnBrk="1" hangingPunct="1"/>
            <a:r>
              <a:rPr lang="en-US" dirty="0"/>
              <a:t>Project to one dimension and check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99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each cluster, project down to one dimension</a:t>
            </a:r>
          </a:p>
          <a:p>
            <a:pPr lvl="1"/>
            <a:r>
              <a:rPr lang="en-US" dirty="0"/>
              <a:t>Use a statistical test to see if the data is Gaussian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971800"/>
            <a:ext cx="2578100" cy="1905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>
            <a:off x="2590800" y="6018212"/>
            <a:ext cx="28194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2" name="Freeform 11"/>
          <p:cNvSpPr/>
          <p:nvPr/>
        </p:nvSpPr>
        <p:spPr bwMode="auto">
          <a:xfrm>
            <a:off x="2731519" y="5269931"/>
            <a:ext cx="2192404" cy="680958"/>
          </a:xfrm>
          <a:custGeom>
            <a:avLst/>
            <a:gdLst>
              <a:gd name="connsiteX0" fmla="*/ 0 w 2192404"/>
              <a:gd name="connsiteY0" fmla="*/ 649007 h 680958"/>
              <a:gd name="connsiteX1" fmla="*/ 778723 w 2192404"/>
              <a:gd name="connsiteY1" fmla="*/ 589098 h 680958"/>
              <a:gd name="connsiteX2" fmla="*/ 1126153 w 2192404"/>
              <a:gd name="connsiteY2" fmla="*/ 1997 h 680958"/>
              <a:gd name="connsiteX3" fmla="*/ 1413681 w 2192404"/>
              <a:gd name="connsiteY3" fmla="*/ 577117 h 680958"/>
              <a:gd name="connsiteX4" fmla="*/ 2192404 w 2192404"/>
              <a:gd name="connsiteY4" fmla="*/ 625043 h 680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2404" h="680958">
                <a:moveTo>
                  <a:pt x="0" y="649007"/>
                </a:moveTo>
                <a:lnTo>
                  <a:pt x="778723" y="589098"/>
                </a:lnTo>
                <a:cubicBezTo>
                  <a:pt x="966415" y="481263"/>
                  <a:pt x="1020327" y="3994"/>
                  <a:pt x="1126153" y="1997"/>
                </a:cubicBezTo>
                <a:cubicBezTo>
                  <a:pt x="1231979" y="0"/>
                  <a:pt x="1235973" y="473276"/>
                  <a:pt x="1413681" y="577117"/>
                </a:cubicBezTo>
                <a:cubicBezTo>
                  <a:pt x="1591389" y="680958"/>
                  <a:pt x="2192404" y="625043"/>
                  <a:pt x="2192404" y="625043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819400" y="3124200"/>
            <a:ext cx="381000" cy="5334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06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learning: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Most frequently, when people think of unsupervised learning they think clustering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Another category: learning probabilities/parameters for models without supervision</a:t>
            </a:r>
          </a:p>
          <a:p>
            <a:pPr lvl="1"/>
            <a:r>
              <a:rPr lang="en-US" sz="2400" dirty="0"/>
              <a:t>Learn a translation dictionary</a:t>
            </a:r>
          </a:p>
          <a:p>
            <a:pPr lvl="1"/>
            <a:r>
              <a:rPr lang="en-US" sz="2400" dirty="0"/>
              <a:t>Learn a grammar for a language</a:t>
            </a:r>
          </a:p>
          <a:p>
            <a:pPr lvl="1"/>
            <a:r>
              <a:rPr lang="en-US" sz="2400" dirty="0"/>
              <a:t>Learn the social graph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32208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382000" cy="990600"/>
          </a:xfrm>
        </p:spPr>
        <p:txBody>
          <a:bodyPr/>
          <a:lstStyle/>
          <a:p>
            <a:pPr eaLnBrk="1" hangingPunct="1"/>
            <a:r>
              <a:rPr lang="en-US" dirty="0"/>
              <a:t>Project to one dimension and check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99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each cluster, project down to one dimension</a:t>
            </a:r>
          </a:p>
          <a:p>
            <a:pPr lvl="1"/>
            <a:r>
              <a:rPr lang="en-US" dirty="0"/>
              <a:t>Use a statistical test to see if the data is Gaussian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971800"/>
            <a:ext cx="2578100" cy="1905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>
            <a:off x="2133600" y="6019800"/>
            <a:ext cx="32766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3048000" y="3505200"/>
            <a:ext cx="1371600" cy="6858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0768" y="5247728"/>
            <a:ext cx="4575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What will this look like projected to 1-D?</a:t>
            </a:r>
          </a:p>
        </p:txBody>
      </p:sp>
    </p:spTree>
    <p:extLst>
      <p:ext uri="{BB962C8B-B14F-4D97-AF65-F5344CB8AC3E}">
        <p14:creationId xmlns:p14="http://schemas.microsoft.com/office/powerpoint/2010/main" val="342500561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382000" cy="990600"/>
          </a:xfrm>
        </p:spPr>
        <p:txBody>
          <a:bodyPr/>
          <a:lstStyle/>
          <a:p>
            <a:pPr eaLnBrk="1" hangingPunct="1"/>
            <a:r>
              <a:rPr lang="en-US" dirty="0"/>
              <a:t>Project to one dimension and check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99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each cluster, project down to one dimension</a:t>
            </a:r>
          </a:p>
          <a:p>
            <a:pPr lvl="1"/>
            <a:r>
              <a:rPr lang="en-US" dirty="0"/>
              <a:t>Use a statistical test to see if the data is Gaussian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971800"/>
            <a:ext cx="2578100" cy="1905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>
            <a:off x="2133600" y="6019800"/>
            <a:ext cx="32766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3048000" y="3505200"/>
            <a:ext cx="1371600" cy="6858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2362200" y="5420400"/>
            <a:ext cx="2731519" cy="523200"/>
          </a:xfrm>
          <a:custGeom>
            <a:avLst/>
            <a:gdLst>
              <a:gd name="connsiteX0" fmla="*/ 0 w 2731519"/>
              <a:gd name="connsiteY0" fmla="*/ 501233 h 523200"/>
              <a:gd name="connsiteX1" fmla="*/ 587037 w 2731519"/>
              <a:gd name="connsiteY1" fmla="*/ 441325 h 523200"/>
              <a:gd name="connsiteX2" fmla="*/ 862585 w 2731519"/>
              <a:gd name="connsiteY2" fmla="*/ 9985 h 523200"/>
              <a:gd name="connsiteX3" fmla="*/ 1054270 w 2731519"/>
              <a:gd name="connsiteY3" fmla="*/ 381416 h 523200"/>
              <a:gd name="connsiteX4" fmla="*/ 1449622 w 2731519"/>
              <a:gd name="connsiteY4" fmla="*/ 465288 h 523200"/>
              <a:gd name="connsiteX5" fmla="*/ 1785071 w 2731519"/>
              <a:gd name="connsiteY5" fmla="*/ 381416 h 523200"/>
              <a:gd name="connsiteX6" fmla="*/ 1952796 w 2731519"/>
              <a:gd name="connsiteY6" fmla="*/ 21967 h 523200"/>
              <a:gd name="connsiteX7" fmla="*/ 2108541 w 2731519"/>
              <a:gd name="connsiteY7" fmla="*/ 357453 h 523200"/>
              <a:gd name="connsiteX8" fmla="*/ 2731519 w 2731519"/>
              <a:gd name="connsiteY8" fmla="*/ 429343 h 52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1519" h="523200">
                <a:moveTo>
                  <a:pt x="0" y="501233"/>
                </a:moveTo>
                <a:cubicBezTo>
                  <a:pt x="221636" y="512216"/>
                  <a:pt x="443273" y="523200"/>
                  <a:pt x="587037" y="441325"/>
                </a:cubicBezTo>
                <a:cubicBezTo>
                  <a:pt x="730801" y="359450"/>
                  <a:pt x="784713" y="19970"/>
                  <a:pt x="862585" y="9985"/>
                </a:cubicBezTo>
                <a:cubicBezTo>
                  <a:pt x="940457" y="0"/>
                  <a:pt x="956431" y="305532"/>
                  <a:pt x="1054270" y="381416"/>
                </a:cubicBezTo>
                <a:cubicBezTo>
                  <a:pt x="1152109" y="457300"/>
                  <a:pt x="1327822" y="465288"/>
                  <a:pt x="1449622" y="465288"/>
                </a:cubicBezTo>
                <a:cubicBezTo>
                  <a:pt x="1571422" y="465288"/>
                  <a:pt x="1701209" y="455303"/>
                  <a:pt x="1785071" y="381416"/>
                </a:cubicBezTo>
                <a:cubicBezTo>
                  <a:pt x="1868933" y="307529"/>
                  <a:pt x="1898884" y="25961"/>
                  <a:pt x="1952796" y="21967"/>
                </a:cubicBezTo>
                <a:cubicBezTo>
                  <a:pt x="2006708" y="17973"/>
                  <a:pt x="1978754" y="289557"/>
                  <a:pt x="2108541" y="357453"/>
                </a:cubicBezTo>
                <a:cubicBezTo>
                  <a:pt x="2238328" y="425349"/>
                  <a:pt x="2731519" y="429343"/>
                  <a:pt x="2731519" y="429343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1900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382000" cy="990600"/>
          </a:xfrm>
        </p:spPr>
        <p:txBody>
          <a:bodyPr/>
          <a:lstStyle/>
          <a:p>
            <a:pPr eaLnBrk="1" hangingPunct="1"/>
            <a:r>
              <a:rPr lang="en-US" dirty="0"/>
              <a:t>Project to one dimension and check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99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each cluster, project down to one dimension</a:t>
            </a:r>
          </a:p>
          <a:p>
            <a:pPr lvl="1"/>
            <a:r>
              <a:rPr lang="en-US" dirty="0"/>
              <a:t>Use a statistical test to see if the data is Gaussian</a:t>
            </a:r>
          </a:p>
        </p:txBody>
      </p:sp>
      <p:sp>
        <p:nvSpPr>
          <p:cNvPr id="3" name="Oval 2"/>
          <p:cNvSpPr/>
          <p:nvPr/>
        </p:nvSpPr>
        <p:spPr>
          <a:xfrm>
            <a:off x="3515864" y="3636210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54896" y="3654930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68264" y="3788610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39936" y="3780594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46360" y="3874170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98760" y="3906258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724424" y="3898242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574688" y="4323330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13720" y="4342050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727088" y="4475730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98760" y="4467714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505184" y="4561290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657584" y="4593378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783248" y="4585362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2133600" y="6019800"/>
            <a:ext cx="32766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677699" y="5368674"/>
            <a:ext cx="4672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What will this look like projected to 1-D?</a:t>
            </a:r>
          </a:p>
        </p:txBody>
      </p:sp>
    </p:spTree>
    <p:extLst>
      <p:ext uri="{BB962C8B-B14F-4D97-AF65-F5344CB8AC3E}">
        <p14:creationId xmlns:p14="http://schemas.microsoft.com/office/powerpoint/2010/main" val="5784126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382000" cy="990600"/>
          </a:xfrm>
        </p:spPr>
        <p:txBody>
          <a:bodyPr/>
          <a:lstStyle/>
          <a:p>
            <a:pPr eaLnBrk="1" hangingPunct="1"/>
            <a:r>
              <a:rPr lang="en-US" dirty="0"/>
              <a:t>Project to one dimension and check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99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each cluster, project down to one dimension</a:t>
            </a:r>
          </a:p>
          <a:p>
            <a:pPr lvl="1"/>
            <a:r>
              <a:rPr lang="en-US" dirty="0"/>
              <a:t>Use a statistical test to see if the data is Gaussian</a:t>
            </a:r>
          </a:p>
        </p:txBody>
      </p:sp>
      <p:sp>
        <p:nvSpPr>
          <p:cNvPr id="3" name="Oval 2"/>
          <p:cNvSpPr/>
          <p:nvPr/>
        </p:nvSpPr>
        <p:spPr>
          <a:xfrm>
            <a:off x="3515864" y="3636210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54896" y="3654930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68264" y="3788610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39936" y="3780594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46360" y="3874170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98760" y="3906258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724424" y="3898242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574688" y="4323330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13720" y="4342050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727088" y="4475730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98760" y="4467714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505184" y="4561290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657584" y="4593378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783248" y="4585362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2133600" y="6019800"/>
            <a:ext cx="32766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099430" y="6210255"/>
            <a:ext cx="1255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Solution?</a:t>
            </a:r>
          </a:p>
        </p:txBody>
      </p:sp>
      <p:sp>
        <p:nvSpPr>
          <p:cNvPr id="29" name="Freeform 28"/>
          <p:cNvSpPr/>
          <p:nvPr/>
        </p:nvSpPr>
        <p:spPr bwMode="auto">
          <a:xfrm>
            <a:off x="2530999" y="5269931"/>
            <a:ext cx="2192404" cy="680958"/>
          </a:xfrm>
          <a:custGeom>
            <a:avLst/>
            <a:gdLst>
              <a:gd name="connsiteX0" fmla="*/ 0 w 2192404"/>
              <a:gd name="connsiteY0" fmla="*/ 649007 h 680958"/>
              <a:gd name="connsiteX1" fmla="*/ 778723 w 2192404"/>
              <a:gd name="connsiteY1" fmla="*/ 589098 h 680958"/>
              <a:gd name="connsiteX2" fmla="*/ 1126153 w 2192404"/>
              <a:gd name="connsiteY2" fmla="*/ 1997 h 680958"/>
              <a:gd name="connsiteX3" fmla="*/ 1413681 w 2192404"/>
              <a:gd name="connsiteY3" fmla="*/ 577117 h 680958"/>
              <a:gd name="connsiteX4" fmla="*/ 2192404 w 2192404"/>
              <a:gd name="connsiteY4" fmla="*/ 625043 h 680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2404" h="680958">
                <a:moveTo>
                  <a:pt x="0" y="649007"/>
                </a:moveTo>
                <a:lnTo>
                  <a:pt x="778723" y="589098"/>
                </a:lnTo>
                <a:cubicBezTo>
                  <a:pt x="966415" y="481263"/>
                  <a:pt x="1020327" y="3994"/>
                  <a:pt x="1126153" y="1997"/>
                </a:cubicBezTo>
                <a:cubicBezTo>
                  <a:pt x="1231979" y="0"/>
                  <a:pt x="1235973" y="473276"/>
                  <a:pt x="1413681" y="577117"/>
                </a:cubicBezTo>
                <a:cubicBezTo>
                  <a:pt x="1591389" y="680958"/>
                  <a:pt x="2192404" y="625043"/>
                  <a:pt x="2192404" y="625043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70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382000" cy="990600"/>
          </a:xfrm>
        </p:spPr>
        <p:txBody>
          <a:bodyPr/>
          <a:lstStyle/>
          <a:p>
            <a:pPr eaLnBrk="1" hangingPunct="1"/>
            <a:r>
              <a:rPr lang="en-US" dirty="0"/>
              <a:t>Project to one dimension and check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99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each cluster, project down to one dimension</a:t>
            </a:r>
          </a:p>
          <a:p>
            <a:pPr lvl="1"/>
            <a:r>
              <a:rPr lang="en-US" dirty="0"/>
              <a:t>Use a statistical test to see if the data is Gaussian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971800"/>
            <a:ext cx="2578100" cy="1905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34675" y="5791200"/>
            <a:ext cx="5010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Chose the dimension of the projection as the dimension with highest variance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 flipV="1">
            <a:off x="2590800" y="3657600"/>
            <a:ext cx="2133600" cy="457200"/>
          </a:xfrm>
          <a:prstGeom prst="line">
            <a:avLst/>
          </a:prstGeom>
          <a:noFill/>
          <a:ln w="38100" cap="flat" cmpd="sng" algn="ctr">
            <a:solidFill>
              <a:srgbClr val="00E4A8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 flipH="1" flipV="1">
            <a:off x="3314700" y="2857500"/>
            <a:ext cx="1981200" cy="1905000"/>
          </a:xfrm>
          <a:prstGeom prst="line">
            <a:avLst/>
          </a:prstGeom>
          <a:noFill/>
          <a:ln w="38100" cap="flat" cmpd="sng" algn="ctr">
            <a:solidFill>
              <a:srgbClr val="00E4A8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110103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synthetic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971800"/>
            <a:ext cx="7315200" cy="2095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15000" y="53340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too far</a:t>
            </a:r>
          </a:p>
        </p:txBody>
      </p:sp>
    </p:spTree>
    <p:extLst>
      <p:ext uri="{BB962C8B-B14F-4D97-AF65-F5344CB8AC3E}">
        <p14:creationId xmlns:p14="http://schemas.microsoft.com/office/powerpoint/2010/main" val="187980599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Compared to other approaches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5867400"/>
            <a:ext cx="701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http://cs.baylor.edu/~hamerly/papers/nips_03.pdf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33600"/>
            <a:ext cx="8240734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4645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 time complexity</a:t>
            </a:r>
          </a:p>
        </p:txBody>
      </p:sp>
      <p:sp>
        <p:nvSpPr>
          <p:cNvPr id="4301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648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/>
              <a:t>Variables: </a:t>
            </a:r>
            <a:r>
              <a:rPr lang="en-US" i="1" dirty="0"/>
              <a:t>K</a:t>
            </a:r>
            <a:r>
              <a:rPr lang="en-US" dirty="0"/>
              <a:t> clusters, </a:t>
            </a:r>
            <a:r>
              <a:rPr lang="en-US" i="1" dirty="0"/>
              <a:t>n</a:t>
            </a:r>
            <a:r>
              <a:rPr lang="en-US" dirty="0"/>
              <a:t> data points, </a:t>
            </a:r>
            <a:br>
              <a:rPr lang="en-US" dirty="0"/>
            </a:br>
            <a:r>
              <a:rPr lang="en-US" i="1" dirty="0"/>
              <a:t>m</a:t>
            </a:r>
            <a:r>
              <a:rPr lang="en-US" dirty="0"/>
              <a:t> features/dimensions, </a:t>
            </a:r>
            <a:r>
              <a:rPr lang="en-US" i="1" dirty="0"/>
              <a:t>I</a:t>
            </a:r>
            <a:r>
              <a:rPr lang="en-US" dirty="0"/>
              <a:t> iterations</a:t>
            </a:r>
          </a:p>
          <a:p>
            <a:pPr marL="0" indent="0" eaLnBrk="1" hangingPunct="1">
              <a:buNone/>
            </a:pPr>
            <a:endParaRPr lang="en-US" dirty="0"/>
          </a:p>
          <a:p>
            <a:pPr marL="0" indent="0" eaLnBrk="1" hangingPunct="1">
              <a:buNone/>
            </a:pPr>
            <a:r>
              <a:rPr lang="en-US" dirty="0">
                <a:solidFill>
                  <a:srgbClr val="FF0000"/>
                </a:solidFill>
              </a:rPr>
              <a:t>What is the runtime complexity?</a:t>
            </a:r>
          </a:p>
          <a:p>
            <a:pPr lvl="1" eaLnBrk="1" hangingPunct="1"/>
            <a:r>
              <a:rPr lang="en-US" dirty="0"/>
              <a:t>Computing distance between two points (e.g. </a:t>
            </a:r>
            <a:r>
              <a:rPr lang="en-US" dirty="0" err="1"/>
              <a:t>euclidean</a:t>
            </a:r>
            <a:r>
              <a:rPr lang="en-US" dirty="0"/>
              <a:t>)</a:t>
            </a:r>
          </a:p>
          <a:p>
            <a:pPr lvl="1" eaLnBrk="1" hangingPunct="1"/>
            <a:r>
              <a:rPr lang="en-US" dirty="0"/>
              <a:t>Reassigning clusters</a:t>
            </a:r>
            <a:endParaRPr lang="en-US" i="1" dirty="0"/>
          </a:p>
          <a:p>
            <a:pPr lvl="1" eaLnBrk="1" hangingPunct="1"/>
            <a:r>
              <a:rPr lang="en-US" dirty="0"/>
              <a:t>Computing new centers</a:t>
            </a:r>
          </a:p>
          <a:p>
            <a:pPr lvl="1" eaLnBrk="1" hangingPunct="1"/>
            <a:r>
              <a:rPr lang="en-US" dirty="0"/>
              <a:t>Iterate…</a:t>
            </a:r>
          </a:p>
        </p:txBody>
      </p:sp>
    </p:spTree>
    <p:extLst>
      <p:ext uri="{BB962C8B-B14F-4D97-AF65-F5344CB8AC3E}">
        <p14:creationId xmlns:p14="http://schemas.microsoft.com/office/powerpoint/2010/main" val="250812505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 time complexity</a:t>
            </a:r>
          </a:p>
        </p:txBody>
      </p:sp>
      <p:sp>
        <p:nvSpPr>
          <p:cNvPr id="4301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398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Variables: </a:t>
            </a:r>
            <a:r>
              <a:rPr lang="en-US" sz="2400" i="1" dirty="0"/>
              <a:t>K</a:t>
            </a:r>
            <a:r>
              <a:rPr lang="en-US" sz="2400" dirty="0"/>
              <a:t> clusters, </a:t>
            </a:r>
            <a:r>
              <a:rPr lang="en-US" sz="2400" i="1" dirty="0" err="1"/>
              <a:t>n</a:t>
            </a:r>
            <a:r>
              <a:rPr lang="en-US" sz="2400" dirty="0"/>
              <a:t> data points, </a:t>
            </a:r>
            <a:br>
              <a:rPr lang="en-US" sz="2400" dirty="0"/>
            </a:br>
            <a:r>
              <a:rPr lang="en-US" sz="2400" i="1" dirty="0" err="1"/>
              <a:t>m</a:t>
            </a:r>
            <a:r>
              <a:rPr lang="en-US" sz="2400" dirty="0"/>
              <a:t> features/dimensions, </a:t>
            </a:r>
            <a:r>
              <a:rPr lang="en-US" sz="2400" i="1" dirty="0"/>
              <a:t>I</a:t>
            </a:r>
            <a:r>
              <a:rPr lang="en-US" sz="2400" dirty="0"/>
              <a:t> iterations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What is the runtime complexity?</a:t>
            </a:r>
          </a:p>
          <a:p>
            <a:pPr lvl="1" eaLnBrk="1" hangingPunct="1"/>
            <a:r>
              <a:rPr lang="en-US" sz="2000" dirty="0"/>
              <a:t>Computing distance between two points is O</a:t>
            </a:r>
            <a:r>
              <a:rPr lang="en-US" sz="2000" i="1" dirty="0"/>
              <a:t>(m)</a:t>
            </a:r>
            <a:r>
              <a:rPr lang="en-US" sz="2000" dirty="0"/>
              <a:t> where </a:t>
            </a:r>
            <a:r>
              <a:rPr lang="en-US" sz="2000" i="1" dirty="0"/>
              <a:t>m</a:t>
            </a:r>
            <a:r>
              <a:rPr lang="en-US" sz="2000" dirty="0"/>
              <a:t> is the dimensionality of the vectors/number of features.</a:t>
            </a:r>
          </a:p>
          <a:p>
            <a:pPr lvl="1" eaLnBrk="1" hangingPunct="1"/>
            <a:r>
              <a:rPr lang="en-US" sz="2000" dirty="0"/>
              <a:t>Reassigning clusters: </a:t>
            </a:r>
            <a:r>
              <a:rPr lang="en-US" sz="2000" dirty="0" err="1"/>
              <a:t>O</a:t>
            </a:r>
            <a:r>
              <a:rPr lang="en-US" sz="2000" i="1" dirty="0" err="1"/>
              <a:t>(Kn</a:t>
            </a:r>
            <a:r>
              <a:rPr lang="en-US" sz="2000" i="1" dirty="0"/>
              <a:t>)</a:t>
            </a:r>
            <a:r>
              <a:rPr lang="en-US" sz="2000" dirty="0"/>
              <a:t> distance computations, or </a:t>
            </a:r>
            <a:r>
              <a:rPr lang="en-US" sz="2000" dirty="0" err="1"/>
              <a:t>O</a:t>
            </a:r>
            <a:r>
              <a:rPr lang="en-US" sz="2000" i="1" dirty="0" err="1"/>
              <a:t>(Knm</a:t>
            </a:r>
            <a:r>
              <a:rPr lang="en-US" sz="2000" i="1" dirty="0"/>
              <a:t>)</a:t>
            </a:r>
          </a:p>
          <a:p>
            <a:pPr lvl="1" eaLnBrk="1" hangingPunct="1"/>
            <a:r>
              <a:rPr lang="en-US" sz="2000" dirty="0"/>
              <a:t>Computing </a:t>
            </a:r>
            <a:r>
              <a:rPr lang="en-US" sz="2000" dirty="0" err="1"/>
              <a:t>centroids</a:t>
            </a:r>
            <a:r>
              <a:rPr lang="en-US" sz="2000" dirty="0"/>
              <a:t>: Each points gets added once to some </a:t>
            </a:r>
            <a:r>
              <a:rPr lang="en-US" sz="2000" dirty="0" err="1"/>
              <a:t>centroid</a:t>
            </a:r>
            <a:r>
              <a:rPr lang="en-US" sz="2000" dirty="0"/>
              <a:t>: </a:t>
            </a:r>
            <a:r>
              <a:rPr lang="en-US" sz="2000" dirty="0" err="1"/>
              <a:t>O</a:t>
            </a:r>
            <a:r>
              <a:rPr lang="en-US" sz="2000" i="1" dirty="0" err="1"/>
              <a:t>(nm</a:t>
            </a:r>
            <a:r>
              <a:rPr lang="en-US" sz="2000" i="1" dirty="0"/>
              <a:t>)</a:t>
            </a:r>
          </a:p>
          <a:p>
            <a:pPr lvl="1" eaLnBrk="1" hangingPunct="1"/>
            <a:r>
              <a:rPr lang="en-US" sz="2000" dirty="0"/>
              <a:t>Assume these two steps are each done once for </a:t>
            </a:r>
            <a:r>
              <a:rPr lang="en-US" sz="2000" i="1" dirty="0"/>
              <a:t>I</a:t>
            </a:r>
            <a:r>
              <a:rPr lang="en-US" sz="2000" dirty="0"/>
              <a:t> iterations:  </a:t>
            </a:r>
            <a:r>
              <a:rPr lang="en-US" sz="2000" dirty="0" err="1"/>
              <a:t>O</a:t>
            </a:r>
            <a:r>
              <a:rPr lang="en-US" sz="2000" i="1" dirty="0" err="1"/>
              <a:t>(Iknm</a:t>
            </a:r>
            <a:r>
              <a:rPr lang="en-US" sz="2000" i="1" dirty="0"/>
              <a:t>)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805451"/>
            <a:ext cx="6978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In practice, K-means converges quickly and is fairly fast </a:t>
            </a:r>
          </a:p>
        </p:txBody>
      </p:sp>
    </p:spTree>
    <p:extLst>
      <p:ext uri="{BB962C8B-B14F-4D97-AF65-F5344CB8AC3E}">
        <p14:creationId xmlns:p14="http://schemas.microsoft.com/office/powerpoint/2010/main" val="247061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Clustering</a:t>
            </a:r>
          </a:p>
        </p:txBody>
      </p:sp>
      <p:sp>
        <p:nvSpPr>
          <p:cNvPr id="5898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16764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chemeClr val="folHlink"/>
                </a:solidFill>
              </a:rPr>
              <a:t>Clustering</a:t>
            </a:r>
            <a:r>
              <a:rPr lang="en-US" dirty="0"/>
              <a:t>: the process of grouping a set of objects into classes of similar objects</a:t>
            </a:r>
          </a:p>
          <a:p>
            <a:pPr lvl="1" eaLnBrk="1" hangingPunct="1">
              <a:lnSpc>
                <a:spcPct val="90000"/>
              </a:lnSpc>
            </a:pPr>
            <a:endParaRPr lang="en-US" sz="2600" dirty="0">
              <a:ea typeface="ＭＳ Ｐゴシック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Applications?</a:t>
            </a:r>
            <a:endParaRPr lang="en-US" dirty="0">
              <a:solidFill>
                <a:srgbClr val="FF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6934447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4660</TotalTime>
  <Words>2353</Words>
  <Application>Microsoft Macintosh PowerPoint</Application>
  <PresentationFormat>On-screen Show (4:3)</PresentationFormat>
  <Paragraphs>430</Paragraphs>
  <Slides>88</Slides>
  <Notes>2</Notes>
  <HiddenSlides>13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88</vt:i4>
      </vt:variant>
    </vt:vector>
  </HeadingPairs>
  <TitlesOfParts>
    <vt:vector size="97" baseType="lpstr">
      <vt:lpstr>Arial</vt:lpstr>
      <vt:lpstr>Calibri</vt:lpstr>
      <vt:lpstr>Lucida Sans</vt:lpstr>
      <vt:lpstr>Tw Cen MT</vt:lpstr>
      <vt:lpstr>Wingdings</vt:lpstr>
      <vt:lpstr>Wingdings 2</vt:lpstr>
      <vt:lpstr>Median</vt:lpstr>
      <vt:lpstr>Document</vt:lpstr>
      <vt:lpstr>Equation</vt:lpstr>
      <vt:lpstr>Unsupervised learning</vt:lpstr>
      <vt:lpstr>Administrative</vt:lpstr>
      <vt:lpstr>Supervised learning</vt:lpstr>
      <vt:lpstr>Unsupervised learning</vt:lpstr>
      <vt:lpstr>Unsupervised learning</vt:lpstr>
      <vt:lpstr>Unsupervised applications areas</vt:lpstr>
      <vt:lpstr>Unsupervised learning: clustering</vt:lpstr>
      <vt:lpstr>Unsupervised learning: modeling</vt:lpstr>
      <vt:lpstr>Clustering</vt:lpstr>
      <vt:lpstr>PowerPoint Presentation</vt:lpstr>
      <vt:lpstr>Face Clustering</vt:lpstr>
      <vt:lpstr>Face clustering</vt:lpstr>
      <vt:lpstr>Search result clustering</vt:lpstr>
      <vt:lpstr>Google News</vt:lpstr>
      <vt:lpstr>Clustering in search advertising</vt:lpstr>
      <vt:lpstr>Clustering applications</vt:lpstr>
      <vt:lpstr>Data visualization</vt:lpstr>
      <vt:lpstr>A data set with clear cluster structure</vt:lpstr>
      <vt:lpstr>Issues for clustering</vt:lpstr>
      <vt:lpstr>Clustering Algorithms</vt:lpstr>
      <vt:lpstr>Hard vs. soft clustering</vt:lpstr>
      <vt:lpstr>K-means</vt:lpstr>
      <vt:lpstr>K-means: an example</vt:lpstr>
      <vt:lpstr>K-means: Initialize centers randomly</vt:lpstr>
      <vt:lpstr>K-means: Initialize centers randomly</vt:lpstr>
      <vt:lpstr>K-means: assign points to nearest center</vt:lpstr>
      <vt:lpstr>K-means: assign points to nearest center</vt:lpstr>
      <vt:lpstr>K-means: readjust centers</vt:lpstr>
      <vt:lpstr>K-means: readjust centers</vt:lpstr>
      <vt:lpstr>K-means: assign points to nearest center</vt:lpstr>
      <vt:lpstr>K-means: assign points to nearest center</vt:lpstr>
      <vt:lpstr>K-means: readjust centers</vt:lpstr>
      <vt:lpstr>K-means: assign points to nearest center</vt:lpstr>
      <vt:lpstr>K-means: readjust centers</vt:lpstr>
      <vt:lpstr>K-means: readjust centers</vt:lpstr>
      <vt:lpstr>K-means: assign points to nearest center</vt:lpstr>
      <vt:lpstr>K-means</vt:lpstr>
      <vt:lpstr>K-means</vt:lpstr>
      <vt:lpstr>K-means</vt:lpstr>
      <vt:lpstr>Distance measures</vt:lpstr>
      <vt:lpstr>Clustering documents (e.g. wine data)</vt:lpstr>
      <vt:lpstr>When Euclidean distance doesn’t work</vt:lpstr>
      <vt:lpstr>Issues with Euclidian distance</vt:lpstr>
      <vt:lpstr>cosine similarity</vt:lpstr>
      <vt:lpstr>cosine distance</vt:lpstr>
      <vt:lpstr>K-means</vt:lpstr>
      <vt:lpstr>K-means</vt:lpstr>
      <vt:lpstr>K-means</vt:lpstr>
      <vt:lpstr>K-means loss function</vt:lpstr>
      <vt:lpstr>Minimizing k-means loss</vt:lpstr>
      <vt:lpstr>Minimizing k-means loss</vt:lpstr>
      <vt:lpstr>Minimizing k-means loss</vt:lpstr>
      <vt:lpstr>Minimizing k-means loss</vt:lpstr>
      <vt:lpstr>K-means variations/parameters</vt:lpstr>
      <vt:lpstr>K-means variations/parameters</vt:lpstr>
      <vt:lpstr>K-means: Initialize centers randomly</vt:lpstr>
      <vt:lpstr>Seed choice</vt:lpstr>
      <vt:lpstr>Furthest centers heuristic</vt:lpstr>
      <vt:lpstr>K-means: Initialize furthest from centers</vt:lpstr>
      <vt:lpstr>K-means: Initialize furthest from centers</vt:lpstr>
      <vt:lpstr>K-means: Initialize furthest from centers</vt:lpstr>
      <vt:lpstr>K-means: Initialize furthest from centers</vt:lpstr>
      <vt:lpstr>K-means: Initialize furthest from centers</vt:lpstr>
      <vt:lpstr>Furthest points concerns</vt:lpstr>
      <vt:lpstr>Furthest points concerns</vt:lpstr>
      <vt:lpstr>Furthest points concerns</vt:lpstr>
      <vt:lpstr>K-means++</vt:lpstr>
      <vt:lpstr>K-means++</vt:lpstr>
      <vt:lpstr>K-means variations/parameters</vt:lpstr>
      <vt:lpstr>How Many Clusters?</vt:lpstr>
      <vt:lpstr>Many approaches</vt:lpstr>
      <vt:lpstr>k-means loss revisited</vt:lpstr>
      <vt:lpstr>k-means loss revisited</vt:lpstr>
      <vt:lpstr>k-means loss revisited</vt:lpstr>
      <vt:lpstr>k-means loss revisited</vt:lpstr>
      <vt:lpstr>Statistical approach</vt:lpstr>
      <vt:lpstr>Project to one dimension and check</vt:lpstr>
      <vt:lpstr>Project to one dimension and check</vt:lpstr>
      <vt:lpstr>Project to one dimension and check</vt:lpstr>
      <vt:lpstr>Project to one dimension and check</vt:lpstr>
      <vt:lpstr>Project to one dimension and check</vt:lpstr>
      <vt:lpstr>Project to one dimension and check</vt:lpstr>
      <vt:lpstr>Project to one dimension and check</vt:lpstr>
      <vt:lpstr>Project to one dimension and check</vt:lpstr>
      <vt:lpstr>On synthetic data</vt:lpstr>
      <vt:lpstr>Compared to other approaches</vt:lpstr>
      <vt:lpstr>K-Means time complexity</vt:lpstr>
      <vt:lpstr>K-Means time 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David Kauchak</cp:lastModifiedBy>
  <cp:revision>259</cp:revision>
  <cp:lastPrinted>2016-11-29T22:47:13Z</cp:lastPrinted>
  <dcterms:created xsi:type="dcterms:W3CDTF">2013-09-08T20:10:23Z</dcterms:created>
  <dcterms:modified xsi:type="dcterms:W3CDTF">2023-11-16T18:24:37Z</dcterms:modified>
</cp:coreProperties>
</file>