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9"/>
  </p:notesMasterIdLst>
  <p:sldIdLst>
    <p:sldId id="256" r:id="rId2"/>
    <p:sldId id="419" r:id="rId3"/>
    <p:sldId id="421" r:id="rId4"/>
    <p:sldId id="398" r:id="rId5"/>
    <p:sldId id="399" r:id="rId6"/>
    <p:sldId id="400" r:id="rId7"/>
    <p:sldId id="401" r:id="rId8"/>
    <p:sldId id="402" r:id="rId9"/>
    <p:sldId id="403" r:id="rId10"/>
    <p:sldId id="404" r:id="rId11"/>
    <p:sldId id="418" r:id="rId12"/>
    <p:sldId id="406" r:id="rId13"/>
    <p:sldId id="407" r:id="rId14"/>
    <p:sldId id="417" r:id="rId15"/>
    <p:sldId id="408" r:id="rId16"/>
    <p:sldId id="409" r:id="rId17"/>
    <p:sldId id="415" r:id="rId18"/>
    <p:sldId id="411" r:id="rId19"/>
    <p:sldId id="412" r:id="rId20"/>
    <p:sldId id="361" r:id="rId21"/>
    <p:sldId id="362" r:id="rId22"/>
    <p:sldId id="363" r:id="rId23"/>
    <p:sldId id="364" r:id="rId24"/>
    <p:sldId id="365" r:id="rId25"/>
    <p:sldId id="366" r:id="rId26"/>
    <p:sldId id="367" r:id="rId27"/>
    <p:sldId id="368" r:id="rId28"/>
    <p:sldId id="369" r:id="rId29"/>
    <p:sldId id="370" r:id="rId30"/>
    <p:sldId id="371" r:id="rId31"/>
    <p:sldId id="372" r:id="rId32"/>
    <p:sldId id="373" r:id="rId33"/>
    <p:sldId id="374" r:id="rId34"/>
    <p:sldId id="375" r:id="rId35"/>
    <p:sldId id="420" r:id="rId36"/>
    <p:sldId id="376" r:id="rId37"/>
    <p:sldId id="377" r:id="rId38"/>
    <p:sldId id="378" r:id="rId39"/>
    <p:sldId id="379" r:id="rId40"/>
    <p:sldId id="380" r:id="rId41"/>
    <p:sldId id="381" r:id="rId42"/>
    <p:sldId id="382" r:id="rId43"/>
    <p:sldId id="383" r:id="rId44"/>
    <p:sldId id="384" r:id="rId45"/>
    <p:sldId id="385" r:id="rId46"/>
    <p:sldId id="386" r:id="rId47"/>
    <p:sldId id="387" r:id="rId48"/>
    <p:sldId id="424" r:id="rId49"/>
    <p:sldId id="388" r:id="rId50"/>
    <p:sldId id="425" r:id="rId51"/>
    <p:sldId id="607" r:id="rId52"/>
    <p:sldId id="426" r:id="rId53"/>
    <p:sldId id="416" r:id="rId54"/>
    <p:sldId id="389" r:id="rId55"/>
    <p:sldId id="390" r:id="rId56"/>
    <p:sldId id="391" r:id="rId57"/>
    <p:sldId id="392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000"/>
    <a:srgbClr val="FFFF00"/>
    <a:srgbClr val="D8D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1" autoAdjust="0"/>
    <p:restoredTop sz="94609"/>
  </p:normalViewPr>
  <p:slideViewPr>
    <p:cSldViewPr snapToGrid="0" snapToObjects="1">
      <p:cViewPr varScale="1">
        <p:scale>
          <a:sx n="147" d="100"/>
          <a:sy n="147" d="100"/>
        </p:scale>
        <p:origin x="206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4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31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if they’re magnitude</a:t>
            </a:r>
            <a:r>
              <a:rPr lang="en-US" baseline="0" dirty="0"/>
              <a:t> &gt; 1, reduce them drastically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if they’re magnitude &lt; 1, much slower reductions for higher 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163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31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31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76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The 1 norm penalizes non-zero weights,</a:t>
            </a:r>
            <a:r>
              <a:rPr lang="en-US" baseline="0" dirty="0"/>
              <a:t> </a:t>
            </a:r>
            <a:r>
              <a:rPr lang="en-US" baseline="0" dirty="0" err="1"/>
              <a:t>e.g</a:t>
            </a:r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76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31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</a:t>
            </a:r>
            <a:r>
              <a:rPr lang="en-US" baseline="0" dirty="0"/>
              <a:t> another way, </a:t>
            </a:r>
            <a:r>
              <a:rPr lang="en-US" dirty="0"/>
              <a:t>the right hand side says,</a:t>
            </a:r>
            <a:r>
              <a:rPr lang="en-US" baseline="0" dirty="0"/>
              <a:t> take the value of the function at x1, take the value of the function at x2 and then “linearly” average them based on t.  This represents a line segment between f(x1) and f(x2)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31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54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94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31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11/16/23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11/16/23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11/16/23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11/16/23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11/16/23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11/16/23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8.emf"/><Relationship Id="rId7" Type="http://schemas.openxmlformats.org/officeDocument/2006/relationships/image" Target="../media/image10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15.emf"/><Relationship Id="rId7" Type="http://schemas.openxmlformats.org/officeDocument/2006/relationships/image" Target="../media/image17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23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25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27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7" Type="http://schemas.openxmlformats.org/officeDocument/2006/relationships/image" Target="../media/image23.e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22.emf"/><Relationship Id="rId4" Type="http://schemas.openxmlformats.org/officeDocument/2006/relationships/oleObject" Target="../embeddings/oleObject29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26.emf"/><Relationship Id="rId9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emf"/><Relationship Id="rId4" Type="http://schemas.openxmlformats.org/officeDocument/2006/relationships/oleObject" Target="../embeddings/oleObject35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emf"/><Relationship Id="rId4" Type="http://schemas.openxmlformats.org/officeDocument/2006/relationships/oleObject" Target="../embeddings/oleObject38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3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e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36.emf"/><Relationship Id="rId4" Type="http://schemas.openxmlformats.org/officeDocument/2006/relationships/image" Target="../media/image33.emf"/><Relationship Id="rId9" Type="http://schemas.openxmlformats.org/officeDocument/2006/relationships/oleObject" Target="../embeddings/oleObject42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13" Type="http://schemas.openxmlformats.org/officeDocument/2006/relationships/oleObject" Target="../embeddings/oleObject44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37.emf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e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5.bin"/><Relationship Id="rId10" Type="http://schemas.openxmlformats.org/officeDocument/2006/relationships/image" Target="../media/image36.emf"/><Relationship Id="rId4" Type="http://schemas.openxmlformats.org/officeDocument/2006/relationships/image" Target="../media/image33.e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38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oleObject" Target="../embeddings/oleObject4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emf"/><Relationship Id="rId4" Type="http://schemas.openxmlformats.org/officeDocument/2006/relationships/oleObject" Target="../embeddings/oleObject47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e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41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oleObject" Target="../embeddings/oleObject5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emf"/><Relationship Id="rId4" Type="http://schemas.openxmlformats.org/officeDocument/2006/relationships/oleObject" Target="../embeddings/oleObject54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7" Type="http://schemas.openxmlformats.org/officeDocument/2006/relationships/image" Target="../media/image48.emf"/><Relationship Id="rId2" Type="http://schemas.openxmlformats.org/officeDocument/2006/relationships/oleObject" Target="../embeddings/oleObject5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7.bin"/><Relationship Id="rId5" Type="http://schemas.openxmlformats.org/officeDocument/2006/relationships/image" Target="../media/image47.emf"/><Relationship Id="rId4" Type="http://schemas.openxmlformats.org/officeDocument/2006/relationships/oleObject" Target="../embeddings/oleObject56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oleObject" Target="../embeddings/oleObject5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emf"/><Relationship Id="rId4" Type="http://schemas.openxmlformats.org/officeDocument/2006/relationships/oleObject" Target="../embeddings/oleObject59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oleObject" Target="../embeddings/oleObject60.bin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oleObject" Target="../embeddings/oleObject61.bin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3" Type="http://schemas.openxmlformats.org/officeDocument/2006/relationships/image" Target="../media/image53.emf"/><Relationship Id="rId7" Type="http://schemas.openxmlformats.org/officeDocument/2006/relationships/image" Target="../media/image47.emf"/><Relationship Id="rId2" Type="http://schemas.openxmlformats.org/officeDocument/2006/relationships/oleObject" Target="../embeddings/oleObject6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4.bin"/><Relationship Id="rId5" Type="http://schemas.openxmlformats.org/officeDocument/2006/relationships/image" Target="../media/image54.emf"/><Relationship Id="rId4" Type="http://schemas.openxmlformats.org/officeDocument/2006/relationships/oleObject" Target="../embeddings/oleObject63.bin"/><Relationship Id="rId9" Type="http://schemas.openxmlformats.org/officeDocument/2006/relationships/image" Target="../media/image55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oleObject" Target="../embeddings/oleObject66.bin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oleObject" Target="../embeddings/oleObject67.bin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oleObject" Target="../embeddings/oleObject53.bin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e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58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1.emf"/><Relationship Id="rId2" Type="http://schemas.openxmlformats.org/officeDocument/2006/relationships/oleObject" Target="../embeddings/oleObject7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emf"/><Relationship Id="rId10" Type="http://schemas.openxmlformats.org/officeDocument/2006/relationships/image" Target="../media/image66.png"/><Relationship Id="rId4" Type="http://schemas.openxmlformats.org/officeDocument/2006/relationships/oleObject" Target="../embeddings/oleObject72.bin"/><Relationship Id="rId9" Type="http://schemas.openxmlformats.org/officeDocument/2006/relationships/image" Target="../media/image65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e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3" Type="http://schemas.openxmlformats.org/officeDocument/2006/relationships/image" Target="../media/image64.emf"/><Relationship Id="rId7" Type="http://schemas.openxmlformats.org/officeDocument/2006/relationships/image" Target="../media/image62.emf"/><Relationship Id="rId2" Type="http://schemas.openxmlformats.org/officeDocument/2006/relationships/oleObject" Target="../embeddings/oleObject7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2.bin"/><Relationship Id="rId5" Type="http://schemas.openxmlformats.org/officeDocument/2006/relationships/image" Target="../media/image61.emf"/><Relationship Id="rId4" Type="http://schemas.openxmlformats.org/officeDocument/2006/relationships/oleObject" Target="../embeddings/oleObject71.bin"/><Relationship Id="rId9" Type="http://schemas.openxmlformats.org/officeDocument/2006/relationships/image" Target="../media/image65.emf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sgd.html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8903" y="3787722"/>
            <a:ext cx="6903302" cy="1828800"/>
          </a:xfrm>
        </p:spPr>
        <p:txBody>
          <a:bodyPr/>
          <a:lstStyle/>
          <a:p>
            <a:r>
              <a:rPr lang="en-US" dirty="0"/>
              <a:t>Regularization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David Kauchak</a:t>
            </a:r>
            <a:br>
              <a:rPr lang="en-US" dirty="0"/>
            </a:br>
            <a:r>
              <a:rPr lang="en-US" dirty="0"/>
              <a:t>CS 158 – Spring 2022</a:t>
            </a:r>
          </a:p>
        </p:txBody>
      </p:sp>
    </p:spTree>
    <p:extLst>
      <p:ext uri="{BB962C8B-B14F-4D97-AF65-F5344CB8AC3E}">
        <p14:creationId xmlns:p14="http://schemas.microsoft.com/office/powerpoint/2010/main" val="3651200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general advice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2 hours goes by fast!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Don’t plan on looking everything up</a:t>
            </a:r>
          </a:p>
          <a:p>
            <a:pPr marL="1051560" lvl="2" indent="-457200">
              <a:buFontTx/>
              <a:buChar char="-"/>
            </a:pPr>
            <a:r>
              <a:rPr lang="en-US" dirty="0"/>
              <a:t>Lookup equations, algorithms, random details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Make sure you understand the key concepts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Don’t spend too much time on any one question</a:t>
            </a:r>
          </a:p>
          <a:p>
            <a:pPr marL="1051560" lvl="2" indent="-457200">
              <a:buFontTx/>
              <a:buChar char="-"/>
            </a:pPr>
            <a:r>
              <a:rPr lang="en-US" dirty="0"/>
              <a:t>Skip questions you’re stuck on and come back to them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Watch the time as you go</a:t>
            </a:r>
          </a:p>
          <a:p>
            <a:pPr marL="777240" lvl="1" indent="-457200"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 careful on the T/F questions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written questions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think before you write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make your argument/analysis clear </a:t>
            </a:r>
            <a:r>
              <a:rPr lang="en-US"/>
              <a:t>and concise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065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have you heard of?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(Ordinary) Least squares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Ridge regression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Lasso regression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Elastic regression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Logistic regression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340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 machine learning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1"/>
            <a:ext cx="8153400" cy="3843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pick a model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 startAt="2"/>
            </a:pPr>
            <a:r>
              <a:rPr lang="en-US" dirty="0"/>
              <a:t>pick a criteria to optimize (aka objective function)</a:t>
            </a:r>
            <a:endParaRPr lang="en-US" sz="2600" dirty="0"/>
          </a:p>
          <a:p>
            <a:pPr marL="514350" indent="-514350">
              <a:buAutoNum type="arabicPeriod" startAt="2"/>
            </a:pPr>
            <a:endParaRPr lang="en-US" dirty="0"/>
          </a:p>
          <a:p>
            <a:pPr marL="514350" indent="-514350">
              <a:buAutoNum type="arabicPeriod" startAt="2"/>
            </a:pPr>
            <a:endParaRPr lang="en-US" dirty="0"/>
          </a:p>
          <a:p>
            <a:pPr marL="514350" indent="-514350">
              <a:buAutoNum type="arabicPeriod" startAt="2"/>
            </a:pPr>
            <a:r>
              <a:rPr lang="en-US" dirty="0"/>
              <a:t>develop a learning algorithm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781694"/>
              </p:ext>
            </p:extLst>
          </p:nvPr>
        </p:nvGraphicFramePr>
        <p:xfrm>
          <a:off x="2352675" y="3795713"/>
          <a:ext cx="27178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33500" imgH="457200" progId="Equation.3">
                  <p:embed/>
                </p:oleObj>
              </mc:Choice>
              <mc:Fallback>
                <p:oleObj name="Equation" r:id="rId3" imgW="13335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52675" y="3795713"/>
                        <a:ext cx="2717800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9480358"/>
              </p:ext>
            </p:extLst>
          </p:nvPr>
        </p:nvGraphicFramePr>
        <p:xfrm>
          <a:off x="1738313" y="5443538"/>
          <a:ext cx="3906837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17700" imgH="457200" progId="Equation.3">
                  <p:embed/>
                </p:oleObj>
              </mc:Choice>
              <mc:Fallback>
                <p:oleObj name="Equation" r:id="rId5" imgW="19177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38313" y="5443538"/>
                        <a:ext cx="3906837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940777" y="5514093"/>
            <a:ext cx="2825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Find w and b that minimize the 0/1 loss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9495026"/>
              </p:ext>
            </p:extLst>
          </p:nvPr>
        </p:nvGraphicFramePr>
        <p:xfrm>
          <a:off x="2344738" y="2241550"/>
          <a:ext cx="26003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41400" imgH="330200" progId="Equation.3">
                  <p:embed/>
                </p:oleObj>
              </mc:Choice>
              <mc:Fallback>
                <p:oleObj name="Equation" r:id="rId7" imgW="10414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44738" y="2241550"/>
                        <a:ext cx="2600325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0628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 machine learning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1"/>
            <a:ext cx="8153400" cy="3843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pick a model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 startAt="2"/>
            </a:pPr>
            <a:r>
              <a:rPr lang="en-US" dirty="0"/>
              <a:t>pick a criteria to optimize (aka objective function)</a:t>
            </a:r>
            <a:endParaRPr lang="en-US" sz="2600" dirty="0"/>
          </a:p>
          <a:p>
            <a:pPr marL="514350" indent="-514350">
              <a:buAutoNum type="arabicPeriod" startAt="2"/>
            </a:pPr>
            <a:endParaRPr lang="en-US" dirty="0"/>
          </a:p>
          <a:p>
            <a:pPr marL="514350" indent="-514350">
              <a:buAutoNum type="arabicPeriod" startAt="2"/>
            </a:pPr>
            <a:endParaRPr lang="en-US" dirty="0"/>
          </a:p>
          <a:p>
            <a:pPr marL="514350" indent="-514350">
              <a:buAutoNum type="arabicPeriod" startAt="2"/>
            </a:pPr>
            <a:r>
              <a:rPr lang="en-US" dirty="0"/>
              <a:t>develop a learning algorithm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784099"/>
              </p:ext>
            </p:extLst>
          </p:nvPr>
        </p:nvGraphicFramePr>
        <p:xfrm>
          <a:off x="2408442" y="3795713"/>
          <a:ext cx="27178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33500" imgH="457200" progId="Equation.3">
                  <p:embed/>
                </p:oleObj>
              </mc:Choice>
              <mc:Fallback>
                <p:oleObj name="Equation" r:id="rId3" imgW="13335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08442" y="3795713"/>
                        <a:ext cx="2717800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2998027"/>
              </p:ext>
            </p:extLst>
          </p:nvPr>
        </p:nvGraphicFramePr>
        <p:xfrm>
          <a:off x="1725613" y="5443538"/>
          <a:ext cx="393382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30400" imgH="457200" progId="Equation.3">
                  <p:embed/>
                </p:oleObj>
              </mc:Choice>
              <mc:Fallback>
                <p:oleObj name="Equation" r:id="rId5" imgW="19304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25613" y="5443538"/>
                        <a:ext cx="3933825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940777" y="5514093"/>
            <a:ext cx="282527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Find w and b that minimize the </a:t>
            </a:r>
            <a:r>
              <a:rPr lang="en-US" sz="2400" dirty="0">
                <a:solidFill>
                  <a:srgbClr val="FF0000"/>
                </a:solidFill>
              </a:rPr>
              <a:t>surrogate loss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59438" y="3795713"/>
            <a:ext cx="31066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use a convex surrogate loss function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0682829"/>
              </p:ext>
            </p:extLst>
          </p:nvPr>
        </p:nvGraphicFramePr>
        <p:xfrm>
          <a:off x="2344738" y="2241550"/>
          <a:ext cx="26003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41400" imgH="330200" progId="Equation.3">
                  <p:embed/>
                </p:oleObj>
              </mc:Choice>
              <mc:Fallback>
                <p:oleObj name="Equation" r:id="rId7" imgW="10414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44738" y="2241550"/>
                        <a:ext cx="2600325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47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Surrogate loss functions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613168"/>
              </p:ext>
            </p:extLst>
          </p:nvPr>
        </p:nvGraphicFramePr>
        <p:xfrm>
          <a:off x="3478388" y="2170113"/>
          <a:ext cx="2354263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55700" imgH="241300" progId="Equation.3">
                  <p:embed/>
                </p:oleObj>
              </mc:Choice>
              <mc:Fallback>
                <p:oleObj name="Equation" r:id="rId2" imgW="11557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78388" y="2170113"/>
                        <a:ext cx="2354263" cy="49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87777" y="2079764"/>
            <a:ext cx="1435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0/1 loss: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36680" y="3199115"/>
            <a:ext cx="1086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Hinge: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1049275"/>
              </p:ext>
            </p:extLst>
          </p:nvPr>
        </p:nvGraphicFramePr>
        <p:xfrm>
          <a:off x="3492499" y="3220811"/>
          <a:ext cx="289718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22400" imgH="203200" progId="Equation.3">
                  <p:embed/>
                </p:oleObj>
              </mc:Choice>
              <mc:Fallback>
                <p:oleObj name="Equation" r:id="rId4" imgW="1422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92499" y="3220811"/>
                        <a:ext cx="2897187" cy="41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67309" y="4132567"/>
            <a:ext cx="1924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Exponential: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6717691"/>
              </p:ext>
            </p:extLst>
          </p:nvPr>
        </p:nvGraphicFramePr>
        <p:xfrm>
          <a:off x="3583652" y="4211816"/>
          <a:ext cx="235426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55700" imgH="203200" progId="Equation.3">
                  <p:embed/>
                </p:oleObj>
              </mc:Choice>
              <mc:Fallback>
                <p:oleObj name="Equation" r:id="rId6" imgW="11557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83652" y="4211816"/>
                        <a:ext cx="2354263" cy="41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12648" y="5225691"/>
            <a:ext cx="2090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Squared loss: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7158475"/>
              </p:ext>
            </p:extLst>
          </p:nvPr>
        </p:nvGraphicFramePr>
        <p:xfrm>
          <a:off x="3583652" y="5282359"/>
          <a:ext cx="2147888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54100" imgH="228600" progId="Equation.3">
                  <p:embed/>
                </p:oleObj>
              </mc:Choice>
              <mc:Fallback>
                <p:oleObj name="Equation" r:id="rId8" imgW="10541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83652" y="5282359"/>
                        <a:ext cx="2147888" cy="465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0051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minimum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58" y="1549699"/>
            <a:ext cx="2324100" cy="349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970" y="2197100"/>
            <a:ext cx="3289300" cy="2463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2648" y="5102678"/>
            <a:ext cx="80717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You’re blindfolded, but you can see out of the bottom of the blindfold to the ground right by your feet.  I drop you off somewhere and tell you that you’re in a convex shaped valley and escape is at the bottom/minimum.  How do you get out?</a:t>
            </a:r>
          </a:p>
        </p:txBody>
      </p:sp>
    </p:spTree>
    <p:extLst>
      <p:ext uri="{BB962C8B-B14F-4D97-AF65-F5344CB8AC3E}">
        <p14:creationId xmlns:p14="http://schemas.microsoft.com/office/powerpoint/2010/main" val="1813966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981200"/>
          </a:xfrm>
        </p:spPr>
        <p:txBody>
          <a:bodyPr/>
          <a:lstStyle/>
          <a:p>
            <a:pPr lvl="1"/>
            <a:r>
              <a:rPr lang="en-US" sz="2400" dirty="0"/>
              <a:t>pick a starting point (</a:t>
            </a:r>
            <a:r>
              <a:rPr lang="en-US" sz="2400" dirty="0" err="1"/>
              <a:t>w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repeat until loss doesn’t decrease in any dimension:</a:t>
            </a:r>
          </a:p>
          <a:p>
            <a:pPr lvl="2"/>
            <a:r>
              <a:rPr lang="en-US" sz="2000" dirty="0"/>
              <a:t>pick a dimension</a:t>
            </a:r>
          </a:p>
          <a:p>
            <a:pPr lvl="2"/>
            <a:r>
              <a:rPr lang="en-US" sz="2000" dirty="0"/>
              <a:t>move a small amount in that dimension towards decreasing loss (using the derivative)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6341204"/>
              </p:ext>
            </p:extLst>
          </p:nvPr>
        </p:nvGraphicFramePr>
        <p:xfrm>
          <a:off x="2300288" y="3924300"/>
          <a:ext cx="2986087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47800" imgH="444500" progId="Equation.3">
                  <p:embed/>
                </p:oleObj>
              </mc:Choice>
              <mc:Fallback>
                <p:oleObj name="Equation" r:id="rId2" imgW="14478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0288" y="3924300"/>
                        <a:ext cx="2986087" cy="915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4054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learning algorithm!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3155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000" dirty="0"/>
              <a:t>   for each training example (</a:t>
            </a:r>
            <a:r>
              <a:rPr lang="en-US" sz="2000" i="1" dirty="0"/>
              <a:t>f</a:t>
            </a:r>
            <a:r>
              <a:rPr lang="en-US" sz="2000" i="1" baseline="-25000" dirty="0"/>
              <a:t>1</a:t>
            </a:r>
            <a:r>
              <a:rPr lang="en-US" sz="2000" i="1" dirty="0"/>
              <a:t>, f</a:t>
            </a:r>
            <a:r>
              <a:rPr lang="en-US" sz="2000" i="1" baseline="-25000" dirty="0"/>
              <a:t>2</a:t>
            </a:r>
            <a:r>
              <a:rPr lang="en-US" sz="2000" i="1" dirty="0"/>
              <a:t>, …, </a:t>
            </a:r>
            <a:r>
              <a:rPr lang="en-US" sz="2000" i="1" dirty="0" err="1"/>
              <a:t>f</a:t>
            </a:r>
            <a:r>
              <a:rPr lang="en-US" sz="2000" i="1" baseline="-25000" dirty="0" err="1"/>
              <a:t>m</a:t>
            </a:r>
            <a:r>
              <a:rPr lang="en-US" sz="2000" dirty="0"/>
              <a:t>, label):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if </a:t>
            </a:r>
            <a:r>
              <a:rPr lang="en-US" sz="2000" i="1" dirty="0"/>
              <a:t>prediction * label </a:t>
            </a:r>
            <a:r>
              <a:rPr lang="en-US" sz="2000" dirty="0"/>
              <a:t>≤ 0:  // they don’t agree</a:t>
            </a:r>
          </a:p>
          <a:p>
            <a:pPr marL="0" indent="0">
              <a:buNone/>
            </a:pPr>
            <a:r>
              <a:rPr lang="en-US" sz="2000" dirty="0"/>
              <a:t>         for each </a:t>
            </a:r>
            <a:r>
              <a:rPr lang="en-US" sz="2000" i="1" dirty="0" err="1"/>
              <a:t>w</a:t>
            </a:r>
            <a:r>
              <a:rPr lang="en-US" sz="2000" i="1" baseline="-25000" dirty="0" err="1"/>
              <a:t>j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           </a:t>
            </a:r>
            <a:r>
              <a:rPr lang="en-US" sz="2000" i="1" dirty="0" err="1"/>
              <a:t>w</a:t>
            </a:r>
            <a:r>
              <a:rPr lang="en-US" sz="2000" i="1" baseline="-25000" dirty="0" err="1"/>
              <a:t>j</a:t>
            </a:r>
            <a:r>
              <a:rPr lang="en-US" sz="2000" dirty="0"/>
              <a:t> = </a:t>
            </a:r>
            <a:r>
              <a:rPr lang="en-US" sz="2000" i="1" dirty="0" err="1"/>
              <a:t>w</a:t>
            </a:r>
            <a:r>
              <a:rPr lang="en-US" sz="2000" i="1" baseline="-25000" dirty="0" err="1"/>
              <a:t>j</a:t>
            </a:r>
            <a:r>
              <a:rPr lang="en-US" sz="2000" dirty="0"/>
              <a:t> + </a:t>
            </a:r>
            <a:r>
              <a:rPr lang="en-US" sz="2000" i="1" dirty="0" err="1"/>
              <a:t>f</a:t>
            </a:r>
            <a:r>
              <a:rPr lang="en-US" sz="2000" i="1" baseline="-25000" dirty="0" err="1"/>
              <a:t>j</a:t>
            </a:r>
            <a:r>
              <a:rPr lang="en-US" sz="2000" dirty="0"/>
              <a:t>*label</a:t>
            </a:r>
          </a:p>
          <a:p>
            <a:pPr marL="0" indent="0">
              <a:buNone/>
            </a:pPr>
            <a:r>
              <a:rPr lang="en-US" sz="2000" dirty="0"/>
              <a:t>         </a:t>
            </a:r>
            <a:r>
              <a:rPr lang="en-US" sz="2000" i="1" dirty="0"/>
              <a:t>b</a:t>
            </a:r>
            <a:r>
              <a:rPr lang="en-US" sz="2000" dirty="0"/>
              <a:t> = </a:t>
            </a:r>
            <a:r>
              <a:rPr lang="en-US" sz="2000" i="1" dirty="0"/>
              <a:t>b</a:t>
            </a:r>
            <a:r>
              <a:rPr lang="en-US" sz="2000" dirty="0"/>
              <a:t> + label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647925"/>
              </p:ext>
            </p:extLst>
          </p:nvPr>
        </p:nvGraphicFramePr>
        <p:xfrm>
          <a:off x="1112838" y="2471738"/>
          <a:ext cx="2855912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00200" imgH="330200" progId="Equation.3">
                  <p:embed/>
                </p:oleObj>
              </mc:Choice>
              <mc:Fallback>
                <p:oleObj name="Equation" r:id="rId2" imgW="16002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12838" y="2471738"/>
                        <a:ext cx="2855912" cy="587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288291"/>
              </p:ext>
            </p:extLst>
          </p:nvPr>
        </p:nvGraphicFramePr>
        <p:xfrm>
          <a:off x="1808163" y="5080000"/>
          <a:ext cx="4322762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95500" imgH="228600" progId="Equation.3">
                  <p:embed/>
                </p:oleObj>
              </mc:Choice>
              <mc:Fallback>
                <p:oleObj name="Equation" r:id="rId4" imgW="2095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163" y="5080000"/>
                        <a:ext cx="4322762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612648" y="4910667"/>
            <a:ext cx="768655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434265"/>
              </p:ext>
            </p:extLst>
          </p:nvPr>
        </p:nvGraphicFramePr>
        <p:xfrm>
          <a:off x="2379663" y="6051550"/>
          <a:ext cx="1938337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39800" imgH="228600" progId="Equation.3">
                  <p:embed/>
                </p:oleObj>
              </mc:Choice>
              <mc:Fallback>
                <p:oleObj name="Equation" r:id="rId6" imgW="939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9663" y="6051550"/>
                        <a:ext cx="1938337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570112" y="5545668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87334" y="5998485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where 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1537604"/>
              </p:ext>
            </p:extLst>
          </p:nvPr>
        </p:nvGraphicFramePr>
        <p:xfrm>
          <a:off x="5485342" y="6037439"/>
          <a:ext cx="306546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85900" imgH="215900" progId="Equation.3">
                  <p:embed/>
                </p:oleObj>
              </mc:Choice>
              <mc:Fallback>
                <p:oleObj name="Equation" r:id="rId8" imgW="14859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5342" y="6037439"/>
                        <a:ext cx="3065463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903111" y="3330222"/>
            <a:ext cx="4910666" cy="1411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50493" y="3599722"/>
            <a:ext cx="4417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Note: for gradient descent, we always update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235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constant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466613"/>
              </p:ext>
            </p:extLst>
          </p:nvPr>
        </p:nvGraphicFramePr>
        <p:xfrm>
          <a:off x="2211565" y="1620661"/>
          <a:ext cx="306546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900" imgH="215900" progId="Equation.3">
                  <p:embed/>
                </p:oleObj>
              </mc:Choice>
              <mc:Fallback>
                <p:oleObj name="Equation" r:id="rId2" imgW="14859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565" y="1620661"/>
                        <a:ext cx="3065463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2864556" y="1620661"/>
            <a:ext cx="2412472" cy="44608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13000" y="3795888"/>
            <a:ext cx="3270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When is this large/small?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515556" y="2173111"/>
            <a:ext cx="973666" cy="84666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92889" y="3132667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34734" y="3200401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5411" y="3208869"/>
            <a:ext cx="1787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learning rate</a:t>
            </a:r>
          </a:p>
        </p:txBody>
      </p:sp>
      <p:cxnSp>
        <p:nvCxnSpPr>
          <p:cNvPr id="11" name="Straight Arrow Connector 10"/>
          <p:cNvCxnSpPr>
            <a:stCxn id="9" idx="0"/>
          </p:cNvCxnSpPr>
          <p:nvPr/>
        </p:nvCxnSpPr>
        <p:spPr>
          <a:xfrm flipV="1">
            <a:off x="3141306" y="2066751"/>
            <a:ext cx="512749" cy="113365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961444" y="2066749"/>
            <a:ext cx="762870" cy="106591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constant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1441355"/>
              </p:ext>
            </p:extLst>
          </p:nvPr>
        </p:nvGraphicFramePr>
        <p:xfrm>
          <a:off x="2211565" y="1620661"/>
          <a:ext cx="306546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900" imgH="215900" progId="Equation.3">
                  <p:embed/>
                </p:oleObj>
              </mc:Choice>
              <mc:Fallback>
                <p:oleObj name="Equation" r:id="rId2" imgW="14859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565" y="1620661"/>
                        <a:ext cx="3065463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2864556" y="1620661"/>
            <a:ext cx="2412472" cy="44608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515556" y="2173112"/>
            <a:ext cx="451555" cy="41040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3951" y="2558114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0912" y="2583514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label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414889" y="2066751"/>
            <a:ext cx="239166" cy="47324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441121" y="3682957"/>
            <a:ext cx="46182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If they’re the same sign, as the predicted gets larger the update gets smaller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If they’re different, the more different they are, the bigger the update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/>
          <a:srcRect l="12482" t="12716" r="15913" b="10577"/>
          <a:stretch/>
        </p:blipFill>
        <p:spPr>
          <a:xfrm>
            <a:off x="165454" y="3486625"/>
            <a:ext cx="4092222" cy="311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78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BA249-C096-E24F-8181-F0A638C5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3305A-31E4-5846-8239-BFEED758A59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Assignment 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Course feedback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Midterm next week</a:t>
            </a:r>
          </a:p>
        </p:txBody>
      </p:sp>
    </p:spTree>
    <p:extLst>
      <p:ext uri="{BB962C8B-B14F-4D97-AF65-F5344CB8AC3E}">
        <p14:creationId xmlns:p14="http://schemas.microsoft.com/office/powerpoint/2010/main" val="46654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concern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091931" y="4631268"/>
            <a:ext cx="2787133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626302" y="4384362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091931" y="3322287"/>
            <a:ext cx="0" cy="130898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39717" y="2806891"/>
            <a:ext cx="50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</a:t>
            </a:r>
          </a:p>
        </p:txBody>
      </p:sp>
      <p:sp>
        <p:nvSpPr>
          <p:cNvPr id="9" name="Freeform 8"/>
          <p:cNvSpPr/>
          <p:nvPr/>
        </p:nvSpPr>
        <p:spPr>
          <a:xfrm>
            <a:off x="6305041" y="3176223"/>
            <a:ext cx="2397141" cy="1467629"/>
          </a:xfrm>
          <a:custGeom>
            <a:avLst/>
            <a:gdLst>
              <a:gd name="connsiteX0" fmla="*/ 4219222 w 4219222"/>
              <a:gd name="connsiteY0" fmla="*/ 0 h 1467629"/>
              <a:gd name="connsiteX1" fmla="*/ 2102556 w 4219222"/>
              <a:gd name="connsiteY1" fmla="*/ 1467556 h 1467629"/>
              <a:gd name="connsiteX2" fmla="*/ 0 w 4219222"/>
              <a:gd name="connsiteY2" fmla="*/ 70556 h 1467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19222" h="1467629">
                <a:moveTo>
                  <a:pt x="4219222" y="0"/>
                </a:moveTo>
                <a:cubicBezTo>
                  <a:pt x="3512491" y="727898"/>
                  <a:pt x="2805760" y="1455797"/>
                  <a:pt x="2102556" y="1467556"/>
                </a:cubicBezTo>
                <a:cubicBezTo>
                  <a:pt x="1399352" y="1479315"/>
                  <a:pt x="0" y="70556"/>
                  <a:pt x="0" y="70556"/>
                </a:cubicBezTo>
              </a:path>
            </a:pathLst>
          </a:cu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750113" y="3895928"/>
            <a:ext cx="45719" cy="15518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902513" y="4076550"/>
            <a:ext cx="45719" cy="15518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069024" y="4243061"/>
            <a:ext cx="45719" cy="15518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235535" y="4437794"/>
            <a:ext cx="45719" cy="15518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458490" y="4533750"/>
            <a:ext cx="45719" cy="15518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568557" y="4516818"/>
            <a:ext cx="45719" cy="15518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5903688"/>
              </p:ext>
            </p:extLst>
          </p:nvPr>
        </p:nvGraphicFramePr>
        <p:xfrm>
          <a:off x="737836" y="2088936"/>
          <a:ext cx="393382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30400" imgH="457200" progId="Equation.3">
                  <p:embed/>
                </p:oleObj>
              </mc:Choice>
              <mc:Fallback>
                <p:oleObj name="Equation" r:id="rId2" imgW="19304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37836" y="2088936"/>
                        <a:ext cx="3933825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44304" y="3282409"/>
            <a:ext cx="51755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We’re calculating this on the </a:t>
            </a:r>
            <a:r>
              <a:rPr lang="en-US" sz="2400" b="1" dirty="0">
                <a:solidFill>
                  <a:srgbClr val="0000FF"/>
                </a:solidFill>
              </a:rPr>
              <a:t>training set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We still need to be careful about </a:t>
            </a:r>
            <a:r>
              <a:rPr lang="en-US" sz="2400" dirty="0" err="1">
                <a:solidFill>
                  <a:srgbClr val="0000FF"/>
                </a:solidFill>
              </a:rPr>
              <a:t>overfitting</a:t>
            </a:r>
            <a:r>
              <a:rPr lang="en-US" sz="2400" dirty="0">
                <a:solidFill>
                  <a:srgbClr val="0000FF"/>
                </a:solidFill>
              </a:rPr>
              <a:t>!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The min </a:t>
            </a:r>
            <a:r>
              <a:rPr lang="en-US" sz="2400" dirty="0" err="1">
                <a:solidFill>
                  <a:srgbClr val="0000FF"/>
                </a:solidFill>
              </a:rPr>
              <a:t>w,b</a:t>
            </a:r>
            <a:r>
              <a:rPr lang="en-US" sz="2400" dirty="0">
                <a:solidFill>
                  <a:srgbClr val="0000FF"/>
                </a:solidFill>
              </a:rPr>
              <a:t> on the training set is generally NOT the min for the test 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27667" y="6180667"/>
            <a:ext cx="7019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did we deal with this for the perceptron algorithm?</a:t>
            </a:r>
          </a:p>
        </p:txBody>
      </p:sp>
    </p:spTree>
    <p:extLst>
      <p:ext uri="{BB962C8B-B14F-4D97-AF65-F5344CB8AC3E}">
        <p14:creationId xmlns:p14="http://schemas.microsoft.com/office/powerpoint/2010/main" val="311783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Overfitting</a:t>
            </a:r>
            <a:r>
              <a:rPr lang="en-US" dirty="0"/>
              <a:t> revisited: 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4939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</a:t>
            </a: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 err="1">
                <a:solidFill>
                  <a:srgbClr val="FF6600"/>
                </a:solidFill>
              </a:rPr>
              <a:t>regularizer</a:t>
            </a: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/>
              <a:t>is an additional criterion to the loss function to make sure that we don’t overfit.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It’s called a </a:t>
            </a:r>
            <a:r>
              <a:rPr lang="en-US" dirty="0" err="1"/>
              <a:t>regularizer</a:t>
            </a:r>
            <a:r>
              <a:rPr lang="en-US" dirty="0"/>
              <a:t> since it tries to keep the parameters more normal/regular.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is a bias on the model that forces the learning to prefer certain types of weights over others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615544"/>
              </p:ext>
            </p:extLst>
          </p:nvPr>
        </p:nvGraphicFramePr>
        <p:xfrm>
          <a:off x="1336675" y="5278438"/>
          <a:ext cx="5332413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16200" imgH="457200" progId="Equation.3">
                  <p:embed/>
                </p:oleObj>
              </mc:Choice>
              <mc:Fallback>
                <p:oleObj name="Equation" r:id="rId2" imgW="26162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36675" y="5278438"/>
                        <a:ext cx="5332413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84391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Regularizers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6472154"/>
              </p:ext>
            </p:extLst>
          </p:nvPr>
        </p:nvGraphicFramePr>
        <p:xfrm>
          <a:off x="2782888" y="1846263"/>
          <a:ext cx="26003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41400" imgH="330200" progId="Equation.3">
                  <p:embed/>
                </p:oleObj>
              </mc:Choice>
              <mc:Fallback>
                <p:oleObj name="Equation" r:id="rId2" imgW="10414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82888" y="1846263"/>
                        <a:ext cx="2600325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28334" y="3259666"/>
            <a:ext cx="5630333" cy="2328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Should we allow all possible weights?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Any preferences?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What makes for a “simpler” model for a linear model?</a:t>
            </a:r>
          </a:p>
        </p:txBody>
      </p:sp>
    </p:spTree>
    <p:extLst>
      <p:ext uri="{BB962C8B-B14F-4D97-AF65-F5344CB8AC3E}">
        <p14:creationId xmlns:p14="http://schemas.microsoft.com/office/powerpoint/2010/main" val="783331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Regularizers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9222" y="2878666"/>
            <a:ext cx="83568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Generally, we don’t want huge weights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If weights are large, a small change in a feature can result in a large change in the prediction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Also gives too much weight to any one feature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Might also prefer weights of 0 for features that aren’t useful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4366076"/>
              </p:ext>
            </p:extLst>
          </p:nvPr>
        </p:nvGraphicFramePr>
        <p:xfrm>
          <a:off x="2782888" y="1846263"/>
          <a:ext cx="26003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41400" imgH="330200" progId="Equation.3">
                  <p:embed/>
                </p:oleObj>
              </mc:Choice>
              <mc:Fallback>
                <p:oleObj name="Equation" r:id="rId2" imgW="10414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82888" y="1846263"/>
                        <a:ext cx="2600325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233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Regularizers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2648" y="2909390"/>
            <a:ext cx="8081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we encourage small weights? or penalize large weights?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8883506"/>
              </p:ext>
            </p:extLst>
          </p:nvPr>
        </p:nvGraphicFramePr>
        <p:xfrm>
          <a:off x="1985786" y="3881438"/>
          <a:ext cx="5332413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16200" imgH="457200" progId="Equation.3">
                  <p:embed/>
                </p:oleObj>
              </mc:Choice>
              <mc:Fallback>
                <p:oleObj name="Equation" r:id="rId2" imgW="26162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85786" y="3881438"/>
                        <a:ext cx="5332413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5150556" y="4148667"/>
            <a:ext cx="2167643" cy="40922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993600"/>
              </p:ext>
            </p:extLst>
          </p:nvPr>
        </p:nvGraphicFramePr>
        <p:xfrm>
          <a:off x="2782888" y="1846263"/>
          <a:ext cx="26003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41400" imgH="330200" progId="Equation.3">
                  <p:embed/>
                </p:oleObj>
              </mc:Choice>
              <mc:Fallback>
                <p:oleObj name="Equation" r:id="rId4" imgW="10414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82888" y="1846263"/>
                        <a:ext cx="2600325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25358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</a:t>
            </a:r>
            <a:r>
              <a:rPr lang="en-US" dirty="0" err="1"/>
              <a:t>regularizers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05000" y="4783667"/>
            <a:ext cx="4811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What’s the difference between these?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429162"/>
              </p:ext>
            </p:extLst>
          </p:nvPr>
        </p:nvGraphicFramePr>
        <p:xfrm>
          <a:off x="4640263" y="1954213"/>
          <a:ext cx="2408237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65200" imgH="406400" progId="Equation.3">
                  <p:embed/>
                </p:oleObj>
              </mc:Choice>
              <mc:Fallback>
                <p:oleObj name="Equation" r:id="rId2" imgW="965200" imgH="40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40263" y="1954213"/>
                        <a:ext cx="2408237" cy="1011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92428" y="2260277"/>
            <a:ext cx="2430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sum of the weights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4650" y="3259344"/>
            <a:ext cx="3518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sum of the squared weights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6224431"/>
              </p:ext>
            </p:extLst>
          </p:nvPr>
        </p:nvGraphicFramePr>
        <p:xfrm>
          <a:off x="4651375" y="3006725"/>
          <a:ext cx="2854325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0" imgH="469900" progId="Equation.3">
                  <p:embed/>
                </p:oleObj>
              </mc:Choice>
              <mc:Fallback>
                <p:oleObj name="Equation" r:id="rId4" imgW="11430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1375" y="3006725"/>
                        <a:ext cx="2854325" cy="1169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73296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</a:t>
            </a:r>
            <a:r>
              <a:rPr lang="en-US" dirty="0" err="1"/>
              <a:t>regularizers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20648" y="5014499"/>
            <a:ext cx="5894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Squared weights penalizes large values more</a:t>
            </a:r>
          </a:p>
          <a:p>
            <a:r>
              <a:rPr lang="en-US" sz="2400" dirty="0">
                <a:solidFill>
                  <a:srgbClr val="0000FF"/>
                </a:solidFill>
              </a:rPr>
              <a:t>Sum of weights will penalize small values more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2428" y="2260277"/>
            <a:ext cx="2430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sum of the weights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4650" y="3259344"/>
            <a:ext cx="3518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sum of the squared weights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969874"/>
              </p:ext>
            </p:extLst>
          </p:nvPr>
        </p:nvGraphicFramePr>
        <p:xfrm>
          <a:off x="4640263" y="1954213"/>
          <a:ext cx="2408237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65200" imgH="406400" progId="Equation.3">
                  <p:embed/>
                </p:oleObj>
              </mc:Choice>
              <mc:Fallback>
                <p:oleObj name="Equation" r:id="rId2" imgW="965200" imgH="40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40263" y="1954213"/>
                        <a:ext cx="2408237" cy="1011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551696"/>
              </p:ext>
            </p:extLst>
          </p:nvPr>
        </p:nvGraphicFramePr>
        <p:xfrm>
          <a:off x="4651375" y="3006725"/>
          <a:ext cx="2854325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0" imgH="469900" progId="Equation.3">
                  <p:embed/>
                </p:oleObj>
              </mc:Choice>
              <mc:Fallback>
                <p:oleObj name="Equation" r:id="rId4" imgW="11430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1375" y="3006725"/>
                        <a:ext cx="2854325" cy="1169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36024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p-norm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0801" y="2029444"/>
            <a:ext cx="3557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sum of the weights (1-norm)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052263"/>
            <a:ext cx="4023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sum of the squared weights </a:t>
            </a:r>
            <a:br>
              <a:rPr lang="en-US" sz="2400" dirty="0"/>
            </a:br>
            <a:r>
              <a:rPr lang="en-US" sz="2400" dirty="0"/>
              <a:t>(2-norm)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86113" y="5105078"/>
            <a:ext cx="1059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p-norm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33499"/>
              </p:ext>
            </p:extLst>
          </p:nvPr>
        </p:nvGraphicFramePr>
        <p:xfrm>
          <a:off x="3179763" y="4795838"/>
          <a:ext cx="3868737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49400" imgH="469900" progId="Equation.3">
                  <p:embed/>
                </p:oleObj>
              </mc:Choice>
              <mc:Fallback>
                <p:oleObj name="Equation" r:id="rId2" imgW="15494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79763" y="4795838"/>
                        <a:ext cx="3868737" cy="1169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512480" y="5934075"/>
            <a:ext cx="6802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Smaller values of p (p &lt; 2) encourage sparser vectors</a:t>
            </a:r>
          </a:p>
          <a:p>
            <a:r>
              <a:rPr lang="en-US" sz="2400" dirty="0">
                <a:solidFill>
                  <a:srgbClr val="0000FF"/>
                </a:solidFill>
              </a:rPr>
              <a:t>Larger values of p discourage large weights more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753758" y="4487334"/>
            <a:ext cx="768655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537908"/>
              </p:ext>
            </p:extLst>
          </p:nvPr>
        </p:nvGraphicFramePr>
        <p:xfrm>
          <a:off x="4640263" y="1954213"/>
          <a:ext cx="2408237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65200" imgH="406400" progId="Equation.3">
                  <p:embed/>
                </p:oleObj>
              </mc:Choice>
              <mc:Fallback>
                <p:oleObj name="Equation" r:id="rId4" imgW="965200" imgH="40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40263" y="1954213"/>
                        <a:ext cx="2408237" cy="1011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8567224"/>
              </p:ext>
            </p:extLst>
          </p:nvPr>
        </p:nvGraphicFramePr>
        <p:xfrm>
          <a:off x="4651375" y="3006725"/>
          <a:ext cx="2854325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0" imgH="469900" progId="Equation.3">
                  <p:embed/>
                </p:oleObj>
              </mc:Choice>
              <mc:Fallback>
                <p:oleObj name="Equation" r:id="rId6" imgW="11430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51375" y="3006725"/>
                        <a:ext cx="2854325" cy="1169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21287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p-norms visualized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19993" y="1706222"/>
            <a:ext cx="4628444" cy="2794001"/>
            <a:chOff x="176389" y="1876777"/>
            <a:chExt cx="4628444" cy="279400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b="43865"/>
            <a:stretch/>
          </p:blipFill>
          <p:spPr>
            <a:xfrm>
              <a:off x="176389" y="1876777"/>
              <a:ext cx="4600222" cy="2582334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536222" y="4078111"/>
              <a:ext cx="4268611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550333" y="4064000"/>
              <a:ext cx="4106334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1515671" y="2084400"/>
            <a:ext cx="1717322" cy="1780823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61330" y="2891556"/>
            <a:ext cx="42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99782" y="3960336"/>
            <a:ext cx="42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73889" y="2691501"/>
            <a:ext cx="2800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lines indicate penalty = 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15671" y="4997836"/>
            <a:ext cx="3284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 example, if w</a:t>
            </a:r>
            <a:r>
              <a:rPr lang="en-US" sz="2400" baseline="-25000" dirty="0"/>
              <a:t>1</a:t>
            </a:r>
            <a:r>
              <a:rPr lang="en-US" sz="2400" dirty="0"/>
              <a:t> = 0.5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79806"/>
              </p:ext>
            </p:extLst>
          </p:nvPr>
        </p:nvGraphicFramePr>
        <p:xfrm>
          <a:off x="5164581" y="4362221"/>
          <a:ext cx="153811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6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6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6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6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6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6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35350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p-norms visualized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89" y="1876777"/>
            <a:ext cx="4600222" cy="46002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80000" y="2074333"/>
            <a:ext cx="36860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all p-norms penalize larger weights</a:t>
            </a:r>
          </a:p>
          <a:p>
            <a:endParaRPr lang="en-US" sz="2400" dirty="0"/>
          </a:p>
          <a:p>
            <a:r>
              <a:rPr lang="en-US" sz="2400" dirty="0"/>
              <a:t>p &lt; 2 tends to create sparse (i.e. lots of 0 weights)</a:t>
            </a:r>
          </a:p>
          <a:p>
            <a:endParaRPr lang="en-US" sz="2400" dirty="0"/>
          </a:p>
          <a:p>
            <a:r>
              <a:rPr lang="en-US" sz="2400" dirty="0"/>
              <a:t>p &gt; 2 tends to like similar weights</a:t>
            </a:r>
          </a:p>
        </p:txBody>
      </p:sp>
    </p:spTree>
    <p:extLst>
      <p:ext uri="{BB962C8B-B14F-4D97-AF65-F5344CB8AC3E}">
        <p14:creationId xmlns:p14="http://schemas.microsoft.com/office/powerpoint/2010/main" val="1642297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3E487-7527-9F41-9A4F-CB5144B1E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EDFCA-62AC-7F41-8D52-63EDB182FA1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7" y="1600200"/>
            <a:ext cx="8447269" cy="4495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Time limited take home exam (you’ll have 2 hours to complete it)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Available on Monday (2/21)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Must finish by end of the day on Friday (2/25)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may use your notes, the class notes, the class book(s), and your assignments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may NOT use any other resources on the web or search for things on the web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043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 machine learning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1"/>
            <a:ext cx="8153400" cy="3843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pick a model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 startAt="2"/>
            </a:pPr>
            <a:r>
              <a:rPr lang="en-US" dirty="0"/>
              <a:t>pick a criteria to optimize (aka objective function)</a:t>
            </a:r>
            <a:endParaRPr lang="en-US" sz="2600" dirty="0"/>
          </a:p>
          <a:p>
            <a:pPr marL="514350" indent="-514350">
              <a:buAutoNum type="arabicPeriod" startAt="2"/>
            </a:pPr>
            <a:endParaRPr lang="en-US" dirty="0"/>
          </a:p>
          <a:p>
            <a:pPr marL="514350" indent="-514350">
              <a:buAutoNum type="arabicPeriod" startAt="2"/>
            </a:pPr>
            <a:endParaRPr lang="en-US" dirty="0"/>
          </a:p>
          <a:p>
            <a:pPr marL="514350" indent="-514350">
              <a:buAutoNum type="arabicPeriod" startAt="2"/>
            </a:pPr>
            <a:r>
              <a:rPr lang="en-US" dirty="0"/>
              <a:t>develop a learning algorithm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079523"/>
              </p:ext>
            </p:extLst>
          </p:nvPr>
        </p:nvGraphicFramePr>
        <p:xfrm>
          <a:off x="2344738" y="2241550"/>
          <a:ext cx="26003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41400" imgH="330200" progId="Equation.3">
                  <p:embed/>
                </p:oleObj>
              </mc:Choice>
              <mc:Fallback>
                <p:oleObj name="Equation" r:id="rId3" imgW="10414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44738" y="2241550"/>
                        <a:ext cx="2600325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0757752"/>
              </p:ext>
            </p:extLst>
          </p:nvPr>
        </p:nvGraphicFramePr>
        <p:xfrm>
          <a:off x="1878013" y="3795713"/>
          <a:ext cx="3779837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854200" imgH="457200" progId="Equation.3">
                  <p:embed/>
                </p:oleObj>
              </mc:Choice>
              <mc:Fallback>
                <p:oleObj name="Equation" r:id="rId5" imgW="18542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78013" y="3795713"/>
                        <a:ext cx="3779837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2995248"/>
              </p:ext>
            </p:extLst>
          </p:nvPr>
        </p:nvGraphicFramePr>
        <p:xfrm>
          <a:off x="1633538" y="5443538"/>
          <a:ext cx="4995862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451100" imgH="457200" progId="Equation.3">
                  <p:embed/>
                </p:oleObj>
              </mc:Choice>
              <mc:Fallback>
                <p:oleObj name="Equation" r:id="rId7" imgW="24511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33538" y="5443538"/>
                        <a:ext cx="4995862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949723" y="5514093"/>
            <a:ext cx="2017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Find w and b that minimize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27979" y="1740718"/>
            <a:ext cx="563033" cy="51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57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with a </a:t>
            </a:r>
            <a:r>
              <a:rPr lang="en-US" dirty="0" err="1"/>
              <a:t>regularizer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4845126"/>
              </p:ext>
            </p:extLst>
          </p:nvPr>
        </p:nvGraphicFramePr>
        <p:xfrm>
          <a:off x="1054982" y="4919923"/>
          <a:ext cx="4995862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51100" imgH="457200" progId="Equation.3">
                  <p:embed/>
                </p:oleObj>
              </mc:Choice>
              <mc:Fallback>
                <p:oleObj name="Equation" r:id="rId2" imgW="24511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54982" y="4919923"/>
                        <a:ext cx="4995862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839841"/>
              </p:ext>
            </p:extLst>
          </p:nvPr>
        </p:nvGraphicFramePr>
        <p:xfrm>
          <a:off x="1054982" y="2598120"/>
          <a:ext cx="27178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33500" imgH="457200" progId="Equation.3">
                  <p:embed/>
                </p:oleObj>
              </mc:Choice>
              <mc:Fallback>
                <p:oleObj name="Equation" r:id="rId4" imgW="13335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54982" y="2598120"/>
                        <a:ext cx="2717800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35257" y="1654235"/>
            <a:ext cx="8032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know how to solve convex minimization problems using gradient descent: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5257" y="3836345"/>
            <a:ext cx="8032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can ensure that the loss + </a:t>
            </a:r>
            <a:r>
              <a:rPr lang="en-US" sz="2400" dirty="0" err="1"/>
              <a:t>regularizer</a:t>
            </a:r>
            <a:r>
              <a:rPr lang="en-US" sz="2400" dirty="0"/>
              <a:t> is convex then we could still use gradient descent:</a:t>
            </a:r>
          </a:p>
        </p:txBody>
      </p:sp>
      <p:sp>
        <p:nvSpPr>
          <p:cNvPr id="11" name="Left Brace 10"/>
          <p:cNvSpPr/>
          <p:nvPr/>
        </p:nvSpPr>
        <p:spPr>
          <a:xfrm rot="16200000">
            <a:off x="4128758" y="4045195"/>
            <a:ext cx="409223" cy="3434952"/>
          </a:xfrm>
          <a:prstGeom prst="leftBrac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400777" y="5953172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convex</a:t>
            </a:r>
          </a:p>
        </p:txBody>
      </p:sp>
    </p:spTree>
    <p:extLst>
      <p:ext uri="{BB962C8B-B14F-4D97-AF65-F5344CB8AC3E}">
        <p14:creationId xmlns:p14="http://schemas.microsoft.com/office/powerpoint/2010/main" val="37812922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Convexity revisited</a:t>
            </a:r>
          </a:p>
        </p:txBody>
      </p:sp>
      <p:sp>
        <p:nvSpPr>
          <p:cNvPr id="4" name="Freeform 3"/>
          <p:cNvSpPr/>
          <p:nvPr/>
        </p:nvSpPr>
        <p:spPr>
          <a:xfrm>
            <a:off x="612648" y="2144888"/>
            <a:ext cx="1730525" cy="1467629"/>
          </a:xfrm>
          <a:custGeom>
            <a:avLst/>
            <a:gdLst>
              <a:gd name="connsiteX0" fmla="*/ 4219222 w 4219222"/>
              <a:gd name="connsiteY0" fmla="*/ 0 h 1467629"/>
              <a:gd name="connsiteX1" fmla="*/ 2102556 w 4219222"/>
              <a:gd name="connsiteY1" fmla="*/ 1467556 h 1467629"/>
              <a:gd name="connsiteX2" fmla="*/ 0 w 4219222"/>
              <a:gd name="connsiteY2" fmla="*/ 70556 h 1467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19222" h="1467629">
                <a:moveTo>
                  <a:pt x="4219222" y="0"/>
                </a:moveTo>
                <a:cubicBezTo>
                  <a:pt x="3512491" y="727898"/>
                  <a:pt x="2805760" y="1455797"/>
                  <a:pt x="2102556" y="1467556"/>
                </a:cubicBezTo>
                <a:cubicBezTo>
                  <a:pt x="1399352" y="1479315"/>
                  <a:pt x="0" y="70556"/>
                  <a:pt x="0" y="70556"/>
                </a:cubicBezTo>
              </a:path>
            </a:pathLst>
          </a:cu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33285" y="2695222"/>
            <a:ext cx="98778" cy="98778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33574" y="3256844"/>
            <a:ext cx="98778" cy="98778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6" idx="5"/>
            <a:endCxn id="7" idx="1"/>
          </p:cNvCxnSpPr>
          <p:nvPr/>
        </p:nvCxnSpPr>
        <p:spPr>
          <a:xfrm>
            <a:off x="917597" y="2779534"/>
            <a:ext cx="830443" cy="491776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5556" y="41063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55937" y="2440313"/>
            <a:ext cx="6110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One definition: The line segment between any two points on the function is </a:t>
            </a:r>
            <a:r>
              <a:rPr lang="en-US" sz="2400" i="1" dirty="0">
                <a:solidFill>
                  <a:srgbClr val="0000FF"/>
                </a:solidFill>
              </a:rPr>
              <a:t>above </a:t>
            </a:r>
            <a:r>
              <a:rPr lang="en-US" sz="2400" dirty="0">
                <a:solidFill>
                  <a:srgbClr val="0000FF"/>
                </a:solidFill>
              </a:rPr>
              <a:t>the function</a:t>
            </a:r>
            <a:endParaRPr lang="en-US" sz="2400" i="1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4556" y="3921667"/>
            <a:ext cx="5533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Mathematically, </a:t>
            </a:r>
            <a:r>
              <a:rPr lang="en-US" sz="2400" i="1" dirty="0"/>
              <a:t>f</a:t>
            </a:r>
            <a:r>
              <a:rPr lang="en-US" sz="2400" dirty="0"/>
              <a:t> is convex if for all </a:t>
            </a:r>
            <a:r>
              <a:rPr lang="en-US" sz="2400" i="1" dirty="0"/>
              <a:t>x</a:t>
            </a:r>
            <a:r>
              <a:rPr lang="en-US" sz="2400" i="1" baseline="-25000" dirty="0"/>
              <a:t>1</a:t>
            </a:r>
            <a:r>
              <a:rPr lang="en-US" sz="2400" i="1" dirty="0"/>
              <a:t>, x</a:t>
            </a:r>
            <a:r>
              <a:rPr lang="en-US" sz="2400" i="1" baseline="-25000" dirty="0"/>
              <a:t>2</a:t>
            </a:r>
            <a:r>
              <a:rPr lang="en-US" sz="2400" dirty="0"/>
              <a:t>: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133247"/>
              </p:ext>
            </p:extLst>
          </p:nvPr>
        </p:nvGraphicFramePr>
        <p:xfrm>
          <a:off x="1256618" y="4475665"/>
          <a:ext cx="707072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09900" imgH="203200" progId="Equation.3">
                  <p:embed/>
                </p:oleObj>
              </mc:Choice>
              <mc:Fallback>
                <p:oleObj name="Equation" r:id="rId3" imgW="3009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6618" y="4475665"/>
                        <a:ext cx="7070725" cy="477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02873" y="5108222"/>
            <a:ext cx="309033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value of the function at some point between </a:t>
            </a:r>
            <a:r>
              <a:rPr lang="en-US" sz="2400" i="1" dirty="0"/>
              <a:t>x</a:t>
            </a:r>
            <a:r>
              <a:rPr lang="en-US" sz="2400" i="1" baseline="-25000" dirty="0"/>
              <a:t>1</a:t>
            </a:r>
            <a:r>
              <a:rPr lang="en-US" sz="2400" dirty="0"/>
              <a:t> and </a:t>
            </a:r>
            <a:r>
              <a:rPr lang="en-US" sz="2400" i="1" dirty="0"/>
              <a:t>x</a:t>
            </a:r>
            <a:r>
              <a:rPr lang="en-US" sz="2400" i="1" baseline="-25000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10051" y="5108222"/>
            <a:ext cx="309033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value at some point on the </a:t>
            </a:r>
            <a:r>
              <a:rPr lang="en-US" sz="2400" b="1" dirty="0"/>
              <a:t>line segment </a:t>
            </a:r>
            <a:r>
              <a:rPr lang="en-US" sz="2400" dirty="0"/>
              <a:t>between  </a:t>
            </a:r>
            <a:r>
              <a:rPr lang="en-US" sz="2400" i="1" dirty="0"/>
              <a:t>x</a:t>
            </a:r>
            <a:r>
              <a:rPr lang="en-US" sz="2400" i="1" baseline="-25000" dirty="0"/>
              <a:t>1</a:t>
            </a:r>
            <a:r>
              <a:rPr lang="en-US" sz="2400" dirty="0"/>
              <a:t> and </a:t>
            </a:r>
            <a:r>
              <a:rPr lang="en-US" sz="2400" i="1" dirty="0"/>
              <a:t>x</a:t>
            </a:r>
            <a:r>
              <a:rPr lang="en-US" sz="2400" i="1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8868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convex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244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Claim: If </a:t>
            </a:r>
            <a:r>
              <a:rPr lang="en-US" i="1" dirty="0"/>
              <a:t>f</a:t>
            </a:r>
            <a:r>
              <a:rPr lang="en-US" dirty="0"/>
              <a:t> and </a:t>
            </a:r>
            <a:r>
              <a:rPr lang="en-US" i="1" dirty="0"/>
              <a:t>g</a:t>
            </a:r>
            <a:r>
              <a:rPr lang="en-US" dirty="0"/>
              <a:t> are convex functions then so is the function z=</a:t>
            </a:r>
            <a:r>
              <a:rPr lang="en-US" i="1" dirty="0" err="1"/>
              <a:t>f+g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547517"/>
              </p:ext>
            </p:extLst>
          </p:nvPr>
        </p:nvGraphicFramePr>
        <p:xfrm>
          <a:off x="1544709" y="5423388"/>
          <a:ext cx="707072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09900" imgH="203200" progId="Equation.3">
                  <p:embed/>
                </p:oleObj>
              </mc:Choice>
              <mc:Fallback>
                <p:oleObj name="Equation" r:id="rId2" imgW="3009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44709" y="5423388"/>
                        <a:ext cx="7070725" cy="477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07759" y="4961723"/>
            <a:ext cx="5533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Mathematically, </a:t>
            </a:r>
            <a:r>
              <a:rPr lang="en-US" sz="2400" i="1" dirty="0"/>
              <a:t>f</a:t>
            </a:r>
            <a:r>
              <a:rPr lang="en-US" sz="2400" dirty="0"/>
              <a:t> is convex if for all </a:t>
            </a:r>
            <a:r>
              <a:rPr lang="en-US" sz="2400" i="1" dirty="0"/>
              <a:t>x</a:t>
            </a:r>
            <a:r>
              <a:rPr lang="en-US" sz="2400" i="1" baseline="-25000" dirty="0"/>
              <a:t>1</a:t>
            </a:r>
            <a:r>
              <a:rPr lang="en-US" sz="2400" i="1" dirty="0"/>
              <a:t>, x</a:t>
            </a:r>
            <a:r>
              <a:rPr lang="en-US" sz="2400" i="1" baseline="-25000" dirty="0"/>
              <a:t>2</a:t>
            </a:r>
            <a:r>
              <a:rPr lang="en-US" sz="2400" dirty="0"/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6265" y="3096778"/>
            <a:ext cx="1064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Prove: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0668129"/>
              </p:ext>
            </p:extLst>
          </p:nvPr>
        </p:nvGraphicFramePr>
        <p:xfrm>
          <a:off x="1291872" y="3659162"/>
          <a:ext cx="69215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46400" imgH="203200" progId="Equation.3">
                  <p:embed/>
                </p:oleObj>
              </mc:Choice>
              <mc:Fallback>
                <p:oleObj name="Equation" r:id="rId4" imgW="2946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1872" y="3659162"/>
                        <a:ext cx="6921500" cy="477837"/>
                      </a:xfrm>
                      <a:prstGeom prst="rect">
                        <a:avLst/>
                      </a:prstGeom>
                      <a:ln>
                        <a:solidFill>
                          <a:srgbClr val="FFFF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612648" y="4741333"/>
            <a:ext cx="7783463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1884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convex functions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2462319"/>
              </p:ext>
            </p:extLst>
          </p:nvPr>
        </p:nvGraphicFramePr>
        <p:xfrm>
          <a:off x="705557" y="2052812"/>
          <a:ext cx="730885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111500" imgH="203200" progId="Equation.3">
                  <p:embed/>
                </p:oleObj>
              </mc:Choice>
              <mc:Fallback>
                <p:oleObj name="Equation" r:id="rId3" imgW="31115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5557" y="2052812"/>
                        <a:ext cx="7308850" cy="477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8180548"/>
              </p:ext>
            </p:extLst>
          </p:nvPr>
        </p:nvGraphicFramePr>
        <p:xfrm>
          <a:off x="310445" y="2705981"/>
          <a:ext cx="8593138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657600" imgH="203200" progId="Equation.3">
                  <p:embed/>
                </p:oleObj>
              </mc:Choice>
              <mc:Fallback>
                <p:oleObj name="Equation" r:id="rId5" imgW="36576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0445" y="2705981"/>
                        <a:ext cx="8593138" cy="477837"/>
                      </a:xfrm>
                      <a:prstGeom prst="rect">
                        <a:avLst/>
                      </a:prstGeom>
                      <a:ln>
                        <a:solidFill>
                          <a:srgbClr val="FFFF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1484192"/>
              </p:ext>
            </p:extLst>
          </p:nvPr>
        </p:nvGraphicFramePr>
        <p:xfrm>
          <a:off x="2939747" y="3223330"/>
          <a:ext cx="5967412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540000" imgH="203200" progId="Equation.3">
                  <p:embed/>
                </p:oleObj>
              </mc:Choice>
              <mc:Fallback>
                <p:oleObj name="Equation" r:id="rId7" imgW="2540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39747" y="3223330"/>
                        <a:ext cx="5967412" cy="477838"/>
                      </a:xfrm>
                      <a:prstGeom prst="rect">
                        <a:avLst/>
                      </a:prstGeom>
                      <a:ln>
                        <a:solidFill>
                          <a:srgbClr val="FFFF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338669" y="3676500"/>
            <a:ext cx="6545436" cy="1522468"/>
            <a:chOff x="338669" y="3676500"/>
            <a:chExt cx="6545436" cy="152246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555607"/>
                </p:ext>
              </p:extLst>
            </p:nvPr>
          </p:nvGraphicFramePr>
          <p:xfrm>
            <a:off x="1573917" y="4162331"/>
            <a:ext cx="5310188" cy="477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2260600" imgH="203200" progId="Equation.3">
                    <p:embed/>
                  </p:oleObj>
                </mc:Choice>
                <mc:Fallback>
                  <p:oleObj name="Equation" r:id="rId9" imgW="22606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573917" y="4162331"/>
                          <a:ext cx="5310188" cy="4778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7415883"/>
                </p:ext>
              </p:extLst>
            </p:nvPr>
          </p:nvGraphicFramePr>
          <p:xfrm>
            <a:off x="1602493" y="4721131"/>
            <a:ext cx="5281612" cy="477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2247900" imgH="203200" progId="Equation.3">
                    <p:embed/>
                  </p:oleObj>
                </mc:Choice>
                <mc:Fallback>
                  <p:oleObj name="Equation" r:id="rId11" imgW="22479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602493" y="4721131"/>
                          <a:ext cx="5281612" cy="4778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338669" y="3676500"/>
              <a:ext cx="21737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Then, given that: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10446" y="1580445"/>
            <a:ext cx="5104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By definition of the sum of two functions:</a:t>
            </a:r>
          </a:p>
        </p:txBody>
      </p:sp>
    </p:spTree>
    <p:extLst>
      <p:ext uri="{BB962C8B-B14F-4D97-AF65-F5344CB8AC3E}">
        <p14:creationId xmlns:p14="http://schemas.microsoft.com/office/powerpoint/2010/main" val="62152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convex functions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705557" y="2052812"/>
          <a:ext cx="730885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111500" imgH="203200" progId="Equation.3">
                  <p:embed/>
                </p:oleObj>
              </mc:Choice>
              <mc:Fallback>
                <p:oleObj name="Equation" r:id="rId3" imgW="3111500" imgH="2032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5557" y="2052812"/>
                        <a:ext cx="7308850" cy="477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10445" y="2705981"/>
          <a:ext cx="8593138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657600" imgH="203200" progId="Equation.3">
                  <p:embed/>
                </p:oleObj>
              </mc:Choice>
              <mc:Fallback>
                <p:oleObj name="Equation" r:id="rId5" imgW="3657600" imgH="2032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0445" y="2705981"/>
                        <a:ext cx="8593138" cy="477837"/>
                      </a:xfrm>
                      <a:prstGeom prst="rect">
                        <a:avLst/>
                      </a:prstGeom>
                      <a:ln>
                        <a:solidFill>
                          <a:srgbClr val="FFFF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939747" y="3223330"/>
          <a:ext cx="5967412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540000" imgH="203200" progId="Equation.3">
                  <p:embed/>
                </p:oleObj>
              </mc:Choice>
              <mc:Fallback>
                <p:oleObj name="Equation" r:id="rId7" imgW="2540000" imgH="2032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39747" y="3223330"/>
                        <a:ext cx="5967412" cy="477838"/>
                      </a:xfrm>
                      <a:prstGeom prst="rect">
                        <a:avLst/>
                      </a:prstGeom>
                      <a:ln>
                        <a:solidFill>
                          <a:srgbClr val="FFFF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338669" y="3676500"/>
            <a:ext cx="6545436" cy="1522468"/>
            <a:chOff x="338669" y="3676500"/>
            <a:chExt cx="6545436" cy="152246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1573917" y="4162331"/>
            <a:ext cx="5310188" cy="477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2260600" imgH="203200" progId="Equation.3">
                    <p:embed/>
                  </p:oleObj>
                </mc:Choice>
                <mc:Fallback>
                  <p:oleObj name="Equation" r:id="rId9" imgW="2260600" imgH="203200" progId="Equation.3">
                    <p:embed/>
                    <p:pic>
                      <p:nvPicPr>
                        <p:cNvPr id="4" name="Object 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573917" y="4162331"/>
                          <a:ext cx="5310188" cy="4778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/>
            <p:cNvGraphicFramePr>
              <a:graphicFrameLocks noChangeAspect="1"/>
            </p:cNvGraphicFramePr>
            <p:nvPr/>
          </p:nvGraphicFramePr>
          <p:xfrm>
            <a:off x="1602493" y="4721131"/>
            <a:ext cx="5281612" cy="477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2247900" imgH="203200" progId="Equation.3">
                    <p:embed/>
                  </p:oleObj>
                </mc:Choice>
                <mc:Fallback>
                  <p:oleObj name="Equation" r:id="rId11" imgW="2247900" imgH="203200" progId="Equation.3">
                    <p:embed/>
                    <p:pic>
                      <p:nvPicPr>
                        <p:cNvPr id="7" name="Object 6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602493" y="4721131"/>
                          <a:ext cx="5281612" cy="4778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338669" y="3676500"/>
              <a:ext cx="21737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Then, given that: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10446" y="1580445"/>
            <a:ext cx="5104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By definition of the sum of two functions: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38669" y="5195723"/>
            <a:ext cx="8462961" cy="980292"/>
            <a:chOff x="338669" y="5195723"/>
            <a:chExt cx="8462961" cy="980292"/>
          </a:xfrm>
        </p:grpSpPr>
        <p:sp>
          <p:nvSpPr>
            <p:cNvPr id="16" name="TextBox 15"/>
            <p:cNvSpPr txBox="1"/>
            <p:nvPr/>
          </p:nvSpPr>
          <p:spPr>
            <a:xfrm>
              <a:off x="338669" y="5195723"/>
              <a:ext cx="13936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We know:</a:t>
              </a:r>
            </a:p>
          </p:txBody>
        </p:sp>
        <p:graphicFrame>
          <p:nvGraphicFramePr>
            <p:cNvPr id="18" name="Object 17"/>
            <p:cNvGraphicFramePr>
              <a:graphicFrameLocks noChangeAspect="1"/>
            </p:cNvGraphicFramePr>
            <p:nvPr/>
          </p:nvGraphicFramePr>
          <p:xfrm>
            <a:off x="606780" y="5811449"/>
            <a:ext cx="8194850" cy="3645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4572000" imgH="203200" progId="Equation.3">
                    <p:embed/>
                  </p:oleObj>
                </mc:Choice>
                <mc:Fallback>
                  <p:oleObj name="Equation" r:id="rId13" imgW="4572000" imgH="203200" progId="Equation.3">
                    <p:embed/>
                    <p:pic>
                      <p:nvPicPr>
                        <p:cNvPr id="18" name="Object 17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606780" y="5811449"/>
                          <a:ext cx="8194850" cy="364566"/>
                        </a:xfrm>
                        <a:prstGeom prst="rect">
                          <a:avLst/>
                        </a:prstGeom>
                        <a:ln>
                          <a:solidFill>
                            <a:srgbClr val="FFFFFF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Group 21"/>
          <p:cNvGrpSpPr/>
          <p:nvPr/>
        </p:nvGrpSpPr>
        <p:grpSpPr>
          <a:xfrm>
            <a:off x="360715" y="6260682"/>
            <a:ext cx="5922608" cy="477837"/>
            <a:chOff x="360715" y="6260682"/>
            <a:chExt cx="5922608" cy="477837"/>
          </a:xfrm>
        </p:grpSpPr>
        <p:graphicFrame>
          <p:nvGraphicFramePr>
            <p:cNvPr id="17" name="Object 16"/>
            <p:cNvGraphicFramePr>
              <a:graphicFrameLocks noChangeAspect="1"/>
            </p:cNvGraphicFramePr>
            <p:nvPr/>
          </p:nvGraphicFramePr>
          <p:xfrm>
            <a:off x="1122361" y="6260682"/>
            <a:ext cx="5160962" cy="477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2197100" imgH="203200" progId="Equation.3">
                    <p:embed/>
                  </p:oleObj>
                </mc:Choice>
                <mc:Fallback>
                  <p:oleObj name="Equation" r:id="rId15" imgW="2197100" imgH="203200" progId="Equation.3">
                    <p:embed/>
                    <p:pic>
                      <p:nvPicPr>
                        <p:cNvPr id="17" name="Object 16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122361" y="6260682"/>
                          <a:ext cx="5160962" cy="477837"/>
                        </a:xfrm>
                        <a:prstGeom prst="rect">
                          <a:avLst/>
                        </a:prstGeom>
                        <a:ln>
                          <a:solidFill>
                            <a:srgbClr val="FFFFFF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TextBox 18"/>
            <p:cNvSpPr txBox="1"/>
            <p:nvPr/>
          </p:nvSpPr>
          <p:spPr>
            <a:xfrm>
              <a:off x="360715" y="6260682"/>
              <a:ext cx="559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So: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D002703-687D-5240-9C30-F9B379C9565C}"/>
              </a:ext>
            </a:extLst>
          </p:cNvPr>
          <p:cNvSpPr/>
          <p:nvPr/>
        </p:nvSpPr>
        <p:spPr>
          <a:xfrm>
            <a:off x="1573917" y="4138165"/>
            <a:ext cx="2309151" cy="582966"/>
          </a:xfrm>
          <a:prstGeom prst="rect">
            <a:avLst/>
          </a:prstGeom>
          <a:solidFill>
            <a:srgbClr val="FFFF00">
              <a:alpha val="24706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3FE2F4-E077-E248-9CA5-394E4C1B1B06}"/>
              </a:ext>
            </a:extLst>
          </p:cNvPr>
          <p:cNvSpPr/>
          <p:nvPr/>
        </p:nvSpPr>
        <p:spPr>
          <a:xfrm>
            <a:off x="3205406" y="2035350"/>
            <a:ext cx="2309151" cy="582966"/>
          </a:xfrm>
          <a:prstGeom prst="rect">
            <a:avLst/>
          </a:prstGeom>
          <a:solidFill>
            <a:srgbClr val="FFFF00">
              <a:alpha val="24706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CCE466-F07A-8448-B81D-2191DA7DA432}"/>
              </a:ext>
            </a:extLst>
          </p:cNvPr>
          <p:cNvSpPr/>
          <p:nvPr/>
        </p:nvSpPr>
        <p:spPr>
          <a:xfrm>
            <a:off x="4229011" y="4109766"/>
            <a:ext cx="2655094" cy="582966"/>
          </a:xfrm>
          <a:prstGeom prst="rect">
            <a:avLst/>
          </a:prstGeom>
          <a:solidFill>
            <a:srgbClr val="00B050">
              <a:alpha val="24706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9BCD480-75BA-5341-BCFE-2B167096EB10}"/>
              </a:ext>
            </a:extLst>
          </p:cNvPr>
          <p:cNvSpPr/>
          <p:nvPr/>
        </p:nvSpPr>
        <p:spPr>
          <a:xfrm>
            <a:off x="3205405" y="3138676"/>
            <a:ext cx="2731931" cy="582966"/>
          </a:xfrm>
          <a:prstGeom prst="rect">
            <a:avLst/>
          </a:prstGeom>
          <a:solidFill>
            <a:srgbClr val="00B050">
              <a:alpha val="24706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744B3B-7181-1C42-BB30-AFFFC7D5EB9C}"/>
              </a:ext>
            </a:extLst>
          </p:cNvPr>
          <p:cNvSpPr/>
          <p:nvPr/>
        </p:nvSpPr>
        <p:spPr>
          <a:xfrm>
            <a:off x="1573917" y="4713981"/>
            <a:ext cx="2309151" cy="582966"/>
          </a:xfrm>
          <a:prstGeom prst="rect">
            <a:avLst/>
          </a:prstGeom>
          <a:solidFill>
            <a:srgbClr val="FFC000">
              <a:alpha val="24706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9B0285-0D1D-5243-987D-E916743DFA58}"/>
              </a:ext>
            </a:extLst>
          </p:cNvPr>
          <p:cNvSpPr/>
          <p:nvPr/>
        </p:nvSpPr>
        <p:spPr>
          <a:xfrm>
            <a:off x="4229011" y="4685582"/>
            <a:ext cx="2655094" cy="582966"/>
          </a:xfrm>
          <a:prstGeom prst="rect">
            <a:avLst/>
          </a:prstGeom>
          <a:solidFill>
            <a:srgbClr val="0070C0">
              <a:alpha val="24706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7F36B9-B46F-0247-B50F-6511418AFBF4}"/>
              </a:ext>
            </a:extLst>
          </p:cNvPr>
          <p:cNvSpPr/>
          <p:nvPr/>
        </p:nvSpPr>
        <p:spPr>
          <a:xfrm>
            <a:off x="5705255" y="1970070"/>
            <a:ext cx="2309151" cy="582966"/>
          </a:xfrm>
          <a:prstGeom prst="rect">
            <a:avLst/>
          </a:prstGeom>
          <a:solidFill>
            <a:srgbClr val="FFC000">
              <a:alpha val="24706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965ED40-2256-B848-9841-2BF2C123D209}"/>
              </a:ext>
            </a:extLst>
          </p:cNvPr>
          <p:cNvSpPr/>
          <p:nvPr/>
        </p:nvSpPr>
        <p:spPr>
          <a:xfrm>
            <a:off x="6146536" y="3158287"/>
            <a:ext cx="2655094" cy="582966"/>
          </a:xfrm>
          <a:prstGeom prst="rect">
            <a:avLst/>
          </a:prstGeom>
          <a:solidFill>
            <a:srgbClr val="0070C0">
              <a:alpha val="24706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2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with a </a:t>
            </a:r>
            <a:r>
              <a:rPr lang="en-US" dirty="0" err="1"/>
              <a:t>regularizer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937766"/>
              </p:ext>
            </p:extLst>
          </p:nvPr>
        </p:nvGraphicFramePr>
        <p:xfrm>
          <a:off x="1054982" y="4919923"/>
          <a:ext cx="4995862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51100" imgH="457200" progId="Equation.3">
                  <p:embed/>
                </p:oleObj>
              </mc:Choice>
              <mc:Fallback>
                <p:oleObj name="Equation" r:id="rId2" imgW="24511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54982" y="4919923"/>
                        <a:ext cx="4995862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301040"/>
              </p:ext>
            </p:extLst>
          </p:nvPr>
        </p:nvGraphicFramePr>
        <p:xfrm>
          <a:off x="1054982" y="2598120"/>
          <a:ext cx="27178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33500" imgH="457200" progId="Equation.3">
                  <p:embed/>
                </p:oleObj>
              </mc:Choice>
              <mc:Fallback>
                <p:oleObj name="Equation" r:id="rId4" imgW="13335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54982" y="2598120"/>
                        <a:ext cx="2717800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35257" y="1654235"/>
            <a:ext cx="8032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know how to solve convex minimization problems using gradient descent: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5257" y="3836345"/>
            <a:ext cx="8032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can ensure that the loss + </a:t>
            </a:r>
            <a:r>
              <a:rPr lang="en-US" sz="2400" dirty="0" err="1"/>
              <a:t>regularizer</a:t>
            </a:r>
            <a:r>
              <a:rPr lang="en-US" sz="2400" dirty="0"/>
              <a:t> is convex then we could still use gradient descent:</a:t>
            </a:r>
          </a:p>
        </p:txBody>
      </p:sp>
      <p:sp>
        <p:nvSpPr>
          <p:cNvPr id="11" name="Left Brace 10"/>
          <p:cNvSpPr/>
          <p:nvPr/>
        </p:nvSpPr>
        <p:spPr>
          <a:xfrm rot="16200000">
            <a:off x="4128758" y="4002862"/>
            <a:ext cx="409223" cy="3434952"/>
          </a:xfrm>
          <a:prstGeom prst="leftBrac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367956" y="6018576"/>
            <a:ext cx="6999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convex as long as both loss and </a:t>
            </a:r>
            <a:r>
              <a:rPr lang="en-US" sz="2400" dirty="0" err="1">
                <a:solidFill>
                  <a:srgbClr val="0000FF"/>
                </a:solidFill>
              </a:rPr>
              <a:t>regularizer</a:t>
            </a:r>
            <a:r>
              <a:rPr lang="en-US" sz="2400" dirty="0">
                <a:solidFill>
                  <a:srgbClr val="0000FF"/>
                </a:solidFill>
              </a:rPr>
              <a:t> are convex</a:t>
            </a:r>
          </a:p>
        </p:txBody>
      </p:sp>
    </p:spTree>
    <p:extLst>
      <p:ext uri="{BB962C8B-B14F-4D97-AF65-F5344CB8AC3E}">
        <p14:creationId xmlns:p14="http://schemas.microsoft.com/office/powerpoint/2010/main" val="4168200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p-norms are convex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446491"/>
              </p:ext>
            </p:extLst>
          </p:nvPr>
        </p:nvGraphicFramePr>
        <p:xfrm>
          <a:off x="2068513" y="2173288"/>
          <a:ext cx="3868737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49400" imgH="469900" progId="Equation.3">
                  <p:embed/>
                </p:oleObj>
              </mc:Choice>
              <mc:Fallback>
                <p:oleObj name="Equation" r:id="rId2" imgW="15494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68513" y="2173288"/>
                        <a:ext cx="3868737" cy="1169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89666" y="3852333"/>
            <a:ext cx="4676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p-norms are convex for p &gt;= 1</a:t>
            </a:r>
          </a:p>
        </p:txBody>
      </p:sp>
    </p:spTree>
    <p:extLst>
      <p:ext uri="{BB962C8B-B14F-4D97-AF65-F5344CB8AC3E}">
        <p14:creationId xmlns:p14="http://schemas.microsoft.com/office/powerpoint/2010/main" val="20873352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 machine learning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1"/>
            <a:ext cx="8153400" cy="3843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pick a model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 startAt="2"/>
            </a:pPr>
            <a:r>
              <a:rPr lang="en-US" dirty="0"/>
              <a:t>pick a criteria to optimize (aka objective function)</a:t>
            </a:r>
            <a:endParaRPr lang="en-US" sz="2600" dirty="0"/>
          </a:p>
          <a:p>
            <a:pPr marL="514350" indent="-514350">
              <a:buAutoNum type="arabicPeriod" startAt="2"/>
            </a:pPr>
            <a:endParaRPr lang="en-US" dirty="0"/>
          </a:p>
          <a:p>
            <a:pPr marL="514350" indent="-514350">
              <a:buAutoNum type="arabicPeriod" startAt="2"/>
            </a:pPr>
            <a:endParaRPr lang="en-US" dirty="0"/>
          </a:p>
          <a:p>
            <a:pPr marL="514350" indent="-514350">
              <a:buAutoNum type="arabicPeriod" startAt="2"/>
            </a:pPr>
            <a:r>
              <a:rPr lang="en-US" dirty="0"/>
              <a:t>develop a learning algorithm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2900907"/>
              </p:ext>
            </p:extLst>
          </p:nvPr>
        </p:nvGraphicFramePr>
        <p:xfrm>
          <a:off x="2344738" y="2241550"/>
          <a:ext cx="26003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41400" imgH="330200" progId="Equation.3">
                  <p:embed/>
                </p:oleObj>
              </mc:Choice>
              <mc:Fallback>
                <p:oleObj name="Equation" r:id="rId3" imgW="10414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44738" y="2241550"/>
                        <a:ext cx="2600325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0570678"/>
              </p:ext>
            </p:extLst>
          </p:nvPr>
        </p:nvGraphicFramePr>
        <p:xfrm>
          <a:off x="1890713" y="3795713"/>
          <a:ext cx="375285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841500" imgH="457200" progId="Equation.3">
                  <p:embed/>
                </p:oleObj>
              </mc:Choice>
              <mc:Fallback>
                <p:oleObj name="Equation" r:id="rId5" imgW="18415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90713" y="3795713"/>
                        <a:ext cx="3752850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9043460"/>
              </p:ext>
            </p:extLst>
          </p:nvPr>
        </p:nvGraphicFramePr>
        <p:xfrm>
          <a:off x="1645532" y="5443538"/>
          <a:ext cx="496887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438400" imgH="457200" progId="Equation.3">
                  <p:embed/>
                </p:oleObj>
              </mc:Choice>
              <mc:Fallback>
                <p:oleObj name="Equation" r:id="rId7" imgW="24384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45532" y="5443538"/>
                        <a:ext cx="4968875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949723" y="5514093"/>
            <a:ext cx="2017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Find w and b that minimize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8635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optimization criterion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6759615"/>
              </p:ext>
            </p:extLst>
          </p:nvPr>
        </p:nvGraphicFramePr>
        <p:xfrm>
          <a:off x="1532643" y="1704094"/>
          <a:ext cx="496887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38400" imgH="457200" progId="Equation.3">
                  <p:embed/>
                </p:oleObj>
              </mc:Choice>
              <mc:Fallback>
                <p:oleObj name="Equation" r:id="rId2" imgW="24384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32643" y="1704094"/>
                        <a:ext cx="4968875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V="1">
            <a:off x="2878667" y="2413000"/>
            <a:ext cx="945444" cy="108655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9222" y="3753553"/>
            <a:ext cx="414866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Loss function: penalizes examples where the prediction is different than the label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95333" y="3905953"/>
            <a:ext cx="41486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Regularizer</a:t>
            </a:r>
            <a:r>
              <a:rPr lang="en-US" sz="2400" dirty="0"/>
              <a:t>: penalizes large weights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6039556" y="2413000"/>
            <a:ext cx="677333" cy="134055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14777" y="5757333"/>
            <a:ext cx="7743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Key: this function is convex allowing us to use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3789138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9614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Machine learning basics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different types of learning problems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feature-based machine learning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data assumptions/data generating distribution</a:t>
            </a:r>
          </a:p>
          <a:p>
            <a:pPr marL="777240" lvl="1" indent="-457200"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Classification problem setup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Proper experimentation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train/</a:t>
            </a:r>
            <a:r>
              <a:rPr lang="en-US" dirty="0" err="1"/>
              <a:t>dev</a:t>
            </a:r>
            <a:r>
              <a:rPr lang="en-US" dirty="0"/>
              <a:t>/test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evaluation/accuracy/training error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optimizing </a:t>
            </a:r>
            <a:r>
              <a:rPr lang="en-US" dirty="0" err="1"/>
              <a:t>hyperparameters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7938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981200"/>
          </a:xfrm>
        </p:spPr>
        <p:txBody>
          <a:bodyPr/>
          <a:lstStyle/>
          <a:p>
            <a:pPr lvl="1"/>
            <a:r>
              <a:rPr lang="en-US" sz="2400" dirty="0"/>
              <a:t>pick a starting point (</a:t>
            </a:r>
            <a:r>
              <a:rPr lang="en-US" sz="2400" dirty="0" err="1"/>
              <a:t>w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repeat until loss doesn’t decrease in any dimension:</a:t>
            </a:r>
          </a:p>
          <a:p>
            <a:pPr lvl="2"/>
            <a:r>
              <a:rPr lang="en-US" sz="2000" dirty="0"/>
              <a:t>pick a dimension</a:t>
            </a:r>
          </a:p>
          <a:p>
            <a:pPr lvl="2"/>
            <a:r>
              <a:rPr lang="en-US" sz="2000" dirty="0"/>
              <a:t>move a small amount in that dimension towards decreasing loss (using the derivative)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3374789"/>
              </p:ext>
            </p:extLst>
          </p:nvPr>
        </p:nvGraphicFramePr>
        <p:xfrm>
          <a:off x="1922463" y="3924300"/>
          <a:ext cx="5578475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05100" imgH="444500" progId="Equation.3">
                  <p:embed/>
                </p:oleObj>
              </mc:Choice>
              <mc:Fallback>
                <p:oleObj name="Equation" r:id="rId2" imgW="27051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2463" y="3924300"/>
                        <a:ext cx="5578475" cy="915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066796"/>
              </p:ext>
            </p:extLst>
          </p:nvPr>
        </p:nvGraphicFramePr>
        <p:xfrm>
          <a:off x="1645532" y="5387094"/>
          <a:ext cx="496887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38400" imgH="457200" progId="Equation.3">
                  <p:embed/>
                </p:oleObj>
              </mc:Choice>
              <mc:Fallback>
                <p:oleObj name="Equation" r:id="rId4" imgW="24384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45532" y="5387094"/>
                        <a:ext cx="4968875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753758" y="5136446"/>
            <a:ext cx="768655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6155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</a:t>
            </a:r>
            <a:r>
              <a:rPr lang="en-US" dirty="0" err="1"/>
              <a:t>maths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588210"/>
              </p:ext>
            </p:extLst>
          </p:nvPr>
        </p:nvGraphicFramePr>
        <p:xfrm>
          <a:off x="2497138" y="1831975"/>
          <a:ext cx="4322762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20900" imgH="469900" progId="Equation.3">
                  <p:embed/>
                </p:oleObj>
              </mc:Choice>
              <mc:Fallback>
                <p:oleObj name="Equation" r:id="rId2" imgW="21209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97138" y="1831975"/>
                        <a:ext cx="4322762" cy="957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0738028"/>
              </p:ext>
            </p:extLst>
          </p:nvPr>
        </p:nvGraphicFramePr>
        <p:xfrm>
          <a:off x="414338" y="1882775"/>
          <a:ext cx="1992312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77900" imgH="444500" progId="Equation.3">
                  <p:embed/>
                </p:oleObj>
              </mc:Choice>
              <mc:Fallback>
                <p:oleObj name="Equation" r:id="rId4" imgW="9779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4338" y="1882775"/>
                        <a:ext cx="1992312" cy="904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646863"/>
              </p:ext>
            </p:extLst>
          </p:nvPr>
        </p:nvGraphicFramePr>
        <p:xfrm>
          <a:off x="2317750" y="4402138"/>
          <a:ext cx="4398963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59000" imgH="457200" progId="Equation.3">
                  <p:embed/>
                </p:oleObj>
              </mc:Choice>
              <mc:Fallback>
                <p:oleObj name="Equation" r:id="rId6" imgW="21590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17750" y="4402138"/>
                        <a:ext cx="4398963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 rot="5400000">
            <a:off x="3985769" y="3341705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2546" y="3387890"/>
            <a:ext cx="2335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(some math happens)</a:t>
            </a:r>
          </a:p>
        </p:txBody>
      </p:sp>
    </p:spTree>
    <p:extLst>
      <p:ext uri="{BB962C8B-B14F-4D97-AF65-F5344CB8AC3E}">
        <p14:creationId xmlns:p14="http://schemas.microsoft.com/office/powerpoint/2010/main" val="13519250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981200"/>
          </a:xfrm>
        </p:spPr>
        <p:txBody>
          <a:bodyPr/>
          <a:lstStyle/>
          <a:p>
            <a:pPr lvl="1"/>
            <a:r>
              <a:rPr lang="en-US" sz="2400" dirty="0"/>
              <a:t>pick a starting point (</a:t>
            </a:r>
            <a:r>
              <a:rPr lang="en-US" sz="2400" dirty="0" err="1"/>
              <a:t>w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repeat until loss doesn’t decrease in any dimension:</a:t>
            </a:r>
          </a:p>
          <a:p>
            <a:pPr lvl="2"/>
            <a:r>
              <a:rPr lang="en-US" sz="2000" dirty="0"/>
              <a:t>pick a dimension</a:t>
            </a:r>
          </a:p>
          <a:p>
            <a:pPr lvl="2"/>
            <a:r>
              <a:rPr lang="en-US" sz="2000" dirty="0"/>
              <a:t>move a small amount in that dimension towards decreasing loss (using the derivative)</a:t>
            </a:r>
          </a:p>
          <a:p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753758" y="5136446"/>
            <a:ext cx="768655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6753958"/>
              </p:ext>
            </p:extLst>
          </p:nvPr>
        </p:nvGraphicFramePr>
        <p:xfrm>
          <a:off x="1624013" y="5432425"/>
          <a:ext cx="553402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17800" imgH="457200" progId="Equation.3">
                  <p:embed/>
                </p:oleObj>
              </mc:Choice>
              <mc:Fallback>
                <p:oleObj name="Equation" r:id="rId2" imgW="27178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24013" y="5432425"/>
                        <a:ext cx="5534025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5360847"/>
              </p:ext>
            </p:extLst>
          </p:nvPr>
        </p:nvGraphicFramePr>
        <p:xfrm>
          <a:off x="1922463" y="3924300"/>
          <a:ext cx="5578475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05100" imgH="444500" progId="Equation.3">
                  <p:embed/>
                </p:oleObj>
              </mc:Choice>
              <mc:Fallback>
                <p:oleObj name="Equation" r:id="rId4" imgW="27051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2463" y="3924300"/>
                        <a:ext cx="5578475" cy="915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48596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update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964245"/>
              </p:ext>
            </p:extLst>
          </p:nvPr>
        </p:nvGraphicFramePr>
        <p:xfrm>
          <a:off x="842963" y="1601788"/>
          <a:ext cx="5170487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40000" imgH="228600" progId="Equation.3">
                  <p:embed/>
                </p:oleObj>
              </mc:Choice>
              <mc:Fallback>
                <p:oleObj name="Equation" r:id="rId2" imgW="25400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42963" y="1601788"/>
                        <a:ext cx="5170487" cy="46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V="1">
            <a:off x="5771444" y="2066751"/>
            <a:ext cx="0" cy="106591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92889" y="3132667"/>
            <a:ext cx="1897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regularization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93103" y="3200401"/>
            <a:ext cx="1583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direction to update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5411" y="3208869"/>
            <a:ext cx="1787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learning rate</a:t>
            </a:r>
          </a:p>
        </p:txBody>
      </p:sp>
      <p:cxnSp>
        <p:nvCxnSpPr>
          <p:cNvPr id="19" name="Straight Arrow Connector 18"/>
          <p:cNvCxnSpPr>
            <a:stCxn id="15" idx="0"/>
          </p:cNvCxnSpPr>
          <p:nvPr/>
        </p:nvCxnSpPr>
        <p:spPr>
          <a:xfrm flipH="1" flipV="1">
            <a:off x="2593103" y="2114550"/>
            <a:ext cx="791633" cy="10858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961444" y="2066751"/>
            <a:ext cx="211667" cy="106591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44353" y="3984980"/>
            <a:ext cx="3750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constant: how far from wrong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4048271" y="2114551"/>
            <a:ext cx="467285" cy="187042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33222" y="5446889"/>
            <a:ext cx="5036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effect does the </a:t>
            </a:r>
            <a:r>
              <a:rPr lang="en-US" sz="2400" dirty="0" err="1">
                <a:solidFill>
                  <a:srgbClr val="FF0000"/>
                </a:solidFill>
              </a:rPr>
              <a:t>regularizer</a:t>
            </a:r>
            <a:r>
              <a:rPr lang="en-US" sz="2400" dirty="0">
                <a:solidFill>
                  <a:srgbClr val="FF0000"/>
                </a:solidFill>
              </a:rPr>
              <a:t> have?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108222" y="1587677"/>
            <a:ext cx="846667" cy="464963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861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update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09222" y="5185054"/>
            <a:ext cx="3720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If </a:t>
            </a:r>
            <a:r>
              <a:rPr lang="en-US" sz="2400" dirty="0" err="1">
                <a:solidFill>
                  <a:srgbClr val="0000FF"/>
                </a:solidFill>
              </a:rPr>
              <a:t>w</a:t>
            </a:r>
            <a:r>
              <a:rPr lang="en-US" sz="2400" baseline="-25000" dirty="0" err="1">
                <a:solidFill>
                  <a:srgbClr val="0000FF"/>
                </a:solidFill>
              </a:rPr>
              <a:t>j</a:t>
            </a:r>
            <a:r>
              <a:rPr lang="en-US" sz="2400" dirty="0">
                <a:solidFill>
                  <a:srgbClr val="0000FF"/>
                </a:solidFill>
              </a:rPr>
              <a:t> is positive, reduces </a:t>
            </a:r>
            <a:r>
              <a:rPr lang="en-US" sz="2400" dirty="0" err="1">
                <a:solidFill>
                  <a:srgbClr val="0000FF"/>
                </a:solidFill>
              </a:rPr>
              <a:t>w</a:t>
            </a:r>
            <a:r>
              <a:rPr lang="en-US" sz="2400" baseline="-25000" dirty="0" err="1">
                <a:solidFill>
                  <a:srgbClr val="0000FF"/>
                </a:solidFill>
              </a:rPr>
              <a:t>j</a:t>
            </a:r>
            <a:endParaRPr lang="en-US" sz="2400" baseline="-250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If </a:t>
            </a:r>
            <a:r>
              <a:rPr lang="en-US" sz="2400" dirty="0" err="1">
                <a:solidFill>
                  <a:srgbClr val="0000FF"/>
                </a:solidFill>
              </a:rPr>
              <a:t>w</a:t>
            </a:r>
            <a:r>
              <a:rPr lang="en-US" sz="2400" baseline="-25000" dirty="0" err="1">
                <a:solidFill>
                  <a:srgbClr val="0000FF"/>
                </a:solidFill>
              </a:rPr>
              <a:t>j</a:t>
            </a:r>
            <a:r>
              <a:rPr lang="en-US" sz="2400" dirty="0">
                <a:solidFill>
                  <a:srgbClr val="0000FF"/>
                </a:solidFill>
              </a:rPr>
              <a:t> is negative, increases </a:t>
            </a:r>
            <a:r>
              <a:rPr lang="en-US" sz="2400" dirty="0" err="1">
                <a:solidFill>
                  <a:srgbClr val="0000FF"/>
                </a:solidFill>
              </a:rPr>
              <a:t>w</a:t>
            </a:r>
            <a:r>
              <a:rPr lang="en-US" sz="2400" baseline="-25000" dirty="0" err="1">
                <a:solidFill>
                  <a:srgbClr val="0000FF"/>
                </a:solidFill>
              </a:rPr>
              <a:t>j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4275667" y="5009444"/>
            <a:ext cx="423333" cy="1171223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976375" y="5244278"/>
            <a:ext cx="2591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moves </a:t>
            </a:r>
            <a:r>
              <a:rPr lang="en-US" sz="2400" dirty="0" err="1">
                <a:solidFill>
                  <a:srgbClr val="0000FF"/>
                </a:solidFill>
              </a:rPr>
              <a:t>w</a:t>
            </a:r>
            <a:r>
              <a:rPr lang="en-US" sz="2400" baseline="-25000" dirty="0" err="1">
                <a:solidFill>
                  <a:srgbClr val="0000FF"/>
                </a:solidFill>
              </a:rPr>
              <a:t>j</a:t>
            </a:r>
            <a:r>
              <a:rPr lang="en-US" sz="2400" dirty="0">
                <a:solidFill>
                  <a:srgbClr val="0000FF"/>
                </a:solidFill>
              </a:rPr>
              <a:t> towards 0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243837"/>
              </p:ext>
            </p:extLst>
          </p:nvPr>
        </p:nvGraphicFramePr>
        <p:xfrm>
          <a:off x="842963" y="1601788"/>
          <a:ext cx="5170487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40000" imgH="228600" progId="Equation.3">
                  <p:embed/>
                </p:oleObj>
              </mc:Choice>
              <mc:Fallback>
                <p:oleObj name="Equation" r:id="rId2" imgW="25400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42963" y="1601788"/>
                        <a:ext cx="5170487" cy="46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V="1">
            <a:off x="5771444" y="2066751"/>
            <a:ext cx="0" cy="106591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192889" y="3132667"/>
            <a:ext cx="1897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regularization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93103" y="3200401"/>
            <a:ext cx="1583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direction to update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05411" y="3208869"/>
            <a:ext cx="1787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learning rate</a:t>
            </a:r>
          </a:p>
        </p:txBody>
      </p:sp>
      <p:cxnSp>
        <p:nvCxnSpPr>
          <p:cNvPr id="27" name="Straight Arrow Connector 26"/>
          <p:cNvCxnSpPr>
            <a:stCxn id="25" idx="0"/>
          </p:cNvCxnSpPr>
          <p:nvPr/>
        </p:nvCxnSpPr>
        <p:spPr>
          <a:xfrm flipH="1" flipV="1">
            <a:off x="2593103" y="2114550"/>
            <a:ext cx="791633" cy="10858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1961444" y="2066751"/>
            <a:ext cx="211667" cy="106591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4353" y="3984980"/>
            <a:ext cx="3750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constant: how far from wrong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4048271" y="2114551"/>
            <a:ext cx="467285" cy="187042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108222" y="1587677"/>
            <a:ext cx="846667" cy="464963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843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 regularization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2078637"/>
              </p:ext>
            </p:extLst>
          </p:nvPr>
        </p:nvGraphicFramePr>
        <p:xfrm>
          <a:off x="471841" y="1788936"/>
          <a:ext cx="4605337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60600" imgH="457200" progId="Equation.3">
                  <p:embed/>
                </p:oleObj>
              </mc:Choice>
              <mc:Fallback>
                <p:oleObj name="Equation" r:id="rId2" imgW="2260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1841" y="1788936"/>
                        <a:ext cx="4605337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380591"/>
              </p:ext>
            </p:extLst>
          </p:nvPr>
        </p:nvGraphicFramePr>
        <p:xfrm>
          <a:off x="2759428" y="3800739"/>
          <a:ext cx="4168775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44700" imgH="469900" progId="Equation.3">
                  <p:embed/>
                </p:oleObj>
              </mc:Choice>
              <mc:Fallback>
                <p:oleObj name="Equation" r:id="rId4" imgW="20447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59428" y="3800739"/>
                        <a:ext cx="4168775" cy="957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2434067"/>
              </p:ext>
            </p:extLst>
          </p:nvPr>
        </p:nvGraphicFramePr>
        <p:xfrm>
          <a:off x="767116" y="3853127"/>
          <a:ext cx="1992312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77900" imgH="444500" progId="Equation.3">
                  <p:embed/>
                </p:oleObj>
              </mc:Choice>
              <mc:Fallback>
                <p:oleObj name="Equation" r:id="rId6" imgW="9779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7116" y="3853127"/>
                        <a:ext cx="1992312" cy="904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4325646"/>
              </p:ext>
            </p:extLst>
          </p:nvPr>
        </p:nvGraphicFramePr>
        <p:xfrm>
          <a:off x="2390775" y="5130800"/>
          <a:ext cx="514985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27300" imgH="457200" progId="Equation.3">
                  <p:embed/>
                </p:oleObj>
              </mc:Choice>
              <mc:Fallback>
                <p:oleObj name="Equation" r:id="rId8" imgW="25273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90775" y="5130800"/>
                        <a:ext cx="5149850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414338" y="3316111"/>
            <a:ext cx="8235773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4829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L1 regularization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4200722"/>
              </p:ext>
            </p:extLst>
          </p:nvPr>
        </p:nvGraphicFramePr>
        <p:xfrm>
          <a:off x="852488" y="1616075"/>
          <a:ext cx="594677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21000" imgH="228600" progId="Equation.3">
                  <p:embed/>
                </p:oleObj>
              </mc:Choice>
              <mc:Fallback>
                <p:oleObj name="Equation" r:id="rId2" imgW="29210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52488" y="1616075"/>
                        <a:ext cx="5946775" cy="465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5771444" y="2066751"/>
            <a:ext cx="0" cy="106591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92889" y="3132667"/>
            <a:ext cx="1897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regularization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93103" y="3200401"/>
            <a:ext cx="1583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direction to update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5411" y="3208869"/>
            <a:ext cx="1787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learning rate</a:t>
            </a: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H="1" flipV="1">
            <a:off x="2593103" y="2114550"/>
            <a:ext cx="791633" cy="10858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961444" y="2066751"/>
            <a:ext cx="211667" cy="106591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44353" y="3984980"/>
            <a:ext cx="3750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constant: how far from wrong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048271" y="2114551"/>
            <a:ext cx="467285" cy="187042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33222" y="5446889"/>
            <a:ext cx="5036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effect does the </a:t>
            </a:r>
            <a:r>
              <a:rPr lang="en-US" sz="2400" dirty="0" err="1">
                <a:solidFill>
                  <a:srgbClr val="FF0000"/>
                </a:solidFill>
              </a:rPr>
              <a:t>regularizer</a:t>
            </a:r>
            <a:r>
              <a:rPr lang="en-US" sz="2400" dirty="0">
                <a:solidFill>
                  <a:srgbClr val="FF0000"/>
                </a:solidFill>
              </a:rPr>
              <a:t> have?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48108" y="1587677"/>
            <a:ext cx="1410955" cy="464963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700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L1 regularization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5975379"/>
              </p:ext>
            </p:extLst>
          </p:nvPr>
        </p:nvGraphicFramePr>
        <p:xfrm>
          <a:off x="852488" y="1616075"/>
          <a:ext cx="594677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21000" imgH="228600" progId="Equation.3">
                  <p:embed/>
                </p:oleObj>
              </mc:Choice>
              <mc:Fallback>
                <p:oleObj name="Equation" r:id="rId2" imgW="29210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52488" y="1616075"/>
                        <a:ext cx="5946775" cy="465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5771444" y="2066751"/>
            <a:ext cx="0" cy="106591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92889" y="3132667"/>
            <a:ext cx="1897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regularization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93103" y="3200401"/>
            <a:ext cx="1583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direction to update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5411" y="3208869"/>
            <a:ext cx="1787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learning rate</a:t>
            </a: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H="1" flipV="1">
            <a:off x="2593103" y="2114550"/>
            <a:ext cx="791633" cy="10858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961444" y="2066751"/>
            <a:ext cx="211667" cy="106591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44353" y="3984980"/>
            <a:ext cx="3750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constant: how far from wrong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048271" y="2114551"/>
            <a:ext cx="467285" cy="187042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348108" y="1587677"/>
            <a:ext cx="1410955" cy="464963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09222" y="5185054"/>
            <a:ext cx="50541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If </a:t>
            </a:r>
            <a:r>
              <a:rPr lang="en-US" sz="2400" dirty="0" err="1">
                <a:solidFill>
                  <a:srgbClr val="0000FF"/>
                </a:solidFill>
              </a:rPr>
              <a:t>w</a:t>
            </a:r>
            <a:r>
              <a:rPr lang="en-US" sz="2400" baseline="-25000" dirty="0" err="1">
                <a:solidFill>
                  <a:srgbClr val="0000FF"/>
                </a:solidFill>
              </a:rPr>
              <a:t>j</a:t>
            </a:r>
            <a:r>
              <a:rPr lang="en-US" sz="2400" dirty="0">
                <a:solidFill>
                  <a:srgbClr val="0000FF"/>
                </a:solidFill>
              </a:rPr>
              <a:t> is positive, reduces by a constant</a:t>
            </a:r>
            <a:endParaRPr lang="en-US" sz="2400" baseline="-250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If </a:t>
            </a:r>
            <a:r>
              <a:rPr lang="en-US" sz="2400" dirty="0" err="1">
                <a:solidFill>
                  <a:srgbClr val="0000FF"/>
                </a:solidFill>
              </a:rPr>
              <a:t>w</a:t>
            </a:r>
            <a:r>
              <a:rPr lang="en-US" sz="2400" baseline="-25000" dirty="0" err="1">
                <a:solidFill>
                  <a:srgbClr val="0000FF"/>
                </a:solidFill>
              </a:rPr>
              <a:t>j</a:t>
            </a:r>
            <a:r>
              <a:rPr lang="en-US" sz="2400" dirty="0">
                <a:solidFill>
                  <a:srgbClr val="0000FF"/>
                </a:solidFill>
              </a:rPr>
              <a:t> is negative, increases by a constant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16" name="Right Brace 15"/>
          <p:cNvSpPr/>
          <p:nvPr/>
        </p:nvSpPr>
        <p:spPr>
          <a:xfrm>
            <a:off x="5192889" y="5009444"/>
            <a:ext cx="423333" cy="1171223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771444" y="5185054"/>
            <a:ext cx="31369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moves </a:t>
            </a:r>
            <a:r>
              <a:rPr lang="en-US" sz="2400" dirty="0" err="1">
                <a:solidFill>
                  <a:srgbClr val="0000FF"/>
                </a:solidFill>
              </a:rPr>
              <a:t>w</a:t>
            </a:r>
            <a:r>
              <a:rPr lang="en-US" sz="2400" baseline="-25000" dirty="0" err="1">
                <a:solidFill>
                  <a:srgbClr val="0000FF"/>
                </a:solidFill>
              </a:rPr>
              <a:t>j</a:t>
            </a:r>
            <a:r>
              <a:rPr lang="en-US" sz="2400" dirty="0">
                <a:solidFill>
                  <a:srgbClr val="0000FF"/>
                </a:solidFill>
              </a:rPr>
              <a:t> towards 0</a:t>
            </a:r>
          </a:p>
          <a:p>
            <a:r>
              <a:rPr lang="en-US" sz="2400" b="1" i="1" dirty="0">
                <a:solidFill>
                  <a:srgbClr val="0000FF"/>
                </a:solidFill>
              </a:rPr>
              <a:t>regardless of magnitude</a:t>
            </a:r>
          </a:p>
        </p:txBody>
      </p:sp>
    </p:spTree>
    <p:extLst>
      <p:ext uri="{BB962C8B-B14F-4D97-AF65-F5344CB8AC3E}">
        <p14:creationId xmlns:p14="http://schemas.microsoft.com/office/powerpoint/2010/main" val="41900101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5358"/>
            <a:ext cx="8229600" cy="1981200"/>
          </a:xfrm>
        </p:spPr>
        <p:txBody>
          <a:bodyPr/>
          <a:lstStyle/>
          <a:p>
            <a:pPr lvl="1"/>
            <a:r>
              <a:rPr lang="en-US" sz="2400" dirty="0"/>
              <a:t>pick a starting point (</a:t>
            </a:r>
            <a:r>
              <a:rPr lang="en-US" sz="2400" dirty="0" err="1"/>
              <a:t>w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repeat until loss doesn’t decrease in any dimension:</a:t>
            </a:r>
          </a:p>
          <a:p>
            <a:pPr lvl="2"/>
            <a:r>
              <a:rPr lang="en-US" sz="2000" dirty="0"/>
              <a:t>pick a dimension</a:t>
            </a:r>
          </a:p>
          <a:p>
            <a:pPr lvl="2"/>
            <a:r>
              <a:rPr lang="en-US" sz="2000" dirty="0"/>
              <a:t>move a small amount in that dimension towards decreasing loss (using the derivative)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900110" y="3334722"/>
          <a:ext cx="5578475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05100" imgH="444500" progId="Equation.3">
                  <p:embed/>
                </p:oleObj>
              </mc:Choice>
              <mc:Fallback>
                <p:oleObj name="Equation" r:id="rId2" imgW="2705100" imgH="4445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0110" y="3334722"/>
                        <a:ext cx="5578475" cy="915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53426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 with p-norms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5667" y="1600200"/>
            <a:ext cx="8300381" cy="34374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L1: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3200" b="1" dirty="0"/>
              <a:t>L2: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b="1" dirty="0" err="1"/>
              <a:t>Lp</a:t>
            </a:r>
            <a:r>
              <a:rPr lang="en-US" sz="3200" b="1" dirty="0"/>
              <a:t>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5909"/>
              </p:ext>
            </p:extLst>
          </p:nvPr>
        </p:nvGraphicFramePr>
        <p:xfrm>
          <a:off x="1069446" y="2223204"/>
          <a:ext cx="6658690" cy="599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540000" imgH="228600" progId="Equation.3">
                  <p:embed/>
                </p:oleObj>
              </mc:Choice>
              <mc:Fallback>
                <p:oleObj name="Equation" r:id="rId3" imgW="25400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9446" y="2223204"/>
                        <a:ext cx="6658690" cy="5990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8370960"/>
              </p:ext>
            </p:extLst>
          </p:nvPr>
        </p:nvGraphicFramePr>
        <p:xfrm>
          <a:off x="1069445" y="3604948"/>
          <a:ext cx="5893378" cy="616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84400" imgH="228600" progId="Equation.3">
                  <p:embed/>
                </p:oleObj>
              </mc:Choice>
              <mc:Fallback>
                <p:oleObj name="Equation" r:id="rId5" imgW="2184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9445" y="3604948"/>
                        <a:ext cx="5893378" cy="6164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1260341"/>
              </p:ext>
            </p:extLst>
          </p:nvPr>
        </p:nvGraphicFramePr>
        <p:xfrm>
          <a:off x="1069446" y="5037667"/>
          <a:ext cx="569281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349500" imgH="254000" progId="Equation.3">
                  <p:embed/>
                </p:oleObj>
              </mc:Choice>
              <mc:Fallback>
                <p:oleObj name="Equation" r:id="rId7" imgW="23495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69446" y="5037667"/>
                        <a:ext cx="5692815" cy="615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67555" y="6096000"/>
            <a:ext cx="5905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higher order norms affect the weights?</a:t>
            </a:r>
          </a:p>
        </p:txBody>
      </p:sp>
    </p:spTree>
    <p:extLst>
      <p:ext uri="{BB962C8B-B14F-4D97-AF65-F5344CB8AC3E}">
        <p14:creationId xmlns:p14="http://schemas.microsoft.com/office/powerpoint/2010/main" val="1343104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Learning algorithms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Decision trees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K-NN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Perceptron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Gradient descent</a:t>
            </a:r>
          </a:p>
          <a:p>
            <a:pPr marL="777240" lvl="1" indent="-457200"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Algorithm properties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training/learning</a:t>
            </a:r>
          </a:p>
          <a:p>
            <a:pPr marL="1051560" lvl="2" indent="-457200">
              <a:buFontTx/>
              <a:buChar char="-"/>
            </a:pPr>
            <a:r>
              <a:rPr lang="en-US" dirty="0"/>
              <a:t>rational/why it works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classifying</a:t>
            </a:r>
          </a:p>
          <a:p>
            <a:pPr marL="777240" lvl="1" indent="-457200">
              <a:buFontTx/>
              <a:buChar char="-"/>
            </a:pPr>
            <a:r>
              <a:rPr lang="en-US" dirty="0" err="1"/>
              <a:t>hyperparameters</a:t>
            </a:r>
            <a:endParaRPr lang="en-US" dirty="0"/>
          </a:p>
          <a:p>
            <a:pPr marL="777240" lvl="1" indent="-457200">
              <a:buFontTx/>
              <a:buChar char="-"/>
            </a:pPr>
            <a:r>
              <a:rPr lang="en-US" dirty="0"/>
              <a:t>avoiding </a:t>
            </a:r>
            <a:r>
              <a:rPr lang="en-US" dirty="0" err="1"/>
              <a:t>overfitting</a:t>
            </a:r>
            <a:endParaRPr lang="en-US" dirty="0"/>
          </a:p>
          <a:p>
            <a:pPr marL="777240" lvl="1" indent="-457200">
              <a:buFontTx/>
              <a:buChar char="-"/>
            </a:pPr>
            <a:r>
              <a:rPr lang="en-US" dirty="0"/>
              <a:t>algorithm variants/improvements</a:t>
            </a:r>
          </a:p>
          <a:p>
            <a:pPr marL="777240" lvl="1" indent="-4572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7739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937533"/>
              </p:ext>
            </p:extLst>
          </p:nvPr>
        </p:nvGraphicFramePr>
        <p:xfrm>
          <a:off x="1300163" y="3211348"/>
          <a:ext cx="285432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84300" imgH="215900" progId="Equation.3">
                  <p:embed/>
                </p:oleObj>
              </mc:Choice>
              <mc:Fallback>
                <p:oleObj name="Equation" r:id="rId2" imgW="1384300" imgH="2159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3211348"/>
                        <a:ext cx="2854325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296532"/>
              </p:ext>
            </p:extLst>
          </p:nvPr>
        </p:nvGraphicFramePr>
        <p:xfrm>
          <a:off x="1300163" y="4028952"/>
          <a:ext cx="16240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87400" imgH="203200" progId="Equation.3">
                  <p:embed/>
                </p:oleObj>
              </mc:Choice>
              <mc:Fallback>
                <p:oleObj name="Equation" r:id="rId4" imgW="787400" imgH="20320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4028952"/>
                        <a:ext cx="1624013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47838" y="2813200"/>
            <a:ext cx="1618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exponential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5491" y="3550020"/>
            <a:ext cx="1350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hinge loss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95300" y="5009378"/>
            <a:ext cx="81534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7838" y="5190871"/>
            <a:ext cx="1881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squared error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3006614-7239-4D4D-9A8A-309D6EB55CDB}"/>
                  </a:ext>
                </a:extLst>
              </p:cNvPr>
              <p:cNvSpPr txBox="1"/>
              <p:nvPr/>
            </p:nvSpPr>
            <p:spPr>
              <a:xfrm>
                <a:off x="2588903" y="1710809"/>
                <a:ext cx="34951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 baseline="-25000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 baseline="-25000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η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𝑦𝑖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400" b="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3006614-7239-4D4D-9A8A-309D6EB55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903" y="1710809"/>
                <a:ext cx="3495124" cy="461665"/>
              </a:xfrm>
              <a:prstGeom prst="rect">
                <a:avLst/>
              </a:prstGeom>
              <a:blipFill>
                <a:blip r:embed="rId6"/>
                <a:stretch>
                  <a:fillRect r="-362" b="-24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408FF94-C44F-0942-9FB5-DE47DFE78121}"/>
              </a:ext>
            </a:extLst>
          </p:cNvPr>
          <p:cNvCxnSpPr>
            <a:cxnSpLocks/>
          </p:cNvCxnSpPr>
          <p:nvPr/>
        </p:nvCxnSpPr>
        <p:spPr>
          <a:xfrm flipV="1">
            <a:off x="4503178" y="2714298"/>
            <a:ext cx="0" cy="204951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C38B20-1315-C54C-98C9-BF984E9E5EC6}"/>
                  </a:ext>
                </a:extLst>
              </p:cNvPr>
              <p:cNvSpPr txBox="1"/>
              <p:nvPr/>
            </p:nvSpPr>
            <p:spPr>
              <a:xfrm>
                <a:off x="5055907" y="3226868"/>
                <a:ext cx="16928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𝑠𝑖𝑔𝑛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C38B20-1315-C54C-98C9-BF984E9E5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907" y="3226868"/>
                <a:ext cx="1692836" cy="400110"/>
              </a:xfrm>
              <a:prstGeom prst="rect">
                <a:avLst/>
              </a:prstGeom>
              <a:blipFill>
                <a:blip r:embed="rId8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519788E-DA57-824F-837D-20B6ED9AEA2D}"/>
                  </a:ext>
                </a:extLst>
              </p:cNvPr>
              <p:cNvSpPr txBox="1"/>
              <p:nvPr/>
            </p:nvSpPr>
            <p:spPr>
              <a:xfrm>
                <a:off x="5130881" y="4042005"/>
                <a:ext cx="947888" cy="392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𝑤𝑗</m:t>
                      </m:r>
                    </m:oMath>
                  </m:oMathPara>
                </a14:m>
                <a:endParaRPr lang="en-US" sz="2000" baseline="-25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519788E-DA57-824F-837D-20B6ED9AE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881" y="4042005"/>
                <a:ext cx="947888" cy="392993"/>
              </a:xfrm>
              <a:prstGeom prst="rect">
                <a:avLst/>
              </a:prstGeom>
              <a:blipFill>
                <a:blip r:embed="rId9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09A1FF3A-3A11-B643-9FA9-F10C1C3653AA}"/>
              </a:ext>
            </a:extLst>
          </p:cNvPr>
          <p:cNvSpPr txBox="1"/>
          <p:nvPr/>
        </p:nvSpPr>
        <p:spPr>
          <a:xfrm>
            <a:off x="4657675" y="2893177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9313B5-E07B-E549-8F48-99EF16F0B4E0}"/>
              </a:ext>
            </a:extLst>
          </p:cNvPr>
          <p:cNvSpPr txBox="1"/>
          <p:nvPr/>
        </p:nvSpPr>
        <p:spPr>
          <a:xfrm>
            <a:off x="4640823" y="3764356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51BD55A-D382-DB4A-9DC3-31096378F397}"/>
                  </a:ext>
                </a:extLst>
              </p:cNvPr>
              <p:cNvSpPr txBox="1"/>
              <p:nvPr/>
            </p:nvSpPr>
            <p:spPr>
              <a:xfrm>
                <a:off x="771240" y="5641553"/>
                <a:ext cx="50794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 baseline="-25000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 baseline="-25000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η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𝑦𝑖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𝑥𝑖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𝑖𝑗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51BD55A-D382-DB4A-9DC3-31096378F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40" y="5641553"/>
                <a:ext cx="5079467" cy="461665"/>
              </a:xfrm>
              <a:prstGeom prst="rect">
                <a:avLst/>
              </a:prstGeom>
              <a:blipFill>
                <a:blip r:embed="rId10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902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A000"/>
                </a:solidFill>
              </a:rPr>
              <a:t>   randomly shuffle the training data</a:t>
            </a:r>
          </a:p>
          <a:p>
            <a:pPr marL="0" indent="0">
              <a:buNone/>
            </a:pPr>
            <a:r>
              <a:rPr lang="en-US" sz="2400" dirty="0"/>
              <a:t>   for each training example (</a:t>
            </a:r>
            <a:r>
              <a:rPr lang="en-US" sz="2400" i="1" dirty="0"/>
              <a:t>x</a:t>
            </a:r>
            <a:r>
              <a:rPr lang="en-US" sz="2400" i="1" baseline="-25000" dirty="0"/>
              <a:t>i</a:t>
            </a:r>
            <a:r>
              <a:rPr lang="en-US" sz="2400" i="1" dirty="0"/>
              <a:t>, </a:t>
            </a:r>
            <a:r>
              <a:rPr lang="en-US" sz="2400" i="1" dirty="0" err="1"/>
              <a:t>y</a:t>
            </a:r>
            <a:r>
              <a:rPr lang="en-US" sz="2400" i="1" baseline="-25000" dirty="0" err="1"/>
              <a:t>i</a:t>
            </a:r>
            <a:r>
              <a:rPr lang="en-US" sz="2400" dirty="0"/>
              <a:t>):</a:t>
            </a:r>
          </a:p>
          <a:p>
            <a:pPr marL="0" indent="0">
              <a:buNone/>
            </a:pPr>
            <a:r>
              <a:rPr lang="en-US" sz="2400" dirty="0"/>
              <a:t>      for each weight: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</a:p>
          <a:p>
            <a:pPr marL="0" indent="0">
              <a:buNone/>
            </a:pPr>
            <a:r>
              <a:rPr lang="en-US" sz="2400" dirty="0"/>
              <a:t>      update the bias </a:t>
            </a:r>
            <a:br>
              <a:rPr lang="en-US" sz="2400" dirty="0"/>
            </a:br>
            <a:r>
              <a:rPr lang="en-US" sz="2400" dirty="0"/>
              <a:t>        </a:t>
            </a:r>
            <a:r>
              <a:rPr lang="en-US" sz="2000" dirty="0"/>
              <a:t>(use the same weight update equations, but:</a:t>
            </a:r>
            <a:br>
              <a:rPr lang="en-US" sz="2000" dirty="0"/>
            </a:br>
            <a:r>
              <a:rPr lang="en-US" sz="2000" dirty="0"/>
              <a:t>             - b = </a:t>
            </a:r>
            <a:r>
              <a:rPr lang="en-US" sz="2000" dirty="0" err="1"/>
              <a:t>w</a:t>
            </a:r>
            <a:r>
              <a:rPr lang="en-US" sz="2000" baseline="-25000" dirty="0" err="1"/>
              <a:t>j</a:t>
            </a:r>
            <a:br>
              <a:rPr lang="en-US" sz="2000" dirty="0"/>
            </a:br>
            <a:r>
              <a:rPr lang="en-US" sz="2000" dirty="0"/>
              <a:t>             - replace </a:t>
            </a:r>
            <a:r>
              <a:rPr lang="en-US" sz="2000" dirty="0" err="1"/>
              <a:t>x</a:t>
            </a:r>
            <a:r>
              <a:rPr lang="en-US" sz="2000" baseline="-25000" dirty="0" err="1"/>
              <a:t>ij</a:t>
            </a:r>
            <a:r>
              <a:rPr lang="en-US" sz="2000" dirty="0"/>
              <a:t> with 1) 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EA52CD-EFC1-BA42-ACDF-75B147F91F4C}"/>
                  </a:ext>
                </a:extLst>
              </p:cNvPr>
              <p:cNvSpPr txBox="1"/>
              <p:nvPr/>
            </p:nvSpPr>
            <p:spPr>
              <a:xfrm>
                <a:off x="1621950" y="3429000"/>
                <a:ext cx="35539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 baseline="-25000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 baseline="-25000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η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𝑦𝑖𝑥𝑖</m:t>
                    </m:r>
                    <m:r>
                      <a:rPr lang="en-US" sz="2400" b="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𝑗𝑐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EA52CD-EFC1-BA42-ACDF-75B147F91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950" y="3429000"/>
                <a:ext cx="3553986" cy="461665"/>
              </a:xfrm>
              <a:prstGeom prst="rect">
                <a:avLst/>
              </a:prstGeom>
              <a:blipFill>
                <a:blip r:embed="rId2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99831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5358"/>
            <a:ext cx="8229600" cy="1981200"/>
          </a:xfrm>
        </p:spPr>
        <p:txBody>
          <a:bodyPr/>
          <a:lstStyle/>
          <a:p>
            <a:pPr lvl="1"/>
            <a:r>
              <a:rPr lang="en-US" sz="2400" dirty="0"/>
              <a:t>pick a starting point (</a:t>
            </a:r>
            <a:r>
              <a:rPr lang="en-US" sz="2400" dirty="0" err="1"/>
              <a:t>w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for some number of iterations:</a:t>
            </a:r>
          </a:p>
          <a:p>
            <a:pPr lvl="2"/>
            <a:r>
              <a:rPr lang="en-US" sz="2000" dirty="0"/>
              <a:t>for each example (xi, </a:t>
            </a:r>
            <a:r>
              <a:rPr lang="en-US" sz="2000" dirty="0" err="1"/>
              <a:t>yi</a:t>
            </a:r>
            <a:r>
              <a:rPr lang="en-US" sz="2000" dirty="0"/>
              <a:t>) in the training dataset</a:t>
            </a:r>
          </a:p>
          <a:p>
            <a:pPr lvl="2"/>
            <a:r>
              <a:rPr lang="en-US" sz="2000" dirty="0"/>
              <a:t>move a small amount in that dimension towards decreasing loss (using the derivative)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41573A6-BCEC-B94A-A885-09D1A4ED19F9}"/>
                  </a:ext>
                </a:extLst>
              </p:cNvPr>
              <p:cNvSpPr txBox="1"/>
              <p:nvPr/>
            </p:nvSpPr>
            <p:spPr>
              <a:xfrm>
                <a:off x="2273592" y="3561883"/>
                <a:ext cx="34898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 baseline="-25000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 baseline="-25000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η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𝑦𝑖𝑥𝑖𝑗𝑐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41573A6-BCEC-B94A-A885-09D1A4ED1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592" y="3561883"/>
                <a:ext cx="3489866" cy="461665"/>
              </a:xfrm>
              <a:prstGeom prst="rect">
                <a:avLst/>
              </a:prstGeom>
              <a:blipFill>
                <a:blip r:embed="rId2"/>
                <a:stretch>
                  <a:fillRect r="-727"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65536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 machine learning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1"/>
            <a:ext cx="8153400" cy="3843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develop a learning algorithm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112330"/>
              </p:ext>
            </p:extLst>
          </p:nvPr>
        </p:nvGraphicFramePr>
        <p:xfrm>
          <a:off x="1310216" y="2367315"/>
          <a:ext cx="496887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38400" imgH="457200" progId="Equation.3">
                  <p:embed/>
                </p:oleObj>
              </mc:Choice>
              <mc:Fallback>
                <p:oleObj name="Equation" r:id="rId3" imgW="24384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10216" y="2367315"/>
                        <a:ext cx="4968875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614407" y="2437870"/>
            <a:ext cx="2017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Find w and b that minimize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10216" y="3899722"/>
            <a:ext cx="6241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Is gradient descent the only way to find w and b?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10216" y="4704875"/>
            <a:ext cx="539673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No!  Many other ways to find the minimum.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Some are don’t even require iteration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Whole field called convex optimization</a:t>
            </a:r>
          </a:p>
        </p:txBody>
      </p:sp>
    </p:spTree>
    <p:extLst>
      <p:ext uri="{BB962C8B-B14F-4D97-AF65-F5344CB8AC3E}">
        <p14:creationId xmlns:p14="http://schemas.microsoft.com/office/powerpoint/2010/main" val="30904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Regularizers</a:t>
            </a:r>
            <a:r>
              <a:rPr lang="en-US" dirty="0"/>
              <a:t> summarized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86268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L1 is popular because it tends to result in sparse solutions (i.e. lots of zero weights)</a:t>
            </a:r>
          </a:p>
          <a:p>
            <a:pPr marL="320040" lvl="1" indent="0">
              <a:buNone/>
            </a:pPr>
            <a:r>
              <a:rPr lang="en-US" dirty="0"/>
              <a:t>However, it is not differentiable, so it only works for gradient descent solvers</a:t>
            </a:r>
          </a:p>
          <a:p>
            <a:pPr marL="32004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L2 is also popular because for some loss functions, it can be solved directly (no gradient descent required, though often iterative solvers still)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Lp</a:t>
            </a:r>
            <a:r>
              <a:rPr lang="en-US" dirty="0"/>
              <a:t> is less popular since they don’t tend to shrink the weights enough</a:t>
            </a:r>
          </a:p>
        </p:txBody>
      </p:sp>
    </p:spTree>
    <p:extLst>
      <p:ext uri="{BB962C8B-B14F-4D97-AF65-F5344CB8AC3E}">
        <p14:creationId xmlns:p14="http://schemas.microsoft.com/office/powerpoint/2010/main" val="38121275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other loss functions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5985535"/>
              </p:ext>
            </p:extLst>
          </p:nvPr>
        </p:nvGraphicFramePr>
        <p:xfrm>
          <a:off x="1638300" y="2211388"/>
          <a:ext cx="2830513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28700" imgH="228600" progId="Equation.3">
                  <p:embed/>
                </p:oleObj>
              </mc:Choice>
              <mc:Fallback>
                <p:oleObj name="Equation" r:id="rId2" imgW="1028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2211388"/>
                        <a:ext cx="2830513" cy="628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8000" y="1636889"/>
            <a:ext cx="6666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Without regularization, the generic update is: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2648" y="2972389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where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440325"/>
              </p:ext>
            </p:extLst>
          </p:nvPr>
        </p:nvGraphicFramePr>
        <p:xfrm>
          <a:off x="1300163" y="3568700"/>
          <a:ext cx="285432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84300" imgH="215900" progId="Equation.3">
                  <p:embed/>
                </p:oleObj>
              </mc:Choice>
              <mc:Fallback>
                <p:oleObj name="Equation" r:id="rId4" imgW="13843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3568700"/>
                        <a:ext cx="2854325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5470490"/>
              </p:ext>
            </p:extLst>
          </p:nvPr>
        </p:nvGraphicFramePr>
        <p:xfrm>
          <a:off x="1300163" y="4229100"/>
          <a:ext cx="16240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87400" imgH="203200" progId="Equation.3">
                  <p:embed/>
                </p:oleObj>
              </mc:Choice>
              <mc:Fallback>
                <p:oleObj name="Equation" r:id="rId6" imgW="7874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4229100"/>
                        <a:ext cx="1624013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72000" y="3498334"/>
            <a:ext cx="1618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exponential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86111" y="4158313"/>
            <a:ext cx="1350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hinge loss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612648" y="4868333"/>
            <a:ext cx="81534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86111" y="5354177"/>
            <a:ext cx="1881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squared error</a:t>
            </a:r>
            <a:endParaRPr lang="en-US" sz="2400" dirty="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0730118"/>
              </p:ext>
            </p:extLst>
          </p:nvPr>
        </p:nvGraphicFramePr>
        <p:xfrm>
          <a:off x="788988" y="5453063"/>
          <a:ext cx="371792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16100" imgH="228600" progId="Equation.3">
                  <p:embed/>
                </p:oleObj>
              </mc:Choice>
              <mc:Fallback>
                <p:oleObj name="Equation" r:id="rId8" imgW="1816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988" y="5453063"/>
                        <a:ext cx="3717925" cy="468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22130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Many tools support these different combinations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Look at </a:t>
            </a:r>
            <a:r>
              <a:rPr lang="en-US" dirty="0" err="1"/>
              <a:t>scikit</a:t>
            </a:r>
            <a:r>
              <a:rPr lang="en-US" dirty="0"/>
              <a:t> learning package: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http://scikit-learn.org/stable/modules/sgd.html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8172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(Ordinary) Least squares: squared loss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Ridge regression: squared loss with L2 regularization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Lasso regression: squared loss with L1 regularization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Elastic regression: squared loss with L1 AND L2 regularization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Logistic regression: logistic loss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11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Geometric view of data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distances between examples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decision boundaries</a:t>
            </a:r>
          </a:p>
          <a:p>
            <a:pPr marL="777240" lvl="1" indent="-457200"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Features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example features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removing erroneous features/picking good features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challenges with high-dimensional data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feature normalization</a:t>
            </a:r>
          </a:p>
          <a:p>
            <a:pPr marL="32004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Other pre-processing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outlier detection</a:t>
            </a:r>
          </a:p>
          <a:p>
            <a:pPr marL="777240" lvl="1" indent="-457200"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777240" lvl="1" indent="-457200"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80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Comparing algorithms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n-fold cross validation</a:t>
            </a:r>
          </a:p>
          <a:p>
            <a:pPr marL="1051560" lvl="2" indent="-457200">
              <a:buFontTx/>
              <a:buChar char="-"/>
            </a:pPr>
            <a:r>
              <a:rPr lang="en-US" dirty="0"/>
              <a:t>leave one out validation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bootstrap resampling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t-test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imbalanced data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evaluation</a:t>
            </a:r>
          </a:p>
          <a:p>
            <a:pPr marL="1051560" lvl="2" indent="-457200">
              <a:buFontTx/>
              <a:buChar char="-"/>
            </a:pPr>
            <a:r>
              <a:rPr lang="en-US" dirty="0"/>
              <a:t>precision/recall, F1, AUC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subsampling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oversampling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weighted binary classifiers</a:t>
            </a:r>
          </a:p>
          <a:p>
            <a:pPr marL="777240" lvl="1" indent="-4572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773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Multiclass classification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Modifying existing approaches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Using binary classifier</a:t>
            </a:r>
          </a:p>
          <a:p>
            <a:pPr marL="1051560" lvl="2" indent="-457200">
              <a:buFontTx/>
              <a:buChar char="-"/>
            </a:pPr>
            <a:r>
              <a:rPr lang="en-US" dirty="0"/>
              <a:t>OVA</a:t>
            </a:r>
          </a:p>
          <a:p>
            <a:pPr marL="1051560" lvl="2" indent="-457200">
              <a:buFontTx/>
              <a:buChar char="-"/>
            </a:pPr>
            <a:r>
              <a:rPr lang="en-US" dirty="0"/>
              <a:t>AVA</a:t>
            </a:r>
          </a:p>
          <a:p>
            <a:pPr marL="1051560" lvl="2" indent="-457200">
              <a:buFontTx/>
              <a:buChar char="-"/>
            </a:pPr>
            <a:r>
              <a:rPr lang="en-US" dirty="0"/>
              <a:t>Tree-based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micro- vs. macro-averaging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Ranking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using binary classifier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using weighted binary classifier</a:t>
            </a:r>
          </a:p>
        </p:txBody>
      </p:sp>
    </p:spTree>
    <p:extLst>
      <p:ext uri="{BB962C8B-B14F-4D97-AF65-F5344CB8AC3E}">
        <p14:creationId xmlns:p14="http://schemas.microsoft.com/office/powerpoint/2010/main" val="572521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Gradient descent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0/1 loss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Surrogate loss functions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Convexity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minimization algorithm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regularization</a:t>
            </a:r>
          </a:p>
          <a:p>
            <a:pPr marL="1051560" lvl="2" indent="-457200">
              <a:buFontTx/>
              <a:buChar char="-"/>
            </a:pPr>
            <a:r>
              <a:rPr lang="en-US" dirty="0"/>
              <a:t>different </a:t>
            </a:r>
            <a:r>
              <a:rPr lang="en-US" dirty="0" err="1"/>
              <a:t>regularizers</a:t>
            </a:r>
            <a:endParaRPr lang="en-US" dirty="0"/>
          </a:p>
          <a:p>
            <a:pPr marL="1051560" lvl="2" indent="-457200">
              <a:buFontTx/>
              <a:buChar char="-"/>
            </a:pPr>
            <a:r>
              <a:rPr lang="en-US" dirty="0"/>
              <a:t>p-norms</a:t>
            </a:r>
          </a:p>
        </p:txBody>
      </p:sp>
    </p:spTree>
    <p:extLst>
      <p:ext uri="{BB962C8B-B14F-4D97-AF65-F5344CB8AC3E}">
        <p14:creationId xmlns:p14="http://schemas.microsoft.com/office/powerpoint/2010/main" val="36663803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11008</TotalTime>
  <Words>2003</Words>
  <Application>Microsoft Macintosh PowerPoint</Application>
  <PresentationFormat>On-screen Show (4:3)</PresentationFormat>
  <Paragraphs>420</Paragraphs>
  <Slides>57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Calibri</vt:lpstr>
      <vt:lpstr>Cambria Math</vt:lpstr>
      <vt:lpstr>Tw Cen MT</vt:lpstr>
      <vt:lpstr>Wingdings</vt:lpstr>
      <vt:lpstr>Wingdings 2</vt:lpstr>
      <vt:lpstr>Median</vt:lpstr>
      <vt:lpstr>Equation</vt:lpstr>
      <vt:lpstr>Regularization</vt:lpstr>
      <vt:lpstr>Admin</vt:lpstr>
      <vt:lpstr>Midterm details</vt:lpstr>
      <vt:lpstr>Midterm topics</vt:lpstr>
      <vt:lpstr>Midterm topics</vt:lpstr>
      <vt:lpstr>Midterm topics</vt:lpstr>
      <vt:lpstr>Midterm topics</vt:lpstr>
      <vt:lpstr>Midterm topics</vt:lpstr>
      <vt:lpstr>Midterm topics</vt:lpstr>
      <vt:lpstr>Midterm general advice</vt:lpstr>
      <vt:lpstr>How many have you heard of?</vt:lpstr>
      <vt:lpstr>Model-based machine learning</vt:lpstr>
      <vt:lpstr>Model-based machine learning</vt:lpstr>
      <vt:lpstr>Surrogate loss functions</vt:lpstr>
      <vt:lpstr>Finding the minimum</vt:lpstr>
      <vt:lpstr>Gradient descent</vt:lpstr>
      <vt:lpstr>Perceptron learning algorithm!</vt:lpstr>
      <vt:lpstr>The constant</vt:lpstr>
      <vt:lpstr>The constant</vt:lpstr>
      <vt:lpstr>One concern</vt:lpstr>
      <vt:lpstr>Overfitting revisited: regularization</vt:lpstr>
      <vt:lpstr>Regularizers</vt:lpstr>
      <vt:lpstr>Regularizers</vt:lpstr>
      <vt:lpstr>Regularizers</vt:lpstr>
      <vt:lpstr>Common regularizers</vt:lpstr>
      <vt:lpstr>Common regularizers</vt:lpstr>
      <vt:lpstr>p-norm</vt:lpstr>
      <vt:lpstr>p-norms visualized</vt:lpstr>
      <vt:lpstr>p-norms visualized</vt:lpstr>
      <vt:lpstr>Model-based machine learning</vt:lpstr>
      <vt:lpstr>Minimizing with a regularizer</vt:lpstr>
      <vt:lpstr>Convexity revisited</vt:lpstr>
      <vt:lpstr>Adding convex functions</vt:lpstr>
      <vt:lpstr>Adding convex functions</vt:lpstr>
      <vt:lpstr>Adding convex functions</vt:lpstr>
      <vt:lpstr>Minimizing with a regularizer</vt:lpstr>
      <vt:lpstr>p-norms are convex</vt:lpstr>
      <vt:lpstr>Model-based machine learning</vt:lpstr>
      <vt:lpstr>Our optimization criterion</vt:lpstr>
      <vt:lpstr>Gradient descent</vt:lpstr>
      <vt:lpstr>Some more maths</vt:lpstr>
      <vt:lpstr>Gradient descent</vt:lpstr>
      <vt:lpstr>The update</vt:lpstr>
      <vt:lpstr>The update</vt:lpstr>
      <vt:lpstr>L1 regularization</vt:lpstr>
      <vt:lpstr>L1 regularization</vt:lpstr>
      <vt:lpstr>L1 regularization</vt:lpstr>
      <vt:lpstr>Gradient descent</vt:lpstr>
      <vt:lpstr>Regularization with p-norms</vt:lpstr>
      <vt:lpstr>Putting it together</vt:lpstr>
      <vt:lpstr>Gradient descent details</vt:lpstr>
      <vt:lpstr>Gradient descent</vt:lpstr>
      <vt:lpstr>Model-based machine learning</vt:lpstr>
      <vt:lpstr>Regularizers summarized</vt:lpstr>
      <vt:lpstr>The other loss functions</vt:lpstr>
      <vt:lpstr>Many tools support these different combinations</vt:lpstr>
      <vt:lpstr>Common names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Collins Munene Kariuki</cp:lastModifiedBy>
  <cp:revision>1995</cp:revision>
  <cp:lastPrinted>2013-09-17T22:01:58Z</cp:lastPrinted>
  <dcterms:created xsi:type="dcterms:W3CDTF">2013-09-08T20:10:23Z</dcterms:created>
  <dcterms:modified xsi:type="dcterms:W3CDTF">2023-11-17T00:40:39Z</dcterms:modified>
</cp:coreProperties>
</file>