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358" r:id="rId3"/>
    <p:sldId id="371" r:id="rId4"/>
    <p:sldId id="366" r:id="rId5"/>
    <p:sldId id="367" r:id="rId6"/>
    <p:sldId id="372" r:id="rId7"/>
    <p:sldId id="387" r:id="rId8"/>
    <p:sldId id="365" r:id="rId9"/>
    <p:sldId id="368" r:id="rId10"/>
    <p:sldId id="369" r:id="rId11"/>
    <p:sldId id="374" r:id="rId12"/>
    <p:sldId id="479" r:id="rId13"/>
    <p:sldId id="376" r:id="rId14"/>
    <p:sldId id="377" r:id="rId15"/>
    <p:sldId id="378" r:id="rId16"/>
    <p:sldId id="379" r:id="rId17"/>
    <p:sldId id="380" r:id="rId18"/>
    <p:sldId id="450" r:id="rId19"/>
    <p:sldId id="386" r:id="rId20"/>
    <p:sldId id="388" r:id="rId21"/>
    <p:sldId id="382" r:id="rId22"/>
    <p:sldId id="383" r:id="rId23"/>
    <p:sldId id="389" r:id="rId24"/>
    <p:sldId id="393" r:id="rId25"/>
    <p:sldId id="394" r:id="rId26"/>
    <p:sldId id="390" r:id="rId27"/>
    <p:sldId id="391" r:id="rId28"/>
    <p:sldId id="384" r:id="rId29"/>
    <p:sldId id="375" r:id="rId30"/>
    <p:sldId id="392" r:id="rId31"/>
    <p:sldId id="396" r:id="rId32"/>
    <p:sldId id="398" r:id="rId33"/>
    <p:sldId id="399" r:id="rId34"/>
    <p:sldId id="400" r:id="rId35"/>
    <p:sldId id="395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10" r:id="rId45"/>
    <p:sldId id="411" r:id="rId46"/>
    <p:sldId id="412" r:id="rId47"/>
    <p:sldId id="413" r:id="rId48"/>
    <p:sldId id="414" r:id="rId49"/>
    <p:sldId id="417" r:id="rId50"/>
    <p:sldId id="415" r:id="rId51"/>
    <p:sldId id="416" r:id="rId52"/>
    <p:sldId id="420" r:id="rId53"/>
    <p:sldId id="419" r:id="rId54"/>
    <p:sldId id="418" r:id="rId55"/>
    <p:sldId id="421" r:id="rId56"/>
    <p:sldId id="422" r:id="rId57"/>
    <p:sldId id="423" r:id="rId58"/>
    <p:sldId id="424" r:id="rId59"/>
    <p:sldId id="432" r:id="rId60"/>
    <p:sldId id="425" r:id="rId61"/>
    <p:sldId id="426" r:id="rId62"/>
    <p:sldId id="427" r:id="rId63"/>
    <p:sldId id="428" r:id="rId64"/>
    <p:sldId id="433" r:id="rId65"/>
    <p:sldId id="446" r:id="rId66"/>
    <p:sldId id="447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1" autoAdjust="0"/>
    <p:restoredTop sz="94719"/>
  </p:normalViewPr>
  <p:slideViewPr>
    <p:cSldViewPr snapToObjects="1">
      <p:cViewPr varScale="1">
        <p:scale>
          <a:sx n="147" d="100"/>
          <a:sy n="147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D11C-A000-9242-84A9-48B920106DCB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F50B9-50D7-A24E-BE4E-8246FE27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1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13A-4496-8E41-939D-6D779164903A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E9A50-EED1-FA4E-868B-D30F9FDBA6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6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49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52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267969-EEBE-A946-A56E-2F425E1BF0B3}" type="slidenum">
              <a:rPr lang="en-US"/>
              <a:pPr/>
              <a:t>56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E6F02-EAE5-EA42-9795-74493B5E4E77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Allows us to model</a:t>
            </a:r>
            <a:r>
              <a:rPr lang="en-US" baseline="0" dirty="0"/>
              <a:t> more than just 0/1 outputs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Differentiable! (this will come into play in a minute)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E9A50-EED1-FA4E-868B-D30F9FDBA6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of </a:t>
            </a:r>
            <a:r>
              <a:rPr lang="en-US" dirty="0"/>
              <a:t>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often we view a slice</a:t>
            </a:r>
            <a:r>
              <a:rPr lang="en-US" baseline="0" dirty="0"/>
              <a:t> </a:t>
            </a:r>
            <a:r>
              <a:rPr lang="en-US" baseline="0"/>
              <a:t>of </a:t>
            </a:r>
            <a:r>
              <a:rPr lang="en-US"/>
              <a:t>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5E063-BD86-A24D-8676-37A35E7CCE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17EA2-A314-044E-89FB-146EC50556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6FE768-D535-DB4F-A86D-18423950C428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076733-97FC-644E-9C9E-BE83813A8A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Yq7d4ROvZ6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David Kauchak</a:t>
            </a:r>
          </a:p>
          <a:p>
            <a:r>
              <a:rPr lang="en-US" dirty="0"/>
              <a:t>CS158 – Fall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847603" y="3810000"/>
            <a:ext cx="7315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dirty="0">
                <a:latin typeface="Verdana" charset="0"/>
              </a:rPr>
              <a:t>fires 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>
              <a:latin typeface="Verdana" charset="0"/>
            </a:endParaRP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057400" y="9906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057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(perceptron)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1752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(perceptron)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886138"/>
              </p:ext>
            </p:extLst>
          </p:nvPr>
        </p:nvGraphicFramePr>
        <p:xfrm>
          <a:off x="4495800" y="22860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22860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47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2" y="1562100"/>
            <a:ext cx="4800600" cy="46863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hard threshold: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sigmoid</a:t>
            </a:r>
          </a:p>
          <a:p>
            <a:pPr marL="0" indent="0">
              <a:buNone/>
            </a:pPr>
            <a:endParaRPr lang="en-US" sz="2800" dirty="0"/>
          </a:p>
          <a:p>
            <a:pPr marL="365760" lvl="1" indent="0">
              <a:buNone/>
            </a:pPr>
            <a:endParaRPr lang="en-US" sz="2800" dirty="0"/>
          </a:p>
          <a:p>
            <a:pPr marL="45720" indent="0">
              <a:buNone/>
            </a:pPr>
            <a:endParaRPr lang="en-US" sz="2700" dirty="0"/>
          </a:p>
          <a:p>
            <a:pPr marL="45720" indent="0">
              <a:buNone/>
            </a:pPr>
            <a:r>
              <a:rPr lang="en-US" sz="2700" dirty="0" err="1"/>
              <a:t>tanh</a:t>
            </a:r>
            <a:r>
              <a:rPr lang="en-US" sz="2700" dirty="0"/>
              <a:t> x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397471"/>
              </p:ext>
            </p:extLst>
          </p:nvPr>
        </p:nvGraphicFramePr>
        <p:xfrm>
          <a:off x="1373188" y="42672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9000" imgH="368300" progId="Equation.3">
                  <p:embed/>
                </p:oleObj>
              </mc:Choice>
              <mc:Fallback>
                <p:oleObj name="Equation" r:id="rId3" imgW="88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2672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1988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16748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2436812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162" y="3200400"/>
            <a:ext cx="237978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610" y="5142626"/>
            <a:ext cx="2462831" cy="1593999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29288"/>
              </p:ext>
            </p:extLst>
          </p:nvPr>
        </p:nvGraphicFramePr>
        <p:xfrm>
          <a:off x="1143000" y="2143125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700" imgH="495300" progId="Equation.3">
                  <p:embed/>
                </p:oleObj>
              </mc:Choice>
              <mc:Fallback>
                <p:oleObj name="Equation" r:id="rId7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2143125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3188" y="6248400"/>
            <a:ext cx="380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other threshold functions?</a:t>
            </a:r>
          </a:p>
        </p:txBody>
      </p:sp>
    </p:spTree>
    <p:extLst>
      <p:ext uri="{BB962C8B-B14F-4D97-AF65-F5344CB8AC3E}">
        <p14:creationId xmlns:p14="http://schemas.microsoft.com/office/powerpoint/2010/main" val="175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39E8-BD8C-024F-B5D7-D73E7A55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activation functions</a:t>
            </a:r>
          </a:p>
        </p:txBody>
      </p:sp>
      <p:pic>
        <p:nvPicPr>
          <p:cNvPr id="530434" name="Picture 2">
            <a:extLst>
              <a:ext uri="{FF2B5EF4-FFF2-40B4-BE49-F238E27FC236}">
                <a16:creationId xmlns:a16="http://schemas.microsoft.com/office/drawing/2014/main" id="{CE844EB5-9826-B34F-94F9-751C91400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4"/>
          <a:stretch/>
        </p:blipFill>
        <p:spPr bwMode="auto">
          <a:xfrm>
            <a:off x="1752600" y="2238431"/>
            <a:ext cx="2438400" cy="203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38D4E-FDBE-0541-A9B3-758DD61EBC9C}"/>
              </a:ext>
            </a:extLst>
          </p:cNvPr>
          <p:cNvSpPr txBox="1"/>
          <p:nvPr/>
        </p:nvSpPr>
        <p:spPr>
          <a:xfrm>
            <a:off x="441434" y="1807779"/>
            <a:ext cx="255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Rectified Linear Unit (RLU)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8196C-884D-C342-B46A-9476A15980BB}"/>
              </a:ext>
            </a:extLst>
          </p:cNvPr>
          <p:cNvSpPr txBox="1"/>
          <p:nvPr/>
        </p:nvSpPr>
        <p:spPr>
          <a:xfrm>
            <a:off x="536028" y="4729655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(for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336220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H="1">
            <a:off x="4953000" y="3429000"/>
            <a:ext cx="16764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858000" y="2777067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Individual </a:t>
            </a:r>
            <a:r>
              <a:rPr lang="en-US" dirty="0" err="1">
                <a:solidFill>
                  <a:srgbClr val="FF6600"/>
                </a:solidFill>
              </a:rPr>
              <a:t>perceptrons</a:t>
            </a:r>
            <a:r>
              <a:rPr lang="en-US" dirty="0">
                <a:solidFill>
                  <a:srgbClr val="FF6600"/>
                </a:solidFill>
              </a:rPr>
              <a:t>/neurons</a:t>
            </a:r>
          </a:p>
        </p:txBody>
      </p:sp>
    </p:spTree>
    <p:extLst>
      <p:ext uri="{BB962C8B-B14F-4D97-AF65-F5344CB8AC3E}">
        <p14:creationId xmlns:p14="http://schemas.microsoft.com/office/powerpoint/2010/main" val="10078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21336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1981200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some inputs are provided/entered</a:t>
            </a:r>
          </a:p>
        </p:txBody>
      </p:sp>
    </p:spTree>
    <p:extLst>
      <p:ext uri="{BB962C8B-B14F-4D97-AF65-F5344CB8AC3E}">
        <p14:creationId xmlns:p14="http://schemas.microsoft.com/office/powerpoint/2010/main" val="345266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32766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0" y="2819400"/>
            <a:ext cx="3047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each perceptron computes and calculates an answer</a:t>
            </a:r>
          </a:p>
        </p:txBody>
      </p:sp>
    </p:spTree>
    <p:extLst>
      <p:ext uri="{BB962C8B-B14F-4D97-AF65-F5344CB8AC3E}">
        <p14:creationId xmlns:p14="http://schemas.microsoft.com/office/powerpoint/2010/main" val="334170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41148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0" y="3810000"/>
            <a:ext cx="304799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those answers become inputs for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399565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276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8862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4196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114800" y="5180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29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953000" y="4342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572000" y="3428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 rot="16200000" flipH="1">
            <a:off x="3200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>
            <a:off x="3390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3810000" y="30472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4000500" y="30091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4343400" y="30472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4533900" y="30091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  <a:endCxn id="4" idx="0"/>
          </p:cNvCxnSpPr>
          <p:nvPr/>
        </p:nvCxnSpPr>
        <p:spPr bwMode="auto">
          <a:xfrm rot="5400000">
            <a:off x="3200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4"/>
            <a:endCxn id="5" idx="0"/>
          </p:cNvCxnSpPr>
          <p:nvPr/>
        </p:nvCxnSpPr>
        <p:spPr bwMode="auto">
          <a:xfrm rot="16200000" flipH="1">
            <a:off x="3505200" y="38092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4"/>
            <a:endCxn id="6" idx="1"/>
          </p:cNvCxnSpPr>
          <p:nvPr/>
        </p:nvCxnSpPr>
        <p:spPr bwMode="auto">
          <a:xfrm rot="16200000" flipH="1">
            <a:off x="3695700" y="36187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8" idx="4"/>
            <a:endCxn id="10" idx="0"/>
          </p:cNvCxnSpPr>
          <p:nvPr/>
        </p:nvCxnSpPr>
        <p:spPr bwMode="auto">
          <a:xfrm rot="16200000" flipH="1">
            <a:off x="4038600" y="32758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4"/>
            <a:endCxn id="4" idx="0"/>
          </p:cNvCxnSpPr>
          <p:nvPr/>
        </p:nvCxnSpPr>
        <p:spPr bwMode="auto">
          <a:xfrm rot="5400000">
            <a:off x="3505200" y="36568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9" idx="4"/>
            <a:endCxn id="5" idx="0"/>
          </p:cNvCxnSpPr>
          <p:nvPr/>
        </p:nvCxnSpPr>
        <p:spPr bwMode="auto">
          <a:xfrm rot="5400000">
            <a:off x="38100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5"/>
            <a:endCxn id="6" idx="0"/>
          </p:cNvCxnSpPr>
          <p:nvPr/>
        </p:nvCxnSpPr>
        <p:spPr bwMode="auto">
          <a:xfrm rot="16200000" flipH="1">
            <a:off x="4108263" y="38788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9" idx="5"/>
            <a:endCxn id="10" idx="0"/>
          </p:cNvCxnSpPr>
          <p:nvPr/>
        </p:nvCxnSpPr>
        <p:spPr bwMode="auto">
          <a:xfrm rot="16200000" flipH="1">
            <a:off x="4374963" y="36121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1" idx="4"/>
            <a:endCxn id="4" idx="7"/>
          </p:cNvCxnSpPr>
          <p:nvPr/>
        </p:nvCxnSpPr>
        <p:spPr bwMode="auto">
          <a:xfrm rot="5400000">
            <a:off x="3803464" y="34663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5"/>
            <a:endCxn id="5" idx="0"/>
          </p:cNvCxnSpPr>
          <p:nvPr/>
        </p:nvCxnSpPr>
        <p:spPr bwMode="auto">
          <a:xfrm rot="5400000">
            <a:off x="4108264" y="36187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4"/>
            <a:endCxn id="6" idx="0"/>
          </p:cNvCxnSpPr>
          <p:nvPr/>
        </p:nvCxnSpPr>
        <p:spPr bwMode="auto">
          <a:xfrm rot="5400000">
            <a:off x="4343400" y="39616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1" idx="4"/>
            <a:endCxn id="10" idx="7"/>
          </p:cNvCxnSpPr>
          <p:nvPr/>
        </p:nvCxnSpPr>
        <p:spPr bwMode="auto">
          <a:xfrm rot="16200000" flipH="1">
            <a:off x="4641663" y="38157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4" idx="5"/>
            <a:endCxn id="7" idx="1"/>
          </p:cNvCxnSpPr>
          <p:nvPr/>
        </p:nvCxnSpPr>
        <p:spPr bwMode="auto">
          <a:xfrm rot="16200000" flipH="1">
            <a:off x="3536763" y="46027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5" idx="4"/>
            <a:endCxn id="7" idx="0"/>
          </p:cNvCxnSpPr>
          <p:nvPr/>
        </p:nvCxnSpPr>
        <p:spPr bwMode="auto">
          <a:xfrm rot="16200000" flipH="1">
            <a:off x="3886200" y="47998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6" idx="3"/>
            <a:endCxn id="7" idx="0"/>
          </p:cNvCxnSpPr>
          <p:nvPr/>
        </p:nvCxnSpPr>
        <p:spPr bwMode="auto">
          <a:xfrm rot="5400000">
            <a:off x="4076701" y="47932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4"/>
            <a:endCxn id="7" idx="7"/>
          </p:cNvCxnSpPr>
          <p:nvPr/>
        </p:nvCxnSpPr>
        <p:spPr bwMode="auto">
          <a:xfrm rot="5400000">
            <a:off x="4451164" y="45712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5400000">
            <a:off x="4115594" y="56372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581400" y="2209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24200" y="4953000"/>
            <a:ext cx="2209800" cy="609600"/>
          </a:xfrm>
          <a:prstGeom prst="rect">
            <a:avLst/>
          </a:prstGeom>
          <a:solidFill>
            <a:srgbClr val="FF66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480780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finally get the answer after all levels compute</a:t>
            </a:r>
          </a:p>
        </p:txBody>
      </p:sp>
    </p:spTree>
    <p:extLst>
      <p:ext uri="{BB962C8B-B14F-4D97-AF65-F5344CB8AC3E}">
        <p14:creationId xmlns:p14="http://schemas.microsoft.com/office/powerpoint/2010/main" val="94328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30480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http://www.youtube.com/watch?v=Yq7d4ROvZ6I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spread</a:t>
            </a:r>
          </a:p>
        </p:txBody>
      </p:sp>
    </p:spTree>
    <p:extLst>
      <p:ext uri="{BB962C8B-B14F-4D97-AF65-F5344CB8AC3E}">
        <p14:creationId xmlns:p14="http://schemas.microsoft.com/office/powerpoint/2010/main" val="118933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(assume 0 bias)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2724050" y="194843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2675" y="2286574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10"/>
          <p:cNvSpPr>
            <a:spLocks noChangeAspect="1" noChangeArrowheads="1"/>
          </p:cNvSpPr>
          <p:nvPr/>
        </p:nvSpPr>
        <p:spPr bwMode="auto">
          <a:xfrm>
            <a:off x="5543450" y="26739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1"/>
          <p:cNvSpPr>
            <a:spLocks noChangeAspect="1" noChangeArrowheads="1"/>
          </p:cNvSpPr>
          <p:nvPr/>
        </p:nvSpPr>
        <p:spPr bwMode="auto">
          <a:xfrm>
            <a:off x="2800250" y="37407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2675" y="4069336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35012" y="1969074"/>
            <a:ext cx="598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0.5</a:t>
            </a:r>
            <a:r>
              <a:rPr lang="en-US" sz="2000" dirty="0"/>
              <a:t> </a:t>
            </a:r>
            <a:endParaRPr lang="en-US" sz="2000" baseline="-25000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239738" y="252152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239738" y="2673924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239738" y="43503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1239738" y="2673924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219200" y="3512124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-0.5</a:t>
            </a:r>
            <a:endParaRPr lang="en-US" sz="1600" baseline="-250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521400" y="2721989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-1</a:t>
            </a:r>
            <a:r>
              <a:rPr lang="en-US" sz="2000" dirty="0"/>
              <a:t> 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76400" y="4031579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0.5</a:t>
            </a:r>
            <a:endParaRPr lang="en-US" sz="1600" baseline="-250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906738" y="2597724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3982938" y="3512124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726138" y="32835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592538" y="2597724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0.5</a:t>
            </a:r>
            <a:endParaRPr lang="en-US" sz="1400" baseline="-25000" dirty="0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92538" y="3893124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  <a:endParaRPr lang="en-US" sz="1400" baseline="-25000"/>
          </a:p>
        </p:txBody>
      </p:sp>
      <p:grpSp>
        <p:nvGrpSpPr>
          <p:cNvPr id="33" name="Group 32"/>
          <p:cNvGrpSpPr/>
          <p:nvPr/>
        </p:nvGrpSpPr>
        <p:grpSpPr>
          <a:xfrm>
            <a:off x="3048000" y="228600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990529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56706" y="4054888"/>
            <a:ext cx="498276" cy="438471"/>
            <a:chOff x="2951262" y="2307211"/>
            <a:chExt cx="498276" cy="438471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4021038" y="2006337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4021038" y="4369329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726138" y="2532513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38243"/>
              </p:ext>
            </p:extLst>
          </p:nvPr>
        </p:nvGraphicFramePr>
        <p:xfrm>
          <a:off x="1422400" y="5257800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700" imgH="495300" progId="Equation.3">
                  <p:embed/>
                </p:oleObj>
              </mc:Choice>
              <mc:Fallback>
                <p:oleObj name="Equation" r:id="rId2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2400" y="5257800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74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Assignment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5" name="Oval 5"/>
          <p:cNvSpPr>
            <a:spLocks noChangeAspect="1" noChangeArrowheads="1"/>
          </p:cNvSpPr>
          <p:nvPr/>
        </p:nvSpPr>
        <p:spPr bwMode="auto">
          <a:xfrm>
            <a:off x="2724050" y="194843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12675" y="2286574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-1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" name="Oval 10"/>
          <p:cNvSpPr>
            <a:spLocks noChangeAspect="1" noChangeArrowheads="1"/>
          </p:cNvSpPr>
          <p:nvPr/>
        </p:nvSpPr>
        <p:spPr bwMode="auto">
          <a:xfrm>
            <a:off x="5543450" y="26739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1"/>
          <p:cNvSpPr>
            <a:spLocks noChangeAspect="1" noChangeArrowheads="1"/>
          </p:cNvSpPr>
          <p:nvPr/>
        </p:nvSpPr>
        <p:spPr bwMode="auto">
          <a:xfrm>
            <a:off x="2800250" y="3740724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2675" y="4069336"/>
            <a:ext cx="1143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607244" y="2018483"/>
            <a:ext cx="735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0.05</a:t>
            </a:r>
            <a:r>
              <a:rPr lang="en-US" sz="2000" dirty="0"/>
              <a:t> </a:t>
            </a:r>
            <a:endParaRPr lang="en-US" sz="2000" baseline="-25000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239738" y="252152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1239738" y="2673924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239738" y="43503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1239738" y="2673924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513886" y="2700797"/>
            <a:ext cx="7721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0.03</a:t>
            </a:r>
            <a:endParaRPr lang="en-US" sz="1600" baseline="-25000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74731" y="3397726"/>
            <a:ext cx="1371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-0.02</a:t>
            </a:r>
            <a:r>
              <a:rPr lang="en-US" sz="2000" dirty="0"/>
              <a:t> 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00200" y="3962400"/>
            <a:ext cx="137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0.01</a:t>
            </a:r>
            <a:endParaRPr lang="en-US" sz="1600" baseline="-250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3906738" y="2597724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3982938" y="3512124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726138" y="3283524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592538" y="2597724"/>
            <a:ext cx="1371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0.5</a:t>
            </a:r>
            <a:endParaRPr lang="en-US" sz="1400" baseline="-25000" dirty="0"/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592538" y="3893124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  <a:endParaRPr lang="en-US" sz="1400" baseline="-25000"/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3020144" y="2286000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flipV="1">
            <a:off x="3020144" y="4054238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5791200" y="2974870"/>
            <a:ext cx="561256" cy="439771"/>
          </a:xfrm>
          <a:prstGeom prst="curvedConnector3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342257" y="1486771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-0.05-0.02= -0.07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2133600" y="4848069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-0.03+0.01=-0.02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982938" y="1995294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0.483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942668" y="4197924"/>
            <a:ext cx="1010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0.495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5257800" y="2112870"/>
            <a:ext cx="3598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0.483*0.5+0.495=0.7365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6726138" y="3397726"/>
            <a:ext cx="11045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0.676</a:t>
            </a:r>
          </a:p>
        </p:txBody>
      </p:sp>
    </p:spTree>
    <p:extLst>
      <p:ext uri="{BB962C8B-B14F-4D97-AF65-F5344CB8AC3E}">
        <p14:creationId xmlns:p14="http://schemas.microsoft.com/office/powerpoint/2010/main" val="424548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3" grpId="0"/>
      <p:bldP spid="54" grpId="0"/>
      <p:bldP spid="55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Different kinds/characteristics of networks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04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14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24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9144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962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572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05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006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14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7244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638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257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450663" y="4793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800100" y="4990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1060263" y="4793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76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266700" y="3999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685800" y="4037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876300" y="3999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12954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1485900" y="3999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886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076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495800" y="3123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686300" y="3085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029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19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886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191000" y="3885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381500" y="3694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724400" y="3352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191000" y="3733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4958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794063" y="3955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060763" y="3688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489264" y="3542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794064" y="3694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029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327463" y="3891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22563" y="4678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572000" y="4876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762501" y="4869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136964" y="4647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914400" y="5714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01394" y="5713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6248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12"/>
          <p:cNvSpPr>
            <a:spLocks noChangeArrowheads="1"/>
          </p:cNvSpPr>
          <p:nvPr/>
        </p:nvSpPr>
        <p:spPr bwMode="auto">
          <a:xfrm>
            <a:off x="68580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12"/>
          <p:cNvSpPr>
            <a:spLocks noChangeArrowheads="1"/>
          </p:cNvSpPr>
          <p:nvPr/>
        </p:nvSpPr>
        <p:spPr bwMode="auto">
          <a:xfrm>
            <a:off x="73914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7086600" y="5257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6400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12"/>
          <p:cNvSpPr>
            <a:spLocks noChangeArrowheads="1"/>
          </p:cNvSpPr>
          <p:nvPr/>
        </p:nvSpPr>
        <p:spPr bwMode="auto">
          <a:xfrm>
            <a:off x="70104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7924800" y="4418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7543800" y="3504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 rot="16200000" flipH="1">
            <a:off x="6172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6362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6781800" y="3123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6972300" y="3085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6200000" flipH="1">
            <a:off x="7315200" y="3123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7505700" y="3085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>
            <a:stCxn id="90" idx="4"/>
            <a:endCxn id="86" idx="0"/>
          </p:cNvCxnSpPr>
          <p:nvPr/>
        </p:nvCxnSpPr>
        <p:spPr bwMode="auto">
          <a:xfrm rot="5400000">
            <a:off x="6172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0" idx="4"/>
            <a:endCxn id="87" idx="0"/>
          </p:cNvCxnSpPr>
          <p:nvPr/>
        </p:nvCxnSpPr>
        <p:spPr bwMode="auto">
          <a:xfrm rot="16200000" flipH="1">
            <a:off x="6477000" y="3885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90" idx="4"/>
            <a:endCxn id="88" idx="1"/>
          </p:cNvCxnSpPr>
          <p:nvPr/>
        </p:nvCxnSpPr>
        <p:spPr bwMode="auto">
          <a:xfrm rot="16200000" flipH="1">
            <a:off x="6667500" y="3694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90" idx="4"/>
            <a:endCxn id="92" idx="0"/>
          </p:cNvCxnSpPr>
          <p:nvPr/>
        </p:nvCxnSpPr>
        <p:spPr bwMode="auto">
          <a:xfrm rot="16200000" flipH="1">
            <a:off x="7010400" y="3352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91" idx="4"/>
            <a:endCxn id="86" idx="0"/>
          </p:cNvCxnSpPr>
          <p:nvPr/>
        </p:nvCxnSpPr>
        <p:spPr bwMode="auto">
          <a:xfrm rot="5400000">
            <a:off x="6477000" y="3733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4"/>
            <a:endCxn id="87" idx="0"/>
          </p:cNvCxnSpPr>
          <p:nvPr/>
        </p:nvCxnSpPr>
        <p:spPr bwMode="auto">
          <a:xfrm rot="5400000">
            <a:off x="67818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1" idx="5"/>
            <a:endCxn id="88" idx="0"/>
          </p:cNvCxnSpPr>
          <p:nvPr/>
        </p:nvCxnSpPr>
        <p:spPr bwMode="auto">
          <a:xfrm rot="16200000" flipH="1">
            <a:off x="7080063" y="3955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91" idx="5"/>
            <a:endCxn id="92" idx="0"/>
          </p:cNvCxnSpPr>
          <p:nvPr/>
        </p:nvCxnSpPr>
        <p:spPr bwMode="auto">
          <a:xfrm rot="16200000" flipH="1">
            <a:off x="7346763" y="3688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93" idx="4"/>
            <a:endCxn id="86" idx="7"/>
          </p:cNvCxnSpPr>
          <p:nvPr/>
        </p:nvCxnSpPr>
        <p:spPr bwMode="auto">
          <a:xfrm rot="5400000">
            <a:off x="6775264" y="3542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3" idx="5"/>
            <a:endCxn id="87" idx="0"/>
          </p:cNvCxnSpPr>
          <p:nvPr/>
        </p:nvCxnSpPr>
        <p:spPr bwMode="auto">
          <a:xfrm rot="5400000">
            <a:off x="7080064" y="3694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93" idx="4"/>
            <a:endCxn id="88" idx="0"/>
          </p:cNvCxnSpPr>
          <p:nvPr/>
        </p:nvCxnSpPr>
        <p:spPr bwMode="auto">
          <a:xfrm rot="5400000">
            <a:off x="7315200" y="4037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93" idx="4"/>
            <a:endCxn id="92" idx="7"/>
          </p:cNvCxnSpPr>
          <p:nvPr/>
        </p:nvCxnSpPr>
        <p:spPr bwMode="auto">
          <a:xfrm rot="16200000" flipH="1">
            <a:off x="7613463" y="3891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6" idx="5"/>
            <a:endCxn id="89" idx="1"/>
          </p:cNvCxnSpPr>
          <p:nvPr/>
        </p:nvCxnSpPr>
        <p:spPr bwMode="auto">
          <a:xfrm rot="16200000" flipH="1">
            <a:off x="6508563" y="4678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87" idx="4"/>
            <a:endCxn id="89" idx="0"/>
          </p:cNvCxnSpPr>
          <p:nvPr/>
        </p:nvCxnSpPr>
        <p:spPr bwMode="auto">
          <a:xfrm rot="16200000" flipH="1">
            <a:off x="6858000" y="4876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88" idx="3"/>
            <a:endCxn id="89" idx="0"/>
          </p:cNvCxnSpPr>
          <p:nvPr/>
        </p:nvCxnSpPr>
        <p:spPr bwMode="auto">
          <a:xfrm rot="5400000">
            <a:off x="7048501" y="4869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92" idx="4"/>
            <a:endCxn id="89" idx="7"/>
          </p:cNvCxnSpPr>
          <p:nvPr/>
        </p:nvCxnSpPr>
        <p:spPr bwMode="auto">
          <a:xfrm rot="5400000">
            <a:off x="7422964" y="4647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7087394" y="5713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7213600" y="2856089"/>
            <a:ext cx="1639711" cy="3349978"/>
          </a:xfrm>
          <a:custGeom>
            <a:avLst/>
            <a:gdLst>
              <a:gd name="connsiteX0" fmla="*/ 0 w 1639711"/>
              <a:gd name="connsiteY0" fmla="*/ 2723444 h 3349978"/>
              <a:gd name="connsiteX1" fmla="*/ 1185333 w 1639711"/>
              <a:gd name="connsiteY1" fmla="*/ 2960511 h 3349978"/>
              <a:gd name="connsiteX2" fmla="*/ 1540933 w 1639711"/>
              <a:gd name="connsiteY2" fmla="*/ 386644 h 3349978"/>
              <a:gd name="connsiteX3" fmla="*/ 592667 w 1639711"/>
              <a:gd name="connsiteY3" fmla="*/ 640644 h 33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711" h="3349978">
                <a:moveTo>
                  <a:pt x="0" y="2723444"/>
                </a:moveTo>
                <a:cubicBezTo>
                  <a:pt x="464255" y="3036711"/>
                  <a:pt x="928511" y="3349978"/>
                  <a:pt x="1185333" y="2960511"/>
                </a:cubicBezTo>
                <a:cubicBezTo>
                  <a:pt x="1442155" y="2571044"/>
                  <a:pt x="1639711" y="773288"/>
                  <a:pt x="1540933" y="386644"/>
                </a:cubicBezTo>
                <a:cubicBezTo>
                  <a:pt x="1442155" y="0"/>
                  <a:pt x="1017411" y="320322"/>
                  <a:pt x="592667" y="6406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33400" y="31197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267200" y="2286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3200" y="2286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286000" y="61722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are these different?</a:t>
            </a:r>
          </a:p>
        </p:txBody>
      </p:sp>
      <p:sp>
        <p:nvSpPr>
          <p:cNvPr id="117" name="Oval 12"/>
          <p:cNvSpPr>
            <a:spLocks noChangeArrowheads="1"/>
          </p:cNvSpPr>
          <p:nvPr/>
        </p:nvSpPr>
        <p:spPr bwMode="auto">
          <a:xfrm>
            <a:off x="21336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27432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2"/>
          <p:cNvSpPr>
            <a:spLocks noChangeArrowheads="1"/>
          </p:cNvSpPr>
          <p:nvPr/>
        </p:nvSpPr>
        <p:spPr bwMode="auto">
          <a:xfrm>
            <a:off x="3352800" y="43434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2"/>
          <p:cNvSpPr>
            <a:spLocks noChangeArrowheads="1"/>
          </p:cNvSpPr>
          <p:nvPr/>
        </p:nvSpPr>
        <p:spPr bwMode="auto">
          <a:xfrm>
            <a:off x="2371455" y="518160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6" name="Straight Arrow Connector 125"/>
          <p:cNvCxnSpPr>
            <a:stCxn id="117" idx="4"/>
            <a:endCxn id="125" idx="1"/>
          </p:cNvCxnSpPr>
          <p:nvPr/>
        </p:nvCxnSpPr>
        <p:spPr bwMode="auto">
          <a:xfrm>
            <a:off x="2286000" y="4648201"/>
            <a:ext cx="130092" cy="578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Straight Arrow Connector 126"/>
          <p:cNvCxnSpPr>
            <a:stCxn id="123" idx="4"/>
            <a:endCxn id="125" idx="0"/>
          </p:cNvCxnSpPr>
          <p:nvPr/>
        </p:nvCxnSpPr>
        <p:spPr bwMode="auto">
          <a:xfrm flipH="1">
            <a:off x="2523855" y="4648201"/>
            <a:ext cx="371745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Straight Arrow Connector 127"/>
          <p:cNvCxnSpPr>
            <a:stCxn id="124" idx="3"/>
            <a:endCxn id="125" idx="7"/>
          </p:cNvCxnSpPr>
          <p:nvPr/>
        </p:nvCxnSpPr>
        <p:spPr bwMode="auto">
          <a:xfrm flipH="1">
            <a:off x="2631618" y="4603564"/>
            <a:ext cx="765819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endCxn id="117" idx="0"/>
          </p:cNvCxnSpPr>
          <p:nvPr/>
        </p:nvCxnSpPr>
        <p:spPr bwMode="auto">
          <a:xfrm rot="16200000" flipH="1">
            <a:off x="1905000" y="39624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endCxn id="117" idx="0"/>
          </p:cNvCxnSpPr>
          <p:nvPr/>
        </p:nvCxnSpPr>
        <p:spPr bwMode="auto">
          <a:xfrm rot="5400000">
            <a:off x="2095500" y="39243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 rot="16200000" flipH="1">
            <a:off x="2514600" y="39624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5400000">
            <a:off x="2705100" y="39243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Straight Arrow Connector 132"/>
          <p:cNvCxnSpPr/>
          <p:nvPr/>
        </p:nvCxnSpPr>
        <p:spPr bwMode="auto">
          <a:xfrm rot="16200000" flipH="1">
            <a:off x="3124200" y="39624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rot="5400000">
            <a:off x="3314700" y="39243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Straight Arrow Connector 134"/>
          <p:cNvCxnSpPr>
            <a:stCxn id="125" idx="4"/>
          </p:cNvCxnSpPr>
          <p:nvPr/>
        </p:nvCxnSpPr>
        <p:spPr bwMode="auto">
          <a:xfrm rot="5400000">
            <a:off x="2371455" y="5638801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2406838" y="316664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37" name="Oval 12"/>
          <p:cNvSpPr>
            <a:spLocks noChangeArrowheads="1"/>
          </p:cNvSpPr>
          <p:nvPr/>
        </p:nvSpPr>
        <p:spPr bwMode="auto">
          <a:xfrm>
            <a:off x="3092637" y="518239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8" name="Straight Arrow Connector 137"/>
          <p:cNvCxnSpPr>
            <a:stCxn id="137" idx="4"/>
          </p:cNvCxnSpPr>
          <p:nvPr/>
        </p:nvCxnSpPr>
        <p:spPr bwMode="auto">
          <a:xfrm rot="5400000">
            <a:off x="3092637" y="5639595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>
            <a:stCxn id="117" idx="5"/>
            <a:endCxn id="137" idx="1"/>
          </p:cNvCxnSpPr>
          <p:nvPr/>
        </p:nvCxnSpPr>
        <p:spPr bwMode="auto">
          <a:xfrm>
            <a:off x="2393763" y="4603564"/>
            <a:ext cx="743511" cy="623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Straight Arrow Connector 139"/>
          <p:cNvCxnSpPr>
            <a:stCxn id="123" idx="5"/>
            <a:endCxn id="137" idx="0"/>
          </p:cNvCxnSpPr>
          <p:nvPr/>
        </p:nvCxnSpPr>
        <p:spPr bwMode="auto">
          <a:xfrm>
            <a:off x="3003363" y="4603564"/>
            <a:ext cx="241674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/>
          <p:cNvCxnSpPr>
            <a:stCxn id="124" idx="4"/>
            <a:endCxn id="137" idx="7"/>
          </p:cNvCxnSpPr>
          <p:nvPr/>
        </p:nvCxnSpPr>
        <p:spPr bwMode="auto">
          <a:xfrm flipH="1">
            <a:off x="3352800" y="4648201"/>
            <a:ext cx="152400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3839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648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8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768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91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7150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334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13335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1752600" y="3275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23622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25527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962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152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572000" y="2361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762500" y="2323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105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95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962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267200" y="3123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457700" y="2932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800600" y="2590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267200" y="2971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572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870263" y="3193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136963" y="2926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565464" y="2780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870264" y="2932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105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403663" y="3129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98763" y="3916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648200" y="4114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838701" y="4107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213164" y="3885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77594" y="4951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38803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757697" y="5562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Feed forward networks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810000" y="35052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781800" y="3505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hidden units/layer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3733800" y="26670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37406" y="3505200"/>
            <a:ext cx="2590800" cy="533400"/>
          </a:xfrm>
          <a:prstGeom prst="rect">
            <a:avLst/>
          </a:prstGeom>
          <a:solidFill>
            <a:srgbClr val="FF0000">
              <a:alpha val="2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9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62" y="0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4580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0676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26010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104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200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134487" y="36568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753487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6200000" flipH="1">
            <a:off x="1381887" y="23614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1572387" y="23233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1991487" y="23614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2181987" y="23233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2524887" y="23614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2715387" y="23233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13818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1686687" y="3123404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1877187" y="2932903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2220087" y="2590004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1686687" y="2971004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19914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2289750" y="3193066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2556450" y="2926366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1984951" y="2780504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2289751" y="2932904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2524887" y="3275804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2823150" y="3129940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61048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38600" y="2159169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have many layers of hidden units of differing sizes</a:t>
            </a:r>
          </a:p>
          <a:p>
            <a:endParaRPr lang="en-US" sz="2800" dirty="0"/>
          </a:p>
          <a:p>
            <a:r>
              <a:rPr lang="en-US" sz="2800" dirty="0"/>
              <a:t>To count the number of layers, you count all but the inputs</a:t>
            </a:r>
          </a:p>
        </p:txBody>
      </p:sp>
      <p:sp>
        <p:nvSpPr>
          <p:cNvPr id="121" name="Oval 12"/>
          <p:cNvSpPr>
            <a:spLocks noChangeArrowheads="1"/>
          </p:cNvSpPr>
          <p:nvPr/>
        </p:nvSpPr>
        <p:spPr bwMode="auto">
          <a:xfrm>
            <a:off x="14580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2"/>
          <p:cNvSpPr>
            <a:spLocks noChangeArrowheads="1"/>
          </p:cNvSpPr>
          <p:nvPr/>
        </p:nvSpPr>
        <p:spPr bwMode="auto">
          <a:xfrm>
            <a:off x="20676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2"/>
          <p:cNvSpPr>
            <a:spLocks noChangeArrowheads="1"/>
          </p:cNvSpPr>
          <p:nvPr/>
        </p:nvSpPr>
        <p:spPr bwMode="auto">
          <a:xfrm>
            <a:off x="26010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2"/>
          <p:cNvSpPr>
            <a:spLocks noChangeArrowheads="1"/>
          </p:cNvSpPr>
          <p:nvPr/>
        </p:nvSpPr>
        <p:spPr bwMode="auto">
          <a:xfrm>
            <a:off x="2296287" y="53778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"/>
          <p:cNvSpPr>
            <a:spLocks noChangeArrowheads="1"/>
          </p:cNvSpPr>
          <p:nvPr/>
        </p:nvSpPr>
        <p:spPr bwMode="auto">
          <a:xfrm>
            <a:off x="3134487" y="453964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8" name="Straight Arrow Connector 127"/>
          <p:cNvCxnSpPr>
            <a:stCxn id="121" idx="5"/>
            <a:endCxn id="126" idx="1"/>
          </p:cNvCxnSpPr>
          <p:nvPr/>
        </p:nvCxnSpPr>
        <p:spPr bwMode="auto">
          <a:xfrm rot="16200000" flipH="1">
            <a:off x="1718250" y="4799804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Straight Arrow Connector 128"/>
          <p:cNvCxnSpPr>
            <a:stCxn id="122" idx="4"/>
            <a:endCxn id="126" idx="0"/>
          </p:cNvCxnSpPr>
          <p:nvPr/>
        </p:nvCxnSpPr>
        <p:spPr bwMode="auto">
          <a:xfrm rot="16200000" flipH="1">
            <a:off x="2067687" y="4996841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>
            <a:stCxn id="123" idx="3"/>
            <a:endCxn id="126" idx="0"/>
          </p:cNvCxnSpPr>
          <p:nvPr/>
        </p:nvCxnSpPr>
        <p:spPr bwMode="auto">
          <a:xfrm rot="5400000">
            <a:off x="2258188" y="4990304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>
            <a:stCxn id="127" idx="4"/>
            <a:endCxn id="126" idx="7"/>
          </p:cNvCxnSpPr>
          <p:nvPr/>
        </p:nvCxnSpPr>
        <p:spPr bwMode="auto">
          <a:xfrm rot="5400000">
            <a:off x="2632651" y="4768241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5400000">
            <a:off x="2297081" y="583424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2272501" y="4009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173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Hidden units/layers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38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4648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18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8768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91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8006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57150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5334000" y="27424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4" idx="0"/>
          </p:cNvCxnSpPr>
          <p:nvPr/>
        </p:nvCxnSpPr>
        <p:spPr bwMode="auto">
          <a:xfrm rot="5400000">
            <a:off x="13335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1752600" y="3275805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6200000" flipH="1">
            <a:off x="23622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>
            <a:off x="2552700" y="3237706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6200000" flipH="1">
            <a:off x="3962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rot="5400000">
            <a:off x="4152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16200000" flipH="1">
            <a:off x="4572000" y="23614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762500" y="23233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6200000" flipH="1">
            <a:off x="5105400" y="23614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5400000">
            <a:off x="5295900" y="23233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4"/>
            <a:endCxn id="9" idx="0"/>
          </p:cNvCxnSpPr>
          <p:nvPr/>
        </p:nvCxnSpPr>
        <p:spPr bwMode="auto">
          <a:xfrm rot="5400000">
            <a:off x="3962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13" idx="4"/>
            <a:endCxn id="10" idx="0"/>
          </p:cNvCxnSpPr>
          <p:nvPr/>
        </p:nvCxnSpPr>
        <p:spPr bwMode="auto">
          <a:xfrm rot="16200000" flipH="1">
            <a:off x="4267200" y="31234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13" idx="4"/>
            <a:endCxn id="11" idx="1"/>
          </p:cNvCxnSpPr>
          <p:nvPr/>
        </p:nvCxnSpPr>
        <p:spPr bwMode="auto">
          <a:xfrm rot="16200000" flipH="1">
            <a:off x="4457700" y="29329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4"/>
            <a:endCxn id="15" idx="0"/>
          </p:cNvCxnSpPr>
          <p:nvPr/>
        </p:nvCxnSpPr>
        <p:spPr bwMode="auto">
          <a:xfrm rot="16200000" flipH="1">
            <a:off x="4800600" y="25900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4" idx="4"/>
            <a:endCxn id="9" idx="0"/>
          </p:cNvCxnSpPr>
          <p:nvPr/>
        </p:nvCxnSpPr>
        <p:spPr bwMode="auto">
          <a:xfrm rot="5400000">
            <a:off x="4267200" y="29710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14" idx="4"/>
            <a:endCxn id="10" idx="0"/>
          </p:cNvCxnSpPr>
          <p:nvPr/>
        </p:nvCxnSpPr>
        <p:spPr bwMode="auto">
          <a:xfrm rot="5400000">
            <a:off x="4572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4" idx="5"/>
            <a:endCxn id="11" idx="0"/>
          </p:cNvCxnSpPr>
          <p:nvPr/>
        </p:nvCxnSpPr>
        <p:spPr bwMode="auto">
          <a:xfrm rot="16200000" flipH="1">
            <a:off x="4870263" y="31930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14" idx="5"/>
            <a:endCxn id="15" idx="0"/>
          </p:cNvCxnSpPr>
          <p:nvPr/>
        </p:nvCxnSpPr>
        <p:spPr bwMode="auto">
          <a:xfrm rot="16200000" flipH="1">
            <a:off x="5136963" y="29263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Straight Arrow Connector 63"/>
          <p:cNvCxnSpPr>
            <a:stCxn id="17" idx="4"/>
            <a:endCxn id="9" idx="7"/>
          </p:cNvCxnSpPr>
          <p:nvPr/>
        </p:nvCxnSpPr>
        <p:spPr bwMode="auto">
          <a:xfrm rot="5400000">
            <a:off x="4565464" y="27805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  <a:endCxn id="10" idx="0"/>
          </p:cNvCxnSpPr>
          <p:nvPr/>
        </p:nvCxnSpPr>
        <p:spPr bwMode="auto">
          <a:xfrm rot="5400000">
            <a:off x="4870264" y="29329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17" idx="4"/>
            <a:endCxn id="11" idx="0"/>
          </p:cNvCxnSpPr>
          <p:nvPr/>
        </p:nvCxnSpPr>
        <p:spPr bwMode="auto">
          <a:xfrm rot="5400000">
            <a:off x="51054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17" idx="4"/>
            <a:endCxn id="15" idx="7"/>
          </p:cNvCxnSpPr>
          <p:nvPr/>
        </p:nvCxnSpPr>
        <p:spPr bwMode="auto">
          <a:xfrm rot="16200000" flipH="1">
            <a:off x="5403663" y="31299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9" idx="5"/>
            <a:endCxn id="12" idx="1"/>
          </p:cNvCxnSpPr>
          <p:nvPr/>
        </p:nvCxnSpPr>
        <p:spPr bwMode="auto">
          <a:xfrm rot="16200000" flipH="1">
            <a:off x="4298763" y="39169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0" idx="4"/>
            <a:endCxn id="12" idx="0"/>
          </p:cNvCxnSpPr>
          <p:nvPr/>
        </p:nvCxnSpPr>
        <p:spPr bwMode="auto">
          <a:xfrm rot="16200000" flipH="1">
            <a:off x="4648200" y="41140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>
            <a:stCxn id="11" idx="3"/>
            <a:endCxn id="12" idx="0"/>
          </p:cNvCxnSpPr>
          <p:nvPr/>
        </p:nvCxnSpPr>
        <p:spPr bwMode="auto">
          <a:xfrm rot="5400000">
            <a:off x="4838701" y="41074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>
            <a:stCxn id="15" idx="4"/>
            <a:endCxn id="12" idx="7"/>
          </p:cNvCxnSpPr>
          <p:nvPr/>
        </p:nvCxnSpPr>
        <p:spPr bwMode="auto">
          <a:xfrm rot="5400000">
            <a:off x="5213164" y="38854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 rot="5400000">
            <a:off x="4877594" y="49514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388037" y="1524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528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3-layer network</a:t>
            </a:r>
          </a:p>
        </p:txBody>
      </p:sp>
    </p:spTree>
    <p:extLst>
      <p:ext uri="{BB962C8B-B14F-4D97-AF65-F5344CB8AC3E}">
        <p14:creationId xmlns:p14="http://schemas.microsoft.com/office/powerpoint/2010/main" val="266563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807"/>
            <a:ext cx="8229600" cy="1371600"/>
          </a:xfrm>
        </p:spPr>
        <p:txBody>
          <a:bodyPr/>
          <a:lstStyle/>
          <a:p>
            <a:r>
              <a:rPr lang="en-US" dirty="0"/>
              <a:t>Alternate ways of visualizing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13716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19812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2590800" y="36568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4495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" name="Straight Arrow Connector 26"/>
          <p:cNvCxnSpPr>
            <a:stCxn id="4" idx="5"/>
            <a:endCxn id="7" idx="1"/>
          </p:cNvCxnSpPr>
          <p:nvPr/>
        </p:nvCxnSpPr>
        <p:spPr bwMode="auto">
          <a:xfrm rot="16200000" flipH="1">
            <a:off x="15174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5" idx="4"/>
            <a:endCxn id="7" idx="0"/>
          </p:cNvCxnSpPr>
          <p:nvPr/>
        </p:nvCxnSpPr>
        <p:spPr bwMode="auto">
          <a:xfrm rot="5400000">
            <a:off x="1866900" y="4228306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6" idx="3"/>
            <a:endCxn id="7" idx="7"/>
          </p:cNvCxnSpPr>
          <p:nvPr/>
        </p:nvCxnSpPr>
        <p:spPr bwMode="auto">
          <a:xfrm rot="5400000">
            <a:off x="2127063" y="4031269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endCxn id="4" idx="0"/>
          </p:cNvCxnSpPr>
          <p:nvPr/>
        </p:nvCxnSpPr>
        <p:spPr bwMode="auto">
          <a:xfrm rot="16200000" flipH="1">
            <a:off x="1143000" y="32758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55" idx="4"/>
            <a:endCxn id="4" idx="0"/>
          </p:cNvCxnSpPr>
          <p:nvPr/>
        </p:nvCxnSpPr>
        <p:spPr bwMode="auto">
          <a:xfrm flipH="1">
            <a:off x="1524000" y="3047208"/>
            <a:ext cx="152401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57" idx="4"/>
            <a:endCxn id="5" idx="0"/>
          </p:cNvCxnSpPr>
          <p:nvPr/>
        </p:nvCxnSpPr>
        <p:spPr bwMode="auto">
          <a:xfrm>
            <a:off x="2056386" y="3047204"/>
            <a:ext cx="77214" cy="609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rot="5400000">
            <a:off x="1943100" y="3237705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63" idx="4"/>
          </p:cNvCxnSpPr>
          <p:nvPr/>
        </p:nvCxnSpPr>
        <p:spPr bwMode="auto">
          <a:xfrm>
            <a:off x="2667000" y="3047208"/>
            <a:ext cx="76200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65" idx="4"/>
          </p:cNvCxnSpPr>
          <p:nvPr/>
        </p:nvCxnSpPr>
        <p:spPr bwMode="auto">
          <a:xfrm flipH="1">
            <a:off x="2743200" y="3047208"/>
            <a:ext cx="304800" cy="6095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7" idx="4"/>
          </p:cNvCxnSpPr>
          <p:nvPr/>
        </p:nvCxnSpPr>
        <p:spPr bwMode="auto">
          <a:xfrm rot="5400000">
            <a:off x="1981200" y="4952206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600200" y="23577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6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12192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12"/>
          <p:cNvSpPr>
            <a:spLocks noChangeArrowheads="1"/>
          </p:cNvSpPr>
          <p:nvPr/>
        </p:nvSpPr>
        <p:spPr bwMode="auto">
          <a:xfrm>
            <a:off x="1524001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1903986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2"/>
          <p:cNvSpPr>
            <a:spLocks noChangeArrowheads="1"/>
          </p:cNvSpPr>
          <p:nvPr/>
        </p:nvSpPr>
        <p:spPr bwMode="auto">
          <a:xfrm>
            <a:off x="2209800" y="274240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12"/>
          <p:cNvSpPr>
            <a:spLocks noChangeArrowheads="1"/>
          </p:cNvSpPr>
          <p:nvPr/>
        </p:nvSpPr>
        <p:spPr bwMode="auto">
          <a:xfrm>
            <a:off x="25146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12"/>
          <p:cNvSpPr>
            <a:spLocks noChangeArrowheads="1"/>
          </p:cNvSpPr>
          <p:nvPr/>
        </p:nvSpPr>
        <p:spPr bwMode="auto">
          <a:xfrm>
            <a:off x="2895600" y="2742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5156" y="1671935"/>
            <a:ext cx="734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Sometimes the input layer will be drawn with nodes as well</a:t>
            </a: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50292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56388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12"/>
          <p:cNvSpPr>
            <a:spLocks noChangeArrowheads="1"/>
          </p:cNvSpPr>
          <p:nvPr/>
        </p:nvSpPr>
        <p:spPr bwMode="auto">
          <a:xfrm>
            <a:off x="6248400" y="38147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12"/>
          <p:cNvSpPr>
            <a:spLocks noChangeArrowheads="1"/>
          </p:cNvSpPr>
          <p:nvPr/>
        </p:nvSpPr>
        <p:spPr bwMode="auto">
          <a:xfrm>
            <a:off x="5638800" y="465293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" name="Straight Arrow Connector 70"/>
          <p:cNvCxnSpPr>
            <a:stCxn id="67" idx="5"/>
            <a:endCxn id="70" idx="1"/>
          </p:cNvCxnSpPr>
          <p:nvPr/>
        </p:nvCxnSpPr>
        <p:spPr bwMode="auto">
          <a:xfrm rot="16200000" flipH="1">
            <a:off x="5175063" y="418919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8" idx="4"/>
            <a:endCxn id="70" idx="0"/>
          </p:cNvCxnSpPr>
          <p:nvPr/>
        </p:nvCxnSpPr>
        <p:spPr bwMode="auto">
          <a:xfrm rot="5400000">
            <a:off x="5524500" y="438623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9" idx="3"/>
            <a:endCxn id="70" idx="7"/>
          </p:cNvCxnSpPr>
          <p:nvPr/>
        </p:nvCxnSpPr>
        <p:spPr bwMode="auto">
          <a:xfrm rot="5400000">
            <a:off x="5784663" y="418919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endCxn id="67" idx="0"/>
          </p:cNvCxnSpPr>
          <p:nvPr/>
        </p:nvCxnSpPr>
        <p:spPr bwMode="auto">
          <a:xfrm rot="16200000" flipH="1">
            <a:off x="4800600" y="343373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67" idx="0"/>
          </p:cNvCxnSpPr>
          <p:nvPr/>
        </p:nvCxnSpPr>
        <p:spPr bwMode="auto">
          <a:xfrm rot="5400000">
            <a:off x="4991100" y="339563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10200" y="343373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600700" y="339563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 rot="16200000" flipH="1">
            <a:off x="6019800" y="343373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5400000">
            <a:off x="6210300" y="339563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70" idx="4"/>
          </p:cNvCxnSpPr>
          <p:nvPr/>
        </p:nvCxnSpPr>
        <p:spPr bwMode="auto">
          <a:xfrm rot="5400000">
            <a:off x="5638800" y="511013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57800" y="251566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565429" y="5840131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2-layer network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532210" y="3810559"/>
            <a:ext cx="1066800" cy="528669"/>
          </a:xfrm>
          <a:prstGeom prst="left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1179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7275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337119" y="29224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355774" y="376060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4" idx="4"/>
            <a:endCxn id="7" idx="1"/>
          </p:cNvCxnSpPr>
          <p:nvPr/>
        </p:nvCxnSpPr>
        <p:spPr bwMode="auto">
          <a:xfrm>
            <a:off x="3270319" y="3227203"/>
            <a:ext cx="130092" cy="578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 bwMode="auto">
          <a:xfrm flipH="1">
            <a:off x="3508174" y="3227203"/>
            <a:ext cx="371745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 bwMode="auto">
          <a:xfrm flipH="1">
            <a:off x="3615937" y="3182566"/>
            <a:ext cx="765819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4" idx="0"/>
          </p:cNvCxnSpPr>
          <p:nvPr/>
        </p:nvCxnSpPr>
        <p:spPr bwMode="auto">
          <a:xfrm rot="16200000" flipH="1">
            <a:off x="2889319" y="2541403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4" idx="0"/>
          </p:cNvCxnSpPr>
          <p:nvPr/>
        </p:nvCxnSpPr>
        <p:spPr bwMode="auto">
          <a:xfrm rot="5400000">
            <a:off x="3079819" y="2503303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498919" y="25414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3689419" y="25033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108519" y="2541403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299019" y="2503303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4"/>
          </p:cNvCxnSpPr>
          <p:nvPr/>
        </p:nvCxnSpPr>
        <p:spPr bwMode="auto">
          <a:xfrm rot="5400000">
            <a:off x="3355774" y="4217803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391157" y="17456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4076956" y="376139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Arrow Connector 19"/>
          <p:cNvCxnSpPr>
            <a:stCxn id="19" idx="4"/>
          </p:cNvCxnSpPr>
          <p:nvPr/>
        </p:nvCxnSpPr>
        <p:spPr bwMode="auto">
          <a:xfrm rot="5400000">
            <a:off x="4076956" y="421859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5"/>
            <a:endCxn id="19" idx="1"/>
          </p:cNvCxnSpPr>
          <p:nvPr/>
        </p:nvCxnSpPr>
        <p:spPr bwMode="auto">
          <a:xfrm>
            <a:off x="3378082" y="3182566"/>
            <a:ext cx="743511" cy="623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5" idx="5"/>
            <a:endCxn id="19" idx="0"/>
          </p:cNvCxnSpPr>
          <p:nvPr/>
        </p:nvCxnSpPr>
        <p:spPr bwMode="auto">
          <a:xfrm>
            <a:off x="3987682" y="3182566"/>
            <a:ext cx="241674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4"/>
            <a:endCxn id="19" idx="7"/>
          </p:cNvCxnSpPr>
          <p:nvPr/>
        </p:nvCxnSpPr>
        <p:spPr bwMode="auto">
          <a:xfrm flipH="1">
            <a:off x="4337119" y="3227203"/>
            <a:ext cx="152400" cy="578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616365" y="5029200"/>
            <a:ext cx="4921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Can be used to model multiclass datasets or more interesting predictors, e.g. images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8082" y="4510671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52838" y="4510671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505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55" y="2286000"/>
            <a:ext cx="8458200" cy="277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5282233"/>
            <a:ext cx="77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1965" y="5282233"/>
            <a:ext cx="219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  <a:p>
            <a:pPr algn="ctr"/>
            <a:r>
              <a:rPr lang="en-US" sz="2400" dirty="0"/>
              <a:t>(edge detection)</a:t>
            </a:r>
          </a:p>
        </p:txBody>
      </p:sp>
    </p:spTree>
    <p:extLst>
      <p:ext uri="{BB962C8B-B14F-4D97-AF65-F5344CB8AC3E}">
        <p14:creationId xmlns:p14="http://schemas.microsoft.com/office/powerpoint/2010/main" val="231637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</a:t>
            </a:r>
            <a:endParaRPr lang="en-US" dirty="0"/>
          </a:p>
        </p:txBody>
      </p:sp>
      <p:sp>
        <p:nvSpPr>
          <p:cNvPr id="124" name="Content Placeholder 123"/>
          <p:cNvSpPr>
            <a:spLocks noGrp="1"/>
          </p:cNvSpPr>
          <p:nvPr>
            <p:ph idx="1"/>
          </p:nvPr>
        </p:nvSpPr>
        <p:spPr>
          <a:xfrm>
            <a:off x="3733800" y="1981200"/>
            <a:ext cx="4953000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Recurrent network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Output is fed back to input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support memory!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Good for temporal/sequential data</a:t>
            </a:r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9144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12"/>
          <p:cNvSpPr>
            <a:spLocks noChangeArrowheads="1"/>
          </p:cNvSpPr>
          <p:nvPr/>
        </p:nvSpPr>
        <p:spPr bwMode="auto">
          <a:xfrm>
            <a:off x="15240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12"/>
          <p:cNvSpPr>
            <a:spLocks noChangeArrowheads="1"/>
          </p:cNvSpPr>
          <p:nvPr/>
        </p:nvSpPr>
        <p:spPr bwMode="auto">
          <a:xfrm>
            <a:off x="20574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12"/>
          <p:cNvSpPr>
            <a:spLocks noChangeArrowheads="1"/>
          </p:cNvSpPr>
          <p:nvPr/>
        </p:nvSpPr>
        <p:spPr bwMode="auto">
          <a:xfrm>
            <a:off x="1752600" y="49522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>
            <a:off x="10668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12"/>
          <p:cNvSpPr>
            <a:spLocks noChangeArrowheads="1"/>
          </p:cNvSpPr>
          <p:nvPr/>
        </p:nvSpPr>
        <p:spPr bwMode="auto">
          <a:xfrm>
            <a:off x="16764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12"/>
          <p:cNvSpPr>
            <a:spLocks noChangeArrowheads="1"/>
          </p:cNvSpPr>
          <p:nvPr/>
        </p:nvSpPr>
        <p:spPr bwMode="auto">
          <a:xfrm>
            <a:off x="2590800" y="41140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2209800" y="319960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 bwMode="auto">
          <a:xfrm rot="16200000" flipH="1">
            <a:off x="838200" y="28186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5400000">
            <a:off x="1028700" y="27805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1447800" y="2818607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>
            <a:off x="1638300" y="2780507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6200000" flipH="1">
            <a:off x="1981200" y="2818608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5400000">
            <a:off x="2171700" y="2780508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Straight Arrow Connector 99"/>
          <p:cNvCxnSpPr>
            <a:stCxn id="90" idx="4"/>
            <a:endCxn id="86" idx="0"/>
          </p:cNvCxnSpPr>
          <p:nvPr/>
        </p:nvCxnSpPr>
        <p:spPr bwMode="auto">
          <a:xfrm rot="5400000">
            <a:off x="8382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0" idx="4"/>
            <a:endCxn id="87" idx="0"/>
          </p:cNvCxnSpPr>
          <p:nvPr/>
        </p:nvCxnSpPr>
        <p:spPr bwMode="auto">
          <a:xfrm rot="16200000" flipH="1">
            <a:off x="1143000" y="3580606"/>
            <a:ext cx="609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90" idx="4"/>
            <a:endCxn id="88" idx="1"/>
          </p:cNvCxnSpPr>
          <p:nvPr/>
        </p:nvCxnSpPr>
        <p:spPr bwMode="auto">
          <a:xfrm rot="16200000" flipH="1">
            <a:off x="1333500" y="3390105"/>
            <a:ext cx="654237" cy="882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90" idx="4"/>
            <a:endCxn id="92" idx="0"/>
          </p:cNvCxnSpPr>
          <p:nvPr/>
        </p:nvCxnSpPr>
        <p:spPr bwMode="auto">
          <a:xfrm rot="16200000" flipH="1">
            <a:off x="1676400" y="3047206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>
            <a:stCxn id="91" idx="4"/>
            <a:endCxn id="86" idx="0"/>
          </p:cNvCxnSpPr>
          <p:nvPr/>
        </p:nvCxnSpPr>
        <p:spPr bwMode="auto">
          <a:xfrm rot="5400000">
            <a:off x="1143000" y="3428206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stCxn id="91" idx="4"/>
            <a:endCxn id="87" idx="0"/>
          </p:cNvCxnSpPr>
          <p:nvPr/>
        </p:nvCxnSpPr>
        <p:spPr bwMode="auto">
          <a:xfrm rot="5400000">
            <a:off x="14478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1" idx="5"/>
            <a:endCxn id="88" idx="0"/>
          </p:cNvCxnSpPr>
          <p:nvPr/>
        </p:nvCxnSpPr>
        <p:spPr bwMode="auto">
          <a:xfrm rot="16200000" flipH="1">
            <a:off x="1746063" y="3650268"/>
            <a:ext cx="654237" cy="2732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>
            <a:stCxn id="91" idx="5"/>
            <a:endCxn id="92" idx="0"/>
          </p:cNvCxnSpPr>
          <p:nvPr/>
        </p:nvCxnSpPr>
        <p:spPr bwMode="auto">
          <a:xfrm rot="16200000" flipH="1">
            <a:off x="2012763" y="3383568"/>
            <a:ext cx="654237" cy="8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>
            <a:stCxn id="93" idx="4"/>
            <a:endCxn id="86" idx="7"/>
          </p:cNvCxnSpPr>
          <p:nvPr/>
        </p:nvCxnSpPr>
        <p:spPr bwMode="auto">
          <a:xfrm rot="5400000">
            <a:off x="1441264" y="3237706"/>
            <a:ext cx="654237" cy="1187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3" idx="5"/>
            <a:endCxn id="87" idx="0"/>
          </p:cNvCxnSpPr>
          <p:nvPr/>
        </p:nvCxnSpPr>
        <p:spPr bwMode="auto">
          <a:xfrm rot="5400000">
            <a:off x="1746064" y="3390106"/>
            <a:ext cx="654237" cy="7935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Straight Arrow Connector 109"/>
          <p:cNvCxnSpPr>
            <a:stCxn id="93" idx="4"/>
            <a:endCxn id="88" idx="0"/>
          </p:cNvCxnSpPr>
          <p:nvPr/>
        </p:nvCxnSpPr>
        <p:spPr bwMode="auto">
          <a:xfrm rot="5400000">
            <a:off x="1981200" y="3733006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1" name="Straight Arrow Connector 110"/>
          <p:cNvCxnSpPr>
            <a:stCxn id="93" idx="4"/>
            <a:endCxn id="92" idx="7"/>
          </p:cNvCxnSpPr>
          <p:nvPr/>
        </p:nvCxnSpPr>
        <p:spPr bwMode="auto">
          <a:xfrm rot="16200000" flipH="1">
            <a:off x="2279463" y="3587142"/>
            <a:ext cx="654237" cy="488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6" idx="5"/>
            <a:endCxn id="89" idx="1"/>
          </p:cNvCxnSpPr>
          <p:nvPr/>
        </p:nvCxnSpPr>
        <p:spPr bwMode="auto">
          <a:xfrm rot="16200000" flipH="1">
            <a:off x="1174563" y="4374169"/>
            <a:ext cx="622674" cy="622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87" idx="4"/>
            <a:endCxn id="89" idx="0"/>
          </p:cNvCxnSpPr>
          <p:nvPr/>
        </p:nvCxnSpPr>
        <p:spPr bwMode="auto">
          <a:xfrm rot="16200000" flipH="1">
            <a:off x="1524000" y="4571206"/>
            <a:ext cx="5334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4" name="Straight Arrow Connector 113"/>
          <p:cNvCxnSpPr>
            <a:stCxn id="88" idx="3"/>
            <a:endCxn id="89" idx="0"/>
          </p:cNvCxnSpPr>
          <p:nvPr/>
        </p:nvCxnSpPr>
        <p:spPr bwMode="auto">
          <a:xfrm rot="5400000">
            <a:off x="1714501" y="4564669"/>
            <a:ext cx="5780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stCxn id="92" idx="4"/>
            <a:endCxn id="89" idx="7"/>
          </p:cNvCxnSpPr>
          <p:nvPr/>
        </p:nvCxnSpPr>
        <p:spPr bwMode="auto">
          <a:xfrm rot="5400000">
            <a:off x="2088964" y="4342606"/>
            <a:ext cx="578037" cy="730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1753394" y="540861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Freeform 117"/>
          <p:cNvSpPr/>
          <p:nvPr/>
        </p:nvSpPr>
        <p:spPr bwMode="auto">
          <a:xfrm>
            <a:off x="1879600" y="2551289"/>
            <a:ext cx="1639711" cy="3349978"/>
          </a:xfrm>
          <a:custGeom>
            <a:avLst/>
            <a:gdLst>
              <a:gd name="connsiteX0" fmla="*/ 0 w 1639711"/>
              <a:gd name="connsiteY0" fmla="*/ 2723444 h 3349978"/>
              <a:gd name="connsiteX1" fmla="*/ 1185333 w 1639711"/>
              <a:gd name="connsiteY1" fmla="*/ 2960511 h 3349978"/>
              <a:gd name="connsiteX2" fmla="*/ 1540933 w 1639711"/>
              <a:gd name="connsiteY2" fmla="*/ 386644 h 3349978"/>
              <a:gd name="connsiteX3" fmla="*/ 592667 w 1639711"/>
              <a:gd name="connsiteY3" fmla="*/ 640644 h 33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9711" h="3349978">
                <a:moveTo>
                  <a:pt x="0" y="2723444"/>
                </a:moveTo>
                <a:cubicBezTo>
                  <a:pt x="464255" y="3036711"/>
                  <a:pt x="928511" y="3349978"/>
                  <a:pt x="1185333" y="2960511"/>
                </a:cubicBezTo>
                <a:cubicBezTo>
                  <a:pt x="1442155" y="2571044"/>
                  <a:pt x="1639711" y="773288"/>
                  <a:pt x="1540933" y="386644"/>
                </a:cubicBezTo>
                <a:cubicBezTo>
                  <a:pt x="1442155" y="0"/>
                  <a:pt x="1017411" y="320322"/>
                  <a:pt x="592667" y="64064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219200" y="1981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501362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8638" y="2216185"/>
            <a:ext cx="1654421" cy="828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54922" y="4082534"/>
            <a:ext cx="1489226" cy="661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8638" y="3044589"/>
            <a:ext cx="1425821" cy="3664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1027"/>
          <p:cNvSpPr>
            <a:spLocks noChangeArrowheads="1"/>
          </p:cNvSpPr>
          <p:nvPr/>
        </p:nvSpPr>
        <p:spPr bwMode="auto">
          <a:xfrm>
            <a:off x="3564459" y="2787134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auto">
          <a:xfrm rot="16200000" flipH="1">
            <a:off x="3601765" y="3586440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98730"/>
              </p:ext>
            </p:extLst>
          </p:nvPr>
        </p:nvGraphicFramePr>
        <p:xfrm>
          <a:off x="3793059" y="3264972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" imgH="368300" progId="Equation.3">
                  <p:embed/>
                </p:oleObj>
              </mc:Choice>
              <mc:Fallback>
                <p:oleObj name="Equation" r:id="rId2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059" y="3264972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33811"/>
              </p:ext>
            </p:extLst>
          </p:nvPr>
        </p:nvGraphicFramePr>
        <p:xfrm>
          <a:off x="4486054" y="3411021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165100" progId="Equation.3">
                  <p:embed/>
                </p:oleObj>
              </mc:Choice>
              <mc:Fallback>
                <p:oleObj name="Equation" r:id="rId4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054" y="3411021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 rot="5400000">
            <a:off x="2729668" y="353543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02922" y="3525177"/>
            <a:ext cx="148922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0657" y="33445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76397" y="1901589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76397" y="2859923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8797" y="4558982"/>
            <a:ext cx="40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8713" y="2113340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92723" y="2787134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74989" y="4018002"/>
            <a:ext cx="4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295400" y="5638338"/>
            <a:ext cx="6354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the decision boundary of a perceptron look like?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4618" y="6248400"/>
            <a:ext cx="2845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Line (linear set of weights)</a:t>
            </a:r>
          </a:p>
        </p:txBody>
      </p:sp>
    </p:spTree>
    <p:extLst>
      <p:ext uri="{BB962C8B-B14F-4D97-AF65-F5344CB8AC3E}">
        <p14:creationId xmlns:p14="http://schemas.microsoft.com/office/powerpoint/2010/main" val="2395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46290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</a:p>
        </p:txBody>
      </p:sp>
    </p:spTree>
    <p:extLst>
      <p:ext uri="{BB962C8B-B14F-4D97-AF65-F5344CB8AC3E}">
        <p14:creationId xmlns:p14="http://schemas.microsoft.com/office/powerpoint/2010/main" val="1100857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4" name="Oval 12"/>
          <p:cNvSpPr>
            <a:spLocks noChangeArrowheads="1"/>
          </p:cNvSpPr>
          <p:nvPr/>
        </p:nvSpPr>
        <p:spPr bwMode="auto">
          <a:xfrm>
            <a:off x="30480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36576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4267200" y="26694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3657600" y="350769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stCxn id="4" idx="5"/>
            <a:endCxn id="7" idx="1"/>
          </p:cNvCxnSpPr>
          <p:nvPr/>
        </p:nvCxnSpPr>
        <p:spPr bwMode="auto">
          <a:xfrm rot="16200000" flipH="1">
            <a:off x="3193863" y="304395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 bwMode="auto">
          <a:xfrm rot="5400000">
            <a:off x="3543300" y="324099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3"/>
            <a:endCxn id="7" idx="7"/>
          </p:cNvCxnSpPr>
          <p:nvPr/>
        </p:nvCxnSpPr>
        <p:spPr bwMode="auto">
          <a:xfrm rot="5400000">
            <a:off x="3803463" y="304395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4" idx="0"/>
          </p:cNvCxnSpPr>
          <p:nvPr/>
        </p:nvCxnSpPr>
        <p:spPr bwMode="auto">
          <a:xfrm rot="16200000" flipH="1">
            <a:off x="2819400" y="228849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4" idx="0"/>
          </p:cNvCxnSpPr>
          <p:nvPr/>
        </p:nvCxnSpPr>
        <p:spPr bwMode="auto">
          <a:xfrm rot="5400000">
            <a:off x="3009900" y="225039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6200000" flipH="1">
            <a:off x="3429000" y="228848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>
            <a:off x="3619500" y="225038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6200000" flipH="1">
            <a:off x="4038600" y="228849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4229100" y="225039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7" idx="4"/>
          </p:cNvCxnSpPr>
          <p:nvPr/>
        </p:nvCxnSpPr>
        <p:spPr bwMode="auto">
          <a:xfrm rot="5400000">
            <a:off x="3657600" y="396489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85800" y="4895672"/>
            <a:ext cx="819677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of a 2-layer network look like?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Is it linear?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types of things can and can’t it model?</a:t>
            </a:r>
          </a:p>
        </p:txBody>
      </p:sp>
    </p:spTree>
    <p:extLst>
      <p:ext uri="{BB962C8B-B14F-4D97-AF65-F5344CB8AC3E}">
        <p14:creationId xmlns:p14="http://schemas.microsoft.com/office/powerpoint/2010/main" val="111343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XOR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453060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249748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</p:spTree>
    <p:extLst>
      <p:ext uri="{BB962C8B-B14F-4D97-AF65-F5344CB8AC3E}">
        <p14:creationId xmlns:p14="http://schemas.microsoft.com/office/powerpoint/2010/main" val="59079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XOR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0628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36785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</p:spTree>
    <p:extLst>
      <p:ext uri="{BB962C8B-B14F-4D97-AF65-F5344CB8AC3E}">
        <p14:creationId xmlns:p14="http://schemas.microsoft.com/office/powerpoint/2010/main" val="203165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847409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8587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59452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perceptron’s decision boundary look like?</a:t>
            </a:r>
          </a:p>
        </p:txBody>
      </p:sp>
    </p:spTree>
    <p:extLst>
      <p:ext uri="{BB962C8B-B14F-4D97-AF65-F5344CB8AC3E}">
        <p14:creationId xmlns:p14="http://schemas.microsoft.com/office/powerpoint/2010/main" val="2561798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5257800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48787" y="3662434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1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8860" y="322869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3235" y="6308326"/>
            <a:ext cx="191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(without the bias)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255" y="5285455"/>
            <a:ext cx="216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x</a:t>
            </a:r>
            <a:r>
              <a:rPr lang="en-US" sz="2400" baseline="-25000" dirty="0"/>
              <a:t>2</a:t>
            </a:r>
            <a:r>
              <a:rPr lang="en-US" sz="2400" dirty="0"/>
              <a:t> = 0, then:</a:t>
            </a:r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62530"/>
              </p:ext>
            </p:extLst>
          </p:nvPr>
        </p:nvGraphicFramePr>
        <p:xfrm>
          <a:off x="1027113" y="5848350"/>
          <a:ext cx="1563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03200" progId="Equation.3">
                  <p:embed/>
                </p:oleObj>
              </mc:Choice>
              <mc:Fallback>
                <p:oleObj name="Equation" r:id="rId2" imgW="787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7113" y="5848350"/>
                        <a:ext cx="1563687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936914"/>
              </p:ext>
            </p:extLst>
          </p:nvPr>
        </p:nvGraphicFramePr>
        <p:xfrm>
          <a:off x="1816100" y="6248400"/>
          <a:ext cx="1155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203200" progId="Equation.3">
                  <p:embed/>
                </p:oleObj>
              </mc:Choice>
              <mc:Fallback>
                <p:oleObj name="Equation" r:id="rId4" imgW="584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6100" y="6248400"/>
                        <a:ext cx="115570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4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 flipV="1">
            <a:off x="4649640" y="3352800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1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181600" y="3662434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69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752819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perceptron’s decision boundary look like?</a:t>
            </a:r>
          </a:p>
        </p:txBody>
      </p:sp>
    </p:spTree>
    <p:extLst>
      <p:ext uri="{BB962C8B-B14F-4D97-AF65-F5344CB8AC3E}">
        <p14:creationId xmlns:p14="http://schemas.microsoft.com/office/powerpoint/2010/main" val="3761081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6729482" y="46482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1591" y="5549330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3235" y="6308326"/>
            <a:ext cx="191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(without the bias)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18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87581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6255" y="5285455"/>
            <a:ext cx="2164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x</a:t>
            </a:r>
            <a:r>
              <a:rPr lang="en-US" sz="2400" baseline="-25000" dirty="0"/>
              <a:t>2</a:t>
            </a:r>
            <a:r>
              <a:rPr lang="en-US" sz="2400" dirty="0"/>
              <a:t> = 0, then: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311437"/>
              </p:ext>
            </p:extLst>
          </p:nvPr>
        </p:nvGraphicFramePr>
        <p:xfrm>
          <a:off x="1676400" y="6248400"/>
          <a:ext cx="981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300" imgH="203200" progId="Equation.3">
                  <p:embed/>
                </p:oleObj>
              </mc:Choice>
              <mc:Fallback>
                <p:oleObj name="Equation" r:id="rId2" imgW="495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6400" y="6248400"/>
                        <a:ext cx="9810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886ADF-A94E-3C44-9CEC-DCDE539661BF}"/>
                  </a:ext>
                </a:extLst>
              </p:cNvPr>
              <p:cNvSpPr txBox="1"/>
              <p:nvPr/>
            </p:nvSpPr>
            <p:spPr>
              <a:xfrm>
                <a:off x="828818" y="5814252"/>
                <a:ext cx="17568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886ADF-A94E-3C44-9CEC-DCDE53966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8" y="5814252"/>
                <a:ext cx="1756891" cy="369332"/>
              </a:xfrm>
              <a:prstGeom prst="rect">
                <a:avLst/>
              </a:prstGeom>
              <a:blipFill>
                <a:blip r:embed="rId5"/>
                <a:stretch>
                  <a:fillRect r="-143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3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43773" y="29822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>
            <a:off x="7262882" y="46482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47575" y="44590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9615" y="25802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/>
              <a:t>NN decision boundary</a:t>
            </a:r>
          </a:p>
        </p:txBody>
      </p:sp>
      <p:sp>
        <p:nvSpPr>
          <p:cNvPr id="18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792640" y="32300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</p:spTree>
    <p:extLst>
      <p:ext uri="{BB962C8B-B14F-4D97-AF65-F5344CB8AC3E}">
        <p14:creationId xmlns:p14="http://schemas.microsoft.com/office/powerpoint/2010/main" val="15569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660400" y="1668463"/>
            <a:ext cx="2692400" cy="404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0" y="6096000"/>
            <a:ext cx="288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 you know?</a:t>
            </a:r>
          </a:p>
        </p:txBody>
      </p:sp>
    </p:spTree>
    <p:extLst>
      <p:ext uri="{BB962C8B-B14F-4D97-AF65-F5344CB8AC3E}">
        <p14:creationId xmlns:p14="http://schemas.microsoft.com/office/powerpoint/2010/main" val="878044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79858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932852" y="5562600"/>
            <a:ext cx="4324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operation does this perceptron perform on the result?</a:t>
            </a:r>
          </a:p>
        </p:txBody>
      </p:sp>
      <p:sp>
        <p:nvSpPr>
          <p:cNvPr id="5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Fill in the truth table</a:t>
            </a:r>
          </a:p>
        </p:txBody>
      </p:sp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19415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3048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3810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124200" y="347789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8178" y="3180710"/>
            <a:ext cx="498276" cy="438471"/>
            <a:chOff x="2951262" y="2307211"/>
            <a:chExt cx="498276" cy="43847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6912" y="2484911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1565" y="4082730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2515" y="3981685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15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48633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582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OR</a:t>
            </a:r>
          </a:p>
        </p:txBody>
      </p:sp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19415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3048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3810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>
            <a:off x="3124200" y="3477893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98178" y="3180710"/>
            <a:ext cx="498276" cy="438471"/>
            <a:chOff x="2951262" y="2307211"/>
            <a:chExt cx="498276" cy="438471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6912" y="2484911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971565" y="4082730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2515" y="3981685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15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46943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39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200844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30822" y="32004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5537" y="3593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4770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7575" y="30874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9615" y="12086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>
            <a:spLocks noChangeAspect="1" noChangeArrowheads="1"/>
          </p:cNvSpPr>
          <p:nvPr/>
        </p:nvSpPr>
        <p:spPr bwMode="auto">
          <a:xfrm>
            <a:off x="2715135" y="382588"/>
            <a:ext cx="1106488" cy="1106488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0222" y="741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17" name="Oval 10"/>
          <p:cNvSpPr>
            <a:spLocks noChangeAspect="1" noChangeArrowheads="1"/>
          </p:cNvSpPr>
          <p:nvPr/>
        </p:nvSpPr>
        <p:spPr bwMode="auto">
          <a:xfrm>
            <a:off x="5534535" y="11080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0222" y="2646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307022" y="4524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230822" y="9556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0822" y="11080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230822" y="27844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11080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897822" y="10318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3974022" y="19462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717222" y="17176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6629400" y="9906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695164"/>
            <a:ext cx="498276" cy="438471"/>
            <a:chOff x="2951262" y="2307211"/>
            <a:chExt cx="498276" cy="43847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791200" y="1420493"/>
            <a:ext cx="498276" cy="438471"/>
            <a:chOff x="2951262" y="2307211"/>
            <a:chExt cx="498276" cy="438471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491448" y="10318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30822" y="18288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638292" y="22908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289934" y="7246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564587" y="23225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9826" y="1459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6456" y="32882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5537" y="2221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2791335" y="2174876"/>
            <a:ext cx="1106488" cy="11064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489040"/>
            <a:ext cx="498276" cy="438471"/>
            <a:chOff x="2951262" y="2307211"/>
            <a:chExt cx="498276" cy="438471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57979E-9D2C-491D-76FE-023887B5A03F}"/>
              </a:ext>
            </a:extLst>
          </p:cNvPr>
          <p:cNvSpPr txBox="1"/>
          <p:nvPr/>
        </p:nvSpPr>
        <p:spPr>
          <a:xfrm>
            <a:off x="762001" y="5075406"/>
            <a:ext cx="388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either predicts positive, example is positive</a:t>
            </a:r>
          </a:p>
        </p:txBody>
      </p:sp>
      <p:sp>
        <p:nvSpPr>
          <p:cNvPr id="3" name="Plus 2">
            <a:extLst>
              <a:ext uri="{FF2B5EF4-FFF2-40B4-BE49-F238E27FC236}">
                <a16:creationId xmlns:a16="http://schemas.microsoft.com/office/drawing/2014/main" id="{E28B421E-15CB-5FD8-9131-DB93174BC79A}"/>
              </a:ext>
            </a:extLst>
          </p:cNvPr>
          <p:cNvSpPr/>
          <p:nvPr/>
        </p:nvSpPr>
        <p:spPr>
          <a:xfrm>
            <a:off x="5931789" y="385179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50">
            <a:extLst>
              <a:ext uri="{FF2B5EF4-FFF2-40B4-BE49-F238E27FC236}">
                <a16:creationId xmlns:a16="http://schemas.microsoft.com/office/drawing/2014/main" id="{84943B3E-9669-9566-355D-BF016FD52675}"/>
              </a:ext>
            </a:extLst>
          </p:cNvPr>
          <p:cNvSpPr/>
          <p:nvPr/>
        </p:nvSpPr>
        <p:spPr>
          <a:xfrm>
            <a:off x="8079846" y="610890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inus 51">
            <a:extLst>
              <a:ext uri="{FF2B5EF4-FFF2-40B4-BE49-F238E27FC236}">
                <a16:creationId xmlns:a16="http://schemas.microsoft.com/office/drawing/2014/main" id="{2D7872D3-1551-3AAE-4D0D-10004377C038}"/>
              </a:ext>
            </a:extLst>
          </p:cNvPr>
          <p:cNvSpPr/>
          <p:nvPr/>
        </p:nvSpPr>
        <p:spPr>
          <a:xfrm>
            <a:off x="7230453" y="465412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47575" y="3087486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9615" y="1208681"/>
            <a:ext cx="4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x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5"/>
          <p:cNvSpPr>
            <a:spLocks noChangeAspect="1" noChangeArrowheads="1"/>
          </p:cNvSpPr>
          <p:nvPr/>
        </p:nvSpPr>
        <p:spPr bwMode="auto">
          <a:xfrm>
            <a:off x="2715135" y="382588"/>
            <a:ext cx="1106488" cy="1106488"/>
          </a:xfrm>
          <a:prstGeom prst="ellipse">
            <a:avLst/>
          </a:prstGeom>
          <a:solidFill>
            <a:srgbClr val="66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0222" y="741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17" name="Oval 10"/>
          <p:cNvSpPr>
            <a:spLocks noChangeAspect="1" noChangeArrowheads="1"/>
          </p:cNvSpPr>
          <p:nvPr/>
        </p:nvSpPr>
        <p:spPr bwMode="auto">
          <a:xfrm>
            <a:off x="5534535" y="11080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40222" y="26463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307022" y="452438"/>
            <a:ext cx="293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230822" y="9556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230822" y="11080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1230822" y="27844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1230822" y="11080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3897822" y="10318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V="1">
            <a:off x="3974022" y="19462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6717222" y="17176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6629400" y="9906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048000" y="695164"/>
            <a:ext cx="498276" cy="438471"/>
            <a:chOff x="2951262" y="2307211"/>
            <a:chExt cx="498276" cy="438471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791200" y="1420493"/>
            <a:ext cx="498276" cy="438471"/>
            <a:chOff x="2951262" y="2307211"/>
            <a:chExt cx="498276" cy="438471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491448" y="1031876"/>
            <a:ext cx="440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30822" y="1828871"/>
            <a:ext cx="446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1638292" y="229083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4289934" y="724694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4564587" y="2322513"/>
            <a:ext cx="293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9826" y="1459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36456" y="32882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95537" y="22214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4" name="Oval 11"/>
          <p:cNvSpPr>
            <a:spLocks noChangeAspect="1" noChangeArrowheads="1"/>
          </p:cNvSpPr>
          <p:nvPr/>
        </p:nvSpPr>
        <p:spPr bwMode="auto">
          <a:xfrm>
            <a:off x="2791335" y="2174876"/>
            <a:ext cx="1106488" cy="11064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489040"/>
            <a:ext cx="498276" cy="438471"/>
            <a:chOff x="2951262" y="2307211"/>
            <a:chExt cx="498276" cy="438471"/>
          </a:xfrm>
        </p:grpSpPr>
        <p:cxnSp>
          <p:nvCxnSpPr>
            <p:cNvPr id="46" name="Straight Connector 4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301932"/>
              </p:ext>
            </p:extLst>
          </p:nvPr>
        </p:nvGraphicFramePr>
        <p:xfrm>
          <a:off x="595620" y="4307323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Plus 52"/>
          <p:cNvSpPr/>
          <p:nvPr/>
        </p:nvSpPr>
        <p:spPr>
          <a:xfrm>
            <a:off x="6911537" y="380861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8001595" y="492615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inus 54"/>
          <p:cNvSpPr/>
          <p:nvPr/>
        </p:nvSpPr>
        <p:spPr>
          <a:xfrm>
            <a:off x="7923860" y="380471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inus 55"/>
          <p:cNvSpPr/>
          <p:nvPr/>
        </p:nvSpPr>
        <p:spPr>
          <a:xfrm>
            <a:off x="6934217" y="491069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057400" y="5486400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linear splits of the feature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1600200"/>
            <a:ext cx="1524000" cy="3581400"/>
          </a:xfrm>
          <a:prstGeom prst="rect">
            <a:avLst/>
          </a:prstGeom>
          <a:solidFill>
            <a:srgbClr val="FF6600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81600" y="5476904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combination of these linear spaces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8338" y="2112962"/>
            <a:ext cx="1524000" cy="1747677"/>
          </a:xfrm>
          <a:prstGeom prst="rect">
            <a:avLst/>
          </a:prstGeom>
          <a:solidFill>
            <a:srgbClr val="FF6600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99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47106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76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625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535112" y="2403476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95400" y="3200471"/>
            <a:ext cx="445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3" y="2096294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6" y="3694113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91946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33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18939142">
            <a:off x="5197387" y="4800839"/>
            <a:ext cx="3831888" cy="734802"/>
          </a:xfrm>
          <a:prstGeom prst="rect">
            <a:avLst/>
          </a:prstGeom>
          <a:solidFill>
            <a:srgbClr val="008000">
              <a:alpha val="38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This decision boundary?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5" name="Oval 11"/>
          <p:cNvSpPr>
            <a:spLocks noChangeAspect="1" noChangeArrowheads="1"/>
          </p:cNvSpPr>
          <p:nvPr/>
        </p:nvSpPr>
        <p:spPr bwMode="auto">
          <a:xfrm>
            <a:off x="2791335" y="35464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7" name="Text Box 13"/>
          <p:cNvSpPr txBox="1">
            <a:spLocks noChangeArrowheads="1"/>
          </p:cNvSpPr>
          <p:nvPr/>
        </p:nvSpPr>
        <p:spPr bwMode="auto">
          <a:xfrm>
            <a:off x="1307022" y="1824038"/>
            <a:ext cx="625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2" y="2479676"/>
            <a:ext cx="1524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>
            <a:off x="1230822" y="41560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7038057" y="2422794"/>
            <a:ext cx="8173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Output</a:t>
            </a:r>
            <a:endParaRPr lang="en-US" sz="1800" baseline="-25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535112" y="2403476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295400" y="3200471"/>
            <a:ext cx="4455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3" y="2096294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6" y="3694113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b=-0.5</a:t>
            </a:r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14254"/>
              </p:ext>
            </p:extLst>
          </p:nvPr>
        </p:nvGraphicFramePr>
        <p:xfrm>
          <a:off x="1491448" y="5562600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596900" progId="Equation.3">
                  <p:embed/>
                </p:oleObj>
              </mc:Choice>
              <mc:Fallback>
                <p:oleObj name="Equation" r:id="rId3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1448" y="5562600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5795537" y="3593068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24773" y="3439460"/>
            <a:ext cx="3233808" cy="3189940"/>
            <a:chOff x="3115679" y="2953647"/>
            <a:chExt cx="3233808" cy="3189940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V="1">
            <a:off x="6173640" y="3687209"/>
            <a:ext cx="2894160" cy="2865991"/>
          </a:xfrm>
          <a:prstGeom prst="line">
            <a:avLst/>
          </a:prstGeom>
          <a:ln w="28575" cmpd="sng">
            <a:solidFill>
              <a:srgbClr val="6600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030640" y="3839609"/>
            <a:ext cx="2894160" cy="2865991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643882" y="5105400"/>
            <a:ext cx="1119118" cy="1082254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5562600" y="4149243"/>
            <a:ext cx="1056813" cy="989308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5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nervous system: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the computer science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>
                <a:latin typeface="Arial" charset="0"/>
              </a:rPr>
              <a:t> is a brain cell</a:t>
            </a:r>
          </a:p>
          <a:p>
            <a:pPr lvl="1"/>
            <a:r>
              <a:rPr lang="en-US" sz="2000" dirty="0">
                <a:latin typeface="Arial" charset="0"/>
              </a:rPr>
              <a:t>they collect, process, and disseminate electrical signals</a:t>
            </a:r>
          </a:p>
          <a:p>
            <a:pPr lvl="1"/>
            <a:r>
              <a:rPr lang="en-US" sz="2000" dirty="0">
                <a:latin typeface="Arial" charset="0"/>
              </a:rPr>
              <a:t>they are connected via synapses</a:t>
            </a:r>
          </a:p>
          <a:p>
            <a:pPr lvl="1"/>
            <a:r>
              <a:rPr lang="en-US" sz="2000" dirty="0">
                <a:latin typeface="Arial" charset="0"/>
              </a:rPr>
              <a:t>they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533400" y="2209800"/>
            <a:ext cx="26162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0923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24749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8382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144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1578" y="3180710"/>
            <a:ext cx="498276" cy="438471"/>
            <a:chOff x="2951262" y="2307211"/>
            <a:chExt cx="498276" cy="43847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30311" y="2484911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04964" y="4082730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5915" y="3981685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aphicFrame>
        <p:nvGraphicFramePr>
          <p:cNvPr id="14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58625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4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0"/>
          <p:cNvSpPr>
            <a:spLocks noChangeAspect="1" noChangeArrowheads="1"/>
          </p:cNvSpPr>
          <p:nvPr/>
        </p:nvSpPr>
        <p:spPr bwMode="auto">
          <a:xfrm>
            <a:off x="2474913" y="2868293"/>
            <a:ext cx="1106488" cy="11064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>
            <a:off x="838200" y="2792093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914400" y="3706493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1578" y="3180710"/>
            <a:ext cx="498276" cy="438471"/>
            <a:chOff x="2951262" y="2307211"/>
            <a:chExt cx="498276" cy="438471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230311" y="2484911"/>
            <a:ext cx="5683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04964" y="4082730"/>
            <a:ext cx="54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-1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5915" y="3981685"/>
            <a:ext cx="77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b=0.5</a:t>
            </a:r>
          </a:p>
        </p:txBody>
      </p:sp>
      <p:graphicFrame>
        <p:nvGraphicFramePr>
          <p:cNvPr id="14" name="Group 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73869"/>
              </p:ext>
            </p:extLst>
          </p:nvPr>
        </p:nvGraphicFramePr>
        <p:xfrm>
          <a:off x="5638800" y="4082730"/>
          <a:ext cx="2971800" cy="22402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out1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out2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284949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59423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sp>
        <p:nvSpPr>
          <p:cNvPr id="94232" name="Oval 5"/>
          <p:cNvSpPr>
            <a:spLocks noChangeAspect="1" noChangeArrowheads="1"/>
          </p:cNvSpPr>
          <p:nvPr/>
        </p:nvSpPr>
        <p:spPr bwMode="auto">
          <a:xfrm>
            <a:off x="2715135" y="1754188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3" name="Text Box 8"/>
          <p:cNvSpPr txBox="1">
            <a:spLocks noChangeArrowheads="1"/>
          </p:cNvSpPr>
          <p:nvPr/>
        </p:nvSpPr>
        <p:spPr bwMode="auto">
          <a:xfrm>
            <a:off x="240222" y="2112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94234" name="Oval 10"/>
          <p:cNvSpPr>
            <a:spLocks noChangeAspect="1" noChangeArrowheads="1"/>
          </p:cNvSpPr>
          <p:nvPr/>
        </p:nvSpPr>
        <p:spPr bwMode="auto">
          <a:xfrm>
            <a:off x="5534535" y="2479676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6" name="Text Box 12"/>
          <p:cNvSpPr txBox="1">
            <a:spLocks noChangeArrowheads="1"/>
          </p:cNvSpPr>
          <p:nvPr/>
        </p:nvSpPr>
        <p:spPr bwMode="auto">
          <a:xfrm>
            <a:off x="240222" y="4017963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94238" name="Line 16"/>
          <p:cNvSpPr>
            <a:spLocks noChangeShapeType="1"/>
          </p:cNvSpPr>
          <p:nvPr/>
        </p:nvSpPr>
        <p:spPr bwMode="auto">
          <a:xfrm>
            <a:off x="1230822" y="232727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9" name="Line 17"/>
          <p:cNvSpPr>
            <a:spLocks noChangeShapeType="1"/>
          </p:cNvSpPr>
          <p:nvPr/>
        </p:nvSpPr>
        <p:spPr bwMode="auto">
          <a:xfrm>
            <a:off x="1230821" y="2479676"/>
            <a:ext cx="1560513" cy="97865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0" name="Line 18"/>
          <p:cNvSpPr>
            <a:spLocks noChangeShapeType="1"/>
          </p:cNvSpPr>
          <p:nvPr/>
        </p:nvSpPr>
        <p:spPr bwMode="auto">
          <a:xfrm flipV="1">
            <a:off x="1230822" y="3860639"/>
            <a:ext cx="1524000" cy="295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1" name="Line 19"/>
          <p:cNvSpPr>
            <a:spLocks noChangeShapeType="1"/>
          </p:cNvSpPr>
          <p:nvPr/>
        </p:nvSpPr>
        <p:spPr bwMode="auto">
          <a:xfrm flipV="1">
            <a:off x="1230822" y="2479676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8" name="Line 26"/>
          <p:cNvSpPr>
            <a:spLocks noChangeShapeType="1"/>
          </p:cNvSpPr>
          <p:nvPr/>
        </p:nvSpPr>
        <p:spPr bwMode="auto">
          <a:xfrm>
            <a:off x="3897822" y="2403476"/>
            <a:ext cx="1600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49" name="Line 27"/>
          <p:cNvSpPr>
            <a:spLocks noChangeShapeType="1"/>
          </p:cNvSpPr>
          <p:nvPr/>
        </p:nvSpPr>
        <p:spPr bwMode="auto">
          <a:xfrm flipV="1">
            <a:off x="3974022" y="3317876"/>
            <a:ext cx="1600200" cy="4159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50" name="Line 28"/>
          <p:cNvSpPr>
            <a:spLocks noChangeShapeType="1"/>
          </p:cNvSpPr>
          <p:nvPr/>
        </p:nvSpPr>
        <p:spPr bwMode="auto">
          <a:xfrm>
            <a:off x="6717222" y="3089276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11"/>
          <p:cNvSpPr>
            <a:spLocks noChangeAspect="1" noChangeArrowheads="1"/>
          </p:cNvSpPr>
          <p:nvPr/>
        </p:nvSpPr>
        <p:spPr bwMode="auto">
          <a:xfrm>
            <a:off x="2791335" y="3144171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048000" y="3458335"/>
            <a:ext cx="498276" cy="438471"/>
            <a:chOff x="2951262" y="2307211"/>
            <a:chExt cx="498276" cy="438471"/>
          </a:xfrm>
        </p:grpSpPr>
        <p:cxnSp>
          <p:nvCxnSpPr>
            <p:cNvPr id="49" name="Straight Connector 48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077207" y="5892402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linear splits of the feature space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1600" y="5476904"/>
            <a:ext cx="2479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combination of these linear spaces</a:t>
            </a:r>
          </a:p>
        </p:txBody>
      </p:sp>
      <p:sp>
        <p:nvSpPr>
          <p:cNvPr id="32" name="Oval 11"/>
          <p:cNvSpPr>
            <a:spLocks noChangeAspect="1" noChangeArrowheads="1"/>
          </p:cNvSpPr>
          <p:nvPr/>
        </p:nvSpPr>
        <p:spPr bwMode="auto">
          <a:xfrm>
            <a:off x="2769861" y="4572000"/>
            <a:ext cx="1106488" cy="1106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026526" y="4886164"/>
            <a:ext cx="498276" cy="438471"/>
            <a:chOff x="2951262" y="2307211"/>
            <a:chExt cx="498276" cy="438471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1209348" y="2587875"/>
            <a:ext cx="1581986" cy="2136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1267372" y="4308475"/>
            <a:ext cx="1447763" cy="7103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 flipV="1">
            <a:off x="3974022" y="3470276"/>
            <a:ext cx="1752600" cy="1415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33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hidden nodes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95979" y="2743200"/>
            <a:ext cx="3233808" cy="3189940"/>
            <a:chOff x="3115679" y="2953647"/>
            <a:chExt cx="3233808" cy="318994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10033878">
            <a:off x="3442617" y="2113190"/>
            <a:ext cx="2894160" cy="2865991"/>
            <a:chOff x="2301846" y="3143349"/>
            <a:chExt cx="2894160" cy="286599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883399">
            <a:off x="4993574" y="2382448"/>
            <a:ext cx="2894160" cy="2865991"/>
            <a:chOff x="2301846" y="3143349"/>
            <a:chExt cx="2894160" cy="286599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2125036">
            <a:off x="4029844" y="3225939"/>
            <a:ext cx="2894160" cy="2865991"/>
            <a:chOff x="2301846" y="3143349"/>
            <a:chExt cx="2894160" cy="2865991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301846" y="3143349"/>
              <a:ext cx="2894160" cy="2865991"/>
            </a:xfrm>
            <a:prstGeom prst="line">
              <a:avLst/>
            </a:prstGeom>
            <a:ln w="28575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2833806" y="3452983"/>
              <a:ext cx="1056813" cy="989308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3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56" y="1828800"/>
            <a:ext cx="8305800" cy="200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4724400"/>
            <a:ext cx="7961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Put simply: </a:t>
            </a:r>
            <a:r>
              <a:rPr lang="en-US" sz="3200" dirty="0">
                <a:solidFill>
                  <a:srgbClr val="FF6600"/>
                </a:solidFill>
              </a:rPr>
              <a:t>two-layer networks </a:t>
            </a:r>
            <a:r>
              <a:rPr lang="en-US" sz="3200" i="1" dirty="0">
                <a:solidFill>
                  <a:srgbClr val="FF6600"/>
                </a:solidFill>
              </a:rPr>
              <a:t>can approximate any function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463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decision boundaries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DT, as the tree gets larger, the model gets more complex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same is true for neural networks</a:t>
            </a:r>
            <a:r>
              <a:rPr lang="en-US"/>
              <a:t>: </a:t>
            </a:r>
            <a:br>
              <a:rPr lang="en-US"/>
            </a:br>
            <a:r>
              <a:rPr lang="en-US"/>
              <a:t>   more </a:t>
            </a:r>
            <a:r>
              <a:rPr lang="en-US" dirty="0"/>
              <a:t>hidden nodes = more complexity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Adding more layers adds even more complexity (and much more quickly)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rule of thumb: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791200"/>
            <a:ext cx="451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2-layer hidden nodes  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5117" y="5486400"/>
            <a:ext cx="268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0283" y="6008132"/>
            <a:ext cx="2813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dimensions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288795" y="6008132"/>
            <a:ext cx="2805029" cy="116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42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Training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40222" y="1754188"/>
            <a:ext cx="8001000" cy="2898775"/>
            <a:chOff x="0" y="1463"/>
            <a:chExt cx="5040" cy="1826"/>
          </a:xfrm>
        </p:grpSpPr>
        <p:sp>
          <p:nvSpPr>
            <p:cNvPr id="94232" name="Oval 5"/>
            <p:cNvSpPr>
              <a:spLocks noChangeAspect="1" noChangeArrowheads="1"/>
            </p:cNvSpPr>
            <p:nvPr/>
          </p:nvSpPr>
          <p:spPr bwMode="auto">
            <a:xfrm>
              <a:off x="1559" y="1463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3" name="Text Box 8"/>
            <p:cNvSpPr txBox="1">
              <a:spLocks noChangeArrowheads="1"/>
            </p:cNvSpPr>
            <p:nvPr/>
          </p:nvSpPr>
          <p:spPr bwMode="auto">
            <a:xfrm>
              <a:off x="0" y="16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94234" name="Oval 10"/>
            <p:cNvSpPr>
              <a:spLocks noChangeAspect="1" noChangeArrowheads="1"/>
            </p:cNvSpPr>
            <p:nvPr/>
          </p:nvSpPr>
          <p:spPr bwMode="auto">
            <a:xfrm>
              <a:off x="3335" y="1920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5" name="Oval 11"/>
            <p:cNvSpPr>
              <a:spLocks noChangeAspect="1" noChangeArrowheads="1"/>
            </p:cNvSpPr>
            <p:nvPr/>
          </p:nvSpPr>
          <p:spPr bwMode="auto">
            <a:xfrm>
              <a:off x="1607" y="2592"/>
              <a:ext cx="697" cy="6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0" y="288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94237" name="Text Box 13"/>
            <p:cNvSpPr txBox="1">
              <a:spLocks noChangeArrowheads="1"/>
            </p:cNvSpPr>
            <p:nvPr/>
          </p:nvSpPr>
          <p:spPr bwMode="auto">
            <a:xfrm>
              <a:off x="672" y="1507"/>
              <a:ext cx="18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?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endParaRPr lang="en-US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4238" name="Line 16"/>
            <p:cNvSpPr>
              <a:spLocks noChangeShapeType="1"/>
            </p:cNvSpPr>
            <p:nvPr/>
          </p:nvSpPr>
          <p:spPr bwMode="auto">
            <a:xfrm>
              <a:off x="624" y="182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39" name="Line 17"/>
            <p:cNvSpPr>
              <a:spLocks noChangeShapeType="1"/>
            </p:cNvSpPr>
            <p:nvPr/>
          </p:nvSpPr>
          <p:spPr bwMode="auto">
            <a:xfrm>
              <a:off x="624" y="1920"/>
              <a:ext cx="96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0" name="Line 18"/>
            <p:cNvSpPr>
              <a:spLocks noChangeShapeType="1"/>
            </p:cNvSpPr>
            <p:nvPr/>
          </p:nvSpPr>
          <p:spPr bwMode="auto">
            <a:xfrm>
              <a:off x="624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1" name="Line 19"/>
            <p:cNvSpPr>
              <a:spLocks noChangeShapeType="1"/>
            </p:cNvSpPr>
            <p:nvPr/>
          </p:nvSpPr>
          <p:spPr bwMode="auto">
            <a:xfrm flipV="1">
              <a:off x="624" y="1920"/>
              <a:ext cx="86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8" name="Line 26"/>
            <p:cNvSpPr>
              <a:spLocks noChangeShapeType="1"/>
            </p:cNvSpPr>
            <p:nvPr/>
          </p:nvSpPr>
          <p:spPr bwMode="auto">
            <a:xfrm>
              <a:off x="2304" y="1872"/>
              <a:ext cx="100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49" name="Line 27"/>
            <p:cNvSpPr>
              <a:spLocks noChangeShapeType="1"/>
            </p:cNvSpPr>
            <p:nvPr/>
          </p:nvSpPr>
          <p:spPr bwMode="auto">
            <a:xfrm flipV="1">
              <a:off x="2352" y="2448"/>
              <a:ext cx="1008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50" name="Line 28"/>
            <p:cNvSpPr>
              <a:spLocks noChangeShapeType="1"/>
            </p:cNvSpPr>
            <p:nvPr/>
          </p:nvSpPr>
          <p:spPr bwMode="auto">
            <a:xfrm>
              <a:off x="4080" y="2304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4346" name="Group 7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29303"/>
              </p:ext>
            </p:extLst>
          </p:nvPr>
        </p:nvGraphicFramePr>
        <p:xfrm>
          <a:off x="5927230" y="4343400"/>
          <a:ext cx="2971800" cy="2286000"/>
        </p:xfrm>
        <a:graphic>
          <a:graphicData uri="http://schemas.openxmlformats.org/drawingml/2006/table">
            <a:tbl>
              <a:tblPr/>
              <a:tblGrid>
                <a:gridCol w="636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xor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4231" name="Rectangle 75"/>
          <p:cNvSpPr>
            <a:spLocks noChangeArrowheads="1"/>
          </p:cNvSpPr>
          <p:nvPr/>
        </p:nvSpPr>
        <p:spPr bwMode="auto">
          <a:xfrm>
            <a:off x="6629400" y="23622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Output = x</a:t>
            </a:r>
            <a:r>
              <a:rPr lang="en-US" sz="1800" baseline="-25000"/>
              <a:t>1</a:t>
            </a:r>
            <a:r>
              <a:rPr lang="en-US" sz="1800" b="1"/>
              <a:t> xor </a:t>
            </a:r>
            <a:r>
              <a:rPr lang="en-US" sz="1800"/>
              <a:t>x</a:t>
            </a:r>
            <a:r>
              <a:rPr lang="en-US" sz="1800" baseline="-25000"/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48000" y="2066764"/>
            <a:ext cx="498276" cy="438471"/>
            <a:chOff x="2951262" y="2307211"/>
            <a:chExt cx="498276" cy="438471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048000" y="3860640"/>
            <a:ext cx="498276" cy="438471"/>
            <a:chOff x="2951262" y="2307211"/>
            <a:chExt cx="498276" cy="438471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791200" y="2792093"/>
            <a:ext cx="498276" cy="438471"/>
            <a:chOff x="2951262" y="2307211"/>
            <a:chExt cx="498276" cy="438471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3200400" y="2307211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00400" y="2307211"/>
              <a:ext cx="0" cy="43598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951262" y="2745682"/>
              <a:ext cx="24913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491448" y="2403476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383222" y="3200471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1638292" y="366243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4289934" y="2096294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4564587" y="3694113"/>
            <a:ext cx="293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26" y="2831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36456" y="46598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5537" y="3593068"/>
            <a:ext cx="55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b=?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8803" y="5786735"/>
            <a:ext cx="385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learn the weights?</a:t>
            </a:r>
          </a:p>
        </p:txBody>
      </p:sp>
    </p:spTree>
    <p:extLst>
      <p:ext uri="{BB962C8B-B14F-4D97-AF65-F5344CB8AC3E}">
        <p14:creationId xmlns:p14="http://schemas.microsoft.com/office/powerpoint/2010/main" val="2029904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multilayer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perceptron learning: </a:t>
            </a:r>
            <a:r>
              <a:rPr lang="en-US" sz="2400" dirty="0"/>
              <a:t>if the perceptron’s </a:t>
            </a:r>
            <a:r>
              <a:rPr lang="en-US" sz="2400" b="1" dirty="0"/>
              <a:t>output</a:t>
            </a:r>
            <a:r>
              <a:rPr lang="en-US" sz="2400" dirty="0"/>
              <a:t> is different than the expected output, update the weights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65216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71312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77408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7131237" y="56388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66675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7016937" y="537210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72771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2930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64835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6902637" y="44196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7093137" y="43815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75122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77027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7131237" y="609600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1797237" y="52262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 bwMode="auto">
          <a:xfrm rot="16200000" flipH="1">
            <a:off x="13335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9" idx="0"/>
          </p:cNvCxnSpPr>
          <p:nvPr/>
        </p:nvCxnSpPr>
        <p:spPr bwMode="auto">
          <a:xfrm rot="5400000">
            <a:off x="1682937" y="4959537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9" idx="7"/>
          </p:cNvCxnSpPr>
          <p:nvPr/>
        </p:nvCxnSpPr>
        <p:spPr bwMode="auto">
          <a:xfrm rot="5400000">
            <a:off x="19431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9" idx="4"/>
          </p:cNvCxnSpPr>
          <p:nvPr/>
        </p:nvCxnSpPr>
        <p:spPr bwMode="auto">
          <a:xfrm rot="5400000">
            <a:off x="1797237" y="568343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143000" y="6172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perceptron/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linear model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9864" y="6244152"/>
            <a:ext cx="20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neural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3502" y="3576935"/>
            <a:ext cx="593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other problem with these for general NNs?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457200" y="2667000"/>
            <a:ext cx="8229600" cy="99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400" dirty="0">
                <a:solidFill>
                  <a:srgbClr val="FF6600"/>
                </a:solidFill>
              </a:rPr>
              <a:t>gradient descent: </a:t>
            </a:r>
            <a:r>
              <a:rPr lang="en-US" sz="2400" dirty="0"/>
              <a:t>compare </a:t>
            </a:r>
            <a:r>
              <a:rPr lang="en-US" sz="2400" b="1" dirty="0"/>
              <a:t>output</a:t>
            </a:r>
            <a:r>
              <a:rPr lang="en-US" sz="2400" dirty="0"/>
              <a:t> to label and adjust based on loss function</a:t>
            </a:r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9654" y="478161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23571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57122" y="51932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0400" y="5105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57571" y="51170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09971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4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628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34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53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484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34443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multilayer networks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6600"/>
                </a:solidFill>
              </a:rPr>
              <a:t>Challenge:</a:t>
            </a:r>
            <a:r>
              <a:rPr lang="en-US" sz="2400" dirty="0"/>
              <a:t> for multilayer networks, we don’t know what the expected output/error is for the internal nodes!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475083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expected output?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69238" y="4708712"/>
            <a:ext cx="1752600" cy="533400"/>
          </a:xfrm>
          <a:prstGeom prst="rect">
            <a:avLst/>
          </a:prstGeom>
          <a:solidFill>
            <a:srgbClr val="FF0000">
              <a:alpha val="44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43000" y="6172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perceptron/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linear model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69864" y="6244152"/>
            <a:ext cx="20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neural network</a:t>
            </a:r>
          </a:p>
        </p:txBody>
      </p:sp>
      <p:sp>
        <p:nvSpPr>
          <p:cNvPr id="71" name="Oval 12"/>
          <p:cNvSpPr>
            <a:spLocks noChangeArrowheads="1"/>
          </p:cNvSpPr>
          <p:nvPr/>
        </p:nvSpPr>
        <p:spPr bwMode="auto">
          <a:xfrm>
            <a:off x="1797237" y="52262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" name="Straight Arrow Connector 71"/>
          <p:cNvCxnSpPr>
            <a:endCxn id="71" idx="1"/>
          </p:cNvCxnSpPr>
          <p:nvPr/>
        </p:nvCxnSpPr>
        <p:spPr bwMode="auto">
          <a:xfrm rot="16200000" flipH="1">
            <a:off x="13335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endCxn id="71" idx="0"/>
          </p:cNvCxnSpPr>
          <p:nvPr/>
        </p:nvCxnSpPr>
        <p:spPr bwMode="auto">
          <a:xfrm rot="5400000">
            <a:off x="1682937" y="4959537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71" idx="7"/>
          </p:cNvCxnSpPr>
          <p:nvPr/>
        </p:nvCxnSpPr>
        <p:spPr bwMode="auto">
          <a:xfrm rot="5400000">
            <a:off x="1943100" y="4762500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71" idx="4"/>
          </p:cNvCxnSpPr>
          <p:nvPr/>
        </p:nvCxnSpPr>
        <p:spPr bwMode="auto">
          <a:xfrm rot="5400000">
            <a:off x="1797237" y="5683437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369654" y="478161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76400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23571" y="4648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79" name="Oval 12"/>
          <p:cNvSpPr>
            <a:spLocks noChangeArrowheads="1"/>
          </p:cNvSpPr>
          <p:nvPr/>
        </p:nvSpPr>
        <p:spPr bwMode="auto">
          <a:xfrm>
            <a:off x="65216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71312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12"/>
          <p:cNvSpPr>
            <a:spLocks noChangeArrowheads="1"/>
          </p:cNvSpPr>
          <p:nvPr/>
        </p:nvSpPr>
        <p:spPr bwMode="auto">
          <a:xfrm>
            <a:off x="7740837" y="48006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auto">
          <a:xfrm>
            <a:off x="7131237" y="563880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3" name="Straight Arrow Connector 82"/>
          <p:cNvCxnSpPr>
            <a:stCxn id="79" idx="5"/>
            <a:endCxn id="82" idx="1"/>
          </p:cNvCxnSpPr>
          <p:nvPr/>
        </p:nvCxnSpPr>
        <p:spPr bwMode="auto">
          <a:xfrm rot="16200000" flipH="1">
            <a:off x="66675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>
            <a:stCxn id="80" idx="4"/>
            <a:endCxn id="82" idx="0"/>
          </p:cNvCxnSpPr>
          <p:nvPr/>
        </p:nvCxnSpPr>
        <p:spPr bwMode="auto">
          <a:xfrm rot="5400000">
            <a:off x="7016937" y="537210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81" idx="3"/>
            <a:endCxn id="82" idx="7"/>
          </p:cNvCxnSpPr>
          <p:nvPr/>
        </p:nvCxnSpPr>
        <p:spPr bwMode="auto">
          <a:xfrm rot="5400000">
            <a:off x="7277100" y="5175065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endCxn id="79" idx="0"/>
          </p:cNvCxnSpPr>
          <p:nvPr/>
        </p:nvCxnSpPr>
        <p:spPr bwMode="auto">
          <a:xfrm rot="16200000" flipH="1">
            <a:off x="62930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endCxn id="79" idx="0"/>
          </p:cNvCxnSpPr>
          <p:nvPr/>
        </p:nvCxnSpPr>
        <p:spPr bwMode="auto">
          <a:xfrm rot="5400000">
            <a:off x="64835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 rot="16200000" flipH="1">
            <a:off x="6902637" y="4419601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5400000">
            <a:off x="7093137" y="4381501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 rot="16200000" flipH="1">
            <a:off x="7512237" y="4419602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rot="5400000">
            <a:off x="7702737" y="4381502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2" idx="4"/>
          </p:cNvCxnSpPr>
          <p:nvPr/>
        </p:nvCxnSpPr>
        <p:spPr bwMode="auto">
          <a:xfrm rot="5400000">
            <a:off x="7131237" y="6096002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657122" y="51932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010400" y="5105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357571" y="51170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09971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724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162800" y="42026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934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5532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48400" y="41910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52800" y="3810000"/>
            <a:ext cx="3564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 we learn these weights?</a:t>
            </a:r>
          </a:p>
        </p:txBody>
      </p:sp>
    </p:spTree>
    <p:extLst>
      <p:ext uri="{BB962C8B-B14F-4D97-AF65-F5344CB8AC3E}">
        <p14:creationId xmlns:p14="http://schemas.microsoft.com/office/powerpoint/2010/main" val="1951700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weights for the output layer based on the error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</p:spTree>
    <p:extLst>
      <p:ext uri="{BB962C8B-B14F-4D97-AF65-F5344CB8AC3E}">
        <p14:creationId xmlns:p14="http://schemas.microsoft.com/office/powerpoint/2010/main" val="3211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Oval 1027"/>
          <p:cNvSpPr>
            <a:spLocks noChangeArrowheads="1"/>
          </p:cNvSpPr>
          <p:nvPr/>
        </p:nvSpPr>
        <p:spPr bwMode="auto">
          <a:xfrm>
            <a:off x="3886200" y="2895600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1" name="Line 1029"/>
          <p:cNvSpPr>
            <a:spLocks noChangeShapeType="1"/>
          </p:cNvSpPr>
          <p:nvPr/>
        </p:nvSpPr>
        <p:spPr bwMode="auto">
          <a:xfrm>
            <a:off x="5562600" y="3657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Text Box 1030"/>
          <p:cNvSpPr txBox="1">
            <a:spLocks noChangeArrowheads="1"/>
          </p:cNvSpPr>
          <p:nvPr/>
        </p:nvSpPr>
        <p:spPr bwMode="auto">
          <a:xfrm>
            <a:off x="7239000" y="3443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Output </a:t>
            </a:r>
            <a:r>
              <a:rPr lang="en-US" sz="1800" i="1"/>
              <a:t>y</a:t>
            </a:r>
          </a:p>
        </p:txBody>
      </p:sp>
      <p:sp>
        <p:nvSpPr>
          <p:cNvPr id="36873" name="Line 1031"/>
          <p:cNvSpPr>
            <a:spLocks noChangeShapeType="1"/>
          </p:cNvSpPr>
          <p:nvPr/>
        </p:nvSpPr>
        <p:spPr bwMode="auto">
          <a:xfrm>
            <a:off x="1600200" y="1752600"/>
            <a:ext cx="2286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Line 1032"/>
          <p:cNvSpPr>
            <a:spLocks noChangeShapeType="1"/>
          </p:cNvSpPr>
          <p:nvPr/>
        </p:nvSpPr>
        <p:spPr bwMode="auto">
          <a:xfrm>
            <a:off x="1600200" y="35052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5" name="Line 1033"/>
          <p:cNvSpPr>
            <a:spLocks noChangeShapeType="1"/>
          </p:cNvSpPr>
          <p:nvPr/>
        </p:nvSpPr>
        <p:spPr bwMode="auto">
          <a:xfrm flipV="1">
            <a:off x="1524000" y="3886200"/>
            <a:ext cx="2286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Line 1034"/>
          <p:cNvSpPr>
            <a:spLocks noChangeShapeType="1"/>
          </p:cNvSpPr>
          <p:nvPr/>
        </p:nvSpPr>
        <p:spPr bwMode="auto">
          <a:xfrm flipV="1">
            <a:off x="1524000" y="4191000"/>
            <a:ext cx="2438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Text Box 1035"/>
          <p:cNvSpPr txBox="1">
            <a:spLocks noChangeArrowheads="1"/>
          </p:cNvSpPr>
          <p:nvPr/>
        </p:nvSpPr>
        <p:spPr bwMode="auto">
          <a:xfrm>
            <a:off x="685800" y="15240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1</a:t>
            </a:r>
          </a:p>
        </p:txBody>
      </p:sp>
      <p:sp>
        <p:nvSpPr>
          <p:cNvPr id="36878" name="Text Box 1036"/>
          <p:cNvSpPr txBox="1">
            <a:spLocks noChangeArrowheads="1"/>
          </p:cNvSpPr>
          <p:nvPr/>
        </p:nvSpPr>
        <p:spPr bwMode="auto">
          <a:xfrm>
            <a:off x="685800" y="32908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2</a:t>
            </a:r>
          </a:p>
        </p:txBody>
      </p:sp>
      <p:sp>
        <p:nvSpPr>
          <p:cNvPr id="36879" name="Text Box 1037"/>
          <p:cNvSpPr txBox="1">
            <a:spLocks noChangeArrowheads="1"/>
          </p:cNvSpPr>
          <p:nvPr/>
        </p:nvSpPr>
        <p:spPr bwMode="auto">
          <a:xfrm>
            <a:off x="609600" y="45100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3</a:t>
            </a:r>
          </a:p>
        </p:txBody>
      </p:sp>
      <p:sp>
        <p:nvSpPr>
          <p:cNvPr id="36880" name="Text Box 1038"/>
          <p:cNvSpPr txBox="1">
            <a:spLocks noChangeArrowheads="1"/>
          </p:cNvSpPr>
          <p:nvPr/>
        </p:nvSpPr>
        <p:spPr bwMode="auto">
          <a:xfrm>
            <a:off x="609600" y="5881688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 x</a:t>
            </a:r>
            <a:r>
              <a:rPr lang="en-US" sz="1800" baseline="-25000"/>
              <a:t>4</a:t>
            </a:r>
          </a:p>
        </p:txBody>
      </p:sp>
      <p:sp>
        <p:nvSpPr>
          <p:cNvPr id="36881" name="Text Box 1039"/>
          <p:cNvSpPr txBox="1">
            <a:spLocks noChangeArrowheads="1"/>
          </p:cNvSpPr>
          <p:nvPr/>
        </p:nvSpPr>
        <p:spPr bwMode="auto">
          <a:xfrm>
            <a:off x="2286000" y="1919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1</a:t>
            </a:r>
          </a:p>
        </p:txBody>
      </p:sp>
      <p:sp>
        <p:nvSpPr>
          <p:cNvPr id="36882" name="Text Box 1040"/>
          <p:cNvSpPr txBox="1">
            <a:spLocks noChangeArrowheads="1"/>
          </p:cNvSpPr>
          <p:nvPr/>
        </p:nvSpPr>
        <p:spPr bwMode="auto">
          <a:xfrm>
            <a:off x="1828800" y="3124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2</a:t>
            </a:r>
          </a:p>
        </p:txBody>
      </p:sp>
      <p:sp>
        <p:nvSpPr>
          <p:cNvPr id="36883" name="Text Box 1041"/>
          <p:cNvSpPr txBox="1">
            <a:spLocks noChangeArrowheads="1"/>
          </p:cNvSpPr>
          <p:nvPr/>
        </p:nvSpPr>
        <p:spPr bwMode="auto">
          <a:xfrm>
            <a:off x="1752600" y="4586288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3</a:t>
            </a:r>
          </a:p>
        </p:txBody>
      </p:sp>
      <p:sp>
        <p:nvSpPr>
          <p:cNvPr id="36884" name="Text Box 1042"/>
          <p:cNvSpPr txBox="1">
            <a:spLocks noChangeArrowheads="1"/>
          </p:cNvSpPr>
          <p:nvPr/>
        </p:nvSpPr>
        <p:spPr bwMode="auto">
          <a:xfrm>
            <a:off x="2209800" y="5486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Weight w</a:t>
            </a:r>
            <a:r>
              <a:rPr lang="en-US" sz="1800" baseline="-25000"/>
              <a:t>4</a:t>
            </a:r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neuron/perceptron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497534"/>
              </p:ext>
            </p:extLst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900" imgH="342900" progId="Equation.3">
                  <p:embed/>
                </p:oleObj>
              </mc:Choice>
              <mc:Fallback>
                <p:oleObj name="Equation" r:id="rId3" imgW="723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700" imgH="368300" progId="Equation.3">
                  <p:embed/>
                </p:oleObj>
              </mc:Choice>
              <mc:Fallback>
                <p:oleObj name="Equation" r:id="rId5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" imgH="165100" progId="Equation.3">
                  <p:embed/>
                </p:oleObj>
              </mc:Choice>
              <mc:Fallback>
                <p:oleObj name="Equation" r:id="rId7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18FF"/>
                </a:solidFill>
              </a:rPr>
              <a:t>activation function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flipH="1" flipV="1">
            <a:off x="5105400" y="3886204"/>
            <a:ext cx="381000" cy="413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706937" y="5853113"/>
            <a:ext cx="4208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is this a linear classifier (i.e. perceptron)?</a:t>
            </a:r>
          </a:p>
        </p:txBody>
      </p:sp>
    </p:spTree>
    <p:extLst>
      <p:ext uri="{BB962C8B-B14F-4D97-AF65-F5344CB8AC3E}">
        <p14:creationId xmlns:p14="http://schemas.microsoft.com/office/powerpoint/2010/main" val="388903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62000" y="4114800"/>
            <a:ext cx="16002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44958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calculate the actual error here</a:t>
            </a:r>
          </a:p>
        </p:txBody>
      </p:sp>
    </p:spTree>
    <p:extLst>
      <p:ext uri="{BB962C8B-B14F-4D97-AF65-F5344CB8AC3E}">
        <p14:creationId xmlns:p14="http://schemas.microsoft.com/office/powerpoint/2010/main" val="38270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85800" y="3048000"/>
            <a:ext cx="18288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6600"/>
              </a:solidFill>
              <a:effectLst/>
              <a:latin typeface="Arial" pitchFamily="-111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3200399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idea: propagate the error back to this layer</a:t>
            </a:r>
          </a:p>
        </p:txBody>
      </p:sp>
    </p:spTree>
    <p:extLst>
      <p:ext uri="{BB962C8B-B14F-4D97-AF65-F5344CB8AC3E}">
        <p14:creationId xmlns:p14="http://schemas.microsoft.com/office/powerpoint/2010/main" val="193964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19400" y="2569496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en-US" sz="2400" dirty="0" err="1"/>
              <a:t>backpropagate</a:t>
            </a:r>
            <a:r>
              <a:rPr lang="en-US" sz="2400" dirty="0"/>
              <a:t>” the error: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Assume all of these nodes were responsible for some of the error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How can we figure out how much they were responsible for?</a:t>
            </a: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762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3716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1981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371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Arrow Connector 25"/>
          <p:cNvCxnSpPr>
            <a:stCxn id="21" idx="5"/>
            <a:endCxn id="24" idx="1"/>
          </p:cNvCxnSpPr>
          <p:nvPr/>
        </p:nvCxnSpPr>
        <p:spPr bwMode="auto">
          <a:xfrm rot="16200000" flipH="1">
            <a:off x="9078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22" idx="4"/>
            <a:endCxn id="24" idx="0"/>
          </p:cNvCxnSpPr>
          <p:nvPr/>
        </p:nvCxnSpPr>
        <p:spPr bwMode="auto">
          <a:xfrm rot="5400000">
            <a:off x="1257300" y="438150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23" idx="3"/>
            <a:endCxn id="24" idx="7"/>
          </p:cNvCxnSpPr>
          <p:nvPr/>
        </p:nvCxnSpPr>
        <p:spPr bwMode="auto">
          <a:xfrm rot="5400000">
            <a:off x="1517463" y="418446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21" idx="0"/>
          </p:cNvCxnSpPr>
          <p:nvPr/>
        </p:nvCxnSpPr>
        <p:spPr bwMode="auto">
          <a:xfrm rot="16200000" flipH="1">
            <a:off x="5334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endCxn id="21" idx="0"/>
          </p:cNvCxnSpPr>
          <p:nvPr/>
        </p:nvCxnSpPr>
        <p:spPr bwMode="auto">
          <a:xfrm rot="5400000">
            <a:off x="7239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H="1">
            <a:off x="1143000" y="342899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>
            <a:off x="1333500" y="339089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rot="16200000" flipH="1">
            <a:off x="1752600" y="342900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>
            <a:off x="1943100" y="339090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24" idx="4"/>
          </p:cNvCxnSpPr>
          <p:nvPr/>
        </p:nvCxnSpPr>
        <p:spPr bwMode="auto">
          <a:xfrm rot="5400000">
            <a:off x="1371600" y="51054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609600" y="3048000"/>
            <a:ext cx="18288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0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030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126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1222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12613" y="37949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10488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398313" y="352822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6584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744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8649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284013" y="257571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474513" y="253761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8936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20841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512613" y="425212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50613" y="2118520"/>
            <a:ext cx="19050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03013" y="3337720"/>
            <a:ext cx="1524000" cy="1219200"/>
          </a:xfrm>
          <a:prstGeom prst="ellipse">
            <a:avLst/>
          </a:prstGeom>
          <a:solidFill>
            <a:srgbClr val="FF6600">
              <a:alpha val="4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94013" y="265192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 bwMode="auto">
          <a:xfrm rot="5400000">
            <a:off x="5055913" y="38330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5" idx="6"/>
          </p:cNvCxnSpPr>
          <p:nvPr/>
        </p:nvCxnSpPr>
        <p:spPr bwMode="auto">
          <a:xfrm flipV="1">
            <a:off x="2427013" y="3337720"/>
            <a:ext cx="2590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27413" y="349012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38" name="Straight Arrow Connector 37"/>
          <p:cNvCxnSpPr>
            <a:endCxn id="26" idx="1"/>
          </p:cNvCxnSpPr>
          <p:nvPr/>
        </p:nvCxnSpPr>
        <p:spPr bwMode="auto">
          <a:xfrm rot="16200000" flipH="1">
            <a:off x="4636813" y="2194720"/>
            <a:ext cx="721192" cy="416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26" idx="0"/>
          </p:cNvCxnSpPr>
          <p:nvPr/>
        </p:nvCxnSpPr>
        <p:spPr bwMode="auto">
          <a:xfrm rot="5400000">
            <a:off x="5055913" y="22328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endCxn id="26" idx="7"/>
          </p:cNvCxnSpPr>
          <p:nvPr/>
        </p:nvCxnSpPr>
        <p:spPr bwMode="auto">
          <a:xfrm rot="5400000">
            <a:off x="5592021" y="2118520"/>
            <a:ext cx="797392" cy="49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408213" y="21185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813" y="188992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03613" y="19472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36713" y="478552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 for </a:t>
            </a:r>
            <a:r>
              <a:rPr lang="en-US" sz="2400"/>
              <a:t>node is ~  </a:t>
            </a:r>
            <a:r>
              <a:rPr lang="en-US" sz="2400" b="1" dirty="0" err="1">
                <a:solidFill>
                  <a:srgbClr val="0000FF"/>
                </a:solidFill>
              </a:rPr>
              <a:t>w</a:t>
            </a:r>
            <a:r>
              <a:rPr lang="en-US" sz="2400" b="1" baseline="-25000" dirty="0" err="1">
                <a:solidFill>
                  <a:srgbClr val="0000FF"/>
                </a:solidFill>
              </a:rPr>
              <a:t>i</a:t>
            </a:r>
            <a:r>
              <a:rPr lang="en-US" sz="2400" b="1" dirty="0">
                <a:solidFill>
                  <a:srgbClr val="0000FF"/>
                </a:solidFill>
              </a:rPr>
              <a:t> * error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65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intuition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9030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5126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2122213" y="29567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1512613" y="379492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 bwMode="auto">
          <a:xfrm rot="16200000" flipH="1">
            <a:off x="10488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 bwMode="auto">
          <a:xfrm rot="5400000">
            <a:off x="1398313" y="3528220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7" idx="3"/>
            <a:endCxn id="8" idx="7"/>
          </p:cNvCxnSpPr>
          <p:nvPr/>
        </p:nvCxnSpPr>
        <p:spPr bwMode="auto">
          <a:xfrm rot="5400000">
            <a:off x="1658476" y="3331183"/>
            <a:ext cx="6226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endCxn id="5" idx="0"/>
          </p:cNvCxnSpPr>
          <p:nvPr/>
        </p:nvCxnSpPr>
        <p:spPr bwMode="auto">
          <a:xfrm rot="16200000" flipH="1">
            <a:off x="6744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0"/>
          </p:cNvCxnSpPr>
          <p:nvPr/>
        </p:nvCxnSpPr>
        <p:spPr bwMode="auto">
          <a:xfrm rot="5400000">
            <a:off x="8649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1284013" y="2575719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474513" y="2537619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1893613" y="2575720"/>
            <a:ext cx="609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2084113" y="2537620"/>
            <a:ext cx="609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4"/>
          </p:cNvCxnSpPr>
          <p:nvPr/>
        </p:nvCxnSpPr>
        <p:spPr bwMode="auto">
          <a:xfrm rot="5400000">
            <a:off x="1512613" y="425212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750613" y="2118520"/>
            <a:ext cx="1905000" cy="1219200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817413" y="2194720"/>
            <a:ext cx="925787" cy="1219200"/>
          </a:xfrm>
          <a:prstGeom prst="ellipse">
            <a:avLst/>
          </a:prstGeom>
          <a:solidFill>
            <a:srgbClr val="FF6600">
              <a:alpha val="4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094013" y="2651920"/>
            <a:ext cx="762000" cy="76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8" name="Straight Arrow Connector 27"/>
          <p:cNvCxnSpPr>
            <a:stCxn id="26" idx="4"/>
          </p:cNvCxnSpPr>
          <p:nvPr/>
        </p:nvCxnSpPr>
        <p:spPr bwMode="auto">
          <a:xfrm rot="5400000">
            <a:off x="5055913" y="38330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5627412" y="3490120"/>
            <a:ext cx="176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</a:t>
            </a:r>
            <a:r>
              <a:rPr lang="en-US" sz="2400" baseline="-25000" dirty="0">
                <a:solidFill>
                  <a:srgbClr val="0000FF"/>
                </a:solidFill>
              </a:rPr>
              <a:t>3</a:t>
            </a:r>
            <a:r>
              <a:rPr lang="en-US" sz="2400" dirty="0">
                <a:solidFill>
                  <a:srgbClr val="0000FF"/>
                </a:solidFill>
              </a:rPr>
              <a:t> * error</a:t>
            </a:r>
          </a:p>
        </p:txBody>
      </p:sp>
      <p:cxnSp>
        <p:nvCxnSpPr>
          <p:cNvPr id="38" name="Straight Arrow Connector 37"/>
          <p:cNvCxnSpPr>
            <a:endCxn id="26" idx="1"/>
          </p:cNvCxnSpPr>
          <p:nvPr/>
        </p:nvCxnSpPr>
        <p:spPr bwMode="auto">
          <a:xfrm rot="16200000" flipH="1">
            <a:off x="4636813" y="2194720"/>
            <a:ext cx="721192" cy="416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26" idx="0"/>
          </p:cNvCxnSpPr>
          <p:nvPr/>
        </p:nvCxnSpPr>
        <p:spPr bwMode="auto">
          <a:xfrm rot="5400000">
            <a:off x="5055913" y="223282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endCxn id="26" idx="7"/>
          </p:cNvCxnSpPr>
          <p:nvPr/>
        </p:nvCxnSpPr>
        <p:spPr bwMode="auto">
          <a:xfrm rot="5400000">
            <a:off x="5592021" y="2118520"/>
            <a:ext cx="797392" cy="492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408213" y="21185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813" y="18899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08413" y="203785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6</a:t>
            </a:r>
          </a:p>
        </p:txBody>
      </p:sp>
      <p:cxnSp>
        <p:nvCxnSpPr>
          <p:cNvPr id="4" name="Straight Arrow Connector 3"/>
          <p:cNvCxnSpPr>
            <a:stCxn id="25" idx="6"/>
          </p:cNvCxnSpPr>
          <p:nvPr/>
        </p:nvCxnSpPr>
        <p:spPr>
          <a:xfrm>
            <a:off x="2743200" y="2804320"/>
            <a:ext cx="2274613" cy="152399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17888" y="4997348"/>
            <a:ext cx="444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Calculate as normal using this as the error</a:t>
            </a:r>
          </a:p>
        </p:txBody>
      </p:sp>
    </p:spTree>
    <p:extLst>
      <p:ext uri="{BB962C8B-B14F-4D97-AF65-F5344CB8AC3E}">
        <p14:creationId xmlns:p14="http://schemas.microsoft.com/office/powerpoint/2010/main" val="3674458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the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updates directly for the output layer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5869129"/>
            <a:ext cx="2525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loss function?</a:t>
            </a:r>
          </a:p>
        </p:txBody>
      </p:sp>
    </p:spTree>
    <p:extLst>
      <p:ext uri="{BB962C8B-B14F-4D97-AF65-F5344CB8AC3E}">
        <p14:creationId xmlns:p14="http://schemas.microsoft.com/office/powerpoint/2010/main" val="986705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r>
              <a:rPr lang="en-US" dirty="0"/>
              <a:t>: the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Gradient descent method for learning weights by optimizing a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output of all nodes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calculate the updates directly for the output layer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“</a:t>
            </a:r>
            <a:r>
              <a:rPr lang="en-US" dirty="0" err="1"/>
              <a:t>backpropagate</a:t>
            </a:r>
            <a:r>
              <a:rPr lang="en-US" dirty="0"/>
              <a:t>” errors through hidden layers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851013"/>
              </p:ext>
            </p:extLst>
          </p:nvPr>
        </p:nvGraphicFramePr>
        <p:xfrm>
          <a:off x="2813128" y="5714999"/>
          <a:ext cx="2139872" cy="79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3">
                  <p:embed/>
                </p:oleObj>
              </mc:Choice>
              <mc:Fallback>
                <p:oleObj name="Equation" r:id="rId2" imgW="115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3128" y="5714999"/>
                        <a:ext cx="2139872" cy="79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5867400"/>
            <a:ext cx="1598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squared error</a:t>
            </a:r>
          </a:p>
        </p:txBody>
      </p:sp>
    </p:spTree>
    <p:extLst>
      <p:ext uri="{BB962C8B-B14F-4D97-AF65-F5344CB8AC3E}">
        <p14:creationId xmlns:p14="http://schemas.microsoft.com/office/powerpoint/2010/main" val="33495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threshold = linear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62" y="1562100"/>
            <a:ext cx="4800600" cy="495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hard threshold:</a:t>
            </a:r>
            <a:endParaRPr lang="en-US" sz="2400" dirty="0"/>
          </a:p>
          <a:p>
            <a:pPr lvl="1"/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553200" y="32750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772400" y="1751012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7009606" y="2513012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>
            <a:off x="2152090" y="3743596"/>
            <a:ext cx="1654421" cy="8284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68374" y="5609945"/>
            <a:ext cx="1489226" cy="661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52090" y="4572000"/>
            <a:ext cx="1425821" cy="3664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027"/>
          <p:cNvSpPr>
            <a:spLocks noChangeArrowheads="1"/>
          </p:cNvSpPr>
          <p:nvPr/>
        </p:nvSpPr>
        <p:spPr bwMode="auto">
          <a:xfrm>
            <a:off x="3577911" y="4314545"/>
            <a:ext cx="16002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 bwMode="auto">
          <a:xfrm rot="16200000" flipH="1">
            <a:off x="3615217" y="5113851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666667"/>
              </p:ext>
            </p:extLst>
          </p:nvPr>
        </p:nvGraphicFramePr>
        <p:xfrm>
          <a:off x="3806511" y="4792383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" imgH="368300" progId="Equation.3">
                  <p:embed/>
                </p:oleObj>
              </mc:Choice>
              <mc:Fallback>
                <p:oleObj name="Equation" r:id="rId2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511" y="4792383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8022"/>
              </p:ext>
            </p:extLst>
          </p:nvPr>
        </p:nvGraphicFramePr>
        <p:xfrm>
          <a:off x="4499506" y="4938432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165100" progId="Equation.3">
                  <p:embed/>
                </p:oleObj>
              </mc:Choice>
              <mc:Fallback>
                <p:oleObj name="Equation" r:id="rId4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506" y="4938432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 rot="10800000">
            <a:off x="4797111" y="5305148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5400000">
            <a:off x="2743120" y="50628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16374" y="5052588"/>
            <a:ext cx="148922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24109" y="48719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9849" y="3429000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89849" y="4387334"/>
            <a:ext cx="3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42249" y="6086393"/>
            <a:ext cx="40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2722165" y="3640751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06175" y="4314545"/>
            <a:ext cx="4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88441" y="5545413"/>
            <a:ext cx="44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168014"/>
              </p:ext>
            </p:extLst>
          </p:nvPr>
        </p:nvGraphicFramePr>
        <p:xfrm>
          <a:off x="876300" y="2068513"/>
          <a:ext cx="2336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700" imgH="495300" progId="Equation.3">
                  <p:embed/>
                </p:oleObj>
              </mc:Choice>
              <mc:Fallback>
                <p:oleObj name="Equation" r:id="rId6" imgW="1536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0" y="2068513"/>
                        <a:ext cx="23368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601287"/>
              </p:ext>
            </p:extLst>
          </p:nvPr>
        </p:nvGraphicFramePr>
        <p:xfrm>
          <a:off x="3664524" y="1968633"/>
          <a:ext cx="31289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596900" progId="Equation.3">
                  <p:embed/>
                </p:oleObj>
              </mc:Choice>
              <mc:Fallback>
                <p:oleObj name="Equation" r:id="rId8" imgW="2057400" imgH="596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4524" y="1968633"/>
                        <a:ext cx="31289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35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/>
          </a:p>
          <a:p>
            <a:pPr lvl="2" eaLnBrk="1" hangingPunct="1">
              <a:buFont typeface="Wingdings" charset="2"/>
              <a:buNone/>
            </a:pPr>
            <a:endParaRPr lang="en-US">
              <a:ea typeface="ＭＳ Ｐゴシック" charset="-128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95400" y="1752600"/>
            <a:ext cx="67976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Neural Networks try to mimic the structure and function of our nervous system</a:t>
            </a:r>
          </a:p>
          <a:p>
            <a:endParaRPr lang="en-US" sz="2000" dirty="0"/>
          </a:p>
          <a:p>
            <a:r>
              <a:rPr lang="en-US" sz="2400" b="1" i="1" dirty="0">
                <a:solidFill>
                  <a:srgbClr val="FF6600"/>
                </a:solidFill>
              </a:rPr>
              <a:t>People like biologically motivated approaches</a:t>
            </a:r>
          </a:p>
        </p:txBody>
      </p:sp>
      <p:pic>
        <p:nvPicPr>
          <p:cNvPr id="26629" name="Picture 5" descr="j02929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3962400"/>
            <a:ext cx="25876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 descr="mri_brai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714750"/>
            <a:ext cx="285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79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Artificial 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5562600" cy="4419600"/>
            <a:chOff x="3120" y="1104"/>
            <a:chExt cx="3504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3504" cy="2784"/>
              <a:chOff x="3168" y="1104"/>
              <a:chExt cx="3504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230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Node (Neuron/perceptron)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(synapses)</a:t>
                </a: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2590800" y="6135469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our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4888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12749</TotalTime>
  <Words>1917</Words>
  <Application>Microsoft Macintosh PowerPoint</Application>
  <PresentationFormat>On-screen Show (4:3)</PresentationFormat>
  <Paragraphs>748</Paragraphs>
  <Slides>66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Tw Cen MT</vt:lpstr>
      <vt:lpstr>Verdana</vt:lpstr>
      <vt:lpstr>Wingdings</vt:lpstr>
      <vt:lpstr>Wingdings 2</vt:lpstr>
      <vt:lpstr>Median</vt:lpstr>
      <vt:lpstr>Equation</vt:lpstr>
      <vt:lpstr>Neural networks</vt:lpstr>
      <vt:lpstr>Admin</vt:lpstr>
      <vt:lpstr>Perceptron learning algorithm</vt:lpstr>
      <vt:lpstr>Our Nervous System</vt:lpstr>
      <vt:lpstr>Our nervous system:  the computer science view</vt:lpstr>
      <vt:lpstr>PowerPoint Presentation</vt:lpstr>
      <vt:lpstr>Hard threshold = linear classifier</vt:lpstr>
      <vt:lpstr>Neural Networks</vt:lpstr>
      <vt:lpstr>Artificial Neural Networks</vt:lpstr>
      <vt:lpstr>PowerPoint Presentation</vt:lpstr>
      <vt:lpstr>Other activation functions</vt:lpstr>
      <vt:lpstr>Many other activation functions</vt:lpstr>
      <vt:lpstr>Neural network</vt:lpstr>
      <vt:lpstr>Neural network</vt:lpstr>
      <vt:lpstr>Neural network</vt:lpstr>
      <vt:lpstr>Neural network</vt:lpstr>
      <vt:lpstr>Neural network</vt:lpstr>
      <vt:lpstr>Activation spread</vt:lpstr>
      <vt:lpstr>Computation (assume 0 bias)</vt:lpstr>
      <vt:lpstr>Computation</vt:lpstr>
      <vt:lpstr>Neural networks</vt:lpstr>
      <vt:lpstr>Hidden units/layers</vt:lpstr>
      <vt:lpstr>Hidden units/layers</vt:lpstr>
      <vt:lpstr>Hidden units/layers</vt:lpstr>
      <vt:lpstr>Alternate ways of visualizing</vt:lpstr>
      <vt:lpstr>Multiple outputs</vt:lpstr>
      <vt:lpstr>Multiple outputs</vt:lpstr>
      <vt:lpstr>Neural networks</vt:lpstr>
      <vt:lpstr>NN decision boundary</vt:lpstr>
      <vt:lpstr>NN decision boundary</vt:lpstr>
      <vt:lpstr>XOR</vt:lpstr>
      <vt:lpstr>XOR</vt:lpstr>
      <vt:lpstr>What does the decision boundary look like?</vt:lpstr>
      <vt:lpstr>What does the decision boundary look like?</vt:lpstr>
      <vt:lpstr>NN decision boundary</vt:lpstr>
      <vt:lpstr>NN decision boundary</vt:lpstr>
      <vt:lpstr>What does the decision boundary look like?</vt:lpstr>
      <vt:lpstr>NN decision boundary</vt:lpstr>
      <vt:lpstr>NN decision boundary</vt:lpstr>
      <vt:lpstr>What does the decision boundary look like?</vt:lpstr>
      <vt:lpstr>Fill in the truth table</vt:lpstr>
      <vt:lpstr>OR</vt:lpstr>
      <vt:lpstr>What does the decision boundary look like?</vt:lpstr>
      <vt:lpstr>PowerPoint Presentation</vt:lpstr>
      <vt:lpstr>PowerPoint Presentation</vt:lpstr>
      <vt:lpstr>What does the decision boundary look like?</vt:lpstr>
      <vt:lpstr>This decision boundary?</vt:lpstr>
      <vt:lpstr>This decision boundary?</vt:lpstr>
      <vt:lpstr>This decision boundary?</vt:lpstr>
      <vt:lpstr>PowerPoint Presentation</vt:lpstr>
      <vt:lpstr>NOR</vt:lpstr>
      <vt:lpstr>What does the decision boundary look like?</vt:lpstr>
      <vt:lpstr>Three hidden nodes</vt:lpstr>
      <vt:lpstr>NN decision boundaries</vt:lpstr>
      <vt:lpstr>NN decision boundaries</vt:lpstr>
      <vt:lpstr>Training</vt:lpstr>
      <vt:lpstr>Training multilayer networks</vt:lpstr>
      <vt:lpstr>Learning in multilayer networks</vt:lpstr>
      <vt:lpstr>Backpropagation: intuition</vt:lpstr>
      <vt:lpstr>Backpropagation: intuition</vt:lpstr>
      <vt:lpstr>Backpropagation: intuition</vt:lpstr>
      <vt:lpstr>Backpropagation: intuition</vt:lpstr>
      <vt:lpstr>Backpropagation: intuition</vt:lpstr>
      <vt:lpstr>Backpropagation: intuition</vt:lpstr>
      <vt:lpstr>Backpropagation: the details</vt:lpstr>
      <vt:lpstr>Backpropagation: the details</vt:lpstr>
    </vt:vector>
  </TitlesOfParts>
  <Company>Pomona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CORpus analysis</dc:title>
  <dc:creator>Dave Kauchak</dc:creator>
  <cp:lastModifiedBy>Collins Munene Kariuki</cp:lastModifiedBy>
  <cp:revision>941</cp:revision>
  <cp:lastPrinted>2016-10-25T20:29:19Z</cp:lastPrinted>
  <dcterms:created xsi:type="dcterms:W3CDTF">2011-01-25T19:35:23Z</dcterms:created>
  <dcterms:modified xsi:type="dcterms:W3CDTF">2023-11-02T19:59:50Z</dcterms:modified>
</cp:coreProperties>
</file>