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94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360" r:id="rId31"/>
    <p:sldId id="270" r:id="rId32"/>
    <p:sldId id="269" r:id="rId33"/>
    <p:sldId id="273" r:id="rId34"/>
    <p:sldId id="271" r:id="rId35"/>
    <p:sldId id="275" r:id="rId36"/>
    <p:sldId id="274" r:id="rId37"/>
    <p:sldId id="276" r:id="rId38"/>
    <p:sldId id="280" r:id="rId39"/>
    <p:sldId id="283" r:id="rId40"/>
    <p:sldId id="300" r:id="rId41"/>
    <p:sldId id="302" r:id="rId42"/>
    <p:sldId id="284" r:id="rId43"/>
    <p:sldId id="303" r:id="rId44"/>
    <p:sldId id="304" r:id="rId45"/>
    <p:sldId id="289" r:id="rId46"/>
    <p:sldId id="278" r:id="rId47"/>
    <p:sldId id="305" r:id="rId48"/>
    <p:sldId id="349" r:id="rId49"/>
    <p:sldId id="306" r:id="rId50"/>
    <p:sldId id="311" r:id="rId51"/>
    <p:sldId id="312" r:id="rId52"/>
    <p:sldId id="313" r:id="rId53"/>
    <p:sldId id="318" r:id="rId54"/>
    <p:sldId id="317" r:id="rId55"/>
    <p:sldId id="319" r:id="rId56"/>
    <p:sldId id="397" r:id="rId57"/>
    <p:sldId id="339" r:id="rId58"/>
    <p:sldId id="341" r:id="rId59"/>
    <p:sldId id="340" r:id="rId60"/>
    <p:sldId id="398" r:id="rId61"/>
    <p:sldId id="399" r:id="rId62"/>
    <p:sldId id="342" r:id="rId63"/>
    <p:sldId id="343" r:id="rId64"/>
    <p:sldId id="344" r:id="rId65"/>
    <p:sldId id="346" r:id="rId66"/>
    <p:sldId id="347" r:id="rId67"/>
    <p:sldId id="351" r:id="rId68"/>
    <p:sldId id="361" r:id="rId69"/>
    <p:sldId id="39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FF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89796"/>
  </p:normalViewPr>
  <p:slideViewPr>
    <p:cSldViewPr snapToGrid="0" snapToObjects="1">
      <p:cViewPr varScale="1">
        <p:scale>
          <a:sx n="114" d="100"/>
          <a:sy n="114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10014-95C0-1047-A6BB-CF15F48F8E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E2E28-AF79-5544-A020-0C7873E42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6397-F0F1-D843-B110-D1D2A5295B2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E1256-07F5-B54A-894A-C2777DC2C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A8CD-09B5-B642-9628-52FB7F0516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0828-27C6-3840-A281-4BA2137F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often you’ll have to be able to tell from context whether the subscript refers</a:t>
            </a:r>
            <a:r>
              <a:rPr lang="en-US" baseline="0" dirty="0"/>
              <a:t> to the example or the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notice, all are convex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(except hinge) are differentiable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is on the left (y and y’ don’t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 is on the right (y and y’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y axis is loss/penalty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2/15/22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2/15/22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e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Misc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good coding habits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JavaDoc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</a:t>
            </a:r>
            <a:r>
              <a:rPr lang="en-US"/>
              <a:t>and concise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9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text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37969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Features?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1685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(1,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Occurrence of words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284348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Frequency of word occurrences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2000" y="6245975"/>
            <a:ext cx="674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 the representation we’re using for assignment 5</a:t>
            </a:r>
          </a:p>
        </p:txBody>
      </p:sp>
    </p:spTree>
    <p:extLst>
      <p:ext uri="{BB962C8B-B14F-4D97-AF65-F5344CB8AC3E}">
        <p14:creationId xmlns:p14="http://schemas.microsoft.com/office/powerpoint/2010/main" val="84557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90" y="1615100"/>
            <a:ext cx="8526158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</a:p>
        </p:txBody>
      </p:sp>
      <p:sp>
        <p:nvSpPr>
          <p:cNvPr id="5" name="Oval 4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7" name="Oval 6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0" name="Oval 9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4" name="Oval 13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6" name="Oval 15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18" name="Oval 17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4" name="Straight Arrow Connector 23"/>
          <p:cNvCxnSpPr>
            <a:stCxn id="5" idx="3"/>
            <a:endCxn id="7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6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8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0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14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13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5"/>
            <a:endCxn id="23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22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1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0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3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10239" y="5334000"/>
            <a:ext cx="999707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63" y="1687689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wheat is a commodity that can be found in states across the nation</a:t>
            </a:r>
          </a:p>
        </p:txBody>
      </p:sp>
      <p:sp>
        <p:nvSpPr>
          <p:cNvPr id="6" name="Oval 5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6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6224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 views technology as a commodity that it can export by the </a:t>
            </a:r>
            <a:r>
              <a:rPr lang="en-US" dirty="0" err="1">
                <a:solidFill>
                  <a:srgbClr val="FF0000"/>
                </a:solidFill>
              </a:rPr>
              <a:t>buschl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97798" y="5338878"/>
            <a:ext cx="104287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8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500" y="1746918"/>
            <a:ext cx="5952834" cy="4504304"/>
            <a:chOff x="185499" y="1746918"/>
            <a:chExt cx="7841168" cy="4504304"/>
          </a:xfrm>
        </p:grpSpPr>
        <p:sp>
          <p:nvSpPr>
            <p:cNvPr id="6" name="Oval 5"/>
            <p:cNvSpPr/>
            <p:nvPr/>
          </p:nvSpPr>
          <p:spPr>
            <a:xfrm>
              <a:off x="3187751" y="174691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6805" y="179983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240377" y="2984712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9431" y="3037631"/>
              <a:ext cx="78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buschl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499" y="4353703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24577" y="3746746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3631" y="3799665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2232" y="4875435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9354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837455" y="287302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2649" y="2925947"/>
              <a:ext cx="63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farm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021367" y="3779014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34595" y="3858393"/>
              <a:ext cx="1013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commodity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80074" y="4875435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93302" y="495481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agriculture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6377" y="5881890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8870" y="5881890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6177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12622" y="379966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cxnSp>
          <p:nvCxnSpPr>
            <p:cNvPr id="25" name="Straight Arrow Connector 24"/>
            <p:cNvCxnSpPr>
              <a:stCxn id="6" idx="3"/>
              <a:endCxn id="8" idx="7"/>
            </p:cNvCxnSpPr>
            <p:nvPr/>
          </p:nvCxnSpPr>
          <p:spPr>
            <a:xfrm flipH="1">
              <a:off x="2121073" y="2221196"/>
              <a:ext cx="1217782" cy="844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0"/>
            </p:cNvCxnSpPr>
            <p:nvPr/>
          </p:nvCxnSpPr>
          <p:spPr>
            <a:xfrm flipH="1">
              <a:off x="772465" y="3489776"/>
              <a:ext cx="749767" cy="863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13" idx="0"/>
            </p:cNvCxnSpPr>
            <p:nvPr/>
          </p:nvCxnSpPr>
          <p:spPr>
            <a:xfrm flipH="1">
              <a:off x="2109198" y="4221024"/>
              <a:ext cx="466483" cy="654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3"/>
              <a:endCxn id="17" idx="0"/>
            </p:cNvCxnSpPr>
            <p:nvPr/>
          </p:nvCxnSpPr>
          <p:spPr>
            <a:xfrm flipH="1">
              <a:off x="5537267" y="3347306"/>
              <a:ext cx="451292" cy="4317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9" idx="0"/>
            </p:cNvCxnSpPr>
            <p:nvPr/>
          </p:nvCxnSpPr>
          <p:spPr>
            <a:xfrm flipH="1">
              <a:off x="4895974" y="4253292"/>
              <a:ext cx="276497" cy="6221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3"/>
              <a:endCxn id="21" idx="0"/>
            </p:cNvCxnSpPr>
            <p:nvPr/>
          </p:nvCxnSpPr>
          <p:spPr>
            <a:xfrm flipH="1">
              <a:off x="4043343" y="5349713"/>
              <a:ext cx="487835" cy="532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5"/>
              <a:endCxn id="15" idx="1"/>
            </p:cNvCxnSpPr>
            <p:nvPr/>
          </p:nvCxnSpPr>
          <p:spPr>
            <a:xfrm>
              <a:off x="4068447" y="2221196"/>
              <a:ext cx="1920112" cy="7332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5"/>
              <a:endCxn id="14" idx="0"/>
            </p:cNvCxnSpPr>
            <p:nvPr/>
          </p:nvCxnSpPr>
          <p:spPr>
            <a:xfrm>
              <a:off x="3305273" y="4221024"/>
              <a:ext cx="151104" cy="65426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5"/>
              <a:endCxn id="24" idx="0"/>
            </p:cNvCxnSpPr>
            <p:nvPr/>
          </p:nvCxnSpPr>
          <p:spPr>
            <a:xfrm>
              <a:off x="6718151" y="3347306"/>
              <a:ext cx="901494" cy="45235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7" idx="5"/>
              <a:endCxn id="23" idx="0"/>
            </p:cNvCxnSpPr>
            <p:nvPr/>
          </p:nvCxnSpPr>
          <p:spPr>
            <a:xfrm>
              <a:off x="5902063" y="4253292"/>
              <a:ext cx="751137" cy="62199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5"/>
              <a:endCxn id="22" idx="0"/>
            </p:cNvCxnSpPr>
            <p:nvPr/>
          </p:nvCxnSpPr>
          <p:spPr>
            <a:xfrm>
              <a:off x="5260770" y="5349713"/>
              <a:ext cx="545123" cy="5321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5"/>
              <a:endCxn id="11" idx="0"/>
            </p:cNvCxnSpPr>
            <p:nvPr/>
          </p:nvCxnSpPr>
          <p:spPr>
            <a:xfrm>
              <a:off x="2121073" y="3458990"/>
              <a:ext cx="819404" cy="28775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4"/>
          <p:cNvSpPr txBox="1">
            <a:spLocks/>
          </p:cNvSpPr>
          <p:nvPr/>
        </p:nvSpPr>
        <p:spPr>
          <a:xfrm>
            <a:off x="6330696" y="1755422"/>
            <a:ext cx="243535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600" dirty="0"/>
              <a:t>(wheat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</a:t>
            </a:r>
            <a:r>
              <a:rPr lang="en-US" sz="1600" dirty="0" err="1"/>
              <a:t>buschl</a:t>
            </a:r>
            <a:endParaRPr lang="en-US" sz="1600" dirty="0"/>
          </a:p>
          <a:p>
            <a:pPr marL="0" indent="0">
              <a:buFont typeface="Wingdings"/>
              <a:buNone/>
            </a:pPr>
            <a:r>
              <a:rPr lang="en-US" sz="1600" dirty="0"/>
              <a:t>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(export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predict=wheat))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(farm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(commodity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(agriculture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predict=wheat))</a:t>
            </a:r>
          </a:p>
          <a:p>
            <a:pPr marL="0" indent="0">
              <a:buFont typeface="Wingdings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07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3 graded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5 out</a:t>
            </a:r>
          </a:p>
          <a:p>
            <a:pPr lvl="1"/>
            <a:r>
              <a:rPr lang="en-US" dirty="0"/>
              <a:t>Course feedback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Midterm next week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Assignment 6 will also be next week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 today (but don’t worry!)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7" y="1566334"/>
            <a:ext cx="4026185" cy="51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60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linear model in </a:t>
            </a:r>
            <a:r>
              <a:rPr lang="en-US" i="1" dirty="0"/>
              <a:t>n</a:t>
            </a:r>
            <a:r>
              <a:rPr lang="en-US" dirty="0"/>
              <a:t>-dimensional space (i.e. </a:t>
            </a:r>
            <a:r>
              <a:rPr lang="en-US" i="1" dirty="0"/>
              <a:t>n</a:t>
            </a:r>
            <a:r>
              <a:rPr lang="en-US" dirty="0"/>
              <a:t> features) is define by </a:t>
            </a:r>
            <a:r>
              <a:rPr lang="en-US" i="1" dirty="0"/>
              <a:t>n+</a:t>
            </a:r>
            <a:r>
              <a:rPr lang="en-US" dirty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i="1" dirty="0"/>
              <a:t>m</a:t>
            </a:r>
            <a:r>
              <a:rPr lang="en-US" dirty="0"/>
              <a:t>-dimensions, a </a:t>
            </a:r>
            <a:r>
              <a:rPr lang="en-US" i="1" dirty="0" err="1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7479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b = -a)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68404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33087"/>
              </p:ext>
            </p:extLst>
          </p:nvPr>
        </p:nvGraphicFramePr>
        <p:xfrm>
          <a:off x="1484313" y="570071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"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4313" y="570071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+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j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063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73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</p:spTree>
    <p:extLst>
      <p:ext uri="{BB962C8B-B14F-4D97-AF65-F5344CB8AC3E}">
        <p14:creationId xmlns:p14="http://schemas.microsoft.com/office/powerpoint/2010/main" val="35415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Perceptron algorithm is one example of a linear classifier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Many, many other algorithms learn a line (i.e. a setting of a linear combination of weights)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Goals:</a:t>
            </a:r>
          </a:p>
          <a:p>
            <a:pPr>
              <a:buFontTx/>
              <a:buChar char="-"/>
            </a:pPr>
            <a:r>
              <a:rPr lang="en-US" sz="2800" dirty="0"/>
              <a:t>Explore a number of linear training algorithms</a:t>
            </a:r>
          </a:p>
          <a:p>
            <a:pPr>
              <a:buFontTx/>
              <a:buChar char="-"/>
            </a:pPr>
            <a:r>
              <a:rPr lang="en-US" sz="2800" dirty="0"/>
              <a:t>Understand </a:t>
            </a:r>
            <a:r>
              <a:rPr lang="en-US" sz="2800" i="1" dirty="0">
                <a:solidFill>
                  <a:srgbClr val="FF6600"/>
                </a:solidFill>
              </a:rPr>
              <a:t>why these algorithms work</a:t>
            </a:r>
            <a:endParaRPr lang="en-US" sz="2800" dirty="0">
              <a:solidFill>
                <a:srgbClr val="FF6600"/>
              </a:solidFill>
            </a:endParaRP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8841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53444" y="4205111"/>
            <a:ext cx="2413000" cy="578556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3738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2920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238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29" y="623276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62861" y="623852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83027" y="5401764"/>
            <a:ext cx="29734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Intuitively these make sense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Why change by 1?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Any other way of doing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916" y="3720278"/>
            <a:ext cx="58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parameters for DT?  Perceptron?</a:t>
            </a:r>
          </a:p>
        </p:txBody>
      </p:sp>
    </p:spTree>
    <p:extLst>
      <p:ext uri="{BB962C8B-B14F-4D97-AF65-F5344CB8AC3E}">
        <p14:creationId xmlns:p14="http://schemas.microsoft.com/office/powerpoint/2010/main" val="42330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1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2444" y="3957725"/>
            <a:ext cx="7281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DT: the structure of the tree, which features each node splits on, the predictions at the leaves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perceptron: the weights and the b value</a:t>
            </a:r>
          </a:p>
        </p:txBody>
      </p:sp>
    </p:spTree>
    <p:extLst>
      <p:ext uri="{BB962C8B-B14F-4D97-AF65-F5344CB8AC3E}">
        <p14:creationId xmlns:p14="http://schemas.microsoft.com/office/powerpoint/2010/main" val="232163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6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9195" y="4721001"/>
            <a:ext cx="559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criteria do decision tree learning and perceptron learning optimizing? </a:t>
            </a:r>
          </a:p>
        </p:txBody>
      </p:sp>
    </p:spTree>
    <p:extLst>
      <p:ext uri="{BB962C8B-B14F-4D97-AF65-F5344CB8AC3E}">
        <p14:creationId xmlns:p14="http://schemas.microsoft.com/office/powerpoint/2010/main" val="381647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896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617220" lvl="2" indent="-342900">
              <a:spcBef>
                <a:spcPts val="700"/>
              </a:spcBef>
              <a:buSzPct val="60000"/>
              <a:buFontTx/>
              <a:buChar char="-"/>
            </a:pPr>
            <a:r>
              <a:rPr lang="en-US" sz="2600" dirty="0"/>
              <a:t>e.g. training error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the algorithm should try and minimize the criteria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in a heuristic way (i.e. non-optimally)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exactly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 in general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67628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1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indicator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49691"/>
              </p:ext>
            </p:extLst>
          </p:nvPr>
        </p:nvGraphicFramePr>
        <p:xfrm>
          <a:off x="2582510" y="2060222"/>
          <a:ext cx="32019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name="Equation" r:id="rId3" imgW="1689100" imgH="558800" progId="Equation.3">
                  <p:embed/>
                </p:oleObj>
              </mc:Choice>
              <mc:Fallback>
                <p:oleObj name="Equation" r:id="rId3" imgW="1689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2510" y="2060222"/>
                        <a:ext cx="320198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999" y="3595834"/>
            <a:ext cx="805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Convenient notation for turning T/F answers into numbers/counts: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34188"/>
              </p:ext>
            </p:extLst>
          </p:nvPr>
        </p:nvGraphicFramePr>
        <p:xfrm>
          <a:off x="1520825" y="4471105"/>
          <a:ext cx="5873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Equation" r:id="rId5" imgW="3098800" imgH="393700" progId="Equation.3">
                  <p:embed/>
                </p:oleObj>
              </mc:Choice>
              <mc:Fallback>
                <p:oleObj name="Equation" r:id="rId5" imgW="3098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825" y="4471105"/>
                        <a:ext cx="58737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01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dot-product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5563" y="1600200"/>
            <a:ext cx="9084913" cy="3827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Sometimes it is convenient to use </a:t>
            </a:r>
            <a:r>
              <a:rPr lang="en-US" sz="2400" dirty="0">
                <a:solidFill>
                  <a:srgbClr val="FF6600"/>
                </a:solidFill>
              </a:rPr>
              <a:t>vector notation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represent an example </a:t>
            </a:r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x</a:t>
            </a:r>
          </a:p>
          <a:p>
            <a:pPr lvl="1" algn="just"/>
            <a:r>
              <a:rPr lang="en-US" sz="21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2100" dirty="0">
                <a:solidFill>
                  <a:srgbClr val="000000"/>
                </a:solidFill>
              </a:rPr>
              <a:t> subscript will indicate feature indexing, i.e.,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subscript will indicate examples indexing over a dataset, i.e., x</a:t>
            </a:r>
            <a:r>
              <a:rPr lang="en-US" sz="2100" baseline="-25000" dirty="0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or sometimes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ij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Similarly, we can represent the weight vector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w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w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F6600"/>
                </a:solidFill>
              </a:rPr>
              <a:t>dot-product </a:t>
            </a:r>
            <a:r>
              <a:rPr lang="en-US" sz="2400" dirty="0">
                <a:solidFill>
                  <a:srgbClr val="000000"/>
                </a:solidFill>
              </a:rPr>
              <a:t>between two vectors </a:t>
            </a:r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is defined as: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39244"/>
              </p:ext>
            </p:extLst>
          </p:nvPr>
        </p:nvGraphicFramePr>
        <p:xfrm>
          <a:off x="3125788" y="5322888"/>
          <a:ext cx="17081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3" imgW="838200" imgH="482600" progId="Equation.3">
                  <p:embed/>
                </p:oleObj>
              </mc:Choice>
              <mc:Fallback>
                <p:oleObj name="Equation" r:id="rId3" imgW="838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5322888"/>
                        <a:ext cx="17081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55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34837"/>
              </p:ext>
            </p:extLst>
          </p:nvPr>
        </p:nvGraphicFramePr>
        <p:xfrm>
          <a:off x="2800350" y="4938713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0350" y="4938713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76904" y="6010112"/>
            <a:ext cx="320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equation say?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32114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"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1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loss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16213"/>
              </p:ext>
            </p:extLst>
          </p:nvPr>
        </p:nvGraphicFramePr>
        <p:xfrm>
          <a:off x="2827338" y="1608138"/>
          <a:ext cx="3175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"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7338" y="1608138"/>
                        <a:ext cx="3175000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5086" y="3031389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distance from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sign is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059" y="3446887"/>
            <a:ext cx="36265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whether or not the prediction and label agree,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true if </a:t>
            </a:r>
            <a:r>
              <a:rPr lang="en-US" sz="2400" b="1" i="1" dirty="0">
                <a:solidFill>
                  <a:srgbClr val="0000FF"/>
                </a:solidFill>
              </a:rPr>
              <a:t>they don’t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7554" y="5168664"/>
            <a:ext cx="362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total number of mistakes, aka 0/1 loss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26000" y="2520917"/>
            <a:ext cx="1538111" cy="5104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4378136" y="1835459"/>
            <a:ext cx="338668" cy="140478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482292" y="1612768"/>
            <a:ext cx="338669" cy="215496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949222" y="2859586"/>
            <a:ext cx="1702405" cy="5873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15762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37353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6" imgW="1917700" imgH="457200" progId="Equation.3">
                  <p:embed/>
                </p:oleObj>
              </mc:Choice>
              <mc:Fallback>
                <p:oleObj name="Equation" r:id="rId6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 (i.e. training error)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7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9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66600"/>
              </p:ext>
            </p:extLst>
          </p:nvPr>
        </p:nvGraphicFramePr>
        <p:xfrm>
          <a:off x="974725" y="2141538"/>
          <a:ext cx="39100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3" imgW="1917700" imgH="457200" progId="Equation.3">
                  <p:embed/>
                </p:oleObj>
              </mc:Choice>
              <mc:Fallback>
                <p:oleObj name="Equation" r:id="rId3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725" y="2141538"/>
                        <a:ext cx="39100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4793" y="4149777"/>
            <a:ext cx="4701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How do we </a:t>
            </a:r>
            <a:r>
              <a:rPr lang="en-US" sz="2800" i="1" dirty="0">
                <a:solidFill>
                  <a:srgbClr val="FF0000"/>
                </a:solidFill>
              </a:rPr>
              <a:t>minimize</a:t>
            </a:r>
            <a:r>
              <a:rPr lang="en-US" sz="2800" dirty="0">
                <a:solidFill>
                  <a:srgbClr val="FF0000"/>
                </a:solidFill>
              </a:rPr>
              <a:t> a function?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Why is it hard for this function?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</p:spTree>
    <p:extLst>
      <p:ext uri="{BB962C8B-B14F-4D97-AF65-F5344CB8AC3E}">
        <p14:creationId xmlns:p14="http://schemas.microsoft.com/office/powerpoint/2010/main" val="15796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6E6-3B05-414E-803C-E0DF84BE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A7FAD-EFBC-C74E-B69F-E630584A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3" y="1912881"/>
            <a:ext cx="8406275" cy="4288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FE256-25CA-2C45-9EE1-E1F7CD0AA70A}"/>
              </a:ext>
            </a:extLst>
          </p:cNvPr>
          <p:cNvSpPr txBox="1"/>
          <p:nvPr/>
        </p:nvSpPr>
        <p:spPr>
          <a:xfrm>
            <a:off x="680618" y="6338797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4FF"/>
                </a:solidFill>
              </a:rPr>
              <a:t>(More details on Wednesday!)</a:t>
            </a:r>
          </a:p>
        </p:txBody>
      </p:sp>
    </p:spTree>
    <p:extLst>
      <p:ext uri="{BB962C8B-B14F-4D97-AF65-F5344CB8AC3E}">
        <p14:creationId xmlns:p14="http://schemas.microsoft.com/office/powerpoint/2010/main" val="393259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in one dimension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21820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time we change w such that the example is right/wrong the loss will increase/decrease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4079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over all 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new feature we add (i.e. weights) adds another dimension to this space!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06418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8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33523"/>
              </p:ext>
            </p:extLst>
          </p:nvPr>
        </p:nvGraphicFramePr>
        <p:xfrm>
          <a:off x="976313" y="2141538"/>
          <a:ext cx="39084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3" imgW="1917700" imgH="457200" progId="Equation.3">
                  <p:embed/>
                </p:oleObj>
              </mc:Choice>
              <mc:Fallback>
                <p:oleObj name="Equation" r:id="rId3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3" y="2141538"/>
                        <a:ext cx="39084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380" y="3323722"/>
            <a:ext cx="674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This turns out to be hard (in fact, NP-HARD </a:t>
            </a:r>
            <a:r>
              <a:rPr lang="en-US" sz="2800" dirty="0">
                <a:solidFill>
                  <a:srgbClr val="0000FF"/>
                </a:solidFill>
                <a:sym typeface="Wingdings"/>
              </a:rPr>
              <a:t>)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563" y="4002165"/>
            <a:ext cx="695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Challenge: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small changes in any w can have large changes in the loss (the change isn’t continuous)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 can be many, many local minima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at any given point, we don’t have much information to direct us towards any minima</a:t>
            </a:r>
          </a:p>
        </p:txBody>
      </p:sp>
    </p:spTree>
    <p:extLst>
      <p:ext uri="{BB962C8B-B14F-4D97-AF65-F5344CB8AC3E}">
        <p14:creationId xmlns:p14="http://schemas.microsoft.com/office/powerpoint/2010/main" val="337639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61751" y="4073689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1751" y="2138945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4499" y="176961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61751" y="2356556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7073" y="2356556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7073" y="2864556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77407" y="1769613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77407" y="1769613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93407" y="1769613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3407" y="3414890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4740" y="3414890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24740" y="3729567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75073" y="2138945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475074" y="2138945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61629" y="2138945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61630" y="3729567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24851" y="386522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234555"/>
            <a:ext cx="77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property/properties do we want from our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3873027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869555"/>
            <a:ext cx="734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Ideally, continuous (i.e. differentiable) so we get an indication of direction of minimization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Only one minima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978" y="3885130"/>
            <a:ext cx="72895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49" y="363822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163978" y="2576149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1764" y="206075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0" name="Freeform 29"/>
          <p:cNvSpPr/>
          <p:nvPr/>
        </p:nvSpPr>
        <p:spPr>
          <a:xfrm>
            <a:off x="2005526" y="2420926"/>
            <a:ext cx="4219222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7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Convex functions look something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63" y="2374898"/>
            <a:ext cx="3340100" cy="2438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627918" y="2977444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6556" y="5377893"/>
            <a:ext cx="704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800" i="1" dirty="0">
                <a:solidFill>
                  <a:srgbClr val="0000FF"/>
                </a:solidFill>
              </a:rPr>
              <a:t>above </a:t>
            </a:r>
            <a:r>
              <a:rPr lang="en-US" sz="2800" dirty="0">
                <a:solidFill>
                  <a:srgbClr val="0000FF"/>
                </a:solidFill>
              </a:rPr>
              <a:t>the function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2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many applications, we really would like to minimize the 0/1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surrogate loss function </a:t>
            </a:r>
            <a:r>
              <a:rPr lang="en-US" dirty="0"/>
              <a:t>is a loss function that provides an upper bound on the actual loss function (in this case, 0/1)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We’d like to identify a convex surrogate loss functions to make them easier to minimize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Key to a loss function</a:t>
            </a:r>
            <a:r>
              <a:rPr lang="en-US" dirty="0"/>
              <a:t>: how it scores the difference between the actual label </a:t>
            </a:r>
            <a:r>
              <a:rPr lang="en-US" b="1" i="1" dirty="0"/>
              <a:t>y</a:t>
            </a:r>
            <a:r>
              <a:rPr lang="en-US" dirty="0"/>
              <a:t> and the predicted label </a:t>
            </a:r>
            <a:r>
              <a:rPr lang="en-US" b="1" i="1" dirty="0"/>
              <a:t>y’</a:t>
            </a:r>
          </a:p>
        </p:txBody>
      </p:sp>
    </p:spTree>
    <p:extLst>
      <p:ext uri="{BB962C8B-B14F-4D97-AF65-F5344CB8AC3E}">
        <p14:creationId xmlns:p14="http://schemas.microsoft.com/office/powerpoint/2010/main" val="797498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826" y="3306337"/>
            <a:ext cx="4825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Some function that is a proxy for error, but is continuous and convex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655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</p:spTree>
    <p:extLst>
      <p:ext uri="{BB962C8B-B14F-4D97-AF65-F5344CB8AC3E}">
        <p14:creationId xmlns:p14="http://schemas.microsoft.com/office/powerpoint/2010/main" val="351556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8896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9"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58303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0" name="Equation" r:id="rId5" imgW="1422400" imgH="203200" progId="Equation.3">
                  <p:embed/>
                </p:oleObj>
              </mc:Choice>
              <mc:Fallback>
                <p:oleObj name="Equation" r:id="rId5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90775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1" name="Equation" r:id="rId7" imgW="1155700" imgH="203200" progId="Equation.3">
                  <p:embed/>
                </p:oleObj>
              </mc:Choice>
              <mc:Fallback>
                <p:oleObj name="Equation" r:id="rId7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29093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4222" y="6108890"/>
            <a:ext cx="4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do these work?  What do they penalize?</a:t>
            </a:r>
          </a:p>
        </p:txBody>
      </p:sp>
    </p:spTree>
    <p:extLst>
      <p:ext uri="{BB962C8B-B14F-4D97-AF65-F5344CB8AC3E}">
        <p14:creationId xmlns:p14="http://schemas.microsoft.com/office/powerpoint/2010/main" val="746949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91092"/>
              </p:ext>
            </p:extLst>
          </p:nvPr>
        </p:nvGraphicFramePr>
        <p:xfrm>
          <a:off x="1409611" y="164689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5" name="Equation" r:id="rId4" imgW="1155700" imgH="241300" progId="Equation.3">
                  <p:embed/>
                </p:oleObj>
              </mc:Choice>
              <mc:Fallback>
                <p:oleObj name="Equation" r:id="rId4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9611" y="164689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60" y="1646893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7605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Squared loss: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43403"/>
              </p:ext>
            </p:extLst>
          </p:nvPr>
        </p:nvGraphicFramePr>
        <p:xfrm>
          <a:off x="1615986" y="2259191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6" name="Equation" r:id="rId6" imgW="1054100" imgH="228600" progId="Equation.3">
                  <p:embed/>
                </p:oleObj>
              </mc:Choice>
              <mc:Fallback>
                <p:oleObj name="Equation" r:id="rId6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5986" y="2259191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88346" y="1675267"/>
            <a:ext cx="76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01618"/>
              </p:ext>
            </p:extLst>
          </p:nvPr>
        </p:nvGraphicFramePr>
        <p:xfrm>
          <a:off x="5063595" y="1646893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7" name="Equation" r:id="rId8" imgW="1422400" imgH="203200" progId="Equation.3">
                  <p:embed/>
                </p:oleObj>
              </mc:Choice>
              <mc:Fallback>
                <p:oleObj name="Equation" r:id="rId8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3595" y="1646893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105" y="2259191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73863"/>
              </p:ext>
            </p:extLst>
          </p:nvPr>
        </p:nvGraphicFramePr>
        <p:xfrm>
          <a:off x="5389874" y="2259191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8" name="Equation" r:id="rId10" imgW="1155700" imgH="203200" progId="Equation.3">
                  <p:embed/>
                </p:oleObj>
              </mc:Choice>
              <mc:Fallback>
                <p:oleObj name="Equation" r:id="rId10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9874" y="2259191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5062" t="5872" b="10417"/>
          <a:stretch/>
        </p:blipFill>
        <p:spPr>
          <a:xfrm>
            <a:off x="1409612" y="2877406"/>
            <a:ext cx="6201052" cy="340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346" y="624339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yy</a:t>
            </a:r>
            <a:r>
              <a:rPr lang="en-US" dirty="0"/>
              <a:t>’ or</a:t>
            </a:r>
          </a:p>
          <a:p>
            <a:r>
              <a:rPr lang="en-US" dirty="0"/>
              <a:t>y-y’</a:t>
            </a:r>
          </a:p>
        </p:txBody>
      </p:sp>
    </p:spTree>
    <p:extLst>
      <p:ext uri="{BB962C8B-B14F-4D97-AF65-F5344CB8AC3E}">
        <p14:creationId xmlns:p14="http://schemas.microsoft.com/office/powerpoint/2010/main" val="5493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5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830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2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47343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" name="Equation" r:id="rId6" imgW="1930400" imgH="457200" progId="Equation.3">
                  <p:embed/>
                </p:oleObj>
              </mc:Choice>
              <mc:Fallback>
                <p:oleObj name="Equation" r:id="rId6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66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48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4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880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</a:t>
            </a:r>
            <a:r>
              <a:rPr lang="en-US" sz="2400" dirty="0">
                <a:solidFill>
                  <a:srgbClr val="FF0000"/>
                </a:solidFill>
              </a:rPr>
              <a:t>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756769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9000" y="5544445"/>
            <a:ext cx="495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 for a function?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03420" y="400755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7791" y="376065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03420" y="269857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1206" y="218317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16530" y="255251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79444" y="4035779"/>
            <a:ext cx="155222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621262" y="3273741"/>
            <a:ext cx="1660071" cy="20461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79444" y="399344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31844" y="41740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8355" y="4340579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64866" y="4535312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7821" y="46312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97888" y="461433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4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19" y="2792589"/>
            <a:ext cx="3336581" cy="23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blipFill>
                <a:blip r:embed="rId2"/>
                <a:stretch>
                  <a:fillRect l="-397" t="-1695" r="-2381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BACBD6-81F6-AF4F-8776-D7DFEBABD1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72000"/>
            <a:ext cx="467032" cy="914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EE62F-8578-CA47-A00B-CA4CD30FE5F9}"/>
              </a:ext>
            </a:extLst>
          </p:cNvPr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negative?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9A05-A24D-BF42-A71F-35003F5CD167}"/>
              </a:ext>
            </a:extLst>
          </p:cNvPr>
          <p:cNvSpPr/>
          <p:nvPr/>
        </p:nvSpPr>
        <p:spPr>
          <a:xfrm>
            <a:off x="6243484" y="3283974"/>
            <a:ext cx="1573161" cy="324465"/>
          </a:xfrm>
          <a:prstGeom prst="rect">
            <a:avLst/>
          </a:prstGeom>
          <a:solidFill>
            <a:srgbClr val="0004FF">
              <a:alpha val="2666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638800"/>
            <a:ext cx="57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learning rate (how much we want to move in the error direction, often this will change over time)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10B8C-8431-2244-AF03-7618F5C102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4FF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9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77412"/>
              </p:ext>
            </p:extLst>
          </p:nvPr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6" name="Equation" r:id="rId3" imgW="1714500" imgH="469900" progId="Equation.3">
                  <p:embed/>
                </p:oleObj>
              </mc:Choice>
              <mc:Fallback>
                <p:oleObj name="Equation" r:id="rId3" imgW="1714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21542"/>
              </p:ext>
            </p:extLst>
          </p:nvPr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7" name="Equation" r:id="rId5" imgW="558800" imgH="444500" progId="Equation.3">
                  <p:embed/>
                </p:oleObj>
              </mc:Choice>
              <mc:Fallback>
                <p:oleObj name="Equation" r:id="rId5" imgW="55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79522"/>
              </p:ext>
            </p:extLst>
          </p:nvPr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8" name="Equation" r:id="rId7" imgW="2565400" imgH="469900" progId="Equation.3">
                  <p:embed/>
                </p:oleObj>
              </mc:Choice>
              <mc:Fallback>
                <p:oleObj name="Equation" r:id="rId7" imgW="2565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9D66A8-43EF-1D41-916C-CD65F21FDE8A}"/>
              </a:ext>
            </a:extLst>
          </p:cNvPr>
          <p:cNvSpPr/>
          <p:nvPr/>
        </p:nvSpPr>
        <p:spPr>
          <a:xfrm>
            <a:off x="5359078" y="2998788"/>
            <a:ext cx="2511707" cy="1156523"/>
          </a:xfrm>
          <a:prstGeom prst="rect">
            <a:avLst/>
          </a:prstGeom>
          <a:solidFill>
            <a:srgbClr val="FFFF00">
              <a:alpha val="2862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8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9D9D-20BD-4D46-B5B7-FCADCB4B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/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(w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 b)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blipFill>
                <a:blip r:embed="rId2"/>
                <a:stretch>
                  <a:fillRect l="-8095" t="-1923" r="-714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/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blipFill>
                <a:blip r:embed="rId3"/>
                <a:stretch>
                  <a:fillRect l="-6800" t="-94231" r="-5600" b="-1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/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+ … 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blipFill>
                <a:blip r:embed="rId4"/>
                <a:stretch>
                  <a:fillRect l="-3476" r="-81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/>
              <p:nvPr/>
            </p:nvSpPr>
            <p:spPr>
              <a:xfrm>
                <a:off x="2941106" y="4165335"/>
                <a:ext cx="5660332" cy="559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+ 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+ … +y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 err="1"/>
                  <a:t>b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4165335"/>
                <a:ext cx="5660332" cy="559127"/>
              </a:xfrm>
              <a:prstGeom prst="rect">
                <a:avLst/>
              </a:prstGeom>
              <a:blipFill>
                <a:blip r:embed="rId5"/>
                <a:stretch>
                  <a:fillRect l="-3363" t="-2222" r="-22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/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blipFill>
                <a:blip r:embed="rId6"/>
                <a:stretch>
                  <a:fillRect l="-20482" t="-22857" r="-843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Equation" r:id="rId3" imgW="1714500" imgH="469900" progId="Equation.3">
                  <p:embed/>
                </p:oleObj>
              </mc:Choice>
              <mc:Fallback>
                <p:oleObj name="Equation" r:id="rId3" imgW="1714500" imgH="469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Equation" r:id="rId5" imgW="558800" imgH="444500" progId="Equation.3">
                  <p:embed/>
                </p:oleObj>
              </mc:Choice>
              <mc:Fallback>
                <p:oleObj name="Equation" r:id="rId5" imgW="5588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7" imgW="2565400" imgH="469900" progId="Equation.3">
                  <p:embed/>
                </p:oleObj>
              </mc:Choice>
              <mc:Fallback>
                <p:oleObj name="Equation" r:id="rId7" imgW="2565400" imgH="469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60625" y="4178300"/>
          <a:ext cx="3651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Equation" r:id="rId9" imgW="1790700" imgH="457200" progId="Equation.3">
                  <p:embed/>
                </p:oleObj>
              </mc:Choice>
              <mc:Fallback>
                <p:oleObj name="Equation" r:id="rId9" imgW="17907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25" y="4178300"/>
                        <a:ext cx="36512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3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6915"/>
              </p:ext>
            </p:extLst>
          </p:nvPr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tion" r:id="rId3" imgW="2273300" imgH="457200" progId="Equation.3">
                  <p:embed/>
                </p:oleObj>
              </mc:Choice>
              <mc:Fallback>
                <p:oleObj name="Equation" r:id="rId3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this doing?</a:t>
            </a:r>
          </a:p>
        </p:txBody>
      </p:sp>
    </p:spTree>
    <p:extLst>
      <p:ext uri="{BB962C8B-B14F-4D97-AF65-F5344CB8AC3E}">
        <p14:creationId xmlns:p14="http://schemas.microsoft.com/office/powerpoint/2010/main" val="958593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update rule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50226"/>
              </p:ext>
            </p:extLst>
          </p:nvPr>
        </p:nvGraphicFramePr>
        <p:xfrm>
          <a:off x="849313" y="1738313"/>
          <a:ext cx="46894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9" name="Equation" r:id="rId3" imgW="2273300" imgH="457200" progId="Equation.3">
                  <p:embed/>
                </p:oleObj>
              </mc:Choice>
              <mc:Fallback>
                <p:oleObj name="Equation" r:id="rId3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38313"/>
                        <a:ext cx="468947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22605"/>
              </p:ext>
            </p:extLst>
          </p:nvPr>
        </p:nvGraphicFramePr>
        <p:xfrm>
          <a:off x="1743075" y="4027488"/>
          <a:ext cx="43227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0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27488"/>
                        <a:ext cx="43227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4889" y="3326221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example x</a:t>
            </a:r>
            <a:r>
              <a:rPr lang="en-US" sz="2400" baseline="-25000" dirty="0"/>
              <a:t>i</a:t>
            </a:r>
            <a:r>
              <a:rPr lang="en-US" sz="2400" dirty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3758" y="2949223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1112" y="5023556"/>
            <a:ext cx="300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37465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6717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1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87540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2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23199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3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189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4" name="Equation" r:id="rId9" imgW="1485900" imgH="215900" progId="Equation.3">
                  <p:embed/>
                </p:oleObj>
              </mc:Choice>
              <mc:Fallback>
                <p:oleObj name="Equation" r:id="rId9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51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1319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45724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669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2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00593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3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84608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4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1908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5" name="Equation" r:id="rId9" imgW="1485900" imgH="215900" progId="Equation.3">
                  <p:embed/>
                </p:oleObj>
              </mc:Choice>
              <mc:Fallback>
                <p:oleObj name="Equation" r:id="rId9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0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Model-based machine learning: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define a model, objective function (i.e. loss function), minimization algorithm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Gradient descent 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require that our loss function is convex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small updates towards lower losses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Perceptron learning algorithm: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exponential loss function (modulo a learning rate)</a:t>
            </a:r>
          </a:p>
        </p:txBody>
      </p:sp>
    </p:spTree>
    <p:extLst>
      <p:ext uri="{BB962C8B-B14F-4D97-AF65-F5344CB8AC3E}">
        <p14:creationId xmlns:p14="http://schemas.microsoft.com/office/powerpoint/2010/main" val="4738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276784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11356</TotalTime>
  <Words>2771</Words>
  <Application>Microsoft Macintosh PowerPoint</Application>
  <PresentationFormat>On-screen Show (4:3)</PresentationFormat>
  <Paragraphs>574</Paragraphs>
  <Slides>69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Tw Cen MT</vt:lpstr>
      <vt:lpstr>Verdana</vt:lpstr>
      <vt:lpstr>Wingdings</vt:lpstr>
      <vt:lpstr>Wingdings 2</vt:lpstr>
      <vt:lpstr>Median</vt:lpstr>
      <vt:lpstr>Equation</vt:lpstr>
      <vt:lpstr>Gradient descent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Some math today (but don’t worry!)</vt:lpstr>
      <vt:lpstr>Linear models</vt:lpstr>
      <vt:lpstr>Linear models</vt:lpstr>
      <vt:lpstr>Perceptron learning algorithm</vt:lpstr>
      <vt:lpstr>Which line will it find?</vt:lpstr>
      <vt:lpstr>Which line will it find?</vt:lpstr>
      <vt:lpstr>Linear models</vt:lpstr>
      <vt:lpstr>Perceptron learning algorithm</vt:lpstr>
      <vt:lpstr>A closer look at why we got it wrong</vt:lpstr>
      <vt:lpstr>Model-based machine learning</vt:lpstr>
      <vt:lpstr>Model-based machine learning</vt:lpstr>
      <vt:lpstr>Model-based machine learning</vt:lpstr>
      <vt:lpstr>Model-based machine learning</vt:lpstr>
      <vt:lpstr>Linear models in general</vt:lpstr>
      <vt:lpstr>Some notation: indicator function</vt:lpstr>
      <vt:lpstr>Some notation: dot-product</vt:lpstr>
      <vt:lpstr>Linear models</vt:lpstr>
      <vt:lpstr>0/1 loss function</vt:lpstr>
      <vt:lpstr>Model-based machine learning</vt:lpstr>
      <vt:lpstr>Minimizing 0/1 loss</vt:lpstr>
      <vt:lpstr>Minimizing 0/1 in one dimension</vt:lpstr>
      <vt:lpstr>Minimizing 0/1 over all w</vt:lpstr>
      <vt:lpstr>Minimizing 0/1 loss</vt:lpstr>
      <vt:lpstr>More manageable loss functions</vt:lpstr>
      <vt:lpstr>More manageable loss functions</vt:lpstr>
      <vt:lpstr>Convex functions</vt:lpstr>
      <vt:lpstr>Surrogate loss functions</vt:lpstr>
      <vt:lpstr>Surrogate loss functions</vt:lpstr>
      <vt:lpstr>Surrogate loss functions</vt:lpstr>
      <vt:lpstr>Surrogate loss functions</vt:lpstr>
      <vt:lpstr>Model-based machine learning</vt:lpstr>
      <vt:lpstr>Finding the minimum</vt:lpstr>
      <vt:lpstr>Finding the minimum</vt:lpstr>
      <vt:lpstr>One approach: gradient descent</vt:lpstr>
      <vt:lpstr>One approach: gradient descent</vt:lpstr>
      <vt:lpstr>One approach: gradient descent</vt:lpstr>
      <vt:lpstr>Gradient descent</vt:lpstr>
      <vt:lpstr>Gradient descent</vt:lpstr>
      <vt:lpstr>Gradient descent</vt:lpstr>
      <vt:lpstr>Some math</vt:lpstr>
      <vt:lpstr>Some math</vt:lpstr>
      <vt:lpstr>Some math</vt:lpstr>
      <vt:lpstr>Gradient descent</vt:lpstr>
      <vt:lpstr>Exponential update rule</vt:lpstr>
      <vt:lpstr>Perceptron learning algorithm!</vt:lpstr>
      <vt:lpstr>The constant</vt:lpstr>
      <vt:lpstr>The constant</vt:lpstr>
      <vt:lpstr>Perceptron learning algorithm!</vt:lpstr>
      <vt:lpstr>One concern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Microsoft Office User</cp:lastModifiedBy>
  <cp:revision>1968</cp:revision>
  <cp:lastPrinted>2019-10-02T02:28:05Z</cp:lastPrinted>
  <dcterms:created xsi:type="dcterms:W3CDTF">2013-09-08T20:10:23Z</dcterms:created>
  <dcterms:modified xsi:type="dcterms:W3CDTF">2022-02-15T20:03:15Z</dcterms:modified>
</cp:coreProperties>
</file>