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6" r:id="rId2"/>
    <p:sldId id="358" r:id="rId3"/>
    <p:sldId id="456" r:id="rId4"/>
    <p:sldId id="359" r:id="rId5"/>
    <p:sldId id="389" r:id="rId6"/>
    <p:sldId id="391" r:id="rId7"/>
    <p:sldId id="360" r:id="rId8"/>
    <p:sldId id="361" r:id="rId9"/>
    <p:sldId id="362" r:id="rId10"/>
    <p:sldId id="363" r:id="rId11"/>
    <p:sldId id="364" r:id="rId12"/>
    <p:sldId id="365" r:id="rId13"/>
    <p:sldId id="392" r:id="rId14"/>
    <p:sldId id="393" r:id="rId15"/>
    <p:sldId id="366" r:id="rId16"/>
    <p:sldId id="367" r:id="rId17"/>
    <p:sldId id="394" r:id="rId18"/>
    <p:sldId id="368" r:id="rId19"/>
    <p:sldId id="369" r:id="rId20"/>
    <p:sldId id="436" r:id="rId21"/>
    <p:sldId id="370" r:id="rId22"/>
    <p:sldId id="376" r:id="rId23"/>
    <p:sldId id="377" r:id="rId24"/>
    <p:sldId id="378" r:id="rId25"/>
    <p:sldId id="395" r:id="rId26"/>
    <p:sldId id="396" r:id="rId27"/>
    <p:sldId id="413" r:id="rId28"/>
    <p:sldId id="397" r:id="rId29"/>
    <p:sldId id="398" r:id="rId30"/>
    <p:sldId id="399" r:id="rId31"/>
    <p:sldId id="404" r:id="rId32"/>
    <p:sldId id="405" r:id="rId33"/>
    <p:sldId id="406" r:id="rId34"/>
    <p:sldId id="407" r:id="rId35"/>
    <p:sldId id="408" r:id="rId36"/>
    <p:sldId id="432" r:id="rId37"/>
    <p:sldId id="409" r:id="rId38"/>
    <p:sldId id="410" r:id="rId39"/>
    <p:sldId id="434" r:id="rId40"/>
    <p:sldId id="411" r:id="rId41"/>
    <p:sldId id="412" r:id="rId42"/>
    <p:sldId id="437" r:id="rId43"/>
    <p:sldId id="438" r:id="rId44"/>
    <p:sldId id="439" r:id="rId45"/>
    <p:sldId id="440" r:id="rId46"/>
    <p:sldId id="441" r:id="rId47"/>
    <p:sldId id="442" r:id="rId48"/>
    <p:sldId id="443" r:id="rId49"/>
    <p:sldId id="444" r:id="rId50"/>
    <p:sldId id="445" r:id="rId51"/>
    <p:sldId id="446" r:id="rId52"/>
    <p:sldId id="447" r:id="rId53"/>
    <p:sldId id="448" r:id="rId54"/>
    <p:sldId id="449" r:id="rId55"/>
    <p:sldId id="450" r:id="rId56"/>
    <p:sldId id="451" r:id="rId57"/>
    <p:sldId id="452" r:id="rId58"/>
    <p:sldId id="453" r:id="rId59"/>
    <p:sldId id="454" r:id="rId60"/>
    <p:sldId id="455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6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9" autoAdjust="0"/>
    <p:restoredTop sz="94582"/>
  </p:normalViewPr>
  <p:slideViewPr>
    <p:cSldViewPr snapToObjects="1">
      <p:cViewPr varScale="1">
        <p:scale>
          <a:sx n="115" d="100"/>
          <a:sy n="115" d="100"/>
        </p:scale>
        <p:origin x="14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1C461-7B3B-E741-925E-CE7B76E12C21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00B46-C726-C34C-BA48-01F2805D1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8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0213A-4496-8E41-939D-6D779164903A}" type="datetimeFigureOut">
              <a:rPr lang="en-US" smtClean="0"/>
              <a:pPr/>
              <a:t>10/24/23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E9A50-EED1-FA4E-868B-D30F9FDBA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ED442-FB69-0642-AEE6-060C8D232A69}" type="slidenum">
              <a:rPr lang="en-US"/>
              <a:pPr/>
              <a:t>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ED442-FB69-0642-AEE6-060C8D232A69}" type="slidenum">
              <a:rPr lang="en-US"/>
              <a:pPr/>
              <a:t>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o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ED442-FB69-0642-AEE6-060C8D232A69}" type="slidenum">
              <a:rPr lang="en-US"/>
              <a:pPr/>
              <a:t>7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o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EE62A-B6B6-894F-87EA-26ABC6A085EA}" type="slidenum">
              <a:rPr lang="en-US"/>
              <a:pPr/>
              <a:t>22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EE62A-B6B6-894F-87EA-26ABC6A085EA}" type="slidenum">
              <a:rPr lang="en-US"/>
              <a:pPr/>
              <a:t>23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1E0ED-91F4-9A49-815B-FA018103DD67}" type="slidenum">
              <a:rPr lang="en-US"/>
              <a:pPr/>
              <a:t>24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4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chain rule!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4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/>
              <a:t>chain rule!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10/24/23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6FE768-D535-DB4F-A86D-18423950C428}" type="datetimeFigureOut">
              <a:rPr lang="en-US" smtClean="0"/>
              <a:pPr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10/24/23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10/24/23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10/24/23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6FE768-D535-DB4F-A86D-18423950C428}" type="datetimeFigureOut">
              <a:rPr lang="en-US" smtClean="0"/>
              <a:pPr/>
              <a:t>10/24/23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10/24/23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4.emf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oleObject" Target="../embeddings/oleObject2.bin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5.emf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oleObject" Target="../embeddings/oleObject3.bin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../media/image6.emf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oleObject" Target="../embeddings/oleObject4.bin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3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1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44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David Kauchak</a:t>
            </a:r>
          </a:p>
          <a:p>
            <a:r>
              <a:rPr lang="en-US" dirty="0"/>
              <a:t>CS158 – 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Unconditional/prior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775F55"/>
                </a:solidFill>
              </a:rPr>
              <a:t>Simplest form of probability is</a:t>
            </a:r>
          </a:p>
          <a:p>
            <a:pPr lvl="1"/>
            <a:r>
              <a:rPr lang="en-US" sz="2400" dirty="0">
                <a:solidFill>
                  <a:srgbClr val="775F55"/>
                </a:solidFill>
              </a:rPr>
              <a:t>P(X)</a:t>
            </a:r>
          </a:p>
          <a:p>
            <a:pPr marL="0" indent="0">
              <a:buNone/>
            </a:pPr>
            <a:endParaRPr lang="en-US" sz="28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775F55"/>
                </a:solidFill>
              </a:rPr>
              <a:t>Prior probability: without any additional information, what is the probability</a:t>
            </a:r>
          </a:p>
          <a:p>
            <a:pPr lvl="1"/>
            <a:r>
              <a:rPr lang="en-US" sz="2400" dirty="0">
                <a:solidFill>
                  <a:srgbClr val="775F55"/>
                </a:solidFill>
              </a:rPr>
              <a:t>What is the probability of heads?</a:t>
            </a:r>
          </a:p>
          <a:p>
            <a:pPr lvl="1"/>
            <a:r>
              <a:rPr lang="en-US" sz="2400" dirty="0">
                <a:solidFill>
                  <a:srgbClr val="775F55"/>
                </a:solidFill>
              </a:rPr>
              <a:t>What is the probability of surviving the titanic?</a:t>
            </a:r>
          </a:p>
          <a:p>
            <a:pPr lvl="1"/>
            <a:r>
              <a:rPr lang="en-US" sz="2400" dirty="0">
                <a:solidFill>
                  <a:srgbClr val="775F55"/>
                </a:solidFill>
              </a:rPr>
              <a:t>What is the probability of a wine review containing the word “banana”?</a:t>
            </a:r>
          </a:p>
          <a:p>
            <a:pPr lvl="1"/>
            <a:r>
              <a:rPr lang="en-US" sz="2400" dirty="0">
                <a:solidFill>
                  <a:srgbClr val="775F55"/>
                </a:solidFill>
              </a:rPr>
              <a:t>What is the probability of a passenger on the titanic being under 21 years old?</a:t>
            </a:r>
          </a:p>
          <a:p>
            <a:pPr lvl="1"/>
            <a:r>
              <a:rPr lang="en-US" sz="2400" dirty="0">
                <a:solidFill>
                  <a:srgbClr val="775F55"/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2819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We can also talk about probability distributions over multiple variables</a:t>
            </a:r>
          </a:p>
          <a:p>
            <a:pPr marL="0" indent="0">
              <a:buNone/>
            </a:pPr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P(X,Y)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 probability of X </a:t>
            </a:r>
            <a:r>
              <a:rPr lang="en-US" sz="2000" i="1" dirty="0">
                <a:solidFill>
                  <a:srgbClr val="775F55"/>
                </a:solidFill>
              </a:rPr>
              <a:t>and</a:t>
            </a:r>
            <a:r>
              <a:rPr lang="en-US" sz="2000" dirty="0">
                <a:solidFill>
                  <a:srgbClr val="775F55"/>
                </a:solidFill>
              </a:rPr>
              <a:t> Y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a distribution over the cross product of possible values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67563"/>
              </p:ext>
            </p:extLst>
          </p:nvPr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10298"/>
              </p:ext>
            </p:extLst>
          </p:nvPr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10200" y="48768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P(ENGPass</a:t>
            </a:r>
            <a:r>
              <a:rPr lang="en-US" sz="2800" dirty="0">
                <a:solidFill>
                  <a:srgbClr val="FF0000"/>
                </a:solidFill>
              </a:rPr>
              <a:t>)?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2133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>
                <a:solidFill>
                  <a:srgbClr val="775F55"/>
                </a:solidFill>
              </a:rPr>
              <a:t>Still a probability distribution</a:t>
            </a:r>
          </a:p>
          <a:p>
            <a:pPr lvl="1"/>
            <a:r>
              <a:rPr lang="en-US" sz="2000">
                <a:solidFill>
                  <a:srgbClr val="775F55"/>
                </a:solidFill>
              </a:rPr>
              <a:t>all values between 0 and 1, inclusive</a:t>
            </a:r>
          </a:p>
          <a:p>
            <a:pPr lvl="1"/>
            <a:r>
              <a:rPr lang="en-US" sz="2000">
                <a:solidFill>
                  <a:srgbClr val="775F55"/>
                </a:solidFill>
              </a:rPr>
              <a:t>all values sum to 1</a:t>
            </a:r>
          </a:p>
          <a:p>
            <a:pPr marL="0" indent="0">
              <a:buFont typeface="Wingdings"/>
              <a:buNone/>
            </a:pPr>
            <a:endParaRPr lang="en-US" sz="2400" i="1">
              <a:solidFill>
                <a:srgbClr val="775F55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sz="2400" i="1">
                <a:solidFill>
                  <a:srgbClr val="775F55"/>
                </a:solidFill>
              </a:rPr>
              <a:t>All</a:t>
            </a:r>
            <a:r>
              <a:rPr lang="en-US" sz="2400">
                <a:solidFill>
                  <a:srgbClr val="775F55"/>
                </a:solidFill>
              </a:rPr>
              <a:t> questions/probabilities of the two variables can be calculate from the joint distribution</a:t>
            </a:r>
            <a:endParaRPr lang="en-US" sz="2400" dirty="0">
              <a:solidFill>
                <a:srgbClr val="775F5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Still a probability distribution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all values between 0 and 1, inclusive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all values sum to 1</a:t>
            </a:r>
          </a:p>
          <a:p>
            <a:pPr marL="0" indent="0">
              <a:buNone/>
            </a:pPr>
            <a:endParaRPr lang="en-US" sz="2400" i="1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775F55"/>
                </a:solidFill>
              </a:rPr>
              <a:t>All</a:t>
            </a:r>
            <a:r>
              <a:rPr lang="en-US" sz="2400" dirty="0">
                <a:solidFill>
                  <a:srgbClr val="775F55"/>
                </a:solidFill>
              </a:rPr>
              <a:t> questions/probabilities of the two variables can be calculate from the joint distribution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10200" y="48768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did you figure that out?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4114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0.92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62000" y="2133600"/>
          <a:ext cx="264860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368300" progId="Equation.3">
                  <p:embed/>
                </p:oleObj>
              </mc:Choice>
              <mc:Fallback>
                <p:oleObj name="Equation" r:id="rId2" imgW="10668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264860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09151"/>
              </p:ext>
            </p:extLst>
          </p:nvPr>
        </p:nvGraphicFramePr>
        <p:xfrm>
          <a:off x="5820330" y="3200400"/>
          <a:ext cx="2438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73114"/>
              </p:ext>
            </p:extLst>
          </p:nvPr>
        </p:nvGraphicFramePr>
        <p:xfrm>
          <a:off x="5820330" y="4800600"/>
          <a:ext cx="2971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P(EngPass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3234AC-E4D5-3F44-9E47-9D88F4A9D4EA}"/>
              </a:ext>
            </a:extLst>
          </p:cNvPr>
          <p:cNvSpPr txBox="1"/>
          <p:nvPr/>
        </p:nvSpPr>
        <p:spPr>
          <a:xfrm>
            <a:off x="4163308" y="1759803"/>
            <a:ext cx="4628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This is called “summing over” or “marginalizing out” a variable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61248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As we learn more information, we can update our probability distribution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775F55"/>
                </a:solidFill>
              </a:rPr>
            </a:br>
            <a:r>
              <a:rPr lang="en-US" sz="2400" dirty="0">
                <a:solidFill>
                  <a:srgbClr val="775F55"/>
                </a:solidFill>
              </a:rPr>
              <a:t>P(X|Y) models this (read “probability of X </a:t>
            </a:r>
            <a:r>
              <a:rPr lang="en-US" sz="2400" i="1" dirty="0">
                <a:solidFill>
                  <a:srgbClr val="775F55"/>
                </a:solidFill>
              </a:rPr>
              <a:t>given</a:t>
            </a:r>
            <a:r>
              <a:rPr lang="en-US" sz="2400" dirty="0">
                <a:solidFill>
                  <a:srgbClr val="775F55"/>
                </a:solidFill>
              </a:rPr>
              <a:t> Y”)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What is the probability of a heads </a:t>
            </a:r>
            <a:r>
              <a:rPr lang="en-US" sz="2000" i="1" dirty="0">
                <a:solidFill>
                  <a:srgbClr val="775F55"/>
                </a:solidFill>
              </a:rPr>
              <a:t>given</a:t>
            </a:r>
            <a:r>
              <a:rPr lang="en-US" sz="2000" dirty="0">
                <a:solidFill>
                  <a:srgbClr val="775F55"/>
                </a:solidFill>
              </a:rPr>
              <a:t> that both sides of the coin are heads?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What is the probability the document is about Chardonnay, given that it contains the word “Pinot”?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What is the probability of the word “noir” given that the sentence also contains the word “pinot”?</a:t>
            </a:r>
            <a:endParaRPr lang="en-US" sz="2400" dirty="0">
              <a:solidFill>
                <a:srgbClr val="775F55"/>
              </a:solidFill>
            </a:endParaRP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775F55"/>
                </a:solidFill>
              </a:rPr>
              <a:t>Notice that it is still a distribution over the values of X</a:t>
            </a:r>
          </a:p>
          <a:p>
            <a:pPr lvl="1"/>
            <a:endParaRPr lang="en-US" sz="2000" dirty="0">
              <a:solidFill>
                <a:srgbClr val="775F5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838200" y="1722438"/>
          <a:ext cx="24415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74700" imgH="177800" progId="Equation.3">
                  <p:embed/>
                </p:oleObj>
              </mc:Choice>
              <mc:Fallback>
                <p:oleObj name="Equation" r:id="rId12" imgW="774700" imgH="1778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22438"/>
                        <a:ext cx="244157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2514600"/>
            <a:ext cx="4108450" cy="115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36663" y="2722563"/>
            <a:ext cx="1639887" cy="911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65325" y="2693988"/>
            <a:ext cx="2368550" cy="882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2045" y="3032786"/>
            <a:ext cx="252222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>
                <a:solidFill>
                  <a:schemeClr val="tx2"/>
                </a:solidFill>
                <a:latin typeface="Century Schoolbook" charset="0"/>
              </a:rPr>
              <a:t>x</a:t>
            </a: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32150" y="2989263"/>
            <a:ext cx="256480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>
                <a:solidFill>
                  <a:schemeClr val="tx2"/>
                </a:solidFill>
                <a:latin typeface="Century Schoolbook" charset="0"/>
              </a:rPr>
              <a:t>y</a:t>
            </a:r>
          </a:p>
        </p:txBody>
      </p:sp>
      <p:sp>
        <p:nvSpPr>
          <p:cNvPr id="1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73275" y="3017838"/>
            <a:ext cx="33338" cy="18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1939925" y="2876550"/>
            <a:ext cx="69532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973263" y="3008313"/>
            <a:ext cx="84455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2073275" y="3130550"/>
            <a:ext cx="811213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238375" y="3300413"/>
            <a:ext cx="596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36663" y="4419600"/>
            <a:ext cx="6703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 terms of prior and joint distributions, what is the conditional probability distribution?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838200" y="1600200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93800" imgH="393700" progId="Equation.3">
                  <p:embed/>
                </p:oleObj>
              </mc:Choice>
              <mc:Fallback>
                <p:oleObj name="Equation" r:id="rId12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05400" y="2286000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</a:rPr>
              <a:t>Given that y has happened, in what proportion of those events does x also happen  </a:t>
            </a:r>
          </a:p>
        </p:txBody>
      </p:sp>
      <p:sp>
        <p:nvSpPr>
          <p:cNvPr id="1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2514600"/>
            <a:ext cx="4108450" cy="115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36663" y="2722563"/>
            <a:ext cx="1639887" cy="911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65325" y="2693988"/>
            <a:ext cx="2368550" cy="882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2045" y="3032786"/>
            <a:ext cx="252222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>
                <a:solidFill>
                  <a:schemeClr val="tx2"/>
                </a:solidFill>
                <a:latin typeface="Century Schoolbook" charset="0"/>
              </a:rPr>
              <a:t>x</a:t>
            </a:r>
          </a:p>
        </p:txBody>
      </p:sp>
      <p:sp>
        <p:nvSpPr>
          <p:cNvPr id="20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32150" y="2989263"/>
            <a:ext cx="256480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>
                <a:solidFill>
                  <a:schemeClr val="tx2"/>
                </a:solidFill>
                <a:latin typeface="Century Schoolbook" charset="0"/>
              </a:rPr>
              <a:t>y</a:t>
            </a:r>
          </a:p>
        </p:txBody>
      </p:sp>
      <p:sp>
        <p:nvSpPr>
          <p:cNvPr id="21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73275" y="3017838"/>
            <a:ext cx="33338" cy="18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1939925" y="2876550"/>
            <a:ext cx="69532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973263" y="3008313"/>
            <a:ext cx="84455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2073275" y="3130550"/>
            <a:ext cx="811213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238375" y="3300413"/>
            <a:ext cx="596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5400" y="2286000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</a:rPr>
              <a:t>Given that y has happened, what proportion of those events does x also happen?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5083314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</a:rPr>
              <a:t>What is: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p(</a:t>
            </a:r>
            <a:r>
              <a:rPr lang="en-US" sz="2000" dirty="0" err="1">
                <a:solidFill>
                  <a:srgbClr val="FF0000"/>
                </a:solidFill>
              </a:rPr>
              <a:t>MLPass</a:t>
            </a:r>
            <a:r>
              <a:rPr lang="en-US" sz="2000" dirty="0">
                <a:solidFill>
                  <a:srgbClr val="FF0000"/>
                </a:solidFill>
              </a:rPr>
              <a:t>=true | </a:t>
            </a:r>
            <a:r>
              <a:rPr lang="en-US" sz="2000" dirty="0" err="1">
                <a:solidFill>
                  <a:srgbClr val="FF0000"/>
                </a:solidFill>
              </a:rPr>
              <a:t>EngPass</a:t>
            </a:r>
            <a:r>
              <a:rPr lang="en-US" sz="2000" dirty="0">
                <a:solidFill>
                  <a:srgbClr val="FF0000"/>
                </a:solidFill>
              </a:rPr>
              <a:t>=false)?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8600" y="44196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3955" name="Content Placeholder 3"/>
          <p:cNvGraphicFramePr>
            <a:graphicFrameLocks noChangeAspect="1"/>
          </p:cNvGraphicFramePr>
          <p:nvPr/>
        </p:nvGraphicFramePr>
        <p:xfrm>
          <a:off x="838200" y="1600200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93800" imgH="393700" progId="Equation.3">
                  <p:embed/>
                </p:oleObj>
              </mc:Choice>
              <mc:Fallback>
                <p:oleObj name="Equation" r:id="rId12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2514600"/>
            <a:ext cx="4108450" cy="115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36663" y="2722563"/>
            <a:ext cx="1639887" cy="911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65325" y="2693988"/>
            <a:ext cx="2368550" cy="882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2045" y="3032786"/>
            <a:ext cx="252222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>
                <a:solidFill>
                  <a:schemeClr val="tx2"/>
                </a:solidFill>
                <a:latin typeface="Century Schoolbook" charset="0"/>
              </a:rPr>
              <a:t>x</a:t>
            </a:r>
          </a:p>
        </p:txBody>
      </p:sp>
      <p:sp>
        <p:nvSpPr>
          <p:cNvPr id="24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32150" y="2989263"/>
            <a:ext cx="256480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>
                <a:solidFill>
                  <a:schemeClr val="tx2"/>
                </a:solidFill>
                <a:latin typeface="Century Schoolbook" charset="0"/>
              </a:rPr>
              <a:t>y</a:t>
            </a:r>
          </a:p>
        </p:txBody>
      </p:sp>
      <p:sp>
        <p:nvSpPr>
          <p:cNvPr id="25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73275" y="3017838"/>
            <a:ext cx="33338" cy="18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1939925" y="2876550"/>
            <a:ext cx="69532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973263" y="3008313"/>
            <a:ext cx="84455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2073275" y="3130550"/>
            <a:ext cx="811213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238375" y="3300413"/>
            <a:ext cx="596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2558554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</a:rPr>
              <a:t>What is: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p(</a:t>
            </a:r>
            <a:r>
              <a:rPr lang="en-US" sz="2000" dirty="0" err="1">
                <a:solidFill>
                  <a:srgbClr val="FF0000"/>
                </a:solidFill>
              </a:rPr>
              <a:t>MLPass</a:t>
            </a:r>
            <a:r>
              <a:rPr lang="en-US" sz="2000" dirty="0">
                <a:solidFill>
                  <a:srgbClr val="FF0000"/>
                </a:solidFill>
              </a:rPr>
              <a:t>=true | </a:t>
            </a:r>
            <a:r>
              <a:rPr lang="en-US" sz="2000" dirty="0" err="1">
                <a:solidFill>
                  <a:srgbClr val="FF0000"/>
                </a:solidFill>
              </a:rPr>
              <a:t>EngPass</a:t>
            </a:r>
            <a:r>
              <a:rPr lang="en-US" sz="2000" dirty="0">
                <a:solidFill>
                  <a:srgbClr val="FF0000"/>
                </a:solidFill>
              </a:rPr>
              <a:t>=false)?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438400" y="4572000"/>
          <a:ext cx="27447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600" imgH="177800" progId="Equation.3">
                  <p:embed/>
                </p:oleObj>
              </mc:Choice>
              <mc:Fallback>
                <p:oleObj name="Equation" r:id="rId2" imgW="12446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27447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1905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871538" y="5243513"/>
          <a:ext cx="54324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800" imgH="177800" progId="Equation.3">
                  <p:embed/>
                </p:oleObj>
              </mc:Choice>
              <mc:Fallback>
                <p:oleObj name="Equation" r:id="rId4" imgW="24638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5243513"/>
                        <a:ext cx="54324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>
            <a:off x="990600" y="5105400"/>
            <a:ext cx="525780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477000" y="47345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0.125</a:t>
            </a:r>
          </a:p>
        </p:txBody>
      </p:sp>
      <p:graphicFrame>
        <p:nvGraphicFramePr>
          <p:cNvPr id="175109" name="Content Placeholder 3"/>
          <p:cNvGraphicFramePr>
            <a:graphicFrameLocks noChangeAspect="1"/>
          </p:cNvGraphicFramePr>
          <p:nvPr/>
        </p:nvGraphicFramePr>
        <p:xfrm>
          <a:off x="5562600" y="1633537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800" imgH="393700" progId="Equation.3">
                  <p:embed/>
                </p:oleObj>
              </mc:Choice>
              <mc:Fallback>
                <p:oleObj name="Equation" r:id="rId6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33537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2648" y="6091535"/>
            <a:ext cx="715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Notice this is very different than p(</a:t>
            </a:r>
            <a:r>
              <a:rPr lang="en-US" sz="2400" dirty="0" err="1">
                <a:solidFill>
                  <a:srgbClr val="0000FF"/>
                </a:solidFill>
              </a:rPr>
              <a:t>MLPass</a:t>
            </a:r>
            <a:r>
              <a:rPr lang="en-US" sz="2400" dirty="0">
                <a:solidFill>
                  <a:srgbClr val="0000FF"/>
                </a:solidFill>
              </a:rPr>
              <a:t>=true) = 0.89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Midterm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are distributions over 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674810"/>
            <a:ext cx="3027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Conditional probability</a:t>
            </a:r>
          </a:p>
        </p:txBody>
      </p:sp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959163"/>
              </p:ext>
            </p:extLst>
          </p:nvPr>
        </p:nvGraphicFramePr>
        <p:xfrm>
          <a:off x="5994400" y="2971800"/>
          <a:ext cx="10906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203200" progId="Equation.3">
                  <p:embed/>
                </p:oleObj>
              </mc:Choice>
              <mc:Fallback>
                <p:oleObj name="Equation" r:id="rId2" imgW="533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2971800"/>
                        <a:ext cx="109061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0759" y="1827210"/>
            <a:ext cx="2582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Unconditional/prior</a:t>
            </a:r>
          </a:p>
          <a:p>
            <a:r>
              <a:rPr lang="en-US" sz="2400" dirty="0"/>
              <a:t>probability</a:t>
            </a:r>
          </a:p>
        </p:txBody>
      </p:sp>
      <p:graphicFrame>
        <p:nvGraphicFramePr>
          <p:cNvPr id="9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416372"/>
              </p:ext>
            </p:extLst>
          </p:nvPr>
        </p:nvGraphicFramePr>
        <p:xfrm>
          <a:off x="1408112" y="2971800"/>
          <a:ext cx="7270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600" imgH="203200" progId="Equation.3">
                  <p:embed/>
                </p:oleObj>
              </mc:Choice>
              <mc:Fallback>
                <p:oleObj name="Equation" r:id="rId4" imgW="355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2" y="2971800"/>
                        <a:ext cx="72707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55357"/>
              </p:ext>
            </p:extLst>
          </p:nvPr>
        </p:nvGraphicFramePr>
        <p:xfrm>
          <a:off x="787096" y="4114800"/>
          <a:ext cx="2438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85381"/>
              </p:ext>
            </p:extLst>
          </p:nvPr>
        </p:nvGraphicFramePr>
        <p:xfrm>
          <a:off x="5486400" y="4153104"/>
          <a:ext cx="327964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|</a:t>
                      </a:r>
                      <a:br>
                        <a:rPr lang="en-US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=false)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16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 about notation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2819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775F55"/>
                </a:solidFill>
              </a:rPr>
              <a:t>When talking about a particular random variable value, you should technically write p(X=x), etc.</a:t>
            </a:r>
          </a:p>
          <a:p>
            <a:pPr marL="0" indent="0">
              <a:buNone/>
            </a:pPr>
            <a:br>
              <a:rPr lang="en-US" sz="2800" dirty="0">
                <a:solidFill>
                  <a:srgbClr val="775F55"/>
                </a:solidFill>
              </a:rPr>
            </a:br>
            <a:r>
              <a:rPr lang="en-US" sz="2800" dirty="0">
                <a:solidFill>
                  <a:srgbClr val="775F55"/>
                </a:solidFill>
              </a:rPr>
              <a:t>However, when it’s clear , we’ll often shorten it</a:t>
            </a:r>
          </a:p>
          <a:p>
            <a:pPr marL="0" indent="0">
              <a:buNone/>
            </a:pPr>
            <a:br>
              <a:rPr lang="en-US" sz="2800" dirty="0">
                <a:solidFill>
                  <a:srgbClr val="775F55"/>
                </a:solidFill>
              </a:rPr>
            </a:br>
            <a:r>
              <a:rPr lang="en-US" sz="2800" dirty="0">
                <a:solidFill>
                  <a:srgbClr val="775F55"/>
                </a:solidFill>
              </a:rPr>
              <a:t>Also, we may also say P(X) or p(x) to generically mean any particular value, i.e. P(X=</a:t>
            </a:r>
            <a:r>
              <a:rPr lang="en-US" sz="2800" dirty="0" err="1">
                <a:solidFill>
                  <a:srgbClr val="775F55"/>
                </a:solidFill>
              </a:rPr>
              <a:t>x</a:t>
            </a:r>
            <a:r>
              <a:rPr lang="en-US" sz="2800" dirty="0">
                <a:solidFill>
                  <a:srgbClr val="775F55"/>
                </a:solidFill>
              </a:rPr>
              <a:t>)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438400" y="5029200"/>
          <a:ext cx="27447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600" imgH="177800" progId="Equation.3">
                  <p:embed/>
                </p:oleObj>
              </mc:Choice>
              <mc:Fallback>
                <p:oleObj name="Equation" r:id="rId2" imgW="12446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29200"/>
                        <a:ext cx="27447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871538" y="5700713"/>
          <a:ext cx="54324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800" imgH="177800" progId="Equation.3">
                  <p:embed/>
                </p:oleObj>
              </mc:Choice>
              <mc:Fallback>
                <p:oleObj name="Equation" r:id="rId4" imgW="24638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5700713"/>
                        <a:ext cx="54324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>
            <a:off x="990600" y="5562600"/>
            <a:ext cx="525780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477000" y="51917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0.125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Properties of probabilities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76400"/>
            <a:ext cx="8229600" cy="91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ea typeface="ＭＳ Ｐゴシック" charset="-128"/>
              </a:rPr>
              <a:t>P(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>
                <a:ea typeface="ＭＳ Ｐゴシック" charset="-128"/>
              </a:rPr>
              <a:t> </a:t>
            </a:r>
            <a:r>
              <a:rPr lang="en-US" i="1" dirty="0">
                <a:ea typeface="ＭＳ Ｐゴシック" charset="-128"/>
                <a:sym typeface="Symbol" charset="2"/>
              </a:rPr>
              <a:t>or</a:t>
            </a:r>
            <a:r>
              <a:rPr lang="en-US" dirty="0">
                <a:ea typeface="ＭＳ Ｐゴシック" charset="-128"/>
                <a:sym typeface="Symbol" charset="2"/>
              </a:rPr>
              <a:t> 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 = ?</a:t>
            </a:r>
          </a:p>
        </p:txBody>
      </p:sp>
      <p:pic>
        <p:nvPicPr>
          <p:cNvPr id="4" name="Picture 4" descr="axiom3-venn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133600" y="2438400"/>
            <a:ext cx="3781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Properties of probabilities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76400"/>
            <a:ext cx="8229600" cy="91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ea typeface="ＭＳ Ｐゴシック" charset="-128"/>
              </a:rPr>
              <a:t>P(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>
                <a:ea typeface="ＭＳ Ｐゴシック" charset="-128"/>
              </a:rPr>
              <a:t> </a:t>
            </a:r>
            <a:r>
              <a:rPr lang="en-US" i="1" dirty="0">
                <a:ea typeface="ＭＳ Ｐゴシック" charset="-128"/>
                <a:sym typeface="Symbol" charset="2"/>
              </a:rPr>
              <a:t>or</a:t>
            </a:r>
            <a:r>
              <a:rPr lang="en-US" dirty="0">
                <a:ea typeface="ＭＳ Ｐゴシック" charset="-128"/>
                <a:sym typeface="Symbol" charset="2"/>
              </a:rPr>
              <a:t> 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 = P(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>
                <a:ea typeface="ＭＳ Ｐゴシック" charset="-128"/>
              </a:rPr>
              <a:t>) + P(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 - P(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>
                <a:ea typeface="ＭＳ Ｐゴシック" charset="-128"/>
              </a:rPr>
              <a:t>,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</a:t>
            </a:r>
          </a:p>
        </p:txBody>
      </p:sp>
      <p:pic>
        <p:nvPicPr>
          <p:cNvPr id="52228" name="Picture 4" descr="axiom3-venn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133600" y="2438400"/>
            <a:ext cx="3781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01650" y="336806"/>
            <a:ext cx="5337524" cy="5775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/>
              <a:t>Properties of probabilities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676400"/>
            <a:ext cx="8382000" cy="3975755"/>
          </a:xfrm>
          <a:noFill/>
        </p:spPr>
        <p:txBody>
          <a:bodyPr lIns="63500" tIns="25400" rIns="63500" bIns="25400">
            <a:spAutoFit/>
          </a:bodyPr>
          <a:lstStyle/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P(</a:t>
            </a:r>
            <a:r>
              <a:rPr lang="en-US" sz="2800" dirty="0">
                <a:solidFill>
                  <a:schemeClr val="tx2"/>
                </a:solidFill>
                <a:latin typeface="Symbol" charset="2"/>
              </a:rPr>
              <a:t>Ø</a:t>
            </a:r>
            <a:r>
              <a:rPr lang="en-US" sz="2800" dirty="0">
                <a:solidFill>
                  <a:schemeClr val="tx2"/>
                </a:solidFill>
              </a:rPr>
              <a:t>E) = 1– P(E)</a:t>
            </a: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More generally:</a:t>
            </a:r>
          </a:p>
          <a:p>
            <a:pPr lvl="1">
              <a:lnSpc>
                <a:spcPct val="94000"/>
              </a:lnSpc>
              <a:spcBef>
                <a:spcPct val="47000"/>
              </a:spcBef>
            </a:pPr>
            <a:r>
              <a:rPr lang="en-US" sz="2500" dirty="0">
                <a:solidFill>
                  <a:schemeClr val="tx2"/>
                </a:solidFill>
              </a:rPr>
              <a:t>Given events E = e</a:t>
            </a:r>
            <a:r>
              <a:rPr lang="en-US" sz="2500" baseline="-25000" dirty="0">
                <a:solidFill>
                  <a:schemeClr val="tx2"/>
                </a:solidFill>
              </a:rPr>
              <a:t>1</a:t>
            </a:r>
            <a:r>
              <a:rPr lang="en-US" sz="2500" dirty="0">
                <a:solidFill>
                  <a:schemeClr val="tx2"/>
                </a:solidFill>
              </a:rPr>
              <a:t>, e</a:t>
            </a:r>
            <a:r>
              <a:rPr lang="en-US" sz="2500" baseline="-25000" dirty="0">
                <a:solidFill>
                  <a:schemeClr val="tx2"/>
                </a:solidFill>
              </a:rPr>
              <a:t>2</a:t>
            </a:r>
            <a:r>
              <a:rPr lang="en-US" sz="2500" dirty="0">
                <a:solidFill>
                  <a:schemeClr val="tx2"/>
                </a:solidFill>
              </a:rPr>
              <a:t>, …, e</a:t>
            </a:r>
            <a:r>
              <a:rPr lang="en-US" sz="2500" baseline="-25000" dirty="0">
                <a:solidFill>
                  <a:schemeClr val="tx2"/>
                </a:solidFill>
              </a:rPr>
              <a:t>n</a:t>
            </a:r>
            <a:endParaRPr lang="en-US" sz="2500" dirty="0">
              <a:solidFill>
                <a:schemeClr val="tx2"/>
              </a:solidFill>
            </a:endParaRPr>
          </a:p>
          <a:p>
            <a:pPr lvl="1">
              <a:lnSpc>
                <a:spcPct val="94000"/>
              </a:lnSpc>
              <a:spcBef>
                <a:spcPct val="47000"/>
              </a:spcBef>
            </a:pPr>
            <a:endParaRPr lang="en-US" sz="2500" dirty="0">
              <a:solidFill>
                <a:schemeClr val="tx2"/>
              </a:solidFill>
            </a:endParaRPr>
          </a:p>
          <a:p>
            <a:pPr eaLnBrk="1" hangingPunct="1">
              <a:lnSpc>
                <a:spcPct val="94000"/>
              </a:lnSpc>
              <a:spcBef>
                <a:spcPct val="47000"/>
              </a:spcBef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P(E1, E2) </a:t>
            </a:r>
            <a:r>
              <a:rPr lang="en-US" sz="2800" dirty="0">
                <a:solidFill>
                  <a:schemeClr val="tx2"/>
                </a:solidFill>
                <a:ea typeface="Tahoma" charset="0"/>
                <a:cs typeface="Tahoma" charset="0"/>
              </a:rPr>
              <a:t>≤ </a:t>
            </a:r>
            <a:r>
              <a:rPr lang="en-US" sz="2800" dirty="0">
                <a:solidFill>
                  <a:schemeClr val="tx2"/>
                </a:solidFill>
              </a:rPr>
              <a:t>P(E1)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37268"/>
              </p:ext>
            </p:extLst>
          </p:nvPr>
        </p:nvGraphicFramePr>
        <p:xfrm>
          <a:off x="1715814" y="4038600"/>
          <a:ext cx="262758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70000" imgH="368300" progId="Equation.3">
                  <p:embed/>
                </p:oleObj>
              </mc:Choice>
              <mc:Fallback>
                <p:oleObj name="Equation" r:id="rId5" imgW="12700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814" y="4038600"/>
                        <a:ext cx="2627586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(aka product rule)</a:t>
            </a:r>
          </a:p>
        </p:txBody>
      </p:sp>
      <p:graphicFrame>
        <p:nvGraphicFramePr>
          <p:cNvPr id="177154" name="Content Placeholder 3"/>
          <p:cNvGraphicFramePr>
            <a:graphicFrameLocks noChangeAspect="1"/>
          </p:cNvGraphicFramePr>
          <p:nvPr/>
        </p:nvGraphicFramePr>
        <p:xfrm>
          <a:off x="796925" y="1752600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393700" progId="Equation.3">
                  <p:embed/>
                </p:oleObj>
              </mc:Choice>
              <mc:Fallback>
                <p:oleObj name="Equation" r:id="rId2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752600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5" name="Content Placeholder 3"/>
          <p:cNvGraphicFramePr>
            <a:graphicFrameLocks noChangeAspect="1"/>
          </p:cNvGraphicFramePr>
          <p:nvPr/>
        </p:nvGraphicFramePr>
        <p:xfrm>
          <a:off x="5064125" y="1828800"/>
          <a:ext cx="30130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77800" progId="Equation.3">
                  <p:embed/>
                </p:oleObj>
              </mc:Choice>
              <mc:Fallback>
                <p:oleObj name="Equation" r:id="rId4" imgW="14732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1828800"/>
                        <a:ext cx="30130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692525" y="1828800"/>
            <a:ext cx="1066800" cy="533400"/>
          </a:xfrm>
          <a:prstGeom prst="rightArrow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014008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775F55"/>
                </a:solidFill>
              </a:rPr>
              <a:t>We can view calculating the probability of X </a:t>
            </a:r>
            <a:r>
              <a:rPr lang="en-US" sz="2400" i="1" dirty="0">
                <a:solidFill>
                  <a:srgbClr val="775F55"/>
                </a:solidFill>
              </a:rPr>
              <a:t>AND</a:t>
            </a:r>
            <a:r>
              <a:rPr lang="en-US" sz="2400" dirty="0">
                <a:solidFill>
                  <a:srgbClr val="775F55"/>
                </a:solidFill>
              </a:rPr>
              <a:t> Y occurring as two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775F55"/>
                </a:solidFill>
              </a:rPr>
              <a:t>Y occurs with some probability P(Y)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775F55"/>
                </a:solidFill>
              </a:rPr>
              <a:t>Then, X occurs, given that Y has occurred</a:t>
            </a:r>
          </a:p>
          <a:p>
            <a:pPr algn="l"/>
            <a:r>
              <a:rPr lang="en-US" sz="2400" dirty="0">
                <a:solidFill>
                  <a:srgbClr val="775F55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57150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or you can just trust the math… </a:t>
            </a:r>
            <a:r>
              <a:rPr lang="en-US" sz="2400" dirty="0" err="1">
                <a:solidFill>
                  <a:srgbClr val="0000FF"/>
                </a:solidFill>
                <a:sym typeface="Wingdings"/>
              </a:rPr>
              <a:t>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000" y="1707822"/>
            <a:ext cx="3241675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p:graphicFrame>
        <p:nvGraphicFramePr>
          <p:cNvPr id="177155" name="Content Placeholder 3"/>
          <p:cNvGraphicFramePr>
            <a:graphicFrameLocks noChangeAspect="1"/>
          </p:cNvGraphicFramePr>
          <p:nvPr/>
        </p:nvGraphicFramePr>
        <p:xfrm>
          <a:off x="639763" y="1905000"/>
          <a:ext cx="38687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300" imgH="177800" progId="Equation.3">
                  <p:embed/>
                </p:oleObj>
              </mc:Choice>
              <mc:Fallback>
                <p:oleObj name="Equation" r:id="rId2" imgW="18923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905000"/>
                        <a:ext cx="3868737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609600" y="2438400"/>
          <a:ext cx="36099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300" imgH="177800" progId="Equation.3">
                  <p:embed/>
                </p:oleObj>
              </mc:Choice>
              <mc:Fallback>
                <p:oleObj name="Equation" r:id="rId4" imgW="17653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36099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584200" y="3048000"/>
          <a:ext cx="45974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47900" imgH="177800" progId="Equation.3">
                  <p:embed/>
                </p:oleObj>
              </mc:Choice>
              <mc:Fallback>
                <p:oleObj name="Equation" r:id="rId6" imgW="2247900" imgH="177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3048000"/>
                        <a:ext cx="459740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Object 6"/>
          <p:cNvGraphicFramePr>
            <a:graphicFrameLocks noChangeAspect="1"/>
          </p:cNvGraphicFramePr>
          <p:nvPr/>
        </p:nvGraphicFramePr>
        <p:xfrm>
          <a:off x="631825" y="3657600"/>
          <a:ext cx="36353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8000" imgH="177800" progId="Equation.3">
                  <p:embed/>
                </p:oleObj>
              </mc:Choice>
              <mc:Fallback>
                <p:oleObj name="Equation" r:id="rId8" imgW="1778000" imgH="177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3657600"/>
                        <a:ext cx="363537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489277"/>
              </p:ext>
            </p:extLst>
          </p:nvPr>
        </p:nvGraphicFramePr>
        <p:xfrm>
          <a:off x="1676400" y="4724400"/>
          <a:ext cx="5181600" cy="740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44600" imgH="177800" progId="Equation.3">
                  <p:embed/>
                </p:oleObj>
              </mc:Choice>
              <mc:Fallback>
                <p:oleObj name="Equation" r:id="rId10" imgW="1244600" imgH="177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5181600" cy="7402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the chain rule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We saw that we could calculate the individual prior probabilities using the joint distribution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What if we don’t have the joint distribution, but do have conditional probability information:</a:t>
            </a:r>
          </a:p>
          <a:p>
            <a:pPr lvl="1"/>
            <a:r>
              <a:rPr lang="en-US" sz="2100" dirty="0">
                <a:solidFill>
                  <a:srgbClr val="775F55"/>
                </a:solidFill>
              </a:rPr>
              <a:t>P(Y)</a:t>
            </a:r>
          </a:p>
          <a:p>
            <a:pPr lvl="1"/>
            <a:r>
              <a:rPr lang="en-US" sz="2100" dirty="0">
                <a:solidFill>
                  <a:srgbClr val="775F55"/>
                </a:solidFill>
              </a:rPr>
              <a:t>P(X|Y) </a:t>
            </a:r>
          </a:p>
        </p:txBody>
      </p:sp>
      <p:graphicFrame>
        <p:nvGraphicFramePr>
          <p:cNvPr id="314370" name="Object 2"/>
          <p:cNvGraphicFramePr>
            <a:graphicFrameLocks noChangeAspect="1"/>
          </p:cNvGraphicFramePr>
          <p:nvPr/>
        </p:nvGraphicFramePr>
        <p:xfrm>
          <a:off x="2527300" y="2514600"/>
          <a:ext cx="2108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368300" progId="Equation.3">
                  <p:embed/>
                </p:oleObj>
              </mc:Choice>
              <mc:Fallback>
                <p:oleObj name="Equation" r:id="rId2" imgW="10541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2514600"/>
                        <a:ext cx="2108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1" name="Object 3"/>
          <p:cNvGraphicFramePr>
            <a:graphicFrameLocks noChangeAspect="1"/>
          </p:cNvGraphicFramePr>
          <p:nvPr/>
        </p:nvGraphicFramePr>
        <p:xfrm>
          <a:off x="2222500" y="5334000"/>
          <a:ext cx="2768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300" imgH="368300" progId="Equation.3">
                  <p:embed/>
                </p:oleObj>
              </mc:Choice>
              <mc:Fallback>
                <p:oleObj name="Equation" r:id="rId4" imgW="1384300" imgH="368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5334000"/>
                        <a:ext cx="2768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</a:t>
            </a:r>
            <a:r>
              <a:rPr lang="en-US" dirty="0"/>
              <a:t>’ rule (theorem)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62000" y="1905000"/>
            <a:ext cx="7342188" cy="2133600"/>
            <a:chOff x="762000" y="1905000"/>
            <a:chExt cx="7342188" cy="2133600"/>
          </a:xfrm>
        </p:grpSpPr>
        <p:graphicFrame>
          <p:nvGraphicFramePr>
            <p:cNvPr id="4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4125975"/>
                </p:ext>
              </p:extLst>
            </p:nvPr>
          </p:nvGraphicFramePr>
          <p:xfrm>
            <a:off x="762000" y="1905000"/>
            <a:ext cx="2441575" cy="80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93800" imgH="393700" progId="Equation.3">
                    <p:embed/>
                  </p:oleObj>
                </mc:Choice>
                <mc:Fallback>
                  <p:oleObj name="Equation" r:id="rId2" imgW="1193800" imgH="393700" progId="Equation.3">
                    <p:embed/>
                    <p:pic>
                      <p:nvPicPr>
                        <p:cNvPr id="0" name="Content Placeholder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1905000"/>
                          <a:ext cx="2441575" cy="804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3812891"/>
                </p:ext>
              </p:extLst>
            </p:nvPr>
          </p:nvGraphicFramePr>
          <p:xfrm>
            <a:off x="5029200" y="1981200"/>
            <a:ext cx="3013075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73200" imgH="177800" progId="Equation.3">
                    <p:embed/>
                  </p:oleObj>
                </mc:Choice>
                <mc:Fallback>
                  <p:oleObj name="Equation" r:id="rId4" imgW="1473200" imgH="1778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1981200"/>
                          <a:ext cx="3013075" cy="363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ight Arrow 5"/>
            <p:cNvSpPr/>
            <p:nvPr/>
          </p:nvSpPr>
          <p:spPr bwMode="auto">
            <a:xfrm>
              <a:off x="3657600" y="1981200"/>
              <a:ext cx="1066800" cy="533400"/>
            </a:xfrm>
            <a:prstGeom prst="rightArrow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graphicFrame>
          <p:nvGraphicFramePr>
            <p:cNvPr id="7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6923381"/>
                </p:ext>
              </p:extLst>
            </p:nvPr>
          </p:nvGraphicFramePr>
          <p:xfrm>
            <a:off x="796925" y="3233737"/>
            <a:ext cx="2441575" cy="80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93800" imgH="393700" progId="Equation.3">
                    <p:embed/>
                  </p:oleObj>
                </mc:Choice>
                <mc:Fallback>
                  <p:oleObj name="Equation" r:id="rId6" imgW="1193800" imgH="3937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925" y="3233737"/>
                          <a:ext cx="2441575" cy="804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6610026"/>
                </p:ext>
              </p:extLst>
            </p:nvPr>
          </p:nvGraphicFramePr>
          <p:xfrm>
            <a:off x="5038725" y="3309938"/>
            <a:ext cx="3065463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98600" imgH="177800" progId="Equation.3">
                    <p:embed/>
                  </p:oleObj>
                </mc:Choice>
                <mc:Fallback>
                  <p:oleObj name="Equation" r:id="rId8" imgW="1498600" imgH="1778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725" y="3309938"/>
                          <a:ext cx="3065463" cy="363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ight Arrow 8"/>
            <p:cNvSpPr/>
            <p:nvPr/>
          </p:nvSpPr>
          <p:spPr bwMode="auto">
            <a:xfrm>
              <a:off x="3692525" y="3309937"/>
              <a:ext cx="1066800" cy="533400"/>
            </a:xfrm>
            <a:prstGeom prst="rightArrow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aphicFrame>
        <p:nvGraphicFramePr>
          <p:cNvPr id="250886" name="Content Placeholder 3"/>
          <p:cNvGraphicFramePr>
            <a:graphicFrameLocks noChangeAspect="1"/>
          </p:cNvGraphicFramePr>
          <p:nvPr/>
        </p:nvGraphicFramePr>
        <p:xfrm>
          <a:off x="2133600" y="4876800"/>
          <a:ext cx="4269301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74800" imgH="393700" progId="Equation.3">
                  <p:embed/>
                </p:oleObj>
              </mc:Choice>
              <mc:Fallback>
                <p:oleObj name="Equation" r:id="rId10" imgW="1574800" imgH="3937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4269301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243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775F55"/>
                </a:solidFill>
              </a:rPr>
              <a:t>Allows us to talk about P(Y|X) rather than P(X|Y)</a:t>
            </a:r>
          </a:p>
          <a:p>
            <a:pPr marL="0" indent="0">
              <a:buNone/>
            </a:pPr>
            <a:endParaRPr lang="en-US" sz="28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775F55"/>
                </a:solidFill>
              </a:rPr>
              <a:t>Sometimes this can be more intuitive</a:t>
            </a:r>
          </a:p>
          <a:p>
            <a:pPr marL="0" indent="0">
              <a:buNone/>
            </a:pPr>
            <a:endParaRPr lang="en-US" sz="28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Why?</a:t>
            </a:r>
          </a:p>
        </p:txBody>
      </p:sp>
      <p:graphicFrame>
        <p:nvGraphicFramePr>
          <p:cNvPr id="251906" name="Content Placeholder 3"/>
          <p:cNvGraphicFramePr>
            <a:graphicFrameLocks noChangeAspect="1"/>
          </p:cNvGraphicFramePr>
          <p:nvPr/>
        </p:nvGraphicFramePr>
        <p:xfrm>
          <a:off x="2133600" y="4343400"/>
          <a:ext cx="42687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393700" progId="Equation.3">
                  <p:embed/>
                </p:oleObj>
              </mc:Choice>
              <mc:Fallback>
                <p:oleObj name="Equation" r:id="rId2" imgW="1574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43400"/>
                        <a:ext cx="426878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BBD7-71BD-1646-0EEA-13E92D8B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B3DA-50C1-EC86-3D7A-DF84F38D13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Quartile 1: 	28.5 (84%)</a:t>
            </a:r>
          </a:p>
          <a:p>
            <a:pPr marL="0" indent="0">
              <a:buNone/>
            </a:pPr>
            <a:r>
              <a:rPr lang="en-US" dirty="0"/>
              <a:t>Median:	31 (91%)</a:t>
            </a:r>
          </a:p>
          <a:p>
            <a:pPr marL="0" indent="0">
              <a:buNone/>
            </a:pPr>
            <a:r>
              <a:rPr lang="en-US" dirty="0"/>
              <a:t>Quartile 3: 	32 (94%)</a:t>
            </a:r>
          </a:p>
          <a:p>
            <a:pPr marL="0" indent="0">
              <a:buNone/>
            </a:pPr>
            <a:r>
              <a:rPr lang="en-US"/>
              <a:t>Mean:	30.3 (89%)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55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775F55"/>
                </a:solidFill>
              </a:rPr>
              <a:t>p(disease</a:t>
            </a:r>
            <a:r>
              <a:rPr lang="en-US" sz="2400" dirty="0">
                <a:solidFill>
                  <a:srgbClr val="775F55"/>
                </a:solidFill>
              </a:rPr>
              <a:t> | symptoms)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For everyone who had those symptoms, how likely is the disease?</a:t>
            </a:r>
          </a:p>
          <a:p>
            <a:pPr lvl="1"/>
            <a:r>
              <a:rPr lang="en-US" sz="2000" dirty="0" err="1">
                <a:solidFill>
                  <a:srgbClr val="775F55"/>
                </a:solidFill>
              </a:rPr>
              <a:t>p(symptoms|disease</a:t>
            </a:r>
            <a:r>
              <a:rPr lang="en-US" sz="2000" dirty="0">
                <a:solidFill>
                  <a:srgbClr val="775F55"/>
                </a:solidFill>
              </a:rPr>
              <a:t>)</a:t>
            </a:r>
          </a:p>
          <a:p>
            <a:pPr lvl="2"/>
            <a:r>
              <a:rPr lang="en-US" sz="1800" dirty="0">
                <a:solidFill>
                  <a:srgbClr val="775F55"/>
                </a:solidFill>
              </a:rPr>
              <a:t>For everyone that had the disease, how likely is the symptom?</a:t>
            </a:r>
          </a:p>
          <a:p>
            <a:pPr lvl="2"/>
            <a:endParaRPr lang="en-US" sz="18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p(label| features )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For all examples that had those features, how likely is that label?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p(features | label)</a:t>
            </a:r>
          </a:p>
          <a:p>
            <a:pPr lvl="2"/>
            <a:r>
              <a:rPr lang="en-US" sz="1800" dirty="0">
                <a:solidFill>
                  <a:srgbClr val="775F55"/>
                </a:solidFill>
              </a:rPr>
              <a:t>For all the examples with that label, how likely is this feature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r>
              <a:rPr lang="en-US" sz="2400" dirty="0" err="1">
                <a:solidFill>
                  <a:srgbClr val="775F55"/>
                </a:solidFill>
              </a:rPr>
              <a:t>p(cause</a:t>
            </a:r>
            <a:r>
              <a:rPr lang="en-US" sz="2400" dirty="0">
                <a:solidFill>
                  <a:srgbClr val="775F55"/>
                </a:solidFill>
              </a:rPr>
              <a:t> | effect) vs. </a:t>
            </a:r>
            <a:r>
              <a:rPr lang="en-US" sz="2400" dirty="0" err="1">
                <a:solidFill>
                  <a:srgbClr val="775F55"/>
                </a:solidFill>
              </a:rPr>
              <a:t>p(effect</a:t>
            </a:r>
            <a:r>
              <a:rPr lang="en-US" sz="2400" dirty="0">
                <a:solidFill>
                  <a:srgbClr val="775F55"/>
                </a:solidFill>
              </a:rPr>
              <a:t> | cause)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2261176"/>
            <a:ext cx="4572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 just won’t put these away.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3935848"/>
            <a:ext cx="586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These, I just won’t put away.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190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" name="Curved Right Arrow 6"/>
          <p:cNvSpPr/>
          <p:nvPr/>
        </p:nvSpPr>
        <p:spPr>
          <a:xfrm rot="16200000">
            <a:off x="4063423" y="2668728"/>
            <a:ext cx="304801" cy="6592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32766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direct object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28800" y="5435024"/>
            <a:ext cx="5867400" cy="584776"/>
            <a:chOff x="1752600" y="5435024"/>
            <a:chExt cx="5867400" cy="584776"/>
          </a:xfrm>
        </p:grpSpPr>
        <p:sp>
          <p:nvSpPr>
            <p:cNvPr id="9" name="TextBox 8"/>
            <p:cNvSpPr txBox="1"/>
            <p:nvPr/>
          </p:nvSpPr>
          <p:spPr>
            <a:xfrm>
              <a:off x="1752600" y="5435024"/>
              <a:ext cx="5867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 just won’t put       away.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191000" y="58674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267200" y="5943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2590800" y="4520624"/>
            <a:ext cx="1954648" cy="1118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199" y="4876800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3500" y="1752600"/>
            <a:ext cx="586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What</a:t>
            </a:r>
            <a:r>
              <a:rPr lang="en-US" sz="3200" dirty="0"/>
              <a:t> did you put       away?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343400" y="22098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43400" y="2209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505200"/>
            <a:ext cx="586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socks </a:t>
            </a:r>
            <a:r>
              <a:rPr lang="en-US" sz="3200" dirty="0">
                <a:solidFill>
                  <a:srgbClr val="0000FF"/>
                </a:solidFill>
              </a:rPr>
              <a:t>that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</a:t>
            </a:r>
            <a:r>
              <a:rPr lang="en-US" sz="3200" dirty="0"/>
              <a:t>put       away.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39608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0341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17412"/>
            <a:ext cx="83088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Whose</a:t>
            </a:r>
            <a:r>
              <a:rPr lang="en-US" sz="3200" dirty="0"/>
              <a:t> socks did you fold      and put       away?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48200" y="24384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482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705600" y="24384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056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3400" y="3048000"/>
            <a:ext cx="7315200" cy="3124200"/>
            <a:chOff x="533400" y="3048000"/>
            <a:chExt cx="7315200" cy="3124200"/>
          </a:xfrm>
        </p:grpSpPr>
        <p:sp>
          <p:nvSpPr>
            <p:cNvPr id="9" name="Down Arrow 8"/>
            <p:cNvSpPr/>
            <p:nvPr/>
          </p:nvSpPr>
          <p:spPr>
            <a:xfrm>
              <a:off x="4267200" y="3048000"/>
              <a:ext cx="762000" cy="9144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" y="4114800"/>
              <a:ext cx="5410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</a:rPr>
                <a:t>Whose</a:t>
              </a:r>
              <a:r>
                <a:rPr lang="en-US" sz="3200" dirty="0"/>
                <a:t> socks did you fold       ?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724400" y="4635788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24400" y="4559588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gap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3400" y="5265747"/>
              <a:ext cx="7315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</a:rPr>
                <a:t>Whose</a:t>
              </a:r>
              <a:r>
                <a:rPr lang="en-US" sz="3200" dirty="0"/>
                <a:t> socks did you put        away?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24400" y="5786735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724400" y="571053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gap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Parasitic gaps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17412"/>
            <a:ext cx="83088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These</a:t>
            </a:r>
            <a:r>
              <a:rPr lang="en-US" sz="3200" dirty="0"/>
              <a:t> I’ll put       away without folding       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90800" y="24368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908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781800" y="2433935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81800" y="23577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33400" y="3048000"/>
            <a:ext cx="7315200" cy="3124200"/>
            <a:chOff x="533400" y="3048000"/>
            <a:chExt cx="7315200" cy="3124200"/>
          </a:xfrm>
        </p:grpSpPr>
        <p:sp>
          <p:nvSpPr>
            <p:cNvPr id="13" name="TextBox 12"/>
            <p:cNvSpPr txBox="1"/>
            <p:nvPr/>
          </p:nvSpPr>
          <p:spPr>
            <a:xfrm>
              <a:off x="533400" y="5265747"/>
              <a:ext cx="7315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</a:rPr>
                <a:t>These</a:t>
              </a:r>
              <a:r>
                <a:rPr lang="en-US" sz="3200" dirty="0"/>
                <a:t> without folding         .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3400" y="3048000"/>
              <a:ext cx="5410200" cy="3124200"/>
              <a:chOff x="533400" y="3048000"/>
              <a:chExt cx="5410200" cy="3124200"/>
            </a:xfrm>
          </p:grpSpPr>
          <p:sp>
            <p:nvSpPr>
              <p:cNvPr id="9" name="Down Arrow 8"/>
              <p:cNvSpPr/>
              <p:nvPr/>
            </p:nvSpPr>
            <p:spPr>
              <a:xfrm>
                <a:off x="4267200" y="3048000"/>
                <a:ext cx="762000" cy="914400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3400" y="4114800"/>
                <a:ext cx="541020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</a:rPr>
                  <a:t>These</a:t>
                </a:r>
                <a:r>
                  <a:rPr lang="en-US" sz="3200" dirty="0"/>
                  <a:t> I’ll put        away.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667000" y="4635788"/>
                <a:ext cx="685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667000" y="4559588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gap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114800" y="5786735"/>
                <a:ext cx="685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114800" y="5710535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gap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62200" y="2286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Parasitic gaps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17412"/>
            <a:ext cx="830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These</a:t>
            </a:r>
            <a:r>
              <a:rPr lang="en-US" sz="2800" dirty="0"/>
              <a:t> I’ll put        away without folding        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362200" y="23622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0" y="23622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30480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1. Cannot exist by themselves (parasitic)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8576" y="3733800"/>
            <a:ext cx="830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These</a:t>
            </a:r>
            <a:r>
              <a:rPr lang="en-US" sz="2800" dirty="0"/>
              <a:t> I’ll put my pants away without folding        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086600" y="41894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86600" y="41865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48768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2. They’re optional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2376" y="5562600"/>
            <a:ext cx="830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These</a:t>
            </a:r>
            <a:r>
              <a:rPr lang="en-US" sz="2800" dirty="0"/>
              <a:t> I’ll put        away without folding them.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590800" y="60182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0800" y="60153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Parasitic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http://literalminded.wordpress.com/2009/02/10/dougs-parasitic-gap/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parasitic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75F55"/>
                </a:solidFill>
              </a:rPr>
              <a:t>Parasitic gaps occur on average in 1/100,000 sentences</a:t>
            </a:r>
          </a:p>
          <a:p>
            <a:pPr marL="0" indent="0">
              <a:buNone/>
            </a:pPr>
            <a:endParaRPr lang="en-US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75F55"/>
                </a:solidFill>
              </a:rPr>
              <a:t>Problem: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775F55"/>
                </a:solidFill>
              </a:rPr>
              <a:t>Your friend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</a:t>
            </a:r>
            <a:r>
              <a:rPr lang="en-US" dirty="0"/>
              <a:t> of parasitic gaps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Your friend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 = gap</a:t>
            </a:r>
          </a:p>
          <a:p>
            <a:r>
              <a:rPr lang="en-US" sz="2000" dirty="0"/>
              <a:t>T = test positive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582418"/>
            <a:ext cx="609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question do we want to ask?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</a:t>
            </a:r>
            <a:r>
              <a:rPr lang="en-US" dirty="0"/>
              <a:t> of parasitic gaps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 = gap</a:t>
            </a:r>
          </a:p>
          <a:p>
            <a:r>
              <a:rPr lang="en-US" sz="2000" dirty="0"/>
              <a:t>T = test positive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316340"/>
              </p:ext>
            </p:extLst>
          </p:nvPr>
        </p:nvGraphicFramePr>
        <p:xfrm>
          <a:off x="914400" y="3952875"/>
          <a:ext cx="15192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400" imgH="203200" progId="Equation.3">
                  <p:embed/>
                </p:oleObj>
              </mc:Choice>
              <mc:Fallback>
                <p:oleObj name="Equation" r:id="rId2" imgW="66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52875"/>
                        <a:ext cx="151923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Your friend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is?</a:t>
            </a:r>
          </a:p>
        </p:txBody>
      </p:sp>
    </p:spTree>
    <p:extLst>
      <p:ext uri="{BB962C8B-B14F-4D97-AF65-F5344CB8AC3E}">
        <p14:creationId xmlns:p14="http://schemas.microsoft.com/office/powerpoint/2010/main" val="203879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23862" y="489206"/>
            <a:ext cx="8491537" cy="687752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/>
              <a:t>Basic probability theory: terminology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5806" y="2286000"/>
            <a:ext cx="8235950" cy="3154300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An </a:t>
            </a:r>
            <a:r>
              <a:rPr lang="en-US" sz="2400" b="1" dirty="0">
                <a:solidFill>
                  <a:srgbClr val="FF6600"/>
                </a:solidFill>
              </a:rPr>
              <a:t>experiment</a:t>
            </a:r>
            <a:r>
              <a:rPr lang="en-US" sz="2400" dirty="0">
                <a:solidFill>
                  <a:schemeClr val="tx2"/>
                </a:solidFill>
              </a:rPr>
              <a:t> has a set of potential outcomes, e.g., throw a die, “look at” another example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rgbClr val="FF6600"/>
                </a:solidFill>
              </a:rPr>
              <a:t>sample space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of an experiment is the set of all possible outcomes, e.g., {1, 2, 3, 4, 5, 6}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For machine learning the sample spaces can be </a:t>
            </a:r>
            <a:r>
              <a:rPr lang="en-US" sz="2400" b="1" i="1" dirty="0">
                <a:solidFill>
                  <a:schemeClr val="tx2"/>
                </a:solidFill>
              </a:rPr>
              <a:t>very</a:t>
            </a:r>
            <a:r>
              <a:rPr lang="en-US" sz="2400" dirty="0">
                <a:solidFill>
                  <a:schemeClr val="tx2"/>
                </a:solidFill>
              </a:rPr>
              <a:t> large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</a:t>
            </a:r>
            <a:r>
              <a:rPr lang="en-US" dirty="0"/>
              <a:t> of parasitic gaps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4400" y="3743186"/>
          <a:ext cx="3006982" cy="905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8100" imgH="393700" progId="Equation.3">
                  <p:embed/>
                </p:oleObj>
              </mc:Choice>
              <mc:Fallback>
                <p:oleObj name="Equation" r:id="rId2" imgW="1308100" imgH="393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43186"/>
                        <a:ext cx="3006982" cy="9050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3" name="Object 3"/>
          <p:cNvGraphicFramePr>
            <a:graphicFrameLocks noChangeAspect="1"/>
          </p:cNvGraphicFramePr>
          <p:nvPr/>
        </p:nvGraphicFramePr>
        <p:xfrm>
          <a:off x="1981200" y="4887912"/>
          <a:ext cx="2424112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100" imgH="558800" progId="Equation.3">
                  <p:embed/>
                </p:oleObj>
              </mc:Choice>
              <mc:Fallback>
                <p:oleObj name="Equation" r:id="rId4" imgW="1054100" imgH="558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87912"/>
                        <a:ext cx="2424112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4648200" y="4913313"/>
          <a:ext cx="39433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500" imgH="393700" progId="Equation.3">
                  <p:embed/>
                </p:oleObj>
              </mc:Choice>
              <mc:Fallback>
                <p:oleObj name="Equation" r:id="rId6" imgW="17145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13313"/>
                        <a:ext cx="39433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 = gap</a:t>
            </a:r>
          </a:p>
          <a:p>
            <a:r>
              <a:rPr lang="en-US" sz="2000" dirty="0"/>
              <a:t>T = test positive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Your friend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has a parasitic gap?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</a:t>
            </a:r>
            <a:r>
              <a:rPr lang="en-US" dirty="0"/>
              <a:t> of parasitic gaps</a:t>
            </a:r>
          </a:p>
        </p:txBody>
      </p:sp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1012825" y="3667125"/>
          <a:ext cx="49657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9000" imgH="393700" progId="Equation.3">
                  <p:embed/>
                </p:oleObj>
              </mc:Choice>
              <mc:Fallback>
                <p:oleObj name="Equation" r:id="rId2" imgW="21590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667125"/>
                        <a:ext cx="49657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 = gap</a:t>
            </a:r>
          </a:p>
          <a:p>
            <a:r>
              <a:rPr lang="en-US" sz="2000" dirty="0"/>
              <a:t>T = test positive</a:t>
            </a:r>
          </a:p>
        </p:txBody>
      </p:sp>
      <p:graphicFrame>
        <p:nvGraphicFramePr>
          <p:cNvPr id="313349" name="Object 5"/>
          <p:cNvGraphicFramePr>
            <a:graphicFrameLocks noChangeAspect="1"/>
          </p:cNvGraphicFramePr>
          <p:nvPr/>
        </p:nvGraphicFramePr>
        <p:xfrm>
          <a:off x="1981200" y="4981575"/>
          <a:ext cx="60166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6200" imgH="368300" progId="Equation.3">
                  <p:embed/>
                </p:oleObj>
              </mc:Choice>
              <mc:Fallback>
                <p:oleObj name="Equation" r:id="rId4" imgW="2616200" imgH="368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81575"/>
                        <a:ext cx="6016625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Your friend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7" name="Group 37"/>
          <p:cNvGrpSpPr/>
          <p:nvPr/>
        </p:nvGrpSpPr>
        <p:grpSpPr>
          <a:xfrm>
            <a:off x="2497357" y="3259400"/>
            <a:ext cx="1432277" cy="1371600"/>
            <a:chOff x="7380511" y="3505200"/>
            <a:chExt cx="1432277" cy="13716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80511" y="3827200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2438400"/>
            <a:ext cx="46041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the data with a probabilistic model</a:t>
            </a:r>
          </a:p>
          <a:p>
            <a:endParaRPr lang="en-US" sz="2400" dirty="0"/>
          </a:p>
          <a:p>
            <a:r>
              <a:rPr lang="en-US" sz="2400" dirty="0"/>
              <a:t>specifically, learn p(</a:t>
            </a:r>
            <a:r>
              <a:rPr lang="en-US" sz="2400" i="1" dirty="0"/>
              <a:t>features, label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p(</a:t>
            </a:r>
            <a:r>
              <a:rPr lang="en-US" sz="2400" i="1" dirty="0"/>
              <a:t>features, label</a:t>
            </a:r>
            <a:r>
              <a:rPr lang="en-US" sz="2400" dirty="0"/>
              <a:t>) tells us how likely these features and this example are</a:t>
            </a:r>
          </a:p>
        </p:txBody>
      </p:sp>
    </p:spTree>
    <p:extLst>
      <p:ext uri="{BB962C8B-B14F-4D97-AF65-F5344CB8AC3E}">
        <p14:creationId xmlns:p14="http://schemas.microsoft.com/office/powerpoint/2010/main" val="3404218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example: classifying fruit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red, round, leaf, 3oz,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green, round, no leaf, 4oz,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4oz,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green, curved, no leaf, 5oz,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examples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4991210" y="35272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16" name="Group 37"/>
          <p:cNvGrpSpPr/>
          <p:nvPr/>
        </p:nvGrpSpPr>
        <p:grpSpPr>
          <a:xfrm>
            <a:off x="5826983" y="3174508"/>
            <a:ext cx="1432277" cy="1371600"/>
            <a:chOff x="7391400" y="3505200"/>
            <a:chExt cx="1432277" cy="137160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 rot="19152411">
            <a:off x="5015746" y="2973514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999680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Probabilistic models define a </a:t>
            </a:r>
            <a:r>
              <a:rPr lang="en-US" i="1" dirty="0">
                <a:solidFill>
                  <a:srgbClr val="FF6600"/>
                </a:solidFill>
              </a:rPr>
              <a:t>probability distribution</a:t>
            </a:r>
            <a:r>
              <a:rPr lang="en-US" dirty="0"/>
              <a:t> over features and labels: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105400" y="3785379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4245" y="4272872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343400" y="41148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705600" y="41148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0" y="4262735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0.004</a:t>
            </a:r>
          </a:p>
        </p:txBody>
      </p:sp>
    </p:spTree>
    <p:extLst>
      <p:ext uri="{BB962C8B-B14F-4D97-AF65-F5344CB8AC3E}">
        <p14:creationId xmlns:p14="http://schemas.microsoft.com/office/powerpoint/2010/main" val="3914858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 vs. classifier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273323" y="2209800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2168" y="26972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511323" y="253922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873523" y="253922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9323" y="2687156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81" y="1768831"/>
            <a:ext cx="2973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Probabilistic model: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54" y="4290234"/>
            <a:ext cx="15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Classifier: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648" y="502920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grpSp>
        <p:nvGrpSpPr>
          <p:cNvPr id="20" name="Group 37"/>
          <p:cNvGrpSpPr/>
          <p:nvPr/>
        </p:nvGrpSpPr>
        <p:grpSpPr>
          <a:xfrm>
            <a:off x="5273323" y="4551844"/>
            <a:ext cx="1432277" cy="1371600"/>
            <a:chOff x="7391400" y="3505200"/>
            <a:chExt cx="1432277" cy="13716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45113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68735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9323" y="5029200"/>
            <a:ext cx="11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banana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01752" y="40386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052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models: classification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Probabilistic models define a </a:t>
            </a:r>
            <a:r>
              <a:rPr lang="en-US" i="1" dirty="0">
                <a:solidFill>
                  <a:srgbClr val="FF6600"/>
                </a:solidFill>
              </a:rPr>
              <a:t>probability distribution</a:t>
            </a:r>
            <a:r>
              <a:rPr lang="en-US" dirty="0"/>
              <a:t> over features and labels: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124237" y="2891135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3082" y="3378628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362237" y="3220556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724437" y="3220556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0237" y="3368491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375" y="6193100"/>
            <a:ext cx="819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use a probabilistic model for classification/prediction?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33082" y="44958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126" y="5083489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an unlabeled example: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0" y="510540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5053275"/>
            <a:ext cx="22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 the label</a:t>
            </a:r>
          </a:p>
        </p:txBody>
      </p:sp>
    </p:spTree>
    <p:extLst>
      <p:ext uri="{BB962C8B-B14F-4D97-AF65-F5344CB8AC3E}">
        <p14:creationId xmlns:p14="http://schemas.microsoft.com/office/powerpoint/2010/main" val="1646265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Probabilistic models define a </a:t>
            </a:r>
            <a:r>
              <a:rPr lang="en-US" i="1" dirty="0">
                <a:solidFill>
                  <a:srgbClr val="FF6600"/>
                </a:solidFill>
              </a:rPr>
              <a:t>probability distribution</a:t>
            </a:r>
            <a:r>
              <a:rPr lang="en-US" dirty="0"/>
              <a:t> over features and labels: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105400" y="2983805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4245" y="32306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312088" y="3328008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82570" y="3097175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0.004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5334000"/>
            <a:ext cx="694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each label, ask for the probability under the model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Pick the label with the highest probability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556" y="3834621"/>
            <a:ext cx="384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apple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68149" y="3657600"/>
            <a:ext cx="127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0.00002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4312088" y="3886200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780744" y="3230693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780744" y="3788885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391400" y="3020975"/>
            <a:ext cx="1451904" cy="636625"/>
          </a:xfrm>
          <a:prstGeom prst="ellips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9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 vs. classifier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273323" y="2209800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2168" y="26972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511323" y="253922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873523" y="253922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9323" y="2687156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81" y="1768831"/>
            <a:ext cx="2973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Probabilistic model: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54" y="4290234"/>
            <a:ext cx="15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Classifier: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648" y="502920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grpSp>
        <p:nvGrpSpPr>
          <p:cNvPr id="20" name="Group 37"/>
          <p:cNvGrpSpPr/>
          <p:nvPr/>
        </p:nvGrpSpPr>
        <p:grpSpPr>
          <a:xfrm>
            <a:off x="5273323" y="4551844"/>
            <a:ext cx="1432277" cy="1371600"/>
            <a:chOff x="7391400" y="3505200"/>
            <a:chExt cx="1432277" cy="13716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45113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68735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9323" y="5029200"/>
            <a:ext cx="11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banana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01752" y="40386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1842" y="6258941"/>
            <a:ext cx="395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 probabilistic models?</a:t>
            </a:r>
          </a:p>
        </p:txBody>
      </p:sp>
    </p:spTree>
    <p:extLst>
      <p:ext uri="{BB962C8B-B14F-4D97-AF65-F5344CB8AC3E}">
        <p14:creationId xmlns:p14="http://schemas.microsoft.com/office/powerpoint/2010/main" val="1800809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Probabilities are nice to work with</a:t>
            </a:r>
          </a:p>
          <a:p>
            <a:pPr lvl="1"/>
            <a:r>
              <a:rPr lang="en-US" dirty="0"/>
              <a:t>range between 0 and 1</a:t>
            </a:r>
          </a:p>
          <a:p>
            <a:pPr lvl="1"/>
            <a:r>
              <a:rPr lang="en-US" dirty="0"/>
              <a:t>can combine them in a well understood way</a:t>
            </a:r>
          </a:p>
          <a:p>
            <a:pPr lvl="1"/>
            <a:r>
              <a:rPr lang="en-US" dirty="0"/>
              <a:t>lots of mathematical background/theory</a:t>
            </a:r>
          </a:p>
          <a:p>
            <a:pPr lvl="1"/>
            <a:r>
              <a:rPr lang="en-US" dirty="0"/>
              <a:t>an aside: to get the benefit of probabilistic output you can sometimes </a:t>
            </a:r>
            <a:r>
              <a:rPr lang="en-US" dirty="0">
                <a:solidFill>
                  <a:srgbClr val="FF6600"/>
                </a:solidFill>
              </a:rPr>
              <a:t>calibrate</a:t>
            </a:r>
            <a:r>
              <a:rPr lang="en-US" dirty="0"/>
              <a:t> the confidence output of a non-probabilistic classifier</a:t>
            </a:r>
          </a:p>
          <a:p>
            <a:pPr lvl="1"/>
            <a:endParaRPr lang="en-US" dirty="0"/>
          </a:p>
          <a:p>
            <a:pPr marL="45720" indent="0">
              <a:buNone/>
            </a:pPr>
            <a:r>
              <a:rPr lang="en-US" dirty="0"/>
              <a:t>Provide a strong, well-founded groundwork</a:t>
            </a:r>
          </a:p>
          <a:p>
            <a:pPr marL="822960" lvl="1" indent="-457200"/>
            <a:r>
              <a:rPr lang="en-US" dirty="0"/>
              <a:t>Allow us to make clear decisions about things like regularization</a:t>
            </a:r>
          </a:p>
          <a:p>
            <a:pPr marL="822960" lvl="1" indent="-457200"/>
            <a:r>
              <a:rPr lang="en-US" dirty="0"/>
              <a:t>Tend to be much less “heuristic” than the models we’ve seen</a:t>
            </a:r>
          </a:p>
          <a:p>
            <a:pPr marL="822960" lvl="1" indent="-457200"/>
            <a:r>
              <a:rPr lang="en-US" dirty="0"/>
              <a:t>Different models have very clear meanings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7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23862" y="489206"/>
            <a:ext cx="8491537" cy="694549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/>
              <a:t>Basic probability theory: terminology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8235950" cy="4778899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000" dirty="0">
                <a:solidFill>
                  <a:schemeClr val="tx2"/>
                </a:solidFill>
              </a:rPr>
              <a:t>An </a:t>
            </a:r>
            <a:r>
              <a:rPr lang="en-US" sz="2000" b="1" dirty="0">
                <a:solidFill>
                  <a:srgbClr val="FF6600"/>
                </a:solidFill>
              </a:rPr>
              <a:t>event</a:t>
            </a:r>
            <a:r>
              <a:rPr lang="en-US" sz="2000" dirty="0">
                <a:solidFill>
                  <a:schemeClr val="tx2"/>
                </a:solidFill>
              </a:rPr>
              <a:t> is a subset of the sample space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000" dirty="0">
                <a:solidFill>
                  <a:schemeClr val="tx2"/>
                </a:solidFill>
              </a:rPr>
              <a:t>Dice rolls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{2}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{3, 6}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even = {2, 4, 6}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odd = {1, 3, 5}</a:t>
            </a:r>
          </a:p>
          <a:p>
            <a:pPr marL="137160" indent="0">
              <a:lnSpc>
                <a:spcPct val="93000"/>
              </a:lnSpc>
              <a:spcBef>
                <a:spcPct val="47000"/>
              </a:spcBef>
              <a:buNone/>
            </a:pPr>
            <a:endParaRPr lang="en-US" sz="2000" dirty="0">
              <a:solidFill>
                <a:schemeClr val="tx2"/>
              </a:solidFill>
              <a:ea typeface="ＭＳ Ｐゴシック" charset="-128"/>
            </a:endParaRPr>
          </a:p>
          <a:p>
            <a:pPr marL="137160" indent="0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000" dirty="0">
                <a:solidFill>
                  <a:schemeClr val="tx2"/>
                </a:solidFill>
                <a:ea typeface="ＭＳ Ｐゴシック" charset="-128"/>
              </a:rPr>
              <a:t>Machine learning</a:t>
            </a:r>
          </a:p>
          <a:p>
            <a:pPr marL="800100" lvl="1" indent="-342900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A particular feature has particular values</a:t>
            </a:r>
          </a:p>
          <a:p>
            <a:pPr marL="800100" lvl="1" indent="-342900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An example, i.e., a particular setting of feature values</a:t>
            </a:r>
          </a:p>
          <a:p>
            <a:pPr marL="800100" lvl="1" indent="-342900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label = Chardonnay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models: big questions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model do we use, i.e.,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i.e., how do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overfitting?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326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Same problems we’ve been dealing with so far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76989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i.e.,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train the model, i.e., how do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overfitting?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232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4632" y="1738595"/>
            <a:ext cx="2133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ML in general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196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1"/>
          <p:cNvSpPr txBox="1">
            <a:spLocks/>
          </p:cNvSpPr>
          <p:nvPr/>
        </p:nvSpPr>
        <p:spPr>
          <a:xfrm>
            <a:off x="5181600" y="2514600"/>
            <a:ext cx="3461611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dirty="0"/>
              <a:t>Which model do we use (decision tree, linear model, non-parametric)?</a:t>
            </a:r>
          </a:p>
          <a:p>
            <a:pPr marL="0" indent="0">
              <a:buFont typeface="Wingdings"/>
              <a:buNone/>
            </a:pPr>
            <a:endParaRPr lang="en-US" sz="2400" dirty="0"/>
          </a:p>
          <a:p>
            <a:pPr marL="0" indent="0">
              <a:buFont typeface="Wingdings"/>
              <a:buNone/>
            </a:pPr>
            <a:r>
              <a:rPr lang="en-US" sz="2400" dirty="0"/>
              <a:t>How to train the model?</a:t>
            </a:r>
          </a:p>
          <a:p>
            <a:pPr marL="0" indent="0">
              <a:buFont typeface="Wingdings"/>
              <a:buNone/>
            </a:pPr>
            <a:endParaRPr lang="en-US" sz="2400" dirty="0"/>
          </a:p>
          <a:p>
            <a:pPr marL="0" indent="0">
              <a:buFont typeface="Wingdings"/>
              <a:buNone/>
            </a:pPr>
            <a:endParaRPr lang="en-US" sz="2400" dirty="0"/>
          </a:p>
          <a:p>
            <a:pPr marL="0" indent="0">
              <a:buFont typeface="Wingdings"/>
              <a:buNone/>
            </a:pPr>
            <a:r>
              <a:rPr lang="en-US" sz="2400" dirty="0"/>
              <a:t>How do we deal with overfitting?</a:t>
            </a:r>
          </a:p>
          <a:p>
            <a:pPr marL="0" indent="0">
              <a:buFont typeface="Wingdings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86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i.e.,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i.e.,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2278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2362200"/>
            <a:ext cx="4343400" cy="8382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98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89" y="228600"/>
            <a:ext cx="8378952" cy="990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Data generating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generating distribution</a:t>
            </a:r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856" y="2657004"/>
            <a:ext cx="418573" cy="2462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715" y="2409941"/>
            <a:ext cx="431361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478" y="2524533"/>
            <a:ext cx="375843" cy="3786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2538" y="2845436"/>
            <a:ext cx="418573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321" y="2104160"/>
            <a:ext cx="428780" cy="4203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3117" y="3224126"/>
            <a:ext cx="431361" cy="2462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518" y="3091655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87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picking a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generating distribution</a:t>
            </a:r>
          </a:p>
        </p:txBody>
      </p:sp>
      <p:sp>
        <p:nvSpPr>
          <p:cNvPr id="14" name="Oval 1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2000" y="2286000"/>
            <a:ext cx="7530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we’re really trying to do is model the data generating distribution, that is how likely the feature/label combinations are</a:t>
            </a:r>
          </a:p>
        </p:txBody>
      </p:sp>
    </p:spTree>
    <p:extLst>
      <p:ext uri="{BB962C8B-B14F-4D97-AF65-F5344CB8AC3E}">
        <p14:creationId xmlns:p14="http://schemas.microsoft.com/office/powerpoint/2010/main" val="3814491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557737"/>
              </p:ext>
            </p:extLst>
          </p:nvPr>
        </p:nvGraphicFramePr>
        <p:xfrm>
          <a:off x="304800" y="2014319"/>
          <a:ext cx="2846624" cy="51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600" imgH="203200" progId="Equation.3">
                  <p:embed/>
                </p:oleObj>
              </mc:Choice>
              <mc:Fallback>
                <p:oleObj name="Equation" r:id="rId3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2014319"/>
                        <a:ext cx="2846624" cy="51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806649"/>
              </p:ext>
            </p:extLst>
          </p:nvPr>
        </p:nvGraphicFramePr>
        <p:xfrm>
          <a:off x="3276600" y="2027237"/>
          <a:ext cx="26050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700" imgH="215900" progId="Equation.3">
                  <p:embed/>
                </p:oleObj>
              </mc:Choice>
              <mc:Fallback>
                <p:oleObj name="Equation" r:id="rId5" imgW="1155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2027237"/>
                        <a:ext cx="260508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969425"/>
              </p:ext>
            </p:extLst>
          </p:nvPr>
        </p:nvGraphicFramePr>
        <p:xfrm>
          <a:off x="3276600" y="2971800"/>
          <a:ext cx="32924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60500" imgH="215900" progId="Equation.3">
                  <p:embed/>
                </p:oleObj>
              </mc:Choice>
              <mc:Fallback>
                <p:oleObj name="Equation" r:id="rId7" imgW="146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2971800"/>
                        <a:ext cx="329247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95600" y="4490110"/>
            <a:ext cx="177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rule?</a:t>
            </a:r>
          </a:p>
        </p:txBody>
      </p:sp>
    </p:spTree>
    <p:extLst>
      <p:ext uri="{BB962C8B-B14F-4D97-AF65-F5344CB8AC3E}">
        <p14:creationId xmlns:p14="http://schemas.microsoft.com/office/powerpoint/2010/main" val="5404915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00465"/>
              </p:ext>
            </p:extLst>
          </p:nvPr>
        </p:nvGraphicFramePr>
        <p:xfrm>
          <a:off x="304800" y="2014319"/>
          <a:ext cx="2846624" cy="51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600" imgH="203200" progId="Equation.3">
                  <p:embed/>
                </p:oleObj>
              </mc:Choice>
              <mc:Fallback>
                <p:oleObj name="Equation" r:id="rId3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2014319"/>
                        <a:ext cx="2846624" cy="51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89501"/>
              </p:ext>
            </p:extLst>
          </p:nvPr>
        </p:nvGraphicFramePr>
        <p:xfrm>
          <a:off x="3276600" y="2027237"/>
          <a:ext cx="26050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700" imgH="215900" progId="Equation.3">
                  <p:embed/>
                </p:oleObj>
              </mc:Choice>
              <mc:Fallback>
                <p:oleObj name="Equation" r:id="rId5" imgW="1155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2027237"/>
                        <a:ext cx="260508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429205"/>
              </p:ext>
            </p:extLst>
          </p:nvPr>
        </p:nvGraphicFramePr>
        <p:xfrm>
          <a:off x="2332038" y="2971800"/>
          <a:ext cx="32924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60500" imgH="215900" progId="Equation.3">
                  <p:embed/>
                </p:oleObj>
              </mc:Choice>
              <mc:Fallback>
                <p:oleObj name="Equation" r:id="rId7" imgW="146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2038" y="2971800"/>
                        <a:ext cx="329247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301959"/>
              </p:ext>
            </p:extLst>
          </p:nvPr>
        </p:nvGraphicFramePr>
        <p:xfrm>
          <a:off x="2332038" y="3932237"/>
          <a:ext cx="43529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30400" imgH="215900" progId="Equation.3">
                  <p:embed/>
                </p:oleObj>
              </mc:Choice>
              <mc:Fallback>
                <p:oleObj name="Equation" r:id="rId9" imgW="1930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2038" y="3932237"/>
                        <a:ext cx="435292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103864"/>
              </p:ext>
            </p:extLst>
          </p:nvPr>
        </p:nvGraphicFramePr>
        <p:xfrm>
          <a:off x="2332038" y="5665788"/>
          <a:ext cx="37798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76400" imgH="482600" progId="Equation.3">
                  <p:embed/>
                </p:oleObj>
              </mc:Choice>
              <mc:Fallback>
                <p:oleObj name="Equation" r:id="rId11" imgW="16764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2038" y="5665788"/>
                        <a:ext cx="377983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49194"/>
              </p:ext>
            </p:extLst>
          </p:nvPr>
        </p:nvGraphicFramePr>
        <p:xfrm>
          <a:off x="2332038" y="4953000"/>
          <a:ext cx="62436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68600" imgH="215900" progId="Equation.3">
                  <p:embed/>
                </p:oleObj>
              </mc:Choice>
              <mc:Fallback>
                <p:oleObj name="Equation" r:id="rId13" imgW="2768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32038" y="4953000"/>
                        <a:ext cx="624363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6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 1: pick a model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093349"/>
              </p:ext>
            </p:extLst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482600" progId="Equation.3">
                  <p:embed/>
                </p:oleObj>
              </mc:Choice>
              <mc:Fallback>
                <p:oleObj name="Equation" r:id="rId2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3174" y="2362200"/>
            <a:ext cx="7989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So, far we have made NO assumptions about the data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587767"/>
              </p:ext>
            </p:extLst>
          </p:nvPr>
        </p:nvGraphicFramePr>
        <p:xfrm>
          <a:off x="2821896" y="3048000"/>
          <a:ext cx="30638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900" imgH="215900" progId="Equation.3">
                  <p:embed/>
                </p:oleObj>
              </mc:Choice>
              <mc:Fallback>
                <p:oleObj name="Equation" r:id="rId4" imgW="1358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1896" y="3048000"/>
                        <a:ext cx="3063875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3733800"/>
            <a:ext cx="743420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many entries would the probability distribution table have if we tried to represent all possible values (e.g., for the wine data set)?</a:t>
            </a:r>
          </a:p>
        </p:txBody>
      </p:sp>
    </p:spTree>
    <p:extLst>
      <p:ext uri="{BB962C8B-B14F-4D97-AF65-F5344CB8AC3E}">
        <p14:creationId xmlns:p14="http://schemas.microsoft.com/office/powerpoint/2010/main" val="19247120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distribution 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99448"/>
              </p:ext>
            </p:extLst>
          </p:nvPr>
        </p:nvGraphicFramePr>
        <p:xfrm>
          <a:off x="2071008" y="1600200"/>
          <a:ext cx="435428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p(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09780" y="4876800"/>
            <a:ext cx="8156267" cy="1600200"/>
          </a:xfrm>
        </p:spPr>
        <p:txBody>
          <a:bodyPr>
            <a:noAutofit/>
          </a:bodyPr>
          <a:lstStyle/>
          <a:p>
            <a:pPr marL="0" indent="0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Wine problem: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all possible combination of features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~7000 binary features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Sample space size: 2</a:t>
            </a:r>
            <a:r>
              <a:rPr lang="en-US" sz="1800" baseline="30000" dirty="0">
                <a:solidFill>
                  <a:schemeClr val="tx2"/>
                </a:solidFill>
              </a:rPr>
              <a:t>7000</a:t>
            </a:r>
            <a:r>
              <a:rPr lang="en-US" sz="1800" dirty="0">
                <a:solidFill>
                  <a:schemeClr val="tx2"/>
                </a:solidFill>
              </a:rPr>
              <a:t> = </a:t>
            </a:r>
            <a:r>
              <a:rPr lang="en-US" sz="18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662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We’re interested in probabilities of events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p({2})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p(label=survived)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p(label=Chardonnay)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p(“Pinot” occurred)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7000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162169675566220202646666508547837709519111243036374325623598208415152702316270235298708023787944600046519960190995309845386525578925465132041070221102535646586474315852270765993733408428427224200122818782600729310826170431944842663920777841250999968601694360066600112098175792966787819625523770065529475725667805580929384462721864021610886260081609713287474920435208740110186269084232750172460523112939552350590545442145547725095090965078894780946835929395741125694734386191215296848474344406741204174020887540371869421701550220735398381224299258743537536161041593435945576665617017909041725970253365266626820218084938928126997095285708906963755754143448760882483699419938024151975145101251270438290872809195384763028578118540240999588959641922776012553604911562403499947144160905730842429313962119953679373012944795600248333570738998392029910322346598038953069042980174009801732521069130797124201696339723021835300758978451952584855371088581956317370007438051674111891346175014845217679842967828422873731274221220225175975359948392570298779077063553347902449354353866605125910795672914312162977887848185522928196541766009803989979916814047493842157435158026038115106828640678973048382922034604277576550737765675475070271446622634876857096212610747627052030494889072089785936890470634285485316686656573271746606581856090664849508012761754614572161769555751992117507514067775104496728590822558547771447242334900764026321760892113552561241194538702680299044001838585057671936968975936612135688883868002384093256738077750189147030496215099698385397520715493963392372028759204151729493707909778536251083200928396048072379548870695466216880446521124930762900919907177423550391351174415329737479300899558305188841353347984641136800049994037372456003542881123263282186611310645507728992299694691560185808398207417046068321243881520260995846965881613758263829210295473438888321636271223029212297953848683554835357106034077891774170263636562027269554375177807413134551018100094688094078112205738033537112463295891623708958047622459509182530163690923624067141164433165615982805837207834398885623908920284409025538293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7806" y="6153090"/>
            <a:ext cx="2548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problems with this?</a:t>
            </a:r>
          </a:p>
        </p:txBody>
      </p:sp>
    </p:spTree>
    <p:extLst>
      <p:ext uri="{BB962C8B-B14F-4D97-AF65-F5344CB8AC3E}">
        <p14:creationId xmlns:p14="http://schemas.microsoft.com/office/powerpoint/2010/main" val="190873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0850" y="1828800"/>
            <a:ext cx="8235950" cy="4875385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A random variable is a mapping from the sample space to a number (think events)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It represents all the possible values of something we want to measure in an experiment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For example, random variable, </a:t>
            </a:r>
            <a:r>
              <a:rPr lang="en-US" sz="2400" i="1" dirty="0">
                <a:solidFill>
                  <a:schemeClr val="tx2"/>
                </a:solidFill>
              </a:rPr>
              <a:t>X</a:t>
            </a:r>
            <a:r>
              <a:rPr lang="en-US" sz="2400" dirty="0">
                <a:solidFill>
                  <a:schemeClr val="tx2"/>
                </a:solidFill>
              </a:rPr>
              <a:t>, could be the number of heads for a coin</a:t>
            </a:r>
          </a:p>
          <a:p>
            <a:pPr eaLnBrk="1" hangingPunct="1">
              <a:lnSpc>
                <a:spcPct val="93000"/>
              </a:lnSpc>
              <a:spcBef>
                <a:spcPct val="47000"/>
              </a:spcBef>
            </a:pPr>
            <a:endParaRPr 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3000"/>
              </a:lnSpc>
              <a:spcBef>
                <a:spcPct val="47000"/>
              </a:spcBef>
            </a:pPr>
            <a:endParaRPr 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3000"/>
              </a:lnSpc>
              <a:spcBef>
                <a:spcPct val="47000"/>
              </a:spcBef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Really for notational convenience, since the event space can sometimes be irregular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4744720"/>
          <a:ext cx="7696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Random variables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We’re interested in the probability of the different values of a random variable</a:t>
            </a:r>
            <a:br>
              <a:rPr lang="en-US" sz="2400" dirty="0">
                <a:solidFill>
                  <a:srgbClr val="775F55"/>
                </a:solidFill>
              </a:rPr>
            </a:br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The definition of probabilities over </a:t>
            </a:r>
            <a:r>
              <a:rPr lang="en-US" sz="2400" i="1" dirty="0">
                <a:solidFill>
                  <a:srgbClr val="775F55"/>
                </a:solidFill>
              </a:rPr>
              <a:t>all</a:t>
            </a:r>
            <a:r>
              <a:rPr lang="en-US" sz="2400" dirty="0">
                <a:solidFill>
                  <a:srgbClr val="775F55"/>
                </a:solidFill>
              </a:rPr>
              <a:t> of the possible values of a random variable defines a </a:t>
            </a:r>
            <a:r>
              <a:rPr lang="en-US" sz="2400" b="1" dirty="0">
                <a:solidFill>
                  <a:srgbClr val="FF6600"/>
                </a:solidFill>
              </a:rPr>
              <a:t>probability distribution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78900"/>
              </p:ext>
            </p:extLst>
          </p:nvPr>
        </p:nvGraphicFramePr>
        <p:xfrm>
          <a:off x="762000" y="3916167"/>
          <a:ext cx="7696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12553"/>
              </p:ext>
            </p:extLst>
          </p:nvPr>
        </p:nvGraphicFramePr>
        <p:xfrm>
          <a:off x="3048000" y="4805167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P(X=3) = 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P(X=2) =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3/8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P(X=1)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= 3/8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P(X=0)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= 1/8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2296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To be explicit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 probability distribution assigns probability values to </a:t>
            </a:r>
            <a:r>
              <a:rPr lang="en-US" sz="2000" i="1" dirty="0">
                <a:solidFill>
                  <a:schemeClr val="tx2"/>
                </a:solidFill>
              </a:rPr>
              <a:t>all possible values </a:t>
            </a:r>
            <a:r>
              <a:rPr lang="en-US" sz="2000" dirty="0">
                <a:solidFill>
                  <a:schemeClr val="tx2"/>
                </a:solidFill>
              </a:rPr>
              <a:t>of a random variable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These values must be &gt;= 0 and &lt;= 1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These values must sum to 1 for all possible values of the random variable</a:t>
            </a:r>
          </a:p>
          <a:p>
            <a:pPr lvl="1"/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426720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P(X=3) = 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P(X=2) =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P(X=1)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= 1/2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P(X=0)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= 1/2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434340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P(X=3) 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P(X=2) =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P(X=1)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= 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P(X=0)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= 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 flipV="1">
            <a:off x="914400" y="4114800"/>
            <a:ext cx="2895600" cy="21336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4953000" y="4191000"/>
            <a:ext cx="2895600" cy="21336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9138</TotalTime>
  <Words>3015</Words>
  <Application>Microsoft Macintosh PowerPoint</Application>
  <PresentationFormat>On-screen Show (4:3)</PresentationFormat>
  <Paragraphs>593</Paragraphs>
  <Slides>60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Century Schoolbook</vt:lpstr>
      <vt:lpstr>Symbol</vt:lpstr>
      <vt:lpstr>Tw Cen MT</vt:lpstr>
      <vt:lpstr>Wingdings</vt:lpstr>
      <vt:lpstr>Wingdings 2</vt:lpstr>
      <vt:lpstr>Median</vt:lpstr>
      <vt:lpstr>Equation</vt:lpstr>
      <vt:lpstr>Probability</vt:lpstr>
      <vt:lpstr>Admin</vt:lpstr>
      <vt:lpstr>Midterm</vt:lpstr>
      <vt:lpstr>Basic probability theory: terminology</vt:lpstr>
      <vt:lpstr>Basic probability theory: terminology</vt:lpstr>
      <vt:lpstr>Events</vt:lpstr>
      <vt:lpstr>Random variables</vt:lpstr>
      <vt:lpstr>Random variables</vt:lpstr>
      <vt:lpstr>Probability distribution</vt:lpstr>
      <vt:lpstr>Unconditional/prior probability</vt:lpstr>
      <vt:lpstr>Joint distribution</vt:lpstr>
      <vt:lpstr>Joint distribution</vt:lpstr>
      <vt:lpstr>Joint distribution</vt:lpstr>
      <vt:lpstr>Joint distribution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Both are distributions over X</vt:lpstr>
      <vt:lpstr>A note about notation</vt:lpstr>
      <vt:lpstr>Properties of probabilities</vt:lpstr>
      <vt:lpstr>Properties of probabilities</vt:lpstr>
      <vt:lpstr>Properties of probabilities</vt:lpstr>
      <vt:lpstr>Chain rule (aka product rule)</vt:lpstr>
      <vt:lpstr>Chain rule</vt:lpstr>
      <vt:lpstr>Applications of the chain rule</vt:lpstr>
      <vt:lpstr>Bayes’ rule (theorem)</vt:lpstr>
      <vt:lpstr>Bayes’ rule</vt:lpstr>
      <vt:lpstr>Bayes’ rule</vt:lpstr>
      <vt:lpstr>Gaps</vt:lpstr>
      <vt:lpstr>Gaps</vt:lpstr>
      <vt:lpstr>Gaps</vt:lpstr>
      <vt:lpstr>Parasitic gaps</vt:lpstr>
      <vt:lpstr>Parasitic gaps</vt:lpstr>
      <vt:lpstr>Parasitic gaps</vt:lpstr>
      <vt:lpstr>Frequency of parasitic gaps</vt:lpstr>
      <vt:lpstr>Prob of parasitic gaps</vt:lpstr>
      <vt:lpstr>Prob of parasitic gaps</vt:lpstr>
      <vt:lpstr>Prob of parasitic gaps</vt:lpstr>
      <vt:lpstr>Prob of parasitic gaps</vt:lpstr>
      <vt:lpstr>Probabilistic Modeling</vt:lpstr>
      <vt:lpstr>An example: classifying fruit</vt:lpstr>
      <vt:lpstr>Probabilistic models</vt:lpstr>
      <vt:lpstr>Probabilistic model vs. classifier</vt:lpstr>
      <vt:lpstr>Probabilistic models: classification</vt:lpstr>
      <vt:lpstr>Probabilistic models</vt:lpstr>
      <vt:lpstr>Probabilistic model vs. classifier</vt:lpstr>
      <vt:lpstr>Probabilistic models</vt:lpstr>
      <vt:lpstr>Probabilistic models: big questions</vt:lpstr>
      <vt:lpstr>Same problems we’ve been dealing with so far</vt:lpstr>
      <vt:lpstr>Basic steps for probabilistic modeling</vt:lpstr>
      <vt:lpstr>Basic steps for probabilistic modeling</vt:lpstr>
      <vt:lpstr>Data generating distribution</vt:lpstr>
      <vt:lpstr>Step 1: picking a model</vt:lpstr>
      <vt:lpstr>Some math</vt:lpstr>
      <vt:lpstr>Some math</vt:lpstr>
      <vt:lpstr>Step  1: pick a model</vt:lpstr>
      <vt:lpstr>Full distribution tables</vt:lpstr>
      <vt:lpstr>27000</vt:lpstr>
    </vt:vector>
  </TitlesOfParts>
  <Company>Pomona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analysis</dc:title>
  <dc:creator>Dave Kauchak</dc:creator>
  <cp:lastModifiedBy>Collins Munene Kariuki</cp:lastModifiedBy>
  <cp:revision>386</cp:revision>
  <cp:lastPrinted>2022-03-01T21:22:12Z</cp:lastPrinted>
  <dcterms:created xsi:type="dcterms:W3CDTF">2011-01-25T19:35:23Z</dcterms:created>
  <dcterms:modified xsi:type="dcterms:W3CDTF">2023-10-24T18:47:19Z</dcterms:modified>
</cp:coreProperties>
</file>