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8"/>
  </p:notesMasterIdLst>
  <p:handoutMasterIdLst>
    <p:handoutMasterId r:id="rId79"/>
  </p:handoutMasterIdLst>
  <p:sldIdLst>
    <p:sldId id="256" r:id="rId2"/>
    <p:sldId id="258" r:id="rId3"/>
    <p:sldId id="272" r:id="rId4"/>
    <p:sldId id="273" r:id="rId5"/>
    <p:sldId id="275" r:id="rId6"/>
    <p:sldId id="276" r:id="rId7"/>
    <p:sldId id="277" r:id="rId8"/>
    <p:sldId id="274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19" r:id="rId50"/>
    <p:sldId id="320" r:id="rId51"/>
    <p:sldId id="321" r:id="rId52"/>
    <p:sldId id="322" r:id="rId53"/>
    <p:sldId id="323" r:id="rId54"/>
    <p:sldId id="324" r:id="rId55"/>
    <p:sldId id="325" r:id="rId56"/>
    <p:sldId id="326" r:id="rId57"/>
    <p:sldId id="327" r:id="rId58"/>
    <p:sldId id="328" r:id="rId59"/>
    <p:sldId id="329" r:id="rId60"/>
    <p:sldId id="330" r:id="rId61"/>
    <p:sldId id="331" r:id="rId62"/>
    <p:sldId id="332" r:id="rId63"/>
    <p:sldId id="333" r:id="rId64"/>
    <p:sldId id="334" r:id="rId65"/>
    <p:sldId id="335" r:id="rId66"/>
    <p:sldId id="336" r:id="rId67"/>
    <p:sldId id="337" r:id="rId68"/>
    <p:sldId id="338" r:id="rId69"/>
    <p:sldId id="339" r:id="rId70"/>
    <p:sldId id="340" r:id="rId71"/>
    <p:sldId id="341" r:id="rId72"/>
    <p:sldId id="342" r:id="rId73"/>
    <p:sldId id="343" r:id="rId74"/>
    <p:sldId id="344" r:id="rId75"/>
    <p:sldId id="345" r:id="rId76"/>
    <p:sldId id="346" r:id="rId7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D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719"/>
  </p:normalViewPr>
  <p:slideViewPr>
    <p:cSldViewPr snapToGrid="0" snapToObjects="1">
      <p:cViewPr varScale="1">
        <p:scale>
          <a:sx n="115" d="100"/>
          <a:sy n="115" d="100"/>
        </p:scale>
        <p:origin x="1368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47625">
              <a:noFill/>
            </a:ln>
          </c:spPr>
          <c:trendline>
            <c:spPr>
              <a:ln w="38100">
                <a:solidFill>
                  <a:srgbClr val="0000FF"/>
                </a:solidFill>
              </a:ln>
            </c:spPr>
            <c:trendlineType val="linear"/>
            <c:dispRSqr val="0"/>
            <c:dispEq val="0"/>
          </c:trendline>
          <c:xVal>
            <c:numRef>
              <c:f>Sheet1!$D$3:$D$7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Sheet1!$E$3:$E$7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2</c:v>
                </c:pt>
                <c:pt idx="3">
                  <c:v>5</c:v>
                </c:pt>
                <c:pt idx="4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D1F-8F4F-B31A-E4AD27115CA7}"/>
            </c:ext>
          </c:extLst>
        </c:ser>
        <c:ser>
          <c:idx val="1"/>
          <c:order val="1"/>
          <c:spPr>
            <a:ln w="47625">
              <a:noFill/>
            </a:ln>
          </c:spPr>
          <c:trendline>
            <c:spPr>
              <a:ln w="38100">
                <a:solidFill>
                  <a:srgbClr val="FF0000"/>
                </a:solidFill>
              </a:ln>
            </c:spPr>
            <c:trendlineType val="linear"/>
            <c:dispRSqr val="0"/>
            <c:dispEq val="0"/>
          </c:trendline>
          <c:xVal>
            <c:numRef>
              <c:f>Sheet1!$D$3:$D$7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Sheet1!$F$3:$F$7</c:f>
              <c:numCache>
                <c:formatCode>General</c:formatCode>
                <c:ptCount val="5"/>
                <c:pt idx="0">
                  <c:v>1</c:v>
                </c:pt>
                <c:pt idx="1">
                  <c:v>5</c:v>
                </c:pt>
                <c:pt idx="2">
                  <c:v>4</c:v>
                </c:pt>
                <c:pt idx="3">
                  <c:v>3</c:v>
                </c:pt>
                <c:pt idx="4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FD1F-8F4F-B31A-E4AD27115C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6628984"/>
        <c:axId val="-2126162024"/>
      </c:scatterChart>
      <c:valAx>
        <c:axId val="-20666289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26162024"/>
        <c:crosses val="autoZero"/>
        <c:crossBetween val="midCat"/>
      </c:valAx>
      <c:valAx>
        <c:axId val="-21261620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662898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F4041-A7F6-7E43-8A7F-B321E8650533}" type="datetimeFigureOut">
              <a:rPr lang="en-US" smtClean="0"/>
              <a:t>9/30/23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5E655-FE6F-6241-8EC2-708A95092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62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9/30/23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08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/>
              <a:t>less classifiers during training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less classifiers to make a mistake during testing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have to choose with examples to group together (and this can impact performance)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70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could try and do precision/recall for each class, but there</a:t>
            </a:r>
            <a:r>
              <a:rPr lang="en-US" baseline="0" dirty="0"/>
              <a:t> can be lots of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51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</a:t>
            </a:r>
            <a:r>
              <a:rPr lang="en-US" baseline="0" dirty="0"/>
              <a:t> the entries along the diagonal represent?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85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045366-2012-824A-B165-02D310FA595E}" type="slidenum">
              <a:rPr lang="en-US"/>
              <a:pPr/>
              <a:t>42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045366-2012-824A-B165-02D310FA595E}" type="slidenum">
              <a:rPr lang="en-US"/>
              <a:pPr/>
              <a:t>43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doesn’t capture near 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64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doesn’t </a:t>
            </a:r>
            <a:r>
              <a:rPr lang="en-US"/>
              <a:t>capture near 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64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doesn’t </a:t>
            </a:r>
            <a:r>
              <a:rPr lang="en-US"/>
              <a:t>capture near 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64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9/30/23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9/30/23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9/30/23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9/30/23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9/30/23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9/30/23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9/30/23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11" Type="http://schemas.openxmlformats.org/officeDocument/2006/relationships/image" Target="../media/image18.png"/><Relationship Id="rId5" Type="http://schemas.openxmlformats.org/officeDocument/2006/relationships/image" Target="../media/image12.wmf"/><Relationship Id="rId10" Type="http://schemas.openxmlformats.org/officeDocument/2006/relationships/image" Target="../media/image17.png"/><Relationship Id="rId4" Type="http://schemas.openxmlformats.org/officeDocument/2006/relationships/image" Target="../media/image11.wmf"/><Relationship Id="rId9" Type="http://schemas.openxmlformats.org/officeDocument/2006/relationships/image" Target="../media/image1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emf"/><Relationship Id="rId4" Type="http://schemas.openxmlformats.org/officeDocument/2006/relationships/oleObject" Target="../embeddings/oleObject3.bin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8903" y="3787722"/>
            <a:ext cx="6903302" cy="1828800"/>
          </a:xfrm>
        </p:spPr>
        <p:txBody>
          <a:bodyPr/>
          <a:lstStyle/>
          <a:p>
            <a:r>
              <a:rPr lang="en-US" dirty="0"/>
              <a:t>Beyond binary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David Kauchak</a:t>
            </a:r>
            <a:br>
              <a:rPr lang="en-US" dirty="0"/>
            </a:br>
            <a:r>
              <a:rPr lang="en-US" dirty="0"/>
              <a:t>CS 158 </a:t>
            </a:r>
            <a:r>
              <a:rPr lang="en-US"/>
              <a:t>– Fall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200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1: One vs. all (OVA)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49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Training: for each label </a:t>
            </a:r>
            <a:r>
              <a:rPr lang="en-US" sz="2400" i="1" dirty="0"/>
              <a:t>L</a:t>
            </a:r>
            <a:r>
              <a:rPr lang="en-US" sz="2400" dirty="0"/>
              <a:t>, pose as a binary problem</a:t>
            </a:r>
          </a:p>
          <a:p>
            <a:pPr lvl="1"/>
            <a:r>
              <a:rPr lang="en-US" sz="2000" dirty="0"/>
              <a:t>all examples with label </a:t>
            </a:r>
            <a:r>
              <a:rPr lang="en-US" sz="2000" i="1" dirty="0"/>
              <a:t>L</a:t>
            </a:r>
            <a:r>
              <a:rPr lang="en-US" sz="2000" dirty="0"/>
              <a:t> are positive</a:t>
            </a:r>
          </a:p>
          <a:p>
            <a:pPr lvl="1"/>
            <a:r>
              <a:rPr lang="en-US" sz="2000" dirty="0"/>
              <a:t>all other examples are negative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54614" y="3626498"/>
            <a:ext cx="1863261" cy="2976678"/>
            <a:chOff x="154614" y="3626498"/>
            <a:chExt cx="1863261" cy="2976678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8238" y="3626498"/>
              <a:ext cx="435932" cy="427384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7091" y="4870029"/>
              <a:ext cx="440752" cy="444091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2683" y="5527967"/>
              <a:ext cx="627865" cy="369332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4614" y="6152056"/>
              <a:ext cx="745934" cy="425776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3964" y="4287698"/>
              <a:ext cx="355732" cy="326574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1100136" y="3637673"/>
              <a:ext cx="722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apple</a:t>
              </a:r>
              <a:endParaRPr lang="en-US" b="1" baseline="-25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100136" y="4923100"/>
              <a:ext cx="722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apple</a:t>
              </a:r>
              <a:endParaRPr lang="en-US" b="1" baseline="-25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100136" y="5553311"/>
              <a:ext cx="917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banana</a:t>
              </a:r>
              <a:endParaRPr lang="en-US" b="1" baseline="-25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100136" y="6233844"/>
              <a:ext cx="917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banana</a:t>
              </a:r>
              <a:endParaRPr lang="en-US" b="1" baseline="-25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00136" y="4270284"/>
              <a:ext cx="858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orange</a:t>
              </a:r>
              <a:endParaRPr lang="en-US" b="1" baseline="-250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159000" y="3090333"/>
            <a:ext cx="2387657" cy="3487499"/>
            <a:chOff x="2159000" y="3090333"/>
            <a:chExt cx="2387657" cy="3487499"/>
          </a:xfrm>
        </p:grpSpPr>
        <p:sp>
          <p:nvSpPr>
            <p:cNvPr id="4" name="TextBox 3"/>
            <p:cNvSpPr txBox="1"/>
            <p:nvPr/>
          </p:nvSpPr>
          <p:spPr>
            <a:xfrm>
              <a:off x="2787492" y="3090333"/>
              <a:ext cx="17591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</a:rPr>
                <a:t>apple vs. not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94157" y="3626498"/>
              <a:ext cx="435932" cy="42738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73010" y="4870029"/>
              <a:ext cx="440752" cy="444091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28602" y="5527967"/>
              <a:ext cx="627865" cy="3693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10533" y="6152056"/>
              <a:ext cx="745934" cy="425776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3854621" y="3612329"/>
              <a:ext cx="465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+1</a:t>
              </a:r>
              <a:endParaRPr lang="en-US" b="1" baseline="-25000" dirty="0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09883" y="4287698"/>
              <a:ext cx="355732" cy="326574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3854621" y="4897756"/>
              <a:ext cx="465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+1</a:t>
              </a:r>
              <a:endParaRPr lang="en-US" b="1" baseline="-25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54621" y="5527967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-1</a:t>
              </a:r>
              <a:endParaRPr lang="en-US" b="1" baseline="-25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54621" y="6208500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-1</a:t>
              </a:r>
              <a:endParaRPr lang="en-US" b="1" baseline="-25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54621" y="4244940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-1</a:t>
              </a:r>
              <a:endParaRPr lang="en-US" b="1" baseline="-25000" dirty="0"/>
            </a:p>
          </p:txBody>
        </p:sp>
        <p:sp>
          <p:nvSpPr>
            <p:cNvPr id="5" name="Right Arrow 4"/>
            <p:cNvSpPr/>
            <p:nvPr/>
          </p:nvSpPr>
          <p:spPr>
            <a:xfrm>
              <a:off x="2159000" y="4614272"/>
              <a:ext cx="493889" cy="913695"/>
            </a:xfrm>
            <a:prstGeom prst="rightArrow">
              <a:avLst/>
            </a:prstGeom>
            <a:solidFill>
              <a:srgbClr val="FF6600"/>
            </a:solidFill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741333" y="3090333"/>
            <a:ext cx="2136665" cy="3487499"/>
            <a:chOff x="4741333" y="3090333"/>
            <a:chExt cx="2136665" cy="3487499"/>
          </a:xfrm>
        </p:grpSpPr>
        <p:sp>
          <p:nvSpPr>
            <p:cNvPr id="23" name="TextBox 22"/>
            <p:cNvSpPr txBox="1"/>
            <p:nvPr/>
          </p:nvSpPr>
          <p:spPr>
            <a:xfrm>
              <a:off x="4974111" y="3090333"/>
              <a:ext cx="19038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</a:rPr>
                <a:t>orange vs. not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23109" y="3626498"/>
              <a:ext cx="435932" cy="427384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01962" y="4870029"/>
              <a:ext cx="440752" cy="444091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57554" y="5527967"/>
              <a:ext cx="627865" cy="369332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39485" y="6152056"/>
              <a:ext cx="745934" cy="425776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6083573" y="3612329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-1</a:t>
              </a:r>
              <a:endParaRPr lang="en-US" b="1" baseline="-25000" dirty="0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38835" y="4287698"/>
              <a:ext cx="355732" cy="326574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6083573" y="4897756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-1</a:t>
              </a:r>
              <a:endParaRPr lang="en-US" b="1" baseline="-25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83573" y="5527967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-1</a:t>
              </a:r>
              <a:endParaRPr lang="en-US" b="1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83573" y="6208500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-1</a:t>
              </a:r>
              <a:endParaRPr lang="en-US" b="1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083573" y="4244940"/>
              <a:ext cx="46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+1</a:t>
              </a:r>
              <a:endParaRPr lang="en-US" b="1" baseline="-250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741333" y="3551998"/>
              <a:ext cx="14111" cy="2882669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016668" y="3090333"/>
            <a:ext cx="2050602" cy="3487499"/>
            <a:chOff x="7016668" y="3090333"/>
            <a:chExt cx="2050602" cy="3487499"/>
          </a:xfrm>
        </p:grpSpPr>
        <p:sp>
          <p:nvSpPr>
            <p:cNvPr id="34" name="TextBox 33"/>
            <p:cNvSpPr txBox="1"/>
            <p:nvPr/>
          </p:nvSpPr>
          <p:spPr>
            <a:xfrm>
              <a:off x="7090046" y="3090333"/>
              <a:ext cx="19772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</a:rPr>
                <a:t>banana vs. not</a:t>
              </a: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39044" y="3626498"/>
              <a:ext cx="435932" cy="427384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17897" y="4870029"/>
              <a:ext cx="440752" cy="444091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73489" y="5527967"/>
              <a:ext cx="627865" cy="36933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55420" y="6152056"/>
              <a:ext cx="745934" cy="425776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8199508" y="3612329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-1</a:t>
              </a:r>
              <a:endParaRPr lang="en-US" b="1" baseline="-25000" dirty="0"/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54770" y="4287698"/>
              <a:ext cx="355732" cy="326574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8199508" y="4897756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-1</a:t>
              </a:r>
              <a:endParaRPr lang="en-US" b="1" baseline="-25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199508" y="5527967"/>
              <a:ext cx="46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+1</a:t>
              </a:r>
              <a:endParaRPr lang="en-US" b="1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199508" y="6208500"/>
              <a:ext cx="46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+1</a:t>
              </a:r>
              <a:endParaRPr lang="en-US" b="1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199508" y="4244940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-1</a:t>
              </a:r>
              <a:endParaRPr lang="en-US" b="1" baseline="-25000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7016668" y="3637673"/>
              <a:ext cx="14111" cy="2882669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208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OVA: linear classifiers (e.g. perceptron)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19" y="2384769"/>
            <a:ext cx="748463" cy="7337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341" y="4221985"/>
            <a:ext cx="833354" cy="4902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3793096" y="1833441"/>
            <a:ext cx="711142" cy="14300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753" y="2904062"/>
            <a:ext cx="748463" cy="7337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86" y="3423355"/>
            <a:ext cx="748463" cy="7337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040" y="3790248"/>
            <a:ext cx="748463" cy="7337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456" y="5390559"/>
            <a:ext cx="833354" cy="4902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523" y="5492516"/>
            <a:ext cx="833354" cy="4902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246" y="4712193"/>
            <a:ext cx="833354" cy="490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733444" y="1477869"/>
            <a:ext cx="711142" cy="143009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363734" y="2567228"/>
            <a:ext cx="711142" cy="14300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6946234" y="2211656"/>
            <a:ext cx="711142" cy="143009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2074334" y="1865569"/>
            <a:ext cx="4924777" cy="336505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35844" y="519780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pineapple vs. not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808112" y="1651000"/>
            <a:ext cx="451555" cy="464076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17915" y="6387449"/>
            <a:ext cx="136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apple vs. not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025019" y="3118556"/>
            <a:ext cx="7201760" cy="1707444"/>
          </a:xfrm>
          <a:prstGeom prst="line">
            <a:avLst/>
          </a:prstGeom>
          <a:ln w="38100" cmpd="sng">
            <a:solidFill>
              <a:srgbClr val="D8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760" y="501313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8D800"/>
                </a:solidFill>
              </a:rPr>
              <a:t>banana vs. not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2695222" y="3790248"/>
            <a:ext cx="380120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314298" y="3118556"/>
            <a:ext cx="271813" cy="30480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194885" y="4089403"/>
            <a:ext cx="119413" cy="434632"/>
          </a:xfrm>
          <a:prstGeom prst="straightConnector1">
            <a:avLst/>
          </a:prstGeom>
          <a:ln w="28575" cmpd="sng">
            <a:solidFill>
              <a:srgbClr val="D8D8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361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OVA: linear classifiers (e.g. perceptron)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19" y="2384769"/>
            <a:ext cx="748463" cy="7337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341" y="4221985"/>
            <a:ext cx="833354" cy="4902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3793096" y="1833441"/>
            <a:ext cx="711142" cy="14300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753" y="2904062"/>
            <a:ext cx="748463" cy="7337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86" y="3423355"/>
            <a:ext cx="748463" cy="7337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040" y="3790248"/>
            <a:ext cx="748463" cy="7337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456" y="5390559"/>
            <a:ext cx="833354" cy="4902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523" y="5492516"/>
            <a:ext cx="833354" cy="4902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246" y="4712193"/>
            <a:ext cx="833354" cy="490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733444" y="1477869"/>
            <a:ext cx="711142" cy="143009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363734" y="2567228"/>
            <a:ext cx="711142" cy="14300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6946234" y="2211656"/>
            <a:ext cx="711142" cy="143009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2074334" y="1865569"/>
            <a:ext cx="4924777" cy="336505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35844" y="519780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pineapple vs. not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808112" y="1651000"/>
            <a:ext cx="451555" cy="464076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17915" y="6387449"/>
            <a:ext cx="136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apple vs. not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025019" y="3118556"/>
            <a:ext cx="7201760" cy="1707444"/>
          </a:xfrm>
          <a:prstGeom prst="line">
            <a:avLst/>
          </a:prstGeom>
          <a:ln w="38100" cmpd="sng">
            <a:solidFill>
              <a:srgbClr val="D8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760" y="501313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8D800"/>
                </a:solidFill>
              </a:rPr>
              <a:t>banana vs. not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42871" y="6265333"/>
            <a:ext cx="2654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we classify?</a:t>
            </a:r>
          </a:p>
        </p:txBody>
      </p:sp>
      <p:sp>
        <p:nvSpPr>
          <p:cNvPr id="18" name="Oval 17"/>
          <p:cNvSpPr/>
          <p:nvPr/>
        </p:nvSpPr>
        <p:spPr>
          <a:xfrm>
            <a:off x="4402699" y="2974617"/>
            <a:ext cx="446907" cy="378215"/>
          </a:xfrm>
          <a:prstGeom prst="ellipse">
            <a:avLst/>
          </a:prstGeom>
          <a:solidFill>
            <a:srgbClr val="FF0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695222" y="3790248"/>
            <a:ext cx="380120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314298" y="3118556"/>
            <a:ext cx="271813" cy="30480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194885" y="4089403"/>
            <a:ext cx="119413" cy="434632"/>
          </a:xfrm>
          <a:prstGeom prst="straightConnector1">
            <a:avLst/>
          </a:prstGeom>
          <a:ln w="28575" cmpd="sng">
            <a:solidFill>
              <a:srgbClr val="D8D8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684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OVA: linear classifiers (e.g. perceptron)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74334" y="1865569"/>
            <a:ext cx="4924777" cy="336505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35844" y="519780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pineapple vs. not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808112" y="1651000"/>
            <a:ext cx="451555" cy="464076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17915" y="6387449"/>
            <a:ext cx="136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apple vs. not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025019" y="3118556"/>
            <a:ext cx="7201760" cy="1707444"/>
          </a:xfrm>
          <a:prstGeom prst="line">
            <a:avLst/>
          </a:prstGeom>
          <a:ln w="38100" cmpd="sng">
            <a:solidFill>
              <a:srgbClr val="D8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760" y="501313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8D800"/>
                </a:solidFill>
              </a:rPr>
              <a:t>banana vs. not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42871" y="6265333"/>
            <a:ext cx="2654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we classify?</a:t>
            </a:r>
          </a:p>
        </p:txBody>
      </p:sp>
      <p:sp>
        <p:nvSpPr>
          <p:cNvPr id="18" name="Oval 17"/>
          <p:cNvSpPr/>
          <p:nvPr/>
        </p:nvSpPr>
        <p:spPr>
          <a:xfrm>
            <a:off x="4402699" y="2974617"/>
            <a:ext cx="446907" cy="378215"/>
          </a:xfrm>
          <a:prstGeom prst="ellipse">
            <a:avLst/>
          </a:prstGeom>
          <a:solidFill>
            <a:srgbClr val="FF0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695222" y="3790248"/>
            <a:ext cx="380120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314298" y="3118556"/>
            <a:ext cx="271813" cy="30480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194885" y="4089403"/>
            <a:ext cx="119413" cy="434632"/>
          </a:xfrm>
          <a:prstGeom prst="straightConnector1">
            <a:avLst/>
          </a:prstGeom>
          <a:ln w="28575" cmpd="sng">
            <a:solidFill>
              <a:srgbClr val="D8D8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209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786635" y="2352736"/>
            <a:ext cx="711142" cy="14300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OVA: linear classifiers (e.g. perceptron)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74334" y="1865569"/>
            <a:ext cx="4924777" cy="336505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35844" y="519780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pineapple vs. not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808112" y="1651000"/>
            <a:ext cx="451555" cy="464076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17915" y="6387449"/>
            <a:ext cx="136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apple vs. not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025019" y="3118556"/>
            <a:ext cx="7201760" cy="1707444"/>
          </a:xfrm>
          <a:prstGeom prst="line">
            <a:avLst/>
          </a:prstGeom>
          <a:ln w="38100" cmpd="sng">
            <a:solidFill>
              <a:srgbClr val="D8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760" y="501313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8D800"/>
                </a:solidFill>
              </a:rPr>
              <a:t>banana vs. not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42871" y="6265333"/>
            <a:ext cx="2654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we classify?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695222" y="3790248"/>
            <a:ext cx="380120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314298" y="3118556"/>
            <a:ext cx="271813" cy="30480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194885" y="4089403"/>
            <a:ext cx="119413" cy="434632"/>
          </a:xfrm>
          <a:prstGeom prst="straightConnector1">
            <a:avLst/>
          </a:prstGeom>
          <a:ln w="28575" cmpd="sng">
            <a:solidFill>
              <a:srgbClr val="D8D8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302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798857" y="2496638"/>
            <a:ext cx="711142" cy="14300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OVA: linear classifiers (e.g. perceptron)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019" y="2384769"/>
            <a:ext cx="748463" cy="7337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5341" y="4221985"/>
            <a:ext cx="833354" cy="4902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793096" y="1833441"/>
            <a:ext cx="711142" cy="14300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753" y="2904062"/>
            <a:ext cx="748463" cy="7337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686" y="3423355"/>
            <a:ext cx="748463" cy="7337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040" y="3790248"/>
            <a:ext cx="748463" cy="7337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3456" y="5390559"/>
            <a:ext cx="833354" cy="4902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3523" y="5492516"/>
            <a:ext cx="833354" cy="4902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246" y="4712193"/>
            <a:ext cx="833354" cy="490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733444" y="1477869"/>
            <a:ext cx="711142" cy="143009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363734" y="2567228"/>
            <a:ext cx="711142" cy="14300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946234" y="2211656"/>
            <a:ext cx="711142" cy="143009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2074334" y="1865569"/>
            <a:ext cx="4924777" cy="336505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35844" y="519780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pineapple vs. not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808112" y="1651000"/>
            <a:ext cx="451555" cy="464076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17915" y="6387449"/>
            <a:ext cx="136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apple vs. not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025019" y="3118556"/>
            <a:ext cx="7201760" cy="1707444"/>
          </a:xfrm>
          <a:prstGeom prst="line">
            <a:avLst/>
          </a:prstGeom>
          <a:ln w="38100" cmpd="sng">
            <a:solidFill>
              <a:srgbClr val="D8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760" y="501313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8D800"/>
                </a:solidFill>
              </a:rPr>
              <a:t>banana vs. not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42871" y="6265333"/>
            <a:ext cx="2654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we classify?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695222" y="3790248"/>
            <a:ext cx="380120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314298" y="3118556"/>
            <a:ext cx="271813" cy="30480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194885" y="4089403"/>
            <a:ext cx="119413" cy="434632"/>
          </a:xfrm>
          <a:prstGeom prst="straightConnector1">
            <a:avLst/>
          </a:prstGeom>
          <a:ln w="28575" cmpd="sng">
            <a:solidFill>
              <a:srgbClr val="D8D8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795964" y="4032877"/>
            <a:ext cx="446907" cy="378215"/>
          </a:xfrm>
          <a:prstGeom prst="ellipse">
            <a:avLst/>
          </a:prstGeom>
          <a:solidFill>
            <a:srgbClr val="FF0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136549" y="3412033"/>
            <a:ext cx="446907" cy="378215"/>
          </a:xfrm>
          <a:prstGeom prst="ellipse">
            <a:avLst/>
          </a:prstGeom>
          <a:solidFill>
            <a:srgbClr val="FF0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80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OVA: linear classifiers (e.g. perceptron)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74334" y="1865569"/>
            <a:ext cx="4924777" cy="336505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35844" y="519780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pineapple vs. not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808112" y="1651000"/>
            <a:ext cx="451555" cy="464076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17915" y="6387449"/>
            <a:ext cx="136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apple vs. not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025019" y="3118556"/>
            <a:ext cx="7201760" cy="1707444"/>
          </a:xfrm>
          <a:prstGeom prst="line">
            <a:avLst/>
          </a:prstGeom>
          <a:ln w="38100" cmpd="sng">
            <a:solidFill>
              <a:srgbClr val="D8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760" y="501313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8D800"/>
                </a:solidFill>
              </a:rPr>
              <a:t>banana vs. not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42871" y="6265333"/>
            <a:ext cx="2654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we classify?</a:t>
            </a:r>
          </a:p>
        </p:txBody>
      </p:sp>
      <p:sp>
        <p:nvSpPr>
          <p:cNvPr id="18" name="Oval 17"/>
          <p:cNvSpPr/>
          <p:nvPr/>
        </p:nvSpPr>
        <p:spPr>
          <a:xfrm>
            <a:off x="5795964" y="4032877"/>
            <a:ext cx="446907" cy="378215"/>
          </a:xfrm>
          <a:prstGeom prst="ellipse">
            <a:avLst/>
          </a:prstGeom>
          <a:solidFill>
            <a:srgbClr val="FF0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136549" y="3412033"/>
            <a:ext cx="446907" cy="378215"/>
          </a:xfrm>
          <a:prstGeom prst="ellipse">
            <a:avLst/>
          </a:prstGeom>
          <a:solidFill>
            <a:srgbClr val="FF0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695222" y="3790248"/>
            <a:ext cx="380120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314298" y="3118556"/>
            <a:ext cx="271813" cy="30480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194885" y="4089403"/>
            <a:ext cx="119413" cy="434632"/>
          </a:xfrm>
          <a:prstGeom prst="straightConnector1">
            <a:avLst/>
          </a:prstGeom>
          <a:ln w="28575" cmpd="sng">
            <a:solidFill>
              <a:srgbClr val="D8D8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506370" y="3949890"/>
            <a:ext cx="2259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banana </a:t>
            </a:r>
            <a:r>
              <a:rPr lang="en-US" i="1" dirty="0">
                <a:solidFill>
                  <a:srgbClr val="FF6600"/>
                </a:solidFill>
              </a:rPr>
              <a:t>OR</a:t>
            </a:r>
            <a:r>
              <a:rPr lang="en-US" dirty="0">
                <a:solidFill>
                  <a:srgbClr val="FF6600"/>
                </a:solidFill>
              </a:rPr>
              <a:t> pineapple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230398" y="3737002"/>
            <a:ext cx="706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none?</a:t>
            </a:r>
          </a:p>
        </p:txBody>
      </p:sp>
    </p:spTree>
    <p:extLst>
      <p:ext uri="{BB962C8B-B14F-4D97-AF65-F5344CB8AC3E}">
        <p14:creationId xmlns:p14="http://schemas.microsoft.com/office/powerpoint/2010/main" val="931162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016" y="3949890"/>
            <a:ext cx="833354" cy="4902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564" y="3216103"/>
            <a:ext cx="748463" cy="7337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OVA: linear classifiers (e.g. perceptron)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74334" y="1865569"/>
            <a:ext cx="4924777" cy="336505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35844" y="519780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pineapple vs. not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808112" y="1651000"/>
            <a:ext cx="451555" cy="464076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17915" y="6387449"/>
            <a:ext cx="136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apple vs. not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025019" y="3118556"/>
            <a:ext cx="7201760" cy="1707444"/>
          </a:xfrm>
          <a:prstGeom prst="line">
            <a:avLst/>
          </a:prstGeom>
          <a:ln w="38100" cmpd="sng">
            <a:solidFill>
              <a:srgbClr val="D8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760" y="501313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8D800"/>
                </a:solidFill>
              </a:rPr>
              <a:t>banana vs. not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42871" y="6265333"/>
            <a:ext cx="2654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we classify?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695222" y="3790248"/>
            <a:ext cx="380120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314298" y="3118556"/>
            <a:ext cx="271813" cy="30480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194885" y="4089403"/>
            <a:ext cx="119413" cy="434632"/>
          </a:xfrm>
          <a:prstGeom prst="straightConnector1">
            <a:avLst/>
          </a:prstGeom>
          <a:ln w="28575" cmpd="sng">
            <a:solidFill>
              <a:srgbClr val="D8D8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668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OVA: classify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Classify:</a:t>
            </a:r>
          </a:p>
          <a:p>
            <a:pPr lvl="1"/>
            <a:r>
              <a:rPr lang="en-US" dirty="0"/>
              <a:t>If classifier doesn’t provide confidence (this is rare) and there is ambiguity, pick one of the ones in conflict</a:t>
            </a:r>
          </a:p>
          <a:p>
            <a:pPr lvl="1"/>
            <a:r>
              <a:rPr lang="en-US" dirty="0"/>
              <a:t>Otherwise:</a:t>
            </a:r>
          </a:p>
          <a:p>
            <a:pPr lvl="2"/>
            <a:r>
              <a:rPr lang="en-US" dirty="0"/>
              <a:t>pick the most confident positive</a:t>
            </a:r>
          </a:p>
          <a:p>
            <a:pPr lvl="2"/>
            <a:r>
              <a:rPr lang="en-US" dirty="0"/>
              <a:t>if none vote positive, pick </a:t>
            </a:r>
            <a:r>
              <a:rPr lang="en-US" i="1" dirty="0"/>
              <a:t>least</a:t>
            </a:r>
            <a:r>
              <a:rPr lang="en-US" dirty="0"/>
              <a:t> confident negative</a:t>
            </a:r>
          </a:p>
        </p:txBody>
      </p:sp>
    </p:spTree>
    <p:extLst>
      <p:ext uri="{BB962C8B-B14F-4D97-AF65-F5344CB8AC3E}">
        <p14:creationId xmlns:p14="http://schemas.microsoft.com/office/powerpoint/2010/main" val="241525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OVA: linear classifiers (e.g. perceptron)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74334" y="1865569"/>
            <a:ext cx="4924777" cy="336505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35844" y="519780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pineapple vs. not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808112" y="1651000"/>
            <a:ext cx="451555" cy="464076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17915" y="6387449"/>
            <a:ext cx="136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apple vs. not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025019" y="3118556"/>
            <a:ext cx="7201760" cy="1707444"/>
          </a:xfrm>
          <a:prstGeom prst="line">
            <a:avLst/>
          </a:prstGeom>
          <a:ln w="38100" cmpd="sng">
            <a:solidFill>
              <a:srgbClr val="D8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760" y="501313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8D800"/>
                </a:solidFill>
              </a:rPr>
              <a:t>banana vs. not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59667" y="5336301"/>
            <a:ext cx="3400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does the decision boundary look like?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695222" y="3790248"/>
            <a:ext cx="380120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314298" y="3118556"/>
            <a:ext cx="271813" cy="30480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194885" y="4089403"/>
            <a:ext cx="119413" cy="434632"/>
          </a:xfrm>
          <a:prstGeom prst="straightConnector1">
            <a:avLst/>
          </a:prstGeom>
          <a:ln w="28575" cmpd="sng">
            <a:solidFill>
              <a:srgbClr val="D8D8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002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Admin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58800" y="1679222"/>
            <a:ext cx="8180732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Assignment 4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Assignment 2 graded</a:t>
            </a:r>
          </a:p>
        </p:txBody>
      </p:sp>
    </p:spTree>
    <p:extLst>
      <p:ext uri="{BB962C8B-B14F-4D97-AF65-F5344CB8AC3E}">
        <p14:creationId xmlns:p14="http://schemas.microsoft.com/office/powerpoint/2010/main" val="1331058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OVA: linear classifiers (e.g. perceptron)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74334" y="1865569"/>
            <a:ext cx="4924777" cy="336505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808112" y="1651000"/>
            <a:ext cx="451555" cy="464076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1025019" y="3118556"/>
            <a:ext cx="7201760" cy="1707444"/>
          </a:xfrm>
          <a:prstGeom prst="line">
            <a:avLst/>
          </a:prstGeom>
          <a:ln w="38100" cmpd="sng">
            <a:solidFill>
              <a:srgbClr val="D8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695222" y="3790248"/>
            <a:ext cx="380120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314298" y="3118556"/>
            <a:ext cx="271813" cy="30480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194885" y="4089403"/>
            <a:ext cx="119413" cy="434632"/>
          </a:xfrm>
          <a:prstGeom prst="straightConnector1">
            <a:avLst/>
          </a:prstGeom>
          <a:ln w="28575" cmpd="sng">
            <a:solidFill>
              <a:srgbClr val="D8D8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695222" y="1651000"/>
            <a:ext cx="1001889" cy="1975556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3697111" y="3626556"/>
            <a:ext cx="4430889" cy="705556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1671949" y="3626556"/>
            <a:ext cx="2025162" cy="2080740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66105" y="5230623"/>
            <a:ext cx="1602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BANANA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71436" y="3153468"/>
            <a:ext cx="1138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APPLE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998281" y="2289868"/>
            <a:ext cx="1840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PINEAPPLE</a:t>
            </a:r>
          </a:p>
        </p:txBody>
      </p:sp>
    </p:spTree>
    <p:extLst>
      <p:ext uri="{BB962C8B-B14F-4D97-AF65-F5344CB8AC3E}">
        <p14:creationId xmlns:p14="http://schemas.microsoft.com/office/powerpoint/2010/main" val="636514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OVA: classify, 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Classify:</a:t>
            </a:r>
          </a:p>
          <a:p>
            <a:pPr lvl="1"/>
            <a:r>
              <a:rPr lang="en-US" dirty="0"/>
              <a:t>If classifier doesn’t provide confidence (this is rare) and there is ambiguity, pick majority in conflict</a:t>
            </a:r>
          </a:p>
          <a:p>
            <a:pPr lvl="1"/>
            <a:r>
              <a:rPr lang="en-US" dirty="0"/>
              <a:t>Otherwise:</a:t>
            </a:r>
          </a:p>
          <a:p>
            <a:pPr lvl="2"/>
            <a:r>
              <a:rPr lang="en-US" dirty="0"/>
              <a:t>pick the most </a:t>
            </a:r>
            <a:r>
              <a:rPr lang="en-US" dirty="0">
                <a:solidFill>
                  <a:srgbClr val="FF0000"/>
                </a:solidFill>
              </a:rPr>
              <a:t>confident</a:t>
            </a:r>
            <a:r>
              <a:rPr lang="en-US" dirty="0"/>
              <a:t> positive</a:t>
            </a:r>
          </a:p>
          <a:p>
            <a:pPr lvl="2"/>
            <a:r>
              <a:rPr lang="en-US" dirty="0"/>
              <a:t>if none vote positive, pick </a:t>
            </a:r>
            <a:r>
              <a:rPr lang="en-US" i="1" dirty="0"/>
              <a:t>least</a:t>
            </a:r>
            <a:r>
              <a:rPr lang="en-US" dirty="0"/>
              <a:t> confident negative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2777" y="4811889"/>
            <a:ext cx="5643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we calculate this for the perceptron?</a:t>
            </a:r>
          </a:p>
        </p:txBody>
      </p:sp>
    </p:spTree>
    <p:extLst>
      <p:ext uri="{BB962C8B-B14F-4D97-AF65-F5344CB8AC3E}">
        <p14:creationId xmlns:p14="http://schemas.microsoft.com/office/powerpoint/2010/main" val="2686698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OVA: classify, 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8165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Classify:</a:t>
            </a:r>
          </a:p>
          <a:p>
            <a:pPr lvl="1"/>
            <a:r>
              <a:rPr lang="en-US" dirty="0"/>
              <a:t>If classifier doesn’t provide confidence (this is rare) and there is ambiguity, pick majority in conflict</a:t>
            </a:r>
          </a:p>
          <a:p>
            <a:pPr lvl="1"/>
            <a:r>
              <a:rPr lang="en-US" dirty="0"/>
              <a:t>Otherwise:</a:t>
            </a:r>
          </a:p>
          <a:p>
            <a:pPr lvl="2"/>
            <a:r>
              <a:rPr lang="en-US" dirty="0"/>
              <a:t>pick the most </a:t>
            </a:r>
            <a:r>
              <a:rPr lang="en-US" dirty="0">
                <a:solidFill>
                  <a:srgbClr val="FF0000"/>
                </a:solidFill>
              </a:rPr>
              <a:t>confident</a:t>
            </a:r>
            <a:r>
              <a:rPr lang="en-US" dirty="0"/>
              <a:t> positive</a:t>
            </a:r>
          </a:p>
          <a:p>
            <a:pPr lvl="2"/>
            <a:r>
              <a:rPr lang="en-US" dirty="0"/>
              <a:t>if none vote positive, pick </a:t>
            </a:r>
            <a:r>
              <a:rPr lang="en-US" i="1" dirty="0"/>
              <a:t>least</a:t>
            </a:r>
            <a:r>
              <a:rPr lang="en-US" dirty="0"/>
              <a:t> confident negative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672173"/>
              </p:ext>
            </p:extLst>
          </p:nvPr>
        </p:nvGraphicFramePr>
        <p:xfrm>
          <a:off x="2017655" y="4711649"/>
          <a:ext cx="3874159" cy="791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49400" imgH="317500" progId="Equation.3">
                  <p:embed/>
                </p:oleObj>
              </mc:Choice>
              <mc:Fallback>
                <p:oleObj name="Equation" r:id="rId2" imgW="15494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17655" y="4711649"/>
                        <a:ext cx="3874159" cy="7916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1989433" y="4910667"/>
            <a:ext cx="1721789" cy="395111"/>
          </a:xfrm>
          <a:prstGeom prst="rect">
            <a:avLst/>
          </a:prstGeom>
          <a:solidFill>
            <a:srgbClr val="0000FF">
              <a:alpha val="35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14222" y="5771444"/>
            <a:ext cx="379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Distance from the </a:t>
            </a:r>
            <a:r>
              <a:rPr lang="en-US" sz="2400" dirty="0" err="1">
                <a:solidFill>
                  <a:srgbClr val="0000FF"/>
                </a:solidFill>
              </a:rPr>
              <a:t>hyperplane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491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2: All vs. all (AVA)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5777" y="1600200"/>
            <a:ext cx="8805333" cy="4749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Training: </a:t>
            </a:r>
          </a:p>
          <a:p>
            <a:pPr marL="0" indent="0">
              <a:buNone/>
            </a:pPr>
            <a:r>
              <a:rPr lang="en-US" sz="2400" dirty="0"/>
              <a:t>For each pair of labels, train a classifier to distinguish between them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for </a:t>
            </a:r>
            <a:r>
              <a:rPr lang="en-US" sz="2400" i="1" dirty="0" err="1"/>
              <a:t>i</a:t>
            </a:r>
            <a:r>
              <a:rPr lang="en-US" sz="2400" i="1" dirty="0"/>
              <a:t> </a:t>
            </a:r>
            <a:r>
              <a:rPr lang="en-US" sz="2400" dirty="0"/>
              <a:t>= 1 to number of labels:</a:t>
            </a:r>
            <a:endParaRPr lang="en-US" sz="2400" i="1" dirty="0"/>
          </a:p>
          <a:p>
            <a:pPr marL="320040" lvl="1" indent="0">
              <a:buNone/>
            </a:pPr>
            <a:r>
              <a:rPr lang="en-US" sz="2400" dirty="0"/>
              <a:t>for </a:t>
            </a:r>
            <a:r>
              <a:rPr lang="en-US" sz="2400" i="1" dirty="0"/>
              <a:t>k</a:t>
            </a:r>
            <a:r>
              <a:rPr lang="en-US" sz="2400" dirty="0"/>
              <a:t> = i+1 to number of labels:</a:t>
            </a:r>
          </a:p>
          <a:p>
            <a:pPr marL="320040" lvl="1" indent="0">
              <a:buNone/>
            </a:pPr>
            <a:r>
              <a:rPr lang="en-US" sz="2400" dirty="0"/>
              <a:t>  train a classifier to distinguish between </a:t>
            </a:r>
            <a:r>
              <a:rPr lang="en-US" sz="2400" i="1" dirty="0" err="1"/>
              <a:t>label</a:t>
            </a:r>
            <a:r>
              <a:rPr lang="en-US" sz="2400" i="1" baseline="-25000" dirty="0" err="1"/>
              <a:t>j</a:t>
            </a:r>
            <a:r>
              <a:rPr lang="en-US" sz="2400" dirty="0"/>
              <a:t> and </a:t>
            </a:r>
            <a:r>
              <a:rPr lang="en-US" sz="2400" i="1" dirty="0" err="1"/>
              <a:t>label</a:t>
            </a:r>
            <a:r>
              <a:rPr lang="en-US" sz="2400" i="1" baseline="-25000" dirty="0" err="1"/>
              <a:t>k</a:t>
            </a:r>
            <a:r>
              <a:rPr lang="en-US" sz="2400" dirty="0"/>
              <a:t>:</a:t>
            </a:r>
          </a:p>
          <a:p>
            <a:pPr marL="320040" lvl="1" indent="0">
              <a:buNone/>
            </a:pPr>
            <a:r>
              <a:rPr lang="en-US" sz="2400" dirty="0"/>
              <a:t>      - create a dataset with all examples </a:t>
            </a:r>
            <a:r>
              <a:rPr lang="en-US" sz="2400" i="1" dirty="0"/>
              <a:t>with </a:t>
            </a:r>
            <a:r>
              <a:rPr lang="en-US" sz="2400" i="1" dirty="0" err="1"/>
              <a:t>label</a:t>
            </a:r>
            <a:r>
              <a:rPr lang="en-US" sz="2400" i="1" baseline="-25000" dirty="0" err="1"/>
              <a:t>j</a:t>
            </a:r>
            <a:r>
              <a:rPr lang="en-US" sz="2400" dirty="0"/>
              <a:t> labeled positive      	 and all examples with </a:t>
            </a:r>
            <a:r>
              <a:rPr lang="en-US" sz="2400" i="1" dirty="0" err="1"/>
              <a:t>label</a:t>
            </a:r>
            <a:r>
              <a:rPr lang="en-US" sz="2400" i="1" baseline="-25000" dirty="0" err="1"/>
              <a:t>k</a:t>
            </a:r>
            <a:r>
              <a:rPr lang="en-US" sz="2400" dirty="0"/>
              <a:t> labeled negative</a:t>
            </a:r>
          </a:p>
          <a:p>
            <a:pPr marL="320040" lvl="1" indent="0">
              <a:buNone/>
            </a:pPr>
            <a:r>
              <a:rPr lang="en-US" sz="2400" dirty="0"/>
              <a:t>      - train classifier on this subset of the data</a:t>
            </a:r>
          </a:p>
        </p:txBody>
      </p:sp>
    </p:spTree>
    <p:extLst>
      <p:ext uri="{BB962C8B-B14F-4D97-AF65-F5344CB8AC3E}">
        <p14:creationId xmlns:p14="http://schemas.microsoft.com/office/powerpoint/2010/main" val="1562437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 training visualized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38" y="2337384"/>
            <a:ext cx="435932" cy="4273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91" y="3580915"/>
            <a:ext cx="440752" cy="4440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683" y="4238853"/>
            <a:ext cx="627865" cy="3693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614" y="4862942"/>
            <a:ext cx="745934" cy="4257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964" y="2998584"/>
            <a:ext cx="355732" cy="32657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00136" y="2348559"/>
            <a:ext cx="722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apple</a:t>
            </a:r>
            <a:endParaRPr lang="en-US" b="1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1100136" y="3633986"/>
            <a:ext cx="722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apple</a:t>
            </a:r>
            <a:endParaRPr lang="en-US" b="1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1100136" y="4264197"/>
            <a:ext cx="91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banana</a:t>
            </a:r>
            <a:endParaRPr lang="en-US" b="1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1100136" y="4944730"/>
            <a:ext cx="91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banana</a:t>
            </a:r>
            <a:endParaRPr lang="en-US" b="1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1100136" y="2981170"/>
            <a:ext cx="85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orange</a:t>
            </a:r>
            <a:endParaRPr lang="en-US" b="1" baseline="-250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7875" y="1721556"/>
            <a:ext cx="14111" cy="486833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605" y="2266829"/>
            <a:ext cx="435932" cy="42738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458" y="2864509"/>
            <a:ext cx="440752" cy="44409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503948" y="2278004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+1</a:t>
            </a:r>
            <a:endParaRPr lang="en-US" b="1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3503948" y="2917580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+1</a:t>
            </a:r>
            <a:endParaRPr lang="en-US" b="1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2444257" y="1773987"/>
            <a:ext cx="1862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apple </a:t>
            </a:r>
            <a:r>
              <a:rPr lang="en-US" sz="2000" dirty="0" err="1">
                <a:solidFill>
                  <a:srgbClr val="0000FF"/>
                </a:solidFill>
              </a:rPr>
              <a:t>vs</a:t>
            </a:r>
            <a:r>
              <a:rPr lang="en-US" sz="2000" dirty="0">
                <a:solidFill>
                  <a:srgbClr val="0000FF"/>
                </a:solidFill>
              </a:rPr>
              <a:t> orange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3716" y="3495827"/>
            <a:ext cx="355732" cy="32657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532170" y="3443898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-1</a:t>
            </a:r>
            <a:endParaRPr lang="en-US" b="1" baseline="-250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227" y="4259197"/>
            <a:ext cx="435932" cy="42738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80" y="4856877"/>
            <a:ext cx="440752" cy="44409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716569" y="4270372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+1</a:t>
            </a:r>
            <a:endParaRPr lang="en-US" b="1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5716569" y="4909948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+1</a:t>
            </a:r>
            <a:endParaRPr lang="en-US" b="1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4600434" y="3803263"/>
            <a:ext cx="1923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apple </a:t>
            </a:r>
            <a:r>
              <a:rPr lang="en-US" sz="2000" dirty="0" err="1">
                <a:solidFill>
                  <a:srgbClr val="0000FF"/>
                </a:solidFill>
              </a:rPr>
              <a:t>vs</a:t>
            </a:r>
            <a:r>
              <a:rPr lang="en-US" sz="2000" dirty="0">
                <a:solidFill>
                  <a:srgbClr val="0000FF"/>
                </a:solidFill>
              </a:rPr>
              <a:t> banana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3483" y="5553671"/>
            <a:ext cx="627865" cy="36933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8024" y="5993558"/>
            <a:ext cx="745934" cy="425776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716569" y="5423131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-1</a:t>
            </a:r>
            <a:endParaRPr lang="en-US" b="1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5716569" y="5992152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-1</a:t>
            </a:r>
            <a:endParaRPr lang="en-US" b="1" baseline="-25000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8338" y="2174097"/>
            <a:ext cx="355732" cy="32657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7776792" y="2122168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+1</a:t>
            </a:r>
            <a:endParaRPr lang="en-US" b="1" baseline="-250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276" y="2764768"/>
            <a:ext cx="627865" cy="36933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9817" y="3204655"/>
            <a:ext cx="745934" cy="42577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7778362" y="2634228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-1</a:t>
            </a:r>
            <a:endParaRPr lang="en-US" b="1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7778362" y="3203249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-1</a:t>
            </a:r>
            <a:endParaRPr lang="en-US" b="1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6622790" y="1705321"/>
            <a:ext cx="2044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orange </a:t>
            </a:r>
            <a:r>
              <a:rPr lang="en-US" sz="2000" dirty="0" err="1">
                <a:solidFill>
                  <a:srgbClr val="0000FF"/>
                </a:solidFill>
              </a:rPr>
              <a:t>vs</a:t>
            </a:r>
            <a:r>
              <a:rPr lang="en-US" sz="2000" dirty="0">
                <a:solidFill>
                  <a:srgbClr val="0000FF"/>
                </a:solidFill>
              </a:rPr>
              <a:t> banana</a:t>
            </a:r>
          </a:p>
        </p:txBody>
      </p:sp>
    </p:spTree>
    <p:extLst>
      <p:ext uri="{BB962C8B-B14F-4D97-AF65-F5344CB8AC3E}">
        <p14:creationId xmlns:p14="http://schemas.microsoft.com/office/powerpoint/2010/main" val="758637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 classify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046" y="2167817"/>
            <a:ext cx="435932" cy="42738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899" y="2765497"/>
            <a:ext cx="440752" cy="44409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641389" y="2178992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+1</a:t>
            </a:r>
            <a:endParaRPr lang="en-US" b="1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641389" y="2818568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+1</a:t>
            </a:r>
            <a:endParaRPr lang="en-US" b="1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581698" y="1674975"/>
            <a:ext cx="1862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apple </a:t>
            </a:r>
            <a:r>
              <a:rPr lang="en-US" sz="2000" dirty="0" err="1">
                <a:solidFill>
                  <a:srgbClr val="0000FF"/>
                </a:solidFill>
              </a:rPr>
              <a:t>vs</a:t>
            </a:r>
            <a:r>
              <a:rPr lang="en-US" sz="2000" dirty="0">
                <a:solidFill>
                  <a:srgbClr val="0000FF"/>
                </a:solidFill>
              </a:rPr>
              <a:t> orange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157" y="3396815"/>
            <a:ext cx="355732" cy="32657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669611" y="3344886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-1</a:t>
            </a:r>
            <a:endParaRPr lang="en-US" b="1" baseline="-250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376" y="4515076"/>
            <a:ext cx="435932" cy="42738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229" y="5112756"/>
            <a:ext cx="440752" cy="44409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636718" y="4526251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+1</a:t>
            </a:r>
            <a:endParaRPr lang="en-US" b="1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1636718" y="5165827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+1</a:t>
            </a:r>
            <a:endParaRPr lang="en-US" b="1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520583" y="4059142"/>
            <a:ext cx="1923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apple </a:t>
            </a:r>
            <a:r>
              <a:rPr lang="en-US" sz="2000" dirty="0" err="1">
                <a:solidFill>
                  <a:srgbClr val="0000FF"/>
                </a:solidFill>
              </a:rPr>
              <a:t>vs</a:t>
            </a:r>
            <a:r>
              <a:rPr lang="en-US" sz="2000" dirty="0">
                <a:solidFill>
                  <a:srgbClr val="0000FF"/>
                </a:solidFill>
              </a:rPr>
              <a:t> banana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632" y="5809550"/>
            <a:ext cx="627865" cy="36933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173" y="6249437"/>
            <a:ext cx="745934" cy="425776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636718" y="5679010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-1</a:t>
            </a:r>
            <a:endParaRPr lang="en-US" b="1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1636718" y="6248031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-1</a:t>
            </a:r>
            <a:endParaRPr lang="en-US" b="1" baseline="-25000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1449" y="3640962"/>
            <a:ext cx="355732" cy="32657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869903" y="3589033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+1</a:t>
            </a:r>
            <a:endParaRPr lang="en-US" b="1" baseline="-250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8387" y="4231633"/>
            <a:ext cx="627865" cy="36933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2928" y="4671520"/>
            <a:ext cx="745934" cy="42577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4871473" y="4101093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-1</a:t>
            </a:r>
            <a:endParaRPr lang="en-US" b="1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4871473" y="4670114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-1</a:t>
            </a:r>
            <a:endParaRPr lang="en-US" b="1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3715901" y="3172186"/>
            <a:ext cx="2044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orange </a:t>
            </a:r>
            <a:r>
              <a:rPr lang="en-US" sz="2000" dirty="0" err="1">
                <a:solidFill>
                  <a:srgbClr val="0000FF"/>
                </a:solidFill>
              </a:rPr>
              <a:t>vs</a:t>
            </a:r>
            <a:r>
              <a:rPr lang="en-US" sz="2000" dirty="0">
                <a:solidFill>
                  <a:srgbClr val="0000FF"/>
                </a:solidFill>
              </a:rPr>
              <a:t> banana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2834" y="3437556"/>
            <a:ext cx="565527" cy="52998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690723" y="4302188"/>
            <a:ext cx="1644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class?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47BED2-10AD-B74D-9D74-6ABBEEA5E9A4}"/>
              </a:ext>
            </a:extLst>
          </p:cNvPr>
          <p:cNvSpPr txBox="1"/>
          <p:nvPr/>
        </p:nvSpPr>
        <p:spPr>
          <a:xfrm>
            <a:off x="2345479" y="2638778"/>
            <a:ext cx="106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orange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97B9B7-B4FE-B64B-A9AA-2FB2BD4F9810}"/>
              </a:ext>
            </a:extLst>
          </p:cNvPr>
          <p:cNvSpPr txBox="1"/>
          <p:nvPr/>
        </p:nvSpPr>
        <p:spPr>
          <a:xfrm>
            <a:off x="5443938" y="3953507"/>
            <a:ext cx="106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orange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60C7C5B-CDCB-4647-AAE3-582BF57C119E}"/>
              </a:ext>
            </a:extLst>
          </p:cNvPr>
          <p:cNvSpPr txBox="1"/>
          <p:nvPr/>
        </p:nvSpPr>
        <p:spPr>
          <a:xfrm>
            <a:off x="2102535" y="5217345"/>
            <a:ext cx="915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apple</a:t>
            </a:r>
          </a:p>
        </p:txBody>
      </p:sp>
    </p:spTree>
    <p:extLst>
      <p:ext uri="{BB962C8B-B14F-4D97-AF65-F5344CB8AC3E}">
        <p14:creationId xmlns:p14="http://schemas.microsoft.com/office/powerpoint/2010/main" val="10179333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 classify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046" y="2167817"/>
            <a:ext cx="435932" cy="42738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899" y="2765497"/>
            <a:ext cx="440752" cy="44409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641389" y="2178992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+1</a:t>
            </a:r>
            <a:endParaRPr lang="en-US" b="1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641389" y="2818568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+1</a:t>
            </a:r>
            <a:endParaRPr lang="en-US" b="1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581698" y="1674975"/>
            <a:ext cx="1862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apple </a:t>
            </a:r>
            <a:r>
              <a:rPr lang="en-US" sz="2000" dirty="0" err="1">
                <a:solidFill>
                  <a:srgbClr val="0000FF"/>
                </a:solidFill>
              </a:rPr>
              <a:t>vs</a:t>
            </a:r>
            <a:r>
              <a:rPr lang="en-US" sz="2000" dirty="0">
                <a:solidFill>
                  <a:srgbClr val="0000FF"/>
                </a:solidFill>
              </a:rPr>
              <a:t> orange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157" y="3396815"/>
            <a:ext cx="355732" cy="32657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669611" y="3344886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-1</a:t>
            </a:r>
            <a:endParaRPr lang="en-US" b="1" baseline="-250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376" y="4515076"/>
            <a:ext cx="435932" cy="42738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229" y="5112756"/>
            <a:ext cx="440752" cy="44409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636718" y="4526251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+1</a:t>
            </a:r>
            <a:endParaRPr lang="en-US" b="1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1636718" y="5165827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+1</a:t>
            </a:r>
            <a:endParaRPr lang="en-US" b="1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520583" y="4059142"/>
            <a:ext cx="1923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apple </a:t>
            </a:r>
            <a:r>
              <a:rPr lang="en-US" sz="2000" dirty="0" err="1">
                <a:solidFill>
                  <a:srgbClr val="0000FF"/>
                </a:solidFill>
              </a:rPr>
              <a:t>vs</a:t>
            </a:r>
            <a:r>
              <a:rPr lang="en-US" sz="2000" dirty="0">
                <a:solidFill>
                  <a:srgbClr val="0000FF"/>
                </a:solidFill>
              </a:rPr>
              <a:t> banana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632" y="5809550"/>
            <a:ext cx="627865" cy="36933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173" y="6249437"/>
            <a:ext cx="745934" cy="425776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636718" y="5679010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-1</a:t>
            </a:r>
            <a:endParaRPr lang="en-US" b="1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1636718" y="6248031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-1</a:t>
            </a:r>
            <a:endParaRPr lang="en-US" b="1" baseline="-25000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1449" y="3640962"/>
            <a:ext cx="355732" cy="32657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869903" y="3589033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+1</a:t>
            </a:r>
            <a:endParaRPr lang="en-US" b="1" baseline="-250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8387" y="4231633"/>
            <a:ext cx="627865" cy="36933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2928" y="4671520"/>
            <a:ext cx="745934" cy="42577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4871473" y="4101093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-1</a:t>
            </a:r>
            <a:endParaRPr lang="en-US" b="1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4871473" y="4670114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-1</a:t>
            </a:r>
            <a:endParaRPr lang="en-US" b="1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3715901" y="3172186"/>
            <a:ext cx="2044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orange </a:t>
            </a:r>
            <a:r>
              <a:rPr lang="en-US" sz="2000" dirty="0" err="1">
                <a:solidFill>
                  <a:srgbClr val="0000FF"/>
                </a:solidFill>
              </a:rPr>
              <a:t>vs</a:t>
            </a:r>
            <a:r>
              <a:rPr lang="en-US" sz="2000" dirty="0">
                <a:solidFill>
                  <a:srgbClr val="0000FF"/>
                </a:solidFill>
              </a:rPr>
              <a:t> banana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2834" y="3437556"/>
            <a:ext cx="565527" cy="5299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45479" y="2638778"/>
            <a:ext cx="106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orange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443938" y="3953507"/>
            <a:ext cx="106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orange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02535" y="5217345"/>
            <a:ext cx="915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apple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021560" y="3932347"/>
            <a:ext cx="106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orange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67172" y="5334000"/>
            <a:ext cx="1533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 general?</a:t>
            </a:r>
          </a:p>
        </p:txBody>
      </p:sp>
    </p:spTree>
    <p:extLst>
      <p:ext uri="{BB962C8B-B14F-4D97-AF65-F5344CB8AC3E}">
        <p14:creationId xmlns:p14="http://schemas.microsoft.com/office/powerpoint/2010/main" val="78333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 classify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227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classify example e, classify with each classifier </a:t>
            </a:r>
            <a:r>
              <a:rPr lang="en-US" dirty="0" err="1"/>
              <a:t>f</a:t>
            </a:r>
            <a:r>
              <a:rPr lang="en-US" baseline="-25000" dirty="0" err="1"/>
              <a:t>jk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have a few options to choose the final class:</a:t>
            </a:r>
          </a:p>
          <a:p>
            <a:pPr>
              <a:buFontTx/>
              <a:buChar char="-"/>
            </a:pPr>
            <a:r>
              <a:rPr lang="en-US" dirty="0"/>
              <a:t>Take a majority vote</a:t>
            </a:r>
          </a:p>
          <a:p>
            <a:pPr>
              <a:buFontTx/>
              <a:buChar char="-"/>
            </a:pPr>
            <a:r>
              <a:rPr lang="en-US" dirty="0"/>
              <a:t>Take a weighted vote based on confidence</a:t>
            </a:r>
          </a:p>
          <a:p>
            <a:pPr lvl="1">
              <a:buFontTx/>
              <a:buChar char="-"/>
            </a:pPr>
            <a:r>
              <a:rPr lang="en-US" dirty="0"/>
              <a:t>y = </a:t>
            </a:r>
            <a:r>
              <a:rPr lang="en-US" dirty="0" err="1"/>
              <a:t>f</a:t>
            </a:r>
            <a:r>
              <a:rPr lang="en-US" baseline="-25000" dirty="0" err="1"/>
              <a:t>jk</a:t>
            </a:r>
            <a:r>
              <a:rPr lang="en-US" dirty="0"/>
              <a:t>(e)</a:t>
            </a:r>
          </a:p>
          <a:p>
            <a:pPr lvl="1">
              <a:buFontTx/>
              <a:buChar char="-"/>
            </a:pPr>
            <a:r>
              <a:rPr lang="en-US" dirty="0" err="1"/>
              <a:t>score</a:t>
            </a:r>
            <a:r>
              <a:rPr lang="en-US" baseline="-25000" dirty="0" err="1"/>
              <a:t>j</a:t>
            </a:r>
            <a:r>
              <a:rPr lang="en-US" dirty="0"/>
              <a:t> += y</a:t>
            </a:r>
          </a:p>
          <a:p>
            <a:pPr lvl="1">
              <a:buFontTx/>
              <a:buChar char="-"/>
            </a:pPr>
            <a:r>
              <a:rPr lang="en-US" dirty="0" err="1"/>
              <a:t>score</a:t>
            </a:r>
            <a:r>
              <a:rPr lang="en-US" baseline="-25000" dirty="0" err="1"/>
              <a:t>k</a:t>
            </a:r>
            <a:r>
              <a:rPr lang="en-US" dirty="0"/>
              <a:t> -= 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62111" y="4896555"/>
            <a:ext cx="2658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does this work?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648" y="5994780"/>
            <a:ext cx="7552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</a:rPr>
              <a:t>Here we’re assuming that y encompasses both the prediction (+1,-1) and the confidence, i.e. </a:t>
            </a:r>
            <a:r>
              <a:rPr lang="en-US" i="1">
                <a:solidFill>
                  <a:srgbClr val="3366FF"/>
                </a:solidFill>
              </a:rPr>
              <a:t>y </a:t>
            </a:r>
            <a:r>
              <a:rPr lang="en-US" i="1" dirty="0">
                <a:solidFill>
                  <a:srgbClr val="3366FF"/>
                </a:solidFill>
              </a:rPr>
              <a:t>= prediction </a:t>
            </a:r>
            <a:r>
              <a:rPr lang="en-US" i="1">
                <a:solidFill>
                  <a:srgbClr val="3366FF"/>
                </a:solidFill>
              </a:rPr>
              <a:t>* confidence.</a:t>
            </a:r>
            <a:endParaRPr lang="en-US" i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40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 classify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1"/>
            <a:ext cx="8153400" cy="21392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Take a weighted vote based on confidence</a:t>
            </a:r>
          </a:p>
          <a:p>
            <a:pPr lvl="1">
              <a:buFontTx/>
              <a:buChar char="-"/>
            </a:pPr>
            <a:r>
              <a:rPr lang="en-US" dirty="0"/>
              <a:t>y = </a:t>
            </a:r>
            <a:r>
              <a:rPr lang="en-US" dirty="0" err="1"/>
              <a:t>f</a:t>
            </a:r>
            <a:r>
              <a:rPr lang="en-US" baseline="-25000" dirty="0" err="1"/>
              <a:t>jk</a:t>
            </a:r>
            <a:r>
              <a:rPr lang="en-US" dirty="0"/>
              <a:t>(e)</a:t>
            </a:r>
          </a:p>
          <a:p>
            <a:pPr lvl="1">
              <a:buFontTx/>
              <a:buChar char="-"/>
            </a:pPr>
            <a:r>
              <a:rPr lang="en-US" dirty="0" err="1"/>
              <a:t>score</a:t>
            </a:r>
            <a:r>
              <a:rPr lang="en-US" baseline="-25000" dirty="0" err="1"/>
              <a:t>j</a:t>
            </a:r>
            <a:r>
              <a:rPr lang="en-US" dirty="0"/>
              <a:t> += y</a:t>
            </a:r>
          </a:p>
          <a:p>
            <a:pPr lvl="1">
              <a:buFontTx/>
              <a:buChar char="-"/>
            </a:pPr>
            <a:r>
              <a:rPr lang="en-US" dirty="0" err="1"/>
              <a:t>score</a:t>
            </a:r>
            <a:r>
              <a:rPr lang="en-US" baseline="-25000" dirty="0" err="1"/>
              <a:t>k</a:t>
            </a:r>
            <a:r>
              <a:rPr lang="en-US" dirty="0"/>
              <a:t> -= 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0222" y="3739445"/>
            <a:ext cx="624191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y is positive, classifier thought it was of type j:</a:t>
            </a:r>
          </a:p>
          <a:p>
            <a:r>
              <a:rPr lang="en-US" sz="2400" dirty="0"/>
              <a:t>  - raise the score for j</a:t>
            </a:r>
          </a:p>
          <a:p>
            <a:r>
              <a:rPr lang="en-US" sz="2400" dirty="0"/>
              <a:t>  - lower the score for k</a:t>
            </a:r>
          </a:p>
          <a:p>
            <a:endParaRPr lang="en-US" sz="2400" dirty="0"/>
          </a:p>
          <a:p>
            <a:r>
              <a:rPr lang="en-US" sz="2400" dirty="0"/>
              <a:t>if y is negative, classifier thought it was of type k:</a:t>
            </a:r>
          </a:p>
          <a:p>
            <a:r>
              <a:rPr lang="en-US" sz="2400" dirty="0"/>
              <a:t>  - lower the score for j</a:t>
            </a:r>
          </a:p>
          <a:p>
            <a:r>
              <a:rPr lang="en-US" sz="2400" dirty="0"/>
              <a:t>  - raise the score for k</a:t>
            </a:r>
          </a:p>
        </p:txBody>
      </p:sp>
    </p:spTree>
    <p:extLst>
      <p:ext uri="{BB962C8B-B14F-4D97-AF65-F5344CB8AC3E}">
        <p14:creationId xmlns:p14="http://schemas.microsoft.com/office/powerpoint/2010/main" val="2379588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OVA vs. 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Train/classify runtime?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Error?  Assume each binary classifier makes an error with probability </a:t>
            </a:r>
            <a:r>
              <a:rPr lang="en-US" dirty="0" err="1">
                <a:solidFill>
                  <a:srgbClr val="FF0000"/>
                </a:solidFill>
              </a:rPr>
              <a:t>ε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604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 classification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19" y="2384769"/>
            <a:ext cx="748463" cy="733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868" y="3857161"/>
            <a:ext cx="681392" cy="686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686" y="4734082"/>
            <a:ext cx="833354" cy="490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336" y="5400967"/>
            <a:ext cx="951713" cy="5432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39872" y="1949084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27522" y="257989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2339872" y="3186610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orange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2341633" y="392926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2327522" y="4652187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</a:t>
            </a:r>
            <a:endParaRPr lang="en-US" baseline="-25000" dirty="0"/>
          </a:p>
        </p:txBody>
      </p:sp>
      <p:sp>
        <p:nvSpPr>
          <p:cNvPr id="13" name="Right Brace 12"/>
          <p:cNvSpPr/>
          <p:nvPr/>
        </p:nvSpPr>
        <p:spPr>
          <a:xfrm rot="16200000">
            <a:off x="1219715" y="1707435"/>
            <a:ext cx="381000" cy="973667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3255" y="1425864"/>
            <a:ext cx="1546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examples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41633" y="5457411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</a:t>
            </a:r>
            <a:endParaRPr lang="en-US" baseline="-250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868" y="3186610"/>
            <a:ext cx="563033" cy="51688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911094" y="5742544"/>
            <a:ext cx="711142" cy="14300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341633" y="6137944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pineapple</a:t>
            </a:r>
            <a:endParaRPr 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3838222" y="1949084"/>
            <a:ext cx="44308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Same setup where we have a set of features for each example</a:t>
            </a:r>
          </a:p>
          <a:p>
            <a:endParaRPr lang="en-US" sz="2400" dirty="0"/>
          </a:p>
          <a:p>
            <a:r>
              <a:rPr lang="en-US" sz="2400" dirty="0"/>
              <a:t>Rather than just two labels, now have 3 or more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56667" y="4734082"/>
            <a:ext cx="2850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real-world examples?</a:t>
            </a:r>
          </a:p>
        </p:txBody>
      </p:sp>
    </p:spTree>
    <p:extLst>
      <p:ext uri="{BB962C8B-B14F-4D97-AF65-F5344CB8AC3E}">
        <p14:creationId xmlns:p14="http://schemas.microsoft.com/office/powerpoint/2010/main" val="297028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OVA vs. 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11668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Train time:</a:t>
            </a:r>
          </a:p>
          <a:p>
            <a:pPr marL="0" indent="0">
              <a:buNone/>
            </a:pPr>
            <a:r>
              <a:rPr lang="en-US" dirty="0"/>
              <a:t>AVA learns more classifiers, however, they’re trained on much smaller data this tends to make it faster if the labels are equally balanced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Test time:</a:t>
            </a:r>
          </a:p>
          <a:p>
            <a:pPr marL="0" indent="0">
              <a:buNone/>
            </a:pPr>
            <a:r>
              <a:rPr lang="en-US" dirty="0"/>
              <a:t>AVA has more classifiers, so often it is slower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Error (see the book for more justification):</a:t>
            </a:r>
          </a:p>
          <a:p>
            <a:pPr>
              <a:buFontTx/>
              <a:buChar char="-"/>
            </a:pPr>
            <a:r>
              <a:rPr lang="en-US" dirty="0"/>
              <a:t>AVA trains on more balanced data sets</a:t>
            </a:r>
          </a:p>
          <a:p>
            <a:pPr>
              <a:buFontTx/>
              <a:buChar char="-"/>
            </a:pPr>
            <a:r>
              <a:rPr lang="en-US" dirty="0"/>
              <a:t>AVA tests with more classifiers and therefore has more chances for errors</a:t>
            </a:r>
          </a:p>
          <a:p>
            <a:pPr marL="0" indent="0">
              <a:buNone/>
            </a:pPr>
            <a:r>
              <a:rPr lang="en-US" dirty="0"/>
              <a:t>- Theoretically:</a:t>
            </a:r>
          </a:p>
          <a:p>
            <a:pPr marL="0" indent="0">
              <a:buNone/>
            </a:pPr>
            <a:r>
              <a:rPr lang="en-US" dirty="0"/>
              <a:t>-- OVA: </a:t>
            </a:r>
            <a:r>
              <a:rPr lang="en-US" dirty="0" err="1"/>
              <a:t>ε</a:t>
            </a:r>
            <a:r>
              <a:rPr lang="en-US" dirty="0"/>
              <a:t> (number of labels -1)</a:t>
            </a:r>
          </a:p>
          <a:p>
            <a:pPr marL="0" indent="0">
              <a:buNone/>
            </a:pPr>
            <a:r>
              <a:rPr lang="en-US" dirty="0"/>
              <a:t>-- AVA: 2 </a:t>
            </a:r>
            <a:r>
              <a:rPr lang="en-US" dirty="0" err="1"/>
              <a:t>ε</a:t>
            </a:r>
            <a:r>
              <a:rPr lang="en-US" dirty="0"/>
              <a:t> (number of labels -1)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1868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Approach 3: Divide and conquer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986" y="1890541"/>
            <a:ext cx="748463" cy="7337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9209" y="2078902"/>
            <a:ext cx="833354" cy="4902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7535" y="2107445"/>
            <a:ext cx="563033" cy="5168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52674" y="2107445"/>
            <a:ext cx="421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</a:rPr>
              <a:t>vs</a:t>
            </a:r>
            <a:endParaRPr lang="en-US" sz="2400" dirty="0">
              <a:solidFill>
                <a:srgbClr val="0000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6630843" y="1719424"/>
            <a:ext cx="711142" cy="1430099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H="1">
            <a:off x="2747986" y="2790045"/>
            <a:ext cx="1486759" cy="166429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34745" y="2790045"/>
            <a:ext cx="1486759" cy="166429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6902" y="4712781"/>
            <a:ext cx="563033" cy="51688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995" y="4495877"/>
            <a:ext cx="748463" cy="73378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417810" y="4683333"/>
            <a:ext cx="421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</a:rPr>
              <a:t>vs</a:t>
            </a:r>
            <a:endParaRPr lang="en-US" sz="2400" dirty="0">
              <a:solidFill>
                <a:srgbClr val="0000FF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932" y="4654790"/>
            <a:ext cx="833354" cy="49020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6630843" y="4074377"/>
            <a:ext cx="711142" cy="143009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849404" y="4604900"/>
            <a:ext cx="421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</a:rPr>
              <a:t>vs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81660" y="5756112"/>
            <a:ext cx="2456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Pros/cons vs. AVA?</a:t>
            </a:r>
          </a:p>
        </p:txBody>
      </p:sp>
    </p:spTree>
    <p:extLst>
      <p:ext uri="{BB962C8B-B14F-4D97-AF65-F5344CB8AC3E}">
        <p14:creationId xmlns:p14="http://schemas.microsoft.com/office/powerpoint/2010/main" val="340048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using a binary classifier, the most common thing to do is OVA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Otherwise, use a classifier that allows for multiple labels:</a:t>
            </a:r>
          </a:p>
          <a:p>
            <a:pPr lvl="1"/>
            <a:r>
              <a:rPr lang="en-US" dirty="0"/>
              <a:t>DT and k-NN work reasonably well</a:t>
            </a:r>
          </a:p>
          <a:p>
            <a:pPr lvl="1"/>
            <a:r>
              <a:rPr lang="en-US" dirty="0"/>
              <a:t>We’ll see a few more in the coming weeks that will often work better</a:t>
            </a:r>
          </a:p>
        </p:txBody>
      </p:sp>
    </p:spTree>
    <p:extLst>
      <p:ext uri="{BB962C8B-B14F-4D97-AF65-F5344CB8AC3E}">
        <p14:creationId xmlns:p14="http://schemas.microsoft.com/office/powerpoint/2010/main" val="7529414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 evaluation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19" y="2384769"/>
            <a:ext cx="748463" cy="733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868" y="3857161"/>
            <a:ext cx="681392" cy="686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686" y="4734082"/>
            <a:ext cx="833354" cy="490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336" y="5400967"/>
            <a:ext cx="951713" cy="5432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39872" y="1949084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27522" y="257989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2339872" y="3186610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orange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2341633" y="392926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2327522" y="4652187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2341633" y="5457411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</a:t>
            </a:r>
            <a:endParaRPr lang="en-US" baseline="-250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868" y="3186610"/>
            <a:ext cx="563033" cy="51688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911094" y="5742544"/>
            <a:ext cx="711142" cy="14300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341633" y="6137944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pineapple</a:t>
            </a:r>
            <a:endParaRPr 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3522383" y="1933203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728904" y="2579891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orange</a:t>
            </a:r>
            <a:endParaRPr lang="en-US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3741254" y="3186610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orange</a:t>
            </a:r>
            <a:endParaRPr lang="en-US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3743015" y="392926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3728904" y="4652187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pineapple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3743015" y="5457411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</a:t>
            </a:r>
            <a:endParaRPr lang="en-US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3743015" y="6137944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pineapple</a:t>
            </a:r>
            <a:endParaRPr lang="en-US" baseline="-25000" dirty="0"/>
          </a:p>
        </p:txBody>
      </p:sp>
      <p:sp>
        <p:nvSpPr>
          <p:cNvPr id="3" name="TextBox 2"/>
          <p:cNvSpPr txBox="1"/>
          <p:nvPr/>
        </p:nvSpPr>
        <p:spPr>
          <a:xfrm>
            <a:off x="5602112" y="3672495"/>
            <a:ext cx="3271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should we evaluate?</a:t>
            </a:r>
          </a:p>
        </p:txBody>
      </p:sp>
    </p:spTree>
    <p:extLst>
      <p:ext uri="{BB962C8B-B14F-4D97-AF65-F5344CB8AC3E}">
        <p14:creationId xmlns:p14="http://schemas.microsoft.com/office/powerpoint/2010/main" val="17196722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 evaluation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19" y="2384769"/>
            <a:ext cx="748463" cy="733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868" y="3857161"/>
            <a:ext cx="681392" cy="686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686" y="4734082"/>
            <a:ext cx="833354" cy="490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336" y="5400967"/>
            <a:ext cx="951713" cy="5432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39872" y="1949084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27522" y="257989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2339872" y="3186610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orange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2341633" y="392926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2327522" y="4652187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2341633" y="5457411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</a:t>
            </a:r>
            <a:endParaRPr lang="en-US" baseline="-250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868" y="3186610"/>
            <a:ext cx="563033" cy="51688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911094" y="5742544"/>
            <a:ext cx="711142" cy="14300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341633" y="6137944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pineapple</a:t>
            </a:r>
            <a:endParaRPr 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3522383" y="1933203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728904" y="2579891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orange</a:t>
            </a:r>
            <a:endParaRPr lang="en-US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3741254" y="3186610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orange</a:t>
            </a:r>
            <a:endParaRPr lang="en-US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3743015" y="392926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3728904" y="4652187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pineapple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3743015" y="5457411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</a:t>
            </a:r>
            <a:endParaRPr lang="en-US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3743015" y="6137944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pineapple</a:t>
            </a:r>
            <a:endParaRPr lang="en-US" baseline="-25000" dirty="0"/>
          </a:p>
        </p:txBody>
      </p:sp>
      <p:sp>
        <p:nvSpPr>
          <p:cNvPr id="3" name="TextBox 2"/>
          <p:cNvSpPr txBox="1"/>
          <p:nvPr/>
        </p:nvSpPr>
        <p:spPr>
          <a:xfrm>
            <a:off x="5785556" y="3672495"/>
            <a:ext cx="1932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Accuracy: 4/6</a:t>
            </a:r>
          </a:p>
        </p:txBody>
      </p:sp>
    </p:spTree>
    <p:extLst>
      <p:ext uri="{BB962C8B-B14F-4D97-AF65-F5344CB8AC3E}">
        <p14:creationId xmlns:p14="http://schemas.microsoft.com/office/powerpoint/2010/main" val="15837971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Multiclass evaluation imbalanced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019" y="2384769"/>
            <a:ext cx="748463" cy="733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868" y="3857161"/>
            <a:ext cx="681392" cy="686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686" y="4734082"/>
            <a:ext cx="833354" cy="490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336" y="5400967"/>
            <a:ext cx="951713" cy="5432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39872" y="1949084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27522" y="257989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2341633" y="392926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2327522" y="4652187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2341633" y="5457411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</a:t>
            </a:r>
            <a:endParaRPr lang="en-US" baseline="-25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911094" y="5742544"/>
            <a:ext cx="711142" cy="14300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341633" y="6137944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pineapple</a:t>
            </a:r>
            <a:endParaRPr 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3522383" y="1933203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728904" y="2579891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orange</a:t>
            </a:r>
            <a:endParaRPr lang="en-US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3743015" y="392926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3728904" y="4652187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pineapple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3743015" y="5457411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</a:t>
            </a:r>
            <a:endParaRPr lang="en-US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3743015" y="6137944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pineapple</a:t>
            </a:r>
            <a:endParaRPr lang="en-US" baseline="-25000" dirty="0"/>
          </a:p>
        </p:txBody>
      </p:sp>
      <p:sp>
        <p:nvSpPr>
          <p:cNvPr id="3" name="TextBox 2"/>
          <p:cNvSpPr txBox="1"/>
          <p:nvPr/>
        </p:nvSpPr>
        <p:spPr>
          <a:xfrm>
            <a:off x="5602112" y="3672495"/>
            <a:ext cx="1972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Any problems?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28811" y="2991556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35152" y="4570778"/>
            <a:ext cx="2202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Data imbalance!</a:t>
            </a:r>
          </a:p>
        </p:txBody>
      </p:sp>
    </p:spTree>
    <p:extLst>
      <p:ext uri="{BB962C8B-B14F-4D97-AF65-F5344CB8AC3E}">
        <p14:creationId xmlns:p14="http://schemas.microsoft.com/office/powerpoint/2010/main" val="135922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Macroaveraging</a:t>
            </a:r>
            <a:r>
              <a:rPr lang="en-US" dirty="0"/>
              <a:t> vs. </a:t>
            </a:r>
            <a:r>
              <a:rPr lang="en-US" dirty="0" err="1"/>
              <a:t>microaveraging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5667" y="1600200"/>
            <a:ext cx="8300381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F6600"/>
                </a:solidFill>
              </a:rPr>
              <a:t>microaveraging</a:t>
            </a:r>
            <a:r>
              <a:rPr lang="en-US" dirty="0"/>
              <a:t>: average over examples (this is the “normal” way of calculating)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FF6600"/>
                </a:solidFill>
              </a:rPr>
              <a:t>macroaveraging</a:t>
            </a:r>
            <a:r>
              <a:rPr lang="en-US" dirty="0"/>
              <a:t>: calculate evaluation score (e.g. accuracy) for each label, then average over labels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41222" y="4811889"/>
            <a:ext cx="36085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effect does this have?</a:t>
            </a:r>
          </a:p>
          <a:p>
            <a:r>
              <a:rPr lang="en-US" sz="2400" dirty="0">
                <a:solidFill>
                  <a:srgbClr val="FF0000"/>
                </a:solidFill>
              </a:rPr>
              <a:t>Why include it?</a:t>
            </a:r>
          </a:p>
        </p:txBody>
      </p:sp>
    </p:spTree>
    <p:extLst>
      <p:ext uri="{BB962C8B-B14F-4D97-AF65-F5344CB8AC3E}">
        <p14:creationId xmlns:p14="http://schemas.microsoft.com/office/powerpoint/2010/main" val="175169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Macroaveraging</a:t>
            </a:r>
            <a:r>
              <a:rPr lang="en-US" dirty="0"/>
              <a:t> vs. </a:t>
            </a:r>
            <a:r>
              <a:rPr lang="en-US" dirty="0" err="1"/>
              <a:t>microaveraging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5667" y="1600200"/>
            <a:ext cx="8300381" cy="276013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F6600"/>
                </a:solidFill>
              </a:rPr>
              <a:t>microaveraging</a:t>
            </a:r>
            <a:r>
              <a:rPr lang="en-US" dirty="0"/>
              <a:t>: average over examples (this is the “normal” way of calculating)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FF6600"/>
                </a:solidFill>
              </a:rPr>
              <a:t>macroaveraging</a:t>
            </a:r>
            <a:r>
              <a:rPr lang="en-US" dirty="0"/>
              <a:t>: calculate evaluation score (e.g. accuracy) for each label, then average over labels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63889" y="4811889"/>
            <a:ext cx="57502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Puts more weight/emphasis on rarer labels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Allows another dimension of analysis</a:t>
            </a:r>
          </a:p>
        </p:txBody>
      </p:sp>
    </p:spTree>
    <p:extLst>
      <p:ext uri="{BB962C8B-B14F-4D97-AF65-F5344CB8AC3E}">
        <p14:creationId xmlns:p14="http://schemas.microsoft.com/office/powerpoint/2010/main" val="20060350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Macroaveraging</a:t>
            </a:r>
            <a:r>
              <a:rPr lang="en-US" dirty="0"/>
              <a:t> vs. </a:t>
            </a:r>
            <a:r>
              <a:rPr lang="en-US" dirty="0" err="1"/>
              <a:t>microaveraging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755444" y="1600200"/>
            <a:ext cx="4010604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rgbClr val="FF6600"/>
                </a:solidFill>
              </a:rPr>
              <a:t>microaveraging</a:t>
            </a:r>
            <a:r>
              <a:rPr lang="en-US" sz="2800" dirty="0"/>
              <a:t>: average over examples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err="1">
                <a:solidFill>
                  <a:srgbClr val="FF6600"/>
                </a:solidFill>
              </a:rPr>
              <a:t>macroaveraging</a:t>
            </a:r>
            <a:r>
              <a:rPr lang="en-US" sz="2800" dirty="0"/>
              <a:t>: calculate evaluation score (e.g. accuracy) for each label, then average over labels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69" y="2169817"/>
            <a:ext cx="748463" cy="733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18" y="3642209"/>
            <a:ext cx="681392" cy="686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836" y="4519130"/>
            <a:ext cx="833354" cy="490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486" y="5186015"/>
            <a:ext cx="951713" cy="5432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70022" y="1734132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57672" y="2364939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1970022" y="2971658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orange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1971783" y="3714309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1957672" y="4437235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</a:t>
            </a:r>
            <a:endParaRPr lang="en-US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1971783" y="5242459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</a:t>
            </a:r>
            <a:endParaRPr lang="en-US" baseline="-25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018" y="2971658"/>
            <a:ext cx="563033" cy="5168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541244" y="5527592"/>
            <a:ext cx="711142" cy="143009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971783" y="5922992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pineapple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3152533" y="1718251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59054" y="2364939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orange</a:t>
            </a:r>
            <a:endParaRPr lang="en-US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3371404" y="2971658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orange</a:t>
            </a:r>
            <a:endParaRPr 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3373165" y="3714309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  <a:endParaRPr 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3359054" y="4437235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pineapple</a:t>
            </a:r>
            <a:endParaRPr lang="en-US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3373165" y="5242459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</a:t>
            </a:r>
            <a:endParaRPr 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3373165" y="5922992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pineapple</a:t>
            </a:r>
            <a:endParaRPr lang="en-US" baseline="-250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4629242" y="1718251"/>
            <a:ext cx="0" cy="46740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94778" y="5359917"/>
            <a:ext cx="362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497331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Macroaveraging</a:t>
            </a:r>
            <a:r>
              <a:rPr lang="en-US" dirty="0"/>
              <a:t> vs. </a:t>
            </a:r>
            <a:r>
              <a:rPr lang="en-US" dirty="0" err="1"/>
              <a:t>microaveraging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755444" y="1600200"/>
            <a:ext cx="4010604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rgbClr val="FF6600"/>
                </a:solidFill>
              </a:rPr>
              <a:t>microaveraging</a:t>
            </a:r>
            <a:r>
              <a:rPr lang="en-US" sz="2800" dirty="0"/>
              <a:t>: </a:t>
            </a:r>
            <a:r>
              <a:rPr lang="en-US" sz="2800" dirty="0">
                <a:solidFill>
                  <a:srgbClr val="0000FF"/>
                </a:solidFill>
              </a:rPr>
              <a:t>4/6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err="1">
                <a:solidFill>
                  <a:srgbClr val="FF6600"/>
                </a:solidFill>
              </a:rPr>
              <a:t>macroaveraging</a:t>
            </a:r>
            <a:r>
              <a:rPr lang="en-US" sz="2800" dirty="0"/>
              <a:t>: </a:t>
            </a:r>
          </a:p>
          <a:p>
            <a:pPr marL="0" indent="0">
              <a:buNone/>
            </a:pPr>
            <a:r>
              <a:rPr lang="en-US" sz="2800" dirty="0"/>
              <a:t>  </a:t>
            </a:r>
            <a:r>
              <a:rPr lang="en-US" sz="2000" dirty="0"/>
              <a:t>apple = 1/2</a:t>
            </a:r>
          </a:p>
          <a:p>
            <a:pPr marL="0" indent="0">
              <a:buNone/>
            </a:pPr>
            <a:r>
              <a:rPr lang="en-US" sz="2000" dirty="0"/>
              <a:t>  orange = 1/1</a:t>
            </a:r>
          </a:p>
          <a:p>
            <a:pPr marL="0" indent="0">
              <a:buNone/>
            </a:pPr>
            <a:r>
              <a:rPr lang="en-US" sz="2000" dirty="0"/>
              <a:t>  banana = 1/2</a:t>
            </a:r>
          </a:p>
          <a:p>
            <a:pPr marL="0" indent="0">
              <a:buNone/>
            </a:pPr>
            <a:r>
              <a:rPr lang="en-US" sz="2000" dirty="0"/>
              <a:t>  pineapple = 1/1</a:t>
            </a:r>
          </a:p>
          <a:p>
            <a:pPr marL="0" indent="0">
              <a:buNone/>
            </a:pPr>
            <a:r>
              <a:rPr lang="en-US" sz="2000" dirty="0"/>
              <a:t>  total = (1/2 + 1 + 1/2 + 1)/4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800" dirty="0"/>
              <a:t> = </a:t>
            </a:r>
            <a:r>
              <a:rPr lang="en-US" sz="2800" dirty="0">
                <a:solidFill>
                  <a:srgbClr val="0000FF"/>
                </a:solidFill>
              </a:rPr>
              <a:t>3/4</a:t>
            </a:r>
            <a:endParaRPr lang="en-US" sz="2000" dirty="0">
              <a:solidFill>
                <a:srgbClr val="0000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69" y="2169817"/>
            <a:ext cx="748463" cy="733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18" y="3642209"/>
            <a:ext cx="681392" cy="686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836" y="4519130"/>
            <a:ext cx="833354" cy="490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486" y="5186015"/>
            <a:ext cx="951713" cy="5432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70022" y="1734132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57672" y="2364939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1970022" y="2971658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orange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1971783" y="3714309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1957672" y="4437235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</a:t>
            </a:r>
            <a:endParaRPr lang="en-US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1971783" y="5242459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</a:t>
            </a:r>
            <a:endParaRPr lang="en-US" baseline="-25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018" y="2971658"/>
            <a:ext cx="563033" cy="5168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541244" y="5527592"/>
            <a:ext cx="711142" cy="143009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971783" y="5922992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pineapple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3152533" y="1718251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59054" y="2364939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orange</a:t>
            </a:r>
            <a:endParaRPr lang="en-US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3371404" y="2971658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orange</a:t>
            </a:r>
            <a:endParaRPr 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3373165" y="3714309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  <a:endParaRPr 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3359054" y="4437235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pineapple</a:t>
            </a:r>
            <a:endParaRPr lang="en-US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3373165" y="5242459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</a:t>
            </a:r>
            <a:endParaRPr 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3373165" y="5922992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pineapple</a:t>
            </a:r>
            <a:endParaRPr lang="en-US" baseline="-250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4629242" y="1718251"/>
            <a:ext cx="0" cy="46740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555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multiclass classification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043" y="1600200"/>
            <a:ext cx="1281289" cy="16016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35043" y="3272556"/>
            <a:ext cx="1662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face recognition</a:t>
            </a:r>
          </a:p>
        </p:txBody>
      </p: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4727477" y="1904294"/>
            <a:ext cx="2378075" cy="823913"/>
            <a:chOff x="3168" y="480"/>
            <a:chExt cx="1907" cy="720"/>
          </a:xfrm>
        </p:grpSpPr>
        <p:pic>
          <p:nvPicPr>
            <p:cNvPr id="8" name="Picture 20" descr="w51-r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480"/>
              <a:ext cx="419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21" descr="w51-e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" y="480"/>
              <a:ext cx="419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22" descr="w51-b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8" y="480"/>
              <a:ext cx="419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23" descr="w51-a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6" y="480"/>
              <a:ext cx="418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24" descr="w51-c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2" y="480"/>
              <a:ext cx="419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TextBox 12"/>
          <p:cNvSpPr txBox="1"/>
          <p:nvPr/>
        </p:nvSpPr>
        <p:spPr>
          <a:xfrm>
            <a:off x="201016" y="3620909"/>
            <a:ext cx="2258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 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5468" y="1969285"/>
            <a:ext cx="1419578" cy="165162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957179" y="2947497"/>
            <a:ext cx="2328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handwriting recognition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82039" y="4224916"/>
            <a:ext cx="1639804" cy="128980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084686" y="5591253"/>
            <a:ext cx="196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emotion recognition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0"/>
          <a:srcRect b="37891"/>
          <a:stretch/>
        </p:blipFill>
        <p:spPr>
          <a:xfrm>
            <a:off x="0" y="4796590"/>
            <a:ext cx="2712761" cy="119264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44420" y="6023156"/>
            <a:ext cx="1814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sentiment analysis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84088" y="3901750"/>
            <a:ext cx="41005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most real-world applications tend to be multiclass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64791" y="5083660"/>
            <a:ext cx="1587229" cy="105622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8292" y="6207822"/>
            <a:ext cx="2013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autonomous vehicles</a:t>
            </a:r>
          </a:p>
        </p:txBody>
      </p:sp>
      <p:pic>
        <p:nvPicPr>
          <p:cNvPr id="23" name="Picture 15" descr="SCOP_figure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761" y="1513808"/>
            <a:ext cx="1145531" cy="1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2512033" y="3350694"/>
            <a:ext cx="2037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protein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8391603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graphicFrame>
        <p:nvGraphicFramePr>
          <p:cNvPr id="4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867497"/>
              </p:ext>
            </p:extLst>
          </p:nvPr>
        </p:nvGraphicFramePr>
        <p:xfrm>
          <a:off x="959556" y="3911600"/>
          <a:ext cx="7013222" cy="2773680"/>
        </p:xfrm>
        <a:graphic>
          <a:graphicData uri="http://schemas.openxmlformats.org/drawingml/2006/table">
            <a:tbl>
              <a:tblPr/>
              <a:tblGrid>
                <a:gridCol w="1144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7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99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92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38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8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10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Classic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Country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Disco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Hiphop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Jazz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Rock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7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Classic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-110" charset="0"/>
                        </a:rPr>
                        <a:t>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Country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-110" charset="0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Disco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-110" charset="0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Hiphop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-110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-110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-110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7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Jazz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-110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-110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Rock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-110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-110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-110" charset="0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9759" y="1848556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entry </a:t>
            </a:r>
            <a:r>
              <a:rPr lang="en-US" sz="2400" i="1" dirty="0">
                <a:latin typeface="Arial"/>
                <a:cs typeface="Arial"/>
              </a:rPr>
              <a:t>(</a:t>
            </a:r>
            <a:r>
              <a:rPr lang="en-US" sz="2400" i="1" dirty="0" err="1">
                <a:latin typeface="Arial"/>
                <a:cs typeface="Arial"/>
              </a:rPr>
              <a:t>i</a:t>
            </a:r>
            <a:r>
              <a:rPr lang="en-US" sz="2400" i="1" dirty="0">
                <a:latin typeface="Arial"/>
                <a:cs typeface="Arial"/>
              </a:rPr>
              <a:t>, j)</a:t>
            </a:r>
            <a:r>
              <a:rPr lang="en-US" sz="2400" dirty="0">
                <a:latin typeface="Arial"/>
                <a:cs typeface="Arial"/>
              </a:rPr>
              <a:t> represents the number of examples with label </a:t>
            </a:r>
            <a:r>
              <a:rPr lang="en-US" sz="2400" i="1" dirty="0" err="1">
                <a:latin typeface="Arial"/>
                <a:cs typeface="Arial"/>
              </a:rPr>
              <a:t>i</a:t>
            </a:r>
            <a:r>
              <a:rPr lang="en-US" sz="2400" dirty="0">
                <a:latin typeface="Arial"/>
                <a:cs typeface="Arial"/>
              </a:rPr>
              <a:t> that were predicted to have label </a:t>
            </a:r>
            <a:r>
              <a:rPr lang="en-US" sz="2400" i="1" dirty="0">
                <a:latin typeface="Arial"/>
                <a:cs typeface="Arial"/>
              </a:rPr>
              <a:t>j</a:t>
            </a:r>
          </a:p>
          <a:p>
            <a:endParaRPr lang="en-US" sz="2400" dirty="0">
              <a:latin typeface="Arial"/>
              <a:cs typeface="Arial"/>
            </a:endParaRPr>
          </a:p>
          <a:p>
            <a:r>
              <a:rPr lang="en-US" sz="2400" dirty="0">
                <a:latin typeface="Arial"/>
                <a:cs typeface="Arial"/>
              </a:rPr>
              <a:t>another way to understand both the data and the classifier</a:t>
            </a:r>
          </a:p>
        </p:txBody>
      </p:sp>
    </p:spTree>
    <p:extLst>
      <p:ext uri="{BB962C8B-B14F-4D97-AF65-F5344CB8AC3E}">
        <p14:creationId xmlns:p14="http://schemas.microsoft.com/office/powerpoint/2010/main" val="13207442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pic>
        <p:nvPicPr>
          <p:cNvPr id="4" name="Picture 12" descr="conf_plot_bla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44" y="1711589"/>
            <a:ext cx="6807199" cy="4149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074332" y="6070559"/>
            <a:ext cx="60536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/>
              <a:t>BLAST classification of proteins in 850 </a:t>
            </a:r>
            <a:r>
              <a:rPr lang="en-US" sz="2000" dirty="0" err="1"/>
              <a:t>superfamilies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0285552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0556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Multilabel</a:t>
            </a:r>
            <a:r>
              <a:rPr lang="en-US" dirty="0"/>
              <a:t> vs. multiclass classification</a:t>
            </a:r>
            <a:endParaRPr lang="fr-FR" dirty="0"/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04800" y="1752600"/>
            <a:ext cx="29718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/>
              <a:t> Is it edible?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/>
              <a:t> Is it sweet?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/>
              <a:t> Is it a fruit?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/>
              <a:t> Is it a banana?</a:t>
            </a:r>
            <a:endParaRPr lang="fr-FR" sz="2400" dirty="0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3429000" y="1752600"/>
            <a:ext cx="23622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Is it a banana?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an apple?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an orange?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a pineapple?</a:t>
            </a:r>
            <a:endParaRPr lang="fr-FR" sz="2400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6324600" y="1752600"/>
            <a:ext cx="23622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Is it a banana?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yellow?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sweet?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round?</a:t>
            </a:r>
            <a:endParaRPr lang="fr-FR" sz="2400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609600" y="1752600"/>
            <a:ext cx="2438400" cy="2211388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3355975" y="1752600"/>
            <a:ext cx="2435225" cy="2211388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6099175" y="1751013"/>
            <a:ext cx="2435225" cy="2211387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919111" y="4868335"/>
            <a:ext cx="5359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Any difference in these labels/categories?</a:t>
            </a:r>
          </a:p>
        </p:txBody>
      </p:sp>
    </p:spTree>
    <p:extLst>
      <p:ext uri="{BB962C8B-B14F-4D97-AF65-F5344CB8AC3E}">
        <p14:creationId xmlns:p14="http://schemas.microsoft.com/office/powerpoint/2010/main" val="12412062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0556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Multilabel</a:t>
            </a:r>
            <a:r>
              <a:rPr lang="en-US" dirty="0"/>
              <a:t> vs. multiclass classification</a:t>
            </a:r>
            <a:endParaRPr lang="fr-FR" dirty="0"/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04800" y="1752600"/>
            <a:ext cx="29718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/>
              <a:t> Is it edible?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/>
              <a:t> Is it sweet?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/>
              <a:t> Is it a fruit?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/>
              <a:t> Is it a banana?</a:t>
            </a:r>
            <a:endParaRPr lang="fr-FR" sz="2400" dirty="0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3429000" y="1752600"/>
            <a:ext cx="23622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Is it a banana?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an apple?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an orange?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a pineapple?</a:t>
            </a:r>
            <a:endParaRPr lang="fr-FR" sz="2400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6324600" y="1752600"/>
            <a:ext cx="23622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Is it a banana?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yellow?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sweet?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round?</a:t>
            </a:r>
            <a:endParaRPr lang="fr-FR" sz="2400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609600" y="1752600"/>
            <a:ext cx="2438400" cy="2211388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3355975" y="1752600"/>
            <a:ext cx="2435225" cy="2211388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6099175" y="1751013"/>
            <a:ext cx="2435225" cy="2211387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9" name="Group 13"/>
          <p:cNvGrpSpPr>
            <a:grpSpLocks/>
          </p:cNvGrpSpPr>
          <p:nvPr/>
        </p:nvGrpSpPr>
        <p:grpSpPr bwMode="auto">
          <a:xfrm>
            <a:off x="685800" y="4572000"/>
            <a:ext cx="2133600" cy="1447800"/>
            <a:chOff x="288" y="2688"/>
            <a:chExt cx="1344" cy="912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720" y="2928"/>
              <a:ext cx="816" cy="528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288" y="2688"/>
              <a:ext cx="1344" cy="912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960" y="3072"/>
              <a:ext cx="480" cy="288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1200" y="3168"/>
              <a:ext cx="144" cy="144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0" name="Oval 14"/>
          <p:cNvSpPr>
            <a:spLocks noChangeArrowheads="1"/>
          </p:cNvSpPr>
          <p:nvPr/>
        </p:nvSpPr>
        <p:spPr bwMode="auto">
          <a:xfrm>
            <a:off x="3733800" y="4495800"/>
            <a:ext cx="762000" cy="6096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Oval 15"/>
          <p:cNvSpPr>
            <a:spLocks noChangeArrowheads="1"/>
          </p:cNvSpPr>
          <p:nvPr/>
        </p:nvSpPr>
        <p:spPr bwMode="auto">
          <a:xfrm>
            <a:off x="4572000" y="4572000"/>
            <a:ext cx="762000" cy="6096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Oval 16"/>
          <p:cNvSpPr>
            <a:spLocks noChangeArrowheads="1"/>
          </p:cNvSpPr>
          <p:nvPr/>
        </p:nvSpPr>
        <p:spPr bwMode="auto">
          <a:xfrm>
            <a:off x="3733800" y="5181600"/>
            <a:ext cx="838200" cy="7620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Oval 17"/>
          <p:cNvSpPr>
            <a:spLocks noChangeArrowheads="1"/>
          </p:cNvSpPr>
          <p:nvPr/>
        </p:nvSpPr>
        <p:spPr bwMode="auto">
          <a:xfrm>
            <a:off x="4648200" y="5257800"/>
            <a:ext cx="838200" cy="4572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Oval 18"/>
          <p:cNvSpPr>
            <a:spLocks noChangeArrowheads="1"/>
          </p:cNvSpPr>
          <p:nvPr/>
        </p:nvSpPr>
        <p:spPr bwMode="auto">
          <a:xfrm>
            <a:off x="6248400" y="4495800"/>
            <a:ext cx="990600" cy="7620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5" name="Oval 19"/>
          <p:cNvSpPr>
            <a:spLocks noChangeArrowheads="1"/>
          </p:cNvSpPr>
          <p:nvPr/>
        </p:nvSpPr>
        <p:spPr bwMode="auto">
          <a:xfrm>
            <a:off x="6781800" y="4572000"/>
            <a:ext cx="990600" cy="7620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" name="Oval 20"/>
          <p:cNvSpPr>
            <a:spLocks noChangeArrowheads="1"/>
          </p:cNvSpPr>
          <p:nvPr/>
        </p:nvSpPr>
        <p:spPr bwMode="auto">
          <a:xfrm>
            <a:off x="7239000" y="5334000"/>
            <a:ext cx="990600" cy="7620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Oval 21"/>
          <p:cNvSpPr>
            <a:spLocks noChangeArrowheads="1"/>
          </p:cNvSpPr>
          <p:nvPr/>
        </p:nvSpPr>
        <p:spPr bwMode="auto">
          <a:xfrm>
            <a:off x="6934200" y="4800600"/>
            <a:ext cx="228600" cy="2286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Text Box 22"/>
          <p:cNvSpPr txBox="1">
            <a:spLocks noChangeArrowheads="1"/>
          </p:cNvSpPr>
          <p:nvPr/>
        </p:nvSpPr>
        <p:spPr bwMode="auto">
          <a:xfrm rot="-5400000">
            <a:off x="-1295400" y="480060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Different structures</a:t>
            </a:r>
            <a:endParaRPr lang="fr-FR" sz="2400"/>
          </a:p>
        </p:txBody>
      </p:sp>
      <p:sp>
        <p:nvSpPr>
          <p:cNvPr id="4119" name="Text Box 23"/>
          <p:cNvSpPr txBox="1">
            <a:spLocks noChangeArrowheads="1"/>
          </p:cNvSpPr>
          <p:nvPr/>
        </p:nvSpPr>
        <p:spPr bwMode="auto">
          <a:xfrm>
            <a:off x="609600" y="6248399"/>
            <a:ext cx="2819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Nested/ Hierarchical</a:t>
            </a:r>
            <a:endParaRPr lang="fr-FR" sz="2000" dirty="0"/>
          </a:p>
        </p:txBody>
      </p:sp>
      <p:sp>
        <p:nvSpPr>
          <p:cNvPr id="4120" name="Text Box 24"/>
          <p:cNvSpPr txBox="1">
            <a:spLocks noChangeArrowheads="1"/>
          </p:cNvSpPr>
          <p:nvPr/>
        </p:nvSpPr>
        <p:spPr bwMode="auto">
          <a:xfrm>
            <a:off x="3601153" y="6256866"/>
            <a:ext cx="3200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Exclusive/ Multiclass</a:t>
            </a:r>
            <a:endParaRPr lang="fr-FR" sz="2000" dirty="0"/>
          </a:p>
        </p:txBody>
      </p:sp>
      <p:sp>
        <p:nvSpPr>
          <p:cNvPr id="4121" name="Text Box 25"/>
          <p:cNvSpPr txBox="1">
            <a:spLocks noChangeArrowheads="1"/>
          </p:cNvSpPr>
          <p:nvPr/>
        </p:nvSpPr>
        <p:spPr bwMode="auto">
          <a:xfrm>
            <a:off x="6222999" y="6256866"/>
            <a:ext cx="2819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 General/Structured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527375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 vs. </a:t>
            </a:r>
            <a:r>
              <a:rPr lang="en-US" dirty="0" err="1"/>
              <a:t>multilabel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6190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Multiclass: each example has one label and exactly one label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Multilabel</a:t>
            </a:r>
            <a:r>
              <a:rPr lang="en-US" dirty="0"/>
              <a:t>: each example has </a:t>
            </a:r>
            <a:r>
              <a:rPr lang="en-US" b="1" i="1" dirty="0"/>
              <a:t>zero or more</a:t>
            </a:r>
            <a:r>
              <a:rPr lang="en-US" dirty="0"/>
              <a:t> labels.  Also called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7444" y="5081222"/>
            <a:ext cx="3081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Multilabel</a:t>
            </a:r>
            <a:r>
              <a:rPr lang="en-US" sz="2400" dirty="0">
                <a:solidFill>
                  <a:srgbClr val="FF0000"/>
                </a:solidFill>
              </a:rPr>
              <a:t> applications?</a:t>
            </a:r>
          </a:p>
        </p:txBody>
      </p:sp>
    </p:spTree>
    <p:extLst>
      <p:ext uri="{BB962C8B-B14F-4D97-AF65-F5344CB8AC3E}">
        <p14:creationId xmlns:p14="http://schemas.microsoft.com/office/powerpoint/2010/main" val="211872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Multilabel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Image annotation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Document topics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Labeling people in a picture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Medical diagnosis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9688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problems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648" y="1761447"/>
            <a:ext cx="556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Suggest a simpler word for the word below: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56626" y="2327224"/>
            <a:ext cx="794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vital</a:t>
            </a:r>
          </a:p>
        </p:txBody>
      </p:sp>
    </p:spTree>
    <p:extLst>
      <p:ext uri="{BB962C8B-B14F-4D97-AF65-F5344CB8AC3E}">
        <p14:creationId xmlns:p14="http://schemas.microsoft.com/office/powerpoint/2010/main" val="14896575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 a simpler word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648" y="1761447"/>
            <a:ext cx="556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Suggest a simpler word for the word below: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56626" y="2327224"/>
            <a:ext cx="794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vital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511131"/>
              </p:ext>
            </p:extLst>
          </p:nvPr>
        </p:nvGraphicFramePr>
        <p:xfrm>
          <a:off x="2714697" y="2876389"/>
          <a:ext cx="298619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important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necessary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essential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needed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critical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crucial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mandatory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4860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 a simpler word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648" y="1761447"/>
            <a:ext cx="556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Suggest a simpler word for the word below: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56626" y="2327224"/>
            <a:ext cx="1452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acquired</a:t>
            </a:r>
          </a:p>
        </p:txBody>
      </p:sp>
    </p:spTree>
    <p:extLst>
      <p:ext uri="{BB962C8B-B14F-4D97-AF65-F5344CB8AC3E}">
        <p14:creationId xmlns:p14="http://schemas.microsoft.com/office/powerpoint/2010/main" val="24313561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 a simpler word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648" y="1761447"/>
            <a:ext cx="556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Suggest a simpler word for the word below: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56626" y="2327224"/>
            <a:ext cx="1452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acquired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174991"/>
              </p:ext>
            </p:extLst>
          </p:nvPr>
        </p:nvGraphicFramePr>
        <p:xfrm>
          <a:off x="2714697" y="2876389"/>
          <a:ext cx="298619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received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obtained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purchased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bought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got hold 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817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Multiclass: current classifiers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13260" y="5400967"/>
            <a:ext cx="43315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Any of these work out of the box?</a:t>
            </a:r>
          </a:p>
          <a:p>
            <a:r>
              <a:rPr lang="en-US" sz="2400" dirty="0">
                <a:solidFill>
                  <a:srgbClr val="FF0000"/>
                </a:solidFill>
              </a:rPr>
              <a:t>With small modifications?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2644422" y="2057400"/>
            <a:ext cx="1371600" cy="1371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4532488" y="3648980"/>
            <a:ext cx="1371600" cy="1371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6476999" y="2057400"/>
            <a:ext cx="1371600" cy="1371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036205" y="2323524"/>
            <a:ext cx="747889" cy="763391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937427" y="2649471"/>
            <a:ext cx="395111" cy="437444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801049" y="2323524"/>
            <a:ext cx="747889" cy="763391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743649" y="3848915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008937" y="3958982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780340" y="4153715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059739" y="4348448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240361" y="4176295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392761" y="3905365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423804" y="4574003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08470" y="4839512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689092" y="4667359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12" y="2384769"/>
            <a:ext cx="748463" cy="73378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61" y="3857161"/>
            <a:ext cx="681392" cy="68655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179" y="4734082"/>
            <a:ext cx="833354" cy="49020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829" y="5400967"/>
            <a:ext cx="951713" cy="54323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361" y="3186610"/>
            <a:ext cx="563033" cy="51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422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 a simpler word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0687" y="1576007"/>
            <a:ext cx="794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vital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7243" y="2144889"/>
            <a:ext cx="120490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dirty="0"/>
              <a:t>important</a:t>
            </a:r>
          </a:p>
          <a:p>
            <a:pPr fontAlgn="t"/>
            <a:r>
              <a:rPr lang="en-US" dirty="0"/>
              <a:t>necessary</a:t>
            </a:r>
          </a:p>
          <a:p>
            <a:pPr fontAlgn="t"/>
            <a:r>
              <a:rPr lang="en-US" dirty="0"/>
              <a:t>essential</a:t>
            </a:r>
          </a:p>
          <a:p>
            <a:pPr fontAlgn="t"/>
            <a:r>
              <a:rPr lang="en-US" dirty="0"/>
              <a:t>needed</a:t>
            </a:r>
          </a:p>
          <a:p>
            <a:pPr fontAlgn="t"/>
            <a:r>
              <a:rPr lang="en-US" dirty="0"/>
              <a:t>critical</a:t>
            </a:r>
          </a:p>
          <a:p>
            <a:pPr fontAlgn="t"/>
            <a:r>
              <a:rPr lang="en-US" dirty="0"/>
              <a:t>crucial</a:t>
            </a:r>
          </a:p>
          <a:p>
            <a:r>
              <a:rPr lang="en-US" dirty="0"/>
              <a:t>mandatory</a:t>
            </a:r>
          </a:p>
          <a:p>
            <a:pPr fontAlgn="t"/>
            <a:r>
              <a:rPr lang="en-US" dirty="0"/>
              <a:t>required</a:t>
            </a:r>
          </a:p>
          <a:p>
            <a:pPr fontAlgn="t"/>
            <a:r>
              <a:rPr lang="en-US" dirty="0"/>
              <a:t>vital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69440" y="2144889"/>
            <a:ext cx="121058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dirty="0"/>
              <a:t>gotten</a:t>
            </a:r>
          </a:p>
          <a:p>
            <a:pPr fontAlgn="t"/>
            <a:r>
              <a:rPr lang="en-US" dirty="0"/>
              <a:t>received</a:t>
            </a:r>
          </a:p>
          <a:p>
            <a:pPr fontAlgn="t"/>
            <a:r>
              <a:rPr lang="en-US" dirty="0"/>
              <a:t>gained</a:t>
            </a:r>
          </a:p>
          <a:p>
            <a:pPr fontAlgn="t"/>
            <a:r>
              <a:rPr lang="en-US" dirty="0"/>
              <a:t>obtained</a:t>
            </a:r>
          </a:p>
          <a:p>
            <a:pPr fontAlgn="t"/>
            <a:r>
              <a:rPr lang="en-US" dirty="0"/>
              <a:t>got</a:t>
            </a:r>
          </a:p>
          <a:p>
            <a:pPr fontAlgn="t"/>
            <a:r>
              <a:rPr lang="en-US" dirty="0"/>
              <a:t>purchased</a:t>
            </a:r>
          </a:p>
          <a:p>
            <a:r>
              <a:rPr lang="en-US" dirty="0"/>
              <a:t>bought</a:t>
            </a:r>
          </a:p>
          <a:p>
            <a:pPr fontAlgn="t"/>
            <a:r>
              <a:rPr lang="en-US" dirty="0"/>
              <a:t>got hold of</a:t>
            </a:r>
          </a:p>
          <a:p>
            <a:pPr fontAlgn="t"/>
            <a:r>
              <a:rPr lang="en-US" dirty="0"/>
              <a:t>acquired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41848" y="1576007"/>
            <a:ext cx="1452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acquired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14334" y="2779888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5715000" y="1721556"/>
            <a:ext cx="479778" cy="2935111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544847" y="2892778"/>
            <a:ext cx="1789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165771" y="4739103"/>
            <a:ext cx="2182449" cy="1845420"/>
            <a:chOff x="3165771" y="4739103"/>
            <a:chExt cx="2182449" cy="1845420"/>
          </a:xfrm>
        </p:grpSpPr>
        <p:sp>
          <p:nvSpPr>
            <p:cNvPr id="14" name="Down Arrow 13"/>
            <p:cNvSpPr/>
            <p:nvPr/>
          </p:nvSpPr>
          <p:spPr>
            <a:xfrm>
              <a:off x="3165771" y="4739103"/>
              <a:ext cx="1224699" cy="580788"/>
            </a:xfrm>
            <a:prstGeom prst="downArrow">
              <a:avLst/>
            </a:prstGeom>
            <a:solidFill>
              <a:srgbClr val="FF6600"/>
            </a:solidFill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08564" y="4739103"/>
              <a:ext cx="739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train</a:t>
              </a:r>
            </a:p>
          </p:txBody>
        </p:sp>
        <p:grpSp>
          <p:nvGrpSpPr>
            <p:cNvPr id="16" name="Group 37"/>
            <p:cNvGrpSpPr/>
            <p:nvPr/>
          </p:nvGrpSpPr>
          <p:grpSpPr>
            <a:xfrm>
              <a:off x="3169224" y="5579442"/>
              <a:ext cx="1274797" cy="1005081"/>
              <a:chOff x="7330723" y="3505200"/>
              <a:chExt cx="1432277" cy="1371600"/>
            </a:xfrm>
          </p:grpSpPr>
          <p:sp>
            <p:nvSpPr>
              <p:cNvPr id="17" name="Rounded Rectangle 16"/>
              <p:cNvSpPr/>
              <p:nvPr/>
            </p:nvSpPr>
            <p:spPr bwMode="auto">
              <a:xfrm>
                <a:off x="7391400" y="3505200"/>
                <a:ext cx="1371600" cy="137160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330723" y="3802323"/>
                <a:ext cx="1432277" cy="546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ranker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697409" y="5745535"/>
            <a:ext cx="7077183" cy="485019"/>
            <a:chOff x="697409" y="5745535"/>
            <a:chExt cx="7077183" cy="485019"/>
          </a:xfrm>
        </p:grpSpPr>
        <p:sp>
          <p:nvSpPr>
            <p:cNvPr id="11" name="TextBox 10"/>
            <p:cNvSpPr txBox="1"/>
            <p:nvPr/>
          </p:nvSpPr>
          <p:spPr>
            <a:xfrm>
              <a:off x="697409" y="5745535"/>
              <a:ext cx="20732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list of synonyms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2866946" y="6053667"/>
              <a:ext cx="302278" cy="1633"/>
            </a:xfrm>
            <a:prstGeom prst="straightConnector1">
              <a:avLst/>
            </a:prstGeom>
            <a:ln w="38100" cmpd="sng"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4444021" y="6055300"/>
              <a:ext cx="302278" cy="1633"/>
            </a:xfrm>
            <a:prstGeom prst="straightConnector1">
              <a:avLst/>
            </a:prstGeom>
            <a:ln w="38100" cmpd="sng"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746299" y="5768889"/>
              <a:ext cx="30282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list ranked by simplicity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031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problems in general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1848556"/>
            <a:ext cx="126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ranking1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86844" y="1848556"/>
            <a:ext cx="126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ranking2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10531" y="1848556"/>
            <a:ext cx="126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ranking3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574" y="244373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574" y="286674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574" y="3305727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574" y="3714626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34131" y="244373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34131" y="286674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34131" y="3305727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34131" y="3714626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68198" y="244373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68198" y="286674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68198" y="3305727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68198" y="3714626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0" name="Right Brace 19"/>
          <p:cNvSpPr/>
          <p:nvPr/>
        </p:nvSpPr>
        <p:spPr>
          <a:xfrm>
            <a:off x="5715000" y="1721556"/>
            <a:ext cx="479778" cy="2554111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319070" y="2310221"/>
            <a:ext cx="259915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training data:</a:t>
            </a:r>
          </a:p>
          <a:p>
            <a:r>
              <a:rPr lang="en-US" dirty="0"/>
              <a:t>a set of rankings where each ranking consists of a set of ranked examples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36444" y="28363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1501197" y="4545547"/>
            <a:ext cx="7259102" cy="2132670"/>
            <a:chOff x="1501197" y="4545547"/>
            <a:chExt cx="7259102" cy="2132670"/>
          </a:xfrm>
        </p:grpSpPr>
        <p:sp>
          <p:nvSpPr>
            <p:cNvPr id="24" name="Down Arrow 23"/>
            <p:cNvSpPr/>
            <p:nvPr/>
          </p:nvSpPr>
          <p:spPr>
            <a:xfrm>
              <a:off x="3063401" y="4545547"/>
              <a:ext cx="1224699" cy="580788"/>
            </a:xfrm>
            <a:prstGeom prst="downArrow">
              <a:avLst/>
            </a:prstGeom>
            <a:solidFill>
              <a:srgbClr val="FF6600"/>
            </a:solidFill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506194" y="4545547"/>
              <a:ext cx="739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train</a:t>
              </a:r>
            </a:p>
          </p:txBody>
        </p:sp>
        <p:grpSp>
          <p:nvGrpSpPr>
            <p:cNvPr id="26" name="Group 37"/>
            <p:cNvGrpSpPr/>
            <p:nvPr/>
          </p:nvGrpSpPr>
          <p:grpSpPr>
            <a:xfrm>
              <a:off x="3285402" y="5389300"/>
              <a:ext cx="1274797" cy="1005081"/>
              <a:chOff x="7330723" y="3505200"/>
              <a:chExt cx="1432277" cy="1371600"/>
            </a:xfrm>
          </p:grpSpPr>
          <p:sp>
            <p:nvSpPr>
              <p:cNvPr id="27" name="Rounded Rectangle 26"/>
              <p:cNvSpPr/>
              <p:nvPr/>
            </p:nvSpPr>
            <p:spPr bwMode="auto">
              <a:xfrm>
                <a:off x="7391400" y="3505200"/>
                <a:ext cx="1371600" cy="137160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330723" y="3802323"/>
                <a:ext cx="1432277" cy="546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ranker</a:t>
                </a:r>
              </a:p>
            </p:txBody>
          </p:sp>
        </p:grpSp>
        <p:cxnSp>
          <p:nvCxnSpPr>
            <p:cNvPr id="29" name="Straight Arrow Connector 28"/>
            <p:cNvCxnSpPr/>
            <p:nvPr/>
          </p:nvCxnSpPr>
          <p:spPr>
            <a:xfrm flipV="1">
              <a:off x="2983124" y="5863525"/>
              <a:ext cx="302278" cy="1633"/>
            </a:xfrm>
            <a:prstGeom prst="straightConnector1">
              <a:avLst/>
            </a:prstGeom>
            <a:ln w="38100" cmpd="sng"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4560199" y="5865158"/>
              <a:ext cx="302278" cy="1633"/>
            </a:xfrm>
            <a:prstGeom prst="straightConnector1">
              <a:avLst/>
            </a:prstGeom>
            <a:ln w="38100" cmpd="sng"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862477" y="5578747"/>
              <a:ext cx="38978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ranking/ordering or examples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01197" y="5007212"/>
              <a:ext cx="1341917" cy="400110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6600"/>
                  </a:solidFill>
                </a:rPr>
                <a:t>f</a:t>
              </a:r>
              <a:r>
                <a:rPr lang="en-US" sz="2000" baseline="-25000" dirty="0">
                  <a:solidFill>
                    <a:srgbClr val="FF6600"/>
                  </a:solidFill>
                </a:rPr>
                <a:t>1</a:t>
              </a:r>
              <a:r>
                <a:rPr lang="en-US" sz="2000" dirty="0">
                  <a:solidFill>
                    <a:srgbClr val="FF6600"/>
                  </a:solidFill>
                </a:rPr>
                <a:t>, f</a:t>
              </a:r>
              <a:r>
                <a:rPr lang="en-US" sz="2000" baseline="-25000" dirty="0">
                  <a:solidFill>
                    <a:srgbClr val="FF6600"/>
                  </a:solidFill>
                </a:rPr>
                <a:t>2</a:t>
              </a:r>
              <a:r>
                <a:rPr lang="en-US" sz="2000" dirty="0">
                  <a:solidFill>
                    <a:srgbClr val="FF6600"/>
                  </a:solidFill>
                </a:rPr>
                <a:t>, …, f</a:t>
              </a:r>
              <a:r>
                <a:rPr lang="en-US" sz="2000" baseline="-25000" dirty="0">
                  <a:solidFill>
                    <a:srgbClr val="FF6600"/>
                  </a:solidFill>
                </a:rPr>
                <a:t>n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501197" y="5430222"/>
              <a:ext cx="1341917" cy="400110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6600"/>
                  </a:solidFill>
                </a:rPr>
                <a:t>f</a:t>
              </a:r>
              <a:r>
                <a:rPr lang="en-US" sz="2000" baseline="-25000" dirty="0">
                  <a:solidFill>
                    <a:srgbClr val="FF6600"/>
                  </a:solidFill>
                </a:rPr>
                <a:t>1</a:t>
              </a:r>
              <a:r>
                <a:rPr lang="en-US" sz="2000" dirty="0">
                  <a:solidFill>
                    <a:srgbClr val="FF6600"/>
                  </a:solidFill>
                </a:rPr>
                <a:t>, f</a:t>
              </a:r>
              <a:r>
                <a:rPr lang="en-US" sz="2000" baseline="-25000" dirty="0">
                  <a:solidFill>
                    <a:srgbClr val="FF6600"/>
                  </a:solidFill>
                </a:rPr>
                <a:t>2</a:t>
              </a:r>
              <a:r>
                <a:rPr lang="en-US" sz="2000" dirty="0">
                  <a:solidFill>
                    <a:srgbClr val="FF6600"/>
                  </a:solidFill>
                </a:rPr>
                <a:t>, …, f</a:t>
              </a:r>
              <a:r>
                <a:rPr lang="en-US" sz="2000" baseline="-25000" dirty="0">
                  <a:solidFill>
                    <a:srgbClr val="FF6600"/>
                  </a:solidFill>
                </a:rPr>
                <a:t>n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501197" y="5869208"/>
              <a:ext cx="1341917" cy="400110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6600"/>
                  </a:solidFill>
                </a:rPr>
                <a:t>f</a:t>
              </a:r>
              <a:r>
                <a:rPr lang="en-US" sz="2000" baseline="-25000" dirty="0">
                  <a:solidFill>
                    <a:srgbClr val="FF6600"/>
                  </a:solidFill>
                </a:rPr>
                <a:t>1</a:t>
              </a:r>
              <a:r>
                <a:rPr lang="en-US" sz="2000" dirty="0">
                  <a:solidFill>
                    <a:srgbClr val="FF6600"/>
                  </a:solidFill>
                </a:rPr>
                <a:t>, f</a:t>
              </a:r>
              <a:r>
                <a:rPr lang="en-US" sz="2000" baseline="-25000" dirty="0">
                  <a:solidFill>
                    <a:srgbClr val="FF6600"/>
                  </a:solidFill>
                </a:rPr>
                <a:t>2</a:t>
              </a:r>
              <a:r>
                <a:rPr lang="en-US" sz="2000" dirty="0">
                  <a:solidFill>
                    <a:srgbClr val="FF6600"/>
                  </a:solidFill>
                </a:rPr>
                <a:t>, …, f</a:t>
              </a:r>
              <a:r>
                <a:rPr lang="en-US" sz="2000" baseline="-25000" dirty="0">
                  <a:solidFill>
                    <a:srgbClr val="FF6600"/>
                  </a:solidFill>
                </a:rPr>
                <a:t>n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501197" y="6278107"/>
              <a:ext cx="1341917" cy="400110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6600"/>
                  </a:solidFill>
                </a:rPr>
                <a:t>f</a:t>
              </a:r>
              <a:r>
                <a:rPr lang="en-US" sz="2000" baseline="-25000" dirty="0">
                  <a:solidFill>
                    <a:srgbClr val="FF6600"/>
                  </a:solidFill>
                </a:rPr>
                <a:t>1</a:t>
              </a:r>
              <a:r>
                <a:rPr lang="en-US" sz="2000" dirty="0">
                  <a:solidFill>
                    <a:srgbClr val="FF6600"/>
                  </a:solidFill>
                </a:rPr>
                <a:t>, f</a:t>
              </a:r>
              <a:r>
                <a:rPr lang="en-US" sz="2000" baseline="-25000" dirty="0">
                  <a:solidFill>
                    <a:srgbClr val="FF6600"/>
                  </a:solidFill>
                </a:rPr>
                <a:t>2</a:t>
              </a:r>
              <a:r>
                <a:rPr lang="en-US" sz="2000" dirty="0">
                  <a:solidFill>
                    <a:srgbClr val="FF6600"/>
                  </a:solidFill>
                </a:rPr>
                <a:t>, …, f</a:t>
              </a:r>
              <a:r>
                <a:rPr lang="en-US" sz="2000" baseline="-25000" dirty="0">
                  <a:solidFill>
                    <a:srgbClr val="FF6600"/>
                  </a:solidFill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502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problems in general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1848556"/>
            <a:ext cx="126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ranking1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86844" y="1848556"/>
            <a:ext cx="126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ranking2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10531" y="1848556"/>
            <a:ext cx="126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ranking3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574" y="244373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574" y="286674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574" y="3305727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574" y="3714626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34131" y="244373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34131" y="286674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34131" y="3305727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34131" y="3714626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68198" y="244373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68198" y="286674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68198" y="3305727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68198" y="3714626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0" name="Right Brace 19"/>
          <p:cNvSpPr/>
          <p:nvPr/>
        </p:nvSpPr>
        <p:spPr>
          <a:xfrm>
            <a:off x="5715000" y="1721556"/>
            <a:ext cx="479778" cy="2554111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319070" y="2310221"/>
            <a:ext cx="259915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training data:</a:t>
            </a:r>
          </a:p>
          <a:p>
            <a:r>
              <a:rPr lang="en-US" dirty="0"/>
              <a:t>a set of rankings where each ranking consists of a set of ranked examples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36444" y="28363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25578" y="5094111"/>
            <a:ext cx="3840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Real-world ranking problems?</a:t>
            </a:r>
          </a:p>
        </p:txBody>
      </p:sp>
    </p:spTree>
    <p:extLst>
      <p:ext uri="{BB962C8B-B14F-4D97-AF65-F5344CB8AC3E}">
        <p14:creationId xmlns:p14="http://schemas.microsoft.com/office/powerpoint/2010/main" val="23908178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Netflix </a:t>
            </a:r>
            <a:r>
              <a:rPr lang="en-US" dirty="0" err="1"/>
              <a:t>Recommende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5089"/>
            <a:ext cx="9144000" cy="287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8901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112" y="1580444"/>
            <a:ext cx="5763402" cy="502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0999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20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reranking</a:t>
            </a:r>
            <a:r>
              <a:rPr lang="en-US" dirty="0"/>
              <a:t> N-best output lists</a:t>
            </a:r>
          </a:p>
          <a:p>
            <a:pPr>
              <a:buFontTx/>
              <a:buChar char="-"/>
            </a:pPr>
            <a:r>
              <a:rPr lang="en-US" dirty="0"/>
              <a:t>machine translation</a:t>
            </a:r>
          </a:p>
          <a:p>
            <a:pPr>
              <a:buFontTx/>
              <a:buChar char="-"/>
            </a:pPr>
            <a:r>
              <a:rPr lang="en-US" dirty="0"/>
              <a:t>computational biology</a:t>
            </a:r>
          </a:p>
          <a:p>
            <a:pPr>
              <a:buFontTx/>
              <a:buChar char="-"/>
            </a:pPr>
            <a:r>
              <a:rPr lang="en-US" dirty="0"/>
              <a:t>parsing</a:t>
            </a:r>
          </a:p>
          <a:p>
            <a:pPr>
              <a:buFontTx/>
              <a:buChar char="-"/>
            </a:pPr>
            <a:r>
              <a:rPr lang="en-US" dirty="0"/>
              <a:t>…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flight search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3373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 box approach to ranking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232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Abstraction: we have a generic binary classifier, how can we use it to solve our new problem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682270" y="3858452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2682523" y="3632675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6" name="Group 37"/>
          <p:cNvGrpSpPr/>
          <p:nvPr/>
        </p:nvGrpSpPr>
        <p:grpSpPr>
          <a:xfrm>
            <a:off x="3267229" y="3279897"/>
            <a:ext cx="1432277" cy="1371600"/>
            <a:chOff x="7330723" y="3505200"/>
            <a:chExt cx="1432277" cy="1371600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30723" y="3783067"/>
              <a:ext cx="1432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binary classifier</a:t>
              </a: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V="1">
            <a:off x="4890911" y="3279897"/>
            <a:ext cx="1044222" cy="57855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890911" y="3858452"/>
            <a:ext cx="1044222" cy="64569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11359" y="2982343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</a:rPr>
              <a:t>+1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11359" y="4273312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28795" y="3530438"/>
            <a:ext cx="2610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optionally: also output a confidence/score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36132" y="5739164"/>
            <a:ext cx="6708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Can we solve our ranking problem with this?</a:t>
            </a:r>
          </a:p>
        </p:txBody>
      </p:sp>
    </p:spTree>
    <p:extLst>
      <p:ext uri="{BB962C8B-B14F-4D97-AF65-F5344CB8AC3E}">
        <p14:creationId xmlns:p14="http://schemas.microsoft.com/office/powerpoint/2010/main" val="35428977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 better vs. worse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9074" y="3949263"/>
            <a:ext cx="126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ranking1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648" y="4544438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2648" y="4967448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2648" y="5406434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1665111"/>
            <a:ext cx="86501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Train a classifier to decide if the first input is better than second:</a:t>
            </a:r>
          </a:p>
          <a:p>
            <a:r>
              <a:rPr lang="en-US" sz="2400" dirty="0"/>
              <a:t>- Consider all possible pairings of the examples in a ranking</a:t>
            </a:r>
          </a:p>
          <a:p>
            <a:r>
              <a:rPr lang="en-US" sz="2400" dirty="0"/>
              <a:t>- Label as positive if the first example is higher ranked, negative otherwise</a:t>
            </a:r>
          </a:p>
        </p:txBody>
      </p:sp>
    </p:spTree>
    <p:extLst>
      <p:ext uri="{BB962C8B-B14F-4D97-AF65-F5344CB8AC3E}">
        <p14:creationId xmlns:p14="http://schemas.microsoft.com/office/powerpoint/2010/main" val="11477784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 better vs. worse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9074" y="3949263"/>
            <a:ext cx="126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ranking1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1665111"/>
            <a:ext cx="86501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Train a classifier to decide if the first input is better than second:</a:t>
            </a:r>
          </a:p>
          <a:p>
            <a:r>
              <a:rPr lang="en-US" sz="2400" dirty="0"/>
              <a:t>- Consider all possible pairings of the examples in a ranking</a:t>
            </a:r>
          </a:p>
          <a:p>
            <a:r>
              <a:rPr lang="en-US" sz="2400" dirty="0"/>
              <a:t>- Label as positive if the first example is higher ranked, negative otherwise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6270" y="3749208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28345" y="3749208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06270" y="4316325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28345" y="4316325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06270" y="4858914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06270" y="5369091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28345" y="5369091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28345" y="4858914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06270" y="5848877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06270" y="6308353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28345" y="5848877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28345" y="6308353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9" name="Down Arrow 28"/>
          <p:cNvSpPr/>
          <p:nvPr/>
        </p:nvSpPr>
        <p:spPr>
          <a:xfrm rot="16200000">
            <a:off x="2224278" y="4781625"/>
            <a:ext cx="799353" cy="580788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665957" y="3209875"/>
            <a:ext cx="19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new examples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04357" y="3209875"/>
            <a:ext cx="1696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binary label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458213" y="3671540"/>
            <a:ext cx="6848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+1</a:t>
            </a:r>
          </a:p>
          <a:p>
            <a:r>
              <a:rPr lang="en-US" sz="3200" dirty="0"/>
              <a:t>+1</a:t>
            </a:r>
          </a:p>
          <a:p>
            <a:r>
              <a:rPr lang="en-US" sz="3200" dirty="0"/>
              <a:t>-1</a:t>
            </a:r>
          </a:p>
          <a:p>
            <a:r>
              <a:rPr lang="en-US" sz="3200" dirty="0"/>
              <a:t>+1</a:t>
            </a:r>
          </a:p>
          <a:p>
            <a:r>
              <a:rPr lang="en-US" sz="3200" dirty="0"/>
              <a:t>-1</a:t>
            </a:r>
          </a:p>
          <a:p>
            <a:r>
              <a:rPr lang="en-US" sz="3200" dirty="0"/>
              <a:t>-1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00125A-7E11-4749-B3C9-6508C704AA0B}"/>
              </a:ext>
            </a:extLst>
          </p:cNvPr>
          <p:cNvSpPr txBox="1"/>
          <p:nvPr/>
        </p:nvSpPr>
        <p:spPr>
          <a:xfrm>
            <a:off x="612648" y="4544438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58A474-F736-9A42-9F16-44056292AF6B}"/>
              </a:ext>
            </a:extLst>
          </p:cNvPr>
          <p:cNvSpPr txBox="1"/>
          <p:nvPr/>
        </p:nvSpPr>
        <p:spPr>
          <a:xfrm>
            <a:off x="612648" y="4967448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2A2F29-AB24-6443-AF29-7FD85D448CED}"/>
              </a:ext>
            </a:extLst>
          </p:cNvPr>
          <p:cNvSpPr txBox="1"/>
          <p:nvPr/>
        </p:nvSpPr>
        <p:spPr>
          <a:xfrm>
            <a:off x="612648" y="5406434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7292919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 better vs. worse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660124" y="2737802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>
            <a:off x="1660377" y="2512025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21" name="Group 37"/>
          <p:cNvGrpSpPr/>
          <p:nvPr/>
        </p:nvGrpSpPr>
        <p:grpSpPr>
          <a:xfrm>
            <a:off x="2245083" y="2159247"/>
            <a:ext cx="1432277" cy="1371600"/>
            <a:chOff x="7330723" y="3505200"/>
            <a:chExt cx="1432277" cy="1371600"/>
          </a:xfrm>
        </p:grpSpPr>
        <p:sp>
          <p:nvSpPr>
            <p:cNvPr id="22" name="Rounded Rectangle 21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330723" y="3783067"/>
              <a:ext cx="1432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binary classifier</a:t>
              </a: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flipV="1">
            <a:off x="3868765" y="2159247"/>
            <a:ext cx="1044222" cy="57855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868765" y="2737802"/>
            <a:ext cx="1044222" cy="64569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89213" y="1861693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</a:rPr>
              <a:t>+1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89213" y="3152662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74066" y="2115222"/>
            <a:ext cx="290182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Our binary classifier only takes one example as input</a:t>
            </a:r>
          </a:p>
        </p:txBody>
      </p:sp>
    </p:spTree>
    <p:extLst>
      <p:ext uri="{BB962C8B-B14F-4D97-AF65-F5344CB8AC3E}">
        <p14:creationId xmlns:p14="http://schemas.microsoft.com/office/powerpoint/2010/main" val="2422740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-Nearest Neighbor (</a:t>
            </a:r>
            <a:r>
              <a:rPr lang="en-US" dirty="0" err="1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-NN)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9936" y="1897269"/>
            <a:ext cx="8153400" cy="2067954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To classify an example </a:t>
            </a:r>
            <a:r>
              <a:rPr lang="en-US" sz="2800" b="1" i="1" dirty="0" err="1">
                <a:ea typeface="ＭＳ Ｐゴシック" pitchFamily="-110" charset="-128"/>
                <a:cs typeface="ＭＳ Ｐゴシック" pitchFamily="-110" charset="-128"/>
              </a:rPr>
              <a:t>d</a:t>
            </a: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:</a:t>
            </a:r>
          </a:p>
          <a:p>
            <a:pPr lvl="1" eaLnBrk="1" hangingPunct="1"/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Find </a:t>
            </a:r>
            <a:r>
              <a:rPr lang="en-US" sz="2800" b="1" i="1" dirty="0" err="1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 nearest neighbors of </a:t>
            </a:r>
            <a:r>
              <a:rPr lang="en-US" sz="2800" b="1" i="1" dirty="0" err="1">
                <a:ea typeface="ＭＳ Ｐゴシック" pitchFamily="-110" charset="-128"/>
                <a:cs typeface="ＭＳ Ｐゴシック" pitchFamily="-110" charset="-128"/>
              </a:rPr>
              <a:t>d</a:t>
            </a:r>
            <a:endParaRPr lang="en-US" sz="2800" b="1" i="1" dirty="0">
              <a:ea typeface="ＭＳ Ｐゴシック" pitchFamily="-110" charset="-128"/>
              <a:cs typeface="ＭＳ Ｐゴシック" pitchFamily="-110" charset="-128"/>
            </a:endParaRPr>
          </a:p>
          <a:p>
            <a:pPr lvl="1" eaLnBrk="1" hangingPunct="1"/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Choose as the label the majority label within the </a:t>
            </a:r>
            <a:r>
              <a:rPr lang="en-US" sz="2800" b="1" i="1" dirty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 nearest neighbors</a:t>
            </a:r>
            <a:endParaRPr lang="en-US" sz="3200" dirty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7445" y="5095220"/>
            <a:ext cx="3599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No algorithmic changes!</a:t>
            </a:r>
          </a:p>
        </p:txBody>
      </p:sp>
      <p:pic>
        <p:nvPicPr>
          <p:cNvPr id="5" name="Picture 3" descr="Vorono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867" y="3781778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957575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 better vs. worse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660124" y="2737802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>
            <a:off x="1660377" y="2512025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21" name="Group 37"/>
          <p:cNvGrpSpPr/>
          <p:nvPr/>
        </p:nvGrpSpPr>
        <p:grpSpPr>
          <a:xfrm>
            <a:off x="2245083" y="2159247"/>
            <a:ext cx="1432277" cy="1371600"/>
            <a:chOff x="7330723" y="3505200"/>
            <a:chExt cx="1432277" cy="1371600"/>
          </a:xfrm>
        </p:grpSpPr>
        <p:sp>
          <p:nvSpPr>
            <p:cNvPr id="22" name="Rounded Rectangle 21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330723" y="3783067"/>
              <a:ext cx="1432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binary classifier</a:t>
              </a: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flipV="1">
            <a:off x="3868765" y="2159247"/>
            <a:ext cx="1044222" cy="57855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868765" y="2737802"/>
            <a:ext cx="1044222" cy="64569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89213" y="1861693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</a:rPr>
              <a:t>+1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89213" y="3152662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74066" y="2115222"/>
            <a:ext cx="290182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Our binary classifier only takes one example as input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653505" y="4785604"/>
            <a:ext cx="1510232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a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a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a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16690" y="4785604"/>
            <a:ext cx="1510232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b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b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b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1" name="Down Arrow 30"/>
          <p:cNvSpPr/>
          <p:nvPr/>
        </p:nvSpPr>
        <p:spPr>
          <a:xfrm rot="16200000">
            <a:off x="4768673" y="4661934"/>
            <a:ext cx="799353" cy="580788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938125" y="4723790"/>
            <a:ext cx="1598397" cy="400110"/>
          </a:xfrm>
          <a:prstGeom prst="rect">
            <a:avLst/>
          </a:prstGeom>
          <a:noFill/>
          <a:ln w="38100" cmpd="sng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f’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f’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f’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’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47786" y="5700889"/>
            <a:ext cx="63857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can we do this?</a:t>
            </a:r>
          </a:p>
          <a:p>
            <a:r>
              <a:rPr lang="en-US" sz="2400" dirty="0">
                <a:solidFill>
                  <a:srgbClr val="FF0000"/>
                </a:solidFill>
              </a:rPr>
              <a:t>We want features that compare the two examples.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612648" y="4162778"/>
            <a:ext cx="8051574" cy="56444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7595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feature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39889" y="1600199"/>
            <a:ext cx="8763000" cy="4933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Many approaches!  Will depend on domain and classifier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Two common approaches:</a:t>
            </a:r>
          </a:p>
          <a:p>
            <a:pPr marL="514350" indent="-514350">
              <a:buAutoNum type="arabicPeriod"/>
            </a:pPr>
            <a:r>
              <a:rPr lang="en-US" dirty="0"/>
              <a:t>difference: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greater than/less than: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853628"/>
              </p:ext>
            </p:extLst>
          </p:nvPr>
        </p:nvGraphicFramePr>
        <p:xfrm>
          <a:off x="2049637" y="3716161"/>
          <a:ext cx="158189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98500" imgH="215900" progId="Equation.3">
                  <p:embed/>
                </p:oleObj>
              </mc:Choice>
              <mc:Fallback>
                <p:oleObj name="Equation" r:id="rId2" imgW="6985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49637" y="3716161"/>
                        <a:ext cx="1581897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8360517"/>
              </p:ext>
            </p:extLst>
          </p:nvPr>
        </p:nvGraphicFramePr>
        <p:xfrm>
          <a:off x="2049637" y="4845579"/>
          <a:ext cx="3190875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09700" imgH="533400" progId="Equation.3">
                  <p:embed/>
                </p:oleObj>
              </mc:Choice>
              <mc:Fallback>
                <p:oleObj name="Equation" r:id="rId4" imgW="1409700" imgH="533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49637" y="4845579"/>
                        <a:ext cx="3190875" cy="1208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11747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23092" y="2151541"/>
            <a:ext cx="19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new examples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90904" y="2151541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label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47348" y="2613206"/>
            <a:ext cx="6848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+1</a:t>
            </a:r>
          </a:p>
          <a:p>
            <a:r>
              <a:rPr lang="en-US" sz="3200" dirty="0"/>
              <a:t>+1</a:t>
            </a:r>
          </a:p>
          <a:p>
            <a:r>
              <a:rPr lang="en-US" sz="3200" dirty="0"/>
              <a:t>-1</a:t>
            </a:r>
          </a:p>
          <a:p>
            <a:r>
              <a:rPr lang="en-US" sz="3200" dirty="0"/>
              <a:t>+1</a:t>
            </a:r>
          </a:p>
          <a:p>
            <a:r>
              <a:rPr lang="en-US" sz="3200" dirty="0"/>
              <a:t>-1</a:t>
            </a:r>
          </a:p>
          <a:p>
            <a:r>
              <a:rPr lang="en-US" sz="3200" dirty="0"/>
              <a:t>-1</a:t>
            </a:r>
          </a:p>
        </p:txBody>
      </p:sp>
      <p:sp>
        <p:nvSpPr>
          <p:cNvPr id="19" name="Down Arrow 18"/>
          <p:cNvSpPr/>
          <p:nvPr/>
        </p:nvSpPr>
        <p:spPr>
          <a:xfrm rot="16200000">
            <a:off x="3353167" y="3767384"/>
            <a:ext cx="799353" cy="580788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 rot="16200000">
            <a:off x="6570086" y="3886732"/>
            <a:ext cx="799353" cy="580788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015016" y="2704985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f’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f’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f’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’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15016" y="3257991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f’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f’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f’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’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093926" y="3777450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f’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f’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f’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’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51593" y="4288123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f’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f’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f’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’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068753" y="4721189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f’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f’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f’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’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68753" y="5274195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f’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f’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f’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’</a:t>
            </a:r>
          </a:p>
        </p:txBody>
      </p:sp>
      <p:sp>
        <p:nvSpPr>
          <p:cNvPr id="27" name="TextBox 26"/>
          <p:cNvSpPr txBox="1"/>
          <p:nvPr/>
        </p:nvSpPr>
        <p:spPr>
          <a:xfrm rot="16706587">
            <a:off x="2789400" y="2635530"/>
            <a:ext cx="164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extract features</a:t>
            </a:r>
          </a:p>
        </p:txBody>
      </p:sp>
      <p:sp>
        <p:nvSpPr>
          <p:cNvPr id="28" name="TextBox 27"/>
          <p:cNvSpPr txBox="1"/>
          <p:nvPr/>
        </p:nvSpPr>
        <p:spPr>
          <a:xfrm rot="16706587">
            <a:off x="6129216" y="2868945"/>
            <a:ext cx="145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classifier</a:t>
            </a:r>
          </a:p>
        </p:txBody>
      </p:sp>
      <p:grpSp>
        <p:nvGrpSpPr>
          <p:cNvPr id="29" name="Group 37"/>
          <p:cNvGrpSpPr/>
          <p:nvPr/>
        </p:nvGrpSpPr>
        <p:grpSpPr>
          <a:xfrm>
            <a:off x="7446659" y="3318091"/>
            <a:ext cx="1432277" cy="1371600"/>
            <a:chOff x="7330723" y="3505200"/>
            <a:chExt cx="1432277" cy="1371600"/>
          </a:xfrm>
        </p:grpSpPr>
        <p:sp>
          <p:nvSpPr>
            <p:cNvPr id="30" name="Rounded Rectangle 29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330723" y="3783067"/>
              <a:ext cx="1432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binary classifier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9885611A-8B1D-454E-A75E-8F4EB84D927D}"/>
              </a:ext>
            </a:extLst>
          </p:cNvPr>
          <p:cNvSpPr txBox="1"/>
          <p:nvPr/>
        </p:nvSpPr>
        <p:spPr>
          <a:xfrm>
            <a:off x="511955" y="2708775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EA16E46-B4A2-D941-B303-0C4D847683BC}"/>
              </a:ext>
            </a:extLst>
          </p:cNvPr>
          <p:cNvSpPr txBox="1"/>
          <p:nvPr/>
        </p:nvSpPr>
        <p:spPr>
          <a:xfrm>
            <a:off x="1934030" y="2708775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E144746-0B8D-404A-ABDA-8F559794F319}"/>
              </a:ext>
            </a:extLst>
          </p:cNvPr>
          <p:cNvSpPr txBox="1"/>
          <p:nvPr/>
        </p:nvSpPr>
        <p:spPr>
          <a:xfrm>
            <a:off x="511955" y="3275892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1F0588-B8E1-A543-BD5C-D769CFA37C18}"/>
              </a:ext>
            </a:extLst>
          </p:cNvPr>
          <p:cNvSpPr txBox="1"/>
          <p:nvPr/>
        </p:nvSpPr>
        <p:spPr>
          <a:xfrm>
            <a:off x="1934030" y="3275892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BC02886-B2B4-3444-A5F9-120C9B9C18FD}"/>
              </a:ext>
            </a:extLst>
          </p:cNvPr>
          <p:cNvSpPr txBox="1"/>
          <p:nvPr/>
        </p:nvSpPr>
        <p:spPr>
          <a:xfrm>
            <a:off x="511955" y="3818481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8CB8190-9BED-3B4E-B78E-13C7EA319D61}"/>
              </a:ext>
            </a:extLst>
          </p:cNvPr>
          <p:cNvSpPr txBox="1"/>
          <p:nvPr/>
        </p:nvSpPr>
        <p:spPr>
          <a:xfrm>
            <a:off x="511955" y="4328658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1DE641F-5578-E944-ADD1-DFB96643CB34}"/>
              </a:ext>
            </a:extLst>
          </p:cNvPr>
          <p:cNvSpPr txBox="1"/>
          <p:nvPr/>
        </p:nvSpPr>
        <p:spPr>
          <a:xfrm>
            <a:off x="1934030" y="4328658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B35B2AC-EA3E-6D44-8145-C0B7E5707ECD}"/>
              </a:ext>
            </a:extLst>
          </p:cNvPr>
          <p:cNvSpPr txBox="1"/>
          <p:nvPr/>
        </p:nvSpPr>
        <p:spPr>
          <a:xfrm>
            <a:off x="1934030" y="3818481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657F542-BC48-424D-914D-67145DD23F29}"/>
              </a:ext>
            </a:extLst>
          </p:cNvPr>
          <p:cNvSpPr txBox="1"/>
          <p:nvPr/>
        </p:nvSpPr>
        <p:spPr>
          <a:xfrm>
            <a:off x="511955" y="4808444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13454B-6AF3-D148-854C-5CC8648E2C6F}"/>
              </a:ext>
            </a:extLst>
          </p:cNvPr>
          <p:cNvSpPr txBox="1"/>
          <p:nvPr/>
        </p:nvSpPr>
        <p:spPr>
          <a:xfrm>
            <a:off x="511955" y="5267920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83476B8-851E-9342-B905-E4010774569D}"/>
              </a:ext>
            </a:extLst>
          </p:cNvPr>
          <p:cNvSpPr txBox="1"/>
          <p:nvPr/>
        </p:nvSpPr>
        <p:spPr>
          <a:xfrm>
            <a:off x="1934030" y="4808444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4CC294-E9CF-E44A-BE83-E50306CD51D3}"/>
              </a:ext>
            </a:extLst>
          </p:cNvPr>
          <p:cNvSpPr txBox="1"/>
          <p:nvPr/>
        </p:nvSpPr>
        <p:spPr>
          <a:xfrm>
            <a:off x="1934030" y="5267920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77217432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0426" y="3670294"/>
            <a:ext cx="1310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unranked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4265469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4688479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0" y="5127465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8" name="Down Arrow 7"/>
          <p:cNvSpPr/>
          <p:nvPr/>
        </p:nvSpPr>
        <p:spPr>
          <a:xfrm rot="16200000">
            <a:off x="3508391" y="4398519"/>
            <a:ext cx="799353" cy="580788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37"/>
          <p:cNvGrpSpPr/>
          <p:nvPr/>
        </p:nvGrpSpPr>
        <p:grpSpPr>
          <a:xfrm>
            <a:off x="3227437" y="1946491"/>
            <a:ext cx="1432277" cy="1371600"/>
            <a:chOff x="7330723" y="3505200"/>
            <a:chExt cx="1432277" cy="1371600"/>
          </a:xfrm>
        </p:grpSpPr>
        <p:sp>
          <p:nvSpPr>
            <p:cNvPr id="10" name="Rounded Rectangle 9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330723" y="3783067"/>
              <a:ext cx="1432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binary classifier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882444" y="4480913"/>
            <a:ext cx="121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ranking?</a:t>
            </a:r>
          </a:p>
        </p:txBody>
      </p:sp>
    </p:spTree>
    <p:extLst>
      <p:ext uri="{BB962C8B-B14F-4D97-AF65-F5344CB8AC3E}">
        <p14:creationId xmlns:p14="http://schemas.microsoft.com/office/powerpoint/2010/main" val="6561722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7537" y="3271589"/>
            <a:ext cx="1310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unranked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1111" y="3866764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1111" y="4289774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1111" y="4728760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3" name="Down Arrow 12"/>
          <p:cNvSpPr/>
          <p:nvPr/>
        </p:nvSpPr>
        <p:spPr>
          <a:xfrm rot="16200000">
            <a:off x="1575170" y="4038689"/>
            <a:ext cx="799353" cy="580788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392240" y="2871479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34296" y="2871479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92240" y="3342244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20185" y="3331847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92240" y="3821605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392240" y="4289774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30113" y="4788013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92240" y="4788013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392240" y="5276491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30113" y="4290663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30113" y="3821605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20185" y="5276491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6" name="Down Arrow 25"/>
          <p:cNvSpPr/>
          <p:nvPr/>
        </p:nvSpPr>
        <p:spPr>
          <a:xfrm rot="16200000">
            <a:off x="5311793" y="3931321"/>
            <a:ext cx="799353" cy="580788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16706587">
            <a:off x="4922033" y="2719130"/>
            <a:ext cx="164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extract features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174016" y="2731155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f’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f’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f’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’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74016" y="3284161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f’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f’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f’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’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82371" y="3803620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f’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f’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f’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’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10593" y="4314293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f’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f’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f’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’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227753" y="4747359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f’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f’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f’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’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27753" y="5300365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f’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f’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f’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81805802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27" name="TextBox 26"/>
          <p:cNvSpPr txBox="1"/>
          <p:nvPr/>
        </p:nvSpPr>
        <p:spPr>
          <a:xfrm rot="16706587">
            <a:off x="2593005" y="2649002"/>
            <a:ext cx="164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extract features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17461" y="2671424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f’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f’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f’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’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817461" y="3224430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f’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f’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f’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’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825816" y="3743889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f’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f’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f’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’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854038" y="4254562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f’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f’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f’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’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871198" y="4687628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f’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f’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f’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’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871198" y="5240634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f’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f’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f’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’</a:t>
            </a:r>
          </a:p>
        </p:txBody>
      </p:sp>
      <p:sp>
        <p:nvSpPr>
          <p:cNvPr id="34" name="Down Arrow 33"/>
          <p:cNvSpPr/>
          <p:nvPr/>
        </p:nvSpPr>
        <p:spPr>
          <a:xfrm rot="16200000">
            <a:off x="5403771" y="3935918"/>
            <a:ext cx="544976" cy="416161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7"/>
          <p:cNvGrpSpPr/>
          <p:nvPr/>
        </p:nvGrpSpPr>
        <p:grpSpPr>
          <a:xfrm>
            <a:off x="5926673" y="3476184"/>
            <a:ext cx="1432277" cy="1371600"/>
            <a:chOff x="7330723" y="3505200"/>
            <a:chExt cx="1432277" cy="1371600"/>
          </a:xfrm>
        </p:grpSpPr>
        <p:sp>
          <p:nvSpPr>
            <p:cNvPr id="36" name="Rounded Rectangle 35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330723" y="3783067"/>
              <a:ext cx="1432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binary classifier</a:t>
              </a:r>
            </a:p>
          </p:txBody>
        </p:sp>
      </p:grpSp>
      <p:sp>
        <p:nvSpPr>
          <p:cNvPr id="38" name="Down Arrow 37"/>
          <p:cNvSpPr/>
          <p:nvPr/>
        </p:nvSpPr>
        <p:spPr>
          <a:xfrm rot="16200000">
            <a:off x="3173514" y="3980700"/>
            <a:ext cx="544976" cy="416161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 rot="16200000">
            <a:off x="7432950" y="3928923"/>
            <a:ext cx="544976" cy="416161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8216792" y="2613206"/>
            <a:ext cx="6848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-1</a:t>
            </a:r>
          </a:p>
          <a:p>
            <a:r>
              <a:rPr lang="en-US" sz="3200" dirty="0"/>
              <a:t>-1</a:t>
            </a:r>
          </a:p>
          <a:p>
            <a:r>
              <a:rPr lang="en-US" sz="3200" dirty="0"/>
              <a:t>+1</a:t>
            </a:r>
          </a:p>
          <a:p>
            <a:r>
              <a:rPr lang="en-US" sz="3200" dirty="0"/>
              <a:t>+1</a:t>
            </a:r>
          </a:p>
          <a:p>
            <a:r>
              <a:rPr lang="en-US" sz="3200" dirty="0"/>
              <a:t>-1</a:t>
            </a:r>
          </a:p>
          <a:p>
            <a:r>
              <a:rPr lang="en-US" sz="3200" dirty="0"/>
              <a:t>+1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F2A0EC7-05EE-8540-8A32-8A4F8776748D}"/>
              </a:ext>
            </a:extLst>
          </p:cNvPr>
          <p:cNvSpPr txBox="1"/>
          <p:nvPr/>
        </p:nvSpPr>
        <p:spPr>
          <a:xfrm>
            <a:off x="258637" y="2829438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7955E4E-A1BC-E844-AA13-A3DDD9A19A2C}"/>
              </a:ext>
            </a:extLst>
          </p:cNvPr>
          <p:cNvSpPr txBox="1"/>
          <p:nvPr/>
        </p:nvSpPr>
        <p:spPr>
          <a:xfrm>
            <a:off x="1700693" y="2829438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E14988B-53F9-8D44-9599-A8F9EBDC3363}"/>
              </a:ext>
            </a:extLst>
          </p:cNvPr>
          <p:cNvSpPr txBox="1"/>
          <p:nvPr/>
        </p:nvSpPr>
        <p:spPr>
          <a:xfrm>
            <a:off x="258637" y="3300203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4BAE3BE-BFD5-CE40-AEE9-9B58E42BC6B2}"/>
              </a:ext>
            </a:extLst>
          </p:cNvPr>
          <p:cNvSpPr txBox="1"/>
          <p:nvPr/>
        </p:nvSpPr>
        <p:spPr>
          <a:xfrm>
            <a:off x="1686582" y="3289806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25F83EF-CF20-024C-923F-EDB0759C2283}"/>
              </a:ext>
            </a:extLst>
          </p:cNvPr>
          <p:cNvSpPr txBox="1"/>
          <p:nvPr/>
        </p:nvSpPr>
        <p:spPr>
          <a:xfrm>
            <a:off x="258637" y="3779564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25620A9-1474-E441-8FC5-AA9E3A53ED25}"/>
              </a:ext>
            </a:extLst>
          </p:cNvPr>
          <p:cNvSpPr txBox="1"/>
          <p:nvPr/>
        </p:nvSpPr>
        <p:spPr>
          <a:xfrm>
            <a:off x="258637" y="4247733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4A2A4A6-EB7A-9947-A085-6FD4CB43B7E5}"/>
              </a:ext>
            </a:extLst>
          </p:cNvPr>
          <p:cNvSpPr txBox="1"/>
          <p:nvPr/>
        </p:nvSpPr>
        <p:spPr>
          <a:xfrm>
            <a:off x="1696510" y="4745972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BC85B9D-D7F2-6746-BA17-32250F33F209}"/>
              </a:ext>
            </a:extLst>
          </p:cNvPr>
          <p:cNvSpPr txBox="1"/>
          <p:nvPr/>
        </p:nvSpPr>
        <p:spPr>
          <a:xfrm>
            <a:off x="258637" y="4745972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41047A1-F83E-BD4F-BA4B-B2420A34F00C}"/>
              </a:ext>
            </a:extLst>
          </p:cNvPr>
          <p:cNvSpPr txBox="1"/>
          <p:nvPr/>
        </p:nvSpPr>
        <p:spPr>
          <a:xfrm>
            <a:off x="258637" y="5234450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8946CED-D210-A341-BA1D-13491078F116}"/>
              </a:ext>
            </a:extLst>
          </p:cNvPr>
          <p:cNvSpPr txBox="1"/>
          <p:nvPr/>
        </p:nvSpPr>
        <p:spPr>
          <a:xfrm>
            <a:off x="1696510" y="4248622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A317F30-339B-5041-905F-418B8DA9D4B7}"/>
              </a:ext>
            </a:extLst>
          </p:cNvPr>
          <p:cNvSpPr txBox="1"/>
          <p:nvPr/>
        </p:nvSpPr>
        <p:spPr>
          <a:xfrm>
            <a:off x="1696510" y="3779564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BED9060-A08B-6D4A-BB44-4E0E1A6C0A7C}"/>
              </a:ext>
            </a:extLst>
          </p:cNvPr>
          <p:cNvSpPr txBox="1"/>
          <p:nvPr/>
        </p:nvSpPr>
        <p:spPr>
          <a:xfrm>
            <a:off x="1686582" y="5234450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3889907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179126" y="2735400"/>
            <a:ext cx="6848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-1</a:t>
            </a:r>
          </a:p>
          <a:p>
            <a:r>
              <a:rPr lang="en-US" sz="3200" dirty="0"/>
              <a:t>-1</a:t>
            </a:r>
          </a:p>
          <a:p>
            <a:r>
              <a:rPr lang="en-US" sz="3200" dirty="0"/>
              <a:t>+1</a:t>
            </a:r>
          </a:p>
          <a:p>
            <a:r>
              <a:rPr lang="en-US" sz="3200" dirty="0"/>
              <a:t>+1</a:t>
            </a:r>
          </a:p>
          <a:p>
            <a:r>
              <a:rPr lang="en-US" sz="3200" dirty="0"/>
              <a:t>-1</a:t>
            </a:r>
          </a:p>
          <a:p>
            <a:r>
              <a:rPr lang="en-US" sz="3200" dirty="0"/>
              <a:t>+1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0" y="3697111"/>
            <a:ext cx="27066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is the ranking?</a:t>
            </a:r>
          </a:p>
          <a:p>
            <a:r>
              <a:rPr lang="en-US" sz="2400" dirty="0">
                <a:solidFill>
                  <a:srgbClr val="FF0000"/>
                </a:solidFill>
              </a:rPr>
              <a:t>Algorithm?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162F1C3-65F4-BA43-9F06-0D85C5A4640C}"/>
              </a:ext>
            </a:extLst>
          </p:cNvPr>
          <p:cNvSpPr txBox="1"/>
          <p:nvPr/>
        </p:nvSpPr>
        <p:spPr>
          <a:xfrm>
            <a:off x="258637" y="2829438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B30935-869C-CB4E-84C4-7AA7BCDCDF85}"/>
              </a:ext>
            </a:extLst>
          </p:cNvPr>
          <p:cNvSpPr txBox="1"/>
          <p:nvPr/>
        </p:nvSpPr>
        <p:spPr>
          <a:xfrm>
            <a:off x="1700693" y="2829438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4719596-E7E6-DC42-AB33-6407502E1E68}"/>
              </a:ext>
            </a:extLst>
          </p:cNvPr>
          <p:cNvSpPr txBox="1"/>
          <p:nvPr/>
        </p:nvSpPr>
        <p:spPr>
          <a:xfrm>
            <a:off x="258637" y="3300203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AC151F6-E2FE-854F-B22A-CCEB3B532BB5}"/>
              </a:ext>
            </a:extLst>
          </p:cNvPr>
          <p:cNvSpPr txBox="1"/>
          <p:nvPr/>
        </p:nvSpPr>
        <p:spPr>
          <a:xfrm>
            <a:off x="1686582" y="3289806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5B04595-6AA5-4E47-96B4-5860DDFB4F67}"/>
              </a:ext>
            </a:extLst>
          </p:cNvPr>
          <p:cNvSpPr txBox="1"/>
          <p:nvPr/>
        </p:nvSpPr>
        <p:spPr>
          <a:xfrm>
            <a:off x="258637" y="3779564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D2528CC-834D-0343-8903-6F4AAD6BB9CF}"/>
              </a:ext>
            </a:extLst>
          </p:cNvPr>
          <p:cNvSpPr txBox="1"/>
          <p:nvPr/>
        </p:nvSpPr>
        <p:spPr>
          <a:xfrm>
            <a:off x="258637" y="4247733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1B3B95C-DF7A-BE41-AE39-831A86FF9088}"/>
              </a:ext>
            </a:extLst>
          </p:cNvPr>
          <p:cNvSpPr txBox="1"/>
          <p:nvPr/>
        </p:nvSpPr>
        <p:spPr>
          <a:xfrm>
            <a:off x="1696510" y="4745972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5A39990-178F-764F-AB2A-33E7C78C2EF0}"/>
              </a:ext>
            </a:extLst>
          </p:cNvPr>
          <p:cNvSpPr txBox="1"/>
          <p:nvPr/>
        </p:nvSpPr>
        <p:spPr>
          <a:xfrm>
            <a:off x="258637" y="4745972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E59D194-1005-324E-BF9F-3927436158E0}"/>
              </a:ext>
            </a:extLst>
          </p:cNvPr>
          <p:cNvSpPr txBox="1"/>
          <p:nvPr/>
        </p:nvSpPr>
        <p:spPr>
          <a:xfrm>
            <a:off x="258637" y="5234450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B5B835-E9F4-A245-BEE4-BE3E4036E3B9}"/>
              </a:ext>
            </a:extLst>
          </p:cNvPr>
          <p:cNvSpPr txBox="1"/>
          <p:nvPr/>
        </p:nvSpPr>
        <p:spPr>
          <a:xfrm>
            <a:off x="1696510" y="4248622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019079-67F1-684E-95BC-2F718D3CBD41}"/>
              </a:ext>
            </a:extLst>
          </p:cNvPr>
          <p:cNvSpPr txBox="1"/>
          <p:nvPr/>
        </p:nvSpPr>
        <p:spPr>
          <a:xfrm>
            <a:off x="1696510" y="3779564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009DC14-0864-A246-8BBA-A3FFAE9C2A3E}"/>
              </a:ext>
            </a:extLst>
          </p:cNvPr>
          <p:cNvSpPr txBox="1"/>
          <p:nvPr/>
        </p:nvSpPr>
        <p:spPr>
          <a:xfrm>
            <a:off x="1686582" y="5234450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90172969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179126" y="2735400"/>
            <a:ext cx="6848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-1</a:t>
            </a:r>
          </a:p>
          <a:p>
            <a:r>
              <a:rPr lang="en-US" sz="3200" dirty="0"/>
              <a:t>-1</a:t>
            </a:r>
          </a:p>
          <a:p>
            <a:r>
              <a:rPr lang="en-US" sz="3200" dirty="0"/>
              <a:t>+1</a:t>
            </a:r>
          </a:p>
          <a:p>
            <a:r>
              <a:rPr lang="en-US" sz="3200" dirty="0"/>
              <a:t>+1</a:t>
            </a:r>
          </a:p>
          <a:p>
            <a:r>
              <a:rPr lang="en-US" sz="3200" dirty="0"/>
              <a:t>-1</a:t>
            </a:r>
          </a:p>
          <a:p>
            <a:r>
              <a:rPr lang="en-US" sz="3200" dirty="0"/>
              <a:t>+1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42306" y="4646387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7" name="Down Arrow 26"/>
          <p:cNvSpPr/>
          <p:nvPr/>
        </p:nvSpPr>
        <p:spPr>
          <a:xfrm rot="16200000">
            <a:off x="4032173" y="3928922"/>
            <a:ext cx="544976" cy="416161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042306" y="3464404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42306" y="4046405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57520" y="1593716"/>
            <a:ext cx="335360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for each binary example </a:t>
            </a:r>
            <a:r>
              <a:rPr lang="en-US" sz="2000" dirty="0" err="1"/>
              <a:t>e</a:t>
            </a:r>
            <a:r>
              <a:rPr lang="en-US" sz="2000" baseline="-25000" dirty="0" err="1"/>
              <a:t>jk</a:t>
            </a:r>
            <a:r>
              <a:rPr lang="en-US" sz="2000" dirty="0"/>
              <a:t>:</a:t>
            </a:r>
          </a:p>
          <a:p>
            <a:r>
              <a:rPr lang="en-US" sz="2000" dirty="0"/>
              <a:t>    label[j] += </a:t>
            </a:r>
            <a:r>
              <a:rPr lang="en-US" sz="2000" dirty="0" err="1"/>
              <a:t>f</a:t>
            </a:r>
            <a:r>
              <a:rPr lang="en-US" sz="2000" baseline="-25000" dirty="0" err="1"/>
              <a:t>jk</a:t>
            </a:r>
            <a:r>
              <a:rPr lang="en-US" sz="2000" dirty="0"/>
              <a:t>(</a:t>
            </a:r>
            <a:r>
              <a:rPr lang="en-US" sz="2000" dirty="0" err="1"/>
              <a:t>e</a:t>
            </a:r>
            <a:r>
              <a:rPr lang="en-US" sz="2000" baseline="-25000" dirty="0" err="1"/>
              <a:t>jk</a:t>
            </a:r>
            <a:r>
              <a:rPr lang="en-US" sz="2000" dirty="0"/>
              <a:t>)</a:t>
            </a:r>
          </a:p>
          <a:p>
            <a:r>
              <a:rPr lang="en-US" sz="2000" dirty="0"/>
              <a:t>    label[k] -= </a:t>
            </a:r>
            <a:r>
              <a:rPr lang="en-US" sz="2000" dirty="0" err="1"/>
              <a:t>f</a:t>
            </a:r>
            <a:r>
              <a:rPr lang="en-US" sz="2000" baseline="-25000" dirty="0" err="1"/>
              <a:t>jk</a:t>
            </a:r>
            <a:r>
              <a:rPr lang="en-US" sz="2000" dirty="0"/>
              <a:t>(</a:t>
            </a:r>
            <a:r>
              <a:rPr lang="en-US" sz="2000" dirty="0" err="1"/>
              <a:t>e</a:t>
            </a:r>
            <a:r>
              <a:rPr lang="en-US" sz="2000" baseline="-25000" dirty="0" err="1"/>
              <a:t>jk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/>
              <a:t>rank according to label scores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0CED501-EACB-154C-824C-8EC7A3A98E2C}"/>
              </a:ext>
            </a:extLst>
          </p:cNvPr>
          <p:cNvSpPr txBox="1"/>
          <p:nvPr/>
        </p:nvSpPr>
        <p:spPr>
          <a:xfrm>
            <a:off x="258637" y="2829438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E0DCA2D-F194-2744-92D7-78456A2699FA}"/>
              </a:ext>
            </a:extLst>
          </p:cNvPr>
          <p:cNvSpPr txBox="1"/>
          <p:nvPr/>
        </p:nvSpPr>
        <p:spPr>
          <a:xfrm>
            <a:off x="1700693" y="2829438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616F078-0B3A-5A46-AF4D-3DE2E3F26594}"/>
              </a:ext>
            </a:extLst>
          </p:cNvPr>
          <p:cNvSpPr txBox="1"/>
          <p:nvPr/>
        </p:nvSpPr>
        <p:spPr>
          <a:xfrm>
            <a:off x="258637" y="3300203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5CDA1C0-CD91-AD46-8BAE-E14837DE0639}"/>
              </a:ext>
            </a:extLst>
          </p:cNvPr>
          <p:cNvSpPr txBox="1"/>
          <p:nvPr/>
        </p:nvSpPr>
        <p:spPr>
          <a:xfrm>
            <a:off x="1686582" y="3289806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D6ECCC8-BDF4-CD47-A2DB-B93570DEAE1E}"/>
              </a:ext>
            </a:extLst>
          </p:cNvPr>
          <p:cNvSpPr txBox="1"/>
          <p:nvPr/>
        </p:nvSpPr>
        <p:spPr>
          <a:xfrm>
            <a:off x="258637" y="3779564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1F950A8-8DCB-8B4D-9725-D3D865496BD3}"/>
              </a:ext>
            </a:extLst>
          </p:cNvPr>
          <p:cNvSpPr txBox="1"/>
          <p:nvPr/>
        </p:nvSpPr>
        <p:spPr>
          <a:xfrm>
            <a:off x="258637" y="4247733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F9B8626-879F-B34B-82DF-D5EF32CA1C58}"/>
              </a:ext>
            </a:extLst>
          </p:cNvPr>
          <p:cNvSpPr txBox="1"/>
          <p:nvPr/>
        </p:nvSpPr>
        <p:spPr>
          <a:xfrm>
            <a:off x="1696510" y="4745972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B0E3412-7380-7048-A39B-F41298E495F2}"/>
              </a:ext>
            </a:extLst>
          </p:cNvPr>
          <p:cNvSpPr txBox="1"/>
          <p:nvPr/>
        </p:nvSpPr>
        <p:spPr>
          <a:xfrm>
            <a:off x="258637" y="4745972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73C2073-1817-D642-BF13-9CDF37C7CDF5}"/>
              </a:ext>
            </a:extLst>
          </p:cNvPr>
          <p:cNvSpPr txBox="1"/>
          <p:nvPr/>
        </p:nvSpPr>
        <p:spPr>
          <a:xfrm>
            <a:off x="258637" y="5234450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88D76E7-F3C5-E646-8BDF-7C2B3A7A7DD6}"/>
              </a:ext>
            </a:extLst>
          </p:cNvPr>
          <p:cNvSpPr txBox="1"/>
          <p:nvPr/>
        </p:nvSpPr>
        <p:spPr>
          <a:xfrm>
            <a:off x="1696510" y="4248622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CD9251-3316-084E-BF76-2D940B155260}"/>
              </a:ext>
            </a:extLst>
          </p:cNvPr>
          <p:cNvSpPr txBox="1"/>
          <p:nvPr/>
        </p:nvSpPr>
        <p:spPr>
          <a:xfrm>
            <a:off x="1696510" y="3779564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F797232-DAB3-D046-99D6-5E048390FAE9}"/>
              </a:ext>
            </a:extLst>
          </p:cNvPr>
          <p:cNvSpPr txBox="1"/>
          <p:nvPr/>
        </p:nvSpPr>
        <p:spPr>
          <a:xfrm>
            <a:off x="1686582" y="5234450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402873735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improvement?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8835" y="2778040"/>
            <a:ext cx="126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ranking1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2409" y="3373215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2409" y="3796225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2409" y="4235211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0" name="Down Arrow 19"/>
          <p:cNvSpPr/>
          <p:nvPr/>
        </p:nvSpPr>
        <p:spPr>
          <a:xfrm rot="16200000">
            <a:off x="2444039" y="3610402"/>
            <a:ext cx="799353" cy="580788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939655" y="2038652"/>
            <a:ext cx="19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new examples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78055" y="2038652"/>
            <a:ext cx="1696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binary label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731911" y="2500317"/>
            <a:ext cx="6848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+1</a:t>
            </a:r>
          </a:p>
          <a:p>
            <a:r>
              <a:rPr lang="en-US" sz="3200" dirty="0"/>
              <a:t>+1</a:t>
            </a:r>
          </a:p>
          <a:p>
            <a:r>
              <a:rPr lang="en-US" sz="3200" dirty="0"/>
              <a:t>-1</a:t>
            </a:r>
          </a:p>
          <a:p>
            <a:r>
              <a:rPr lang="en-US" sz="3200" dirty="0"/>
              <a:t>+1</a:t>
            </a:r>
          </a:p>
          <a:p>
            <a:r>
              <a:rPr lang="en-US" sz="3200" dirty="0"/>
              <a:t>-1</a:t>
            </a:r>
          </a:p>
          <a:p>
            <a:r>
              <a:rPr lang="en-US" sz="3200" dirty="0"/>
              <a:t>-1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134110" y="2542650"/>
            <a:ext cx="4940293" cy="1044895"/>
          </a:xfrm>
          <a:prstGeom prst="rect">
            <a:avLst/>
          </a:prstGeom>
          <a:solidFill>
            <a:srgbClr val="FF0000">
              <a:alpha val="16000"/>
            </a:srgbClr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088444" y="6039555"/>
            <a:ext cx="4405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Are these two examples the same?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53A6247-FC37-B140-82B8-02C89C126EA1}"/>
              </a:ext>
            </a:extLst>
          </p:cNvPr>
          <p:cNvSpPr txBox="1"/>
          <p:nvPr/>
        </p:nvSpPr>
        <p:spPr>
          <a:xfrm>
            <a:off x="3679093" y="2577985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17CB8E6-411F-8748-85D9-8C93E4E53015}"/>
              </a:ext>
            </a:extLst>
          </p:cNvPr>
          <p:cNvSpPr txBox="1"/>
          <p:nvPr/>
        </p:nvSpPr>
        <p:spPr>
          <a:xfrm>
            <a:off x="5101168" y="2577985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F69DA7-8B77-B049-ABE4-75C3EFF1046D}"/>
              </a:ext>
            </a:extLst>
          </p:cNvPr>
          <p:cNvSpPr txBox="1"/>
          <p:nvPr/>
        </p:nvSpPr>
        <p:spPr>
          <a:xfrm>
            <a:off x="3679093" y="3145102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3515D1-C843-FB4D-90CF-52A62DC6F3F6}"/>
              </a:ext>
            </a:extLst>
          </p:cNvPr>
          <p:cNvSpPr txBox="1"/>
          <p:nvPr/>
        </p:nvSpPr>
        <p:spPr>
          <a:xfrm>
            <a:off x="5101168" y="3145102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9284F1-AE71-9743-96E7-3166AD2FD41E}"/>
              </a:ext>
            </a:extLst>
          </p:cNvPr>
          <p:cNvSpPr txBox="1"/>
          <p:nvPr/>
        </p:nvSpPr>
        <p:spPr>
          <a:xfrm>
            <a:off x="3679093" y="3687691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232A0FB-6FA5-874A-A14B-332AC8A1479A}"/>
              </a:ext>
            </a:extLst>
          </p:cNvPr>
          <p:cNvSpPr txBox="1"/>
          <p:nvPr/>
        </p:nvSpPr>
        <p:spPr>
          <a:xfrm>
            <a:off x="3679093" y="4197868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910C6D0-C739-BD43-8CDE-3E788254D531}"/>
              </a:ext>
            </a:extLst>
          </p:cNvPr>
          <p:cNvSpPr txBox="1"/>
          <p:nvPr/>
        </p:nvSpPr>
        <p:spPr>
          <a:xfrm>
            <a:off x="5101168" y="4197868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24C71D4-1C6F-6D49-BB53-9D5ED6DCA94D}"/>
              </a:ext>
            </a:extLst>
          </p:cNvPr>
          <p:cNvSpPr txBox="1"/>
          <p:nvPr/>
        </p:nvSpPr>
        <p:spPr>
          <a:xfrm>
            <a:off x="5101168" y="3687691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26D7DF-126A-FF48-8FC2-BB810ED16697}"/>
              </a:ext>
            </a:extLst>
          </p:cNvPr>
          <p:cNvSpPr txBox="1"/>
          <p:nvPr/>
        </p:nvSpPr>
        <p:spPr>
          <a:xfrm>
            <a:off x="3679093" y="4677654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89C414-D730-C244-A891-B0A5E2064354}"/>
              </a:ext>
            </a:extLst>
          </p:cNvPr>
          <p:cNvSpPr txBox="1"/>
          <p:nvPr/>
        </p:nvSpPr>
        <p:spPr>
          <a:xfrm>
            <a:off x="3679093" y="5137130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40C4C1D-6125-BB45-8B60-1B850380ED58}"/>
              </a:ext>
            </a:extLst>
          </p:cNvPr>
          <p:cNvSpPr txBox="1"/>
          <p:nvPr/>
        </p:nvSpPr>
        <p:spPr>
          <a:xfrm>
            <a:off x="5101168" y="4677654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F9C8D06-5558-554B-8A72-84A5DED202B7}"/>
              </a:ext>
            </a:extLst>
          </p:cNvPr>
          <p:cNvSpPr txBox="1"/>
          <p:nvPr/>
        </p:nvSpPr>
        <p:spPr>
          <a:xfrm>
            <a:off x="5101168" y="5137130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58681220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binary classification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8835" y="2778040"/>
            <a:ext cx="126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ranking1</a:t>
            </a:r>
          </a:p>
        </p:txBody>
      </p:sp>
      <p:sp>
        <p:nvSpPr>
          <p:cNvPr id="20" name="Down Arrow 19"/>
          <p:cNvSpPr/>
          <p:nvPr/>
        </p:nvSpPr>
        <p:spPr>
          <a:xfrm rot="16200000">
            <a:off x="2444039" y="3610402"/>
            <a:ext cx="799353" cy="580788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939655" y="2038652"/>
            <a:ext cx="19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new examples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78055" y="2038652"/>
            <a:ext cx="2030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weighted label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731911" y="2500317"/>
            <a:ext cx="6848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+1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+2</a:t>
            </a:r>
          </a:p>
          <a:p>
            <a:r>
              <a:rPr lang="en-US" sz="3200" dirty="0"/>
              <a:t>-1</a:t>
            </a:r>
          </a:p>
          <a:p>
            <a:r>
              <a:rPr lang="en-US" sz="3200" dirty="0"/>
              <a:t>+1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-2</a:t>
            </a:r>
          </a:p>
          <a:p>
            <a:r>
              <a:rPr lang="en-US" sz="3200" dirty="0"/>
              <a:t>-1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08387" y="5808722"/>
            <a:ext cx="4669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Weight based on </a:t>
            </a:r>
            <a:r>
              <a:rPr lang="en-US" sz="2400" b="1" i="1" dirty="0">
                <a:solidFill>
                  <a:srgbClr val="0000FF"/>
                </a:solidFill>
              </a:rPr>
              <a:t>distance</a:t>
            </a:r>
            <a:r>
              <a:rPr lang="en-US" sz="2400" dirty="0">
                <a:solidFill>
                  <a:srgbClr val="0000FF"/>
                </a:solidFill>
              </a:rPr>
              <a:t> in ranking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5A1073-FEF1-BE41-836E-3936F072E099}"/>
              </a:ext>
            </a:extLst>
          </p:cNvPr>
          <p:cNvSpPr txBox="1"/>
          <p:nvPr/>
        </p:nvSpPr>
        <p:spPr>
          <a:xfrm>
            <a:off x="3679093" y="2577985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330C28-6CAC-8844-BD7D-995BBFF3344C}"/>
              </a:ext>
            </a:extLst>
          </p:cNvPr>
          <p:cNvSpPr txBox="1"/>
          <p:nvPr/>
        </p:nvSpPr>
        <p:spPr>
          <a:xfrm>
            <a:off x="5101168" y="2577985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BBC25F2-A721-B543-A02C-651A97A8135A}"/>
              </a:ext>
            </a:extLst>
          </p:cNvPr>
          <p:cNvSpPr txBox="1"/>
          <p:nvPr/>
        </p:nvSpPr>
        <p:spPr>
          <a:xfrm>
            <a:off x="3679093" y="3145102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E9D19E-6039-604C-B552-088E782AD798}"/>
              </a:ext>
            </a:extLst>
          </p:cNvPr>
          <p:cNvSpPr txBox="1"/>
          <p:nvPr/>
        </p:nvSpPr>
        <p:spPr>
          <a:xfrm>
            <a:off x="5101168" y="3145102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93AE83-F010-0348-9A3E-05A70D0BE211}"/>
              </a:ext>
            </a:extLst>
          </p:cNvPr>
          <p:cNvSpPr txBox="1"/>
          <p:nvPr/>
        </p:nvSpPr>
        <p:spPr>
          <a:xfrm>
            <a:off x="3679093" y="3687691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6CCB736-8879-3143-9304-E0A5484A8FA2}"/>
              </a:ext>
            </a:extLst>
          </p:cNvPr>
          <p:cNvSpPr txBox="1"/>
          <p:nvPr/>
        </p:nvSpPr>
        <p:spPr>
          <a:xfrm>
            <a:off x="3679093" y="4197868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C677D1F-1184-CA4A-B329-91BDA9FA80E4}"/>
              </a:ext>
            </a:extLst>
          </p:cNvPr>
          <p:cNvSpPr txBox="1"/>
          <p:nvPr/>
        </p:nvSpPr>
        <p:spPr>
          <a:xfrm>
            <a:off x="5101168" y="4197868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9032250-8B1D-B348-B407-2ADAE02D7EB2}"/>
              </a:ext>
            </a:extLst>
          </p:cNvPr>
          <p:cNvSpPr txBox="1"/>
          <p:nvPr/>
        </p:nvSpPr>
        <p:spPr>
          <a:xfrm>
            <a:off x="5101168" y="3687691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C148B5E-11E6-E04F-ADC5-B53E0F074FFA}"/>
              </a:ext>
            </a:extLst>
          </p:cNvPr>
          <p:cNvSpPr txBox="1"/>
          <p:nvPr/>
        </p:nvSpPr>
        <p:spPr>
          <a:xfrm>
            <a:off x="3679093" y="4677654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31D237C-4CFD-D04F-9926-F37686C5EC61}"/>
              </a:ext>
            </a:extLst>
          </p:cNvPr>
          <p:cNvSpPr txBox="1"/>
          <p:nvPr/>
        </p:nvSpPr>
        <p:spPr>
          <a:xfrm>
            <a:off x="3679093" y="5137130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0EE944C-8AAA-7F4D-9CCB-7DCE940453B4}"/>
              </a:ext>
            </a:extLst>
          </p:cNvPr>
          <p:cNvSpPr txBox="1"/>
          <p:nvPr/>
        </p:nvSpPr>
        <p:spPr>
          <a:xfrm>
            <a:off x="5101168" y="4677654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A202E95-D0BA-D642-BB41-CD043617A710}"/>
              </a:ext>
            </a:extLst>
          </p:cNvPr>
          <p:cNvSpPr txBox="1"/>
          <p:nvPr/>
        </p:nvSpPr>
        <p:spPr>
          <a:xfrm>
            <a:off x="5101168" y="5137130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1CDBD6-D369-8740-B855-4D3857519AC8}"/>
              </a:ext>
            </a:extLst>
          </p:cNvPr>
          <p:cNvSpPr txBox="1"/>
          <p:nvPr/>
        </p:nvSpPr>
        <p:spPr>
          <a:xfrm>
            <a:off x="832409" y="3373215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75479C-33B9-4440-B7F5-E29FB924A230}"/>
              </a:ext>
            </a:extLst>
          </p:cNvPr>
          <p:cNvSpPr txBox="1"/>
          <p:nvPr/>
        </p:nvSpPr>
        <p:spPr>
          <a:xfrm>
            <a:off x="832409" y="3796225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CB69E5-5098-3C42-B667-360CD5A67F8E}"/>
              </a:ext>
            </a:extLst>
          </p:cNvPr>
          <p:cNvSpPr txBox="1"/>
          <p:nvPr/>
        </p:nvSpPr>
        <p:spPr>
          <a:xfrm>
            <a:off x="832409" y="4235211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571098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Base cases:</a:t>
            </a:r>
          </a:p>
          <a:p>
            <a:pPr marL="514350" indent="-514350">
              <a:buAutoNum type="arabicPeriod"/>
            </a:pPr>
            <a:r>
              <a:rPr lang="en-US" dirty="0"/>
              <a:t>If all data belong to the same class, pick that label</a:t>
            </a:r>
          </a:p>
          <a:p>
            <a:pPr marL="514350" indent="-514350">
              <a:buAutoNum type="arabicPeriod"/>
            </a:pPr>
            <a:r>
              <a:rPr lang="en-US" dirty="0"/>
              <a:t>If all the data have the same feature values, pick majority label</a:t>
            </a:r>
          </a:p>
          <a:p>
            <a:pPr marL="514350" indent="-514350">
              <a:buAutoNum type="arabicPeriod"/>
            </a:pPr>
            <a:r>
              <a:rPr lang="en-US" dirty="0"/>
              <a:t>If we’re out of features to examine, pick majority label</a:t>
            </a:r>
          </a:p>
          <a:p>
            <a:pPr marL="514350" indent="-514350">
              <a:buAutoNum type="arabicPeriod"/>
            </a:pPr>
            <a:r>
              <a:rPr lang="en-US" dirty="0"/>
              <a:t>If the we don’t have any data left, pick majority label of </a:t>
            </a:r>
            <a:r>
              <a:rPr lang="en-US" i="1" dirty="0"/>
              <a:t>parent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i="1" dirty="0">
                <a:solidFill>
                  <a:srgbClr val="FF6600"/>
                </a:solidFill>
              </a:rPr>
              <a:t>If some other stopping criteria </a:t>
            </a:r>
            <a:r>
              <a:rPr lang="en-US" dirty="0"/>
              <a:t>exists to avoid </a:t>
            </a:r>
            <a:r>
              <a:rPr lang="en-US" dirty="0" err="1"/>
              <a:t>overfitting</a:t>
            </a:r>
            <a:r>
              <a:rPr lang="en-US" dirty="0"/>
              <a:t>, pick majority label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Otherwise:</a:t>
            </a:r>
          </a:p>
          <a:p>
            <a:pPr>
              <a:buFontTx/>
              <a:buChar char="-"/>
            </a:pPr>
            <a:r>
              <a:rPr lang="en-US" dirty="0"/>
              <a:t>calculate the “score” for each feature if we used it to split the data</a:t>
            </a:r>
          </a:p>
          <a:p>
            <a:pPr>
              <a:buFontTx/>
              <a:buChar char="-"/>
            </a:pPr>
            <a:r>
              <a:rPr lang="en-US" dirty="0"/>
              <a:t>pick the feature with the highest score, partition the data based on that data value and call recursively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14223" y="5969000"/>
            <a:ext cx="3599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No algorithmic changes!</a:t>
            </a:r>
          </a:p>
        </p:txBody>
      </p:sp>
    </p:spTree>
    <p:extLst>
      <p:ext uri="{BB962C8B-B14F-4D97-AF65-F5344CB8AC3E}">
        <p14:creationId xmlns:p14="http://schemas.microsoft.com/office/powerpoint/2010/main" val="254801124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binary classification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8835" y="2778040"/>
            <a:ext cx="126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ranking1</a:t>
            </a:r>
          </a:p>
        </p:txBody>
      </p:sp>
      <p:sp>
        <p:nvSpPr>
          <p:cNvPr id="20" name="Down Arrow 19"/>
          <p:cNvSpPr/>
          <p:nvPr/>
        </p:nvSpPr>
        <p:spPr>
          <a:xfrm rot="16200000">
            <a:off x="2444039" y="3610402"/>
            <a:ext cx="799353" cy="580788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939655" y="2038652"/>
            <a:ext cx="19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new examples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78055" y="2038652"/>
            <a:ext cx="2030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weighted label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731911" y="2500317"/>
            <a:ext cx="6848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+1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+2</a:t>
            </a:r>
          </a:p>
          <a:p>
            <a:r>
              <a:rPr lang="en-US" sz="3200" dirty="0"/>
              <a:t>-1</a:t>
            </a:r>
          </a:p>
          <a:p>
            <a:r>
              <a:rPr lang="en-US" sz="3200" dirty="0"/>
              <a:t>+1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-2</a:t>
            </a:r>
          </a:p>
          <a:p>
            <a:r>
              <a:rPr lang="en-US" sz="3200" dirty="0"/>
              <a:t>-1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08835" y="5803666"/>
            <a:ext cx="7047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In general can weight with any consistent distance metric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20410" y="6298609"/>
            <a:ext cx="3497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Can we solve this problem?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AA85BA-9C3C-5445-BDF5-B41A19AB8255}"/>
              </a:ext>
            </a:extLst>
          </p:cNvPr>
          <p:cNvSpPr txBox="1"/>
          <p:nvPr/>
        </p:nvSpPr>
        <p:spPr>
          <a:xfrm>
            <a:off x="3679093" y="2577985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7A8024-57EA-A74C-A623-6E7348A40CD7}"/>
              </a:ext>
            </a:extLst>
          </p:cNvPr>
          <p:cNvSpPr txBox="1"/>
          <p:nvPr/>
        </p:nvSpPr>
        <p:spPr>
          <a:xfrm>
            <a:off x="5101168" y="2577985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35A9739-CBA8-AD4A-A33A-3EE02AA0316E}"/>
              </a:ext>
            </a:extLst>
          </p:cNvPr>
          <p:cNvSpPr txBox="1"/>
          <p:nvPr/>
        </p:nvSpPr>
        <p:spPr>
          <a:xfrm>
            <a:off x="3679093" y="3145102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49570B-F936-4449-9340-6C1AD775332C}"/>
              </a:ext>
            </a:extLst>
          </p:cNvPr>
          <p:cNvSpPr txBox="1"/>
          <p:nvPr/>
        </p:nvSpPr>
        <p:spPr>
          <a:xfrm>
            <a:off x="5101168" y="3145102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8CBA7F3-7C09-6D4A-BCEE-984396248DC1}"/>
              </a:ext>
            </a:extLst>
          </p:cNvPr>
          <p:cNvSpPr txBox="1"/>
          <p:nvPr/>
        </p:nvSpPr>
        <p:spPr>
          <a:xfrm>
            <a:off x="3679093" y="3687691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8849EB-BD52-0444-84B3-6FC2B3E1E4AE}"/>
              </a:ext>
            </a:extLst>
          </p:cNvPr>
          <p:cNvSpPr txBox="1"/>
          <p:nvPr/>
        </p:nvSpPr>
        <p:spPr>
          <a:xfrm>
            <a:off x="3679093" y="4197868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19692C-9E25-FD47-82E0-C88807A94920}"/>
              </a:ext>
            </a:extLst>
          </p:cNvPr>
          <p:cNvSpPr txBox="1"/>
          <p:nvPr/>
        </p:nvSpPr>
        <p:spPr>
          <a:xfrm>
            <a:off x="5101168" y="4197868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8D3CE88-8D29-F240-8D90-A50B71C8FFFD}"/>
              </a:ext>
            </a:extLst>
          </p:cNvPr>
          <p:cNvSpPr txBox="1"/>
          <p:nvPr/>
        </p:nvSpPr>
        <p:spPr>
          <a:xfrm>
            <a:off x="5101168" y="3687691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F18CA25-42AB-3E4E-8DE6-9EF57BD18A5C}"/>
              </a:ext>
            </a:extLst>
          </p:cNvPr>
          <p:cNvSpPr txBox="1"/>
          <p:nvPr/>
        </p:nvSpPr>
        <p:spPr>
          <a:xfrm>
            <a:off x="3679093" y="4677654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DD85438-C6B0-2545-9EC8-4FE17B031390}"/>
              </a:ext>
            </a:extLst>
          </p:cNvPr>
          <p:cNvSpPr txBox="1"/>
          <p:nvPr/>
        </p:nvSpPr>
        <p:spPr>
          <a:xfrm>
            <a:off x="3679093" y="5137130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97A90AD-0DCF-904C-99BD-7D58A5501427}"/>
              </a:ext>
            </a:extLst>
          </p:cNvPr>
          <p:cNvSpPr txBox="1"/>
          <p:nvPr/>
        </p:nvSpPr>
        <p:spPr>
          <a:xfrm>
            <a:off x="5101168" y="4677654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8094E48-0795-734E-B706-397239805C51}"/>
              </a:ext>
            </a:extLst>
          </p:cNvPr>
          <p:cNvSpPr txBox="1"/>
          <p:nvPr/>
        </p:nvSpPr>
        <p:spPr>
          <a:xfrm>
            <a:off x="5101168" y="5137130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45B910D-E5FB-F549-95FC-8A48FAF1BC1C}"/>
              </a:ext>
            </a:extLst>
          </p:cNvPr>
          <p:cNvSpPr txBox="1"/>
          <p:nvPr/>
        </p:nvSpPr>
        <p:spPr>
          <a:xfrm>
            <a:off x="832409" y="3373215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86F2CE1-48CC-7F4F-8645-B2092DE7EA28}"/>
              </a:ext>
            </a:extLst>
          </p:cNvPr>
          <p:cNvSpPr txBox="1"/>
          <p:nvPr/>
        </p:nvSpPr>
        <p:spPr>
          <a:xfrm>
            <a:off x="832409" y="3796225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C0331DC-0CEE-8C47-BF43-1446E5231C42}"/>
              </a:ext>
            </a:extLst>
          </p:cNvPr>
          <p:cNvSpPr txBox="1"/>
          <p:nvPr/>
        </p:nvSpPr>
        <p:spPr>
          <a:xfrm>
            <a:off x="832409" y="4235211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12527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38667" y="1600200"/>
            <a:ext cx="8427381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the classifier outputs a confidence, then we’ve learned a </a:t>
            </a:r>
            <a:r>
              <a:rPr lang="en-US" i="1" dirty="0"/>
              <a:t>distance</a:t>
            </a:r>
            <a:r>
              <a:rPr lang="en-US" dirty="0"/>
              <a:t> measure between examples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During testing we want to rank the examples based on the learned distance measure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Ideas?</a:t>
            </a:r>
          </a:p>
        </p:txBody>
      </p:sp>
    </p:spTree>
    <p:extLst>
      <p:ext uri="{BB962C8B-B14F-4D97-AF65-F5344CB8AC3E}">
        <p14:creationId xmlns:p14="http://schemas.microsoft.com/office/powerpoint/2010/main" val="98099426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38667" y="1600200"/>
            <a:ext cx="8427381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the classifier outputs a confidence, then we’ve learned a </a:t>
            </a:r>
            <a:r>
              <a:rPr lang="en-US" i="1" dirty="0"/>
              <a:t>distance</a:t>
            </a:r>
            <a:r>
              <a:rPr lang="en-US" dirty="0"/>
              <a:t> measure between examples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During testing we want to rank the examples based on the learned distance measure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Sort the examples and use the output of the binary classifier as the similarity between examples!</a:t>
            </a:r>
          </a:p>
        </p:txBody>
      </p:sp>
    </p:spTree>
    <p:extLst>
      <p:ext uri="{BB962C8B-B14F-4D97-AF65-F5344CB8AC3E}">
        <p14:creationId xmlns:p14="http://schemas.microsoft.com/office/powerpoint/2010/main" val="295632192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evaluation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89224" y="2212898"/>
            <a:ext cx="1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ranking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56912" y="2883684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56912" y="3306694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56912" y="3745680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56912" y="4154579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56912" y="4560269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47686" y="2744277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  <a:p>
            <a:r>
              <a:rPr lang="en-US" sz="2800" dirty="0"/>
              <a:t>2</a:t>
            </a:r>
          </a:p>
          <a:p>
            <a:r>
              <a:rPr lang="en-US" sz="2800" dirty="0"/>
              <a:t>3</a:t>
            </a:r>
          </a:p>
          <a:p>
            <a:r>
              <a:rPr lang="en-US" sz="2800" dirty="0"/>
              <a:t>4</a:t>
            </a:r>
          </a:p>
          <a:p>
            <a:r>
              <a:rPr lang="en-US" sz="2800" dirty="0"/>
              <a:t>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31081" y="2212898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22248" y="2716055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  <a:p>
            <a:r>
              <a:rPr lang="en-US" sz="2800" dirty="0"/>
              <a:t>3</a:t>
            </a:r>
          </a:p>
          <a:p>
            <a:r>
              <a:rPr lang="en-US" sz="2800" dirty="0"/>
              <a:t>2</a:t>
            </a:r>
          </a:p>
          <a:p>
            <a:r>
              <a:rPr lang="en-US" sz="2800" dirty="0"/>
              <a:t>5</a:t>
            </a:r>
          </a:p>
          <a:p>
            <a:r>
              <a:rPr lang="en-US" sz="2800" dirty="0"/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89224" y="5658556"/>
            <a:ext cx="836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Ideas?</a:t>
            </a:r>
          </a:p>
        </p:txBody>
      </p:sp>
    </p:spTree>
    <p:extLst>
      <p:ext uri="{BB962C8B-B14F-4D97-AF65-F5344CB8AC3E}">
        <p14:creationId xmlns:p14="http://schemas.microsoft.com/office/powerpoint/2010/main" val="96317377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1: accuracy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74237" y="2212898"/>
            <a:ext cx="1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ranking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1925" y="2883684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1925" y="3306694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925" y="3745680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1925" y="4154579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1925" y="4560269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32699" y="2744277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  <a:p>
            <a:r>
              <a:rPr lang="en-US" sz="2800" dirty="0"/>
              <a:t>2</a:t>
            </a:r>
          </a:p>
          <a:p>
            <a:r>
              <a:rPr lang="en-US" sz="2800" dirty="0"/>
              <a:t>3</a:t>
            </a:r>
          </a:p>
          <a:p>
            <a:r>
              <a:rPr lang="en-US" sz="2800" dirty="0"/>
              <a:t>4</a:t>
            </a:r>
          </a:p>
          <a:p>
            <a:r>
              <a:rPr lang="en-US" sz="2800" dirty="0"/>
              <a:t>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16094" y="2212898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85556" y="3302000"/>
            <a:ext cx="1141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1/5 = 0.2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63333" y="5884333"/>
            <a:ext cx="3021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Any problems with this?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07261" y="2716055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  <a:p>
            <a:r>
              <a:rPr lang="en-US" sz="2800" dirty="0"/>
              <a:t>3</a:t>
            </a:r>
          </a:p>
          <a:p>
            <a:r>
              <a:rPr lang="en-US" sz="2800" dirty="0"/>
              <a:t>2</a:t>
            </a:r>
          </a:p>
          <a:p>
            <a:r>
              <a:rPr lang="en-US" sz="2800" dirty="0"/>
              <a:t>5</a:t>
            </a:r>
          </a:p>
          <a:p>
            <a:r>
              <a:rPr lang="en-US" sz="2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0090372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Doesn’t capture “near” correct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74237" y="2212898"/>
            <a:ext cx="1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ranking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1925" y="2883684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1925" y="3306694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925" y="3745680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1925" y="4154579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1925" y="4560269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32699" y="2744277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  <a:p>
            <a:r>
              <a:rPr lang="en-US" sz="2800" dirty="0"/>
              <a:t>2</a:t>
            </a:r>
          </a:p>
          <a:p>
            <a:r>
              <a:rPr lang="en-US" sz="2800" dirty="0"/>
              <a:t>3</a:t>
            </a:r>
          </a:p>
          <a:p>
            <a:r>
              <a:rPr lang="en-US" sz="2800" dirty="0"/>
              <a:t>4</a:t>
            </a:r>
          </a:p>
          <a:p>
            <a:r>
              <a:rPr lang="en-US" sz="2800" dirty="0"/>
              <a:t>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16094" y="2212898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90048" y="5588000"/>
            <a:ext cx="1460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1/5 = 0.2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22248" y="2212898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13415" y="2716055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</a:t>
            </a:r>
          </a:p>
          <a:p>
            <a:r>
              <a:rPr lang="en-US" sz="2800" dirty="0">
                <a:solidFill>
                  <a:srgbClr val="FF0000"/>
                </a:solidFill>
              </a:rPr>
              <a:t>5</a:t>
            </a:r>
          </a:p>
          <a:p>
            <a:r>
              <a:rPr lang="en-US" sz="2800" dirty="0">
                <a:solidFill>
                  <a:srgbClr val="FF0000"/>
                </a:solidFill>
              </a:rPr>
              <a:t>4</a:t>
            </a:r>
          </a:p>
          <a:p>
            <a:r>
              <a:rPr lang="en-US" sz="2800" dirty="0">
                <a:solidFill>
                  <a:srgbClr val="FF0000"/>
                </a:solidFill>
              </a:rPr>
              <a:t>3</a:t>
            </a:r>
          </a:p>
          <a:p>
            <a:r>
              <a:rPr lang="en-US" sz="28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07261" y="2716055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</a:t>
            </a:r>
          </a:p>
          <a:p>
            <a:r>
              <a:rPr lang="en-US" sz="2800" dirty="0">
                <a:solidFill>
                  <a:srgbClr val="FF0000"/>
                </a:solidFill>
              </a:rPr>
              <a:t>3</a:t>
            </a:r>
          </a:p>
          <a:p>
            <a:r>
              <a:rPr lang="en-US" sz="2800" dirty="0">
                <a:solidFill>
                  <a:srgbClr val="FF0000"/>
                </a:solidFill>
              </a:rPr>
              <a:t>2</a:t>
            </a:r>
          </a:p>
          <a:p>
            <a:r>
              <a:rPr lang="en-US" sz="2800" dirty="0">
                <a:solidFill>
                  <a:srgbClr val="FF0000"/>
                </a:solidFill>
              </a:rPr>
              <a:t>5</a:t>
            </a:r>
          </a:p>
          <a:p>
            <a:r>
              <a:rPr lang="en-US" sz="2800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5015197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2: correlation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7475" y="2196241"/>
            <a:ext cx="1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ranking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5937" y="2727620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  <a:p>
            <a:r>
              <a:rPr lang="en-US" sz="2800" dirty="0"/>
              <a:t>2</a:t>
            </a:r>
          </a:p>
          <a:p>
            <a:r>
              <a:rPr lang="en-US" sz="2800" dirty="0"/>
              <a:t>3</a:t>
            </a:r>
          </a:p>
          <a:p>
            <a:r>
              <a:rPr lang="en-US" sz="2800" dirty="0"/>
              <a:t>4</a:t>
            </a:r>
          </a:p>
          <a:p>
            <a:r>
              <a:rPr lang="en-US" sz="2800" dirty="0"/>
              <a:t>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63148" y="2196241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69302" y="2196241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60469" y="2699398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  <a:p>
            <a:r>
              <a:rPr lang="en-US" sz="2800" dirty="0"/>
              <a:t>5</a:t>
            </a:r>
          </a:p>
          <a:p>
            <a:r>
              <a:rPr lang="en-US" sz="2800" dirty="0"/>
              <a:t>4</a:t>
            </a:r>
          </a:p>
          <a:p>
            <a:r>
              <a:rPr lang="en-US" sz="2800" dirty="0"/>
              <a:t>3</a:t>
            </a:r>
          </a:p>
          <a:p>
            <a:r>
              <a:rPr lang="en-US" sz="2800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54315" y="2699398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  <a:p>
            <a:r>
              <a:rPr lang="en-US" sz="2800" dirty="0"/>
              <a:t>3</a:t>
            </a:r>
          </a:p>
          <a:p>
            <a:r>
              <a:rPr lang="en-US" sz="2800" dirty="0"/>
              <a:t>2</a:t>
            </a:r>
          </a:p>
          <a:p>
            <a:r>
              <a:rPr lang="en-US" sz="2800" dirty="0"/>
              <a:t>5</a:t>
            </a:r>
          </a:p>
          <a:p>
            <a:r>
              <a:rPr lang="en-US" sz="2800" dirty="0"/>
              <a:t>4</a:t>
            </a:r>
          </a:p>
        </p:txBody>
      </p:sp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3786615"/>
              </p:ext>
            </p:extLst>
          </p:nvPr>
        </p:nvGraphicFramePr>
        <p:xfrm>
          <a:off x="442164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08724" y="5658556"/>
            <a:ext cx="7843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Look at the correlation between the ranking and the prediction</a:t>
            </a:r>
          </a:p>
        </p:txBody>
      </p:sp>
    </p:spTree>
    <p:extLst>
      <p:ext uri="{BB962C8B-B14F-4D97-AF65-F5344CB8AC3E}">
        <p14:creationId xmlns:p14="http://schemas.microsoft.com/office/powerpoint/2010/main" val="673918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learning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19" y="2384769"/>
            <a:ext cx="748463" cy="7337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341" y="4221985"/>
            <a:ext cx="833354" cy="4902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3793096" y="1833441"/>
            <a:ext cx="711142" cy="14300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753" y="2904062"/>
            <a:ext cx="748463" cy="7337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86" y="3423355"/>
            <a:ext cx="748463" cy="7337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040" y="3790248"/>
            <a:ext cx="748463" cy="7337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456" y="5390559"/>
            <a:ext cx="833354" cy="4902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523" y="5492516"/>
            <a:ext cx="833354" cy="4902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246" y="4712193"/>
            <a:ext cx="833354" cy="490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733444" y="1477869"/>
            <a:ext cx="711142" cy="143009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363734" y="2567228"/>
            <a:ext cx="711142" cy="14300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6946234" y="2211656"/>
            <a:ext cx="711142" cy="143009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2116667" y="1837347"/>
            <a:ext cx="4470088" cy="3553212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47297" y="6224222"/>
            <a:ext cx="6367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Hard to separate three classes with just one line </a:t>
            </a:r>
            <a:r>
              <a:rPr lang="en-US" sz="2400" dirty="0">
                <a:solidFill>
                  <a:srgbClr val="0000FF"/>
                </a:solidFill>
                <a:sym typeface="Wingdings"/>
              </a:rPr>
              <a:t>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835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 box approach to multiclass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232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Abstraction: we have a generic binary classifier, how can we use it to solve our new problem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682270" y="3858452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2682523" y="3632675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6" name="Group 37"/>
          <p:cNvGrpSpPr/>
          <p:nvPr/>
        </p:nvGrpSpPr>
        <p:grpSpPr>
          <a:xfrm>
            <a:off x="3267229" y="3279897"/>
            <a:ext cx="1432277" cy="1371600"/>
            <a:chOff x="7330723" y="3505200"/>
            <a:chExt cx="1432277" cy="1371600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30723" y="3783067"/>
              <a:ext cx="1432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binary classifier</a:t>
              </a: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V="1">
            <a:off x="4890911" y="3279897"/>
            <a:ext cx="1044222" cy="57855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890911" y="3858452"/>
            <a:ext cx="1044222" cy="64569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11359" y="2982343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</a:rPr>
              <a:t>+1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11359" y="4273312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28795" y="3530438"/>
            <a:ext cx="2610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optionally: also output a confidence/score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36132" y="5739164"/>
            <a:ext cx="6708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Can we solve our multiclass problem with this?</a:t>
            </a:r>
          </a:p>
        </p:txBody>
      </p:sp>
    </p:spTree>
    <p:extLst>
      <p:ext uri="{BB962C8B-B14F-4D97-AF65-F5344CB8AC3E}">
        <p14:creationId xmlns:p14="http://schemas.microsoft.com/office/powerpoint/2010/main" val="38787405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9686</TotalTime>
  <Words>3939</Words>
  <Application>Microsoft Macintosh PowerPoint</Application>
  <PresentationFormat>On-screen Show (4:3)</PresentationFormat>
  <Paragraphs>996</Paragraphs>
  <Slides>76</Slides>
  <Notes>9</Notes>
  <HiddenSlides>2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4" baseType="lpstr">
      <vt:lpstr>Arial</vt:lpstr>
      <vt:lpstr>Calibri</vt:lpstr>
      <vt:lpstr>Tahoma</vt:lpstr>
      <vt:lpstr>Tw Cen MT</vt:lpstr>
      <vt:lpstr>Wingdings</vt:lpstr>
      <vt:lpstr>Wingdings 2</vt:lpstr>
      <vt:lpstr>Median</vt:lpstr>
      <vt:lpstr>Equation</vt:lpstr>
      <vt:lpstr>Beyond binary classification</vt:lpstr>
      <vt:lpstr>Admin</vt:lpstr>
      <vt:lpstr>Multiclass classification</vt:lpstr>
      <vt:lpstr>Real world multiclass classification</vt:lpstr>
      <vt:lpstr>Multiclass: current classifiers</vt:lpstr>
      <vt:lpstr>k-Nearest Neighbor (k-NN)</vt:lpstr>
      <vt:lpstr>Decision Tree learning</vt:lpstr>
      <vt:lpstr>Perceptron learning</vt:lpstr>
      <vt:lpstr>Black box approach to multiclass</vt:lpstr>
      <vt:lpstr>Approach 1: One vs. all (OVA)</vt:lpstr>
      <vt:lpstr>OVA: linear classifiers (e.g. perceptron)</vt:lpstr>
      <vt:lpstr>OVA: linear classifiers (e.g. perceptron)</vt:lpstr>
      <vt:lpstr>OVA: linear classifiers (e.g. perceptron)</vt:lpstr>
      <vt:lpstr>OVA: linear classifiers (e.g. perceptron)</vt:lpstr>
      <vt:lpstr>OVA: linear classifiers (e.g. perceptron)</vt:lpstr>
      <vt:lpstr>OVA: linear classifiers (e.g. perceptron)</vt:lpstr>
      <vt:lpstr>OVA: linear classifiers (e.g. perceptron)</vt:lpstr>
      <vt:lpstr>OVA: classify</vt:lpstr>
      <vt:lpstr>OVA: linear classifiers (e.g. perceptron)</vt:lpstr>
      <vt:lpstr>OVA: linear classifiers (e.g. perceptron)</vt:lpstr>
      <vt:lpstr>OVA: classify, perceptron</vt:lpstr>
      <vt:lpstr>OVA: classify, perceptron</vt:lpstr>
      <vt:lpstr>Approach 2: All vs. all (AVA)</vt:lpstr>
      <vt:lpstr>AVA training visualized</vt:lpstr>
      <vt:lpstr>AVA classify</vt:lpstr>
      <vt:lpstr>AVA classify</vt:lpstr>
      <vt:lpstr>AVA classify</vt:lpstr>
      <vt:lpstr>AVA classify</vt:lpstr>
      <vt:lpstr>OVA vs. AVA</vt:lpstr>
      <vt:lpstr>OVA vs. AVA</vt:lpstr>
      <vt:lpstr>Approach 3: Divide and conquer</vt:lpstr>
      <vt:lpstr>Multiclass summary</vt:lpstr>
      <vt:lpstr>Multiclass evaluation</vt:lpstr>
      <vt:lpstr>Multiclass evaluation</vt:lpstr>
      <vt:lpstr>Multiclass evaluation imbalanced data</vt:lpstr>
      <vt:lpstr>Macroaveraging vs. microaveraging</vt:lpstr>
      <vt:lpstr>Macroaveraging vs. microaveraging</vt:lpstr>
      <vt:lpstr>Macroaveraging vs. microaveraging</vt:lpstr>
      <vt:lpstr>Macroaveraging vs. microaveraging</vt:lpstr>
      <vt:lpstr>Confusion matrix</vt:lpstr>
      <vt:lpstr>Confusion matrix</vt:lpstr>
      <vt:lpstr>Multilabel vs. multiclass classification</vt:lpstr>
      <vt:lpstr>Multilabel vs. multiclass classification</vt:lpstr>
      <vt:lpstr>Multiclass vs. multilabel</vt:lpstr>
      <vt:lpstr>Multilabel</vt:lpstr>
      <vt:lpstr>Ranking problems</vt:lpstr>
      <vt:lpstr>Suggest a simpler word</vt:lpstr>
      <vt:lpstr>Suggest a simpler word</vt:lpstr>
      <vt:lpstr>Suggest a simpler word</vt:lpstr>
      <vt:lpstr>Suggest a simpler word</vt:lpstr>
      <vt:lpstr>Ranking problems in general</vt:lpstr>
      <vt:lpstr>Ranking problems in general</vt:lpstr>
      <vt:lpstr>Netflix Recommende</vt:lpstr>
      <vt:lpstr>Search</vt:lpstr>
      <vt:lpstr>Ranking Applications</vt:lpstr>
      <vt:lpstr>Black box approach to ranking</vt:lpstr>
      <vt:lpstr>Predict better vs. worse</vt:lpstr>
      <vt:lpstr>Predict better vs. worse</vt:lpstr>
      <vt:lpstr>Predict better vs. worse</vt:lpstr>
      <vt:lpstr>Predict better vs. worse</vt:lpstr>
      <vt:lpstr>Combined feature vector</vt:lpstr>
      <vt:lpstr>Training</vt:lpstr>
      <vt:lpstr>Testing</vt:lpstr>
      <vt:lpstr>Testing</vt:lpstr>
      <vt:lpstr>Testing</vt:lpstr>
      <vt:lpstr>Testing</vt:lpstr>
      <vt:lpstr>Testing</vt:lpstr>
      <vt:lpstr>An improvement?</vt:lpstr>
      <vt:lpstr>Weighted binary classification</vt:lpstr>
      <vt:lpstr>Weighted binary classification</vt:lpstr>
      <vt:lpstr>Testing</vt:lpstr>
      <vt:lpstr>Testing</vt:lpstr>
      <vt:lpstr>Ranking evaluation</vt:lpstr>
      <vt:lpstr>Idea 1: accuracy</vt:lpstr>
      <vt:lpstr>Doesn’t capture “near” correct</vt:lpstr>
      <vt:lpstr>Idea 2: correlation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Collins Munene Kariuki</cp:lastModifiedBy>
  <cp:revision>1591</cp:revision>
  <cp:lastPrinted>2016-09-22T20:38:48Z</cp:lastPrinted>
  <dcterms:created xsi:type="dcterms:W3CDTF">2013-09-08T20:10:23Z</dcterms:created>
  <dcterms:modified xsi:type="dcterms:W3CDTF">2023-09-30T23:50:27Z</dcterms:modified>
</cp:coreProperties>
</file>