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348" r:id="rId3"/>
    <p:sldId id="349" r:id="rId4"/>
    <p:sldId id="350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5" r:id="rId14"/>
    <p:sldId id="276" r:id="rId15"/>
    <p:sldId id="275" r:id="rId16"/>
    <p:sldId id="279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4" r:id="rId26"/>
    <p:sldId id="291" r:id="rId27"/>
    <p:sldId id="292" r:id="rId28"/>
    <p:sldId id="293" r:id="rId29"/>
    <p:sldId id="290" r:id="rId30"/>
    <p:sldId id="296" r:id="rId31"/>
    <p:sldId id="34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4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82"/>
  </p:normalViewPr>
  <p:slideViewPr>
    <p:cSldViewPr snapToGrid="0"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1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you expect the max temp values for each day to have higher variance here or in Vermont?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expensive</a:t>
            </a:r>
            <a:r>
              <a:rPr lang="en-US" baseline="0" dirty="0"/>
              <a:t> if you have lots of features and/or it is expensive to train your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still</a:t>
            </a:r>
            <a:r>
              <a:rPr lang="en-US" baseline="0" dirty="0"/>
              <a:t> can remove useful features if they’re redundant with other features.  This can get you in trouble if you also remove the redundant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11/27/23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11/27/23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Feature PRE-PROCESSING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vs.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other domains, we are provided with the raw data, but must extract/identify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</a:t>
            </a:r>
          </a:p>
          <a:p>
            <a:pPr lvl="1"/>
            <a:r>
              <a:rPr lang="en-US" dirty="0"/>
              <a:t>image data</a:t>
            </a:r>
          </a:p>
          <a:p>
            <a:pPr lvl="1"/>
            <a:r>
              <a:rPr lang="en-US" dirty="0"/>
              <a:t>text data</a:t>
            </a:r>
          </a:p>
          <a:p>
            <a:pPr lvl="1"/>
            <a:r>
              <a:rPr lang="en-US" dirty="0"/>
              <a:t>audio data</a:t>
            </a:r>
          </a:p>
          <a:p>
            <a:pPr lvl="1"/>
            <a:r>
              <a:rPr lang="en-US" dirty="0"/>
              <a:t>log data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an image represented?</a:t>
            </a:r>
          </a:p>
        </p:txBody>
      </p:sp>
      <p:pic>
        <p:nvPicPr>
          <p:cNvPr id="3" name="Picture 5" descr="C:\images\homer\surpris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181451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36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an image represented?</a:t>
            </a:r>
          </a:p>
        </p:txBody>
      </p:sp>
      <p:grpSp>
        <p:nvGrpSpPr>
          <p:cNvPr id="437" name="Group 436"/>
          <p:cNvGrpSpPr/>
          <p:nvPr/>
        </p:nvGrpSpPr>
        <p:grpSpPr>
          <a:xfrm>
            <a:off x="1752600" y="2971800"/>
            <a:ext cx="1814513" cy="2286000"/>
            <a:chOff x="1447800" y="3352800"/>
            <a:chExt cx="1814513" cy="2286000"/>
          </a:xfrm>
        </p:grpSpPr>
        <p:pic>
          <p:nvPicPr>
            <p:cNvPr id="3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6" name="TextBox 435"/>
          <p:cNvSpPr txBox="1"/>
          <p:nvPr/>
        </p:nvSpPr>
        <p:spPr>
          <a:xfrm>
            <a:off x="4038600" y="3581400"/>
            <a:ext cx="4681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 images are made up of pixels</a:t>
            </a:r>
          </a:p>
          <a:p>
            <a:pPr>
              <a:buFont typeface="Arial"/>
              <a:buChar char="•"/>
            </a:pPr>
            <a:r>
              <a:rPr lang="en-US" sz="2800" dirty="0"/>
              <a:t> for a color image, each pixel corresponds to an RGB value (i.e. three numbers)</a:t>
            </a:r>
          </a:p>
        </p:txBody>
      </p:sp>
    </p:spTree>
    <p:extLst>
      <p:ext uri="{BB962C8B-B14F-4D97-AF65-F5344CB8AC3E}">
        <p14:creationId xmlns:p14="http://schemas.microsoft.com/office/powerpoint/2010/main" val="323731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features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FF"/>
                </a:solidFill>
              </a:rPr>
              <a:t>for each pixel:	R[0-255]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   	G[0-255]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818832" y="6162078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we retain all the information in the original document?</a:t>
            </a:r>
          </a:p>
        </p:txBody>
      </p:sp>
    </p:spTree>
    <p:extLst>
      <p:ext uri="{BB962C8B-B14F-4D97-AF65-F5344CB8AC3E}">
        <p14:creationId xmlns:p14="http://schemas.microsoft.com/office/powerpoint/2010/main" val="35674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features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FF"/>
                </a:solidFill>
              </a:rPr>
              <a:t>for each pixel:	R[0-255]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   	G[0-255]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071898" y="5931245"/>
            <a:ext cx="348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Other features for images?</a:t>
            </a:r>
          </a:p>
        </p:txBody>
      </p:sp>
    </p:spTree>
    <p:extLst>
      <p:ext uri="{BB962C8B-B14F-4D97-AF65-F5344CB8AC3E}">
        <p14:creationId xmlns:p14="http://schemas.microsoft.com/office/powerpoint/2010/main" val="406432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image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/>
              <a:t>Use “patches” rather than pixels (sort of like “bigrams” for text)</a:t>
            </a:r>
          </a:p>
          <a:p>
            <a:r>
              <a:rPr lang="en-US" dirty="0"/>
              <a:t>Different color representations (i.e. L*A*B*)</a:t>
            </a:r>
          </a:p>
          <a:p>
            <a:r>
              <a:rPr lang="en-US" dirty="0"/>
              <a:t>Texture features, i.e. responses to 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Shape features</a:t>
            </a:r>
          </a:p>
          <a:p>
            <a:r>
              <a:rPr lang="en-US" dirty="0"/>
              <a:t>…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6" y="3644371"/>
            <a:ext cx="2364317" cy="1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2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50" y="1600200"/>
            <a:ext cx="828219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often requires some domain 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ML algorithm developers, we often have to trust the “experts” to identify and extract reasonable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said, it can be helpful to understand where the features are coming from</a:t>
            </a:r>
          </a:p>
        </p:txBody>
      </p:sp>
    </p:spTree>
    <p:extLst>
      <p:ext uri="{BB962C8B-B14F-4D97-AF65-F5344CB8AC3E}">
        <p14:creationId xmlns:p14="http://schemas.microsoft.com/office/powerpoint/2010/main" val="90517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learning model</a:t>
            </a:r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training data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“better” training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types of preprocessing might we want to do?</a:t>
            </a: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an outlier?</a:t>
            </a: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Assignment 1 graded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2</a:t>
            </a:r>
            <a:endParaRPr lang="en-US" sz="3200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 know it was hard </a:t>
            </a:r>
          </a:p>
          <a:p>
            <a:pPr lvl="1"/>
            <a:r>
              <a:rPr lang="en-US" dirty="0">
                <a:sym typeface="Wingdings"/>
              </a:rPr>
              <a:t>This class will make you a better programmer!</a:t>
            </a:r>
          </a:p>
          <a:p>
            <a:pPr lvl="1"/>
            <a:r>
              <a:rPr lang="en-US" dirty="0">
                <a:sym typeface="Wingdings"/>
              </a:rPr>
              <a:t> How did it go?</a:t>
            </a:r>
          </a:p>
          <a:p>
            <a:pPr lvl="1"/>
            <a:r>
              <a:rPr lang="en-US" dirty="0">
                <a:sym typeface="Wingdings"/>
              </a:rPr>
              <a:t> How much time did you spend?</a:t>
            </a:r>
          </a:p>
          <a:p>
            <a:pPr lvl="1"/>
            <a:endParaRPr lang="en-US" dirty="0">
              <a:sym typeface="Wingdings"/>
            </a:endParaRPr>
          </a:p>
          <a:p>
            <a:pPr marL="45720" indent="0">
              <a:buNone/>
            </a:pPr>
            <a:r>
              <a:rPr lang="en-US" dirty="0">
                <a:sym typeface="Wingdings"/>
              </a:rPr>
              <a:t>Assignment 3 out</a:t>
            </a:r>
          </a:p>
          <a:p>
            <a:pPr marL="822960" lvl="1" indent="-457200"/>
            <a:r>
              <a:rPr lang="en-US" dirty="0">
                <a:sym typeface="Wingdings"/>
              </a:rPr>
              <a:t>Implement perceptron variants</a:t>
            </a:r>
          </a:p>
          <a:p>
            <a:pPr marL="822960" lvl="1" indent="-457200"/>
            <a:r>
              <a:rPr lang="en-US" dirty="0">
                <a:sym typeface="Wingdings"/>
              </a:rPr>
              <a:t>See how they differ in performance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651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types of inconsistencies?</a:t>
            </a: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examples with the same feature values but different labels</a:t>
            </a: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examples with the same feature values but different labels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Fix?</a:t>
            </a:r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conflicting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examples that have the same features, but differing values</a:t>
            </a:r>
          </a:p>
          <a:p>
            <a:pPr lvl="1"/>
            <a:r>
              <a:rPr lang="en-US" dirty="0"/>
              <a:t>For some learning algorithms, these examples can cause issues (for example, not converging)</a:t>
            </a:r>
          </a:p>
          <a:p>
            <a:pPr lvl="1"/>
            <a:r>
              <a:rPr lang="en-US" dirty="0"/>
              <a:t>In general, unsatisfying from a learning perspective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Can be a bit expensive computationally (examining all pairs), though faster approaches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31384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examples with the same feature values but different labels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7445" y="5909733"/>
            <a:ext cx="34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identify these?</a:t>
            </a: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extreme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Throw out examples that have extreme values in one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Throw out examples that are very far away from any other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 a probabilistic model on the data and throw out “very unlikely”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an entire field of study by itself!  Often called outlier or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statistics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the mean, standard deviation, and variance of data?</a:t>
            </a: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statistics 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832" y="1797055"/>
            <a:ext cx="605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mean</a:t>
            </a:r>
            <a:r>
              <a:rPr lang="en-US" sz="2800" dirty="0"/>
              <a:t>: average value, often written as μ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variance</a:t>
            </a:r>
            <a:r>
              <a:rPr lang="en-US" sz="2800" dirty="0"/>
              <a:t>: a measure of how much variation there is in the data.  Calculated as: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42843"/>
              </p:ext>
            </p:extLst>
          </p:nvPr>
        </p:nvGraphicFramePr>
        <p:xfrm>
          <a:off x="3725750" y="3699945"/>
          <a:ext cx="2201407" cy="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400" imgH="495300" progId="Equation.3">
                  <p:embed/>
                </p:oleObj>
              </mc:Choice>
              <mc:Fallback>
                <p:oleObj name="Equation" r:id="rId3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5750" y="3699945"/>
                        <a:ext cx="2201407" cy="93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standard deviation</a:t>
            </a:r>
            <a:r>
              <a:rPr lang="en-US" sz="2800" dirty="0"/>
              <a:t>: square root of the variance (written as </a:t>
            </a:r>
            <a:r>
              <a:rPr lang="en-US" sz="2800" dirty="0" err="1"/>
              <a:t>σ</a:t>
            </a:r>
            <a:r>
              <a:rPr lang="en-US" sz="28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these help us with outliers?</a:t>
            </a:r>
          </a:p>
        </p:txBody>
      </p:sp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715" y="5699567"/>
            <a:ext cx="595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we know the data is distributed normally (i.e. via a normal/</a:t>
            </a:r>
            <a:r>
              <a:rPr lang="en-US" sz="2400" dirty="0" err="1">
                <a:solidFill>
                  <a:srgbClr val="0000FF"/>
                </a:solidFill>
              </a:rPr>
              <a:t>gaussian</a:t>
            </a:r>
            <a:r>
              <a:rPr lang="en-US" sz="2400" dirty="0">
                <a:solidFill>
                  <a:srgbClr val="0000FF"/>
                </a:solidFill>
              </a:rPr>
              <a:t>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in a single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Examples in a single dimension that have values greater than </a:t>
            </a:r>
            <a:br>
              <a:rPr lang="en-US" sz="2400" dirty="0"/>
            </a:br>
            <a:r>
              <a:rPr lang="en-US" sz="2400" dirty="0"/>
              <a:t>|</a:t>
            </a:r>
            <a:r>
              <a:rPr lang="en-US" sz="2400" dirty="0" err="1"/>
              <a:t>kσ</a:t>
            </a:r>
            <a:r>
              <a:rPr lang="en-US" sz="2400" dirty="0"/>
              <a:t>| can be discarded (for k &gt;&gt; 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Even if the data isn’t actually distributed normally, this is still often reasonable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9F47-5702-5E4C-BA18-FCE05B34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9A50-0FE7-A245-AB61-9533B3387B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good was the decision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deep did it need to 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Overfitting?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data size?</a:t>
            </a:r>
          </a:p>
        </p:txBody>
      </p:sp>
    </p:spTree>
    <p:extLst>
      <p:ext uri="{BB962C8B-B14F-4D97-AF65-F5344CB8AC3E}">
        <p14:creationId xmlns:p14="http://schemas.microsoft.com/office/powerpoint/2010/main" val="3414874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for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good practices:</a:t>
            </a:r>
          </a:p>
          <a:p>
            <a:pPr>
              <a:buFontTx/>
              <a:buChar char="-"/>
            </a:pPr>
            <a:r>
              <a:rPr lang="en-US" dirty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/>
              <a:t>Let the learning algorithm/other pre-processing handle the rest</a:t>
            </a:r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Which features to use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37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pruning/selection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Good features provide </a:t>
            </a:r>
            <a:r>
              <a:rPr lang="en-US"/>
              <a:t>us with information </a:t>
            </a:r>
            <a:r>
              <a:rPr lang="en-US" dirty="0"/>
              <a:t>that helps us distinguish between labels.  However, not all features are good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Feature pruning</a:t>
            </a:r>
            <a:r>
              <a:rPr lang="en-US" dirty="0"/>
              <a:t> is the process of removing “bad”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Feature selection</a:t>
            </a:r>
            <a:r>
              <a:rPr lang="en-US" dirty="0"/>
              <a:t> is the process of selecting “good”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makes a bad feature and why would we have them in our data?</a:t>
            </a:r>
          </a:p>
        </p:txBody>
      </p:sp>
    </p:spTree>
    <p:extLst>
      <p:ext uri="{BB962C8B-B14F-4D97-AF65-F5344CB8AC3E}">
        <p14:creationId xmlns:p14="http://schemas.microsoft.com/office/powerpoint/2010/main" val="4053304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of you are going to generate a feature for our data set: pick 5 random binary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843" y="2881084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766" y="2863123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401" y="2952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1408" y="29264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7731" y="3465860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8927" y="4045061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0127" y="4620765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2933" y="5198048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4133" y="5773752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360" y="4311906"/>
            <a:ext cx="469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I’ve already labeled these examples and I have two features</a:t>
            </a:r>
          </a:p>
        </p:txBody>
      </p:sp>
    </p:spTree>
    <p:extLst>
      <p:ext uri="{BB962C8B-B14F-4D97-AF65-F5344CB8AC3E}">
        <p14:creationId xmlns:p14="http://schemas.microsoft.com/office/powerpoint/2010/main" val="1189156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8218" y="2831164"/>
            <a:ext cx="563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have a “random” feature, i.e. a feature with random binary values, what is the probability that our feature perfectly predicts the label?</a:t>
            </a:r>
          </a:p>
        </p:txBody>
      </p:sp>
    </p:spTree>
    <p:extLst>
      <p:ext uri="{BB962C8B-B14F-4D97-AF65-F5344CB8AC3E}">
        <p14:creationId xmlns:p14="http://schemas.microsoft.com/office/powerpoint/2010/main" val="3941137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probability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0.5</a:t>
            </a:r>
            <a:r>
              <a:rPr lang="en-US" sz="2000" baseline="30000" dirty="0"/>
              <a:t>5</a:t>
            </a:r>
            <a:r>
              <a:rPr lang="en-US" sz="2000" dirty="0"/>
              <a:t>=0.03125 = 1/32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3989" y="3185457"/>
            <a:ext cx="4350776" cy="109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that the only way to get perfect prediction?</a:t>
            </a:r>
          </a:p>
        </p:txBody>
      </p:sp>
    </p:spTree>
    <p:extLst>
      <p:ext uri="{BB962C8B-B14F-4D97-AF65-F5344CB8AC3E}">
        <p14:creationId xmlns:p14="http://schemas.microsoft.com/office/powerpoint/2010/main" val="306598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probability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0.5</a:t>
            </a:r>
            <a:r>
              <a:rPr lang="en-US" sz="2000" baseline="30000" dirty="0"/>
              <a:t>5</a:t>
            </a:r>
            <a:r>
              <a:rPr lang="en-US" sz="2000" dirty="0"/>
              <a:t>=0.03125 = 1/32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= 1/32+1/32 = 1/16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is this a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3989" y="4926400"/>
            <a:ext cx="480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Although these features perfectly correlate/predict the training data, they will generally NOT have any predictive power on the test set!</a:t>
            </a:r>
          </a:p>
        </p:txBody>
      </p:sp>
    </p:spTree>
    <p:extLst>
      <p:ext uri="{BB962C8B-B14F-4D97-AF65-F5344CB8AC3E}">
        <p14:creationId xmlns:p14="http://schemas.microsoft.com/office/powerpoint/2010/main" val="4157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probability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0.5</a:t>
            </a:r>
            <a:r>
              <a:rPr lang="en-US" sz="2000" baseline="30000" dirty="0"/>
              <a:t>5</a:t>
            </a:r>
            <a:r>
              <a:rPr lang="en-US" sz="2000" dirty="0"/>
              <a:t>=0.03125 = 1/32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= 1/32+1/32 = 1/16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perfect correlation the only thing we need to worry about for random features?</a:t>
            </a:r>
          </a:p>
        </p:txBody>
      </p:sp>
    </p:spTree>
    <p:extLst>
      <p:ext uri="{BB962C8B-B14F-4D97-AF65-F5344CB8AC3E}">
        <p14:creationId xmlns:p14="http://schemas.microsoft.com/office/powerpoint/2010/main" val="2239489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1173" y="3592451"/>
            <a:ext cx="589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Any correlation (particularly any strong correlation) can affect performance!</a:t>
            </a:r>
          </a:p>
        </p:txBody>
      </p:sp>
    </p:spTree>
    <p:extLst>
      <p:ext uri="{BB962C8B-B14F-4D97-AF65-F5344CB8AC3E}">
        <p14:creationId xmlns:p14="http://schemas.microsoft.com/office/powerpoint/2010/main" val="4208622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Adding features </a:t>
            </a:r>
            <a:r>
              <a:rPr lang="en-US" sz="2400" b="1" i="1" dirty="0"/>
              <a:t>can</a:t>
            </a:r>
            <a:r>
              <a:rPr lang="en-US" sz="2400" dirty="0"/>
              <a:t> give us more information, but not always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Determining if a feature is useful can be challenging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54941"/>
              </p:ext>
            </p:extLst>
          </p:nvPr>
        </p:nvGraphicFramePr>
        <p:xfrm>
          <a:off x="569430" y="3128535"/>
          <a:ext cx="8196618" cy="336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  <a:r>
                        <a:rPr lang="en-US" sz="1200" baseline="0" dirty="0"/>
                        <a:t> grade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10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29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DED2-8AD2-BBE5-0F0A-FFB87DE8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452B-281A-D82C-CFF4-952F932AFB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9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57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can be particularly problematic in problem areas where we automatically generate features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10409" y="3276600"/>
            <a:ext cx="1814513" cy="2286000"/>
            <a:chOff x="1447800" y="3352800"/>
            <a:chExt cx="1814513" cy="2286000"/>
          </a:xfrm>
        </p:grpSpPr>
        <p:pic>
          <p:nvPicPr>
            <p:cNvPr id="1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16" name="Rectangle 1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8" name="Rectangle 43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9" name="Rectangle 43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1" name="Rectangle 44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2" name="Rectangle 44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3" name="Rectangle 44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4" name="Rectangle 44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5" name="Rectangle 44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6" name="Rectangle 44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7" name="Rectangle 44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275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5762" y="1898118"/>
            <a:ext cx="5846551" cy="92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Ideas for removing noisy/random features?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3394"/>
              </p:ext>
            </p:extLst>
          </p:nvPr>
        </p:nvGraphicFramePr>
        <p:xfrm>
          <a:off x="569430" y="3128535"/>
          <a:ext cx="8196618" cy="336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  <a:r>
                        <a:rPr lang="en-US" sz="1200" baseline="0" dirty="0"/>
                        <a:t> grade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10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75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56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expensive way: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Split training data into train/</a:t>
            </a:r>
            <a:r>
              <a:rPr lang="en-US" dirty="0" err="1"/>
              <a:t>dev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Train a model on all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for each feature f: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Train a model on all features </a:t>
            </a:r>
            <a:r>
              <a:rPr lang="en-US" i="1" dirty="0">
                <a:solidFill>
                  <a:srgbClr val="FFC000"/>
                </a:solidFill>
              </a:rPr>
              <a:t>minus</a:t>
            </a:r>
            <a:r>
              <a:rPr lang="en-US" dirty="0"/>
              <a:t> f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Compare performance of all vs. all-f on </a:t>
            </a:r>
            <a:r>
              <a:rPr lang="en-US" dirty="0" err="1"/>
              <a:t>dev</a:t>
            </a:r>
            <a:r>
              <a:rPr lang="en-US" dirty="0"/>
              <a:t> set</a:t>
            </a:r>
          </a:p>
          <a:p>
            <a:pPr marL="1051560" lvl="2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Remove all features where decrease in performance between all and all-f is less than some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337" y="5899139"/>
            <a:ext cx="340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Feature ablation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0407" y="5899139"/>
            <a:ext cx="247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Issues/concerns?</a:t>
            </a:r>
          </a:p>
        </p:txBody>
      </p:sp>
    </p:spTree>
    <p:extLst>
      <p:ext uri="{BB962C8B-B14F-4D97-AF65-F5344CB8AC3E}">
        <p14:creationId xmlns:p14="http://schemas.microsoft.com/office/powerpoint/2010/main" val="739855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09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Binary features:</a:t>
            </a:r>
          </a:p>
          <a:p>
            <a:pPr marL="0" indent="0">
              <a:buNone/>
            </a:pPr>
            <a:r>
              <a:rPr lang="en-US" dirty="0"/>
              <a:t>remove “rare” features, i.e. features that only occur (or don’t occur) a very small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Real-valued features:</a:t>
            </a:r>
          </a:p>
          <a:p>
            <a:pPr marL="0" indent="0">
              <a:buNone/>
            </a:pPr>
            <a:r>
              <a:rPr lang="en-US" dirty="0"/>
              <a:t>remove features that have low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both cases, can either use thresholds, throw away lowest x%, use development data,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995" y="5958365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577766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70" y="1658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rules of thumb </a:t>
            </a:r>
            <a:br>
              <a:rPr lang="en-US" dirty="0"/>
            </a:br>
            <a:r>
              <a:rPr lang="en-US" dirty="0"/>
              <a:t>for the number of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 very careful in domains where:</a:t>
            </a:r>
          </a:p>
          <a:p>
            <a:pPr lvl="1"/>
            <a:r>
              <a:rPr lang="en-US" dirty="0"/>
              <a:t>the number of features &gt; number of examples</a:t>
            </a:r>
          </a:p>
          <a:p>
            <a:pPr lvl="1"/>
            <a:r>
              <a:rPr lang="en-US" dirty="0"/>
              <a:t>the number of features ≈ number of examples</a:t>
            </a:r>
          </a:p>
          <a:p>
            <a:pPr lvl="1"/>
            <a:r>
              <a:rPr lang="en-US" dirty="0"/>
              <a:t>the features are generated automatically</a:t>
            </a:r>
          </a:p>
          <a:p>
            <a:pPr lvl="1"/>
            <a:r>
              <a:rPr lang="en-US" dirty="0"/>
              <a:t>there is a chance of “random” features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In most of these cases, features should be removed based on some domain knowledge (i.e. problem-specific knowledge)</a:t>
            </a:r>
          </a:p>
        </p:txBody>
      </p:sp>
    </p:spTree>
    <p:extLst>
      <p:ext uri="{BB962C8B-B14F-4D97-AF65-F5344CB8AC3E}">
        <p14:creationId xmlns:p14="http://schemas.microsoft.com/office/powerpoint/2010/main" val="3894677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3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How can we pick/select them?</a:t>
            </a:r>
          </a:p>
        </p:txBody>
      </p:sp>
    </p:spTree>
    <p:extLst>
      <p:ext uri="{BB962C8B-B14F-4D97-AF65-F5344CB8AC3E}">
        <p14:creationId xmlns:p14="http://schemas.microsoft.com/office/powerpoint/2010/main" val="60601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good feature correlates well with the label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identify this?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954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for each feature f:</a:t>
            </a:r>
          </a:p>
          <a:p>
            <a:pPr lvl="1">
              <a:buFontTx/>
              <a:buChar char="-"/>
            </a:pPr>
            <a:r>
              <a:rPr lang="en-US" dirty="0"/>
              <a:t>calculate the training error if only feature f were used to pick the label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/>
              <a:t>pick top </a:t>
            </a:r>
            <a:r>
              <a:rPr lang="en-US" i="1" dirty="0"/>
              <a:t>k</a:t>
            </a:r>
            <a:r>
              <a:rPr lang="en-US" dirty="0"/>
              <a:t>, top </a:t>
            </a:r>
            <a:r>
              <a:rPr lang="en-US" i="1" dirty="0"/>
              <a:t>x%</a:t>
            </a:r>
            <a:r>
              <a:rPr lang="en-US" dirty="0"/>
              <a:t>, etc.</a:t>
            </a:r>
          </a:p>
          <a:p>
            <a:pPr lvl="1">
              <a:buFontTx/>
              <a:buChar char="-"/>
            </a:pPr>
            <a:r>
              <a:rPr lang="en-US" dirty="0"/>
              <a:t>can use a development set to help pick </a:t>
            </a:r>
            <a:r>
              <a:rPr lang="en-US" i="1" dirty="0"/>
              <a:t>k</a:t>
            </a:r>
            <a:r>
              <a:rPr lang="en-US" dirty="0"/>
              <a:t> or </a:t>
            </a:r>
            <a:r>
              <a:rPr lang="en-US" i="1" dirty="0"/>
              <a:t>x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91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0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19791" y="6095999"/>
            <a:ext cx="4264152" cy="6180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do they come from?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75639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58449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70305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Would our three classifiers (DT, k-NN and perceptron) learn the same models on these two data sets? </a:t>
            </a:r>
          </a:p>
        </p:txBody>
      </p:sp>
    </p:spTree>
    <p:extLst>
      <p:ext uri="{BB962C8B-B14F-4D97-AF65-F5344CB8AC3E}">
        <p14:creationId xmlns:p14="http://schemas.microsoft.com/office/powerpoint/2010/main" val="1483598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61863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67169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8941" y="5174369"/>
            <a:ext cx="50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Decision trees don’t care about scale, so they’d learn the same tree</a:t>
            </a:r>
          </a:p>
        </p:txBody>
      </p:sp>
    </p:spTree>
    <p:extLst>
      <p:ext uri="{BB962C8B-B14F-4D97-AF65-F5344CB8AC3E}">
        <p14:creationId xmlns:p14="http://schemas.microsoft.com/office/powerpoint/2010/main" val="27950305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64255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93482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k-NN: NO!  The distances are biased based on feature magnitude.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2054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279400" progId="Equation.3">
                  <p:embed/>
                </p:oleObj>
              </mc:Choice>
              <mc:Fallback>
                <p:oleObj name="Equation" r:id="rId2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542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83362"/>
              </p:ext>
            </p:extLst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67237"/>
              </p:ext>
            </p:extLst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72514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279400" progId="Equation.3">
                  <p:embed/>
                </p:oleObj>
              </mc:Choice>
              <mc:Fallback>
                <p:oleObj name="Equation" r:id="rId2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of the two examples are closest to the first?</a:t>
            </a: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6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61541"/>
              </p:ext>
            </p:extLst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3879"/>
              </p:ext>
            </p:extLst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43227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279400" progId="Equation.3">
                  <p:embed/>
                </p:oleObj>
              </mc:Choice>
              <mc:Fallback>
                <p:oleObj name="Equation" r:id="rId2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02335"/>
              </p:ext>
            </p:extLst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279400" progId="Equation.3">
                  <p:embed/>
                </p:oleObj>
              </mc:Choice>
              <mc:Fallback>
                <p:oleObj name="Equation" r:id="rId4" imgW="1841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89167"/>
              </p:ext>
            </p:extLst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279400" progId="Equation.3">
                  <p:embed/>
                </p:oleObj>
              </mc:Choice>
              <mc:Fallback>
                <p:oleObj name="Equation" r:id="rId6" imgW="1828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59709"/>
              </p:ext>
            </p:extLst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82800" imgH="279400" progId="Equation.3">
                  <p:embed/>
                </p:oleObj>
              </mc:Choice>
              <mc:Fallback>
                <p:oleObj name="Equation" r:id="rId8" imgW="2082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015765"/>
              </p:ext>
            </p:extLst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800" imgH="279400" progId="Equation.3">
                  <p:embed/>
                </p:oleObj>
              </mc:Choice>
              <mc:Fallback>
                <p:oleObj name="Equation" r:id="rId10" imgW="2082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92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16956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3236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The classification and weight update are based on the magnitude of the feature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B6D4C-537D-EA47-8A1C-75196E5A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07" y="5031858"/>
            <a:ext cx="2233099" cy="4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0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1578" y="4986211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131" y="514301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Geometrically, the perceptron update rule is equivalent to “adding” the weight vector and the feature vector</a:t>
            </a:r>
          </a:p>
        </p:txBody>
      </p:sp>
    </p:spTree>
    <p:extLst>
      <p:ext uri="{BB962C8B-B14F-4D97-AF65-F5344CB8AC3E}">
        <p14:creationId xmlns:p14="http://schemas.microsoft.com/office/powerpoint/2010/main" val="2623850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89275" y="4424305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785" y="474290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Geometrically, the perceptron update rule is equivalent to “adding” the weight vector and the feature vector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7298" y="4424305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0134" y="4800676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new weights</a:t>
            </a:r>
          </a:p>
        </p:txBody>
      </p:sp>
    </p:spTree>
    <p:extLst>
      <p:ext uri="{BB962C8B-B14F-4D97-AF65-F5344CB8AC3E}">
        <p14:creationId xmlns:p14="http://schemas.microsoft.com/office/powerpoint/2010/main" val="496573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3780" y="4981214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190" y="5141290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060" y="4510816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13" y="4667615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21562" y="2665584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1115" y="450641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3504" y="5879966"/>
            <a:ext cx="306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same f1 value, but larger f2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features dimensions differ in scale, it can bias the update</a:t>
            </a:r>
          </a:p>
        </p:txBody>
      </p:sp>
    </p:spTree>
    <p:extLst>
      <p:ext uri="{BB962C8B-B14F-4D97-AF65-F5344CB8AC3E}">
        <p14:creationId xmlns:p14="http://schemas.microsoft.com/office/powerpoint/2010/main" val="347785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features dimensions differ in scale, it can bias the update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35854" y="2190189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364" y="382044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21157" y="5045747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6567" y="5205823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73134" y="4013443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6644" y="4332038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21157" y="4013443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993" y="4389814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new weights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3193" y="2190189"/>
            <a:ext cx="1106171" cy="3191731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950" y="4020501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new weights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240" y="5724426"/>
            <a:ext cx="7968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different separating </a:t>
            </a:r>
            <a:r>
              <a:rPr lang="en-US" sz="2800" dirty="0" err="1">
                <a:solidFill>
                  <a:srgbClr val="0000FF"/>
                </a:solidFill>
              </a:rPr>
              <a:t>hyperplanes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the larger dimension becomes much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294774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UCI Machine Learning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0334" y="4998534"/>
            <a:ext cx="535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archive.ics.uci.edu</a:t>
            </a:r>
            <a:r>
              <a:rPr lang="en-US" sz="2400" dirty="0"/>
              <a:t>/ml/</a:t>
            </a:r>
            <a:r>
              <a:rPr lang="en-US" sz="2400" dirty="0" err="1"/>
              <a:t>datasets.html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2635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05107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533" y="5158688"/>
            <a:ext cx="26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38051474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29010"/>
              </p:ext>
            </p:extLst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Modify all values for a given feature</a:t>
            </a:r>
          </a:p>
        </p:txBody>
      </p:sp>
    </p:spTree>
    <p:extLst>
      <p:ext uri="{BB962C8B-B14F-4D97-AF65-F5344CB8AC3E}">
        <p14:creationId xmlns:p14="http://schemas.microsoft.com/office/powerpoint/2010/main" val="363931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0.  </a:t>
            </a:r>
            <a:r>
              <a:rPr lang="en-US" dirty="0">
                <a:solidFill>
                  <a:srgbClr val="FF0000"/>
                </a:solidFill>
              </a:rPr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2917686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bias.  </a:t>
            </a:r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10674295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bias: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Variance scaling</a:t>
            </a:r>
            <a:r>
              <a:rPr lang="en-US" dirty="0"/>
              <a:t>: divide each value by the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dev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Absolute scaling</a:t>
            </a:r>
            <a:r>
              <a:rPr lang="en-US" dirty="0"/>
              <a:t>: divide each value by the largest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064" y="6130844"/>
            <a:ext cx="476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 of either scaling technique?</a:t>
            </a:r>
          </a:p>
        </p:txBody>
      </p:sp>
    </p:spTree>
    <p:extLst>
      <p:ext uri="{BB962C8B-B14F-4D97-AF65-F5344CB8AC3E}">
        <p14:creationId xmlns:p14="http://schemas.microsoft.com/office/powerpoint/2010/main" val="5397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4059746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34836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Solutions?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03658"/>
              </p:ext>
            </p:extLst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712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9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1414"/>
              </p:ext>
            </p:extLst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92100" progId="Equation.3">
                  <p:embed/>
                </p:oleObj>
              </mc:Choice>
              <mc:Fallback>
                <p:oleObj name="Equation" r:id="rId2" imgW="16002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985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03349"/>
              </p:ext>
            </p:extLst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292100" progId="Equation.3">
                  <p:embed/>
                </p:oleObj>
              </mc:Choice>
              <mc:Fallback>
                <p:oleObj name="Equation" r:id="rId2" imgW="2095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7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Predicting the age of abalone from physical measurements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934" y="2315488"/>
            <a:ext cx="6451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 / Data Type / Measurement Unit / Description </a:t>
            </a:r>
          </a:p>
          <a:p>
            <a:r>
              <a:rPr lang="en-US" dirty="0"/>
              <a:t>----------------------------- </a:t>
            </a:r>
          </a:p>
          <a:p>
            <a:r>
              <a:rPr lang="en-US" dirty="0"/>
              <a:t>Sex / nominal / -- / M, F, and I (infant) </a:t>
            </a:r>
          </a:p>
          <a:p>
            <a:r>
              <a:rPr lang="en-US" dirty="0"/>
              <a:t>Length / continuous / mm / Longest shell measurement </a:t>
            </a:r>
          </a:p>
          <a:p>
            <a:r>
              <a:rPr lang="en-US" dirty="0"/>
              <a:t>Diameter	/ continuous / mm / perpendicular to length </a:t>
            </a:r>
          </a:p>
          <a:p>
            <a:r>
              <a:rPr lang="en-US" dirty="0"/>
              <a:t>Height / continuous / mm / with meat in shell </a:t>
            </a:r>
          </a:p>
          <a:p>
            <a:r>
              <a:rPr lang="en-US" dirty="0"/>
              <a:t>Whole weight / continuous / grams / whole abalone </a:t>
            </a:r>
          </a:p>
          <a:p>
            <a:r>
              <a:rPr lang="en-US" dirty="0"/>
              <a:t>Shucked weight / continuous	 / grams / weight of meat </a:t>
            </a:r>
          </a:p>
          <a:p>
            <a:r>
              <a:rPr lang="en-US" dirty="0"/>
              <a:t>Viscera weight / continuous / grams / gut weight (after bleeding) </a:t>
            </a:r>
          </a:p>
          <a:p>
            <a:r>
              <a:rPr lang="en-US" dirty="0"/>
              <a:t>Shell weight / continuous / grams / after being dried </a:t>
            </a:r>
          </a:p>
          <a:p>
            <a:r>
              <a:rPr lang="en-US" dirty="0"/>
              <a:t>Rings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95" y="4953002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all examples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14201"/>
              </p:ext>
            </p:extLst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128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1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066" y="2469150"/>
            <a:ext cx="86529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Class: no-recurrence-events, recurrence-events </a:t>
            </a:r>
          </a:p>
          <a:p>
            <a:r>
              <a:rPr lang="en-US" dirty="0"/>
              <a:t>2. age: 10-19, 20-29, 30-39, 40-49, 50-59, 60-69, 70-79, 80-89, 90-99. </a:t>
            </a:r>
          </a:p>
          <a:p>
            <a:r>
              <a:rPr lang="en-US" dirty="0"/>
              <a:t>3. menopause: lt40, ge40, </a:t>
            </a:r>
            <a:r>
              <a:rPr lang="en-US" dirty="0" err="1"/>
              <a:t>premeno</a:t>
            </a:r>
            <a:r>
              <a:rPr lang="en-US" dirty="0"/>
              <a:t>. </a:t>
            </a:r>
          </a:p>
          <a:p>
            <a:r>
              <a:rPr lang="en-US" dirty="0"/>
              <a:t>4. tumor-size: 0-4, 5-9, 10-14, 15-19, 20-24, 25-29, 30-34, 35-39, 40-44, 45-49, 50-54, 55-59. </a:t>
            </a:r>
          </a:p>
          <a:p>
            <a:r>
              <a:rPr lang="en-US" dirty="0"/>
              <a:t>5. </a:t>
            </a:r>
            <a:r>
              <a:rPr lang="en-US" dirty="0" err="1"/>
              <a:t>inv</a:t>
            </a:r>
            <a:r>
              <a:rPr lang="en-US" dirty="0"/>
              <a:t>-nodes: 0-2, 3-5, 6-8, 9-11, 12-14, 15-17, 18-20, 21-23, 24-26, 27-29, 30-32, 33-35, 36-39. </a:t>
            </a:r>
          </a:p>
          <a:p>
            <a:r>
              <a:rPr lang="en-US" dirty="0"/>
              <a:t>6. node-caps: yes, no. </a:t>
            </a:r>
          </a:p>
          <a:p>
            <a:r>
              <a:rPr lang="en-US" dirty="0"/>
              <a:t>7. </a:t>
            </a:r>
            <a:r>
              <a:rPr lang="en-US" dirty="0" err="1"/>
              <a:t>deg-malig</a:t>
            </a:r>
            <a:r>
              <a:rPr lang="en-US" dirty="0"/>
              <a:t>: 1, 2, 3. </a:t>
            </a:r>
          </a:p>
          <a:p>
            <a:r>
              <a:rPr lang="en-US" dirty="0"/>
              <a:t>8. breast: left, right. </a:t>
            </a:r>
          </a:p>
          <a:p>
            <a:r>
              <a:rPr lang="en-US" dirty="0"/>
              <a:t>9. breast-quad: left-up, left-low, right-up, right-low, central. </a:t>
            </a:r>
          </a:p>
          <a:p>
            <a:r>
              <a:rPr lang="en-US" dirty="0"/>
              <a:t>10. irradiated: yes,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Predicting breast cancer recurrence</a:t>
            </a:r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many physical domains (e.g. biology, medicine, chemistry, engineering, etc.)</a:t>
            </a:r>
          </a:p>
          <a:p>
            <a:pPr lvl="1"/>
            <a:r>
              <a:rPr lang="en-US" dirty="0"/>
              <a:t>the data has been collected and the </a:t>
            </a:r>
            <a:r>
              <a:rPr lang="en-US" i="1" dirty="0"/>
              <a:t>relevant</a:t>
            </a:r>
            <a:r>
              <a:rPr lang="en-US" dirty="0"/>
              <a:t> features have been identified</a:t>
            </a:r>
          </a:p>
          <a:p>
            <a:pPr lvl="1"/>
            <a:r>
              <a:rPr lang="en-US" dirty="0"/>
              <a:t>we cannot collect more features from the examples (at least “core” features)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In these domains, we can often just use the provided features</a:t>
            </a:r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8142</TotalTime>
  <Words>3385</Words>
  <Application>Microsoft Macintosh PowerPoint</Application>
  <PresentationFormat>On-screen Show (4:3)</PresentationFormat>
  <Paragraphs>1248</Paragraphs>
  <Slides>71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Equation</vt:lpstr>
      <vt:lpstr>Feature PRE-PROCESSING</vt:lpstr>
      <vt:lpstr>Admin</vt:lpstr>
      <vt:lpstr>Assignment 2 experiments</vt:lpstr>
      <vt:lpstr>Calculating averages</vt:lpstr>
      <vt:lpstr>Features</vt:lpstr>
      <vt:lpstr>UCI Machine Learning Repository</vt:lpstr>
      <vt:lpstr>Provided features</vt:lpstr>
      <vt:lpstr>Provided features</vt:lpstr>
      <vt:lpstr>Provided features</vt:lpstr>
      <vt:lpstr>Raw data vs. features</vt:lpstr>
      <vt:lpstr>How is an image represented?</vt:lpstr>
      <vt:lpstr>How is an image represented?</vt:lpstr>
      <vt:lpstr>Image features</vt:lpstr>
      <vt:lpstr>Image features</vt:lpstr>
      <vt:lpstr>Lots of image features</vt:lpstr>
      <vt:lpstr>Obtaining features</vt:lpstr>
      <vt:lpstr>Current learning model</vt:lpstr>
      <vt:lpstr>Pre-process training data</vt:lpstr>
      <vt:lpstr>Outlier detection</vt:lpstr>
      <vt:lpstr>Outlier detection</vt:lpstr>
      <vt:lpstr>Outlier detection</vt:lpstr>
      <vt:lpstr>Outlier detection</vt:lpstr>
      <vt:lpstr>Removing conflicting examples</vt:lpstr>
      <vt:lpstr>Outlier detection</vt:lpstr>
      <vt:lpstr>Removing extreme outliers</vt:lpstr>
      <vt:lpstr>Quick statistics recap</vt:lpstr>
      <vt:lpstr>Quick statistics recap</vt:lpstr>
      <vt:lpstr>Outlier detection</vt:lpstr>
      <vt:lpstr>Outliers in a single dimension</vt:lpstr>
      <vt:lpstr>Outliers for machine learning</vt:lpstr>
      <vt:lpstr>So far…</vt:lpstr>
      <vt:lpstr>Feature pruning/selection</vt:lpstr>
      <vt:lpstr>Bad features</vt:lpstr>
      <vt:lpstr>Bad features</vt:lpstr>
      <vt:lpstr>Bad features</vt:lpstr>
      <vt:lpstr>Bad features</vt:lpstr>
      <vt:lpstr>Bad features</vt:lpstr>
      <vt:lpstr>Bad features</vt:lpstr>
      <vt:lpstr>Noisy features</vt:lpstr>
      <vt:lpstr>Noisy features</vt:lpstr>
      <vt:lpstr>Noisy features</vt:lpstr>
      <vt:lpstr>Removing noisy features</vt:lpstr>
      <vt:lpstr>Removing noisy features</vt:lpstr>
      <vt:lpstr>Some rules of thumb  for the number of features</vt:lpstr>
      <vt:lpstr>So far…</vt:lpstr>
      <vt:lpstr>Feature selection</vt:lpstr>
      <vt:lpstr>Good features</vt:lpstr>
      <vt:lpstr>Training error feature selection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Geometric view of perceptron update</vt:lpstr>
      <vt:lpstr>Geometric view of perceptron update</vt:lpstr>
      <vt:lpstr>Geometric view of perceptron update</vt:lpstr>
      <vt:lpstr>Geometric view of perceptron update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965</cp:revision>
  <cp:lastPrinted>2022-02-02T17:03:06Z</cp:lastPrinted>
  <dcterms:created xsi:type="dcterms:W3CDTF">2013-09-08T20:10:23Z</dcterms:created>
  <dcterms:modified xsi:type="dcterms:W3CDTF">2023-11-28T03:07:03Z</dcterms:modified>
</cp:coreProperties>
</file>