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419" r:id="rId3"/>
    <p:sldId id="421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18" r:id="rId12"/>
    <p:sldId id="406" r:id="rId13"/>
    <p:sldId id="407" r:id="rId14"/>
    <p:sldId id="417" r:id="rId15"/>
    <p:sldId id="408" r:id="rId16"/>
    <p:sldId id="409" r:id="rId17"/>
    <p:sldId id="415" r:id="rId18"/>
    <p:sldId id="411" r:id="rId19"/>
    <p:sldId id="412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420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424" r:id="rId49"/>
    <p:sldId id="388" r:id="rId50"/>
    <p:sldId id="425" r:id="rId51"/>
    <p:sldId id="607" r:id="rId52"/>
    <p:sldId id="426" r:id="rId53"/>
    <p:sldId id="416" r:id="rId54"/>
    <p:sldId id="389" r:id="rId55"/>
    <p:sldId id="390" r:id="rId56"/>
    <p:sldId id="391" r:id="rId57"/>
    <p:sldId id="39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FF00"/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9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9.emf"/><Relationship Id="rId4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they’re magnitude</a:t>
            </a:r>
            <a:r>
              <a:rPr lang="en-US" baseline="0" dirty="0"/>
              <a:t> &gt; 1, reduce them drastically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they’re magnitude &lt; 1, much slower reductions for higher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1 norm penalizes non-zero weights,</a:t>
            </a:r>
            <a:r>
              <a:rPr lang="en-US" baseline="0" dirty="0"/>
              <a:t> </a:t>
            </a:r>
            <a:r>
              <a:rPr lang="en-US" baseline="0" dirty="0" err="1"/>
              <a:t>e.g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</a:t>
            </a:r>
            <a:r>
              <a:rPr lang="en-US" baseline="0" dirty="0"/>
              <a:t> another way, </a:t>
            </a:r>
            <a:r>
              <a:rPr lang="en-US" dirty="0"/>
              <a:t>the right hand side says,</a:t>
            </a:r>
            <a:r>
              <a:rPr lang="en-US" baseline="0" dirty="0"/>
              <a:t> take the value of the function at x1, take the value of the function at x2 and then “linearly” average them based on t.  This represents a line segment between f(x1) and f(x2)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2/17/22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2/17/22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6.e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5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6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4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71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6.png"/><Relationship Id="rId4" Type="http://schemas.openxmlformats.org/officeDocument/2006/relationships/image" Target="../media/image61.emf"/><Relationship Id="rId9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73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5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sgd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 hours goes by fast!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plan on looking everything up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Lookup equations, algorithms, random details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sure you understand the key concepts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spend too much time on any one question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Skip questions you’re stuck on and come back to them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Watch the time as you go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on the T/F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written questions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think before you write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your argument/analysis clear </a:t>
            </a:r>
            <a:r>
              <a:rPr lang="en-US"/>
              <a:t>and concise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6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have you heard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(Ordinary) Least squares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81694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3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80358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4" name="Equation" r:id="rId6" imgW="1917700" imgH="457200" progId="Equation.3">
                  <p:embed/>
                </p:oleObj>
              </mc:Choice>
              <mc:Fallback>
                <p:oleObj name="Equation" r:id="rId6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49502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5" name="Equation" r:id="rId8" imgW="1041400" imgH="330200" progId="Equation.3">
                  <p:embed/>
                </p:oleObj>
              </mc:Choice>
              <mc:Fallback>
                <p:oleObj name="Equation" r:id="rId8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62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84099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7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98027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8" name="Equation" r:id="rId6" imgW="1930400" imgH="457200" progId="Equation.3">
                  <p:embed/>
                </p:oleObj>
              </mc:Choice>
              <mc:Fallback>
                <p:oleObj name="Equation" r:id="rId6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>
                <a:solidFill>
                  <a:srgbClr val="FF0000"/>
                </a:solidFill>
              </a:rPr>
              <a:t>surrogate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 a convex surrogate loss function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82829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9" name="Equation" r:id="rId8" imgW="1041400" imgH="330200" progId="Equation.3">
                  <p:embed/>
                </p:oleObj>
              </mc:Choice>
              <mc:Fallback>
                <p:oleObj name="Equation" r:id="rId8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13168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1" name="Equation" r:id="rId3" imgW="1155700" imgH="241300" progId="Equation.3">
                  <p:embed/>
                </p:oleObj>
              </mc:Choice>
              <mc:Fallback>
                <p:oleObj name="Equation" r:id="rId3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680" y="3199115"/>
            <a:ext cx="108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Hinge: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49275"/>
              </p:ext>
            </p:extLst>
          </p:nvPr>
        </p:nvGraphicFramePr>
        <p:xfrm>
          <a:off x="3492499" y="3220811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2" name="Equation" r:id="rId5" imgW="1422400" imgH="203200" progId="Equation.3">
                  <p:embed/>
                </p:oleObj>
              </mc:Choice>
              <mc:Fallback>
                <p:oleObj name="Equation" r:id="rId5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499" y="3220811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09" y="4132567"/>
            <a:ext cx="19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Exponential: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17691"/>
              </p:ext>
            </p:extLst>
          </p:nvPr>
        </p:nvGraphicFramePr>
        <p:xfrm>
          <a:off x="3583652" y="4211816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3" name="Equation" r:id="rId7" imgW="1155700" imgH="203200" progId="Equation.3">
                  <p:embed/>
                </p:oleObj>
              </mc:Choice>
              <mc:Fallback>
                <p:oleObj name="Equation" r:id="rId7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3652" y="4211816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5225691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loss: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8475"/>
              </p:ext>
            </p:extLst>
          </p:nvPr>
        </p:nvGraphicFramePr>
        <p:xfrm>
          <a:off x="3583652" y="5282359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4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3652" y="5282359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05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How do you get out?</a:t>
            </a:r>
          </a:p>
        </p:txBody>
      </p:sp>
    </p:spTree>
    <p:extLst>
      <p:ext uri="{BB962C8B-B14F-4D97-AF65-F5344CB8AC3E}">
        <p14:creationId xmlns:p14="http://schemas.microsoft.com/office/powerpoint/2010/main" val="181396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41204"/>
              </p:ext>
            </p:extLst>
          </p:nvPr>
        </p:nvGraphicFramePr>
        <p:xfrm>
          <a:off x="2300288" y="3924300"/>
          <a:ext cx="29860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0" name="Equation" r:id="rId3" imgW="1447800" imgH="444500" progId="Equation.3">
                  <p:embed/>
                </p:oleObj>
              </mc:Choice>
              <mc:Fallback>
                <p:oleObj name="Equation" r:id="rId3" imgW="1447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924300"/>
                        <a:ext cx="2986087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05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47925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88291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5" imgW="2095500" imgH="228600" progId="Equation.3">
                  <p:embed/>
                </p:oleObj>
              </mc:Choice>
              <mc:Fallback>
                <p:oleObj name="Equation" r:id="rId5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34265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37604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9" imgW="1485900" imgH="215900" progId="Equation.3">
                  <p:embed/>
                </p:oleObj>
              </mc:Choice>
              <mc:Fallback>
                <p:oleObj name="Equation" r:id="rId9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66613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7" name="Equation" r:id="rId3" imgW="1485900" imgH="215900" progId="Equation.3">
                  <p:embed/>
                </p:oleObj>
              </mc:Choice>
              <mc:Fallback>
                <p:oleObj name="Equation" r:id="rId3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41355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1" name="Equation" r:id="rId3" imgW="1485900" imgH="215900" progId="Equation.3">
                  <p:embed/>
                </p:oleObj>
              </mc:Choice>
              <mc:Fallback>
                <p:oleObj name="Equation" r:id="rId3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they’re the same sign, as the predicted gets larger there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A249-C096-E24F-8181-F0A638C5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305A-31E4-5846-8239-BFEED758A5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Course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next week</a:t>
            </a:r>
          </a:p>
        </p:txBody>
      </p:sp>
    </p:spTree>
    <p:extLst>
      <p:ext uri="{BB962C8B-B14F-4D97-AF65-F5344CB8AC3E}">
        <p14:creationId xmlns:p14="http://schemas.microsoft.com/office/powerpoint/2010/main" val="4665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3688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name="Equation" r:id="rId3" imgW="1930400" imgH="457200" progId="Equation.3">
                  <p:embed/>
                </p:oleObj>
              </mc:Choice>
              <mc:Fallback>
                <p:oleObj name="Equation" r:id="rId3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still need to be careful about </a:t>
            </a:r>
            <a:r>
              <a:rPr lang="en-US" sz="2400" dirty="0" err="1">
                <a:solidFill>
                  <a:srgbClr val="0000FF"/>
                </a:solidFill>
              </a:rPr>
              <a:t>overfitting</a:t>
            </a:r>
            <a:r>
              <a:rPr lang="en-US" sz="2400" dirty="0">
                <a:solidFill>
                  <a:srgbClr val="0000FF"/>
                </a:solidFill>
              </a:rPr>
              <a:t>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 min </a:t>
            </a:r>
            <a:r>
              <a:rPr lang="en-US" sz="2400" dirty="0" err="1">
                <a:solidFill>
                  <a:srgbClr val="0000FF"/>
                </a:solidFill>
              </a:rPr>
              <a:t>w,b</a:t>
            </a:r>
            <a:r>
              <a:rPr lang="en-US" sz="2400" dirty="0">
                <a:solidFill>
                  <a:srgbClr val="0000FF"/>
                </a:solidFill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31178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revisited: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9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regularizer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is an additional criterion to the loss function to make sure that we don’t </a:t>
            </a:r>
            <a:r>
              <a:rPr lang="en-US" dirty="0" err="1"/>
              <a:t>overfit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called a </a:t>
            </a:r>
            <a:r>
              <a:rPr lang="en-US" dirty="0" err="1"/>
              <a:t>regularizer</a:t>
            </a:r>
            <a:r>
              <a:rPr lang="en-US" dirty="0"/>
              <a:t> since it tries to keep the parameters more normal/regular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bias on the model that forces the learning to prefer certain types of weights over others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15544"/>
              </p:ext>
            </p:extLst>
          </p:nvPr>
        </p:nvGraphicFramePr>
        <p:xfrm>
          <a:off x="1336675" y="5278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3" imgW="2616200" imgH="457200" progId="Equation.3">
                  <p:embed/>
                </p:oleObj>
              </mc:Choice>
              <mc:Fallback>
                <p:oleObj name="Equation" r:id="rId3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675" y="5278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43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72154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334" y="3259666"/>
            <a:ext cx="5630333" cy="23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Should we allow all possible weights?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Any preferences?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makes for a “simpler” model for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78333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22" y="2878666"/>
            <a:ext cx="8356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Generally, we don’t want huge weights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weights are large, a small change in a feature can result in a large change in the prediction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Also gives too much weight to any one feature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Might also prefer weights of 0 for features that aren’t useful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66076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3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2909390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83506"/>
              </p:ext>
            </p:extLst>
          </p:nvPr>
        </p:nvGraphicFramePr>
        <p:xfrm>
          <a:off x="1985786" y="3881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0" name="Equation" r:id="rId3" imgW="2616200" imgH="457200" progId="Equation.3">
                  <p:embed/>
                </p:oleObj>
              </mc:Choice>
              <mc:Fallback>
                <p:oleObj name="Equation" r:id="rId3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5786" y="3881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50556" y="4148667"/>
            <a:ext cx="2167643" cy="4092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93600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1" name="Equation" r:id="rId5" imgW="1041400" imgH="330200" progId="Equation.3">
                  <p:embed/>
                </p:oleObj>
              </mc:Choice>
              <mc:Fallback>
                <p:oleObj name="Equation" r:id="rId5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53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783667"/>
            <a:ext cx="48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difference between these?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9162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4" name="Equation" r:id="rId3" imgW="965200" imgH="406400" progId="Equation.3">
                  <p:embed/>
                </p:oleObj>
              </mc:Choice>
              <mc:Fallback>
                <p:oleObj name="Equation" r:id="rId3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24431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5" name="Equation" r:id="rId5" imgW="1143000" imgH="469900" progId="Equation.3">
                  <p:embed/>
                </p:oleObj>
              </mc:Choice>
              <mc:Fallback>
                <p:oleObj name="Equation" r:id="rId5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32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0648" y="5014499"/>
            <a:ext cx="589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Squared weights penalizes large values more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Sum of weights will penalize small values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69874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8" name="Equation" r:id="rId3" imgW="965200" imgH="406400" progId="Equation.3">
                  <p:embed/>
                </p:oleObj>
              </mc:Choice>
              <mc:Fallback>
                <p:oleObj name="Equation" r:id="rId3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51696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9" name="Equation" r:id="rId5" imgW="1143000" imgH="469900" progId="Equation.3">
                  <p:embed/>
                </p:oleObj>
              </mc:Choice>
              <mc:Fallback>
                <p:oleObj name="Equation" r:id="rId5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60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1" y="2029444"/>
            <a:ext cx="355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 (1-norm)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52263"/>
            <a:ext cx="402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sum of the squared weights </a:t>
            </a:r>
            <a:br>
              <a:rPr lang="en-US" sz="2400" dirty="0"/>
            </a:br>
            <a:r>
              <a:rPr lang="en-US" sz="2400" dirty="0"/>
              <a:t>(2-norm)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113" y="5105078"/>
            <a:ext cx="105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p-norm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3499"/>
              </p:ext>
            </p:extLst>
          </p:nvPr>
        </p:nvGraphicFramePr>
        <p:xfrm>
          <a:off x="3179763" y="479583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5" name="Equation" r:id="rId3" imgW="1549400" imgH="469900" progId="Equation.3">
                  <p:embed/>
                </p:oleObj>
              </mc:Choice>
              <mc:Fallback>
                <p:oleObj name="Equation" r:id="rId3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9763" y="479583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12480" y="5934075"/>
            <a:ext cx="6802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Smaller values of p (p &lt; 2) encourage sparser vectors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Larger values of p discourage large weights more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758" y="4487334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37908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6" name="Equation" r:id="rId5" imgW="965200" imgH="406400" progId="Equation.3">
                  <p:embed/>
                </p:oleObj>
              </mc:Choice>
              <mc:Fallback>
                <p:oleObj name="Equation" r:id="rId5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67224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7" name="Equation" r:id="rId7" imgW="1143000" imgH="469900" progId="Equation.3">
                  <p:embed/>
                </p:oleObj>
              </mc:Choice>
              <mc:Fallback>
                <p:oleObj name="Equation" r:id="rId7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12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9993" y="1706222"/>
            <a:ext cx="4628444" cy="2794001"/>
            <a:chOff x="176389" y="1876777"/>
            <a:chExt cx="4628444" cy="279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3865"/>
            <a:stretch/>
          </p:blipFill>
          <p:spPr>
            <a:xfrm>
              <a:off x="176389" y="1876777"/>
              <a:ext cx="4600222" cy="258233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36222" y="4078111"/>
              <a:ext cx="4268611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0333" y="4064000"/>
              <a:ext cx="41063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15671" y="2084400"/>
            <a:ext cx="1717322" cy="178082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1330" y="289155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9782" y="396033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3889" y="2691501"/>
            <a:ext cx="280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lines indicate penalty 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5671" y="4997836"/>
            <a:ext cx="328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example, if w</a:t>
            </a:r>
            <a:r>
              <a:rPr lang="en-US" sz="2400" baseline="-25000" dirty="0"/>
              <a:t>1</a:t>
            </a:r>
            <a:r>
              <a:rPr lang="en-US" sz="2400" dirty="0"/>
              <a:t> = 0.5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9806"/>
              </p:ext>
            </p:extLst>
          </p:nvPr>
        </p:nvGraphicFramePr>
        <p:xfrm>
          <a:off x="5164581" y="4362221"/>
          <a:ext cx="15381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3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9" y="1876777"/>
            <a:ext cx="4600222" cy="4600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0" y="2074333"/>
            <a:ext cx="3686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p-norms penalize larger weights</a:t>
            </a:r>
          </a:p>
          <a:p>
            <a:endParaRPr lang="en-US" sz="2400" dirty="0"/>
          </a:p>
          <a:p>
            <a:r>
              <a:rPr lang="en-US" sz="2400" dirty="0"/>
              <a:t>p &lt; 2 tends to create sparse (i.e. lots of 0 weights)</a:t>
            </a:r>
          </a:p>
          <a:p>
            <a:endParaRPr lang="en-US" sz="2400" dirty="0"/>
          </a:p>
          <a:p>
            <a:r>
              <a:rPr lang="en-US" sz="2400" dirty="0"/>
              <a:t>p &gt; 2 tends to like similar weights</a:t>
            </a:r>
          </a:p>
        </p:txBody>
      </p:sp>
    </p:spTree>
    <p:extLst>
      <p:ext uri="{BB962C8B-B14F-4D97-AF65-F5344CB8AC3E}">
        <p14:creationId xmlns:p14="http://schemas.microsoft.com/office/powerpoint/2010/main" val="16422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E487-7527-9F41-9A4F-CB5144B1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FCA-62AC-7F41-8D52-63EDB182FA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47269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limited take home exam (you’ll have 2 hours to complete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Monday (2/21)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finish by end of the day on Friday (2/25)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use your notes, the class notes, the class book(s), and your assignments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NOT use any other resources on the web or search for things on the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79523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9"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57752"/>
              </p:ext>
            </p:extLst>
          </p:nvPr>
        </p:nvGraphicFramePr>
        <p:xfrm>
          <a:off x="1878013" y="3795713"/>
          <a:ext cx="3779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0" name="Equation" r:id="rId6" imgW="1854200" imgH="457200" progId="Equation.3">
                  <p:embed/>
                </p:oleObj>
              </mc:Choice>
              <mc:Fallback>
                <p:oleObj name="Equation" r:id="rId6" imgW="1854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8013" y="3795713"/>
                        <a:ext cx="3779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95248"/>
              </p:ext>
            </p:extLst>
          </p:nvPr>
        </p:nvGraphicFramePr>
        <p:xfrm>
          <a:off x="1633538" y="5443538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1" name="Equation" r:id="rId8" imgW="2451100" imgH="457200" progId="Equation.3">
                  <p:embed/>
                </p:oleObj>
              </mc:Choice>
              <mc:Fallback>
                <p:oleObj name="Equation" r:id="rId8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33538" y="5443538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7979" y="1740718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4512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0" name="Equation" r:id="rId3" imgW="2451100" imgH="457200" progId="Equation.3">
                  <p:embed/>
                </p:oleObj>
              </mc:Choice>
              <mc:Fallback>
                <p:oleObj name="Equation" r:id="rId3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39841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1" name="Equation" r:id="rId5" imgW="1333500" imgH="457200" progId="Equation.3">
                  <p:embed/>
                </p:oleObj>
              </mc:Choice>
              <mc:Fallback>
                <p:oleObj name="Equation" r:id="rId5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45195"/>
            <a:ext cx="409223" cy="3434952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00777" y="59531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convex</a:t>
            </a:r>
          </a:p>
        </p:txBody>
      </p:sp>
    </p:spTree>
    <p:extLst>
      <p:ext uri="{BB962C8B-B14F-4D97-AF65-F5344CB8AC3E}">
        <p14:creationId xmlns:p14="http://schemas.microsoft.com/office/powerpoint/2010/main" val="378129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revisited</a:t>
            </a:r>
          </a:p>
        </p:txBody>
      </p:sp>
      <p:sp>
        <p:nvSpPr>
          <p:cNvPr id="4" name="Freeform 3"/>
          <p:cNvSpPr/>
          <p:nvPr/>
        </p:nvSpPr>
        <p:spPr>
          <a:xfrm>
            <a:off x="612648" y="2144888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3285" y="2695222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33574" y="3256844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917597" y="2779534"/>
            <a:ext cx="830443" cy="49177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556" y="4106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937" y="2440313"/>
            <a:ext cx="611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400" i="1" dirty="0">
                <a:solidFill>
                  <a:srgbClr val="0000FF"/>
                </a:solidFill>
              </a:rPr>
              <a:t>above </a:t>
            </a:r>
            <a:r>
              <a:rPr lang="en-US" sz="2400" dirty="0">
                <a:solidFill>
                  <a:srgbClr val="0000FF"/>
                </a:solidFill>
              </a:rPr>
              <a:t>the function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56" y="3921667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33247"/>
              </p:ext>
            </p:extLst>
          </p:nvPr>
        </p:nvGraphicFramePr>
        <p:xfrm>
          <a:off x="1256618" y="4475665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1" name="Equation" r:id="rId4" imgW="3009900" imgH="203200" progId="Equation.3">
                  <p:embed/>
                </p:oleObj>
              </mc:Choice>
              <mc:Fallback>
                <p:oleObj name="Equation" r:id="rId4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6618" y="4475665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2873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of the function at some point between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0051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at some point on the </a:t>
            </a:r>
            <a:r>
              <a:rPr lang="en-US" sz="2400" b="1" dirty="0"/>
              <a:t>line segment </a:t>
            </a:r>
            <a:r>
              <a:rPr lang="en-US" sz="2400" dirty="0"/>
              <a:t>between 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86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24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Claim: If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are convex functions then so is the function z=</a:t>
            </a:r>
            <a:r>
              <a:rPr lang="en-US" i="1" dirty="0" err="1"/>
              <a:t>f+g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47517"/>
              </p:ext>
            </p:extLst>
          </p:nvPr>
        </p:nvGraphicFramePr>
        <p:xfrm>
          <a:off x="1544709" y="5423388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8" name="Equation" r:id="rId3" imgW="3009900" imgH="203200" progId="Equation.3">
                  <p:embed/>
                </p:oleObj>
              </mc:Choice>
              <mc:Fallback>
                <p:oleObj name="Equation" r:id="rId3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709" y="5423388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7759" y="4961723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265" y="3096778"/>
            <a:ext cx="106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Prove: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68129"/>
              </p:ext>
            </p:extLst>
          </p:nvPr>
        </p:nvGraphicFramePr>
        <p:xfrm>
          <a:off x="1291872" y="3659162"/>
          <a:ext cx="6921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9" name="Equation" r:id="rId5" imgW="2946400" imgH="203200" progId="Equation.3">
                  <p:embed/>
                </p:oleObj>
              </mc:Choice>
              <mc:Fallback>
                <p:oleObj name="Equation" r:id="rId5" imgW="294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1872" y="3659162"/>
                        <a:ext cx="6921500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12648" y="4741333"/>
            <a:ext cx="77834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8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2319"/>
              </p:ext>
            </p:extLst>
          </p:nvPr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9" name="Equation" r:id="rId4" imgW="3111500" imgH="203200" progId="Equation.3">
                  <p:embed/>
                </p:oleObj>
              </mc:Choice>
              <mc:Fallback>
                <p:oleObj name="Equation" r:id="rId4" imgW="311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80548"/>
              </p:ext>
            </p:extLst>
          </p:nvPr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0" name="Equation" r:id="rId6" imgW="3657600" imgH="203200" progId="Equation.3">
                  <p:embed/>
                </p:oleObj>
              </mc:Choice>
              <mc:Fallback>
                <p:oleObj name="Equation" r:id="rId6" imgW="365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84192"/>
              </p:ext>
            </p:extLst>
          </p:nvPr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1" name="Equation" r:id="rId8" imgW="2540000" imgH="203200" progId="Equation.3">
                  <p:embed/>
                </p:oleObj>
              </mc:Choice>
              <mc:Fallback>
                <p:oleObj name="Equation" r:id="rId8" imgW="2540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55607"/>
                </p:ext>
              </p:extLst>
            </p:nvPr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72" name="Equation" r:id="rId10" imgW="2260600" imgH="203200" progId="Equation.3">
                    <p:embed/>
                  </p:oleObj>
                </mc:Choice>
                <mc:Fallback>
                  <p:oleObj name="Equation" r:id="rId10" imgW="2260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15883"/>
                </p:ext>
              </p:extLst>
            </p:nvPr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73" name="Equation" r:id="rId12" imgW="2247900" imgH="203200" progId="Equation.3">
                    <p:embed/>
                  </p:oleObj>
                </mc:Choice>
                <mc:Fallback>
                  <p:oleObj name="Equation" r:id="rId12" imgW="2247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</p:spTree>
    <p:extLst>
      <p:ext uri="{BB962C8B-B14F-4D97-AF65-F5344CB8AC3E}">
        <p14:creationId xmlns:p14="http://schemas.microsoft.com/office/powerpoint/2010/main" val="621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4" name="Equation" r:id="rId4" imgW="3111500" imgH="203200" progId="Equation.3">
                  <p:embed/>
                </p:oleObj>
              </mc:Choice>
              <mc:Fallback>
                <p:oleObj name="Equation" r:id="rId4" imgW="31115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5" name="Equation" r:id="rId6" imgW="3657600" imgH="203200" progId="Equation.3">
                  <p:embed/>
                </p:oleObj>
              </mc:Choice>
              <mc:Fallback>
                <p:oleObj name="Equation" r:id="rId6" imgW="36576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6" name="Equation" r:id="rId8" imgW="2540000" imgH="203200" progId="Equation.3">
                  <p:embed/>
                </p:oleObj>
              </mc:Choice>
              <mc:Fallback>
                <p:oleObj name="Equation" r:id="rId8" imgW="2540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7" name="Equation" r:id="rId10" imgW="2260600" imgH="203200" progId="Equation.3">
                    <p:embed/>
                  </p:oleObj>
                </mc:Choice>
                <mc:Fallback>
                  <p:oleObj name="Equation" r:id="rId10" imgW="2260600" imgH="203200" progId="Equation.3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8" name="Equation" r:id="rId12" imgW="2247900" imgH="203200" progId="Equation.3">
                    <p:embed/>
                  </p:oleObj>
                </mc:Choice>
                <mc:Fallback>
                  <p:oleObj name="Equation" r:id="rId12" imgW="2247900" imgH="2032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8669" y="5195723"/>
            <a:ext cx="8462961" cy="980292"/>
            <a:chOff x="338669" y="5195723"/>
            <a:chExt cx="8462961" cy="980292"/>
          </a:xfrm>
        </p:grpSpPr>
        <p:sp>
          <p:nvSpPr>
            <p:cNvPr id="16" name="TextBox 15"/>
            <p:cNvSpPr txBox="1"/>
            <p:nvPr/>
          </p:nvSpPr>
          <p:spPr>
            <a:xfrm>
              <a:off x="338669" y="5195723"/>
              <a:ext cx="1393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 know: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606780" y="5811449"/>
            <a:ext cx="8194850" cy="364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9" name="Equation" r:id="rId14" imgW="4572000" imgH="203200" progId="Equation.3">
                    <p:embed/>
                  </p:oleObj>
                </mc:Choice>
                <mc:Fallback>
                  <p:oleObj name="Equation" r:id="rId14" imgW="4572000" imgH="203200" progId="Equation.3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6780" y="5811449"/>
                          <a:ext cx="8194850" cy="364566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360715" y="6260682"/>
            <a:ext cx="5922608" cy="477837"/>
            <a:chOff x="360715" y="6260682"/>
            <a:chExt cx="5922608" cy="477837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1122361" y="6260682"/>
            <a:ext cx="516096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0" name="Equation" r:id="rId16" imgW="2197100" imgH="203200" progId="Equation.3">
                    <p:embed/>
                  </p:oleObj>
                </mc:Choice>
                <mc:Fallback>
                  <p:oleObj name="Equation" r:id="rId16" imgW="2197100" imgH="2032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122361" y="6260682"/>
                          <a:ext cx="5160962" cy="477837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360715" y="6260682"/>
              <a:ext cx="55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So: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D002703-687D-5240-9C30-F9B379C9565C}"/>
              </a:ext>
            </a:extLst>
          </p:cNvPr>
          <p:cNvSpPr/>
          <p:nvPr/>
        </p:nvSpPr>
        <p:spPr>
          <a:xfrm>
            <a:off x="1573917" y="4138165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FE2F4-E077-E248-9CA5-394E4C1B1B06}"/>
              </a:ext>
            </a:extLst>
          </p:cNvPr>
          <p:cNvSpPr/>
          <p:nvPr/>
        </p:nvSpPr>
        <p:spPr>
          <a:xfrm>
            <a:off x="3205406" y="2035350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CCE466-F07A-8448-B81D-2191DA7DA432}"/>
              </a:ext>
            </a:extLst>
          </p:cNvPr>
          <p:cNvSpPr/>
          <p:nvPr/>
        </p:nvSpPr>
        <p:spPr>
          <a:xfrm>
            <a:off x="4229011" y="4109766"/>
            <a:ext cx="2655094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CD480-75BA-5341-BCFE-2B167096EB10}"/>
              </a:ext>
            </a:extLst>
          </p:cNvPr>
          <p:cNvSpPr/>
          <p:nvPr/>
        </p:nvSpPr>
        <p:spPr>
          <a:xfrm>
            <a:off x="3205405" y="3138676"/>
            <a:ext cx="2731931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44B3B-7181-1C42-BB30-AFFFC7D5EB9C}"/>
              </a:ext>
            </a:extLst>
          </p:cNvPr>
          <p:cNvSpPr/>
          <p:nvPr/>
        </p:nvSpPr>
        <p:spPr>
          <a:xfrm>
            <a:off x="1573917" y="4713981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B0285-0D1D-5243-987D-E916743DFA58}"/>
              </a:ext>
            </a:extLst>
          </p:cNvPr>
          <p:cNvSpPr/>
          <p:nvPr/>
        </p:nvSpPr>
        <p:spPr>
          <a:xfrm>
            <a:off x="4229011" y="4685582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F36B9-B46F-0247-B50F-6511418AFBF4}"/>
              </a:ext>
            </a:extLst>
          </p:cNvPr>
          <p:cNvSpPr/>
          <p:nvPr/>
        </p:nvSpPr>
        <p:spPr>
          <a:xfrm>
            <a:off x="5705255" y="1970070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65ED40-2256-B848-9841-2BF2C123D209}"/>
              </a:ext>
            </a:extLst>
          </p:cNvPr>
          <p:cNvSpPr/>
          <p:nvPr/>
        </p:nvSpPr>
        <p:spPr>
          <a:xfrm>
            <a:off x="6146536" y="3158287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776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6" name="Equation" r:id="rId3" imgW="2451100" imgH="457200" progId="Equation.3">
                  <p:embed/>
                </p:oleObj>
              </mc:Choice>
              <mc:Fallback>
                <p:oleObj name="Equation" r:id="rId3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01040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7" name="Equation" r:id="rId5" imgW="1333500" imgH="457200" progId="Equation.3">
                  <p:embed/>
                </p:oleObj>
              </mc:Choice>
              <mc:Fallback>
                <p:oleObj name="Equation" r:id="rId5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02862"/>
            <a:ext cx="409223" cy="3434952"/>
          </a:xfrm>
          <a:prstGeom prst="leftBrac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7956" y="6018576"/>
            <a:ext cx="699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convex as long as both loss and </a:t>
            </a:r>
            <a:r>
              <a:rPr lang="en-US" sz="2400" dirty="0" err="1">
                <a:solidFill>
                  <a:srgbClr val="0000FF"/>
                </a:solidFill>
              </a:rPr>
              <a:t>regularizer</a:t>
            </a:r>
            <a:r>
              <a:rPr lang="en-US" sz="2400" dirty="0">
                <a:solidFill>
                  <a:srgbClr val="0000FF"/>
                </a:solidFill>
              </a:rPr>
              <a:t> are convex</a:t>
            </a:r>
          </a:p>
        </p:txBody>
      </p:sp>
    </p:spTree>
    <p:extLst>
      <p:ext uri="{BB962C8B-B14F-4D97-AF65-F5344CB8AC3E}">
        <p14:creationId xmlns:p14="http://schemas.microsoft.com/office/powerpoint/2010/main" val="41682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are convex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6491"/>
              </p:ext>
            </p:extLst>
          </p:nvPr>
        </p:nvGraphicFramePr>
        <p:xfrm>
          <a:off x="2068513" y="217328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7" name="Equation" r:id="rId3" imgW="1549400" imgH="469900" progId="Equation.3">
                  <p:embed/>
                </p:oleObj>
              </mc:Choice>
              <mc:Fallback>
                <p:oleObj name="Equation" r:id="rId3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17328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9666" y="3852333"/>
            <a:ext cx="467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p-norms are convex for p &gt;= 1</a:t>
            </a:r>
          </a:p>
        </p:txBody>
      </p:sp>
    </p:spTree>
    <p:extLst>
      <p:ext uri="{BB962C8B-B14F-4D97-AF65-F5344CB8AC3E}">
        <p14:creationId xmlns:p14="http://schemas.microsoft.com/office/powerpoint/2010/main" val="208733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00907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7"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570678"/>
              </p:ext>
            </p:extLst>
          </p:nvPr>
        </p:nvGraphicFramePr>
        <p:xfrm>
          <a:off x="1890713" y="3795713"/>
          <a:ext cx="3752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8" name="Equation" r:id="rId6" imgW="1841500" imgH="457200" progId="Equation.3">
                  <p:embed/>
                </p:oleObj>
              </mc:Choice>
              <mc:Fallback>
                <p:oleObj name="Equation" r:id="rId6" imgW="1841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0713" y="3795713"/>
                        <a:ext cx="3752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43460"/>
              </p:ext>
            </p:extLst>
          </p:nvPr>
        </p:nvGraphicFramePr>
        <p:xfrm>
          <a:off x="1645532" y="5443538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9" name="Equation" r:id="rId8" imgW="2438400" imgH="457200" progId="Equation.3">
                  <p:embed/>
                </p:oleObj>
              </mc:Choice>
              <mc:Fallback>
                <p:oleObj name="Equation" r:id="rId8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5532" y="5443538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63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optimization criterion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9615"/>
              </p:ext>
            </p:extLst>
          </p:nvPr>
        </p:nvGraphicFramePr>
        <p:xfrm>
          <a:off x="1532643" y="1704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5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643" y="1704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878667" y="2413000"/>
            <a:ext cx="945444" cy="1086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9222" y="3753553"/>
            <a:ext cx="4148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function: penalizes examples where the prediction is different than the label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5333" y="3905953"/>
            <a:ext cx="414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Regularizer</a:t>
            </a:r>
            <a:r>
              <a:rPr lang="en-US" sz="2400" dirty="0"/>
              <a:t>: penalizes large weights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39556" y="2413000"/>
            <a:ext cx="677333" cy="13405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4777" y="5757333"/>
            <a:ext cx="774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Key: this function is convex allowing us to use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8913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basics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different types of learning problems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feature-based machine learning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data assumptions/data generating distribution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problem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experimentation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train/</a:t>
            </a:r>
            <a:r>
              <a:rPr lang="en-US" dirty="0" err="1"/>
              <a:t>dev</a:t>
            </a:r>
            <a:r>
              <a:rPr lang="en-US" dirty="0"/>
              <a:t>/test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evaluation/accuracy/training error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optimizing </a:t>
            </a:r>
            <a:r>
              <a:rPr lang="en-US" dirty="0" err="1"/>
              <a:t>hyperparameters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93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74789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4" name="Equation" r:id="rId3" imgW="2705100" imgH="444500" progId="Equation.3">
                  <p:embed/>
                </p:oleObj>
              </mc:Choice>
              <mc:Fallback>
                <p:oleObj name="Equation" r:id="rId3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66796"/>
              </p:ext>
            </p:extLst>
          </p:nvPr>
        </p:nvGraphicFramePr>
        <p:xfrm>
          <a:off x="1645532" y="5387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5" name="Equation" r:id="rId5" imgW="2438400" imgH="457200" progId="Equation.3">
                  <p:embed/>
                </p:oleObj>
              </mc:Choice>
              <mc:Fallback>
                <p:oleObj name="Equation" r:id="rId5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532" y="5387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15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8210"/>
              </p:ext>
            </p:extLst>
          </p:nvPr>
        </p:nvGraphicFramePr>
        <p:xfrm>
          <a:off x="2497138" y="1831975"/>
          <a:ext cx="4322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9" name="Equation" r:id="rId3" imgW="2120900" imgH="469900" progId="Equation.3">
                  <p:embed/>
                </p:oleObj>
              </mc:Choice>
              <mc:Fallback>
                <p:oleObj name="Equation" r:id="rId3" imgW="2120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138" y="1831975"/>
                        <a:ext cx="4322762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38028"/>
              </p:ext>
            </p:extLst>
          </p:nvPr>
        </p:nvGraphicFramePr>
        <p:xfrm>
          <a:off x="414338" y="1882775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0" name="Equation" r:id="rId5" imgW="977900" imgH="444500" progId="Equation.3">
                  <p:embed/>
                </p:oleObj>
              </mc:Choice>
              <mc:Fallback>
                <p:oleObj name="Equation" r:id="rId5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1882775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6863"/>
              </p:ext>
            </p:extLst>
          </p:nvPr>
        </p:nvGraphicFramePr>
        <p:xfrm>
          <a:off x="2317750" y="4402138"/>
          <a:ext cx="4398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1" name="Equation" r:id="rId7" imgW="2159000" imgH="457200" progId="Equation.3">
                  <p:embed/>
                </p:oleObj>
              </mc:Choice>
              <mc:Fallback>
                <p:oleObj name="Equation" r:id="rId7" imgW="215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7750" y="4402138"/>
                        <a:ext cx="439896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3985769" y="3341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46" y="3387890"/>
            <a:ext cx="233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(some math happens)</a:t>
            </a:r>
          </a:p>
        </p:txBody>
      </p:sp>
    </p:spTree>
    <p:extLst>
      <p:ext uri="{BB962C8B-B14F-4D97-AF65-F5344CB8AC3E}">
        <p14:creationId xmlns:p14="http://schemas.microsoft.com/office/powerpoint/2010/main" val="135192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53958"/>
              </p:ext>
            </p:extLst>
          </p:nvPr>
        </p:nvGraphicFramePr>
        <p:xfrm>
          <a:off x="1624013" y="5432425"/>
          <a:ext cx="5534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2" name="Equation" r:id="rId3" imgW="2717800" imgH="457200" progId="Equation.3">
                  <p:embed/>
                </p:oleObj>
              </mc:Choice>
              <mc:Fallback>
                <p:oleObj name="Equation" r:id="rId3" imgW="271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013" y="5432425"/>
                        <a:ext cx="55340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60847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3" name="Equation" r:id="rId5" imgW="2705100" imgH="444500" progId="Equation.3">
                  <p:embed/>
                </p:oleObj>
              </mc:Choice>
              <mc:Fallback>
                <p:oleObj name="Equation" r:id="rId5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859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64245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1"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222" y="5185054"/>
            <a:ext cx="372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275667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76375" y="5244278"/>
            <a:ext cx="259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43837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5"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78637"/>
              </p:ext>
            </p:extLst>
          </p:nvPr>
        </p:nvGraphicFramePr>
        <p:xfrm>
          <a:off x="471841" y="1788936"/>
          <a:ext cx="46053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8" name="Equation" r:id="rId3" imgW="2260600" imgH="457200" progId="Equation.3">
                  <p:embed/>
                </p:oleObj>
              </mc:Choice>
              <mc:Fallback>
                <p:oleObj name="Equation" r:id="rId3" imgW="226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841" y="1788936"/>
                        <a:ext cx="46053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80591"/>
              </p:ext>
            </p:extLst>
          </p:nvPr>
        </p:nvGraphicFramePr>
        <p:xfrm>
          <a:off x="2759428" y="3800739"/>
          <a:ext cx="41687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9" name="Equation" r:id="rId5" imgW="2044700" imgH="469900" progId="Equation.3">
                  <p:embed/>
                </p:oleObj>
              </mc:Choice>
              <mc:Fallback>
                <p:oleObj name="Equation" r:id="rId5" imgW="204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9428" y="3800739"/>
                        <a:ext cx="4168775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34067"/>
              </p:ext>
            </p:extLst>
          </p:nvPr>
        </p:nvGraphicFramePr>
        <p:xfrm>
          <a:off x="767116" y="3853127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0" name="Equation" r:id="rId7" imgW="977900" imgH="444500" progId="Equation.3">
                  <p:embed/>
                </p:oleObj>
              </mc:Choice>
              <mc:Fallback>
                <p:oleObj name="Equation" r:id="rId7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116" y="3853127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25646"/>
              </p:ext>
            </p:extLst>
          </p:nvPr>
        </p:nvGraphicFramePr>
        <p:xfrm>
          <a:off x="2390775" y="5130800"/>
          <a:ext cx="5149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1" name="Equation" r:id="rId9" imgW="2527300" imgH="457200" progId="Equation.3">
                  <p:embed/>
                </p:oleObj>
              </mc:Choice>
              <mc:Fallback>
                <p:oleObj name="Equation" r:id="rId9" imgW="252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0775" y="5130800"/>
                        <a:ext cx="5149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4338" y="3316111"/>
            <a:ext cx="82357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2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0722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Equation" r:id="rId3" imgW="2921000" imgH="228600" progId="Equation.3">
                  <p:embed/>
                </p:oleObj>
              </mc:Choice>
              <mc:Fallback>
                <p:oleObj name="Equation" r:id="rId3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75379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Equation" r:id="rId3" imgW="2921000" imgH="228600" progId="Equation.3">
                  <p:embed/>
                </p:oleObj>
              </mc:Choice>
              <mc:Fallback>
                <p:oleObj name="Equation" r:id="rId3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9222" y="5185054"/>
            <a:ext cx="505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by a constant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by a constant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5192889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71444" y="5185054"/>
            <a:ext cx="3136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regardless of magnitude</a:t>
            </a:r>
          </a:p>
        </p:txBody>
      </p:sp>
    </p:spTree>
    <p:extLst>
      <p:ext uri="{BB962C8B-B14F-4D97-AF65-F5344CB8AC3E}">
        <p14:creationId xmlns:p14="http://schemas.microsoft.com/office/powerpoint/2010/main" val="4190010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0110" y="3334722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0" name="Equation" r:id="rId3" imgW="2705100" imgH="444500" progId="Equation.3">
                  <p:embed/>
                </p:oleObj>
              </mc:Choice>
              <mc:Fallback>
                <p:oleObj name="Equation" r:id="rId3" imgW="2705100" imgH="4445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110" y="3334722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342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with p-norms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343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L1: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/>
              <a:t>L2: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err="1"/>
              <a:t>Lp</a:t>
            </a:r>
            <a:r>
              <a:rPr lang="en-US" sz="3200" b="1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909"/>
              </p:ext>
            </p:extLst>
          </p:nvPr>
        </p:nvGraphicFramePr>
        <p:xfrm>
          <a:off x="1069446" y="2223204"/>
          <a:ext cx="6658690" cy="5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7" name="Equation" r:id="rId4" imgW="2540000" imgH="228600" progId="Equation.3">
                  <p:embed/>
                </p:oleObj>
              </mc:Choice>
              <mc:Fallback>
                <p:oleObj name="Equation" r:id="rId4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446" y="2223204"/>
                        <a:ext cx="6658690" cy="59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70960"/>
              </p:ext>
            </p:extLst>
          </p:nvPr>
        </p:nvGraphicFramePr>
        <p:xfrm>
          <a:off x="1069445" y="3604948"/>
          <a:ext cx="5893378" cy="6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8" name="Equation" r:id="rId6" imgW="2184400" imgH="228600" progId="Equation.3">
                  <p:embed/>
                </p:oleObj>
              </mc:Choice>
              <mc:Fallback>
                <p:oleObj name="Equation" r:id="rId6" imgW="218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9445" y="3604948"/>
                        <a:ext cx="5893378" cy="6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60341"/>
              </p:ext>
            </p:extLst>
          </p:nvPr>
        </p:nvGraphicFramePr>
        <p:xfrm>
          <a:off x="1069446" y="5037667"/>
          <a:ext cx="569281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9" name="Equation" r:id="rId8" imgW="2349500" imgH="254000" progId="Equation.3">
                  <p:embed/>
                </p:oleObj>
              </mc:Choice>
              <mc:Fallback>
                <p:oleObj name="Equation" r:id="rId8" imgW="2349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9446" y="5037667"/>
                        <a:ext cx="569281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555" y="6096000"/>
            <a:ext cx="59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higher order norms affect the weights?</a:t>
            </a:r>
          </a:p>
        </p:txBody>
      </p:sp>
    </p:spTree>
    <p:extLst>
      <p:ext uri="{BB962C8B-B14F-4D97-AF65-F5344CB8AC3E}">
        <p14:creationId xmlns:p14="http://schemas.microsoft.com/office/powerpoint/2010/main" val="134310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trees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K-NN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Perceptron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properties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training/learning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rational/why it works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classifying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hyperparameters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algorithm variants/improvements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73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37533"/>
              </p:ext>
            </p:extLst>
          </p:nvPr>
        </p:nvGraphicFramePr>
        <p:xfrm>
          <a:off x="1300163" y="3211348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2" name="Equation" r:id="rId3" imgW="1384300" imgH="215900" progId="Equation.3">
                  <p:embed/>
                </p:oleObj>
              </mc:Choice>
              <mc:Fallback>
                <p:oleObj name="Equation" r:id="rId3" imgW="1384300" imgH="215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211348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96532"/>
              </p:ext>
            </p:extLst>
          </p:nvPr>
        </p:nvGraphicFramePr>
        <p:xfrm>
          <a:off x="1300163" y="4028952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3" name="Equation" r:id="rId5" imgW="787400" imgH="203200" progId="Equation.3">
                  <p:embed/>
                </p:oleObj>
              </mc:Choice>
              <mc:Fallback>
                <p:oleObj name="Equation" r:id="rId5" imgW="787400" imgH="203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028952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838" y="2813200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491" y="3550020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" y="5009378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838" y="5190871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/>
              <p:nvPr/>
            </p:nvSpPr>
            <p:spPr>
              <a:xfrm>
                <a:off x="2588903" y="1710809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03" y="1710809"/>
                <a:ext cx="3489866" cy="461665"/>
              </a:xfrm>
              <a:prstGeom prst="rect">
                <a:avLst/>
              </a:prstGeom>
              <a:blipFill>
                <a:blip r:embed="rId7"/>
                <a:stretch>
                  <a:fillRect r="-727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8FF94-C44F-0942-9FB5-DE47DFE78121}"/>
              </a:ext>
            </a:extLst>
          </p:cNvPr>
          <p:cNvCxnSpPr>
            <a:cxnSpLocks/>
          </p:cNvCxnSpPr>
          <p:nvPr/>
        </p:nvCxnSpPr>
        <p:spPr>
          <a:xfrm flipV="1">
            <a:off x="4503178" y="2714298"/>
            <a:ext cx="0" cy="20495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/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/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A1FF3A-3A11-B643-9FA9-F10C1C3653AA}"/>
              </a:ext>
            </a:extLst>
          </p:cNvPr>
          <p:cNvSpPr txBox="1"/>
          <p:nvPr/>
        </p:nvSpPr>
        <p:spPr>
          <a:xfrm>
            <a:off x="4657675" y="289317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313B5-E07B-E549-8F48-99EF16F0B4E0}"/>
              </a:ext>
            </a:extLst>
          </p:cNvPr>
          <p:cNvSpPr txBox="1"/>
          <p:nvPr/>
        </p:nvSpPr>
        <p:spPr>
          <a:xfrm>
            <a:off x="4640823" y="3764356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/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blipFill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90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A000"/>
                </a:solidFill>
              </a:rPr>
              <a:t>   randomly shuffle the training data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,y</a:t>
            </a:r>
            <a:r>
              <a:rPr lang="en-US" sz="2400" i="1" baseline="-25000" dirty="0" err="1"/>
              <a:t>i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for each weight: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r>
              <a:rPr lang="en-US" sz="2400" dirty="0"/>
              <a:t>      update the bias 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000" dirty="0"/>
              <a:t>(use the same weight update equations, but:</a:t>
            </a:r>
            <a:br>
              <a:rPr lang="en-US" sz="2000" dirty="0"/>
            </a:br>
            <a:r>
              <a:rPr lang="en-US" sz="2000" dirty="0"/>
              <a:t>             - b = </a:t>
            </a:r>
            <a:r>
              <a:rPr lang="en-US" sz="2000" dirty="0" err="1"/>
              <a:t>w</a:t>
            </a:r>
            <a:r>
              <a:rPr lang="en-US" sz="2000" baseline="-25000" dirty="0" err="1"/>
              <a:t>j</a:t>
            </a:r>
            <a:br>
              <a:rPr lang="en-US" sz="2000" dirty="0"/>
            </a:br>
            <a:r>
              <a:rPr lang="en-US" sz="2000" dirty="0"/>
              <a:t>             - replace </a:t>
            </a:r>
            <a:r>
              <a:rPr lang="en-US" sz="2000" dirty="0" err="1"/>
              <a:t>x</a:t>
            </a:r>
            <a:r>
              <a:rPr lang="en-US" sz="2000" baseline="-25000" dirty="0" err="1"/>
              <a:t>ij</a:t>
            </a:r>
            <a:r>
              <a:rPr lang="en-US" sz="2000" dirty="0"/>
              <a:t> with 1)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/>
              <p:nvPr/>
            </p:nvSpPr>
            <p:spPr>
              <a:xfrm>
                <a:off x="1621950" y="3429000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50" y="3429000"/>
                <a:ext cx="3489866" cy="461665"/>
              </a:xfrm>
              <a:prstGeom prst="rect">
                <a:avLst/>
              </a:prstGeom>
              <a:blipFill>
                <a:blip r:embed="rId2"/>
                <a:stretch>
                  <a:fillRect r="-362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83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for some number of iterations:</a:t>
            </a:r>
          </a:p>
          <a:p>
            <a:pPr lvl="2"/>
            <a:r>
              <a:rPr lang="en-US" sz="2000" dirty="0"/>
              <a:t>for each example (xi, </a:t>
            </a:r>
            <a:r>
              <a:rPr lang="en-US" sz="2000" dirty="0" err="1"/>
              <a:t>yi</a:t>
            </a:r>
            <a:r>
              <a:rPr lang="en-US" sz="2000" dirty="0"/>
              <a:t>) in the training dataset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/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blipFill>
                <a:blip r:embed="rId2"/>
                <a:stretch>
                  <a:fillRect r="-72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553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12330"/>
              </p:ext>
            </p:extLst>
          </p:nvPr>
        </p:nvGraphicFramePr>
        <p:xfrm>
          <a:off x="1310216" y="2367315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Equation" r:id="rId4" imgW="2438400" imgH="457200" progId="Equation.3">
                  <p:embed/>
                </p:oleObj>
              </mc:Choice>
              <mc:Fallback>
                <p:oleObj name="Equation" r:id="rId4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0216" y="2367315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14407" y="2437870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216" y="3899722"/>
            <a:ext cx="624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gradient descent the only way to find w and 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0216" y="4704875"/>
            <a:ext cx="53967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Many other ways to find the minimum.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Some are don’t even require iteration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Whole field called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90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r>
              <a:rPr lang="en-US" dirty="0"/>
              <a:t> summarized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62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L1 is popular because it tends to result in sparse solutions (i.e. lots of zero weights)</a:t>
            </a:r>
          </a:p>
          <a:p>
            <a:pPr marL="320040" lvl="1" indent="0">
              <a:buNone/>
            </a:pPr>
            <a:r>
              <a:rPr lang="en-US" dirty="0"/>
              <a:t>However, it is not differentiable, so it only works for gradient descent solvers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L2 is also popular because for some loss functions, it can be solved directly (no gradient descent required, though often iterative solvers still)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Lp</a:t>
            </a:r>
            <a:r>
              <a:rPr lang="en-US" dirty="0"/>
              <a:t> is less popular since they don’t tend to shrink the weights enough</a:t>
            </a:r>
          </a:p>
        </p:txBody>
      </p:sp>
    </p:spTree>
    <p:extLst>
      <p:ext uri="{BB962C8B-B14F-4D97-AF65-F5344CB8AC3E}">
        <p14:creationId xmlns:p14="http://schemas.microsoft.com/office/powerpoint/2010/main" val="3812127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loss functions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85535"/>
              </p:ext>
            </p:extLst>
          </p:nvPr>
        </p:nvGraphicFramePr>
        <p:xfrm>
          <a:off x="1638300" y="2211388"/>
          <a:ext cx="2830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4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11388"/>
                        <a:ext cx="2830513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1636889"/>
            <a:ext cx="6666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Without regularization, the generic update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297238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40325"/>
              </p:ext>
            </p:extLst>
          </p:nvPr>
        </p:nvGraphicFramePr>
        <p:xfrm>
          <a:off x="1300163" y="3568700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5" name="Equation" r:id="rId5" imgW="1384300" imgH="215900" progId="Equation.3">
                  <p:embed/>
                </p:oleObj>
              </mc:Choice>
              <mc:Fallback>
                <p:oleObj name="Equation" r:id="rId5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568700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70490"/>
              </p:ext>
            </p:extLst>
          </p:nvPr>
        </p:nvGraphicFramePr>
        <p:xfrm>
          <a:off x="1300163" y="4229100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6" name="Equation" r:id="rId7" imgW="787400" imgH="203200" progId="Equation.3">
                  <p:embed/>
                </p:oleObj>
              </mc:Choice>
              <mc:Fallback>
                <p:oleObj name="Equation" r:id="rId7" imgW="78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29100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3498334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6111" y="4158313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2648" y="4868333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6111" y="5354177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squared error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30118"/>
              </p:ext>
            </p:extLst>
          </p:nvPr>
        </p:nvGraphicFramePr>
        <p:xfrm>
          <a:off x="788988" y="5453063"/>
          <a:ext cx="371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7" name="Equation" r:id="rId9" imgW="1816100" imgH="228600" progId="Equation.3">
                  <p:embed/>
                </p:oleObj>
              </mc:Choice>
              <mc:Fallback>
                <p:oleObj name="Equation" r:id="rId9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453063"/>
                        <a:ext cx="3717925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213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Many tools support these different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at </a:t>
            </a:r>
            <a:r>
              <a:rPr lang="en-US" dirty="0" err="1"/>
              <a:t>scikit</a:t>
            </a:r>
            <a:r>
              <a:rPr lang="en-US" dirty="0"/>
              <a:t> learning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http://scikit-learn.org/stable/modules/sgd.html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17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(Ordinary) Least squares: squared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regression: squared loss with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regression: squared loss with L1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regression: squared loss with L1 AND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regression: logistic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Geometric view of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distances between examples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boundaries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example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removing erroneous features/picking good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challenges with high-dimensional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 normalization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pre-processing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outlier detection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Comparing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n-fold cross validation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leave one out validation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bootstrap resampling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precision/recall, F1, AUC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subsampling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oversampling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binary classifiers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Multiclass classification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Modifying existing approaches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OVA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AVA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Tree-based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micro- vs. macro-averaging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weighted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5725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0/1 loss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Surrogate loss functions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Convexity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regularization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regularizers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p-norms</a:t>
            </a:r>
          </a:p>
        </p:txBody>
      </p:sp>
    </p:spTree>
    <p:extLst>
      <p:ext uri="{BB962C8B-B14F-4D97-AF65-F5344CB8AC3E}">
        <p14:creationId xmlns:p14="http://schemas.microsoft.com/office/powerpoint/2010/main" val="366638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10944</TotalTime>
  <Words>2000</Words>
  <Application>Microsoft Macintosh PowerPoint</Application>
  <PresentationFormat>On-screen Show (4:3)</PresentationFormat>
  <Paragraphs>420</Paragraphs>
  <Slides>57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Calibri</vt:lpstr>
      <vt:lpstr>Cambria Math</vt:lpstr>
      <vt:lpstr>Tw Cen MT</vt:lpstr>
      <vt:lpstr>Wingdings</vt:lpstr>
      <vt:lpstr>Wingdings 2</vt:lpstr>
      <vt:lpstr>Median</vt:lpstr>
      <vt:lpstr>Equation</vt:lpstr>
      <vt:lpstr>Regularization</vt:lpstr>
      <vt:lpstr>Admin</vt:lpstr>
      <vt:lpstr>Midterm details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general advice</vt:lpstr>
      <vt:lpstr>How many have you heard of?</vt:lpstr>
      <vt:lpstr>Model-based machine learning</vt:lpstr>
      <vt:lpstr>Model-based machine learning</vt:lpstr>
      <vt:lpstr>Surrogate loss functions</vt:lpstr>
      <vt:lpstr>Finding the minimum</vt:lpstr>
      <vt:lpstr>Gradient descent</vt:lpstr>
      <vt:lpstr>Perceptron learning algorithm!</vt:lpstr>
      <vt:lpstr>The constant</vt:lpstr>
      <vt:lpstr>The constant</vt:lpstr>
      <vt:lpstr>One concern</vt:lpstr>
      <vt:lpstr>Overfitting revisited: regularization</vt:lpstr>
      <vt:lpstr>Regularizers</vt:lpstr>
      <vt:lpstr>Regularizers</vt:lpstr>
      <vt:lpstr>Regularizers</vt:lpstr>
      <vt:lpstr>Common regularizers</vt:lpstr>
      <vt:lpstr>Common regularizers</vt:lpstr>
      <vt:lpstr>p-norm</vt:lpstr>
      <vt:lpstr>p-norms visualized</vt:lpstr>
      <vt:lpstr>p-norms visualized</vt:lpstr>
      <vt:lpstr>Model-based machine learning</vt:lpstr>
      <vt:lpstr>Minimizing with a regularizer</vt:lpstr>
      <vt:lpstr>Convexity revisited</vt:lpstr>
      <vt:lpstr>Adding convex functions</vt:lpstr>
      <vt:lpstr>Adding convex functions</vt:lpstr>
      <vt:lpstr>Adding convex functions</vt:lpstr>
      <vt:lpstr>Minimizing with a regularizer</vt:lpstr>
      <vt:lpstr>p-norms are convex</vt:lpstr>
      <vt:lpstr>Model-based machine learning</vt:lpstr>
      <vt:lpstr>Our optimization criterion</vt:lpstr>
      <vt:lpstr>Gradient descent</vt:lpstr>
      <vt:lpstr>Some more maths</vt:lpstr>
      <vt:lpstr>Gradient descent</vt:lpstr>
      <vt:lpstr>The update</vt:lpstr>
      <vt:lpstr>The update</vt:lpstr>
      <vt:lpstr>L1 regularization</vt:lpstr>
      <vt:lpstr>L1 regularization</vt:lpstr>
      <vt:lpstr>L1 regularization</vt:lpstr>
      <vt:lpstr>Gradient descent</vt:lpstr>
      <vt:lpstr>Regularization with p-norms</vt:lpstr>
      <vt:lpstr>Putting it together</vt:lpstr>
      <vt:lpstr>Gradient descent details</vt:lpstr>
      <vt:lpstr>Gradient descent</vt:lpstr>
      <vt:lpstr>Model-based machine learning</vt:lpstr>
      <vt:lpstr>Regularizers summarized</vt:lpstr>
      <vt:lpstr>The other loss functions</vt:lpstr>
      <vt:lpstr>Many tools support these different combinations</vt:lpstr>
      <vt:lpstr>Common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Microsoft Office User</cp:lastModifiedBy>
  <cp:revision>1991</cp:revision>
  <cp:lastPrinted>2013-09-17T22:01:58Z</cp:lastPrinted>
  <dcterms:created xsi:type="dcterms:W3CDTF">2013-09-08T20:10:23Z</dcterms:created>
  <dcterms:modified xsi:type="dcterms:W3CDTF">2022-02-17T20:04:02Z</dcterms:modified>
</cp:coreProperties>
</file>