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348" r:id="rId3"/>
    <p:sldId id="349" r:id="rId4"/>
    <p:sldId id="350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5" r:id="rId14"/>
    <p:sldId id="276" r:id="rId15"/>
    <p:sldId id="275" r:id="rId16"/>
    <p:sldId id="279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4" r:id="rId26"/>
    <p:sldId id="291" r:id="rId27"/>
    <p:sldId id="292" r:id="rId28"/>
    <p:sldId id="293" r:id="rId29"/>
    <p:sldId id="290" r:id="rId30"/>
    <p:sldId id="296" r:id="rId31"/>
    <p:sldId id="34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4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1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you expect the max temp values for each day to have higher variance here or in Vermont?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expensive</a:t>
            </a:r>
            <a:r>
              <a:rPr lang="en-US" baseline="0" dirty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still</a:t>
            </a:r>
            <a:r>
              <a:rPr lang="en-US" baseline="0" dirty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9/12/23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Feature PRE-PROCESSING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vs.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</a:t>
            </a:r>
          </a:p>
          <a:p>
            <a:pPr lvl="1"/>
            <a:r>
              <a:rPr lang="en-US" dirty="0"/>
              <a:t>image data</a:t>
            </a:r>
          </a:p>
          <a:p>
            <a:pPr lvl="1"/>
            <a:r>
              <a:rPr lang="en-US" dirty="0"/>
              <a:t>text data</a:t>
            </a:r>
          </a:p>
          <a:p>
            <a:pPr lvl="1"/>
            <a:r>
              <a:rPr lang="en-US" dirty="0"/>
              <a:t>audio data</a:t>
            </a:r>
          </a:p>
          <a:p>
            <a:pPr lvl="1"/>
            <a:r>
              <a:rPr lang="en-US" dirty="0"/>
              <a:t>log data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an image represented?</a:t>
            </a:r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an image represented?</a:t>
            </a:r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/>
              <a:t> for a color image, each pixel corresponds to an RGB value (i.e. three numbers)</a:t>
            </a:r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features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</a:rPr>
              <a:t>for each pixel:	R[0-255]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   	G[0-255]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818832" y="6162078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we retain all the information in the original document?</a:t>
            </a: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features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</a:rPr>
              <a:t>for each pixel:	R[0-255]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   	G[0-255]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Other features for images?</a:t>
            </a: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image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Use “patches” rather than pixels (sort of like “bigrams” for text)</a:t>
            </a:r>
          </a:p>
          <a:p>
            <a:r>
              <a:rPr lang="en-US" dirty="0"/>
              <a:t>Different color representations (i.e. L*A*B*)</a:t>
            </a:r>
          </a:p>
          <a:p>
            <a:r>
              <a:rPr lang="en-US" dirty="0"/>
              <a:t>Texture features, i.e. responses to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Shape features</a:t>
            </a:r>
          </a:p>
          <a:p>
            <a:r>
              <a:rPr lang="en-US" dirty="0"/>
              <a:t>…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said, it can be helpful to understand where the features are coming from</a:t>
            </a:r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learning model</a:t>
            </a:r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training 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“better” training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types of preprocessing might we want to do?</a:t>
            </a: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an outlier?</a:t>
            </a: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Assignment 1 graded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2</a:t>
            </a:r>
            <a:endParaRPr lang="en-US" sz="3200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 know it was hard </a:t>
            </a:r>
          </a:p>
          <a:p>
            <a:pPr lvl="1"/>
            <a:r>
              <a:rPr lang="en-US" dirty="0">
                <a:sym typeface="Wingdings"/>
              </a:rPr>
              <a:t>This class will make you a better programmer!</a:t>
            </a:r>
          </a:p>
          <a:p>
            <a:pPr lvl="1"/>
            <a:r>
              <a:rPr lang="en-US" dirty="0">
                <a:sym typeface="Wingdings"/>
              </a:rPr>
              <a:t> How did it go?</a:t>
            </a:r>
          </a:p>
          <a:p>
            <a:pPr lvl="1"/>
            <a:r>
              <a:rPr lang="en-US" dirty="0">
                <a:sym typeface="Wingdings"/>
              </a:rPr>
              <a:t> How much time did you spend?</a:t>
            </a:r>
          </a:p>
          <a:p>
            <a:pPr lvl="1"/>
            <a:endParaRPr lang="en-US" dirty="0">
              <a:sym typeface="Wingdings"/>
            </a:endParaRPr>
          </a:p>
          <a:p>
            <a:pPr marL="45720" indent="0">
              <a:buNone/>
            </a:pPr>
            <a:r>
              <a:rPr lang="en-US" dirty="0">
                <a:sym typeface="Wingdings"/>
              </a:rPr>
              <a:t>Assignment 3 out</a:t>
            </a:r>
          </a:p>
          <a:p>
            <a:pPr marL="822960" lvl="1" indent="-457200"/>
            <a:r>
              <a:rPr lang="en-US" dirty="0">
                <a:sym typeface="Wingdings"/>
              </a:rPr>
              <a:t>Implement perceptron variants</a:t>
            </a:r>
          </a:p>
          <a:p>
            <a:pPr marL="822960" lvl="1" indent="-457200"/>
            <a:r>
              <a:rPr lang="en-US" dirty="0">
                <a:sym typeface="Wingdings"/>
              </a:rPr>
              <a:t>See how they differ in performance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651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types of inconsistencies?</a:t>
            </a: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examples with the same feature values but different labels</a:t>
            </a: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examples with the same feature values but different labels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Fix?</a:t>
            </a: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conflicting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examples that have the same features, but differing values</a:t>
            </a:r>
          </a:p>
          <a:p>
            <a:pPr lvl="1"/>
            <a:r>
              <a:rPr lang="en-US" dirty="0"/>
              <a:t>For some learning algorithms, these examples can cause issues (for example, not converging)</a:t>
            </a:r>
          </a:p>
          <a:p>
            <a:pPr lvl="1"/>
            <a:r>
              <a:rPr lang="en-US" dirty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examples with the same feature values but different labels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7445" y="5909733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identify these?</a:t>
            </a: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extreme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entire field of study by itself!  Often called outlier or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statistics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the mean, standard deviation, and variance of data?</a:t>
            </a: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statistics 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mean</a:t>
            </a:r>
            <a:r>
              <a:rPr lang="en-US" sz="2800" dirty="0"/>
              <a:t>: average value, often written as μ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variance</a:t>
            </a:r>
            <a:r>
              <a:rPr lang="en-US" sz="2800" dirty="0"/>
              <a:t>: a measure of how much variation there is in the data.  Calculated as: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42843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400" imgH="495300" progId="Equation.3">
                  <p:embed/>
                </p:oleObj>
              </mc:Choice>
              <mc:Fallback>
                <p:oleObj name="Equation" r:id="rId3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standard deviation</a:t>
            </a:r>
            <a:r>
              <a:rPr lang="en-US" sz="2800" dirty="0"/>
              <a:t>: square root of the variance (written as </a:t>
            </a:r>
            <a:r>
              <a:rPr lang="en-US" sz="2800" dirty="0" err="1"/>
              <a:t>σ</a:t>
            </a:r>
            <a:r>
              <a:rPr lang="en-US" sz="28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these help us with outliers?</a:t>
            </a: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>
                <a:solidFill>
                  <a:srgbClr val="0000FF"/>
                </a:solidFill>
              </a:rPr>
              <a:t>gaussian</a:t>
            </a:r>
            <a:r>
              <a:rPr lang="en-US" sz="2400" dirty="0">
                <a:solidFill>
                  <a:srgbClr val="0000FF"/>
                </a:solidFill>
              </a:rPr>
              <a:t>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in a single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Examples in a single dimension that have values greater than </a:t>
            </a:r>
            <a:br>
              <a:rPr lang="en-US" sz="2400" dirty="0"/>
            </a:br>
            <a:r>
              <a:rPr lang="en-US" sz="2400" dirty="0"/>
              <a:t>|</a:t>
            </a:r>
            <a:r>
              <a:rPr lang="en-US" sz="2400" dirty="0" err="1"/>
              <a:t>kσ</a:t>
            </a:r>
            <a:r>
              <a:rPr lang="en-US" sz="2400" dirty="0"/>
              <a:t>| can be discarded (for k &gt;&gt; 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F47-5702-5E4C-BA18-FCE05B34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9A50-0FE7-A245-AB61-9533B3387B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good was the decision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deep did it need to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Overfitting?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data size?</a:t>
            </a:r>
          </a:p>
        </p:txBody>
      </p:sp>
    </p:spTree>
    <p:extLst>
      <p:ext uri="{BB962C8B-B14F-4D97-AF65-F5344CB8AC3E}">
        <p14:creationId xmlns:p14="http://schemas.microsoft.com/office/powerpoint/2010/main" val="3414874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good practices:</a:t>
            </a:r>
          </a:p>
          <a:p>
            <a:pPr>
              <a:buFontTx/>
              <a:buChar char="-"/>
            </a:pPr>
            <a:r>
              <a:rPr lang="en-US" dirty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/>
              <a:t>Let the learning algorithm/other pre-processing handle the rest</a:t>
            </a:r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Which features to use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37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pruning/selection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Good features provide </a:t>
            </a:r>
            <a:r>
              <a:rPr lang="en-US"/>
              <a:t>us with information </a:t>
            </a:r>
            <a:r>
              <a:rPr lang="en-US" dirty="0"/>
              <a:t>that helps us distinguish between labels.  However, not all features are good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Feature pruning</a:t>
            </a:r>
            <a:r>
              <a:rPr lang="en-US" dirty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Feature selection</a:t>
            </a:r>
            <a:r>
              <a:rPr lang="en-US" dirty="0"/>
              <a:t> is the process of selecting “good”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makes a bad feature and why would we have them in our data?</a:t>
            </a:r>
          </a:p>
        </p:txBody>
      </p:sp>
    </p:spTree>
    <p:extLst>
      <p:ext uri="{BB962C8B-B14F-4D97-AF65-F5344CB8AC3E}">
        <p14:creationId xmlns:p14="http://schemas.microsoft.com/office/powerpoint/2010/main" val="4053304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of you are going to generate a feature for our data set: pick 5 random binary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I’ve already labeled these examples and I have two features</a:t>
            </a:r>
          </a:p>
        </p:txBody>
      </p:sp>
    </p:spTree>
    <p:extLst>
      <p:ext uri="{BB962C8B-B14F-4D97-AF65-F5344CB8AC3E}">
        <p14:creationId xmlns:p14="http://schemas.microsoft.com/office/powerpoint/2010/main" val="1189156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</a:p>
        </p:txBody>
      </p:sp>
    </p:spTree>
    <p:extLst>
      <p:ext uri="{BB962C8B-B14F-4D97-AF65-F5344CB8AC3E}">
        <p14:creationId xmlns:p14="http://schemas.microsoft.com/office/powerpoint/2010/main" val="3941137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0.5</a:t>
            </a:r>
            <a:r>
              <a:rPr lang="en-US" sz="2000" baseline="30000" dirty="0"/>
              <a:t>5</a:t>
            </a:r>
            <a:r>
              <a:rPr lang="en-US" sz="2000" dirty="0"/>
              <a:t>=0.03125 = 1/32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that the only way to get perfect prediction?</a:t>
            </a:r>
          </a:p>
        </p:txBody>
      </p:sp>
    </p:spTree>
    <p:extLst>
      <p:ext uri="{BB962C8B-B14F-4D97-AF65-F5344CB8AC3E}">
        <p14:creationId xmlns:p14="http://schemas.microsoft.com/office/powerpoint/2010/main" val="306598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0.5</a:t>
            </a:r>
            <a:r>
              <a:rPr lang="en-US" sz="2000" baseline="30000" dirty="0"/>
              <a:t>5</a:t>
            </a:r>
            <a:r>
              <a:rPr lang="en-US" sz="2000" dirty="0"/>
              <a:t>=0.03125 = 1/32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= 1/32+1/32 = 1/16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</a:p>
        </p:txBody>
      </p:sp>
    </p:spTree>
    <p:extLst>
      <p:ext uri="{BB962C8B-B14F-4D97-AF65-F5344CB8AC3E}">
        <p14:creationId xmlns:p14="http://schemas.microsoft.com/office/powerpoint/2010/main" val="4157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0.5</a:t>
            </a:r>
            <a:r>
              <a:rPr lang="en-US" sz="2000" baseline="30000" dirty="0"/>
              <a:t>5</a:t>
            </a:r>
            <a:r>
              <a:rPr lang="en-US" sz="2000" dirty="0"/>
              <a:t>=0.03125 = 1/32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= 1/32+1/32 = 1/16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2239489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Any correlation (particularly any strong correlation) can affect performance!</a:t>
            </a:r>
          </a:p>
        </p:txBody>
      </p:sp>
    </p:spTree>
    <p:extLst>
      <p:ext uri="{BB962C8B-B14F-4D97-AF65-F5344CB8AC3E}">
        <p14:creationId xmlns:p14="http://schemas.microsoft.com/office/powerpoint/2010/main" val="420862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Adding features </a:t>
            </a:r>
            <a:r>
              <a:rPr lang="en-US" sz="2400" b="1" i="1" dirty="0"/>
              <a:t>can</a:t>
            </a:r>
            <a:r>
              <a:rPr lang="en-US" sz="2400" dirty="0"/>
              <a:t> give us more information, but not always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54941"/>
              </p:ext>
            </p:extLst>
          </p:nvPr>
        </p:nvGraphicFramePr>
        <p:xfrm>
          <a:off x="569430" y="3128535"/>
          <a:ext cx="8196618" cy="336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  <a:r>
                        <a:rPr lang="en-US" sz="1200" baseline="0" dirty="0"/>
                        <a:t> grade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10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29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DED2-8AD2-BBE5-0F0A-FFB87DE8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452B-281A-D82C-CFF4-952F932AFB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9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can be particularly problematic in problem areas where we automatically generate features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10409" y="3276600"/>
            <a:ext cx="1814513" cy="2286000"/>
            <a:chOff x="1447800" y="3352800"/>
            <a:chExt cx="1814513" cy="2286000"/>
          </a:xfrm>
        </p:grpSpPr>
        <p:pic>
          <p:nvPicPr>
            <p:cNvPr id="1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8" name="Rectangle 43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2" name="Rectangle 44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3" name="Rectangle 44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4" name="Rectangle 44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5" name="Rectangle 44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6" name="Rectangle 44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7" name="Rectangle 44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275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394"/>
              </p:ext>
            </p:extLst>
          </p:nvPr>
        </p:nvGraphicFramePr>
        <p:xfrm>
          <a:off x="569430" y="3128535"/>
          <a:ext cx="8196618" cy="336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  <a:r>
                        <a:rPr lang="en-US" sz="1200" baseline="0" dirty="0"/>
                        <a:t> grade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10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75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Split training data into train/</a:t>
            </a:r>
            <a:r>
              <a:rPr lang="en-US" dirty="0" err="1"/>
              <a:t>dev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Train a model on all features </a:t>
            </a:r>
            <a:r>
              <a:rPr lang="en-US" i="1" dirty="0">
                <a:solidFill>
                  <a:srgbClr val="FFC000"/>
                </a:solidFill>
              </a:rPr>
              <a:t>minus</a:t>
            </a:r>
            <a:r>
              <a:rPr lang="en-US" dirty="0"/>
              <a:t> f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Compare performance of all vs. all-f on </a:t>
            </a:r>
            <a:r>
              <a:rPr lang="en-US" dirty="0" err="1"/>
              <a:t>dev</a:t>
            </a:r>
            <a:r>
              <a:rPr lang="en-US" dirty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Feature ablation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Issues/concerns?</a:t>
            </a:r>
          </a:p>
        </p:txBody>
      </p:sp>
    </p:spTree>
    <p:extLst>
      <p:ext uri="{BB962C8B-B14F-4D97-AF65-F5344CB8AC3E}">
        <p14:creationId xmlns:p14="http://schemas.microsoft.com/office/powerpoint/2010/main" val="739855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Binary features:</a:t>
            </a:r>
          </a:p>
          <a:p>
            <a:pPr marL="0" indent="0">
              <a:buNone/>
            </a:pPr>
            <a:r>
              <a:rPr lang="en-US" dirty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Real-valued features:</a:t>
            </a:r>
          </a:p>
          <a:p>
            <a:pPr marL="0" indent="0">
              <a:buNone/>
            </a:pPr>
            <a:r>
              <a:rPr lang="en-US" dirty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577766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rules of thumb </a:t>
            </a:r>
            <a:br>
              <a:rPr lang="en-US" dirty="0"/>
            </a:br>
            <a:r>
              <a:rPr lang="en-US" dirty="0"/>
              <a:t>for the number of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 very careful in domains where:</a:t>
            </a:r>
          </a:p>
          <a:p>
            <a:pPr lvl="1"/>
            <a:r>
              <a:rPr lang="en-US" dirty="0"/>
              <a:t>the number of features &gt; number of examples</a:t>
            </a:r>
          </a:p>
          <a:p>
            <a:pPr lvl="1"/>
            <a:r>
              <a:rPr lang="en-US" dirty="0"/>
              <a:t>the number of features ≈ number of examples</a:t>
            </a:r>
          </a:p>
          <a:p>
            <a:pPr lvl="1"/>
            <a:r>
              <a:rPr lang="en-US" dirty="0"/>
              <a:t>the features are generated automatically</a:t>
            </a:r>
          </a:p>
          <a:p>
            <a:pPr lvl="1"/>
            <a:r>
              <a:rPr lang="en-US" dirty="0"/>
              <a:t>there is a chance of “random” features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In most of these cases, features should be removed based on some domain knowledge (i.e. problem-specific knowledge)</a:t>
            </a:r>
          </a:p>
        </p:txBody>
      </p:sp>
    </p:spTree>
    <p:extLst>
      <p:ext uri="{BB962C8B-B14F-4D97-AF65-F5344CB8AC3E}">
        <p14:creationId xmlns:p14="http://schemas.microsoft.com/office/powerpoint/2010/main" val="3894677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3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How can we pick/select them?</a:t>
            </a:r>
          </a:p>
        </p:txBody>
      </p:sp>
    </p:spTree>
    <p:extLst>
      <p:ext uri="{BB962C8B-B14F-4D97-AF65-F5344CB8AC3E}">
        <p14:creationId xmlns:p14="http://schemas.microsoft.com/office/powerpoint/2010/main" val="6060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good feature correlates well with the label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identify this?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954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for each feature f:</a:t>
            </a:r>
          </a:p>
          <a:p>
            <a:pPr lvl="1">
              <a:buFontTx/>
              <a:buChar char="-"/>
            </a:pPr>
            <a:r>
              <a:rPr lang="en-US" dirty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/>
              <a:t>pick top </a:t>
            </a:r>
            <a:r>
              <a:rPr lang="en-US" i="1" dirty="0"/>
              <a:t>k</a:t>
            </a:r>
            <a:r>
              <a:rPr lang="en-US" dirty="0"/>
              <a:t>, top </a:t>
            </a:r>
            <a:r>
              <a:rPr lang="en-US" i="1" dirty="0"/>
              <a:t>x%</a:t>
            </a:r>
            <a:r>
              <a:rPr lang="en-US" dirty="0"/>
              <a:t>, etc.</a:t>
            </a:r>
          </a:p>
          <a:p>
            <a:pPr lvl="1">
              <a:buFontTx/>
              <a:buChar char="-"/>
            </a:pPr>
            <a:r>
              <a:rPr lang="en-US" dirty="0"/>
              <a:t>can use a development set to help pick </a:t>
            </a:r>
            <a:r>
              <a:rPr lang="en-US" i="1" dirty="0"/>
              <a:t>k</a:t>
            </a:r>
            <a:r>
              <a:rPr lang="en-US" dirty="0"/>
              <a:t> or </a:t>
            </a:r>
            <a:r>
              <a:rPr lang="en-US" i="1" dirty="0"/>
              <a:t>x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1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19791" y="6095999"/>
            <a:ext cx="4264152" cy="618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do they come from?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75639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58449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70305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</a:p>
        </p:txBody>
      </p:sp>
    </p:spTree>
    <p:extLst>
      <p:ext uri="{BB962C8B-B14F-4D97-AF65-F5344CB8AC3E}">
        <p14:creationId xmlns:p14="http://schemas.microsoft.com/office/powerpoint/2010/main" val="1483598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61863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67169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Decision trees don’t care about scale, so they’d learn the same tree</a:t>
            </a:r>
          </a:p>
        </p:txBody>
      </p:sp>
    </p:spTree>
    <p:extLst>
      <p:ext uri="{BB962C8B-B14F-4D97-AF65-F5344CB8AC3E}">
        <p14:creationId xmlns:p14="http://schemas.microsoft.com/office/powerpoint/2010/main" val="27950305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64255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93482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k-NN: NO!  The distances are biased based on feature magnitude.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054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79400" progId="Equation.3">
                  <p:embed/>
                </p:oleObj>
              </mc:Choice>
              <mc:Fallback>
                <p:oleObj name="Equation" r:id="rId2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542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83362"/>
              </p:ext>
            </p:extLst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67237"/>
              </p:ext>
            </p:extLst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72514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79400" progId="Equation.3">
                  <p:embed/>
                </p:oleObj>
              </mc:Choice>
              <mc:Fallback>
                <p:oleObj name="Equation" r:id="rId2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of the two examples are closest to the first?</a:t>
            </a: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6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61541"/>
              </p:ext>
            </p:extLst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3879"/>
              </p:ext>
            </p:extLst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43227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79400" progId="Equation.3">
                  <p:embed/>
                </p:oleObj>
              </mc:Choice>
              <mc:Fallback>
                <p:oleObj name="Equation" r:id="rId2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02335"/>
              </p:ext>
            </p:extLst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279400" progId="Equation.3">
                  <p:embed/>
                </p:oleObj>
              </mc:Choice>
              <mc:Fallback>
                <p:oleObj name="Equation" r:id="rId4" imgW="1841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89167"/>
              </p:ext>
            </p:extLst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279400" progId="Equation.3">
                  <p:embed/>
                </p:oleObj>
              </mc:Choice>
              <mc:Fallback>
                <p:oleObj name="Equation" r:id="rId6" imgW="1828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59709"/>
              </p:ext>
            </p:extLst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82800" imgH="279400" progId="Equation.3">
                  <p:embed/>
                </p:oleObj>
              </mc:Choice>
              <mc:Fallback>
                <p:oleObj name="Equation" r:id="rId8" imgW="2082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015765"/>
              </p:ext>
            </p:extLst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800" imgH="279400" progId="Equation.3">
                  <p:embed/>
                </p:oleObj>
              </mc:Choice>
              <mc:Fallback>
                <p:oleObj name="Equation" r:id="rId10" imgW="2082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2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16956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3236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The classification and weight update are based on the magnitude of the feature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B6D4C-537D-EA47-8A1C-75196E5A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07" y="5031858"/>
            <a:ext cx="2233099" cy="4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0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Geometrically, the perceptron update rule is equivalent to “adding” the weight vector and the feature vector</a:t>
            </a:r>
          </a:p>
        </p:txBody>
      </p:sp>
    </p:spTree>
    <p:extLst>
      <p:ext uri="{BB962C8B-B14F-4D97-AF65-F5344CB8AC3E}">
        <p14:creationId xmlns:p14="http://schemas.microsoft.com/office/powerpoint/2010/main" val="2623850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Geometrically, the perceptron update rule is equivalent to “adding” the weight vector and the feature vector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new weights</a:t>
            </a:r>
          </a:p>
        </p:txBody>
      </p:sp>
    </p:spTree>
    <p:extLst>
      <p:ext uri="{BB962C8B-B14F-4D97-AF65-F5344CB8AC3E}">
        <p14:creationId xmlns:p14="http://schemas.microsoft.com/office/powerpoint/2010/main" val="496573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same f1 value, but larger f2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features dimensions differ in scale, it can bias the update</a:t>
            </a:r>
          </a:p>
        </p:txBody>
      </p:sp>
    </p:spTree>
    <p:extLst>
      <p:ext uri="{BB962C8B-B14F-4D97-AF65-F5344CB8AC3E}">
        <p14:creationId xmlns:p14="http://schemas.microsoft.com/office/powerpoint/2010/main" val="347785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features dimensions differ in scale, it can bias the update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new weights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new weights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240" y="5724426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different separating </a:t>
            </a:r>
            <a:r>
              <a:rPr lang="en-US" sz="2800" dirty="0" err="1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the larger dimension becomes much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294774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UCI Machine Learning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0334" y="4998534"/>
            <a:ext cx="535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archive.ics.uci.edu</a:t>
            </a:r>
            <a:r>
              <a:rPr lang="en-US" sz="2400" dirty="0"/>
              <a:t>/ml/</a:t>
            </a:r>
            <a:r>
              <a:rPr lang="en-US" sz="2400" dirty="0" err="1"/>
              <a:t>datasets.html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2635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05107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38051474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29010"/>
              </p:ext>
            </p:extLst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Modify all values for a given feature</a:t>
            </a:r>
          </a:p>
        </p:txBody>
      </p:sp>
    </p:spTree>
    <p:extLst>
      <p:ext uri="{BB962C8B-B14F-4D97-AF65-F5344CB8AC3E}">
        <p14:creationId xmlns:p14="http://schemas.microsoft.com/office/powerpoint/2010/main" val="363931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0.  </a:t>
            </a:r>
            <a:r>
              <a:rPr lang="en-US" dirty="0">
                <a:solidFill>
                  <a:srgbClr val="FF0000"/>
                </a:solidFill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2917686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bias.  </a:t>
            </a:r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10674295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dev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largest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 of either scaling technique?</a:t>
            </a:r>
          </a:p>
        </p:txBody>
      </p:sp>
    </p:spTree>
    <p:extLst>
      <p:ext uri="{BB962C8B-B14F-4D97-AF65-F5344CB8AC3E}">
        <p14:creationId xmlns:p14="http://schemas.microsoft.com/office/powerpoint/2010/main" val="5397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4059746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34836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Solutions?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03658"/>
              </p:ext>
            </p:extLst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12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1414"/>
              </p:ext>
            </p:extLst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92100" progId="Equation.3">
                  <p:embed/>
                </p:oleObj>
              </mc:Choice>
              <mc:Fallback>
                <p:oleObj name="Equation" r:id="rId2" imgW="16002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985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03349"/>
              </p:ext>
            </p:extLst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292100" progId="Equation.3">
                  <p:embed/>
                </p:oleObj>
              </mc:Choice>
              <mc:Fallback>
                <p:oleObj name="Equation" r:id="rId2" imgW="2095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7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Predicting the age of abalone from physical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934" y="2315488"/>
            <a:ext cx="6451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/ Data Type / Measurement Unit / Description </a:t>
            </a:r>
          </a:p>
          <a:p>
            <a:r>
              <a:rPr lang="en-US" dirty="0"/>
              <a:t>----------------------------- </a:t>
            </a:r>
          </a:p>
          <a:p>
            <a:r>
              <a:rPr lang="en-US" dirty="0"/>
              <a:t>Sex / nominal / -- / M, F, and I (infant) </a:t>
            </a:r>
          </a:p>
          <a:p>
            <a:r>
              <a:rPr lang="en-US" dirty="0"/>
              <a:t>Length / continuous / mm / Longest shell measurement </a:t>
            </a:r>
          </a:p>
          <a:p>
            <a:r>
              <a:rPr lang="en-US" dirty="0"/>
              <a:t>Diameter	/ continuous / mm / perpendicular to length </a:t>
            </a:r>
          </a:p>
          <a:p>
            <a:r>
              <a:rPr lang="en-US" dirty="0"/>
              <a:t>Height / continuous / mm / with meat in shell </a:t>
            </a:r>
          </a:p>
          <a:p>
            <a:r>
              <a:rPr lang="en-US" dirty="0"/>
              <a:t>Whole weight / continuous / grams / whole abalone </a:t>
            </a:r>
          </a:p>
          <a:p>
            <a:r>
              <a:rPr lang="en-US" dirty="0"/>
              <a:t>Shucked weight / continuous	 / grams / weight of meat </a:t>
            </a:r>
          </a:p>
          <a:p>
            <a:r>
              <a:rPr lang="en-US" dirty="0"/>
              <a:t>Viscera weight / continuous / grams / gut weight (after bleeding) </a:t>
            </a:r>
          </a:p>
          <a:p>
            <a:r>
              <a:rPr lang="en-US" dirty="0"/>
              <a:t>Shell weight / continuous / grams / after being dried </a:t>
            </a:r>
          </a:p>
          <a:p>
            <a:r>
              <a:rPr lang="en-US" dirty="0"/>
              <a:t>Rings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95" y="4953002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all examples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4201"/>
              </p:ext>
            </p:extLst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28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1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066" y="2469150"/>
            <a:ext cx="86529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Class: no-recurrence-events, recurrence-events </a:t>
            </a:r>
          </a:p>
          <a:p>
            <a:r>
              <a:rPr lang="en-US" dirty="0"/>
              <a:t>2. age: 10-19, 20-29, 30-39, 40-49, 50-59, 60-69, 70-79, 80-89, 90-99. </a:t>
            </a:r>
          </a:p>
          <a:p>
            <a:r>
              <a:rPr lang="en-US" dirty="0"/>
              <a:t>3. menopause: lt40, ge40, </a:t>
            </a:r>
            <a:r>
              <a:rPr lang="en-US" dirty="0" err="1"/>
              <a:t>premeno</a:t>
            </a:r>
            <a:r>
              <a:rPr lang="en-US" dirty="0"/>
              <a:t>. </a:t>
            </a:r>
          </a:p>
          <a:p>
            <a:r>
              <a:rPr lang="en-US" dirty="0"/>
              <a:t>4. tumor-size: 0-4, 5-9, 10-14, 15-19, 20-24, 25-29, 30-34, 35-39, 40-44, 45-49, 50-54, 55-59. </a:t>
            </a:r>
          </a:p>
          <a:p>
            <a:r>
              <a:rPr lang="en-US" dirty="0"/>
              <a:t>5. </a:t>
            </a:r>
            <a:r>
              <a:rPr lang="en-US" dirty="0" err="1"/>
              <a:t>inv</a:t>
            </a:r>
            <a:r>
              <a:rPr lang="en-US" dirty="0"/>
              <a:t>-nodes: 0-2, 3-5, 6-8, 9-11, 12-14, 15-17, 18-20, 21-23, 24-26, 27-29, 30-32, 33-35, 36-39. </a:t>
            </a:r>
          </a:p>
          <a:p>
            <a:r>
              <a:rPr lang="en-US" dirty="0"/>
              <a:t>6. node-caps: yes, no. </a:t>
            </a:r>
          </a:p>
          <a:p>
            <a:r>
              <a:rPr lang="en-US" dirty="0"/>
              <a:t>7. </a:t>
            </a:r>
            <a:r>
              <a:rPr lang="en-US" dirty="0" err="1"/>
              <a:t>deg-malig</a:t>
            </a:r>
            <a:r>
              <a:rPr lang="en-US" dirty="0"/>
              <a:t>: 1, 2, 3. </a:t>
            </a:r>
          </a:p>
          <a:p>
            <a:r>
              <a:rPr lang="en-US" dirty="0"/>
              <a:t>8. breast: left, right. </a:t>
            </a:r>
          </a:p>
          <a:p>
            <a:r>
              <a:rPr lang="en-US" dirty="0"/>
              <a:t>9. breast-quad: left-up, left-low, right-up, right-low, central. </a:t>
            </a:r>
          </a:p>
          <a:p>
            <a:r>
              <a:rPr lang="en-US" dirty="0"/>
              <a:t>10. irradiated: yes,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Predicting breast cancer recurrence</a:t>
            </a:r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many physical domains (e.g. biology, medicine, chemistry, engineering, etc.)</a:t>
            </a:r>
          </a:p>
          <a:p>
            <a:pPr lvl="1"/>
            <a:r>
              <a:rPr lang="en-US" dirty="0"/>
              <a:t>the data has been collected and the </a:t>
            </a:r>
            <a:r>
              <a:rPr lang="en-US" i="1" dirty="0"/>
              <a:t>relevant</a:t>
            </a:r>
            <a:r>
              <a:rPr lang="en-US" dirty="0"/>
              <a:t> features have been identified</a:t>
            </a:r>
          </a:p>
          <a:p>
            <a:pPr lvl="1"/>
            <a:r>
              <a:rPr lang="en-US" dirty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8035</TotalTime>
  <Words>3385</Words>
  <Application>Microsoft Macintosh PowerPoint</Application>
  <PresentationFormat>On-screen Show (4:3)</PresentationFormat>
  <Paragraphs>1248</Paragraphs>
  <Slides>71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Equation</vt:lpstr>
      <vt:lpstr>Feature PRE-PROCESSING</vt:lpstr>
      <vt:lpstr>Admin</vt:lpstr>
      <vt:lpstr>Assignment 2 experiments</vt:lpstr>
      <vt:lpstr>Calculating averages</vt:lpstr>
      <vt:lpstr>Features</vt:lpstr>
      <vt:lpstr>UCI Machine Learning Repository</vt:lpstr>
      <vt:lpstr>Provided features</vt:lpstr>
      <vt:lpstr>Provided features</vt:lpstr>
      <vt:lpstr>Provided features</vt:lpstr>
      <vt:lpstr>Raw data vs. features</vt:lpstr>
      <vt:lpstr>How is an image represented?</vt:lpstr>
      <vt:lpstr>How is an image represented?</vt:lpstr>
      <vt:lpstr>Image features</vt:lpstr>
      <vt:lpstr>Image features</vt:lpstr>
      <vt:lpstr>Lots of image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Outlier detection</vt:lpstr>
      <vt:lpstr>Outliers in a single dimension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Robert Kauchak</cp:lastModifiedBy>
  <cp:revision>965</cp:revision>
  <cp:lastPrinted>2022-02-02T17:03:06Z</cp:lastPrinted>
  <dcterms:created xsi:type="dcterms:W3CDTF">2013-09-08T20:10:23Z</dcterms:created>
  <dcterms:modified xsi:type="dcterms:W3CDTF">2023-09-12T21:56:15Z</dcterms:modified>
</cp:coreProperties>
</file>