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320" r:id="rId4"/>
    <p:sldId id="32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59" r:id="rId13"/>
    <p:sldId id="260" r:id="rId14"/>
    <p:sldId id="261" r:id="rId15"/>
    <p:sldId id="262" r:id="rId16"/>
    <p:sldId id="263" r:id="rId17"/>
    <p:sldId id="274" r:id="rId18"/>
    <p:sldId id="275" r:id="rId19"/>
    <p:sldId id="276" r:id="rId20"/>
    <p:sldId id="282" r:id="rId21"/>
    <p:sldId id="278" r:id="rId22"/>
    <p:sldId id="281" r:id="rId23"/>
    <p:sldId id="283" r:id="rId24"/>
    <p:sldId id="286" r:id="rId25"/>
    <p:sldId id="288" r:id="rId26"/>
    <p:sldId id="289" r:id="rId27"/>
    <p:sldId id="267" r:id="rId28"/>
    <p:sldId id="269" r:id="rId29"/>
    <p:sldId id="270" r:id="rId30"/>
    <p:sldId id="271" r:id="rId31"/>
    <p:sldId id="299" r:id="rId32"/>
    <p:sldId id="300" r:id="rId33"/>
    <p:sldId id="335" r:id="rId34"/>
    <p:sldId id="336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307" r:id="rId44"/>
    <p:sldId id="308" r:id="rId45"/>
    <p:sldId id="310" r:id="rId46"/>
    <p:sldId id="309" r:id="rId47"/>
    <p:sldId id="311" r:id="rId48"/>
    <p:sldId id="317" r:id="rId49"/>
    <p:sldId id="312" r:id="rId50"/>
    <p:sldId id="313" r:id="rId51"/>
    <p:sldId id="314" r:id="rId52"/>
    <p:sldId id="315" r:id="rId53"/>
    <p:sldId id="318" r:id="rId54"/>
    <p:sldId id="319" r:id="rId55"/>
    <p:sldId id="331" r:id="rId56"/>
    <p:sldId id="332" r:id="rId57"/>
    <p:sldId id="333" r:id="rId58"/>
    <p:sldId id="334" r:id="rId59"/>
    <p:sldId id="30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9A98-07C7-1548-8C2E-A9EA09C1998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2FB4-6D34-C848-810E-079C91DA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No…</a:t>
            </a:r>
            <a:r>
              <a:rPr lang="en-US" baseline="0" dirty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9/14/23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9/14/23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/>
              <a:t>Normalizing test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19340"/>
              </p:ext>
            </p:extLst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pre-process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8614"/>
              </p:ext>
            </p:extLst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244"/>
              </p:ext>
            </p:extLst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28194"/>
              </p:ext>
            </p:extLst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mean,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, max,…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pre-processing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example length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81865" y="1709110"/>
            <a:ext cx="0" cy="46601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609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/>
              <a:t>Which ones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/>
              <a:t>Try them out and evaluate how they affect performance on </a:t>
            </a:r>
            <a:r>
              <a:rPr lang="en-US" sz="2400" dirty="0" err="1"/>
              <a:t>dev</a:t>
            </a:r>
            <a:r>
              <a:rPr lang="en-US" sz="2400" dirty="0"/>
              <a:t> data</a:t>
            </a:r>
          </a:p>
          <a:p>
            <a:endParaRPr lang="en-US" sz="2400" dirty="0"/>
          </a:p>
          <a:p>
            <a:r>
              <a:rPr lang="en-US" sz="2400" dirty="0"/>
              <a:t>Make sure to do the </a:t>
            </a:r>
            <a:r>
              <a:rPr lang="en-US" sz="2400" b="1" dirty="0"/>
              <a:t>exact same</a:t>
            </a:r>
            <a:r>
              <a:rPr lang="en-US" sz="2400" dirty="0"/>
              <a:t> pre-processing on train and test</a:t>
            </a:r>
          </a:p>
        </p:txBody>
      </p:sp>
    </p:spTree>
    <p:extLst>
      <p:ext uri="{BB962C8B-B14F-4D97-AF65-F5344CB8AC3E}">
        <p14:creationId xmlns:p14="http://schemas.microsoft.com/office/powerpoint/2010/main" val="31027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score 2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would we want to do this type of comparison?</a:t>
            </a: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compare and pick better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concerns?</a:t>
            </a: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3</a:t>
            </a:r>
          </a:p>
          <a:p>
            <a:pPr lvl="1"/>
            <a:r>
              <a:rPr lang="en-US" sz="2900" dirty="0" err="1"/>
              <a:t>Autograder</a:t>
            </a:r>
            <a:endParaRPr lang="en-US" sz="2900" dirty="0"/>
          </a:p>
          <a:p>
            <a:pPr marL="0" indent="0">
              <a:buNone/>
            </a:pPr>
            <a:endParaRPr lang="en-US" sz="3200" dirty="0">
              <a:sym typeface="Wingdings"/>
            </a:endParaRPr>
          </a:p>
          <a:p>
            <a:pPr marL="0" indent="0">
              <a:buNone/>
            </a:pPr>
            <a:r>
              <a:rPr lang="en-US" sz="3200" dirty="0">
                <a:sym typeface="Wingdings"/>
              </a:rPr>
              <a:t>Reading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Mentor hours this week: Thursday and Sunday, 7-9pm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model 2 better?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85% accuracy</a:t>
            </a:r>
          </a:p>
          <a:p>
            <a:r>
              <a:rPr lang="en-US" sz="3200" dirty="0"/>
              <a:t>Model 2:  80%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85.5% accuracy</a:t>
            </a:r>
          </a:p>
          <a:p>
            <a:r>
              <a:rPr lang="en-US" sz="3200" dirty="0"/>
              <a:t>Model 2:  85.0%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0% accuracy</a:t>
            </a:r>
          </a:p>
          <a:p>
            <a:r>
              <a:rPr lang="en-US" sz="3200" dirty="0"/>
              <a:t>Model 2:  100% accuracy</a:t>
            </a:r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scores: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just want to know which system is better on </a:t>
            </a:r>
            <a:r>
              <a:rPr lang="en-US" b="1" i="1" dirty="0">
                <a:solidFill>
                  <a:srgbClr val="FF6600"/>
                </a:solidFill>
              </a:rPr>
              <a:t>this particular data</a:t>
            </a:r>
            <a:r>
              <a:rPr lang="en-US" dirty="0"/>
              <a:t>, we want to know if model 1 is better than model 2 </a:t>
            </a:r>
            <a:r>
              <a:rPr lang="en-US" b="1" i="1" dirty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another way, we want to be confident that the difference is real and not just due to chance or eccentricities about the particular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Key: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know how variable a model’s accuracy is?</a:t>
            </a: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>
                <a:solidFill>
                  <a:srgbClr val="FF0000"/>
                </a:solidFill>
              </a:rPr>
              <a:t>  Ideas?</a:t>
            </a: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Rather than just splitting once, split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development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train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4124" y="1597581"/>
            <a:ext cx="1972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break into n </a:t>
            </a:r>
          </a:p>
          <a:p>
            <a:pPr algn="ctr"/>
            <a:r>
              <a:rPr lang="en-US" sz="2000" dirty="0"/>
              <a:t>equal-sized parts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12267" y="1556614"/>
            <a:ext cx="4177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repeat for all parts/splits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train on n-1 parts evaluate on the other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3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robust: doesn’t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multiplies the computational overhead by </a:t>
            </a:r>
            <a:r>
              <a:rPr lang="en-US" i="1" dirty="0"/>
              <a:t>n</a:t>
            </a:r>
            <a:r>
              <a:rPr lang="en-US" dirty="0"/>
              <a:t> (have to train </a:t>
            </a:r>
            <a:r>
              <a:rPr lang="en-US" i="1" dirty="0"/>
              <a:t>n</a:t>
            </a:r>
            <a:r>
              <a:rPr lang="en-US" dirty="0"/>
              <a:t>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is the most common choice of </a:t>
            </a:r>
            <a:r>
              <a:rPr lang="en-US" i="1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-fold cross validation where </a:t>
            </a:r>
            <a:r>
              <a:rPr lang="en-US" i="1" dirty="0"/>
              <a:t>n</a:t>
            </a:r>
            <a:r>
              <a:rPr lang="en-US" dirty="0"/>
              <a:t> =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would we use this?</a:t>
            </a: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in domains with limited training data: </a:t>
            </a:r>
            <a:r>
              <a:rPr lang="en-US" i="1" dirty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classifiers are very amenable to this approach (</a:t>
            </a:r>
            <a:r>
              <a:rPr lang="en-US" dirty="0">
                <a:solidFill>
                  <a:srgbClr val="FF0000"/>
                </a:solidFill>
              </a:rPr>
              <a:t>e.g.?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CD5C-E579-E53C-B5A2-C053BB1F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8C76-5482-D598-F69F-B654CDF5C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n-</a:t>
            </a:r>
            <a:r>
              <a:rPr lang="en-US" dirty="0"/>
              <a:t>fold cross-validation explicitly divides the data into </a:t>
            </a:r>
            <a:r>
              <a:rPr lang="en-US" i="1" dirty="0"/>
              <a:t>n</a:t>
            </a:r>
            <a:r>
              <a:rPr lang="en-US" dirty="0"/>
              <a:t> partitions and each data point gets used exactly once for testing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Another approach is do some number of random X/Y splits (like we did on Assignment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3148308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CD5C-E579-E53C-B5A2-C053BB1F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8C76-5482-D598-F69F-B654CDF5CC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Lose the guarantee that all examples are used once for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slower (if we do more splits)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allow for more samples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Both are fine approaches!</a:t>
            </a:r>
          </a:p>
        </p:txBody>
      </p:sp>
    </p:spTree>
    <p:extLst>
      <p:ext uri="{BB962C8B-B14F-4D97-AF65-F5344CB8AC3E}">
        <p14:creationId xmlns:p14="http://schemas.microsoft.com/office/powerpoint/2010/main" val="22578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15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1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49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45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8858" y="6314902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Even though the averages are same, the variance is different!</a:t>
            </a: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testing?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85312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495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66993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Model 2 is ALWAYS better</a:t>
            </a: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decide if model 2 is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 some default hypothesis about the data that you’d like to </a:t>
            </a:r>
            <a:r>
              <a:rPr lang="en-US" i="1" dirty="0"/>
              <a:t>disprove</a:t>
            </a:r>
            <a:r>
              <a:rPr lang="en-US" dirty="0"/>
              <a:t>, called the </a:t>
            </a:r>
            <a:r>
              <a:rPr lang="en-US" dirty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/>
              <a:t>e.g. model 1 and model 2 are not statistically different in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/>
              <a:t>Calculate a test statistic from the data (often assuming something about the data)</a:t>
            </a:r>
          </a:p>
          <a:p>
            <a:pPr lvl="1"/>
            <a:r>
              <a:rPr lang="en-US" dirty="0"/>
              <a:t>Based on this statistic, with </a:t>
            </a:r>
            <a:r>
              <a:rPr lang="en-US" i="1" dirty="0"/>
              <a:t>some probability</a:t>
            </a:r>
            <a:r>
              <a:rPr lang="en-US" dirty="0"/>
              <a:t> we can </a:t>
            </a:r>
            <a:r>
              <a:rPr lang="en-US" b="1" dirty="0"/>
              <a:t>reject the null hypothesis</a:t>
            </a:r>
            <a:r>
              <a:rPr lang="en-US" dirty="0"/>
              <a:t>, that is, show that it does not hold</a:t>
            </a:r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 model 1 and model 2 accuracies are no different, i.e. come from </a:t>
            </a:r>
            <a:r>
              <a:rPr lang="en-US" b="1" dirty="0"/>
              <a:t>the same</a:t>
            </a:r>
            <a:r>
              <a:rPr lang="en-US" dirty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probability that the difference in accuracies is due to random chance (low values are better)</a:t>
            </a:r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our setup, we’ll do what’s called a “paired t-test”</a:t>
            </a:r>
          </a:p>
          <a:p>
            <a:pPr lvl="1"/>
            <a:r>
              <a:rPr lang="en-US" dirty="0"/>
              <a:t>The values can be thought of as pairs, where they were calculated under the same conditions</a:t>
            </a:r>
          </a:p>
          <a:p>
            <a:pPr lvl="1"/>
            <a:r>
              <a:rPr lang="en-US" dirty="0"/>
              <a:t>In our case, the same train/test split</a:t>
            </a:r>
          </a:p>
          <a:p>
            <a:pPr lvl="1"/>
            <a:r>
              <a:rPr lang="en-US" dirty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http://en.wikipedia.org/wiki/Student's_t-test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testing?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99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4686"/>
              </p:ext>
            </p:extLst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preprocess the test data?</a:t>
            </a:r>
          </a:p>
        </p:txBody>
      </p:sp>
    </p:spTree>
    <p:extLst>
      <p:ext uri="{BB962C8B-B14F-4D97-AF65-F5344CB8AC3E}">
        <p14:creationId xmlns:p14="http://schemas.microsoft.com/office/powerpoint/2010/main" val="232422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0.15</a:t>
            </a: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01502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0.007</a:t>
            </a: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0.001</a:t>
            </a: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on test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2789" y="4352019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cross-validation with t-test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that here?</a:t>
            </a: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test set </a:t>
            </a:r>
            <a:r>
              <a:rPr lang="en-US" i="1" dirty="0"/>
              <a:t>t</a:t>
            </a:r>
            <a:r>
              <a:rPr lang="en-US" dirty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i="1" dirty="0"/>
              <a:t>m</a:t>
            </a:r>
            <a:r>
              <a:rPr lang="en-US" dirty="0"/>
              <a:t> times:</a:t>
            </a:r>
          </a:p>
          <a:p>
            <a:pPr>
              <a:buFontTx/>
              <a:buChar char="-"/>
            </a:pPr>
            <a:r>
              <a:rPr lang="en-US" dirty="0"/>
              <a:t>sample </a:t>
            </a:r>
            <a:r>
              <a:rPr lang="en-US" i="1" dirty="0"/>
              <a:t>n</a:t>
            </a:r>
            <a:r>
              <a:rPr lang="en-US" dirty="0"/>
              <a:t> examples </a:t>
            </a:r>
            <a:r>
              <a:rPr lang="en-US" b="1" dirty="0"/>
              <a:t>with replacement</a:t>
            </a:r>
            <a:r>
              <a:rPr lang="en-US" dirty="0"/>
              <a:t> from the test set to create a new test set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evaluate model(s) on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t-test (or other statistical test) on the collection of </a:t>
            </a:r>
            <a:r>
              <a:rPr lang="en-US" i="1" dirty="0"/>
              <a:t>m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24502" y="3078242"/>
            <a:ext cx="1297640" cy="2074333"/>
            <a:chOff x="6782226" y="1943247"/>
            <a:chExt cx="1297640" cy="2074333"/>
          </a:xfrm>
        </p:grpSpPr>
        <p:sp>
          <p:nvSpPr>
            <p:cNvPr id="5" name="Rectangle 4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rot="17744171">
            <a:off x="1994423" y="3237427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with replacement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05250" y="45166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910" y="3078242"/>
            <a:ext cx="1297640" cy="2074333"/>
            <a:chOff x="6782226" y="1943247"/>
            <a:chExt cx="1297640" cy="2074333"/>
          </a:xfrm>
        </p:grpSpPr>
        <p:sp>
          <p:nvSpPr>
            <p:cNvPr id="12" name="Rectangle 11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307031" y="3078242"/>
            <a:ext cx="1297640" cy="2074333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7"/>
              <a:ext cx="1126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707266" y="38199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54429" y="3078242"/>
            <a:ext cx="1297640" cy="2074333"/>
            <a:chOff x="6782226" y="1943247"/>
            <a:chExt cx="1297640" cy="2074333"/>
          </a:xfrm>
        </p:grpSpPr>
        <p:sp>
          <p:nvSpPr>
            <p:cNvPr id="21" name="Rectangle 20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925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3366FF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3563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8702" y="5115396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60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660066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0896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9222" y="5115396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3395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778" y="1811289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0778" y="2736620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258" y="4493399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970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4623" y="1811289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4623" y="2736620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4623" y="4493399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8815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1556" y="5136444"/>
            <a:ext cx="703547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2503" y="5136444"/>
            <a:ext cx="917120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2353" y="5870222"/>
            <a:ext cx="4620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paired t-test (or other analysis)</a:t>
            </a:r>
          </a:p>
        </p:txBody>
      </p:sp>
    </p:spTree>
    <p:extLst>
      <p:ext uri="{BB962C8B-B14F-4D97-AF65-F5344CB8AC3E}">
        <p14:creationId xmlns:p14="http://schemas.microsoft.com/office/powerpoint/2010/main" val="3899062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Experimentation 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</a:t>
            </a:r>
          </a:p>
          <a:p>
            <a:pPr lvl="1"/>
            <a:r>
              <a:rPr lang="en-US" dirty="0"/>
              <a:t>Compare different models/</a:t>
            </a:r>
            <a:r>
              <a:rPr lang="en-US" dirty="0" err="1"/>
              <a:t>hyperparameters</a:t>
            </a:r>
            <a:r>
              <a:rPr lang="en-US" dirty="0"/>
              <a:t> on development data</a:t>
            </a:r>
          </a:p>
          <a:p>
            <a:pPr lvl="1"/>
            <a:r>
              <a:rPr lang="en-US" dirty="0"/>
              <a:t>use cross-validation to get more consistent results</a:t>
            </a:r>
          </a:p>
          <a:p>
            <a:pPr lvl="1"/>
            <a:r>
              <a:rPr lang="en-US" dirty="0"/>
              <a:t>If you want to be confident with results, use a t-test and look for p = 0.05 (or </a:t>
            </a:r>
            <a:r>
              <a:rPr lang="en-US"/>
              <a:t>even lower)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270936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Remove/pick same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these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Whatever you do on training, you have to do the EXACT same on testing!</a:t>
            </a:r>
          </a:p>
        </p:txBody>
      </p:sp>
    </p:spTree>
    <p:extLst>
      <p:ext uri="{BB962C8B-B14F-4D97-AF65-F5344CB8AC3E}">
        <p14:creationId xmlns:p14="http://schemas.microsoft.com/office/powerpoint/2010/main" val="309493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values do we use when normalizing testing data?</a:t>
            </a:r>
          </a:p>
        </p:txBody>
      </p:sp>
    </p:spTree>
    <p:extLst>
      <p:ext uri="{BB962C8B-B14F-4D97-AF65-F5344CB8AC3E}">
        <p14:creationId xmlns:p14="http://schemas.microsoft.com/office/powerpoint/2010/main" val="21759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Save these from training normalization!</a:t>
            </a:r>
          </a:p>
        </p:txBody>
      </p:sp>
    </p:spTree>
    <p:extLst>
      <p:ext uri="{BB962C8B-B14F-4D97-AF65-F5344CB8AC3E}">
        <p14:creationId xmlns:p14="http://schemas.microsoft.com/office/powerpoint/2010/main" val="410136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8533</TotalTime>
  <Words>3099</Words>
  <Application>Microsoft Macintosh PowerPoint</Application>
  <PresentationFormat>On-screen Show (4:3)</PresentationFormat>
  <Paragraphs>1475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Tw Cen MT</vt:lpstr>
      <vt:lpstr>Wingdings</vt:lpstr>
      <vt:lpstr>Wingdings 2</vt:lpstr>
      <vt:lpstr>Median</vt:lpstr>
      <vt:lpstr>Evaluation</vt:lpstr>
      <vt:lpstr>Admin</vt:lpstr>
      <vt:lpstr>So far…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Random splits</vt:lpstr>
      <vt:lpstr>Random splits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Bootstrap resampling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Kauchak</cp:lastModifiedBy>
  <cp:revision>1255</cp:revision>
  <cp:lastPrinted>2022-02-03T18:44:29Z</cp:lastPrinted>
  <dcterms:created xsi:type="dcterms:W3CDTF">2013-09-08T20:10:23Z</dcterms:created>
  <dcterms:modified xsi:type="dcterms:W3CDTF">2023-09-14T20:06:56Z</dcterms:modified>
</cp:coreProperties>
</file>