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6" r:id="rId2"/>
    <p:sldId id="358" r:id="rId3"/>
    <p:sldId id="437" r:id="rId4"/>
    <p:sldId id="442" r:id="rId5"/>
    <p:sldId id="447" r:id="rId6"/>
    <p:sldId id="448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8" r:id="rId31"/>
    <p:sldId id="479" r:id="rId32"/>
    <p:sldId id="480" r:id="rId33"/>
    <p:sldId id="477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498" r:id="rId51"/>
    <p:sldId id="499" r:id="rId52"/>
    <p:sldId id="500" r:id="rId53"/>
    <p:sldId id="501" r:id="rId54"/>
    <p:sldId id="502" r:id="rId55"/>
    <p:sldId id="503" r:id="rId56"/>
    <p:sldId id="511" r:id="rId57"/>
    <p:sldId id="504" r:id="rId58"/>
    <p:sldId id="505" r:id="rId59"/>
    <p:sldId id="506" r:id="rId60"/>
    <p:sldId id="507" r:id="rId61"/>
    <p:sldId id="508" r:id="rId62"/>
    <p:sldId id="509" r:id="rId63"/>
    <p:sldId id="51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2F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9" autoAdjust="0"/>
    <p:restoredTop sz="94595"/>
  </p:normalViewPr>
  <p:slideViewPr>
    <p:cSldViewPr snapToObjects="1">
      <p:cViewPr varScale="1">
        <p:scale>
          <a:sx n="128" d="100"/>
          <a:sy n="128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6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Sheet1!$A$3:$A$102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0.90000000000000102</c:v>
                </c:pt>
                <c:pt idx="90">
                  <c:v>0.91000000000000103</c:v>
                </c:pt>
                <c:pt idx="91">
                  <c:v>0.92000000000000104</c:v>
                </c:pt>
                <c:pt idx="92">
                  <c:v>0.93000000000000105</c:v>
                </c:pt>
                <c:pt idx="93">
                  <c:v>0.94000000000000095</c:v>
                </c:pt>
                <c:pt idx="94">
                  <c:v>0.95000000000000095</c:v>
                </c:pt>
                <c:pt idx="95">
                  <c:v>0.96000000000000096</c:v>
                </c:pt>
                <c:pt idx="96">
                  <c:v>0.97000000000000097</c:v>
                </c:pt>
                <c:pt idx="97">
                  <c:v>0.98000000000000098</c:v>
                </c:pt>
                <c:pt idx="98">
                  <c:v>0.99000000000000099</c:v>
                </c:pt>
                <c:pt idx="99">
                  <c:v>1.0000000000000011</c:v>
                </c:pt>
              </c:numCache>
            </c:numRef>
          </c:cat>
          <c:val>
            <c:numRef>
              <c:f>Sheet1!$B$3:$B$102</c:f>
              <c:numCache>
                <c:formatCode>General</c:formatCode>
                <c:ptCount val="100"/>
                <c:pt idx="0">
                  <c:v>6.6897175856968404E-121</c:v>
                </c:pt>
                <c:pt idx="1">
                  <c:v>5.1385758032701196E-103</c:v>
                </c:pt>
                <c:pt idx="2">
                  <c:v>1.25355863790629E-92</c:v>
                </c:pt>
                <c:pt idx="3">
                  <c:v>2.5968615807609101E-85</c:v>
                </c:pt>
                <c:pt idx="4">
                  <c:v>1.1146652747094699E-79</c:v>
                </c:pt>
                <c:pt idx="5">
                  <c:v>4.1132884588333899E-75</c:v>
                </c:pt>
                <c:pt idx="6">
                  <c:v>2.7874067218618801E-71</c:v>
                </c:pt>
                <c:pt idx="7">
                  <c:v>5.4564768042863E-68</c:v>
                </c:pt>
                <c:pt idx="8">
                  <c:v>4.13243716969124E-65</c:v>
                </c:pt>
                <c:pt idx="9">
                  <c:v>1.4780882941434499E-62</c:v>
                </c:pt>
                <c:pt idx="10">
                  <c:v>2.8784677980773702E-60</c:v>
                </c:pt>
                <c:pt idx="11">
                  <c:v>3.3898591140578703E-58</c:v>
                </c:pt>
                <c:pt idx="12">
                  <c:v>2.6143952340823598E-56</c:v>
                </c:pt>
                <c:pt idx="13">
                  <c:v>1.4048184114665801E-54</c:v>
                </c:pt>
                <c:pt idx="14">
                  <c:v>5.5237316510042498E-53</c:v>
                </c:pt>
                <c:pt idx="15">
                  <c:v>1.65337132726718E-51</c:v>
                </c:pt>
                <c:pt idx="16">
                  <c:v>3.8909798140409198E-50</c:v>
                </c:pt>
                <c:pt idx="17">
                  <c:v>7.3944248841993794E-49</c:v>
                </c:pt>
                <c:pt idx="18">
                  <c:v>1.1604242938431801E-47</c:v>
                </c:pt>
                <c:pt idx="19">
                  <c:v>1.5324955408659E-46</c:v>
                </c:pt>
                <c:pt idx="20">
                  <c:v>1.73077787816448E-45</c:v>
                </c:pt>
                <c:pt idx="21">
                  <c:v>1.6949034236499899E-44</c:v>
                </c:pt>
                <c:pt idx="22">
                  <c:v>1.45646203305559E-43</c:v>
                </c:pt>
                <c:pt idx="23">
                  <c:v>1.1097322158869001E-42</c:v>
                </c:pt>
                <c:pt idx="24">
                  <c:v>7.5657337894837004E-42</c:v>
                </c:pt>
                <c:pt idx="25">
                  <c:v>4.65232094671735E-41</c:v>
                </c:pt>
                <c:pt idx="26">
                  <c:v>2.59860490793262E-40</c:v>
                </c:pt>
                <c:pt idx="27">
                  <c:v>1.3267275202522099E-39</c:v>
                </c:pt>
                <c:pt idx="28">
                  <c:v>6.2260674701597602E-39</c:v>
                </c:pt>
                <c:pt idx="29">
                  <c:v>2.6989627071825798E-38</c:v>
                </c:pt>
                <c:pt idx="30">
                  <c:v>1.0855885637323499E-37</c:v>
                </c:pt>
                <c:pt idx="31">
                  <c:v>4.0677589326307501E-37</c:v>
                </c:pt>
                <c:pt idx="32">
                  <c:v>1.42504474411125E-36</c:v>
                </c:pt>
                <c:pt idx="33">
                  <c:v>4.68265804484844E-36</c:v>
                </c:pt>
                <c:pt idx="34">
                  <c:v>1.44749451500989E-35</c:v>
                </c:pt>
                <c:pt idx="35">
                  <c:v>4.2203552110323001E-35</c:v>
                </c:pt>
                <c:pt idx="36">
                  <c:v>1.1633902563432299E-34</c:v>
                </c:pt>
                <c:pt idx="37">
                  <c:v>3.03866887170607E-34</c:v>
                </c:pt>
                <c:pt idx="38">
                  <c:v>7.5347669130611004E-34</c:v>
                </c:pt>
                <c:pt idx="39">
                  <c:v>1.77684479745334E-33</c:v>
                </c:pt>
                <c:pt idx="40">
                  <c:v>3.9912769946503603E-33</c:v>
                </c:pt>
                <c:pt idx="41">
                  <c:v>8.5521865650311294E-33</c:v>
                </c:pt>
                <c:pt idx="42">
                  <c:v>1.750255945821E-32</c:v>
                </c:pt>
                <c:pt idx="43">
                  <c:v>3.4251663555630801E-32</c:v>
                </c:pt>
                <c:pt idx="44">
                  <c:v>6.4159121139397998E-32</c:v>
                </c:pt>
                <c:pt idx="45">
                  <c:v>1.15138427505002E-31</c:v>
                </c:pt>
                <c:pt idx="46">
                  <c:v>1.9810993713902198E-31</c:v>
                </c:pt>
                <c:pt idx="47">
                  <c:v>3.27045357008017E-31</c:v>
                </c:pt>
                <c:pt idx="48">
                  <c:v>5.1828882578462396E-31</c:v>
                </c:pt>
                <c:pt idx="49">
                  <c:v>7.8886090522102004E-31</c:v>
                </c:pt>
                <c:pt idx="50">
                  <c:v>1.1535960677861E-30</c:v>
                </c:pt>
                <c:pt idx="51">
                  <c:v>1.6212504629723298E-30</c:v>
                </c:pt>
                <c:pt idx="52">
                  <c:v>2.19011285079003E-30</c:v>
                </c:pt>
                <c:pt idx="53">
                  <c:v>2.8440606702529698E-30</c:v>
                </c:pt>
                <c:pt idx="54">
                  <c:v>3.5502743982194597E-30</c:v>
                </c:pt>
                <c:pt idx="55">
                  <c:v>4.25979480743168E-30</c:v>
                </c:pt>
                <c:pt idx="56">
                  <c:v>4.9116743352882402E-30</c:v>
                </c:pt>
                <c:pt idx="57">
                  <c:v>5.4406555282905901E-30</c:v>
                </c:pt>
                <c:pt idx="58">
                  <c:v>5.7872862953883103E-30</c:v>
                </c:pt>
                <c:pt idx="59">
                  <c:v>5.9084651210386401E-30</c:v>
                </c:pt>
                <c:pt idx="60">
                  <c:v>5.7859460749790697E-30</c:v>
                </c:pt>
                <c:pt idx="61">
                  <c:v>5.4305677298095298E-30</c:v>
                </c:pt>
                <c:pt idx="62">
                  <c:v>4.8809227020120397E-30</c:v>
                </c:pt>
                <c:pt idx="63">
                  <c:v>4.1966086332480499E-30</c:v>
                </c:pt>
                <c:pt idx="64">
                  <c:v>3.4476500165435597E-30</c:v>
                </c:pt>
                <c:pt idx="65">
                  <c:v>2.7026687134579001E-30</c:v>
                </c:pt>
                <c:pt idx="66">
                  <c:v>2.01857902949278E-30</c:v>
                </c:pt>
                <c:pt idx="67">
                  <c:v>1.43394962645841E-30</c:v>
                </c:pt>
                <c:pt idx="68">
                  <c:v>9.6697043905149606E-31</c:v>
                </c:pt>
                <c:pt idx="69">
                  <c:v>6.1763598287598301E-31</c:v>
                </c:pt>
                <c:pt idx="70">
                  <c:v>3.7275273535665899E-31</c:v>
                </c:pt>
                <c:pt idx="71">
                  <c:v>2.1196835993959202E-31</c:v>
                </c:pt>
                <c:pt idx="72">
                  <c:v>1.13219745307646E-31</c:v>
                </c:pt>
                <c:pt idx="73">
                  <c:v>5.6602694104954598E-32</c:v>
                </c:pt>
                <c:pt idx="74">
                  <c:v>2.63800825592891E-32</c:v>
                </c:pt>
                <c:pt idx="75">
                  <c:v>1.1409463026293601E-32</c:v>
                </c:pt>
                <c:pt idx="76">
                  <c:v>4.5557192351119202E-33</c:v>
                </c:pt>
                <c:pt idx="77">
                  <c:v>1.6694883557804301E-33</c:v>
                </c:pt>
                <c:pt idx="78">
                  <c:v>5.5769566252695498E-34</c:v>
                </c:pt>
                <c:pt idx="79">
                  <c:v>1.68499666669681E-34</c:v>
                </c:pt>
                <c:pt idx="80">
                  <c:v>4.5629443364899498E-35</c:v>
                </c:pt>
                <c:pt idx="81">
                  <c:v>1.0958001288244199E-35</c:v>
                </c:pt>
                <c:pt idx="82">
                  <c:v>2.3048485724034799E-36</c:v>
                </c:pt>
                <c:pt idx="83">
                  <c:v>4.1836608394519802E-37</c:v>
                </c:pt>
                <c:pt idx="84">
                  <c:v>6.4385178651894704E-38</c:v>
                </c:pt>
                <c:pt idx="85">
                  <c:v>8.2229661360336496E-39</c:v>
                </c:pt>
                <c:pt idx="86">
                  <c:v>8.4896395083791701E-40</c:v>
                </c:pt>
                <c:pt idx="87">
                  <c:v>6.8582003944988101E-41</c:v>
                </c:pt>
                <c:pt idx="88">
                  <c:v>4.1601386489980001E-42</c:v>
                </c:pt>
                <c:pt idx="89">
                  <c:v>1.7970102999140798E-43</c:v>
                </c:pt>
                <c:pt idx="90">
                  <c:v>5.1544688196381302E-45</c:v>
                </c:pt>
                <c:pt idx="91">
                  <c:v>8.9303631651071108E-47</c:v>
                </c:pt>
                <c:pt idx="92">
                  <c:v>8.1827355113963297E-49</c:v>
                </c:pt>
                <c:pt idx="93">
                  <c:v>3.2637826643545999E-51</c:v>
                </c:pt>
                <c:pt idx="94">
                  <c:v>4.1900238090357699E-54</c:v>
                </c:pt>
                <c:pt idx="95">
                  <c:v>1.04393542564464E-57</c:v>
                </c:pt>
                <c:pt idx="96">
                  <c:v>1.9550336855480502E-62</c:v>
                </c:pt>
                <c:pt idx="97">
                  <c:v>3.27163140270867E-69</c:v>
                </c:pt>
                <c:pt idx="98">
                  <c:v>5.4715664238934696E-81</c:v>
                </c:pt>
                <c:pt idx="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3B-834B-9A4F-3E60F3A6E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94759992"/>
        <c:axId val="-1994754552"/>
      </c:lineChart>
      <c:catAx>
        <c:axId val="-1994759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p(heads)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9475455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-19947545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Likelihood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994759992"/>
        <c:crossesAt val="1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chain rule!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although</a:t>
            </a:r>
            <a:r>
              <a:rPr lang="en-US" baseline="0" dirty="0"/>
              <a:t> we don’t generally “generate” a document from a model, it’s often useful to look at the generative story of a model (i.e. how the model says a document was generate) to help us understand why the model assigns certain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B112-CED4-9448-B5B6-43255090C75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DBFC2-522B-3B49-866F-2B1D985C9663}" type="slidenum">
              <a:rPr lang="en-US"/>
              <a:pPr/>
              <a:t>60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4968" y="150313"/>
            <a:ext cx="2880360" cy="2170134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444" y="2404997"/>
            <a:ext cx="6434051" cy="673900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E1EF8A-198E-B143-A48D-AD19FA951E3A}" type="slidenum">
              <a:rPr lang="en-US"/>
              <a:pPr/>
              <a:t>13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312988" y="1828800"/>
            <a:ext cx="8489951" cy="6367463"/>
          </a:xfrm>
          <a:ln w="12700" cap="flat">
            <a:solidFill>
              <a:schemeClr val="tx1"/>
            </a:solidFill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3B6B5-A1C1-8749-83CE-36D78FAC562E}" type="slidenum">
              <a:rPr lang="en-US"/>
              <a:pPr/>
              <a:t>14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DA3A3-C8D9-5843-B441-DA579E35369B}" type="slidenum">
              <a:rPr lang="en-US"/>
              <a:pPr/>
              <a:t>18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171700" y="1930400"/>
            <a:ext cx="8218488" cy="6164263"/>
          </a:xfrm>
          <a:ln w="12700"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762" y="2417523"/>
            <a:ext cx="2394065" cy="188505"/>
          </a:xfrm>
          <a:noFill/>
          <a:ln/>
        </p:spPr>
        <p:txBody>
          <a:bodyPr lIns="61904" tIns="25396" rIns="61904" bIns="25396">
            <a:spAutoFit/>
          </a:bodyPr>
          <a:lstStyle/>
          <a:p>
            <a:pPr marL="331266" indent="-331266" defTabSz="881293">
              <a:lnSpc>
                <a:spcPct val="87000"/>
              </a:lnSpc>
              <a:spcBef>
                <a:spcPct val="42000"/>
              </a:spcBef>
            </a:pPr>
            <a:endParaRPr lang="en-US" sz="1000" dirty="0">
              <a:solidFill>
                <a:schemeClr val="tx2"/>
              </a:solidFill>
              <a:latin typeface="Times New Roman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discrete, we could simply do a much</a:t>
            </a:r>
            <a:r>
              <a:rPr lang="en-US" baseline="0" dirty="0"/>
              <a:t> larger table, but often that doesn’t capture everything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1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48439-3E75-2C43-8CBA-308B86917F4C}" type="slidenum">
              <a:rPr lang="en-US"/>
              <a:pPr/>
              <a:t>26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clear, this is not the probability of getting 60 heads and 40 tails.  This is the probability of getting </a:t>
            </a:r>
            <a:r>
              <a:rPr lang="en-US" b="1" dirty="0"/>
              <a:t>some </a:t>
            </a:r>
            <a:r>
              <a:rPr lang="en-US" dirty="0"/>
              <a:t>instance of HTHH… where 60 heads came up and 40 tails came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8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log is a strictly increasing function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it just squishes values but does not change their order, so the max of likelihood is still the max of log-likelihood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just involves</a:t>
            </a:r>
            <a:r>
              <a:rPr lang="en-US" baseline="0" dirty="0"/>
              <a:t> iterating over the data and aggregating these counts!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10/12/23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6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5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notesSlide" Target="../notesSlides/notesSlide6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45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14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6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7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– 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7000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62169675566220202646666508547837709519111243036374325623598208415152702316270235298708023787944600046519960190995309845386525578925465132041070221102535646586474315852270765993733408428427224200122818782600729310826170431944842663920777841250999968601694360066600112098175792966787819625523770065529475725667805580929384462721864021610886260081609713287474920435208740110186269084232750172460523112939552350590545442145547725095090965078894780946835929395741125694734386191215296848474344406741204174020887540371869421701550220735398381224299258743537536161041593435945576665617017909041725970253365266626820218084938928126997095285708906963755754143448760882483699419938024151975145101251270438290872809195384763028578118540240999588959641922776012553604911562403499947144160905730842429313962119953679373012944795600248333570738998392029910322346598038953069042980174009801732521069130797124201696339723021835300758978451952584855371088581956317370007438051674111891346175014845217679842967828422873731274221220225175975359948392570298779077063553347902449354353866605125910795672914312162977887848185522928196541766009803989979916814047493842157435158026038115106828640678973048382922034604277576550737765675475070271446622634876857096212610747627052030494889072089785936890470634285485316686656573271746606581856090664849508012761754614572161769555751992117507514067775104496728590822558547771447242334900764026321760892113552561241194538702680299044001838585057671936968975936612135688883868002384093256738077750189147030496215099698385397520715493963392372028759204151729493707909778536251083200928396048072379548870695466216880446521124930762900919907177423550391351174415329737479300899558305188841353347984641136800049994037372456003542881123263282186611310645507728992299694691560185808398207417046068321243881520260995846965881613758263829210295473438888321636271223029212297953848683554835357106034077891774170263636562027269554375177807413134551018100094688094078112205738033537112463295891623708958047622459509182530163690923624067141164433165615982805837207834398885623908920284409025538293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7806" y="6153090"/>
            <a:ext cx="254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problems with this?</a:t>
            </a:r>
          </a:p>
        </p:txBody>
      </p:sp>
    </p:spTree>
    <p:extLst>
      <p:ext uri="{BB962C8B-B14F-4D97-AF65-F5344CB8AC3E}">
        <p14:creationId xmlns:p14="http://schemas.microsoft.com/office/powerpoint/2010/main" val="190873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7726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Storing a table of that size is impossible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How are we supposed to learn/estimate each entry in the table?</a:t>
            </a:r>
          </a:p>
        </p:txBody>
      </p:sp>
    </p:spTree>
    <p:extLst>
      <p:ext uri="{BB962C8B-B14F-4D97-AF65-F5344CB8AC3E}">
        <p14:creationId xmlns:p14="http://schemas.microsoft.com/office/powerpoint/2010/main" val="39163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382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895600"/>
            <a:ext cx="8302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far we have made </a:t>
            </a:r>
            <a:r>
              <a:rPr lang="en-US" sz="2400" b="1" dirty="0"/>
              <a:t>NO</a:t>
            </a:r>
            <a:r>
              <a:rPr lang="en-US" sz="2400" dirty="0"/>
              <a:t> assumptions about the data</a:t>
            </a:r>
          </a:p>
          <a:p>
            <a:endParaRPr lang="en-US" sz="2400" dirty="0"/>
          </a:p>
          <a:p>
            <a:r>
              <a:rPr lang="en-US" sz="2400" dirty="0"/>
              <a:t>Model selection involves making assumptions about the data</a:t>
            </a:r>
          </a:p>
          <a:p>
            <a:endParaRPr lang="en-US" sz="2400" dirty="0"/>
          </a:p>
          <a:p>
            <a:r>
              <a:rPr lang="en-US" sz="2400" dirty="0"/>
              <a:t>We did this before, e.g. assume the data is </a:t>
            </a:r>
            <a:r>
              <a:rPr lang="en-US" sz="2400" dirty="0">
                <a:solidFill>
                  <a:srgbClr val="FF6501"/>
                </a:solidFill>
              </a:rPr>
              <a:t>linearly separable</a:t>
            </a:r>
          </a:p>
          <a:p>
            <a:endParaRPr lang="en-US" sz="2400" dirty="0"/>
          </a:p>
          <a:p>
            <a:r>
              <a:rPr lang="en-US" sz="2400" dirty="0"/>
              <a:t>These assumptions allow us to represent the data </a:t>
            </a:r>
            <a:r>
              <a:rPr lang="en-US" sz="2400" i="1" dirty="0"/>
              <a:t>more compactly </a:t>
            </a:r>
            <a:r>
              <a:rPr lang="en-US" sz="2400" dirty="0"/>
              <a:t>and to estimate the parameters of the model</a:t>
            </a:r>
          </a:p>
        </p:txBody>
      </p:sp>
    </p:spTree>
    <p:extLst>
      <p:ext uri="{BB962C8B-B14F-4D97-AF65-F5344CB8AC3E}">
        <p14:creationId xmlns:p14="http://schemas.microsoft.com/office/powerpoint/2010/main" val="413854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An aside: independence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0352" y="1676400"/>
            <a:ext cx="8537448" cy="4495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Two variables are </a:t>
            </a:r>
            <a:r>
              <a:rPr lang="en-US" sz="2800" dirty="0">
                <a:solidFill>
                  <a:srgbClr val="FF6600"/>
                </a:solidFill>
              </a:rPr>
              <a:t>independent</a:t>
            </a:r>
            <a:r>
              <a:rPr lang="en-US" sz="2800" dirty="0"/>
              <a:t> if one has nothing to do with the other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For two independent variables, knowing the value of one does not change the probability distribution of the other variable (or the probability of any individual event)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the result of the toss of a coin is independent of a roll of a die</a:t>
            </a:r>
          </a:p>
          <a:p>
            <a:pPr lvl="1" eaLnBrk="1" hangingPunct="1"/>
            <a:r>
              <a:rPr lang="en-US" sz="2400" dirty="0">
                <a:ea typeface="ＭＳ Ｐゴシック" charset="-128"/>
              </a:rPr>
              <a:t>the price of tea in England is independent of the whether or not you pass ML</a:t>
            </a:r>
          </a:p>
          <a:p>
            <a:pPr lvl="1" eaLnBrk="1" hangingPunct="1"/>
            <a:endParaRPr 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3461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1963" y="203200"/>
            <a:ext cx="6352701" cy="6945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lnSpc>
                <a:spcPct val="94000"/>
              </a:lnSpc>
            </a:pPr>
            <a:r>
              <a:rPr lang="en-US" dirty="0"/>
              <a:t>independent or dependent?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3400" y="1752600"/>
            <a:ext cx="8229600" cy="4277453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Catching a cold and raining in NY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Miles per gallon and driving habits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Height and longevity of life</a:t>
            </a:r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endParaRPr lang="en-US" dirty="0"/>
          </a:p>
          <a:p>
            <a:pPr marL="0" indent="0" eaLnBrk="1" hangingPunct="1">
              <a:lnSpc>
                <a:spcPct val="95000"/>
              </a:lnSpc>
              <a:spcBef>
                <a:spcPct val="47000"/>
              </a:spcBef>
              <a:buNone/>
            </a:pPr>
            <a:r>
              <a:rPr lang="en-US" dirty="0"/>
              <a:t>Ice cream sales and shark attacks</a:t>
            </a:r>
          </a:p>
        </p:txBody>
      </p:sp>
    </p:spTree>
    <p:extLst>
      <p:ext uri="{BB962C8B-B14F-4D97-AF65-F5344CB8AC3E}">
        <p14:creationId xmlns:p14="http://schemas.microsoft.com/office/powerpoint/2010/main" val="18341209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A and B are independent (written A ⫫ B )</a:t>
            </a:r>
          </a:p>
          <a:p>
            <a:pPr lvl="1"/>
            <a:r>
              <a:rPr lang="en-US" sz="2400" dirty="0"/>
              <a:t>P(A,B)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/>
              <a:t>P(A|B)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sz="2400" dirty="0"/>
              <a:t>P(B|A) =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86929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How does independence affect our probability equations/properties?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If A and B are independent (written A ⫫ B )</a:t>
            </a:r>
          </a:p>
          <a:p>
            <a:pPr lvl="1"/>
            <a:r>
              <a:rPr lang="en-US" sz="2400" dirty="0"/>
              <a:t>P(A,B) = </a:t>
            </a:r>
            <a:r>
              <a:rPr lang="en-US" sz="2400" dirty="0">
                <a:solidFill>
                  <a:srgbClr val="0000FF"/>
                </a:solidFill>
              </a:rPr>
              <a:t>P(A)P(B)</a:t>
            </a:r>
          </a:p>
          <a:p>
            <a:pPr lvl="1"/>
            <a:r>
              <a:rPr lang="en-US" sz="2400" dirty="0"/>
              <a:t>P(A|B) = </a:t>
            </a:r>
            <a:r>
              <a:rPr lang="en-US" sz="2400" dirty="0">
                <a:solidFill>
                  <a:srgbClr val="0000FF"/>
                </a:solidFill>
              </a:rPr>
              <a:t>P(A)</a:t>
            </a:r>
          </a:p>
          <a:p>
            <a:pPr lvl="1"/>
            <a:r>
              <a:rPr lang="en-US" sz="2400" dirty="0"/>
              <a:t>P(B|A) = </a:t>
            </a:r>
            <a:r>
              <a:rPr lang="en-US" sz="2400" dirty="0">
                <a:solidFill>
                  <a:srgbClr val="0000FF"/>
                </a:solidFill>
              </a:rPr>
              <a:t>P(B)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5791200"/>
            <a:ext cx="423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independence help us?</a:t>
            </a:r>
          </a:p>
        </p:txBody>
      </p:sp>
    </p:spTree>
    <p:extLst>
      <p:ext uri="{BB962C8B-B14F-4D97-AF65-F5344CB8AC3E}">
        <p14:creationId xmlns:p14="http://schemas.microsoft.com/office/powerpoint/2010/main" val="6827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If A and B are independent</a:t>
            </a:r>
          </a:p>
          <a:p>
            <a:pPr lvl="1"/>
            <a:r>
              <a:rPr lang="en-US" sz="2400" dirty="0"/>
              <a:t>P(A,B) = P(A)P(B)</a:t>
            </a:r>
          </a:p>
          <a:p>
            <a:pPr lvl="1"/>
            <a:r>
              <a:rPr lang="en-US" sz="2400" dirty="0"/>
              <a:t>P(A|B) = P(A)</a:t>
            </a:r>
          </a:p>
          <a:p>
            <a:pPr lvl="1"/>
            <a:r>
              <a:rPr lang="en-US" sz="2400" dirty="0"/>
              <a:t>P(B|A) = P(B)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063143"/>
            <a:ext cx="853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storage requirement for the distributions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complexity of the distribution</a:t>
            </a:r>
          </a:p>
          <a:p>
            <a:pPr algn="l"/>
            <a:endParaRPr lang="en-US" sz="2800" dirty="0">
              <a:solidFill>
                <a:srgbClr val="0000FF"/>
              </a:solidFill>
            </a:endParaRPr>
          </a:p>
          <a:p>
            <a:pPr algn="l"/>
            <a:r>
              <a:rPr lang="en-US" sz="2800" dirty="0">
                <a:solidFill>
                  <a:srgbClr val="0000FF"/>
                </a:solidFill>
              </a:rPr>
              <a:t>Reduces the number of probabilities we need to estimate</a:t>
            </a:r>
          </a:p>
        </p:txBody>
      </p:sp>
    </p:spTree>
    <p:extLst>
      <p:ext uri="{BB962C8B-B14F-4D97-AF65-F5344CB8AC3E}">
        <p14:creationId xmlns:p14="http://schemas.microsoft.com/office/powerpoint/2010/main" val="376452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3863" y="165100"/>
            <a:ext cx="54356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Conditional Independence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679584"/>
            <a:ext cx="8839200" cy="4893840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Dependent events can become independent given certain other events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Examples,</a:t>
            </a:r>
          </a:p>
          <a:p>
            <a:pPr marL="800100" lvl="1" indent="-342900" eaLnBrk="1" hangingPunct="1"/>
            <a:r>
              <a:rPr lang="en-US" sz="2000" dirty="0">
                <a:ea typeface="ＭＳ Ｐゴシック" charset="-128"/>
              </a:rPr>
              <a:t>height and length of life (or ice cream and shark attacks)</a:t>
            </a:r>
          </a:p>
          <a:p>
            <a:pPr marL="800100" lvl="1" indent="-342900" eaLnBrk="1" hangingPunct="1"/>
            <a:r>
              <a:rPr lang="en-US" sz="2000" dirty="0">
                <a:ea typeface="ＭＳ Ｐゴシック" charset="-128"/>
              </a:rPr>
              <a:t>“correlation” studies</a:t>
            </a:r>
          </a:p>
          <a:p>
            <a:pPr marL="1200150" lvl="2" indent="-342900" eaLnBrk="1" hangingPunct="1"/>
            <a:r>
              <a:rPr lang="en-US" sz="1800" dirty="0">
                <a:ea typeface="ＭＳ Ｐゴシック" charset="-128"/>
              </a:rPr>
              <a:t>size of your lawn and length of life</a:t>
            </a:r>
          </a:p>
          <a:p>
            <a:pPr marL="0" indent="0" eaLnBrk="1" hangingPunct="1">
              <a:lnSpc>
                <a:spcPct val="94000"/>
              </a:lnSpc>
              <a:spcBef>
                <a:spcPct val="47000"/>
              </a:spcBef>
              <a:buNone/>
            </a:pPr>
            <a:endParaRPr lang="en-US" sz="2400" dirty="0"/>
          </a:p>
          <a:p>
            <a:pPr marL="0" indent="0">
              <a:lnSpc>
                <a:spcPct val="94000"/>
              </a:lnSpc>
              <a:spcBef>
                <a:spcPct val="47000"/>
              </a:spcBef>
              <a:buNone/>
            </a:pPr>
            <a:r>
              <a:rPr lang="en-US" sz="2400" dirty="0"/>
              <a:t>If A, B are </a:t>
            </a:r>
            <a:r>
              <a:rPr lang="en-US" sz="2400" dirty="0">
                <a:solidFill>
                  <a:srgbClr val="FF6600"/>
                </a:solidFill>
              </a:rPr>
              <a:t>conditionally independent</a:t>
            </a:r>
            <a:r>
              <a:rPr lang="en-US" sz="2400" dirty="0"/>
              <a:t> given C (written A ⫫ B 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P(A,B|C) = P(A|C)P(B|C)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P(A|B,C) = P(A|C)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P(B|A,C) = P(B|C)</a:t>
            </a:r>
          </a:p>
          <a:p>
            <a:pPr lvl="1" eaLnBrk="1" hangingPunct="1">
              <a:lnSpc>
                <a:spcPct val="94000"/>
              </a:lnSpc>
              <a:spcBef>
                <a:spcPct val="47000"/>
              </a:spcBef>
            </a:pPr>
            <a:r>
              <a:rPr lang="en-US" sz="2000" dirty="0">
                <a:ea typeface="ＭＳ Ｐゴシック" charset="-128"/>
              </a:rPr>
              <a:t>but P(A,B) ≠ P(A)P(B)</a:t>
            </a:r>
          </a:p>
        </p:txBody>
      </p:sp>
    </p:spTree>
    <p:extLst>
      <p:ext uri="{BB962C8B-B14F-4D97-AF65-F5344CB8AC3E}">
        <p14:creationId xmlns:p14="http://schemas.microsoft.com/office/powerpoint/2010/main" val="29802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414794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79998" y="4459874"/>
            <a:ext cx="3574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assume?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55186"/>
              </p:ext>
            </p:extLst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215900" progId="Equation.3">
                  <p:embed/>
                </p:oleObj>
              </mc:Choice>
              <mc:Fallback>
                <p:oleObj name="Equation" r:id="rId4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5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 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7206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23944"/>
              </p:ext>
            </p:extLst>
          </p:nvPr>
        </p:nvGraphicFramePr>
        <p:xfrm>
          <a:off x="2505075" y="33528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215900" progId="Equation.3">
                  <p:embed/>
                </p:oleObj>
              </mc:Choice>
              <mc:Fallback>
                <p:oleObj name="Equation" r:id="rId4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5075" y="33528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33400" y="2971800"/>
            <a:ext cx="823264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648" y="4198264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Assumes feature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is independent of the the other features </a:t>
            </a:r>
            <a:r>
              <a:rPr lang="en-US" sz="2800" i="1" dirty="0">
                <a:solidFill>
                  <a:srgbClr val="0000FF"/>
                </a:solidFill>
              </a:rPr>
              <a:t>given the label </a:t>
            </a:r>
            <a:r>
              <a:rPr lang="en-US" sz="2800" dirty="0">
                <a:solidFill>
                  <a:srgbClr val="0000FF"/>
                </a:solidFill>
              </a:rPr>
              <a:t>(i.e. is conditionally independent given the label)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5075" y="5862830"/>
            <a:ext cx="3347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For the wine problem?</a:t>
            </a:r>
          </a:p>
        </p:txBody>
      </p:sp>
    </p:spTree>
    <p:extLst>
      <p:ext uri="{BB962C8B-B14F-4D97-AF65-F5344CB8AC3E}">
        <p14:creationId xmlns:p14="http://schemas.microsoft.com/office/powerpoint/2010/main" val="8790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8700"/>
              </p:ext>
            </p:extLst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215900" progId="Equation.3">
                  <p:embed/>
                </p:oleObj>
              </mc:Choice>
              <mc:Fallback>
                <p:oleObj name="Equation" r:id="rId2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648" y="2590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Assumes feature </a:t>
            </a:r>
            <a:r>
              <a:rPr lang="en-US" sz="2800" i="1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 is independent of the the other features </a:t>
            </a:r>
            <a:r>
              <a:rPr lang="en-US" sz="2800" i="1" dirty="0">
                <a:solidFill>
                  <a:srgbClr val="000000"/>
                </a:solidFill>
              </a:rPr>
              <a:t>given the label</a:t>
            </a:r>
            <a:endParaRPr 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648" y="3657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Assumes the probability of a word occurring in a review is independent of the other words </a:t>
            </a:r>
            <a:r>
              <a:rPr lang="en-US" sz="2800" i="1" dirty="0">
                <a:solidFill>
                  <a:srgbClr val="0000FF"/>
                </a:solidFill>
              </a:rPr>
              <a:t>given the label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468" y="4795249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For example, the probability of “pinot” occurring is independent of whether or not “wine” occurs given that the review is about “chardonnay”</a:t>
            </a:r>
            <a:endParaRPr 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538" y="6195924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assumption true?</a:t>
            </a:r>
          </a:p>
        </p:txBody>
      </p:sp>
    </p:spTree>
    <p:extLst>
      <p:ext uri="{BB962C8B-B14F-4D97-AF65-F5344CB8AC3E}">
        <p14:creationId xmlns:p14="http://schemas.microsoft.com/office/powerpoint/2010/main" val="13765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assumption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134556"/>
              </p:ext>
            </p:extLst>
          </p:nvPr>
        </p:nvGraphicFramePr>
        <p:xfrm>
          <a:off x="2505075" y="1905000"/>
          <a:ext cx="4237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215900" progId="Equation.3">
                  <p:embed/>
                </p:oleObj>
              </mc:Choice>
              <mc:Fallback>
                <p:oleObj name="Equation" r:id="rId2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5075" y="1905000"/>
                        <a:ext cx="423703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2590800"/>
            <a:ext cx="8153400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For most applications, this is not true!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For example, the fact that “pinot” occurs will probably make it </a:t>
            </a:r>
            <a:r>
              <a:rPr lang="en-US" sz="2800" i="1" dirty="0">
                <a:solidFill>
                  <a:srgbClr val="000000"/>
                </a:solidFill>
              </a:rPr>
              <a:t>more likely</a:t>
            </a:r>
            <a:r>
              <a:rPr lang="en-US" sz="2800" dirty="0">
                <a:solidFill>
                  <a:srgbClr val="000000"/>
                </a:solidFill>
              </a:rPr>
              <a:t> that “noir” occurs (or other compound phrases like “San Francisco”)</a:t>
            </a:r>
          </a:p>
          <a:p>
            <a:endParaRPr lang="en-US" sz="2800" baseline="-250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However, this is often a reasonable approximation: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809823"/>
              </p:ext>
            </p:extLst>
          </p:nvPr>
        </p:nvGraphicFramePr>
        <p:xfrm>
          <a:off x="2498318" y="5715000"/>
          <a:ext cx="4265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215900" progId="Equation.3">
                  <p:embed/>
                </p:oleObj>
              </mc:Choice>
              <mc:Fallback>
                <p:oleObj name="Equation" r:id="rId4" imgW="1892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8318" y="5715000"/>
                        <a:ext cx="426561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286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566540"/>
              </p:ext>
            </p:extLst>
          </p:nvPr>
        </p:nvGraphicFramePr>
        <p:xfrm>
          <a:off x="612648" y="1828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648" y="1828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76750"/>
              </p:ext>
            </p:extLst>
          </p:nvPr>
        </p:nvGraphicFramePr>
        <p:xfrm>
          <a:off x="3071813" y="3048000"/>
          <a:ext cx="249078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482600" progId="Equation.3">
                  <p:embed/>
                </p:oleObj>
              </mc:Choice>
              <mc:Fallback>
                <p:oleObj name="Equation" r:id="rId4" imgW="1104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1813" y="3048000"/>
                        <a:ext cx="249078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08804" y="3352800"/>
            <a:ext cx="234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naïve </a:t>
            </a:r>
            <a:r>
              <a:rPr lang="en-US" dirty="0" err="1">
                <a:solidFill>
                  <a:srgbClr val="FF6600"/>
                </a:solidFill>
              </a:rPr>
              <a:t>bayes</a:t>
            </a:r>
            <a:r>
              <a:rPr lang="en-US" dirty="0">
                <a:solidFill>
                  <a:srgbClr val="FF6600"/>
                </a:solidFill>
              </a:rPr>
              <a:t> assumption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029200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model this?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binary features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discrete features, i.e. counts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for real valued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222" y="4343400"/>
            <a:ext cx="865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|y</a:t>
            </a:r>
            <a:r>
              <a:rPr lang="en-US" sz="2400" dirty="0"/>
              <a:t>) is the probability of a particular feature value given the label</a:t>
            </a:r>
          </a:p>
        </p:txBody>
      </p:sp>
    </p:spTree>
    <p:extLst>
      <p:ext uri="{BB962C8B-B14F-4D97-AF65-F5344CB8AC3E}">
        <p14:creationId xmlns:p14="http://schemas.microsoft.com/office/powerpoint/2010/main" val="399411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892552" cy="58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features: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616"/>
              </p:ext>
            </p:extLst>
          </p:nvPr>
        </p:nvGraphicFramePr>
        <p:xfrm>
          <a:off x="1774825" y="2185988"/>
          <a:ext cx="432117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700" imgH="571500" progId="Equation.3">
                  <p:embed/>
                </p:oleObj>
              </mc:Choice>
              <mc:Fallback>
                <p:oleObj name="Equation" r:id="rId3" imgW="1917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2185988"/>
                        <a:ext cx="4321175" cy="129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0068" y="3810000"/>
            <a:ext cx="2892552" cy="5857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Other features: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4458507"/>
            <a:ext cx="7394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Could use a lookup table for each value, but doesn’t generalize well</a:t>
            </a:r>
          </a:p>
          <a:p>
            <a:endParaRPr lang="en-US" sz="2000" dirty="0"/>
          </a:p>
          <a:p>
            <a:r>
              <a:rPr lang="en-US" sz="2000" dirty="0"/>
              <a:t>Better, model as a distribution: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gaussian</a:t>
            </a:r>
            <a:r>
              <a:rPr lang="en-US" sz="2000" dirty="0"/>
              <a:t> (i.e. normal) distribution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poisson</a:t>
            </a:r>
            <a:r>
              <a:rPr lang="en-US" sz="2000" dirty="0"/>
              <a:t> distribution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multinomial distribution (more on this later)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4728" y="2571690"/>
            <a:ext cx="1840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biased coin toss!</a:t>
            </a:r>
          </a:p>
        </p:txBody>
      </p:sp>
    </p:spTree>
    <p:extLst>
      <p:ext uri="{BB962C8B-B14F-4D97-AF65-F5344CB8AC3E}">
        <p14:creationId xmlns:p14="http://schemas.microsoft.com/office/powerpoint/2010/main" val="47933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3657600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Obtaining probabilities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82588" y="3124200"/>
            <a:ext cx="8229600" cy="3001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5F55"/>
                </a:solidFill>
              </a:rPr>
              <a:t>We’ve talked a lot about probabilities, but not where they come from</a:t>
            </a:r>
            <a:endParaRPr lang="en-US" sz="2000" dirty="0">
              <a:solidFill>
                <a:srgbClr val="775F55"/>
              </a:solidFill>
            </a:endParaRP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How do we calculate p(</a:t>
            </a:r>
            <a:r>
              <a:rPr lang="en-US" sz="2500" dirty="0" err="1">
                <a:solidFill>
                  <a:srgbClr val="775F55"/>
                </a:solidFill>
              </a:rPr>
              <a:t>x</a:t>
            </a:r>
            <a:r>
              <a:rPr lang="en-US" sz="2500" baseline="-25000" dirty="0" err="1">
                <a:solidFill>
                  <a:srgbClr val="775F55"/>
                </a:solidFill>
              </a:rPr>
              <a:t>i</a:t>
            </a:r>
            <a:r>
              <a:rPr lang="en-US" sz="2500" dirty="0" err="1">
                <a:solidFill>
                  <a:srgbClr val="775F55"/>
                </a:solidFill>
              </a:rPr>
              <a:t>|y</a:t>
            </a:r>
            <a:r>
              <a:rPr lang="en-US" sz="2500" dirty="0">
                <a:solidFill>
                  <a:srgbClr val="775F55"/>
                </a:solidFill>
              </a:rPr>
              <a:t>) from training data?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of surviving the titanic?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that a review is about Pinot Noir?</a:t>
            </a:r>
          </a:p>
          <a:p>
            <a:pPr lvl="1"/>
            <a:r>
              <a:rPr lang="en-US" sz="2500" dirty="0">
                <a:solidFill>
                  <a:srgbClr val="775F55"/>
                </a:solidFill>
              </a:rPr>
              <a:t>What is the probability that a particular review is about Pinot Noir?</a:t>
            </a:r>
          </a:p>
          <a:p>
            <a:pPr lvl="1"/>
            <a:endParaRPr lang="en-US" sz="2500" dirty="0">
              <a:solidFill>
                <a:srgbClr val="775F55"/>
              </a:solidFill>
            </a:endParaRPr>
          </a:p>
        </p:txBody>
      </p:sp>
      <p:pic>
        <p:nvPicPr>
          <p:cNvPr id="4198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77216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8" name="Picture 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92150" y="19050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89" name="Picture 10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461010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0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303530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1" name="Picture 1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2266950" y="19050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2" name="Picture 1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6953250" y="1866900"/>
            <a:ext cx="714375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3" name="Picture 1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1460500" y="1944687"/>
            <a:ext cx="693738" cy="728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4" name="Picture 16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6146800" y="18288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5" name="Picture 17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38036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41996" name="Picture 18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416550" y="1866900"/>
            <a:ext cx="693738" cy="7286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41997" name="Text Box 1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0803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8" name="Text Box 2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576388" y="19812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1999" name="Text 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9195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0" name="Text Box 2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532438" y="19431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1" name="Text Box 2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261100" y="1905000"/>
            <a:ext cx="441325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7C80"/>
                </a:solidFill>
              </a:rPr>
              <a:t>H</a:t>
            </a:r>
          </a:p>
        </p:txBody>
      </p:sp>
      <p:sp>
        <p:nvSpPr>
          <p:cNvPr id="42002" name="Text Box 2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01888" y="2020887"/>
            <a:ext cx="401637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3" name="Text Box 2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89288" y="19812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4" name="Text Box 26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72598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5" name="Text Box 2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07238" y="19431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006" name="Text Box 28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13688" y="1905000"/>
            <a:ext cx="401637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5336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probabilities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50" name="Right Arrow 49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51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929634" y="1998400"/>
            <a:ext cx="2623566" cy="1278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79846" y="4684817"/>
            <a:ext cx="2623566" cy="163978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54126"/>
              </p:ext>
            </p:extLst>
          </p:nvPr>
        </p:nvGraphicFramePr>
        <p:xfrm>
          <a:off x="4495800" y="3514125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82600" progId="Equation.3">
                  <p:embed/>
                </p:oleObj>
              </mc:Choice>
              <mc:Fallback>
                <p:oleObj name="Equation" r:id="rId2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800" y="3514125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traight Connector 58"/>
          <p:cNvCxnSpPr/>
          <p:nvPr/>
        </p:nvCxnSpPr>
        <p:spPr>
          <a:xfrm flipV="1">
            <a:off x="6553200" y="1998400"/>
            <a:ext cx="0" cy="43262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75596"/>
              </p:ext>
            </p:extLst>
          </p:nvPr>
        </p:nvGraphicFramePr>
        <p:xfrm>
          <a:off x="6705600" y="1988535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500" imgH="203200" progId="Equation.3">
                  <p:embed/>
                </p:oleObj>
              </mc:Choice>
              <mc:Fallback>
                <p:oleObj name="Equation" r:id="rId4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600" y="1988535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45703"/>
              </p:ext>
            </p:extLst>
          </p:nvPr>
        </p:nvGraphicFramePr>
        <p:xfrm>
          <a:off x="6704012" y="2759075"/>
          <a:ext cx="132021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700" imgH="203200" progId="Equation.3">
                  <p:embed/>
                </p:oleObj>
              </mc:Choice>
              <mc:Fallback>
                <p:oleObj name="Equation" r:id="rId6" imgW="520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4012" y="2759075"/>
                        <a:ext cx="1320216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41960"/>
              </p:ext>
            </p:extLst>
          </p:nvPr>
        </p:nvGraphicFramePr>
        <p:xfrm>
          <a:off x="6680200" y="3514125"/>
          <a:ext cx="1405828" cy="53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400" imgH="203200" progId="Equation.3">
                  <p:embed/>
                </p:oleObj>
              </mc:Choice>
              <mc:Fallback>
                <p:oleObj name="Equation" r:id="rId8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80200" y="3514125"/>
                        <a:ext cx="1405828" cy="538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74531"/>
              </p:ext>
            </p:extLst>
          </p:nvPr>
        </p:nvGraphicFramePr>
        <p:xfrm>
          <a:off x="6748138" y="5638800"/>
          <a:ext cx="14052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800" imgH="215900" progId="Equation.3">
                  <p:embed/>
                </p:oleObj>
              </mc:Choice>
              <mc:Fallback>
                <p:oleObj name="Equation" r:id="rId10" imgW="558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48138" y="5638800"/>
                        <a:ext cx="140526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 rot="5400000">
            <a:off x="6995132" y="46062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046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probability of a pinot noir review?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 don’t know!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733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We can </a:t>
            </a:r>
            <a:r>
              <a:rPr lang="en-US" sz="2800" b="1" i="1" dirty="0">
                <a:solidFill>
                  <a:srgbClr val="0000FF"/>
                </a:solidFill>
              </a:rPr>
              <a:t>estimate</a:t>
            </a:r>
            <a:r>
              <a:rPr lang="en-US" sz="2800" dirty="0">
                <a:solidFill>
                  <a:srgbClr val="0000FF"/>
                </a:solidFill>
              </a:rPr>
              <a:t> it based on data, though: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46482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reviews labeled pinot noir</a:t>
            </a:r>
          </a:p>
          <a:p>
            <a:endParaRPr lang="en-US" sz="2000" dirty="0"/>
          </a:p>
          <a:p>
            <a:r>
              <a:rPr lang="en-US" sz="2000" dirty="0"/>
              <a:t>         total number of reviews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5181600"/>
            <a:ext cx="388620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8263" y="6113058"/>
            <a:ext cx="690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called the </a:t>
            </a:r>
            <a:r>
              <a:rPr lang="en-US" sz="2400" dirty="0">
                <a:solidFill>
                  <a:srgbClr val="FF6600"/>
                </a:solidFill>
              </a:rPr>
              <a:t>maximum likelihood estimation</a:t>
            </a:r>
            <a:r>
              <a:rPr lang="en-US" sz="2400" dirty="0"/>
              <a:t>. 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868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Maximum likelihood </a:t>
            </a:r>
            <a:r>
              <a:rPr lang="en-US" dirty="0"/>
              <a:t>estimation picks the values for the model parameters that </a:t>
            </a:r>
            <a:r>
              <a:rPr lang="en-US" i="1" dirty="0"/>
              <a:t>maximize the likelihood </a:t>
            </a:r>
            <a:r>
              <a:rPr lang="en-US" dirty="0"/>
              <a:t>of the training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flip a coin 100 times.  60 times you get heads and 40 times you get tails.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MLE estimate for heads?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879149"/>
            <a:ext cx="2421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p(head) = 0.60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5879149"/>
            <a:ext cx="89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7814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438400"/>
            <a:ext cx="46041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the data with a probabilistic model</a:t>
            </a:r>
          </a:p>
          <a:p>
            <a:endParaRPr lang="en-US" sz="2400" dirty="0"/>
          </a:p>
          <a:p>
            <a:r>
              <a:rPr lang="en-US" sz="2400" dirty="0"/>
              <a:t>specifically, learn p(</a:t>
            </a:r>
            <a:r>
              <a:rPr lang="en-US" sz="2400" i="1" dirty="0"/>
              <a:t>features, label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p(</a:t>
            </a:r>
            <a:r>
              <a:rPr lang="en-US" sz="2400" i="1" dirty="0"/>
              <a:t>features, label</a:t>
            </a:r>
            <a:r>
              <a:rPr lang="en-US" sz="2400" dirty="0"/>
              <a:t>) tells us how likely these features and this example are</a:t>
            </a:r>
          </a:p>
        </p:txBody>
      </p:sp>
      <p:grpSp>
        <p:nvGrpSpPr>
          <p:cNvPr id="12" name="Group 37"/>
          <p:cNvGrpSpPr/>
          <p:nvPr/>
        </p:nvGrpSpPr>
        <p:grpSpPr>
          <a:xfrm>
            <a:off x="2586653" y="3276600"/>
            <a:ext cx="1432277" cy="1371600"/>
            <a:chOff x="7391400" y="3505200"/>
            <a:chExt cx="1432277" cy="13716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218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i="1" dirty="0">
                <a:solidFill>
                  <a:srgbClr val="FF6600"/>
                </a:solidFill>
              </a:rPr>
              <a:t>likelihood</a:t>
            </a:r>
            <a:r>
              <a:rPr lang="en-US" sz="2800" dirty="0"/>
              <a:t> of a data set is the probability that a particular model (i.e. a model and estimated probabilities) assigns to the data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172526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57200" progId="Equation.3">
                  <p:embed/>
                </p:oleObj>
              </mc:Choice>
              <mc:Fallback>
                <p:oleObj name="Equation" r:id="rId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probable is it under the model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parameters (e.g. probability of heads)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58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38629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57200" progId="Equation.3">
                  <p:embed/>
                </p:oleObj>
              </mc:Choice>
              <mc:Fallback>
                <p:oleObj name="Equation" r:id="rId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3261" y="5597162"/>
            <a:ext cx="18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5601880"/>
            <a:ext cx="34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probable is it under the model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281848" y="4429125"/>
            <a:ext cx="1985352" cy="1168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81600" y="4267200"/>
            <a:ext cx="1371600" cy="13346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9788" y="6162584"/>
            <a:ext cx="470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parameters (e.g. probability of heads)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267200" y="4114800"/>
            <a:ext cx="533400" cy="204778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>
                <a:solidFill>
                  <a:srgbClr val="FF0000"/>
                </a:solidFill>
              </a:rPr>
              <a:t>Θ</a:t>
            </a:r>
            <a:r>
              <a:rPr lang="en-US" sz="2400" dirty="0">
                <a:solidFill>
                  <a:srgbClr val="FF0000"/>
                </a:solidFill>
              </a:rPr>
              <a:t>=p(head) = 0.6 ?</a:t>
            </a:r>
          </a:p>
        </p:txBody>
      </p:sp>
    </p:spTree>
    <p:extLst>
      <p:ext uri="{BB962C8B-B14F-4D97-AF65-F5344CB8AC3E}">
        <p14:creationId xmlns:p14="http://schemas.microsoft.com/office/powerpoint/2010/main" val="268293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flip a coin 100 times.  60 times you get heads and 40 times you get tails.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3358"/>
              </p:ext>
            </p:extLst>
          </p:nvPr>
        </p:nvGraphicFramePr>
        <p:xfrm>
          <a:off x="2109788" y="3581400"/>
          <a:ext cx="3257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581400"/>
                        <a:ext cx="32575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3683" y="2895600"/>
            <a:ext cx="746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likelihood of this data with </a:t>
            </a:r>
            <a:r>
              <a:rPr lang="en-US" sz="2400" dirty="0" err="1">
                <a:solidFill>
                  <a:srgbClr val="FF0000"/>
                </a:solidFill>
              </a:rPr>
              <a:t>Θ</a:t>
            </a:r>
            <a:r>
              <a:rPr lang="en-US" sz="2400" dirty="0">
                <a:solidFill>
                  <a:srgbClr val="FF0000"/>
                </a:solidFill>
              </a:rPr>
              <a:t>=p(head) = 0.6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9473" y="49485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5885205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5885205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95400" y="5410200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3429000" y="5410201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37446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991" y="5019020"/>
            <a:ext cx="42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about p(head) = 0.5?</a:t>
            </a:r>
          </a:p>
        </p:txBody>
      </p:sp>
    </p:spTree>
    <p:extLst>
      <p:ext uri="{BB962C8B-B14F-4D97-AF65-F5344CB8AC3E}">
        <p14:creationId xmlns:p14="http://schemas.microsoft.com/office/powerpoint/2010/main" val="15255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73090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5118" y="4038600"/>
            <a:ext cx="8035482" cy="0"/>
          </a:xfrm>
          <a:prstGeom prst="line">
            <a:avLst/>
          </a:prstGeom>
          <a:ln>
            <a:solidFill>
              <a:srgbClr val="94B6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9300" y="4800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0.50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0.50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7.888609052210118e-31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27" y="5737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4627" y="5737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65227" y="5262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598827" y="5262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3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131342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95991" y="5019020"/>
            <a:ext cx="420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about p(head) = 0.7?</a:t>
            </a:r>
          </a:p>
        </p:txBody>
      </p:sp>
    </p:spTree>
    <p:extLst>
      <p:ext uri="{BB962C8B-B14F-4D97-AF65-F5344CB8AC3E}">
        <p14:creationId xmlns:p14="http://schemas.microsoft.com/office/powerpoint/2010/main" val="2228019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do any better?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11230"/>
              </p:ext>
            </p:extLst>
          </p:nvPr>
        </p:nvGraphicFramePr>
        <p:xfrm>
          <a:off x="4953000" y="1744986"/>
          <a:ext cx="32083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92100" progId="Equation.3">
                  <p:embed/>
                </p:oleObj>
              </mc:Choice>
              <mc:Fallback>
                <p:oleObj name="Equation" r:id="rId2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44986"/>
                        <a:ext cx="32083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95991" y="2514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0.60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0.40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5.908465121038621e-30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118" y="3451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318" y="3451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1918" y="2976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3775518" y="2976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5118" y="4038600"/>
            <a:ext cx="8035482" cy="0"/>
          </a:xfrm>
          <a:prstGeom prst="line">
            <a:avLst/>
          </a:prstGeom>
          <a:ln>
            <a:solidFill>
              <a:srgbClr val="94B6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9300" y="4800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0.70</a:t>
            </a:r>
            <a:r>
              <a:rPr lang="en-US" sz="2400" baseline="30000" dirty="0">
                <a:solidFill>
                  <a:srgbClr val="0000FF"/>
                </a:solidFill>
              </a:rPr>
              <a:t>60</a:t>
            </a:r>
            <a:r>
              <a:rPr lang="en-US" sz="2400" dirty="0">
                <a:solidFill>
                  <a:srgbClr val="0000FF"/>
                </a:solidFill>
              </a:rPr>
              <a:t> * 0.30</a:t>
            </a:r>
            <a:r>
              <a:rPr lang="en-US" sz="2400" baseline="30000" dirty="0">
                <a:solidFill>
                  <a:srgbClr val="0000FF"/>
                </a:solidFill>
              </a:rPr>
              <a:t>40 = </a:t>
            </a:r>
            <a:r>
              <a:rPr lang="en-US" sz="2400" dirty="0">
                <a:solidFill>
                  <a:srgbClr val="0000FF"/>
                </a:solidFill>
              </a:rPr>
              <a:t>6.176359828759916e-31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427" y="5737270"/>
            <a:ext cx="285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heads with p(head) = 0.7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4627" y="5737270"/>
            <a:ext cx="250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tails with p(tail) = 0.3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65227" y="5262265"/>
            <a:ext cx="990600" cy="47500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3598827" y="5262266"/>
            <a:ext cx="1940680" cy="4750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9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Example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752697"/>
              </p:ext>
            </p:extLst>
          </p:nvPr>
        </p:nvGraphicFramePr>
        <p:xfrm>
          <a:off x="381000" y="1966174"/>
          <a:ext cx="8001000" cy="435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575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 (MLE)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6600"/>
                </a:solidFill>
              </a:rPr>
              <a:t>maximum likelihood</a:t>
            </a:r>
            <a:r>
              <a:rPr lang="en-US" dirty="0"/>
              <a:t> estimate for a model parameter is the one that maximizes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0991"/>
              </p:ext>
            </p:extLst>
          </p:nvPr>
        </p:nvGraphicFramePr>
        <p:xfrm>
          <a:off x="2480730" y="3276600"/>
          <a:ext cx="31559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730" y="3276600"/>
                        <a:ext cx="3155950" cy="887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62000" y="4466708"/>
            <a:ext cx="5641975" cy="2184917"/>
            <a:chOff x="762000" y="4466708"/>
            <a:chExt cx="5641975" cy="2184917"/>
          </a:xfrm>
        </p:grpSpPr>
        <p:sp>
          <p:nvSpPr>
            <p:cNvPr id="6" name="TextBox 5"/>
            <p:cNvSpPr txBox="1"/>
            <p:nvPr/>
          </p:nvSpPr>
          <p:spPr>
            <a:xfrm>
              <a:off x="762000" y="4466708"/>
              <a:ext cx="4298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Often easier to work with log-likelihood:</a:t>
              </a:r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402180"/>
                </p:ext>
              </p:extLst>
            </p:nvPr>
          </p:nvGraphicFramePr>
          <p:xfrm>
            <a:off x="2727325" y="4876800"/>
            <a:ext cx="3676650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92300" imgH="457200" progId="Equation.3">
                    <p:embed/>
                  </p:oleObj>
                </mc:Choice>
                <mc:Fallback>
                  <p:oleObj name="Equation" r:id="rId5" imgW="18923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25" y="4876800"/>
                          <a:ext cx="3676650" cy="887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055248"/>
                </p:ext>
              </p:extLst>
            </p:nvPr>
          </p:nvGraphicFramePr>
          <p:xfrm>
            <a:off x="3386137" y="5764213"/>
            <a:ext cx="2862263" cy="887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73200" imgH="457200" progId="Equation.3">
                    <p:embed/>
                  </p:oleObj>
                </mc:Choice>
                <mc:Fallback>
                  <p:oleObj name="Equation" r:id="rId7" imgW="1473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137" y="5764213"/>
                          <a:ext cx="2862263" cy="8874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858000" y="5424417"/>
            <a:ext cx="170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is this ok?</a:t>
            </a:r>
          </a:p>
        </p:txBody>
      </p:sp>
    </p:spTree>
    <p:extLst>
      <p:ext uri="{BB962C8B-B14F-4D97-AF65-F5344CB8AC3E}">
        <p14:creationId xmlns:p14="http://schemas.microsoft.com/office/powerpoint/2010/main" val="225928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>
                <a:solidFill>
                  <a:srgbClr val="FF6600"/>
                </a:solidFill>
              </a:rPr>
              <a:t>maximum likelihood</a:t>
            </a:r>
            <a:r>
              <a:rPr lang="en-US" dirty="0"/>
              <a:t> estimate for a model parameter is the one that maximize the likelihood of the training data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11503"/>
              </p:ext>
            </p:extLst>
          </p:nvPr>
        </p:nvGraphicFramePr>
        <p:xfrm>
          <a:off x="2514600" y="3352800"/>
          <a:ext cx="35290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457200" progId="Equation.3">
                  <p:embed/>
                </p:oleObj>
              </mc:Choice>
              <mc:Fallback>
                <p:oleObj name="Equation" r:id="rId2" imgW="1816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529013" cy="887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4724400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Given some training data, how do we calculate the MLE?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1098" y="5410200"/>
            <a:ext cx="8180502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</p:spTree>
    <p:extLst>
      <p:ext uri="{BB962C8B-B14F-4D97-AF65-F5344CB8AC3E}">
        <p14:creationId xmlns:p14="http://schemas.microsoft.com/office/powerpoint/2010/main" val="44217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models define a </a:t>
            </a:r>
            <a:r>
              <a:rPr lang="en-US" i="1" dirty="0">
                <a:solidFill>
                  <a:srgbClr val="FF6600"/>
                </a:solidFill>
              </a:rPr>
              <a:t>probability distribution</a:t>
            </a:r>
            <a:r>
              <a:rPr lang="en-US" dirty="0"/>
              <a:t> over features and labels: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05400" y="2983805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4245" y="3230693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12088" y="3328008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2570" y="3097175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334000"/>
            <a:ext cx="694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each label, ask for the probability under the model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Pick the label with the highest probability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556" y="3834621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8149" y="3657600"/>
            <a:ext cx="127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0.00002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312088" y="3886200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80744" y="3230693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80744" y="3788885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391400" y="3020975"/>
            <a:ext cx="1451904" cy="636625"/>
          </a:xfrm>
          <a:prstGeom prst="ellipse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9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95958"/>
              </p:ext>
            </p:extLst>
          </p:nvPr>
        </p:nvGraphicFramePr>
        <p:xfrm>
          <a:off x="762000" y="2235200"/>
          <a:ext cx="36512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457200" progId="Equation.3">
                  <p:embed/>
                </p:oleObj>
              </mc:Choice>
              <mc:Fallback>
                <p:oleObj name="Equation" r:id="rId2" imgW="187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5200"/>
                        <a:ext cx="3651250" cy="887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16472"/>
              </p:ext>
            </p:extLst>
          </p:nvPr>
        </p:nvGraphicFramePr>
        <p:xfrm>
          <a:off x="2599475" y="4191000"/>
          <a:ext cx="305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203200" progId="Equation.3">
                  <p:embed/>
                </p:oleObj>
              </mc:Choice>
              <mc:Fallback>
                <p:oleObj name="Equation" r:id="rId4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475" y="4191000"/>
                        <a:ext cx="3059112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516027"/>
              </p:ext>
            </p:extLst>
          </p:nvPr>
        </p:nvGraphicFramePr>
        <p:xfrm>
          <a:off x="2590800" y="3429000"/>
          <a:ext cx="4341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5200" imgH="203200" progId="Equation.3">
                  <p:embed/>
                </p:oleObj>
              </mc:Choice>
              <mc:Fallback>
                <p:oleObj name="Equation" r:id="rId6" imgW="223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4341813" cy="39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93715"/>
              </p:ext>
            </p:extLst>
          </p:nvPr>
        </p:nvGraphicFramePr>
        <p:xfrm>
          <a:off x="1676400" y="5405301"/>
          <a:ext cx="4811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6500" imgH="215900" progId="Equation.3">
                  <p:embed/>
                </p:oleObj>
              </mc:Choice>
              <mc:Fallback>
                <p:oleObj name="Equation" r:id="rId8" imgW="2476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05301"/>
                        <a:ext cx="4811712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62000" y="5035969"/>
            <a:ext cx="73152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01656" y="6180444"/>
            <a:ext cx="331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find the max?</a:t>
            </a:r>
          </a:p>
        </p:txBody>
      </p:sp>
    </p:spTree>
    <p:extLst>
      <p:ext uri="{BB962C8B-B14F-4D97-AF65-F5344CB8AC3E}">
        <p14:creationId xmlns:p14="http://schemas.microsoft.com/office/powerpoint/2010/main" val="23045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393580"/>
              </p:ext>
            </p:extLst>
          </p:nvPr>
        </p:nvGraphicFramePr>
        <p:xfrm>
          <a:off x="1049973" y="2209800"/>
          <a:ext cx="36528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393700" progId="Equation.3">
                  <p:embed/>
                </p:oleObj>
              </mc:Choice>
              <mc:Fallback>
                <p:oleObj name="Equation" r:id="rId2" imgW="1879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973" y="2209800"/>
                        <a:ext cx="3652837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100 times.  60 times you get heads and 40 times you get tails.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06538"/>
              </p:ext>
            </p:extLst>
          </p:nvPr>
        </p:nvGraphicFramePr>
        <p:xfrm>
          <a:off x="3048000" y="2895600"/>
          <a:ext cx="1676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600" imgH="393700" progId="Equation.3">
                  <p:embed/>
                </p:oleObj>
              </mc:Choice>
              <mc:Fallback>
                <p:oleObj name="Equation" r:id="rId4" imgW="86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1676400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28612"/>
              </p:ext>
            </p:extLst>
          </p:nvPr>
        </p:nvGraphicFramePr>
        <p:xfrm>
          <a:off x="3670300" y="3730625"/>
          <a:ext cx="12827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400" imgH="393700" progId="Equation.3">
                  <p:embed/>
                </p:oleObj>
              </mc:Choice>
              <mc:Fallback>
                <p:oleObj name="Equation" r:id="rId6" imgW="66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730625"/>
                        <a:ext cx="1282700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88341"/>
              </p:ext>
            </p:extLst>
          </p:nvPr>
        </p:nvGraphicFramePr>
        <p:xfrm>
          <a:off x="3799681" y="4724400"/>
          <a:ext cx="18494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500" imgH="177800" progId="Equation.3">
                  <p:embed/>
                </p:oleObj>
              </mc:Choice>
              <mc:Fallback>
                <p:oleObj name="Equation" r:id="rId8" imgW="952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681" y="4724400"/>
                        <a:ext cx="1849438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38169"/>
              </p:ext>
            </p:extLst>
          </p:nvPr>
        </p:nvGraphicFramePr>
        <p:xfrm>
          <a:off x="3694112" y="5334000"/>
          <a:ext cx="12588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177800" progId="Equation.3">
                  <p:embed/>
                </p:oleObj>
              </mc:Choice>
              <mc:Fallback>
                <p:oleObj name="Equation" r:id="rId10" imgW="647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2" y="5334000"/>
                        <a:ext cx="1258888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99626"/>
              </p:ext>
            </p:extLst>
          </p:nvPr>
        </p:nvGraphicFramePr>
        <p:xfrm>
          <a:off x="3959225" y="5867400"/>
          <a:ext cx="987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8000" imgH="393700" progId="Equation.3">
                  <p:embed/>
                </p:oleObj>
              </mc:Choice>
              <mc:Fallback>
                <p:oleObj name="Equation" r:id="rId12" imgW="508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867400"/>
                        <a:ext cx="987425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0200" y="6019800"/>
            <a:ext cx="71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Yay!</a:t>
            </a:r>
          </a:p>
        </p:txBody>
      </p:sp>
    </p:spTree>
    <p:extLst>
      <p:ext uri="{BB962C8B-B14F-4D97-AF65-F5344CB8AC3E}">
        <p14:creationId xmlns:p14="http://schemas.microsoft.com/office/powerpoint/2010/main" val="7648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034"/>
              </p:ext>
            </p:extLst>
          </p:nvPr>
        </p:nvGraphicFramePr>
        <p:xfrm>
          <a:off x="1196975" y="2209800"/>
          <a:ext cx="33575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393700" progId="Equation.3">
                  <p:embed/>
                </p:oleObj>
              </mc:Choice>
              <mc:Fallback>
                <p:oleObj name="Equation" r:id="rId2" imgW="172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209800"/>
                        <a:ext cx="3357563" cy="765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8136" y="1676400"/>
            <a:ext cx="8180502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You flip a coin n times.  </a:t>
            </a:r>
            <a:r>
              <a:rPr lang="en-US" sz="2000" b="1" dirty="0">
                <a:solidFill>
                  <a:srgbClr val="FF6600"/>
                </a:solidFill>
              </a:rPr>
              <a:t>a</a:t>
            </a:r>
            <a:r>
              <a:rPr lang="en-US" sz="2000" dirty="0"/>
              <a:t> times you get heads and </a:t>
            </a:r>
            <a:r>
              <a:rPr lang="en-US" sz="2000" b="1" dirty="0">
                <a:solidFill>
                  <a:srgbClr val="FF6600"/>
                </a:solidFill>
              </a:rPr>
              <a:t>b</a:t>
            </a:r>
            <a:r>
              <a:rPr lang="en-US" sz="2000" dirty="0"/>
              <a:t> times you get tails.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54603"/>
              </p:ext>
            </p:extLst>
          </p:nvPr>
        </p:nvGraphicFramePr>
        <p:xfrm>
          <a:off x="3390900" y="4343400"/>
          <a:ext cx="1136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4200" imgH="393700" progId="Equation.3">
                  <p:embed/>
                </p:oleObj>
              </mc:Choice>
              <mc:Fallback>
                <p:oleObj name="Equation" r:id="rId4" imgW="58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343400"/>
                        <a:ext cx="113665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51476" y="33670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332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estimation for NB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428"/>
              </p:ext>
            </p:extLst>
          </p:nvPr>
        </p:nvGraphicFramePr>
        <p:xfrm>
          <a:off x="5046285" y="3553578"/>
          <a:ext cx="842772" cy="54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500" imgH="203200" progId="Equation.3">
                  <p:embed/>
                </p:oleObj>
              </mc:Choice>
              <mc:Fallback>
                <p:oleObj name="Equation" r:id="rId2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6285" y="3553578"/>
                        <a:ext cx="842772" cy="54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99613"/>
              </p:ext>
            </p:extLst>
          </p:nvPr>
        </p:nvGraphicFramePr>
        <p:xfrm>
          <a:off x="7133575" y="3581400"/>
          <a:ext cx="13192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700" imgH="215900" progId="Equation.3">
                  <p:embed/>
                </p:oleObj>
              </mc:Choice>
              <mc:Fallback>
                <p:oleObj name="Equation" r:id="rId4" imgW="520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33575" y="3581400"/>
                        <a:ext cx="1319213" cy="5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133600"/>
            <a:ext cx="1143000" cy="4191000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862863" y="361217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497357" y="3259400"/>
            <a:ext cx="1432277" cy="1371600"/>
            <a:chOff x="7380511" y="3505200"/>
            <a:chExt cx="1432277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0511" y="3827200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 rot="19152411">
            <a:off x="1887399" y="3058405"/>
            <a:ext cx="6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34075"/>
              </p:ext>
            </p:extLst>
          </p:nvPr>
        </p:nvGraphicFramePr>
        <p:xfrm>
          <a:off x="5872876" y="173847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482600" progId="Equation.3">
                  <p:embed/>
                </p:oleObj>
              </mc:Choice>
              <mc:Fallback>
                <p:oleObj name="Equation" r:id="rId6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72876" y="173847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267200" y="1738478"/>
            <a:ext cx="0" cy="48147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4863" y="396127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486400" y="2514600"/>
            <a:ext cx="533400" cy="10389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15200" y="2515618"/>
            <a:ext cx="448388" cy="11057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4873518"/>
            <a:ext cx="373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MLE estimates for these?</a:t>
            </a:r>
          </a:p>
        </p:txBody>
      </p:sp>
    </p:spTree>
    <p:extLst>
      <p:ext uri="{BB962C8B-B14F-4D97-AF65-F5344CB8AC3E}">
        <p14:creationId xmlns:p14="http://schemas.microsoft.com/office/powerpoint/2010/main" val="1532160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Maximum likelihood estimates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301058"/>
              </p:ext>
            </p:extLst>
          </p:nvPr>
        </p:nvGraphicFramePr>
        <p:xfrm>
          <a:off x="152400" y="3745468"/>
          <a:ext cx="3708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431800" progId="Equation.3">
                  <p:embed/>
                </p:oleObj>
              </mc:Choice>
              <mc:Fallback>
                <p:oleObj name="Equation" r:id="rId3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745468"/>
                        <a:ext cx="3708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11400"/>
              </p:ext>
            </p:extLst>
          </p:nvPr>
        </p:nvGraphicFramePr>
        <p:xfrm>
          <a:off x="715963" y="1939925"/>
          <a:ext cx="27479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6000" imgH="393700" progId="Equation.3">
                  <p:embed/>
                </p:oleObj>
              </mc:Choice>
              <mc:Fallback>
                <p:oleObj name="Equation" r:id="rId5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939925"/>
                        <a:ext cx="27479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95221" y="1992868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 y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803894" y="2498725"/>
            <a:ext cx="3200860" cy="27543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054653" y="2526268"/>
            <a:ext cx="254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total number of examples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38600" y="3810000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 y with feature x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= 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401580" y="4284507"/>
            <a:ext cx="3886200" cy="1588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740385" y="4355068"/>
            <a:ext cx="302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number of examples with label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2871" y="5685771"/>
            <a:ext cx="572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training a NB model then involve?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difficult is this to calculate?</a:t>
            </a:r>
          </a:p>
        </p:txBody>
      </p:sp>
    </p:spTree>
    <p:extLst>
      <p:ext uri="{BB962C8B-B14F-4D97-AF65-F5344CB8AC3E}">
        <p14:creationId xmlns:p14="http://schemas.microsoft.com/office/powerpoint/2010/main" val="263430231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classification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124237" y="170571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NB Model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3082" y="2193204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3622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724437" y="203513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0237" y="2183067"/>
            <a:ext cx="93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375" y="5962267"/>
            <a:ext cx="819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use a probabilistic model for classification/prediction?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33082" y="4191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2126" y="5083489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an unlabeled example: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510540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053275"/>
            <a:ext cx="22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the label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29972"/>
              </p:ext>
            </p:extLst>
          </p:nvPr>
        </p:nvGraphicFramePr>
        <p:xfrm>
          <a:off x="4967288" y="32004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82600" progId="Equation.3">
                  <p:embed/>
                </p:oleObj>
              </mc:Choice>
              <mc:Fallback>
                <p:oleObj name="Equation" r:id="rId2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7288" y="32004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44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5044723" y="1753361"/>
            <a:ext cx="1432277" cy="1371600"/>
            <a:chOff x="7391400" y="3505200"/>
            <a:chExt cx="1432277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91400" y="3620974"/>
              <a:ext cx="143227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probabilistic model: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p(</a:t>
              </a:r>
              <a:r>
                <a:rPr lang="en-US" sz="1400" i="1" dirty="0"/>
                <a:t>features, label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3568" y="2000249"/>
            <a:ext cx="388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banana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251411" y="2097564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9879" y="2604177"/>
            <a:ext cx="3848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yellow, curved, no leaf, 6oz, </a:t>
            </a:r>
            <a:r>
              <a:rPr lang="en-US" sz="2000" dirty="0">
                <a:solidFill>
                  <a:srgbClr val="008000"/>
                </a:solidFill>
              </a:rPr>
              <a:t>apple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251411" y="2655756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720067" y="2000249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720067" y="2558441"/>
            <a:ext cx="533400" cy="302795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561062"/>
              </p:ext>
            </p:extLst>
          </p:nvPr>
        </p:nvGraphicFramePr>
        <p:xfrm>
          <a:off x="4829355" y="3352800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482600" progId="Equation.3">
                  <p:embed/>
                </p:oleObj>
              </mc:Choice>
              <mc:Fallback>
                <p:oleObj name="Equation" r:id="rId2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29355" y="3352800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82115" y="2155849"/>
            <a:ext cx="160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largest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082" y="4572000"/>
            <a:ext cx="8537448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33600" y="5181600"/>
            <a:ext cx="4649898" cy="922338"/>
            <a:chOff x="1335063" y="5181600"/>
            <a:chExt cx="4649898" cy="922338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455367"/>
                </p:ext>
              </p:extLst>
            </p:nvPr>
          </p:nvGraphicFramePr>
          <p:xfrm>
            <a:off x="2517861" y="5181600"/>
            <a:ext cx="3467100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16100" imgH="482600" progId="Equation.3">
                    <p:embed/>
                  </p:oleObj>
                </mc:Choice>
                <mc:Fallback>
                  <p:oleObj name="Equation" r:id="rId4" imgW="18161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17861" y="5181600"/>
                          <a:ext cx="3467100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335063" y="5405735"/>
              <a:ext cx="110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label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5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Generative Story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600200"/>
            <a:ext cx="8385048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classify with a model, we’re given an example and we obtain the probability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also ask how a given model would </a:t>
            </a:r>
            <a:r>
              <a:rPr lang="en-US" sz="2400" i="1" dirty="0">
                <a:solidFill>
                  <a:srgbClr val="FF6600"/>
                </a:solidFill>
              </a:rPr>
              <a:t>generate</a:t>
            </a:r>
            <a:r>
              <a:rPr lang="en-US" sz="2400" dirty="0"/>
              <a:t> a document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the “generative story” for a 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Looking at the generative story can help understand the model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also can use generative stories to help develop a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79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generative 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786509"/>
              </p:ext>
            </p:extLst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3276600"/>
            <a:ext cx="5959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generative story for the NB model?</a:t>
            </a:r>
          </a:p>
        </p:txBody>
      </p:sp>
    </p:spTree>
    <p:extLst>
      <p:ext uri="{BB962C8B-B14F-4D97-AF65-F5344CB8AC3E}">
        <p14:creationId xmlns:p14="http://schemas.microsoft.com/office/powerpoint/2010/main" val="3531734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generative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667000"/>
            <a:ext cx="8153400" cy="2895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label according to p(y)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roll a biased, </a:t>
            </a:r>
            <a:r>
              <a:rPr lang="en-US" dirty="0" err="1"/>
              <a:t>num_labels</a:t>
            </a:r>
            <a:r>
              <a:rPr lang="en-US" dirty="0"/>
              <a:t>-sided die</a:t>
            </a:r>
          </a:p>
          <a:p>
            <a:pPr marL="514350" indent="-514350">
              <a:buAutoNum type="arabicPeriod"/>
            </a:pPr>
            <a:r>
              <a:rPr lang="en-US" dirty="0"/>
              <a:t>For each feature: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Flip a biased coin: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if heads, include the feature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if tails, don’t include the feature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-5641"/>
            <a:ext cx="1591346" cy="114864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47353"/>
              </p:ext>
            </p:extLst>
          </p:nvPr>
        </p:nvGraphicFramePr>
        <p:xfrm>
          <a:off x="3657600" y="1614518"/>
          <a:ext cx="18907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14518"/>
                        <a:ext cx="1890712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53052" y="5809376"/>
            <a:ext cx="5085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about for modeling wine reviews?</a:t>
            </a:r>
          </a:p>
        </p:txBody>
      </p:sp>
    </p:spTree>
    <p:extLst>
      <p:ext uri="{BB962C8B-B14F-4D97-AF65-F5344CB8AC3E}">
        <p14:creationId xmlns:p14="http://schemas.microsoft.com/office/powerpoint/2010/main" val="11800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3: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7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decision boundary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34857" y="1752600"/>
            <a:ext cx="4404068" cy="922338"/>
            <a:chOff x="1664920" y="5181600"/>
            <a:chExt cx="4404068" cy="92233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360488"/>
                </p:ext>
              </p:extLst>
            </p:nvPr>
          </p:nvGraphicFramePr>
          <p:xfrm>
            <a:off x="2432026" y="5181600"/>
            <a:ext cx="3636962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5000" imgH="482600" progId="Equation.3">
                    <p:embed/>
                  </p:oleObj>
                </mc:Choice>
                <mc:Fallback>
                  <p:oleObj name="Equation" r:id="rId3" imgW="1905000" imgH="482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32026" y="5181600"/>
                          <a:ext cx="3636962" cy="922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664920" y="5405735"/>
              <a:ext cx="8131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label 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52600" y="3429000"/>
            <a:ext cx="5864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the decision boundary for NB look like if the features are binary?</a:t>
            </a:r>
          </a:p>
        </p:txBody>
      </p:sp>
    </p:spTree>
    <p:extLst>
      <p:ext uri="{BB962C8B-B14F-4D97-AF65-F5344CB8AC3E}">
        <p14:creationId xmlns:p14="http://schemas.microsoft.com/office/powerpoint/2010/main" val="879796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748145"/>
              </p:ext>
            </p:extLst>
          </p:nvPr>
        </p:nvGraphicFramePr>
        <p:xfrm>
          <a:off x="152400" y="1938789"/>
          <a:ext cx="48498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482600" progId="Equation.3">
                  <p:embed/>
                </p:oleObj>
              </mc:Choice>
              <mc:Fallback>
                <p:oleObj name="Equation" r:id="rId2" imgW="2540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938789"/>
                        <a:ext cx="484981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057905"/>
              </p:ext>
            </p:extLst>
          </p:nvPr>
        </p:nvGraphicFramePr>
        <p:xfrm>
          <a:off x="838200" y="3005589"/>
          <a:ext cx="49704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500" imgH="457200" progId="Equation.3">
                  <p:embed/>
                </p:oleObj>
              </mc:Choice>
              <mc:Fallback>
                <p:oleObj name="Equation" r:id="rId4" imgW="260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3005589"/>
                        <a:ext cx="49704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11151"/>
              </p:ext>
            </p:extLst>
          </p:nvPr>
        </p:nvGraphicFramePr>
        <p:xfrm>
          <a:off x="839787" y="4267200"/>
          <a:ext cx="74660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11600" imgH="457200" progId="Equation.3">
                  <p:embed/>
                </p:oleObj>
              </mc:Choice>
              <mc:Fallback>
                <p:oleObj name="Equation" r:id="rId6" imgW="3911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9787" y="4267200"/>
                        <a:ext cx="746601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43347"/>
              </p:ext>
            </p:extLst>
          </p:nvPr>
        </p:nvGraphicFramePr>
        <p:xfrm>
          <a:off x="4371975" y="5257800"/>
          <a:ext cx="2873375" cy="85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7700" imgH="571500" progId="Equation.3">
                  <p:embed/>
                </p:oleObj>
              </mc:Choice>
              <mc:Fallback>
                <p:oleObj name="Equation" r:id="rId8" imgW="19177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71975" y="5257800"/>
                        <a:ext cx="2873375" cy="858212"/>
                      </a:xfrm>
                      <a:prstGeom prst="rect">
                        <a:avLst/>
                      </a:prstGeom>
                      <a:ln>
                        <a:solidFill>
                          <a:srgbClr val="FF66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7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662806"/>
              </p:ext>
            </p:extLst>
          </p:nvPr>
        </p:nvGraphicFramePr>
        <p:xfrm>
          <a:off x="209550" y="1676400"/>
          <a:ext cx="82169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5300" imgH="457200" progId="Equation.3">
                  <p:embed/>
                </p:oleObj>
              </mc:Choice>
              <mc:Fallback>
                <p:oleObj name="Equation" r:id="rId2" imgW="4305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550" y="1676400"/>
                        <a:ext cx="82169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81794"/>
              </p:ext>
            </p:extLst>
          </p:nvPr>
        </p:nvGraphicFramePr>
        <p:xfrm>
          <a:off x="933450" y="4267200"/>
          <a:ext cx="7981950" cy="74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89500" imgH="457200" progId="Equation.3">
                  <p:embed/>
                </p:oleObj>
              </mc:Choice>
              <mc:Fallback>
                <p:oleObj name="Equation" r:id="rId4" imgW="488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" y="4267200"/>
                        <a:ext cx="7981950" cy="74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914400" y="2701925"/>
            <a:ext cx="7999412" cy="1108075"/>
            <a:chOff x="914400" y="2701925"/>
            <a:chExt cx="7999412" cy="11080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33981"/>
                </p:ext>
              </p:extLst>
            </p:nvPr>
          </p:nvGraphicFramePr>
          <p:xfrm>
            <a:off x="914400" y="2701925"/>
            <a:ext cx="7999412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1000" imgH="457200" progId="Equation.3">
                    <p:embed/>
                  </p:oleObj>
                </mc:Choice>
                <mc:Fallback>
                  <p:oleObj name="Equation" r:id="rId6" imgW="41910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4400" y="2701925"/>
                          <a:ext cx="7999412" cy="873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739966" y="3409890"/>
              <a:ext cx="2558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(because x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i</a:t>
              </a:r>
              <a:r>
                <a:rPr lang="en-US" sz="2000" dirty="0">
                  <a:solidFill>
                    <a:srgbClr val="FF6600"/>
                  </a:solidFill>
                </a:rPr>
                <a:t> are binary)</a:t>
              </a: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511765"/>
              </p:ext>
            </p:extLst>
          </p:nvPr>
        </p:nvGraphicFramePr>
        <p:xfrm>
          <a:off x="911225" y="5235575"/>
          <a:ext cx="72659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62400" imgH="482600" progId="Equation.3">
                  <p:embed/>
                </p:oleObj>
              </mc:Choice>
              <mc:Fallback>
                <p:oleObj name="Equation" r:id="rId8" imgW="3962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225" y="5235575"/>
                        <a:ext cx="7265988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0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6055" y="4740604"/>
            <a:ext cx="323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look like?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02965"/>
              </p:ext>
            </p:extLst>
          </p:nvPr>
        </p:nvGraphicFramePr>
        <p:xfrm>
          <a:off x="833438" y="3178175"/>
          <a:ext cx="7685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0" imgH="482600" progId="Equation.3">
                  <p:embed/>
                </p:oleObj>
              </mc:Choice>
              <mc:Fallback>
                <p:oleObj name="Equation" r:id="rId2" imgW="4191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438" y="3178175"/>
                        <a:ext cx="7685087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76152"/>
              </p:ext>
            </p:extLst>
          </p:nvPr>
        </p:nvGraphicFramePr>
        <p:xfrm>
          <a:off x="130175" y="1806575"/>
          <a:ext cx="7988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6100" imgH="482600" progId="Equation.3">
                  <p:embed/>
                </p:oleObj>
              </mc:Choice>
              <mc:Fallback>
                <p:oleObj name="Equation" r:id="rId4" imgW="4356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175" y="1806575"/>
                        <a:ext cx="798830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8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51573"/>
            <a:ext cx="8153400" cy="990600"/>
          </a:xfrm>
        </p:spPr>
        <p:txBody>
          <a:bodyPr/>
          <a:lstStyle/>
          <a:p>
            <a:r>
              <a:rPr lang="en-US" dirty="0"/>
              <a:t>And…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46939"/>
              </p:ext>
            </p:extLst>
          </p:nvPr>
        </p:nvGraphicFramePr>
        <p:xfrm>
          <a:off x="130175" y="1806575"/>
          <a:ext cx="7988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6100" imgH="482600" progId="Equation.3">
                  <p:embed/>
                </p:oleObj>
              </mc:Choice>
              <mc:Fallback>
                <p:oleObj name="Equation" r:id="rId2" imgW="4356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175" y="1806575"/>
                        <a:ext cx="7988300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123053"/>
              </p:ext>
            </p:extLst>
          </p:nvPr>
        </p:nvGraphicFramePr>
        <p:xfrm>
          <a:off x="833438" y="3178175"/>
          <a:ext cx="7685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0" imgH="482600" progId="Equation.3">
                  <p:embed/>
                </p:oleObj>
              </mc:Choice>
              <mc:Fallback>
                <p:oleObj name="Equation" r:id="rId4" imgW="4191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438" y="3178175"/>
                        <a:ext cx="7685087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0400" y="6019800"/>
            <a:ext cx="2365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Linear model !!!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4038601" y="2438399"/>
            <a:ext cx="381000" cy="32766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433893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338935"/>
            <a:ext cx="960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 * </a:t>
            </a:r>
            <a:r>
              <a:rPr lang="en-US" sz="2400" dirty="0" err="1">
                <a:solidFill>
                  <a:srgbClr val="0000FF"/>
                </a:solidFill>
              </a:rPr>
              <a:t>w</a:t>
            </a:r>
            <a:r>
              <a:rPr lang="en-US" sz="2400" baseline="-25000" dirty="0" err="1">
                <a:solidFill>
                  <a:srgbClr val="0000FF"/>
                </a:solidFill>
              </a:rPr>
              <a:t>i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43389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5494652"/>
            <a:ext cx="1338502" cy="52322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w x + b</a:t>
            </a:r>
            <a:endParaRPr lang="en-US" sz="2800" baseline="-25000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5710535"/>
            <a:ext cx="29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weights?</a:t>
            </a:r>
          </a:p>
        </p:txBody>
      </p:sp>
    </p:spTree>
    <p:extLst>
      <p:ext uri="{BB962C8B-B14F-4D97-AF65-F5344CB8AC3E}">
        <p14:creationId xmlns:p14="http://schemas.microsoft.com/office/powerpoint/2010/main" val="3461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as a linear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34369"/>
              </p:ext>
            </p:extLst>
          </p:nvPr>
        </p:nvGraphicFramePr>
        <p:xfrm>
          <a:off x="266700" y="3049588"/>
          <a:ext cx="26670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82600" progId="Equation.3">
                  <p:embed/>
                </p:oleObj>
              </mc:Choice>
              <mc:Fallback>
                <p:oleObj name="Equation" r:id="rId2" imgW="1333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" y="3049588"/>
                        <a:ext cx="266700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1 given the label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0 given the label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050" y="5562600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When is this big</a:t>
            </a:r>
            <a:r>
              <a:rPr lang="en-US" sz="2400">
                <a:solidFill>
                  <a:srgbClr val="0000FF"/>
                </a:solidFill>
              </a:rPr>
              <a:t>/small?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54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as a linear model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" y="3049588"/>
          <a:ext cx="26670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82600" progId="Equation.3">
                  <p:embed/>
                </p:oleObj>
              </mc:Choice>
              <mc:Fallback>
                <p:oleObj name="Equation" r:id="rId2" imgW="1333500" imgH="482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" y="3049588"/>
                        <a:ext cx="2667000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590800"/>
            <a:ext cx="2057400" cy="609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1" y="220980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1 given the label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4040028"/>
            <a:ext cx="2133600" cy="5319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10" y="4111480"/>
            <a:ext cx="381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likely this feature is to be 0 given the label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050" y="5562600"/>
            <a:ext cx="84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low weights indicate there isn’t much difference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larger weights (positive or negative) indicate feature is important</a:t>
            </a:r>
          </a:p>
        </p:txBody>
      </p:sp>
    </p:spTree>
    <p:extLst>
      <p:ext uri="{BB962C8B-B14F-4D97-AF65-F5344CB8AC3E}">
        <p14:creationId xmlns:p14="http://schemas.microsoft.com/office/powerpoint/2010/main" val="2864134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Intuitive</a:t>
            </a:r>
          </a:p>
          <a:p>
            <a:pPr marL="0" indent="0">
              <a:buNone/>
            </a:pPr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75F55"/>
                </a:solidFill>
              </a:rPr>
              <a:t>Sets the probabilities so as to maximize the probability of the training data</a:t>
            </a:r>
          </a:p>
          <a:p>
            <a:endParaRPr lang="en-US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Problems?</a:t>
            </a:r>
            <a:endParaRPr lang="en-US" dirty="0">
              <a:solidFill>
                <a:srgbClr val="775F55"/>
              </a:solidFill>
            </a:endParaRPr>
          </a:p>
          <a:p>
            <a:pPr lvl="1"/>
            <a:r>
              <a:rPr lang="en-US" dirty="0" err="1">
                <a:solidFill>
                  <a:srgbClr val="775F55"/>
                </a:solidFill>
              </a:rPr>
              <a:t>Overfitting</a:t>
            </a:r>
            <a:r>
              <a:rPr lang="en-US" dirty="0">
                <a:solidFill>
                  <a:srgbClr val="775F55"/>
                </a:solidFill>
              </a:rPr>
              <a:t>!</a:t>
            </a:r>
          </a:p>
          <a:p>
            <a:pPr lvl="1"/>
            <a:r>
              <a:rPr lang="en-US" dirty="0">
                <a:solidFill>
                  <a:srgbClr val="775F55"/>
                </a:solidFill>
              </a:rPr>
              <a:t>Amount of data</a:t>
            </a:r>
          </a:p>
          <a:p>
            <a:pPr lvl="2"/>
            <a:r>
              <a:rPr lang="en-US" dirty="0">
                <a:solidFill>
                  <a:srgbClr val="775F55"/>
                </a:solidFill>
              </a:rPr>
              <a:t>particularly problematic for rare events</a:t>
            </a:r>
          </a:p>
          <a:p>
            <a:pPr lvl="1"/>
            <a:r>
              <a:rPr lang="en-US" dirty="0">
                <a:solidFill>
                  <a:srgbClr val="775F55"/>
                </a:solidFill>
              </a:rPr>
              <a:t>Is our training data representative</a:t>
            </a:r>
          </a:p>
          <a:p>
            <a:pPr lvl="1"/>
            <a:endParaRPr lang="en-US" dirty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5343845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1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for probabilistic modeling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Which model do we use, i.e. how do we calculate p(</a:t>
            </a:r>
            <a:r>
              <a:rPr lang="en-US" i="1" dirty="0"/>
              <a:t>feature, label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train the model, i.e. how to we we </a:t>
            </a:r>
            <a:r>
              <a:rPr lang="en-US" dirty="0">
                <a:solidFill>
                  <a:srgbClr val="FF6600"/>
                </a:solidFill>
              </a:rPr>
              <a:t>estimate the probabilities</a:t>
            </a:r>
            <a:r>
              <a:rPr lang="en-US" dirty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deal with </a:t>
            </a:r>
            <a:r>
              <a:rPr lang="en-US" dirty="0" err="1"/>
              <a:t>overfitting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Probabilistic models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pick a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2: figure out how to estimate the probabilities for the model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Step 3 (optional): deal with </a:t>
            </a:r>
            <a:r>
              <a:rPr lang="en-US" sz="2400" dirty="0" err="1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2362200"/>
            <a:ext cx="4343400" cy="8382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81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28650"/>
            <a:ext cx="8763000" cy="52387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293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Say the actual probability is 1/100,000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We don’t know this, though, so we’re estimating it from a small data set of 10K sentences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is the probability that we have a parasitic gap sentence in our sample?</a:t>
            </a:r>
          </a:p>
        </p:txBody>
      </p:sp>
    </p:spTree>
    <p:extLst>
      <p:ext uri="{BB962C8B-B14F-4D97-AF65-F5344CB8AC3E}">
        <p14:creationId xmlns:p14="http://schemas.microsoft.com/office/powerpoint/2010/main" val="668945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parasitic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44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775F55"/>
                </a:solidFill>
              </a:rPr>
              <a:t>p(not_parasitic</a:t>
            </a:r>
            <a:r>
              <a:rPr lang="en-US" sz="2400" dirty="0">
                <a:solidFill>
                  <a:srgbClr val="775F55"/>
                </a:solidFill>
              </a:rPr>
              <a:t>) = 0.99999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p(not_parasitic)</a:t>
            </a:r>
            <a:r>
              <a:rPr lang="en-US" sz="2400" baseline="30000" dirty="0">
                <a:solidFill>
                  <a:srgbClr val="775F55"/>
                </a:solidFill>
              </a:rPr>
              <a:t>10000</a:t>
            </a:r>
            <a:r>
              <a:rPr lang="en-US" sz="2400" dirty="0">
                <a:solidFill>
                  <a:srgbClr val="775F55"/>
                </a:solidFill>
              </a:rPr>
              <a:t> ≈ 0.905 is the probability of us NOT finding one</a:t>
            </a:r>
          </a:p>
          <a:p>
            <a:endParaRPr lang="en-US" sz="2400" dirty="0">
              <a:solidFill>
                <a:srgbClr val="775F5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75F55"/>
                </a:solidFill>
              </a:rPr>
              <a:t>Then probability of us finding one is ~10%</a:t>
            </a:r>
          </a:p>
          <a:p>
            <a:r>
              <a:rPr lang="en-US" sz="2400" dirty="0">
                <a:solidFill>
                  <a:srgbClr val="775F55"/>
                </a:solidFill>
              </a:rPr>
              <a:t>90% of the time we won’t find one and won’t know anything (or assume p(parasitic) = 0)</a:t>
            </a:r>
          </a:p>
          <a:p>
            <a:r>
              <a:rPr lang="en-US" sz="2400" dirty="0">
                <a:solidFill>
                  <a:srgbClr val="775F55"/>
                </a:solidFill>
              </a:rPr>
              <a:t>10% of the time we would find one and incorrectly assume the probability is 1/10,000 (10 times too large!)</a:t>
            </a:r>
          </a:p>
          <a:p>
            <a:pPr marL="0" indent="0">
              <a:buNone/>
            </a:pPr>
            <a:endParaRPr lang="en-US" sz="2400" dirty="0">
              <a:solidFill>
                <a:srgbClr val="775F5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5744970"/>
            <a:ext cx="15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37931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Coin1 data: 3 Heads and 1 Tail</a:t>
            </a:r>
          </a:p>
          <a:p>
            <a:pPr marL="0" indent="0">
              <a:buNone/>
            </a:pPr>
            <a:r>
              <a:rPr lang="en-US" dirty="0"/>
              <a:t>Coin2 data: 30 Heads and 10 tails</a:t>
            </a:r>
          </a:p>
          <a:p>
            <a:pPr marL="0" indent="0">
              <a:buNone/>
            </a:pPr>
            <a:r>
              <a:rPr lang="en-US" dirty="0"/>
              <a:t>Coin3 data: 2 Tails</a:t>
            </a:r>
          </a:p>
          <a:p>
            <a:pPr marL="0" indent="0">
              <a:buNone/>
            </a:pPr>
            <a:r>
              <a:rPr lang="en-US" dirty="0"/>
              <a:t>Coin4 data:  497 Heads and 503 tails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someone asked you what the probability of heads was for each of these coins, what would you say?</a:t>
            </a:r>
          </a:p>
        </p:txBody>
      </p:sp>
    </p:spTree>
    <p:extLst>
      <p:ext uri="{BB962C8B-B14F-4D97-AF65-F5344CB8AC3E}">
        <p14:creationId xmlns:p14="http://schemas.microsoft.com/office/powerpoint/2010/main" val="308595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0465"/>
              </p:ext>
            </p:extLst>
          </p:nvPr>
        </p:nvGraphicFramePr>
        <p:xfrm>
          <a:off x="304800" y="2014319"/>
          <a:ext cx="2846624" cy="5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03200" progId="Equation.3">
                  <p:embed/>
                </p:oleObj>
              </mc:Choice>
              <mc:Fallback>
                <p:oleObj name="Equation" r:id="rId3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014319"/>
                        <a:ext cx="2846624" cy="5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89501"/>
              </p:ext>
            </p:extLst>
          </p:nvPr>
        </p:nvGraphicFramePr>
        <p:xfrm>
          <a:off x="3276600" y="2027237"/>
          <a:ext cx="26050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215900" progId="Equation.3">
                  <p:embed/>
                </p:oleObj>
              </mc:Choice>
              <mc:Fallback>
                <p:oleObj name="Equation" r:id="rId5" imgW="1155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027237"/>
                        <a:ext cx="260508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29205"/>
              </p:ext>
            </p:extLst>
          </p:nvPr>
        </p:nvGraphicFramePr>
        <p:xfrm>
          <a:off x="2332038" y="2971800"/>
          <a:ext cx="3292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500" imgH="215900" progId="Equation.3">
                  <p:embed/>
                </p:oleObj>
              </mc:Choice>
              <mc:Fallback>
                <p:oleObj name="Equation" r:id="rId7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2038" y="2971800"/>
                        <a:ext cx="329247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301959"/>
              </p:ext>
            </p:extLst>
          </p:nvPr>
        </p:nvGraphicFramePr>
        <p:xfrm>
          <a:off x="2332038" y="3932237"/>
          <a:ext cx="4352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400" imgH="215900" progId="Equation.3">
                  <p:embed/>
                </p:oleObj>
              </mc:Choice>
              <mc:Fallback>
                <p:oleObj name="Equation" r:id="rId9" imgW="1930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2038" y="3932237"/>
                        <a:ext cx="43529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03864"/>
              </p:ext>
            </p:extLst>
          </p:nvPr>
        </p:nvGraphicFramePr>
        <p:xfrm>
          <a:off x="2332038" y="5665788"/>
          <a:ext cx="3779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76400" imgH="482600" progId="Equation.3">
                  <p:embed/>
                </p:oleObj>
              </mc:Choice>
              <mc:Fallback>
                <p:oleObj name="Equation" r:id="rId11" imgW="1676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2038" y="5665788"/>
                        <a:ext cx="37798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949194"/>
              </p:ext>
            </p:extLst>
          </p:nvPr>
        </p:nvGraphicFramePr>
        <p:xfrm>
          <a:off x="2332038" y="4953000"/>
          <a:ext cx="62436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68600" imgH="215900" progId="Equation.3">
                  <p:embed/>
                </p:oleObj>
              </mc:Choice>
              <mc:Fallback>
                <p:oleObj name="Equation" r:id="rId13" imgW="276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2038" y="4953000"/>
                        <a:ext cx="62436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6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 1: pick a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093349"/>
              </p:ext>
            </p:extLst>
          </p:nvPr>
        </p:nvGraphicFramePr>
        <p:xfrm>
          <a:off x="1219200" y="1447800"/>
          <a:ext cx="62420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482600" progId="Equation.3">
                  <p:embed/>
                </p:oleObj>
              </mc:Choice>
              <mc:Fallback>
                <p:oleObj name="Equation" r:id="rId2" imgW="276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242050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3174" y="2362200"/>
            <a:ext cx="798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So, far we have made NO assumptions about the data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87767"/>
              </p:ext>
            </p:extLst>
          </p:nvPr>
        </p:nvGraphicFramePr>
        <p:xfrm>
          <a:off x="2821896" y="3048000"/>
          <a:ext cx="3063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215900" progId="Equation.3">
                  <p:embed/>
                </p:oleObj>
              </mc:Choice>
              <mc:Fallback>
                <p:oleObj name="Equation" r:id="rId4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896" y="3048000"/>
                        <a:ext cx="3063875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733800"/>
            <a:ext cx="743420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entries would the probability distribution table have if we tried to represent all possible values (e.g. for the wine data set)?</a:t>
            </a:r>
          </a:p>
        </p:txBody>
      </p:sp>
    </p:spTree>
    <p:extLst>
      <p:ext uri="{BB962C8B-B14F-4D97-AF65-F5344CB8AC3E}">
        <p14:creationId xmlns:p14="http://schemas.microsoft.com/office/powerpoint/2010/main" val="192471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distribution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99448"/>
              </p:ext>
            </p:extLst>
          </p:nvPr>
        </p:nvGraphicFramePr>
        <p:xfrm>
          <a:off x="2071008" y="1600200"/>
          <a:ext cx="435428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780" y="4876800"/>
            <a:ext cx="8156267" cy="1600200"/>
          </a:xfrm>
        </p:spPr>
        <p:txBody>
          <a:bodyPr>
            <a:noAutofit/>
          </a:bodyPr>
          <a:lstStyle/>
          <a:p>
            <a:pPr marL="0" indent="0">
              <a:lnSpc>
                <a:spcPct val="93000"/>
              </a:lnSpc>
              <a:spcBef>
                <a:spcPct val="47000"/>
              </a:spcBef>
              <a:buNone/>
            </a:pPr>
            <a:r>
              <a:rPr lang="en-US" sz="2400" dirty="0">
                <a:solidFill>
                  <a:schemeClr val="tx2"/>
                </a:solidFill>
              </a:rPr>
              <a:t>Wine problem: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all possible combination of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~7000 binary features</a:t>
            </a:r>
          </a:p>
          <a:p>
            <a:pPr lvl="2">
              <a:lnSpc>
                <a:spcPct val="93000"/>
              </a:lnSpc>
              <a:spcBef>
                <a:spcPct val="47000"/>
              </a:spcBef>
            </a:pPr>
            <a:r>
              <a:rPr lang="en-US" sz="1800" dirty="0">
                <a:solidFill>
                  <a:schemeClr val="tx2"/>
                </a:solidFill>
              </a:rPr>
              <a:t>Sample space size: 2</a:t>
            </a:r>
            <a:r>
              <a:rPr lang="en-US" sz="1800" baseline="30000" dirty="0">
                <a:solidFill>
                  <a:schemeClr val="tx2"/>
                </a:solidFill>
              </a:rPr>
              <a:t>7000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620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6360</TotalTime>
  <Words>2871</Words>
  <Application>Microsoft Macintosh PowerPoint</Application>
  <PresentationFormat>On-screen Show (4:3)</PresentationFormat>
  <Paragraphs>507</Paragraphs>
  <Slides>63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Equation</vt:lpstr>
      <vt:lpstr>Probabilistic models</vt:lpstr>
      <vt:lpstr>Admin</vt:lpstr>
      <vt:lpstr>Probabilistic Modeling</vt:lpstr>
      <vt:lpstr>Probabilistic models</vt:lpstr>
      <vt:lpstr>Basic steps for probabilistic modeling</vt:lpstr>
      <vt:lpstr>Basic steps for probabilistic modeling</vt:lpstr>
      <vt:lpstr>Some math</vt:lpstr>
      <vt:lpstr>Step  1: pick a model</vt:lpstr>
      <vt:lpstr>Full distribution tables</vt:lpstr>
      <vt:lpstr>27000</vt:lpstr>
      <vt:lpstr>Full distribution tables</vt:lpstr>
      <vt:lpstr>Step  1: pick a model</vt:lpstr>
      <vt:lpstr>An aside: independence</vt:lpstr>
      <vt:lpstr>independent or dependent?</vt:lpstr>
      <vt:lpstr>Independent variables</vt:lpstr>
      <vt:lpstr>Independent variables</vt:lpstr>
      <vt:lpstr>Independent variables</vt:lpstr>
      <vt:lpstr>Conditional Independence</vt:lpstr>
      <vt:lpstr>Naïve Bayes assumption</vt:lpstr>
      <vt:lpstr>Naïve Bayes assumption</vt:lpstr>
      <vt:lpstr>Naïve Bayes assumption</vt:lpstr>
      <vt:lpstr>Naïve Bayes assumption</vt:lpstr>
      <vt:lpstr>Naïve Bayes model</vt:lpstr>
      <vt:lpstr>p(x|y)</vt:lpstr>
      <vt:lpstr>Basic steps for probabilistic modeling</vt:lpstr>
      <vt:lpstr>Obtaining probabilities</vt:lpstr>
      <vt:lpstr>Obtaining probabilities</vt:lpstr>
      <vt:lpstr>Estimating probabilities</vt:lpstr>
      <vt:lpstr>Maximum Likelihood Estimation (MLE)</vt:lpstr>
      <vt:lpstr>Likelihood</vt:lpstr>
      <vt:lpstr>Likelihood</vt:lpstr>
      <vt:lpstr>Likelihood</vt:lpstr>
      <vt:lpstr>MLE example</vt:lpstr>
      <vt:lpstr>MLE example</vt:lpstr>
      <vt:lpstr>MLE example</vt:lpstr>
      <vt:lpstr>MLE example</vt:lpstr>
      <vt:lpstr>MLE Example</vt:lpstr>
      <vt:lpstr>Maximum Likelihood Estimation (MLE)</vt:lpstr>
      <vt:lpstr>Calculating MLE</vt:lpstr>
      <vt:lpstr>Calculating MLE</vt:lpstr>
      <vt:lpstr>Calculating MLE</vt:lpstr>
      <vt:lpstr>Calculating MLE</vt:lpstr>
      <vt:lpstr>MLE estimation for NB</vt:lpstr>
      <vt:lpstr>Maximum likelihood estimates</vt:lpstr>
      <vt:lpstr>Naïve Bayes classification</vt:lpstr>
      <vt:lpstr>Probabilistic models</vt:lpstr>
      <vt:lpstr>Generative Story</vt:lpstr>
      <vt:lpstr>NB generative story</vt:lpstr>
      <vt:lpstr>NB generative story</vt:lpstr>
      <vt:lpstr>NB decision boundary</vt:lpstr>
      <vt:lpstr>Some math</vt:lpstr>
      <vt:lpstr>Some more math</vt:lpstr>
      <vt:lpstr>And…</vt:lpstr>
      <vt:lpstr>And…</vt:lpstr>
      <vt:lpstr>NB as a linear model</vt:lpstr>
      <vt:lpstr>NB as a linear model</vt:lpstr>
      <vt:lpstr>Maximum likelihood estimation</vt:lpstr>
      <vt:lpstr>Basic steps for probabilistic modeling</vt:lpstr>
      <vt:lpstr>Coin experiment</vt:lpstr>
      <vt:lpstr>PowerPoint Presentation</vt:lpstr>
      <vt:lpstr>Back to parasitic gaps</vt:lpstr>
      <vt:lpstr>Back to parasitic gaps</vt:lpstr>
      <vt:lpstr>Priors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David Robert Kauchak</cp:lastModifiedBy>
  <cp:revision>384</cp:revision>
  <cp:lastPrinted>2022-03-03T21:24:50Z</cp:lastPrinted>
  <dcterms:created xsi:type="dcterms:W3CDTF">2011-01-25T19:35:23Z</dcterms:created>
  <dcterms:modified xsi:type="dcterms:W3CDTF">2023-10-12T17:38:54Z</dcterms:modified>
</cp:coreProperties>
</file>